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70"/>
  </p:notesMasterIdLst>
  <p:handoutMasterIdLst>
    <p:handoutMasterId r:id="rId71"/>
  </p:handoutMasterIdLst>
  <p:sldIdLst>
    <p:sldId id="292" r:id="rId3"/>
    <p:sldId id="591" r:id="rId4"/>
    <p:sldId id="593" r:id="rId5"/>
    <p:sldId id="595" r:id="rId6"/>
    <p:sldId id="596" r:id="rId7"/>
    <p:sldId id="598" r:id="rId8"/>
    <p:sldId id="599" r:id="rId9"/>
    <p:sldId id="600" r:id="rId10"/>
    <p:sldId id="601" r:id="rId11"/>
    <p:sldId id="602" r:id="rId12"/>
    <p:sldId id="603" r:id="rId13"/>
    <p:sldId id="604" r:id="rId14"/>
    <p:sldId id="605" r:id="rId15"/>
    <p:sldId id="606" r:id="rId16"/>
    <p:sldId id="607" r:id="rId17"/>
    <p:sldId id="608" r:id="rId18"/>
    <p:sldId id="609" r:id="rId19"/>
    <p:sldId id="610" r:id="rId20"/>
    <p:sldId id="651" r:id="rId21"/>
    <p:sldId id="611" r:id="rId22"/>
    <p:sldId id="612" r:id="rId23"/>
    <p:sldId id="613" r:id="rId24"/>
    <p:sldId id="614" r:id="rId25"/>
    <p:sldId id="615" r:id="rId26"/>
    <p:sldId id="616" r:id="rId27"/>
    <p:sldId id="617" r:id="rId28"/>
    <p:sldId id="618" r:id="rId29"/>
    <p:sldId id="619" r:id="rId30"/>
    <p:sldId id="620" r:id="rId31"/>
    <p:sldId id="621" r:id="rId32"/>
    <p:sldId id="622" r:id="rId33"/>
    <p:sldId id="624" r:id="rId34"/>
    <p:sldId id="623" r:id="rId35"/>
    <p:sldId id="625" r:id="rId36"/>
    <p:sldId id="626" r:id="rId37"/>
    <p:sldId id="627" r:id="rId38"/>
    <p:sldId id="628" r:id="rId39"/>
    <p:sldId id="629" r:id="rId40"/>
    <p:sldId id="631" r:id="rId41"/>
    <p:sldId id="630" r:id="rId42"/>
    <p:sldId id="632" r:id="rId43"/>
    <p:sldId id="633" r:id="rId44"/>
    <p:sldId id="634" r:id="rId45"/>
    <p:sldId id="636" r:id="rId46"/>
    <p:sldId id="635" r:id="rId47"/>
    <p:sldId id="637" r:id="rId48"/>
    <p:sldId id="638" r:id="rId49"/>
    <p:sldId id="639" r:id="rId50"/>
    <p:sldId id="640" r:id="rId51"/>
    <p:sldId id="641" r:id="rId52"/>
    <p:sldId id="642" r:id="rId53"/>
    <p:sldId id="643" r:id="rId54"/>
    <p:sldId id="644" r:id="rId55"/>
    <p:sldId id="645" r:id="rId56"/>
    <p:sldId id="646" r:id="rId57"/>
    <p:sldId id="647" r:id="rId58"/>
    <p:sldId id="648" r:id="rId59"/>
    <p:sldId id="649" r:id="rId60"/>
    <p:sldId id="650" r:id="rId61"/>
    <p:sldId id="652" r:id="rId62"/>
    <p:sldId id="653" r:id="rId63"/>
    <p:sldId id="654" r:id="rId64"/>
    <p:sldId id="655" r:id="rId65"/>
    <p:sldId id="656" r:id="rId66"/>
    <p:sldId id="657" r:id="rId67"/>
    <p:sldId id="659" r:id="rId68"/>
    <p:sldId id="319" r:id="rId6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B11FB1"/>
    <a:srgbClr val="1219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55" autoAdjust="0"/>
    <p:restoredTop sz="82411" autoAdjust="0"/>
  </p:normalViewPr>
  <p:slideViewPr>
    <p:cSldViewPr snapToGrid="0">
      <p:cViewPr varScale="1">
        <p:scale>
          <a:sx n="88" d="100"/>
          <a:sy n="88" d="100"/>
        </p:scale>
        <p:origin x="628" y="6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2" d="100"/>
          <a:sy n="72" d="100"/>
        </p:scale>
        <p:origin x="2724" y="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" Type="http://schemas.openxmlformats.org/officeDocument/2006/relationships/slide" Target="slides/slide5.xml"/><Relationship Id="rId71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presProps" Target="pres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notesMaster" Target="notesMasters/notesMaster1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5DC71E-D8FC-4C81-BB2B-0C96CB6C633D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1537F1-B5DB-4596-9ADC-9A688DD6A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8034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3BB95E-BC63-41D4-A90A-625FC3DAD50A}" type="datetimeFigureOut">
              <a:rPr lang="zh-CN" altLang="en-US" smtClean="0"/>
              <a:t>2020/9/29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1D0AC1-9E77-403C-BD4A-A844836F51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71221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ctr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1D0AC1-9E77-403C-BD4A-A844836F515D}" type="slidenum">
              <a:rPr kumimoji="0" lang="zh-CN" altLang="en-US" sz="5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Light"/>
                <a:ea typeface="宋体" panose="02010600030101010101" pitchFamily="2" charset="-122"/>
                <a:cs typeface="+mn-cs"/>
                <a:sym typeface="Helvetica Light"/>
              </a:rPr>
              <a:pPr marL="0" marR="0" lvl="0" indent="0" algn="ctr" defTabSz="5842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5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Light"/>
              <a:ea typeface="宋体" panose="02010600030101010101" pitchFamily="2" charset="-122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4326760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1D0AC1-9E77-403C-BD4A-A844836F515D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32991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1D0AC1-9E77-403C-BD4A-A844836F515D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4198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1D0AC1-9E77-403C-BD4A-A844836F515D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48504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1D0AC1-9E77-403C-BD4A-A844836F515D}" type="slidenum">
              <a:rPr lang="zh-CN" altLang="en-US" smtClean="0"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83343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1D0AC1-9E77-403C-BD4A-A844836F515D}" type="slidenum">
              <a:rPr lang="zh-CN" altLang="en-US" smtClean="0"/>
              <a:t>59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8223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82F-5945-4EF8-9289-88FE3B04ED15}" type="datetime1">
              <a:rPr lang="zh-CN" altLang="en-US" smtClean="0"/>
              <a:t>2020/9/29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aseline="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733620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06148-BA7A-4A54-B593-C6BA1CE925BD}" type="datetime1">
              <a:rPr lang="zh-CN" altLang="en-US" smtClean="0"/>
              <a:t>2020/9/29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6443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EC3FB-8D42-48D5-A3DB-63FF148E63FA}" type="datetime1">
              <a:rPr lang="zh-CN" altLang="en-US" smtClean="0"/>
              <a:t>2020/9/29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40671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标题文本"/>
          <p:cNvSpPr txBox="1">
            <a:spLocks noGrp="1"/>
          </p:cNvSpPr>
          <p:nvPr>
            <p:ph type="title"/>
          </p:nvPr>
        </p:nvSpPr>
        <p:spPr>
          <a:xfrm>
            <a:off x="1524000" y="1"/>
            <a:ext cx="9144000" cy="125015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925">
                <a:solidFill>
                  <a:srgbClr val="EE6E12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标题文本</a:t>
            </a:r>
          </a:p>
        </p:txBody>
      </p:sp>
      <p:sp>
        <p:nvSpPr>
          <p:cNvPr id="14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976441" y="6509743"/>
            <a:ext cx="371896" cy="282769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77741374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58A464-048A-4B17-8F79-F5346374CF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70E5EC0-B085-4D9C-BAD6-12532170F3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124A57-B9E1-4E5F-9C6D-7F00F67AC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DD336-8F89-4049-A320-5ECC3466BAA4}" type="datetimeFigureOut">
              <a:rPr lang="zh-CN" altLang="en-US" smtClean="0"/>
              <a:t>2020/9/29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0624C4-78B7-4726-83F0-1C8D85A4D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DE1493-03CB-42E5-B6B6-291D97E37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9E3CE-9137-4191-BBE8-AF50CAA1C2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86679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1E8E97-F866-4400-B821-FF033FD74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05CB88-CA07-4B61-8522-43ED05D0B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E37F22-7436-4EC0-A49E-C1356D120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DD336-8F89-4049-A320-5ECC3466BAA4}" type="datetimeFigureOut">
              <a:rPr lang="zh-CN" altLang="en-US" smtClean="0"/>
              <a:t>2020/9/29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4FE783-0B13-4666-AE5D-43F76DE43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D0F5F2-FC68-4764-893B-C1005A74B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9E3CE-9137-4191-BBE8-AF50CAA1C2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33842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576AE3-485C-4979-803D-BD733F1DA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91CE197-9DC7-4B06-9705-B6EC0500FB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6A1E0F-302E-4C75-BC24-0FA90C095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DD336-8F89-4049-A320-5ECC3466BAA4}" type="datetimeFigureOut">
              <a:rPr lang="zh-CN" altLang="en-US" smtClean="0"/>
              <a:t>2020/9/29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0EA5B3-1226-4F05-B695-D9881120A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FF4462-CE83-4233-B8B2-756862164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9E3CE-9137-4191-BBE8-AF50CAA1C2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15066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194DE9-0AB6-4B79-9B57-B8AD9272F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8157E7-E11A-4581-95EC-001E50F45A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B732873-A26F-4B9B-9FCC-C9205406A9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F92BF6F-7440-481B-8574-7248D9620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DD336-8F89-4049-A320-5ECC3466BAA4}" type="datetimeFigureOut">
              <a:rPr lang="zh-CN" altLang="en-US" smtClean="0"/>
              <a:t>2020/9/29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E39E396-DA57-48AD-AE4A-6A1B99600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A472285-8222-4D52-8E86-F0DA9A364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9E3CE-9137-4191-BBE8-AF50CAA1C2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51407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EA44DE-6650-4103-A0E8-E0A668EE6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5593339-C8A1-4A91-B659-F0F1DFF944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F953276-9308-42E9-BCD5-DBAFECB788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8BC0375-FCF7-4E0A-8331-A6461B0B2E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B538405-3BF3-4661-A090-DF00799A47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3183368-E1CB-450C-B76B-7EA6F5996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DD336-8F89-4049-A320-5ECC3466BAA4}" type="datetimeFigureOut">
              <a:rPr lang="zh-CN" altLang="en-US" smtClean="0"/>
              <a:t>2020/9/29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DC6C820-E8B2-4D5A-9834-49038A75B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E84DFF2-AF79-46F7-9E8B-29DB1DDAB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9E3CE-9137-4191-BBE8-AF50CAA1C2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79058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0A3DF4-B365-4428-8D7F-74AC0D459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7BA8DC5-41F7-4F13-B3F4-A2763B697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DD336-8F89-4049-A320-5ECC3466BAA4}" type="datetimeFigureOut">
              <a:rPr lang="zh-CN" altLang="en-US" smtClean="0"/>
              <a:t>2020/9/29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FDF84EB-9B4C-44D1-BA4F-D2E43A7A5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C033800-94EA-4E9D-8313-C5CEFFE5A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9E3CE-9137-4191-BBE8-AF50CAA1C2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69353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2366FEC-5393-41AD-90A5-E4F8CBAAD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DD336-8F89-4049-A320-5ECC3466BAA4}" type="datetimeFigureOut">
              <a:rPr lang="zh-CN" altLang="en-US" smtClean="0"/>
              <a:t>2020/9/29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6A7D277-399A-4669-AEA5-77D1D1DCB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1D94129-AD30-4FB6-ABB6-7252D288C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9E3CE-9137-4191-BBE8-AF50CAA1C2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3636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F4D32-47A2-4336-B50B-0C88FA0544CB}" type="datetime1">
              <a:rPr lang="zh-CN" altLang="en-US" smtClean="0"/>
              <a:t>2020/9/29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838200" y="1290862"/>
            <a:ext cx="10515600" cy="4910329"/>
          </a:xfrm>
        </p:spPr>
        <p:txBody>
          <a:bodyPr/>
          <a:lstStyle>
            <a:lvl1pPr marL="450850" indent="-450850">
              <a:buClr>
                <a:srgbClr val="00007D"/>
              </a:buClr>
              <a:buSzPct val="90000"/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900113" indent="-450850">
              <a:lnSpc>
                <a:spcPct val="130000"/>
              </a:lnSpc>
              <a:buClr>
                <a:srgbClr val="9999CC"/>
              </a:buClr>
              <a:buSzPct val="80000"/>
              <a:buFont typeface="Wingdings" pitchFamily="2" charset="2"/>
              <a:buChar char=""/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350000" indent="-450000">
              <a:lnSpc>
                <a:spcPct val="130000"/>
              </a:lnSpc>
              <a:buSzPct val="80000"/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5184201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DDCEE9-AB4E-4DD3-8CE1-38A110C4C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5217DC-48B7-4CE4-BBE9-430E80D5C8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17E6225-EEA5-40B1-98D1-A6F9862377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BBD9FA1-D5BD-4CE8-8AC5-0F807160C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DD336-8F89-4049-A320-5ECC3466BAA4}" type="datetimeFigureOut">
              <a:rPr lang="zh-CN" altLang="en-US" smtClean="0"/>
              <a:t>2020/9/29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F4CA80C-52C6-4038-BA4A-A8B281E09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FD9BA5-1F85-4F9E-88F1-4DCAF6CC3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9E3CE-9137-4191-BBE8-AF50CAA1C2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97832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77615E-A9C4-4BA2-9531-A3BB380B0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FF89C8A-4A8F-4856-8687-FC850B9439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3B33D08-BFA9-4BF8-BA25-16D8C0CD37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586B47C-201F-492E-A57D-E4FCABF09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DD336-8F89-4049-A320-5ECC3466BAA4}" type="datetimeFigureOut">
              <a:rPr lang="zh-CN" altLang="en-US" smtClean="0"/>
              <a:t>2020/9/29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A5D0B70-D2F2-4688-B821-F025A8663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2524477-02F1-4A9E-8B1D-6DA9D3304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9E3CE-9137-4191-BBE8-AF50CAA1C2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576324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3D3D87-15AB-4FE3-9DBA-F1236F45A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D48F65C-C373-4F2A-88A7-D2EBFD16B7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BB0901-86E1-4D68-AC1A-40A87BABA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DD336-8F89-4049-A320-5ECC3466BAA4}" type="datetimeFigureOut">
              <a:rPr lang="zh-CN" altLang="en-US" smtClean="0"/>
              <a:t>2020/9/29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DACA04-045E-4B6F-B2E1-C8B3B33A9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30CEB1-E4D5-4B4D-9DD0-E1351B132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9E3CE-9137-4191-BBE8-AF50CAA1C2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221300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4AE3B07-67CE-4E09-8993-A00713C4CB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160AF9F-8DC5-437F-8A8F-23563F0EC3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DC3013-1E90-450D-A89E-E2CD8E16F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DD336-8F89-4049-A320-5ECC3466BAA4}" type="datetimeFigureOut">
              <a:rPr lang="zh-CN" altLang="en-US" smtClean="0"/>
              <a:t>2020/9/29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4B356E-3B1C-4780-9E7B-2FAD75003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C916C6-7820-4C2D-A22C-31879222A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9E3CE-9137-4191-BBE8-AF50CAA1C2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7428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2DD80-CBA9-45DD-9900-2AD0432C46AF}" type="datetime1">
              <a:rPr lang="zh-CN" altLang="en-US" smtClean="0"/>
              <a:t>2020/9/29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8848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C0965-7F03-43CE-816C-1840F8D9DADD}" type="datetime1">
              <a:rPr lang="zh-CN" altLang="en-US" smtClean="0"/>
              <a:t>2020/9/29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049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C0F24-2400-425F-8938-410B08429A14}" type="datetime1">
              <a:rPr lang="zh-CN" altLang="en-US" smtClean="0"/>
              <a:t>2020/9/29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3635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D61EF-3981-4482-B878-DEDFF3DE43B0}" type="datetime1">
              <a:rPr lang="zh-CN" altLang="en-US" smtClean="0"/>
              <a:t>2020/9/29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045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3D228-77AA-4515-996C-E52786514C32}" type="datetime1">
              <a:rPr lang="zh-CN" altLang="en-US" smtClean="0"/>
              <a:t>2020/9/29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0232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F6A3-0DE6-44E7-85E8-ABFC0319E046}" type="datetime1">
              <a:rPr lang="zh-CN" altLang="en-US" smtClean="0"/>
              <a:t>2020/9/29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1252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DC258-1055-414D-A5C4-95B4A9B8D6BA}" type="datetime1">
              <a:rPr lang="zh-CN" altLang="en-US" smtClean="0"/>
              <a:t>2020/9/29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9687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46086" y="158202"/>
            <a:ext cx="10187152" cy="8139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27693" y="1219664"/>
            <a:ext cx="10515600" cy="50282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84C029-86C0-4FE0-A41B-E448962FACE2}" type="datetime1">
              <a:rPr lang="zh-CN" altLang="en-US" smtClean="0"/>
              <a:t>2020/9/29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10D295-9B15-4757-888B-4FDF115DEA1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827693" y="1009641"/>
            <a:ext cx="2133600" cy="1016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zh-CN" sz="2400">
              <a:latin typeface="Times New Roman" pitchFamily="18" charset="0"/>
              <a:ea typeface="宋体" charset="-122"/>
            </a:endParaRPr>
          </a:p>
        </p:txBody>
      </p:sp>
      <p:sp>
        <p:nvSpPr>
          <p:cNvPr id="8" name="Rectangle 3"/>
          <p:cNvSpPr>
            <a:spLocks noChangeArrowheads="1"/>
          </p:cNvSpPr>
          <p:nvPr userDrawn="1"/>
        </p:nvSpPr>
        <p:spPr bwMode="auto">
          <a:xfrm>
            <a:off x="2351693" y="1009641"/>
            <a:ext cx="7239000" cy="1016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zh-CN" sz="2400">
              <a:latin typeface="Times New Roman" pitchFamily="18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30540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n"/>
        <a:defRPr sz="28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p"/>
        <a:defRPr sz="24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Ø"/>
        <a:defRPr sz="20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C43789E-9546-4A88-B27A-AE515E4F9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A9D798-97CA-4B37-B62C-5F59A1FE7E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9D900E-A223-45D9-AA9B-423B2F0E83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7DD336-8F89-4049-A320-5ECC3466BAA4}" type="datetimeFigureOut">
              <a:rPr lang="zh-CN" altLang="en-US" smtClean="0"/>
              <a:t>2020/9/29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F03EBB-3894-4F8C-BC51-1CA016E1CD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1F0EC3-856C-47B4-8447-3AE149EADA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29E3CE-9137-4191-BBE8-AF50CAA1C2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8423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0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2720FD54-3ED7-4D8F-9904-FE6C19B05E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11500" dirty="0"/>
              <a:t>编译原理</a:t>
            </a:r>
          </a:p>
        </p:txBody>
      </p:sp>
      <p:sp>
        <p:nvSpPr>
          <p:cNvPr id="8" name="文本占位符 3">
            <a:extLst>
              <a:ext uri="{FF2B5EF4-FFF2-40B4-BE49-F238E27FC236}">
                <a16:creationId xmlns:a16="http://schemas.microsoft.com/office/drawing/2014/main" id="{4AB2FE44-B99D-4297-B146-5457F93777AB}"/>
              </a:ext>
            </a:extLst>
          </p:cNvPr>
          <p:cNvSpPr txBox="1">
            <a:spLocks/>
          </p:cNvSpPr>
          <p:nvPr/>
        </p:nvSpPr>
        <p:spPr>
          <a:xfrm>
            <a:off x="1807482" y="3877012"/>
            <a:ext cx="8998404" cy="2060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400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2000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800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宋勃升</a:t>
            </a:r>
            <a:endParaRPr lang="en-US" altLang="zh-CN" dirty="0" smtClean="0"/>
          </a:p>
          <a:p>
            <a:r>
              <a:rPr lang="zh-CN" altLang="en-US" dirty="0" smtClean="0"/>
              <a:t>湖南大学</a:t>
            </a:r>
            <a:r>
              <a:rPr lang="en-US" altLang="zh-CN" dirty="0" smtClean="0"/>
              <a:t>-</a:t>
            </a:r>
            <a:r>
              <a:rPr lang="zh-CN" altLang="en-US" dirty="0" smtClean="0"/>
              <a:t>信息科学与工程学院</a:t>
            </a:r>
            <a:r>
              <a:rPr lang="en-US" altLang="zh-CN" dirty="0" smtClean="0"/>
              <a:t>-</a:t>
            </a:r>
            <a:r>
              <a:rPr lang="zh-CN" altLang="en-US" dirty="0" smtClean="0"/>
              <a:t>计算机科学系</a:t>
            </a:r>
            <a:endParaRPr lang="en-US" altLang="zh-CN" dirty="0" smtClean="0"/>
          </a:p>
          <a:p>
            <a:r>
              <a:rPr lang="zh-CN" altLang="en-US" dirty="0" smtClean="0"/>
              <a:t>邮箱：</a:t>
            </a:r>
            <a:r>
              <a:rPr lang="en-US" altLang="zh-CN" u="sng" dirty="0" smtClean="0">
                <a:solidFill>
                  <a:srgbClr val="0070C0"/>
                </a:solidFill>
              </a:rPr>
              <a:t>boshengsong@hnu.edu.cn</a:t>
            </a:r>
          </a:p>
          <a:p>
            <a:r>
              <a:rPr lang="zh-CN" altLang="en-US" dirty="0" smtClean="0"/>
              <a:t>个人主页：</a:t>
            </a:r>
            <a:r>
              <a:rPr lang="en-US" altLang="zh-CN" u="sng" dirty="0" smtClean="0">
                <a:solidFill>
                  <a:srgbClr val="0070C0"/>
                </a:solidFill>
              </a:rPr>
              <a:t>http://csee.hnu.edu.cn/people/songbosheng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43006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027A0AAD-CB46-4989-A415-C8D050789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提纲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E3669C0-DB34-45AB-852B-BEE1AE343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95C5A20-E0B7-4C1B-8069-116C666E21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0862"/>
            <a:ext cx="10515600" cy="4910329"/>
          </a:xfrm>
        </p:spPr>
        <p:txBody>
          <a:bodyPr/>
          <a:lstStyle/>
          <a:p>
            <a:r>
              <a:rPr lang="zh-CN" altLang="en-US" dirty="0"/>
              <a:t>第一讲：词法分析简介</a:t>
            </a:r>
            <a:endParaRPr lang="en-US" altLang="zh-CN" dirty="0"/>
          </a:p>
          <a:p>
            <a:r>
              <a:rPr lang="zh-CN" altLang="en-US" b="1" dirty="0"/>
              <a:t>第二讲：词法分析器的手工构造</a:t>
            </a:r>
            <a:endParaRPr lang="en-US" altLang="zh-CN" b="1" dirty="0"/>
          </a:p>
          <a:p>
            <a:r>
              <a:rPr lang="zh-CN" altLang="en-US" dirty="0">
                <a:solidFill>
                  <a:schemeClr val="bg2">
                    <a:lumMod val="90000"/>
                  </a:schemeClr>
                </a:solidFill>
              </a:rPr>
              <a:t>第三讲：正则表达式</a:t>
            </a:r>
            <a:endParaRPr lang="en-US" altLang="zh-CN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zh-CN" altLang="en-US" dirty="0">
                <a:solidFill>
                  <a:schemeClr val="bg2">
                    <a:lumMod val="90000"/>
                  </a:schemeClr>
                </a:solidFill>
              </a:rPr>
              <a:t>第四讲：有限状态自动机</a:t>
            </a:r>
            <a:endParaRPr lang="en-US" altLang="zh-CN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zh-CN" altLang="en-US" dirty="0">
                <a:solidFill>
                  <a:schemeClr val="bg2">
                    <a:lumMod val="90000"/>
                  </a:schemeClr>
                </a:solidFill>
              </a:rPr>
              <a:t>第五讲：正则表达式转</a:t>
            </a:r>
            <a:r>
              <a:rPr lang="en-US" altLang="zh-CN" dirty="0">
                <a:solidFill>
                  <a:schemeClr val="bg2">
                    <a:lumMod val="90000"/>
                  </a:schemeClr>
                </a:solidFill>
              </a:rPr>
              <a:t>NFA</a:t>
            </a:r>
          </a:p>
          <a:p>
            <a:r>
              <a:rPr lang="zh-CN" altLang="en-US" dirty="0">
                <a:solidFill>
                  <a:schemeClr val="bg2">
                    <a:lumMod val="90000"/>
                  </a:schemeClr>
                </a:solidFill>
              </a:rPr>
              <a:t>第六讲：</a:t>
            </a:r>
            <a:r>
              <a:rPr lang="en-US" altLang="zh-CN" dirty="0">
                <a:solidFill>
                  <a:schemeClr val="bg2">
                    <a:lumMod val="90000"/>
                  </a:schemeClr>
                </a:solidFill>
              </a:rPr>
              <a:t>NFA</a:t>
            </a:r>
            <a:r>
              <a:rPr lang="zh-CN" altLang="en-US" dirty="0">
                <a:solidFill>
                  <a:schemeClr val="bg2">
                    <a:lumMod val="90000"/>
                  </a:schemeClr>
                </a:solidFill>
              </a:rPr>
              <a:t>转</a:t>
            </a:r>
            <a:r>
              <a:rPr lang="en-US" altLang="zh-CN" dirty="0">
                <a:solidFill>
                  <a:schemeClr val="bg2">
                    <a:lumMod val="90000"/>
                  </a:schemeClr>
                </a:solidFill>
              </a:rPr>
              <a:t>DFA</a:t>
            </a:r>
          </a:p>
          <a:p>
            <a:r>
              <a:rPr lang="zh-CN" altLang="en-US" dirty="0">
                <a:solidFill>
                  <a:schemeClr val="bg2">
                    <a:lumMod val="90000"/>
                  </a:schemeClr>
                </a:solidFill>
              </a:rPr>
              <a:t>第七讲：</a:t>
            </a:r>
            <a:r>
              <a:rPr lang="en-US" altLang="zh-CN" dirty="0">
                <a:solidFill>
                  <a:schemeClr val="bg2">
                    <a:lumMod val="90000"/>
                  </a:schemeClr>
                </a:solidFill>
              </a:rPr>
              <a:t>DFA</a:t>
            </a:r>
            <a:r>
              <a:rPr lang="zh-CN" altLang="en-US" dirty="0">
                <a:solidFill>
                  <a:schemeClr val="bg2">
                    <a:lumMod val="90000"/>
                  </a:schemeClr>
                </a:solidFill>
              </a:rPr>
              <a:t>的最小化</a:t>
            </a:r>
            <a:endParaRPr lang="en-US" altLang="zh-CN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zh-CN" altLang="en-US" dirty="0">
                <a:solidFill>
                  <a:schemeClr val="bg2">
                    <a:lumMod val="90000"/>
                  </a:schemeClr>
                </a:solidFill>
              </a:rPr>
              <a:t>第八讲：</a:t>
            </a:r>
            <a:r>
              <a:rPr lang="en-US" altLang="zh-CN" dirty="0">
                <a:solidFill>
                  <a:schemeClr val="bg2">
                    <a:lumMod val="90000"/>
                  </a:schemeClr>
                </a:solidFill>
              </a:rPr>
              <a:t>DFA</a:t>
            </a:r>
            <a:r>
              <a:rPr lang="zh-CN" altLang="en-US" dirty="0">
                <a:solidFill>
                  <a:schemeClr val="bg2">
                    <a:lumMod val="90000"/>
                  </a:schemeClr>
                </a:solidFill>
              </a:rPr>
              <a:t>的代码表示</a:t>
            </a: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33479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0D27D6-EEB9-47A6-91A8-896BD572A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前端内部的阶段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9426D0B-DCED-4665-A2C5-1AD74778D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9C59098-21FB-41D4-A70A-8EA619121D9B}"/>
              </a:ext>
            </a:extLst>
          </p:cNvPr>
          <p:cNvSpPr/>
          <p:nvPr/>
        </p:nvSpPr>
        <p:spPr>
          <a:xfrm>
            <a:off x="3934190" y="1346118"/>
            <a:ext cx="3963609" cy="849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6E7C883-C648-4B9A-B79B-B66C3A86FA1D}"/>
              </a:ext>
            </a:extLst>
          </p:cNvPr>
          <p:cNvSpPr/>
          <p:nvPr/>
        </p:nvSpPr>
        <p:spPr>
          <a:xfrm>
            <a:off x="4373373" y="1557396"/>
            <a:ext cx="1016688" cy="426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前端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092BFFE-978E-49F9-9402-5A82CD71DCE4}"/>
              </a:ext>
            </a:extLst>
          </p:cNvPr>
          <p:cNvSpPr/>
          <p:nvPr/>
        </p:nvSpPr>
        <p:spPr>
          <a:xfrm>
            <a:off x="6502400" y="1557396"/>
            <a:ext cx="919380" cy="426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后端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D7A52B72-42DD-4FB2-9731-9BAFC7211019}"/>
              </a:ext>
            </a:extLst>
          </p:cNvPr>
          <p:cNvCxnSpPr>
            <a:cxnSpLocks/>
          </p:cNvCxnSpPr>
          <p:nvPr/>
        </p:nvCxnSpPr>
        <p:spPr>
          <a:xfrm>
            <a:off x="2641600" y="1774923"/>
            <a:ext cx="17239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F0346D47-07BB-4B43-A569-43E93A0B619C}"/>
              </a:ext>
            </a:extLst>
          </p:cNvPr>
          <p:cNvSpPr txBox="1"/>
          <p:nvPr/>
        </p:nvSpPr>
        <p:spPr>
          <a:xfrm>
            <a:off x="2762789" y="1124327"/>
            <a:ext cx="928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源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15F1D71B-1FCC-4997-8A1F-F4137EE23145}"/>
              </a:ext>
            </a:extLst>
          </p:cNvPr>
          <p:cNvCxnSpPr>
            <a:cxnSpLocks/>
          </p:cNvCxnSpPr>
          <p:nvPr/>
        </p:nvCxnSpPr>
        <p:spPr>
          <a:xfrm>
            <a:off x="7422608" y="1770658"/>
            <a:ext cx="15929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13957DF2-28F6-4ABF-865B-846A3347EF5A}"/>
              </a:ext>
            </a:extLst>
          </p:cNvPr>
          <p:cNvSpPr txBox="1"/>
          <p:nvPr/>
        </p:nvSpPr>
        <p:spPr>
          <a:xfrm>
            <a:off x="8009965" y="1124327"/>
            <a:ext cx="7123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目标代码</a:t>
            </a: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53D9C86B-760C-4B29-8C47-97F9F67F8003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5390061" y="1770659"/>
            <a:ext cx="11123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2F3F28CA-34A3-4214-A75C-9C3FC21C7CFB}"/>
              </a:ext>
            </a:extLst>
          </p:cNvPr>
          <p:cNvSpPr txBox="1"/>
          <p:nvPr/>
        </p:nvSpPr>
        <p:spPr>
          <a:xfrm>
            <a:off x="5398132" y="1334055"/>
            <a:ext cx="1161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中间表示</a:t>
            </a:r>
          </a:p>
        </p:txBody>
      </p: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8321C4BB-4E06-4999-985F-14F91C50D67F}"/>
              </a:ext>
            </a:extLst>
          </p:cNvPr>
          <p:cNvGrpSpPr/>
          <p:nvPr/>
        </p:nvGrpSpPr>
        <p:grpSpPr>
          <a:xfrm>
            <a:off x="1483360" y="1983921"/>
            <a:ext cx="8351520" cy="4589590"/>
            <a:chOff x="1483360" y="1983921"/>
            <a:chExt cx="8351520" cy="4589590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52389E37-5BF8-44D0-9A6A-94B1F3FD48F1}"/>
                </a:ext>
              </a:extLst>
            </p:cNvPr>
            <p:cNvSpPr/>
            <p:nvPr/>
          </p:nvSpPr>
          <p:spPr>
            <a:xfrm>
              <a:off x="2998481" y="2508668"/>
              <a:ext cx="5485119" cy="406484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1A41F8F9-6F1C-4525-9DBA-FA84DCB257E8}"/>
                </a:ext>
              </a:extLst>
            </p:cNvPr>
            <p:cNvCxnSpPr>
              <a:cxnSpLocks/>
            </p:cNvCxnSpPr>
            <p:nvPr/>
          </p:nvCxnSpPr>
          <p:spPr>
            <a:xfrm>
              <a:off x="1483360" y="3268443"/>
              <a:ext cx="172394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B4A328C5-9AEA-4B3F-A2C8-1A6688AED56B}"/>
                </a:ext>
              </a:extLst>
            </p:cNvPr>
            <p:cNvSpPr txBox="1"/>
            <p:nvPr/>
          </p:nvSpPr>
          <p:spPr>
            <a:xfrm>
              <a:off x="1604549" y="2617847"/>
              <a:ext cx="9282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源</a:t>
              </a:r>
              <a:endPara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代码</a:t>
              </a: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1AB58BB9-26C6-4308-AF6F-1ECBECE57AC3}"/>
                </a:ext>
              </a:extLst>
            </p:cNvPr>
            <p:cNvSpPr/>
            <p:nvPr/>
          </p:nvSpPr>
          <p:spPr>
            <a:xfrm>
              <a:off x="3226928" y="3050915"/>
              <a:ext cx="2056271" cy="4265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词法</a:t>
              </a:r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分析器</a:t>
              </a:r>
            </a:p>
          </p:txBody>
        </p: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34CD6B2E-91EA-4E32-ADA6-CC156815048A}"/>
                </a:ext>
              </a:extLst>
            </p:cNvPr>
            <p:cNvCxnSpPr>
              <a:cxnSpLocks/>
              <a:stCxn id="20" idx="3"/>
              <a:endCxn id="24" idx="1"/>
            </p:cNvCxnSpPr>
            <p:nvPr/>
          </p:nvCxnSpPr>
          <p:spPr>
            <a:xfrm flipV="1">
              <a:off x="5283199" y="3262294"/>
              <a:ext cx="844713" cy="18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8E6F44A8-2D30-4E6C-A873-5599471815A3}"/>
                </a:ext>
              </a:extLst>
            </p:cNvPr>
            <p:cNvSpPr txBox="1"/>
            <p:nvPr/>
          </p:nvSpPr>
          <p:spPr>
            <a:xfrm>
              <a:off x="6127912" y="3077628"/>
              <a:ext cx="7808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记号</a:t>
              </a: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19ED768D-50CD-461E-8119-F3D08BE2D767}"/>
                </a:ext>
              </a:extLst>
            </p:cNvPr>
            <p:cNvSpPr/>
            <p:nvPr/>
          </p:nvSpPr>
          <p:spPr>
            <a:xfrm>
              <a:off x="3226928" y="4211184"/>
              <a:ext cx="2056271" cy="4265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语法</a:t>
              </a:r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分析器</a:t>
              </a: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21C6A18D-9D54-43EB-8A54-4537ADC784B8}"/>
                </a:ext>
              </a:extLst>
            </p:cNvPr>
            <p:cNvSpPr/>
            <p:nvPr/>
          </p:nvSpPr>
          <p:spPr>
            <a:xfrm>
              <a:off x="3207309" y="5371453"/>
              <a:ext cx="2056271" cy="4265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语义</a:t>
              </a:r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分析器</a:t>
              </a:r>
            </a:p>
          </p:txBody>
        </p:sp>
        <p:cxnSp>
          <p:nvCxnSpPr>
            <p:cNvPr id="29" name="连接符: 肘形 28">
              <a:extLst>
                <a:ext uri="{FF2B5EF4-FFF2-40B4-BE49-F238E27FC236}">
                  <a16:creationId xmlns:a16="http://schemas.microsoft.com/office/drawing/2014/main" id="{B59960C0-9CCF-42C0-BA4F-1BC3FF0CC5A1}"/>
                </a:ext>
              </a:extLst>
            </p:cNvPr>
            <p:cNvCxnSpPr>
              <a:stCxn id="24" idx="3"/>
              <a:endCxn id="26" idx="0"/>
            </p:cNvCxnSpPr>
            <p:nvPr/>
          </p:nvCxnSpPr>
          <p:spPr>
            <a:xfrm flipH="1">
              <a:off x="4255064" y="3262294"/>
              <a:ext cx="2653739" cy="948890"/>
            </a:xfrm>
            <a:prstGeom prst="bentConnector4">
              <a:avLst>
                <a:gd name="adj1" fmla="val -8614"/>
                <a:gd name="adj2" fmla="val 59731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41C4B869-C80A-431E-8CEE-E4544BC8AE25}"/>
                </a:ext>
              </a:extLst>
            </p:cNvPr>
            <p:cNvSpPr txBox="1"/>
            <p:nvPr/>
          </p:nvSpPr>
          <p:spPr>
            <a:xfrm>
              <a:off x="6127912" y="4238471"/>
              <a:ext cx="14209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抽象语法树</a:t>
              </a:r>
            </a:p>
          </p:txBody>
        </p:sp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id="{68938678-6707-48CE-A760-FEE0ADA5613D}"/>
                </a:ext>
              </a:extLst>
            </p:cNvPr>
            <p:cNvCxnSpPr>
              <a:cxnSpLocks/>
              <a:stCxn id="26" idx="3"/>
              <a:endCxn id="30" idx="1"/>
            </p:cNvCxnSpPr>
            <p:nvPr/>
          </p:nvCxnSpPr>
          <p:spPr>
            <a:xfrm flipV="1">
              <a:off x="5283199" y="4423137"/>
              <a:ext cx="844713" cy="13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连接符: 肘形 33">
              <a:extLst>
                <a:ext uri="{FF2B5EF4-FFF2-40B4-BE49-F238E27FC236}">
                  <a16:creationId xmlns:a16="http://schemas.microsoft.com/office/drawing/2014/main" id="{7DCE6F79-074A-433C-B169-FBD5595DDAC0}"/>
                </a:ext>
              </a:extLst>
            </p:cNvPr>
            <p:cNvCxnSpPr>
              <a:cxnSpLocks/>
              <a:stCxn id="30" idx="3"/>
              <a:endCxn id="27" idx="0"/>
            </p:cNvCxnSpPr>
            <p:nvPr/>
          </p:nvCxnSpPr>
          <p:spPr>
            <a:xfrm flipH="1">
              <a:off x="4235445" y="4423137"/>
              <a:ext cx="3313435" cy="948316"/>
            </a:xfrm>
            <a:prstGeom prst="bentConnector4">
              <a:avLst>
                <a:gd name="adj1" fmla="val -6899"/>
                <a:gd name="adj2" fmla="val 59737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37">
              <a:extLst>
                <a:ext uri="{FF2B5EF4-FFF2-40B4-BE49-F238E27FC236}">
                  <a16:creationId xmlns:a16="http://schemas.microsoft.com/office/drawing/2014/main" id="{5B69CC50-B5B0-4DE7-B8DA-8DE5A6B05731}"/>
                </a:ext>
              </a:extLst>
            </p:cNvPr>
            <p:cNvCxnSpPr>
              <a:cxnSpLocks/>
              <a:stCxn id="27" idx="3"/>
            </p:cNvCxnSpPr>
            <p:nvPr/>
          </p:nvCxnSpPr>
          <p:spPr>
            <a:xfrm>
              <a:off x="5263580" y="5584716"/>
              <a:ext cx="45713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5101A130-9370-48E3-88AC-2D2FDCFCFBCF}"/>
                </a:ext>
              </a:extLst>
            </p:cNvPr>
            <p:cNvSpPr txBox="1"/>
            <p:nvPr/>
          </p:nvSpPr>
          <p:spPr>
            <a:xfrm>
              <a:off x="8803042" y="4944035"/>
              <a:ext cx="71239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中间表示</a:t>
              </a:r>
            </a:p>
          </p:txBody>
        </p: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1F804E0D-0D31-40D1-B33E-6B33C61D934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26928" y="1983921"/>
              <a:ext cx="1146446" cy="1066994"/>
            </a:xfrm>
            <a:prstGeom prst="line">
              <a:avLst/>
            </a:prstGeom>
            <a:ln w="3810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9B6740BA-B73D-4BFF-9ED8-D8B0BBECEE2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63580" y="1983921"/>
              <a:ext cx="126481" cy="1093707"/>
            </a:xfrm>
            <a:prstGeom prst="line">
              <a:avLst/>
            </a:prstGeom>
            <a:ln w="3810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71728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437FF5-FA64-49C6-BE1E-DA1076048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词法分析器的任务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170EEFD1-D318-4C67-BD10-0A6D71465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31EE64B-A642-4BC9-B777-FA95EE2C7FD5}"/>
              </a:ext>
            </a:extLst>
          </p:cNvPr>
          <p:cNvSpPr/>
          <p:nvPr/>
        </p:nvSpPr>
        <p:spPr>
          <a:xfrm>
            <a:off x="5061753" y="1942156"/>
            <a:ext cx="1822438" cy="746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词法分析器</a:t>
            </a: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FDA56C91-2711-4206-8C65-CE8602680607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3434080" y="2315536"/>
            <a:ext cx="16276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E88D1DE9-5036-468F-B659-B35EAAE9E650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6884191" y="2315536"/>
            <a:ext cx="15040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0F435EC5-E00E-412F-8A99-CC07652B9CF7}"/>
              </a:ext>
            </a:extLst>
          </p:cNvPr>
          <p:cNvSpPr txBox="1"/>
          <p:nvPr/>
        </p:nvSpPr>
        <p:spPr>
          <a:xfrm>
            <a:off x="3871518" y="1871082"/>
            <a:ext cx="876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字符流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5EEEF1E-5080-47FB-A567-EEFA4DB788F8}"/>
              </a:ext>
            </a:extLst>
          </p:cNvPr>
          <p:cNvSpPr txBox="1"/>
          <p:nvPr/>
        </p:nvSpPr>
        <p:spPr>
          <a:xfrm>
            <a:off x="7197987" y="1874048"/>
            <a:ext cx="876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记号流</a:t>
            </a: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F86D7D32-9F41-43A6-A4AA-086515AAFA7B}"/>
              </a:ext>
            </a:extLst>
          </p:cNvPr>
          <p:cNvGrpSpPr/>
          <p:nvPr/>
        </p:nvGrpSpPr>
        <p:grpSpPr>
          <a:xfrm>
            <a:off x="4296527" y="2688916"/>
            <a:ext cx="3598946" cy="1957222"/>
            <a:chOff x="4296527" y="2688916"/>
            <a:chExt cx="3598946" cy="1957222"/>
          </a:xfrm>
        </p:grpSpPr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5E07DC3B-AC03-4BDD-8F55-5088E4E39946}"/>
                </a:ext>
              </a:extLst>
            </p:cNvPr>
            <p:cNvSpPr txBox="1"/>
            <p:nvPr/>
          </p:nvSpPr>
          <p:spPr>
            <a:xfrm>
              <a:off x="4296527" y="3692031"/>
              <a:ext cx="359894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用什么样的数据结构和算法来实现？</a:t>
              </a:r>
            </a:p>
          </p:txBody>
        </p: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1B66E3E9-3D90-4EC1-BF87-571F34922F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63440" y="2688916"/>
              <a:ext cx="398313" cy="969974"/>
            </a:xfrm>
            <a:prstGeom prst="line">
              <a:avLst/>
            </a:prstGeom>
            <a:ln w="3810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490EB58E-4DA5-46F2-8A69-0D3305EAEF08}"/>
                </a:ext>
              </a:extLst>
            </p:cNvPr>
            <p:cNvCxnSpPr>
              <a:cxnSpLocks/>
            </p:cNvCxnSpPr>
            <p:nvPr/>
          </p:nvCxnSpPr>
          <p:spPr>
            <a:xfrm>
              <a:off x="6884191" y="2688916"/>
              <a:ext cx="583409" cy="897818"/>
            </a:xfrm>
            <a:prstGeom prst="line">
              <a:avLst/>
            </a:prstGeom>
            <a:ln w="3810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02172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79EBC1-94D3-4EEE-88E8-BA68363AA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词法分析器的实现方法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0901CD9-6509-4135-8848-64E5F99B0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13</a:t>
            </a:fld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20BF418-3D03-4CFF-B7FE-BA26C3BFB8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至少两种实现方案</a:t>
            </a:r>
            <a:r>
              <a:rPr lang="en-US" altLang="zh-CN" dirty="0"/>
              <a:t>:</a:t>
            </a:r>
          </a:p>
          <a:p>
            <a:pPr lvl="1"/>
            <a:r>
              <a:rPr lang="zh-CN" altLang="en-US" b="1" dirty="0">
                <a:solidFill>
                  <a:srgbClr val="0000FF"/>
                </a:solidFill>
              </a:rPr>
              <a:t>手工编码</a:t>
            </a:r>
            <a:r>
              <a:rPr lang="zh-CN" altLang="en-US" dirty="0"/>
              <a:t>实现法</a:t>
            </a:r>
          </a:p>
          <a:p>
            <a:pPr lvl="2"/>
            <a:r>
              <a:rPr lang="zh-CN" altLang="en-US" dirty="0"/>
              <a:t>相对复杂、且容易出错</a:t>
            </a:r>
          </a:p>
          <a:p>
            <a:pPr lvl="2"/>
            <a:r>
              <a:rPr lang="zh-CN" altLang="en-US" dirty="0"/>
              <a:t>但是目前非常流行的实现方法</a:t>
            </a:r>
          </a:p>
          <a:p>
            <a:pPr lvl="3"/>
            <a:r>
              <a:rPr lang="en-US" altLang="zh-CN" dirty="0"/>
              <a:t>GCC, LLVM, …</a:t>
            </a:r>
          </a:p>
          <a:p>
            <a:pPr lvl="1"/>
            <a:r>
              <a:rPr lang="zh-CN" altLang="en-US" dirty="0"/>
              <a:t>词法分析器的</a:t>
            </a:r>
            <a:r>
              <a:rPr lang="zh-CN" altLang="en-US" b="1" dirty="0">
                <a:solidFill>
                  <a:srgbClr val="0000FF"/>
                </a:solidFill>
              </a:rPr>
              <a:t>生成器</a:t>
            </a:r>
          </a:p>
          <a:p>
            <a:pPr lvl="2"/>
            <a:r>
              <a:rPr lang="zh-CN" altLang="en-US" dirty="0"/>
              <a:t>可快速原型、代码量较少</a:t>
            </a:r>
          </a:p>
          <a:p>
            <a:pPr lvl="2"/>
            <a:r>
              <a:rPr lang="zh-CN" altLang="en-US" dirty="0"/>
              <a:t>但较难控制细节</a:t>
            </a:r>
          </a:p>
          <a:p>
            <a:r>
              <a:rPr lang="zh-CN" altLang="en-US" dirty="0"/>
              <a:t>我们先讨论</a:t>
            </a:r>
            <a:r>
              <a:rPr lang="zh-CN" altLang="en-US" b="1" dirty="0">
                <a:solidFill>
                  <a:srgbClr val="FF0000"/>
                </a:solidFill>
              </a:rPr>
              <a:t>第一种</a:t>
            </a:r>
            <a:r>
              <a:rPr lang="zh-CN" altLang="en-US" dirty="0"/>
              <a:t>实现方案</a:t>
            </a:r>
          </a:p>
          <a:p>
            <a:pPr lvl="1"/>
            <a:r>
              <a:rPr lang="zh-CN" altLang="en-US" dirty="0"/>
              <a:t>后面几讲会讨论第二种方案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1303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53157B-C68A-4B83-9919-C04292510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转移图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1032FB9B-DFC0-415B-97CD-124F6C849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0D792D0-5BA7-4CC8-B3BA-A09C9818B8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0863"/>
            <a:ext cx="10515600" cy="609058"/>
          </a:xfrm>
        </p:spPr>
        <p:txBody>
          <a:bodyPr/>
          <a:lstStyle/>
          <a:p>
            <a:r>
              <a:rPr lang="zh-CN" altLang="en-US" dirty="0"/>
              <a:t>例子：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1DDF180-D2B2-40F4-B9AB-0FE23CA455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9652" y="1380386"/>
            <a:ext cx="6732588" cy="472871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FB9B708-8897-446B-B68B-F0A0586013D0}"/>
              </a:ext>
            </a:extLst>
          </p:cNvPr>
          <p:cNvSpPr txBox="1"/>
          <p:nvPr/>
        </p:nvSpPr>
        <p:spPr>
          <a:xfrm>
            <a:off x="934721" y="2405916"/>
            <a:ext cx="2712720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六种关系运算符：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&lt;=</a:t>
            </a:r>
          </a:p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&lt;&gt;</a:t>
            </a:r>
          </a:p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</a:p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</a:p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&gt;=</a:t>
            </a:r>
          </a:p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629563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274000-4A84-421C-98B2-23F988D9F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转移图算法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3500460-2B8D-47BD-B0DB-3C59F23A5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15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7EF97EA-2E28-49B8-943C-7B0AC5D109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2052" y="0"/>
            <a:ext cx="4560811" cy="320334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D842D7A-B450-4291-9C09-4B2820FD11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872" y="1385455"/>
            <a:ext cx="7400608" cy="511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8877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EF68FA-8560-4688-ACA7-8E47682DD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标识符的转移图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A79581ED-6816-45BE-BD32-941F59FBD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16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DFD3642-03B8-4012-AE42-FE8531E025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8911" y="1270001"/>
            <a:ext cx="7226528" cy="169259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87B86D6-A2FE-4B81-BF0E-EB054953DA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0859" y="3514411"/>
            <a:ext cx="9122631" cy="2841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726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E1BDF1-AAA2-4A2C-B33F-8CA738768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标识符和关键字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ED5E515-F005-4623-A1C3-2859540E0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E6BAD54-2960-4F24-AD18-4E297A57EE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很多语言中的标识符和关键字有交集</a:t>
            </a:r>
          </a:p>
          <a:p>
            <a:pPr lvl="1"/>
            <a:r>
              <a:rPr lang="zh-CN" altLang="en-US" dirty="0"/>
              <a:t>从词法分析的角度看，关键字是标识符的一部分</a:t>
            </a:r>
          </a:p>
          <a:p>
            <a:r>
              <a:rPr lang="zh-CN" altLang="en-US" dirty="0"/>
              <a:t>以</a:t>
            </a:r>
            <a:r>
              <a:rPr lang="en-US" altLang="zh-CN" dirty="0"/>
              <a:t>C</a:t>
            </a:r>
            <a:r>
              <a:rPr lang="zh-CN" altLang="en-US" dirty="0"/>
              <a:t>语言为例：</a:t>
            </a:r>
          </a:p>
          <a:p>
            <a:pPr lvl="1"/>
            <a:r>
              <a:rPr lang="zh-CN" altLang="en-US" dirty="0"/>
              <a:t>标识符：以字母或下划线开头，后跟零个或多个字母、下划线、或数字</a:t>
            </a:r>
          </a:p>
          <a:p>
            <a:pPr lvl="1"/>
            <a:r>
              <a:rPr lang="zh-CN" altLang="en-US" dirty="0"/>
              <a:t>关键字：</a:t>
            </a:r>
            <a:r>
              <a:rPr lang="en-US" altLang="zh-CN" b="1" dirty="0">
                <a:solidFill>
                  <a:srgbClr val="0000FF"/>
                </a:solidFill>
              </a:rPr>
              <a:t>if, while, else, …</a:t>
            </a:r>
          </a:p>
          <a:p>
            <a:r>
              <a:rPr lang="zh-CN" altLang="en-US" dirty="0"/>
              <a:t>两种关键字识别方法</a:t>
            </a:r>
            <a:endParaRPr lang="en-US" altLang="zh-CN" dirty="0"/>
          </a:p>
          <a:p>
            <a:pPr lvl="1"/>
            <a:r>
              <a:rPr lang="zh-CN" altLang="en-US" dirty="0"/>
              <a:t>切分转移图</a:t>
            </a:r>
            <a:endParaRPr lang="en-US" altLang="zh-CN" dirty="0"/>
          </a:p>
          <a:p>
            <a:pPr lvl="1"/>
            <a:r>
              <a:rPr lang="zh-CN" altLang="en-US" dirty="0"/>
              <a:t>关键字表算法</a:t>
            </a:r>
          </a:p>
        </p:txBody>
      </p:sp>
    </p:spTree>
    <p:extLst>
      <p:ext uri="{BB962C8B-B14F-4D97-AF65-F5344CB8AC3E}">
        <p14:creationId xmlns:p14="http://schemas.microsoft.com/office/powerpoint/2010/main" val="1016342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1D4EAA-480B-4208-9030-30142D5E2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切分转移图（以</a:t>
            </a:r>
            <a:r>
              <a:rPr lang="en-US" altLang="zh-CN" dirty="0"/>
              <a:t>if</a:t>
            </a:r>
            <a:r>
              <a:rPr lang="zh-CN" altLang="en-US" dirty="0"/>
              <a:t>为例）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E7E2369-6357-4ABC-B4A3-C1BB2965C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18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8B492AC-A79B-4CF6-BCFC-17BE991A02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1892" y="1513480"/>
            <a:ext cx="6702108" cy="474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9413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E894B3A1-C64F-4ABB-992A-CA6286A2B9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3297" y="1102737"/>
            <a:ext cx="6829743" cy="575526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C710D92D-0BE3-4A04-B887-91AD99764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切分转移图（以</a:t>
            </a:r>
            <a:r>
              <a:rPr lang="en-US" altLang="zh-CN" dirty="0"/>
              <a:t>if</a:t>
            </a:r>
            <a:r>
              <a:rPr lang="zh-CN" altLang="en-US" dirty="0"/>
              <a:t>为例）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3F12515-7349-4909-A43D-7A7E98B8A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5012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335F4769-4564-486A-9AFA-A1D181ECA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第二单元：词法分析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FC450875-3A35-48CD-B6BE-293F5615C5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/>
            <a:r>
              <a:rPr lang="zh-CN" altLang="en-US"/>
              <a:t>课件资料参考</a:t>
            </a:r>
            <a:r>
              <a:rPr lang="zh-CN" altLang="en-US" dirty="0"/>
              <a:t>中科大华保健老师的</a:t>
            </a:r>
            <a:r>
              <a:rPr lang="en-US" altLang="zh-CN" dirty="0"/>
              <a:t>《</a:t>
            </a:r>
            <a:r>
              <a:rPr lang="zh-CN" altLang="en-US" dirty="0"/>
              <a:t>编译原理</a:t>
            </a:r>
            <a:r>
              <a:rPr lang="en-US" altLang="zh-CN" dirty="0"/>
              <a:t>》</a:t>
            </a:r>
            <a:r>
              <a:rPr lang="zh-CN" altLang="en-US" dirty="0"/>
              <a:t>公开课</a:t>
            </a:r>
            <a:endParaRPr lang="en-US" altLang="zh-CN" dirty="0"/>
          </a:p>
          <a:p>
            <a:pPr algn="r"/>
            <a:r>
              <a:rPr lang="zh-CN" altLang="en-US" dirty="0"/>
              <a:t>致谢华老师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2E9A653-E550-4650-9139-3EB5F0245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81553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97BAB8-09D4-4CF1-8AE0-B62A59D93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关键字表算法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BD8F9C01-2CFA-4830-B5FF-15CA99850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20</a:t>
            </a:fld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696215E-61E7-423C-BB94-952E43693F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对给定语言中所有的关键字，构造关键字构成的哈希表</a:t>
            </a:r>
            <a:r>
              <a:rPr lang="en-US" altLang="zh-CN" dirty="0"/>
              <a:t>H</a:t>
            </a:r>
          </a:p>
          <a:p>
            <a:r>
              <a:rPr lang="zh-CN" altLang="en-US" dirty="0"/>
              <a:t>对所有的标识符和关键字，先统一按标识符的转移图进行识别</a:t>
            </a:r>
          </a:p>
          <a:p>
            <a:r>
              <a:rPr lang="zh-CN" altLang="en-US" dirty="0"/>
              <a:t>识别完成后，进一步查表</a:t>
            </a:r>
            <a:r>
              <a:rPr lang="en-US" altLang="zh-CN" dirty="0"/>
              <a:t>H</a:t>
            </a:r>
            <a:r>
              <a:rPr lang="zh-CN" altLang="en-US" dirty="0"/>
              <a:t>看是否是关键字</a:t>
            </a:r>
          </a:p>
          <a:p>
            <a:r>
              <a:rPr lang="zh-CN" altLang="en-US" dirty="0"/>
              <a:t>通过合理的构造哈希表</a:t>
            </a:r>
            <a:r>
              <a:rPr lang="en-US" altLang="zh-CN" dirty="0"/>
              <a:t>H</a:t>
            </a:r>
            <a:r>
              <a:rPr lang="zh-CN" altLang="en-US" dirty="0"/>
              <a:t>（完美哈希），可以</a:t>
            </a:r>
            <a:r>
              <a:rPr lang="en-US" altLang="zh-CN" dirty="0"/>
              <a:t>O</a:t>
            </a: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）时间完成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E7F8F4B-C4DF-4501-A248-679B6BF39C79}"/>
              </a:ext>
            </a:extLst>
          </p:cNvPr>
          <p:cNvSpPr/>
          <p:nvPr/>
        </p:nvSpPr>
        <p:spPr>
          <a:xfrm>
            <a:off x="6482080" y="4239081"/>
            <a:ext cx="2395687" cy="1909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关键字哈希表</a:t>
            </a: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C1C84CF4-12D8-4387-81A7-FDDF0B563715}"/>
              </a:ext>
            </a:extLst>
          </p:cNvPr>
          <p:cNvGrpSpPr/>
          <p:nvPr/>
        </p:nvGrpSpPr>
        <p:grpSpPr>
          <a:xfrm>
            <a:off x="904240" y="4717342"/>
            <a:ext cx="5577840" cy="849796"/>
            <a:chOff x="904240" y="4717342"/>
            <a:chExt cx="5577840" cy="849796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44729A40-6509-4865-AC68-4710A5B4D0A1}"/>
                </a:ext>
              </a:extLst>
            </p:cNvPr>
            <p:cNvSpPr/>
            <p:nvPr/>
          </p:nvSpPr>
          <p:spPr>
            <a:xfrm>
              <a:off x="2531912" y="4820378"/>
              <a:ext cx="2395687" cy="7467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标识符转移图</a:t>
              </a:r>
            </a:p>
          </p:txBody>
        </p:sp>
        <p:cxnSp>
          <p:nvCxnSpPr>
            <p:cNvPr id="6" name="直接箭头连接符 5">
              <a:extLst>
                <a:ext uri="{FF2B5EF4-FFF2-40B4-BE49-F238E27FC236}">
                  <a16:creationId xmlns:a16="http://schemas.microsoft.com/office/drawing/2014/main" id="{AE8B5A6D-83D0-489A-B246-871C0A116F7C}"/>
                </a:ext>
              </a:extLst>
            </p:cNvPr>
            <p:cNvCxnSpPr>
              <a:cxnSpLocks/>
              <a:endCxn id="5" idx="1"/>
            </p:cNvCxnSpPr>
            <p:nvPr/>
          </p:nvCxnSpPr>
          <p:spPr>
            <a:xfrm>
              <a:off x="904240" y="5193758"/>
              <a:ext cx="162767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AC13084A-8F2B-4EAD-A549-CABAD6927097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>
              <a:off x="4927599" y="5193758"/>
              <a:ext cx="155448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1177E525-5C80-4589-9EC8-1565384F9DB3}"/>
                </a:ext>
              </a:extLst>
            </p:cNvPr>
            <p:cNvSpPr txBox="1"/>
            <p:nvPr/>
          </p:nvSpPr>
          <p:spPr>
            <a:xfrm>
              <a:off x="1316452" y="4717342"/>
              <a:ext cx="8764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字符流</a:t>
              </a: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3606A451-A174-4AFB-B053-1010B3A89706}"/>
                </a:ext>
              </a:extLst>
            </p:cNvPr>
            <p:cNvSpPr txBox="1"/>
            <p:nvPr/>
          </p:nvSpPr>
          <p:spPr>
            <a:xfrm>
              <a:off x="5289176" y="4742550"/>
              <a:ext cx="8764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标识符</a:t>
              </a: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2249B0D7-1E57-461D-BCA2-3947FCE8E210}"/>
              </a:ext>
            </a:extLst>
          </p:cNvPr>
          <p:cNvGrpSpPr/>
          <p:nvPr/>
        </p:nvGrpSpPr>
        <p:grpSpPr>
          <a:xfrm>
            <a:off x="8877767" y="4742550"/>
            <a:ext cx="2155471" cy="451208"/>
            <a:chOff x="8877767" y="4742550"/>
            <a:chExt cx="2155471" cy="451208"/>
          </a:xfrm>
        </p:grpSpPr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0AC902B3-7F89-4B1D-86AC-965664F1D33D}"/>
                </a:ext>
              </a:extLst>
            </p:cNvPr>
            <p:cNvSpPr txBox="1"/>
            <p:nvPr/>
          </p:nvSpPr>
          <p:spPr>
            <a:xfrm>
              <a:off x="8959047" y="4742550"/>
              <a:ext cx="20741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标识符 </a:t>
              </a:r>
              <a:r>
                <a:rPr lang="en-US" altLang="zh-CN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or </a:t>
              </a:r>
              <a:r>
                <a:rPr lang="zh-CN" altLang="en-US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关键字</a:t>
              </a:r>
            </a:p>
          </p:txBody>
        </p: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72E57A7E-0DC3-4A79-8A49-FAD439912497}"/>
                </a:ext>
              </a:extLst>
            </p:cNvPr>
            <p:cNvCxnSpPr>
              <a:cxnSpLocks/>
              <a:stCxn id="11" idx="3"/>
            </p:cNvCxnSpPr>
            <p:nvPr/>
          </p:nvCxnSpPr>
          <p:spPr>
            <a:xfrm flipV="1">
              <a:off x="8877767" y="5193757"/>
              <a:ext cx="150679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83092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027A0AAD-CB46-4989-A415-C8D050789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提纲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E3669C0-DB34-45AB-852B-BEE1AE343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95C5A20-E0B7-4C1B-8069-116C666E21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0862"/>
            <a:ext cx="10515600" cy="4910329"/>
          </a:xfrm>
        </p:spPr>
        <p:txBody>
          <a:bodyPr/>
          <a:lstStyle/>
          <a:p>
            <a:r>
              <a:rPr lang="zh-CN" altLang="en-US" dirty="0"/>
              <a:t>第一讲：词法分析简介</a:t>
            </a:r>
            <a:endParaRPr lang="en-US" altLang="zh-CN" dirty="0"/>
          </a:p>
          <a:p>
            <a:r>
              <a:rPr lang="zh-CN" altLang="en-US" dirty="0"/>
              <a:t>第二讲：词法分析器的手工构造</a:t>
            </a:r>
            <a:endParaRPr lang="en-US" altLang="zh-CN" dirty="0"/>
          </a:p>
          <a:p>
            <a:r>
              <a:rPr lang="zh-CN" altLang="en-US" b="1" dirty="0"/>
              <a:t>第三讲：正则表达式</a:t>
            </a:r>
            <a:endParaRPr lang="en-US" altLang="zh-CN" b="1" dirty="0"/>
          </a:p>
          <a:p>
            <a:r>
              <a:rPr lang="zh-CN" altLang="en-US" dirty="0">
                <a:solidFill>
                  <a:schemeClr val="bg2">
                    <a:lumMod val="90000"/>
                  </a:schemeClr>
                </a:solidFill>
              </a:rPr>
              <a:t>第四讲：有限状态自动机</a:t>
            </a:r>
            <a:endParaRPr lang="en-US" altLang="zh-CN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zh-CN" altLang="en-US" dirty="0">
                <a:solidFill>
                  <a:schemeClr val="bg2">
                    <a:lumMod val="90000"/>
                  </a:schemeClr>
                </a:solidFill>
              </a:rPr>
              <a:t>第五讲：正则表达式转</a:t>
            </a:r>
            <a:r>
              <a:rPr lang="en-US" altLang="zh-CN" dirty="0">
                <a:solidFill>
                  <a:schemeClr val="bg2">
                    <a:lumMod val="90000"/>
                  </a:schemeClr>
                </a:solidFill>
              </a:rPr>
              <a:t>NFA</a:t>
            </a:r>
          </a:p>
          <a:p>
            <a:r>
              <a:rPr lang="zh-CN" altLang="en-US" dirty="0">
                <a:solidFill>
                  <a:schemeClr val="bg2">
                    <a:lumMod val="90000"/>
                  </a:schemeClr>
                </a:solidFill>
              </a:rPr>
              <a:t>第六讲：</a:t>
            </a:r>
            <a:r>
              <a:rPr lang="en-US" altLang="zh-CN" dirty="0">
                <a:solidFill>
                  <a:schemeClr val="bg2">
                    <a:lumMod val="90000"/>
                  </a:schemeClr>
                </a:solidFill>
              </a:rPr>
              <a:t>NFA</a:t>
            </a:r>
            <a:r>
              <a:rPr lang="zh-CN" altLang="en-US" dirty="0">
                <a:solidFill>
                  <a:schemeClr val="bg2">
                    <a:lumMod val="90000"/>
                  </a:schemeClr>
                </a:solidFill>
              </a:rPr>
              <a:t>转</a:t>
            </a:r>
            <a:r>
              <a:rPr lang="en-US" altLang="zh-CN" dirty="0">
                <a:solidFill>
                  <a:schemeClr val="bg2">
                    <a:lumMod val="90000"/>
                  </a:schemeClr>
                </a:solidFill>
              </a:rPr>
              <a:t>DFA</a:t>
            </a:r>
          </a:p>
          <a:p>
            <a:r>
              <a:rPr lang="zh-CN" altLang="en-US" dirty="0">
                <a:solidFill>
                  <a:schemeClr val="bg2">
                    <a:lumMod val="90000"/>
                  </a:schemeClr>
                </a:solidFill>
              </a:rPr>
              <a:t>第七讲：</a:t>
            </a:r>
            <a:r>
              <a:rPr lang="en-US" altLang="zh-CN" dirty="0">
                <a:solidFill>
                  <a:schemeClr val="bg2">
                    <a:lumMod val="90000"/>
                  </a:schemeClr>
                </a:solidFill>
              </a:rPr>
              <a:t>DFA</a:t>
            </a:r>
            <a:r>
              <a:rPr lang="zh-CN" altLang="en-US" dirty="0">
                <a:solidFill>
                  <a:schemeClr val="bg2">
                    <a:lumMod val="90000"/>
                  </a:schemeClr>
                </a:solidFill>
              </a:rPr>
              <a:t>的最小化</a:t>
            </a:r>
            <a:endParaRPr lang="en-US" altLang="zh-CN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zh-CN" altLang="en-US" dirty="0">
                <a:solidFill>
                  <a:schemeClr val="bg2">
                    <a:lumMod val="90000"/>
                  </a:schemeClr>
                </a:solidFill>
              </a:rPr>
              <a:t>第八讲：</a:t>
            </a:r>
            <a:r>
              <a:rPr lang="en-US" altLang="zh-CN" dirty="0">
                <a:solidFill>
                  <a:schemeClr val="bg2">
                    <a:lumMod val="90000"/>
                  </a:schemeClr>
                </a:solidFill>
              </a:rPr>
              <a:t>DFA</a:t>
            </a:r>
            <a:r>
              <a:rPr lang="zh-CN" altLang="en-US" dirty="0">
                <a:solidFill>
                  <a:schemeClr val="bg2">
                    <a:lumMod val="90000"/>
                  </a:schemeClr>
                </a:solidFill>
              </a:rPr>
              <a:t>的代码表示</a:t>
            </a: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40540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437FF5-FA64-49C6-BE1E-DA1076048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回顾：词法分析器的任务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170EEFD1-D318-4C67-BD10-0A6D71465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22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31EE64B-A642-4BC9-B777-FA95EE2C7FD5}"/>
              </a:ext>
            </a:extLst>
          </p:cNvPr>
          <p:cNvSpPr/>
          <p:nvPr/>
        </p:nvSpPr>
        <p:spPr>
          <a:xfrm>
            <a:off x="5061753" y="1942156"/>
            <a:ext cx="1822438" cy="746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词法分析器</a:t>
            </a: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FDA56C91-2711-4206-8C65-CE8602680607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3434080" y="2315536"/>
            <a:ext cx="16276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E88D1DE9-5036-468F-B659-B35EAAE9E650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6884191" y="2315536"/>
            <a:ext cx="15040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0F435EC5-E00E-412F-8A99-CC07652B9CF7}"/>
              </a:ext>
            </a:extLst>
          </p:cNvPr>
          <p:cNvSpPr txBox="1"/>
          <p:nvPr/>
        </p:nvSpPr>
        <p:spPr>
          <a:xfrm>
            <a:off x="3871518" y="1871082"/>
            <a:ext cx="876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字符流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5EEEF1E-5080-47FB-A567-EEFA4DB788F8}"/>
              </a:ext>
            </a:extLst>
          </p:cNvPr>
          <p:cNvSpPr txBox="1"/>
          <p:nvPr/>
        </p:nvSpPr>
        <p:spPr>
          <a:xfrm>
            <a:off x="7197987" y="1874048"/>
            <a:ext cx="876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记号流</a:t>
            </a: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F86D7D32-9F41-43A6-A4AA-086515AAFA7B}"/>
              </a:ext>
            </a:extLst>
          </p:cNvPr>
          <p:cNvGrpSpPr/>
          <p:nvPr/>
        </p:nvGrpSpPr>
        <p:grpSpPr>
          <a:xfrm>
            <a:off x="4296527" y="2688916"/>
            <a:ext cx="3598946" cy="1957222"/>
            <a:chOff x="4296527" y="2688916"/>
            <a:chExt cx="3598946" cy="1957222"/>
          </a:xfrm>
        </p:grpSpPr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5E07DC3B-AC03-4BDD-8F55-5088E4E39946}"/>
                </a:ext>
              </a:extLst>
            </p:cNvPr>
            <p:cNvSpPr txBox="1"/>
            <p:nvPr/>
          </p:nvSpPr>
          <p:spPr>
            <a:xfrm>
              <a:off x="4296527" y="3692031"/>
              <a:ext cx="359894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用什么样的数据结构和算法来实现？</a:t>
              </a:r>
            </a:p>
          </p:txBody>
        </p: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1B66E3E9-3D90-4EC1-BF87-571F34922F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63440" y="2688916"/>
              <a:ext cx="398313" cy="969974"/>
            </a:xfrm>
            <a:prstGeom prst="line">
              <a:avLst/>
            </a:prstGeom>
            <a:ln w="3810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490EB58E-4DA5-46F2-8A69-0D3305EAEF08}"/>
                </a:ext>
              </a:extLst>
            </p:cNvPr>
            <p:cNvCxnSpPr>
              <a:cxnSpLocks/>
            </p:cNvCxnSpPr>
            <p:nvPr/>
          </p:nvCxnSpPr>
          <p:spPr>
            <a:xfrm>
              <a:off x="6884191" y="2688916"/>
              <a:ext cx="583409" cy="897818"/>
            </a:xfrm>
            <a:prstGeom prst="line">
              <a:avLst/>
            </a:prstGeom>
            <a:ln w="3810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57034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79EBC1-94D3-4EEE-88E8-BA68363AA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回顾：词法分析器的实现方法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0901CD9-6509-4135-8848-64E5F99B0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23</a:t>
            </a:fld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20BF418-3D03-4CFF-B7FE-BA26C3BFB8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至少两种实现方案</a:t>
            </a:r>
            <a:r>
              <a:rPr lang="en-US" altLang="zh-CN" dirty="0"/>
              <a:t>:</a:t>
            </a:r>
          </a:p>
          <a:p>
            <a:pPr lvl="1"/>
            <a:r>
              <a:rPr lang="zh-CN" altLang="en-US" b="1" dirty="0">
                <a:solidFill>
                  <a:srgbClr val="0000FF"/>
                </a:solidFill>
              </a:rPr>
              <a:t>手工编码</a:t>
            </a:r>
            <a:r>
              <a:rPr lang="zh-CN" altLang="en-US" dirty="0"/>
              <a:t>实现法</a:t>
            </a:r>
          </a:p>
          <a:p>
            <a:pPr lvl="2"/>
            <a:r>
              <a:rPr lang="zh-CN" altLang="en-US" dirty="0"/>
              <a:t>相对复杂、且容易出错</a:t>
            </a:r>
          </a:p>
          <a:p>
            <a:pPr lvl="2"/>
            <a:r>
              <a:rPr lang="zh-CN" altLang="en-US" dirty="0"/>
              <a:t>但是目前非常流行的实现方法</a:t>
            </a:r>
          </a:p>
          <a:p>
            <a:pPr lvl="3"/>
            <a:r>
              <a:rPr lang="en-US" altLang="zh-CN" dirty="0"/>
              <a:t>GCC, LLVM, …</a:t>
            </a:r>
          </a:p>
          <a:p>
            <a:pPr lvl="1"/>
            <a:r>
              <a:rPr lang="zh-CN" altLang="en-US" dirty="0"/>
              <a:t>词法分析器的</a:t>
            </a:r>
            <a:r>
              <a:rPr lang="zh-CN" altLang="en-US" b="1" dirty="0">
                <a:solidFill>
                  <a:srgbClr val="0000FF"/>
                </a:solidFill>
              </a:rPr>
              <a:t>生成器</a:t>
            </a:r>
          </a:p>
          <a:p>
            <a:pPr lvl="2"/>
            <a:r>
              <a:rPr lang="zh-CN" altLang="en-US" dirty="0"/>
              <a:t>可快速原型、代码量较少</a:t>
            </a:r>
          </a:p>
          <a:p>
            <a:pPr lvl="2"/>
            <a:r>
              <a:rPr lang="zh-CN" altLang="en-US" dirty="0"/>
              <a:t>但较难控制细节</a:t>
            </a:r>
          </a:p>
          <a:p>
            <a:r>
              <a:rPr lang="zh-CN" altLang="en-US" dirty="0"/>
              <a:t>我们已经讨论了第一种实现方案</a:t>
            </a:r>
          </a:p>
          <a:p>
            <a:pPr lvl="1"/>
            <a:r>
              <a:rPr lang="zh-CN" altLang="en-US" dirty="0"/>
              <a:t>从这一讲开始讨论</a:t>
            </a:r>
            <a:r>
              <a:rPr lang="zh-CN" altLang="en-US" b="1" dirty="0">
                <a:solidFill>
                  <a:srgbClr val="FF0000"/>
                </a:solidFill>
              </a:rPr>
              <a:t>第二种</a:t>
            </a:r>
            <a:r>
              <a:rPr lang="zh-CN" altLang="en-US" dirty="0"/>
              <a:t>方案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3545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36C401-D8C2-43B7-8773-403C2A553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自动生成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C9A9AD6-04CA-4C49-946E-4231193A7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24</a:t>
            </a:fld>
            <a:endParaRPr lang="zh-CN" altLang="en-US" dirty="0"/>
          </a:p>
        </p:txBody>
      </p:sp>
      <p:sp>
        <p:nvSpPr>
          <p:cNvPr id="27" name="内容占位符 26">
            <a:extLst>
              <a:ext uri="{FF2B5EF4-FFF2-40B4-BE49-F238E27FC236}">
                <a16:creationId xmlns:a16="http://schemas.microsoft.com/office/drawing/2014/main" id="{9E6DDB2C-F889-45F9-AA41-8ECE8F7992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894" y="1035914"/>
            <a:ext cx="10515600" cy="746761"/>
          </a:xfrm>
        </p:spPr>
        <p:txBody>
          <a:bodyPr/>
          <a:lstStyle/>
          <a:p>
            <a:r>
              <a:rPr lang="zh-CN" altLang="en-US" dirty="0"/>
              <a:t>手工构造：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0E3A62A-AF06-4315-B086-B2031AB935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9120" y="2281689"/>
            <a:ext cx="2094680" cy="1447973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37271E0A-5A9B-45E8-A67E-98BDAD4351D2}"/>
              </a:ext>
            </a:extLst>
          </p:cNvPr>
          <p:cNvSpPr/>
          <p:nvPr/>
        </p:nvSpPr>
        <p:spPr>
          <a:xfrm>
            <a:off x="1089926" y="1497137"/>
            <a:ext cx="1430487" cy="746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词法描述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A1F7ECC8-5E33-4DDD-B367-C5B8E71E59CD}"/>
              </a:ext>
            </a:extLst>
          </p:cNvPr>
          <p:cNvCxnSpPr>
            <a:cxnSpLocks/>
            <a:stCxn id="9" idx="3"/>
            <a:endCxn id="15" idx="1"/>
          </p:cNvCxnSpPr>
          <p:nvPr/>
        </p:nvCxnSpPr>
        <p:spPr>
          <a:xfrm>
            <a:off x="2520413" y="1870517"/>
            <a:ext cx="24130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77A78719-7480-4A81-BBE7-1B05B216A8E7}"/>
              </a:ext>
            </a:extLst>
          </p:cNvPr>
          <p:cNvSpPr/>
          <p:nvPr/>
        </p:nvSpPr>
        <p:spPr>
          <a:xfrm>
            <a:off x="4933451" y="1497137"/>
            <a:ext cx="1430487" cy="746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转移图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8051A6BC-63B9-4257-8D9D-DF334DBC7A35}"/>
              </a:ext>
            </a:extLst>
          </p:cNvPr>
          <p:cNvSpPr/>
          <p:nvPr/>
        </p:nvSpPr>
        <p:spPr>
          <a:xfrm>
            <a:off x="9138656" y="1497137"/>
            <a:ext cx="2083800" cy="746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词法分析器</a:t>
            </a: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94EB5A80-E94C-4BA5-80A5-F6603462507F}"/>
              </a:ext>
            </a:extLst>
          </p:cNvPr>
          <p:cNvCxnSpPr>
            <a:cxnSpLocks/>
            <a:stCxn id="15" idx="3"/>
            <a:endCxn id="17" idx="1"/>
          </p:cNvCxnSpPr>
          <p:nvPr/>
        </p:nvCxnSpPr>
        <p:spPr>
          <a:xfrm>
            <a:off x="6363938" y="1870517"/>
            <a:ext cx="27747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图片 24">
            <a:extLst>
              <a:ext uri="{FF2B5EF4-FFF2-40B4-BE49-F238E27FC236}">
                <a16:creationId xmlns:a16="http://schemas.microsoft.com/office/drawing/2014/main" id="{C256DABA-0BD9-48A2-A49D-C3E5B36D09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9926" y="2244239"/>
            <a:ext cx="1432438" cy="1447974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0DB89E40-DF02-4FF1-9A88-37088544CA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5923" y="2281689"/>
            <a:ext cx="2061578" cy="1447974"/>
          </a:xfrm>
          <a:prstGeom prst="rect">
            <a:avLst/>
          </a:prstGeom>
        </p:spPr>
      </p:pic>
      <p:sp>
        <p:nvSpPr>
          <p:cNvPr id="28" name="内容占位符 26">
            <a:extLst>
              <a:ext uri="{FF2B5EF4-FFF2-40B4-BE49-F238E27FC236}">
                <a16:creationId xmlns:a16="http://schemas.microsoft.com/office/drawing/2014/main" id="{3B6F52C8-6E5C-4EAC-90CE-976CF147D665}"/>
              </a:ext>
            </a:extLst>
          </p:cNvPr>
          <p:cNvSpPr txBox="1">
            <a:spLocks/>
          </p:cNvSpPr>
          <p:nvPr/>
        </p:nvSpPr>
        <p:spPr>
          <a:xfrm>
            <a:off x="390894" y="3787429"/>
            <a:ext cx="10515600" cy="7467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0850" indent="-4508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7D"/>
              </a:buClr>
              <a:buSzPct val="90000"/>
              <a:buFont typeface="Wingdings" panose="05000000000000000000" pitchFamily="2" charset="2"/>
              <a:buChar char="n"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900113" indent="-45085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9999CC"/>
              </a:buClr>
              <a:buSzPct val="80000"/>
              <a:buFont typeface="Wingdings" pitchFamily="2" charset="2"/>
              <a:buChar char=""/>
              <a:defRPr sz="2400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1350000" indent="-4500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0000"/>
              <a:buFont typeface="Wingdings" panose="05000000000000000000" pitchFamily="2" charset="2"/>
              <a:buChar char="Ø"/>
              <a:defRPr sz="2000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自动生成：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F115F89A-46BD-4C20-89C3-F226BA3C999C}"/>
              </a:ext>
            </a:extLst>
          </p:cNvPr>
          <p:cNvSpPr/>
          <p:nvPr/>
        </p:nvSpPr>
        <p:spPr>
          <a:xfrm>
            <a:off x="1089926" y="4260394"/>
            <a:ext cx="1430487" cy="746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词法描述</a:t>
            </a: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12ED6927-B909-497F-96C5-3EA1DDA64725}"/>
              </a:ext>
            </a:extLst>
          </p:cNvPr>
          <p:cNvCxnSpPr>
            <a:cxnSpLocks/>
            <a:stCxn id="29" idx="3"/>
            <a:endCxn id="31" idx="1"/>
          </p:cNvCxnSpPr>
          <p:nvPr/>
        </p:nvCxnSpPr>
        <p:spPr>
          <a:xfrm>
            <a:off x="2520413" y="4633774"/>
            <a:ext cx="24130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>
            <a:extLst>
              <a:ext uri="{FF2B5EF4-FFF2-40B4-BE49-F238E27FC236}">
                <a16:creationId xmlns:a16="http://schemas.microsoft.com/office/drawing/2014/main" id="{61A3FCB9-44A2-43CD-8682-1895CCDD1CB3}"/>
              </a:ext>
            </a:extLst>
          </p:cNvPr>
          <p:cNvSpPr/>
          <p:nvPr/>
        </p:nvSpPr>
        <p:spPr>
          <a:xfrm>
            <a:off x="4933451" y="4260394"/>
            <a:ext cx="1430487" cy="7467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</a:t>
            </a:r>
            <a:endParaRPr lang="en-US" alt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生成器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692365A2-43C4-4E8B-9B71-6BAC6E70F149}"/>
              </a:ext>
            </a:extLst>
          </p:cNvPr>
          <p:cNvSpPr/>
          <p:nvPr/>
        </p:nvSpPr>
        <p:spPr>
          <a:xfrm>
            <a:off x="9138656" y="4260394"/>
            <a:ext cx="2083800" cy="746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词法分析器</a:t>
            </a:r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F7971F06-B7AC-4A21-AD2D-57934B347D19}"/>
              </a:ext>
            </a:extLst>
          </p:cNvPr>
          <p:cNvCxnSpPr>
            <a:cxnSpLocks/>
            <a:stCxn id="31" idx="3"/>
            <a:endCxn id="32" idx="1"/>
          </p:cNvCxnSpPr>
          <p:nvPr/>
        </p:nvCxnSpPr>
        <p:spPr>
          <a:xfrm>
            <a:off x="6363938" y="4633774"/>
            <a:ext cx="27747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43E00CC8-FC7E-4DC9-BE0E-9155C628E5A9}"/>
              </a:ext>
            </a:extLst>
          </p:cNvPr>
          <p:cNvSpPr txBox="1"/>
          <p:nvPr/>
        </p:nvSpPr>
        <p:spPr>
          <a:xfrm>
            <a:off x="887294" y="5424458"/>
            <a:ext cx="1666240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正则表达式</a:t>
            </a:r>
          </a:p>
        </p:txBody>
      </p: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42C37864-6192-4E74-9243-51A18BC8189E}"/>
              </a:ext>
            </a:extLst>
          </p:cNvPr>
          <p:cNvGrpSpPr/>
          <p:nvPr/>
        </p:nvGrpSpPr>
        <p:grpSpPr>
          <a:xfrm>
            <a:off x="2753996" y="5037139"/>
            <a:ext cx="8563384" cy="1447973"/>
            <a:chOff x="2753996" y="5037139"/>
            <a:chExt cx="8563384" cy="1447973"/>
          </a:xfrm>
        </p:grpSpPr>
        <p:sp>
          <p:nvSpPr>
            <p:cNvPr id="40" name="箭头: 右 39">
              <a:extLst>
                <a:ext uri="{FF2B5EF4-FFF2-40B4-BE49-F238E27FC236}">
                  <a16:creationId xmlns:a16="http://schemas.microsoft.com/office/drawing/2014/main" id="{9B30D6DA-91C7-4CED-824A-A093D28CB19A}"/>
                </a:ext>
              </a:extLst>
            </p:cNvPr>
            <p:cNvSpPr/>
            <p:nvPr/>
          </p:nvSpPr>
          <p:spPr>
            <a:xfrm>
              <a:off x="2753996" y="5431296"/>
              <a:ext cx="6367740" cy="365125"/>
            </a:xfrm>
            <a:prstGeom prst="rightArrow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9" name="图片 38">
              <a:extLst>
                <a:ext uri="{FF2B5EF4-FFF2-40B4-BE49-F238E27FC236}">
                  <a16:creationId xmlns:a16="http://schemas.microsoft.com/office/drawing/2014/main" id="{C9EDDB1C-F07C-400A-8AA2-6F512A285FD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222700" y="5037139"/>
              <a:ext cx="2094680" cy="1447973"/>
            </a:xfrm>
            <a:prstGeom prst="rect">
              <a:avLst/>
            </a:prstGeom>
          </p:spPr>
        </p:pic>
      </p:grpSp>
      <p:sp>
        <p:nvSpPr>
          <p:cNvPr id="38" name="文本框 37">
            <a:extLst>
              <a:ext uri="{FF2B5EF4-FFF2-40B4-BE49-F238E27FC236}">
                <a16:creationId xmlns:a16="http://schemas.microsoft.com/office/drawing/2014/main" id="{0BB15266-C2E4-4BA8-8D17-4F1892104F1E}"/>
              </a:ext>
            </a:extLst>
          </p:cNvPr>
          <p:cNvSpPr txBox="1"/>
          <p:nvPr/>
        </p:nvSpPr>
        <p:spPr>
          <a:xfrm>
            <a:off x="5156034" y="5117053"/>
            <a:ext cx="884186" cy="1200329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lex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</a:p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flex, </a:t>
            </a:r>
          </a:p>
          <a:p>
            <a:pPr algn="ctr"/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jlex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</a:p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36331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 animBg="1"/>
      <p:bldP spid="31" grpId="0" animBg="1"/>
      <p:bldP spid="32" grpId="0" animBg="1"/>
      <p:bldP spid="37" grpId="0" animBg="1"/>
      <p:bldP spid="3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A62A6C-82FC-4311-BE81-62A5FF7E3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正则表达式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EEE2C29-54D3-4CD2-B004-41DCDD621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25</a:t>
            </a:fld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8526161-2800-4B84-9F58-9787BD3A73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微软雅黑" panose="020B0503020204020204" pitchFamily="34" charset="-122"/>
              </a:rPr>
              <a:t>对给定的字符集</a:t>
            </a:r>
            <a:r>
              <a:rPr lang="zh-CN" altLang="en-US" b="1" i="0" dirty="0">
                <a:solidFill>
                  <a:srgbClr val="0000FF"/>
                </a:solidFill>
                <a:latin typeface="微软雅黑" panose="020B0503020204020204" pitchFamily="34" charset="-122"/>
              </a:rPr>
              <a:t>∑</a:t>
            </a:r>
            <a:r>
              <a:rPr lang="en-US" altLang="zh-CN" b="1" i="0" dirty="0">
                <a:solidFill>
                  <a:srgbClr val="0000FF"/>
                </a:solidFill>
                <a:latin typeface="微软雅黑" panose="020B0503020204020204" pitchFamily="34" charset="-122"/>
              </a:rPr>
              <a:t>={c1, c2, …, cn}</a:t>
            </a:r>
            <a:endParaRPr lang="en-US" altLang="zh-CN" b="1" dirty="0">
              <a:solidFill>
                <a:srgbClr val="0000FF"/>
              </a:solidFill>
              <a:latin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</a:rPr>
              <a:t>归纳定义：</a:t>
            </a:r>
          </a:p>
          <a:p>
            <a:pPr lvl="1"/>
            <a:r>
              <a:rPr lang="zh-CN" altLang="en-US" dirty="0">
                <a:latin typeface="微软雅黑" panose="020B0503020204020204" pitchFamily="34" charset="-122"/>
              </a:rPr>
              <a:t>空串</a:t>
            </a:r>
            <a:r>
              <a:rPr lang="zh-CN" altLang="en-US" b="1" i="0" dirty="0">
                <a:solidFill>
                  <a:srgbClr val="0000FF"/>
                </a:solidFill>
                <a:latin typeface="微软雅黑" panose="020B0503020204020204" pitchFamily="34" charset="-122"/>
              </a:rPr>
              <a:t>ε</a:t>
            </a:r>
            <a:r>
              <a:rPr lang="zh-CN" altLang="en-US" dirty="0">
                <a:latin typeface="微软雅黑" panose="020B0503020204020204" pitchFamily="34" charset="-122"/>
              </a:rPr>
              <a:t>是</a:t>
            </a:r>
            <a:r>
              <a:rPr lang="zh-CN" altLang="en-US" b="1" dirty="0">
                <a:solidFill>
                  <a:srgbClr val="0000FF"/>
                </a:solidFill>
                <a:latin typeface="微软雅黑" panose="020B0503020204020204" pitchFamily="34" charset="-122"/>
              </a:rPr>
              <a:t>正则表达式</a:t>
            </a:r>
          </a:p>
          <a:p>
            <a:pPr lvl="1"/>
            <a:r>
              <a:rPr lang="zh-CN" altLang="en-US" dirty="0">
                <a:latin typeface="微软雅黑" panose="020B0503020204020204" pitchFamily="34" charset="-122"/>
              </a:rPr>
              <a:t>对于任意</a:t>
            </a:r>
            <a:r>
              <a:rPr lang="en-US" altLang="zh-CN" b="1" i="0" dirty="0">
                <a:solidFill>
                  <a:srgbClr val="0000FF"/>
                </a:solidFill>
                <a:latin typeface="微软雅黑" panose="020B0503020204020204" pitchFamily="34" charset="-122"/>
              </a:rPr>
              <a:t>c∈</a:t>
            </a:r>
            <a:r>
              <a:rPr lang="zh-CN" altLang="en-US" b="1" i="0" dirty="0">
                <a:solidFill>
                  <a:srgbClr val="0000FF"/>
                </a:solidFill>
                <a:latin typeface="微软雅黑" panose="020B0503020204020204" pitchFamily="34" charset="-122"/>
              </a:rPr>
              <a:t>∑</a:t>
            </a:r>
            <a:r>
              <a:rPr lang="zh-CN" altLang="en-US" dirty="0">
                <a:latin typeface="微软雅黑" panose="020B0503020204020204" pitchFamily="34" charset="-122"/>
              </a:rPr>
              <a:t>，</a:t>
            </a:r>
            <a:r>
              <a:rPr lang="en-US" altLang="zh-CN" dirty="0">
                <a:latin typeface="微软雅黑" panose="020B0503020204020204" pitchFamily="34" charset="-122"/>
              </a:rPr>
              <a:t>c</a:t>
            </a:r>
            <a:r>
              <a:rPr lang="zh-CN" altLang="en-US" dirty="0">
                <a:latin typeface="微软雅黑" panose="020B0503020204020204" pitchFamily="34" charset="-122"/>
              </a:rPr>
              <a:t>是</a:t>
            </a:r>
            <a:r>
              <a:rPr lang="zh-CN" altLang="en-US" b="1" dirty="0">
                <a:solidFill>
                  <a:srgbClr val="0000FF"/>
                </a:solidFill>
                <a:latin typeface="微软雅黑" panose="020B0503020204020204" pitchFamily="34" charset="-122"/>
              </a:rPr>
              <a:t>正则表达式</a:t>
            </a:r>
          </a:p>
          <a:p>
            <a:pPr lvl="1"/>
            <a:r>
              <a:rPr lang="zh-CN" altLang="en-US" dirty="0">
                <a:latin typeface="微软雅黑" panose="020B0503020204020204" pitchFamily="34" charset="-122"/>
              </a:rPr>
              <a:t>如果</a:t>
            </a:r>
            <a:r>
              <a:rPr lang="en-US" altLang="zh-CN" dirty="0">
                <a:latin typeface="微软雅黑" panose="020B0503020204020204" pitchFamily="34" charset="-122"/>
              </a:rPr>
              <a:t>M</a:t>
            </a:r>
            <a:r>
              <a:rPr lang="zh-CN" altLang="en-US" dirty="0">
                <a:latin typeface="微软雅黑" panose="020B0503020204020204" pitchFamily="34" charset="-122"/>
              </a:rPr>
              <a:t>和</a:t>
            </a:r>
            <a:r>
              <a:rPr lang="en-US" altLang="zh-CN" dirty="0">
                <a:latin typeface="微软雅黑" panose="020B0503020204020204" pitchFamily="34" charset="-122"/>
              </a:rPr>
              <a:t>N</a:t>
            </a:r>
            <a:r>
              <a:rPr lang="zh-CN" altLang="en-US" dirty="0">
                <a:latin typeface="微软雅黑" panose="020B0503020204020204" pitchFamily="34" charset="-122"/>
              </a:rPr>
              <a:t>是正则表达式</a:t>
            </a:r>
            <a:r>
              <a:rPr lang="en-US" altLang="zh-CN" dirty="0">
                <a:latin typeface="微软雅黑" panose="020B0503020204020204" pitchFamily="34" charset="-122"/>
              </a:rPr>
              <a:t>, </a:t>
            </a:r>
            <a:r>
              <a:rPr lang="zh-CN" altLang="en-US" dirty="0">
                <a:latin typeface="微软雅黑" panose="020B0503020204020204" pitchFamily="34" charset="-122"/>
              </a:rPr>
              <a:t>则以下也是正则表达式</a:t>
            </a:r>
          </a:p>
          <a:p>
            <a:pPr lvl="2"/>
            <a:r>
              <a:rPr lang="zh-CN" altLang="en-US" b="1" dirty="0">
                <a:solidFill>
                  <a:srgbClr val="0000FF"/>
                </a:solidFill>
                <a:latin typeface="微软雅黑" panose="020B0503020204020204" pitchFamily="34" charset="-122"/>
              </a:rPr>
              <a:t>选择</a:t>
            </a:r>
            <a:r>
              <a:rPr lang="en-US" altLang="zh-CN" dirty="0">
                <a:latin typeface="微软雅黑" panose="020B0503020204020204" pitchFamily="34" charset="-122"/>
              </a:rPr>
              <a:t>	</a:t>
            </a:r>
            <a:r>
              <a:rPr lang="en-US" altLang="zh-CN" i="0" dirty="0">
                <a:latin typeface="微软雅黑" panose="020B0503020204020204" pitchFamily="34" charset="-122"/>
              </a:rPr>
              <a:t>M|N={M, N}</a:t>
            </a:r>
            <a:endParaRPr lang="en-US" altLang="zh-CN" dirty="0">
              <a:latin typeface="微软雅黑" panose="020B0503020204020204" pitchFamily="34" charset="-122"/>
            </a:endParaRPr>
          </a:p>
          <a:p>
            <a:pPr lvl="2"/>
            <a:r>
              <a:rPr lang="zh-CN" altLang="en-US" b="1" dirty="0">
                <a:solidFill>
                  <a:srgbClr val="0000FF"/>
                </a:solidFill>
                <a:latin typeface="微软雅黑" panose="020B0503020204020204" pitchFamily="34" charset="-122"/>
              </a:rPr>
              <a:t>连接</a:t>
            </a:r>
            <a:r>
              <a:rPr lang="en-US" altLang="zh-CN" dirty="0">
                <a:latin typeface="微软雅黑" panose="020B0503020204020204" pitchFamily="34" charset="-122"/>
              </a:rPr>
              <a:t>	</a:t>
            </a:r>
            <a:r>
              <a:rPr lang="en-US" altLang="zh-CN" i="0" dirty="0">
                <a:latin typeface="微软雅黑" panose="020B0503020204020204" pitchFamily="34" charset="-122"/>
              </a:rPr>
              <a:t>MN={</a:t>
            </a:r>
            <a:r>
              <a:rPr lang="en-US" altLang="zh-CN" i="0" dirty="0" err="1">
                <a:latin typeface="微软雅黑" panose="020B0503020204020204" pitchFamily="34" charset="-122"/>
              </a:rPr>
              <a:t>mn</a:t>
            </a:r>
            <a:r>
              <a:rPr lang="en-US" altLang="zh-CN" b="0" i="0" dirty="0">
                <a:latin typeface="微软雅黑" panose="020B0503020204020204" pitchFamily="34" charset="-122"/>
              </a:rPr>
              <a:t> |</a:t>
            </a:r>
            <a:r>
              <a:rPr lang="en-US" altLang="zh-CN" i="0" dirty="0">
                <a:latin typeface="微软雅黑" panose="020B0503020204020204" pitchFamily="34" charset="-122"/>
              </a:rPr>
              <a:t> m∈M, n∈N}</a:t>
            </a:r>
            <a:endParaRPr lang="en-US" altLang="zh-CN" dirty="0">
              <a:latin typeface="微软雅黑" panose="020B0503020204020204" pitchFamily="34" charset="-122"/>
            </a:endParaRPr>
          </a:p>
          <a:p>
            <a:pPr lvl="2"/>
            <a:r>
              <a:rPr lang="zh-CN" altLang="en-US" b="1" dirty="0">
                <a:solidFill>
                  <a:srgbClr val="0000FF"/>
                </a:solidFill>
                <a:latin typeface="微软雅黑" panose="020B0503020204020204" pitchFamily="34" charset="-122"/>
              </a:rPr>
              <a:t>闭包</a:t>
            </a:r>
            <a:r>
              <a:rPr lang="en-US" altLang="zh-CN" dirty="0">
                <a:latin typeface="微软雅黑" panose="020B0503020204020204" pitchFamily="34" charset="-122"/>
              </a:rPr>
              <a:t>	</a:t>
            </a:r>
            <a:r>
              <a:rPr lang="en-US" altLang="zh-CN" b="0" i="0" dirty="0">
                <a:latin typeface="微软雅黑" panose="020B0503020204020204" pitchFamily="34" charset="-122"/>
              </a:rPr>
              <a:t>M*</a:t>
            </a:r>
            <a:r>
              <a:rPr lang="en-US" altLang="zh-CN" i="0" dirty="0">
                <a:latin typeface="微软雅黑" panose="020B0503020204020204" pitchFamily="34" charset="-122"/>
              </a:rPr>
              <a:t>={</a:t>
            </a:r>
            <a:r>
              <a:rPr lang="zh-CN" altLang="en-US" i="0" dirty="0">
                <a:latin typeface="微软雅黑" panose="020B0503020204020204" pitchFamily="34" charset="-122"/>
              </a:rPr>
              <a:t>ε</a:t>
            </a:r>
            <a:r>
              <a:rPr lang="en-US" altLang="zh-CN" i="0" dirty="0">
                <a:latin typeface="微软雅黑" panose="020B0503020204020204" pitchFamily="34" charset="-122"/>
              </a:rPr>
              <a:t>, M, MM, MMM, …}</a:t>
            </a:r>
            <a:endParaRPr lang="zh-CN" altLang="en-US" dirty="0">
              <a:latin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869726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3ED877-17BE-4ED9-87F1-42EA1AFE3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正则表达式的形式表示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17B4586-ADFD-49BA-9251-0CED2EE1B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26</a:t>
            </a:fld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657A2DA-EC2A-4959-8B04-2015E93CF4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51200"/>
            <a:ext cx="10515600" cy="2949991"/>
          </a:xfrm>
        </p:spPr>
        <p:txBody>
          <a:bodyPr/>
          <a:lstStyle/>
          <a:p>
            <a:r>
              <a:rPr lang="zh-CN" altLang="en-US" dirty="0"/>
              <a:t>问题：</a:t>
            </a:r>
            <a:endParaRPr lang="en-US" altLang="zh-CN" dirty="0"/>
          </a:p>
          <a:p>
            <a:pPr lvl="1"/>
            <a:r>
              <a:rPr lang="zh-CN" altLang="en-US" dirty="0"/>
              <a:t>对于给定字符集</a:t>
            </a:r>
            <a:r>
              <a:rPr lang="zh-CN" altLang="en-US" b="1" i="0" dirty="0">
                <a:solidFill>
                  <a:srgbClr val="0000FF"/>
                </a:solidFill>
                <a:latin typeface="微软雅黑" panose="020B0503020204020204" pitchFamily="34" charset="-122"/>
              </a:rPr>
              <a:t>∑</a:t>
            </a:r>
            <a:r>
              <a:rPr lang="en-US" altLang="zh-CN" b="1" dirty="0">
                <a:solidFill>
                  <a:srgbClr val="0000FF"/>
                </a:solidFill>
                <a:latin typeface="微软雅黑" panose="020B0503020204020204" pitchFamily="34" charset="-122"/>
              </a:rPr>
              <a:t>={a, b}</a:t>
            </a:r>
            <a:r>
              <a:rPr lang="zh-CN" altLang="en-US" dirty="0"/>
              <a:t>，可以写出哪些正则表达式？</a:t>
            </a:r>
            <a:endParaRPr lang="en-US" altLang="zh-CN" b="1" dirty="0">
              <a:solidFill>
                <a:srgbClr val="FF0000"/>
              </a:solidFill>
              <a:latin typeface="微软雅黑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3035D89-2E67-4A8B-9543-F7F9E7DBDFFB}"/>
              </a:ext>
            </a:extLst>
          </p:cNvPr>
          <p:cNvSpPr/>
          <p:nvPr/>
        </p:nvSpPr>
        <p:spPr>
          <a:xfrm>
            <a:off x="4053840" y="1157047"/>
            <a:ext cx="2367280" cy="1938992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 -&gt; </a:t>
            </a:r>
            <a:r>
              <a:rPr lang="el-GR" altLang="zh-CN" sz="2400" b="1" i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ε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endParaRPr lang="en-US" altLang="zh-CN" sz="24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c</a:t>
            </a:r>
            <a:r>
              <a:rPr lang="en-US" altLang="zh-CN" sz="2400" b="1" i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∈</a:t>
            </a:r>
            <a:r>
              <a:rPr lang="zh-CN" altLang="en-US" sz="2400" b="1" i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∑</a:t>
            </a:r>
            <a:endParaRPr lang="zh-CN" altLang="en-US" sz="24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| e | e</a:t>
            </a:r>
          </a:p>
          <a:p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| e e</a:t>
            </a:r>
          </a:p>
          <a:p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| e*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9404962-367C-4EE0-B2D2-7A5A1F81678F}"/>
              </a:ext>
            </a:extLst>
          </p:cNvPr>
          <p:cNvSpPr/>
          <p:nvPr/>
        </p:nvSpPr>
        <p:spPr>
          <a:xfrm>
            <a:off x="838200" y="4218047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pPr marL="906463" lvl="1" indent="-457200">
              <a:buFont typeface="+mj-ea"/>
              <a:buAutoNum type="circleNumDbPlain"/>
            </a:pPr>
            <a:r>
              <a:rPr lang="el-GR" altLang="zh-CN" sz="2400" b="1" dirty="0">
                <a:solidFill>
                  <a:srgbClr val="FF0000"/>
                </a:solidFill>
                <a:latin typeface="微软雅黑" panose="020B0503020204020204" pitchFamily="34" charset="-122"/>
              </a:rPr>
              <a:t>ε</a:t>
            </a:r>
            <a:endParaRPr lang="en-US" altLang="zh-CN" sz="2400" b="1" dirty="0">
              <a:solidFill>
                <a:srgbClr val="FF0000"/>
              </a:solidFill>
              <a:latin typeface="微软雅黑" panose="020B0503020204020204" pitchFamily="34" charset="-122"/>
            </a:endParaRPr>
          </a:p>
          <a:p>
            <a:pPr marL="906463" lvl="1" indent="-457200">
              <a:buFont typeface="+mj-ea"/>
              <a:buAutoNum type="circleNumDbPlain"/>
            </a:pP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</a:rPr>
              <a:t>a, b</a:t>
            </a:r>
          </a:p>
          <a:p>
            <a:pPr marL="906463" lvl="1" indent="-457200">
              <a:buFont typeface="+mj-ea"/>
              <a:buAutoNum type="circleNumDbPlain"/>
            </a:pPr>
            <a:r>
              <a:rPr lang="el-GR" altLang="zh-CN" sz="2400" b="1" dirty="0">
                <a:solidFill>
                  <a:srgbClr val="FF0000"/>
                </a:solidFill>
                <a:latin typeface="微软雅黑" panose="020B0503020204020204" pitchFamily="34" charset="-122"/>
              </a:rPr>
              <a:t>ε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</a:rPr>
              <a:t>|</a:t>
            </a:r>
            <a:r>
              <a:rPr lang="el-GR" altLang="zh-CN" sz="2400" b="1" dirty="0">
                <a:solidFill>
                  <a:srgbClr val="FF0000"/>
                </a:solidFill>
                <a:latin typeface="微软雅黑" panose="020B0503020204020204" pitchFamily="34" charset="-122"/>
              </a:rPr>
              <a:t>ε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</a:rPr>
              <a:t>,</a:t>
            </a:r>
            <a:r>
              <a:rPr lang="el-GR" altLang="zh-CN" sz="2400" b="1" dirty="0">
                <a:solidFill>
                  <a:srgbClr val="FF0000"/>
                </a:solidFill>
                <a:latin typeface="微软雅黑" panose="020B0503020204020204" pitchFamily="34" charset="-122"/>
              </a:rPr>
              <a:t> ε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</a:rPr>
              <a:t>|a, …</a:t>
            </a:r>
          </a:p>
          <a:p>
            <a:pPr marL="906463" lvl="1" indent="-457200">
              <a:buFont typeface="+mj-ea"/>
              <a:buAutoNum type="circleNumDbPlain"/>
            </a:pPr>
            <a:r>
              <a:rPr lang="el-GR" altLang="zh-CN" sz="2400" b="1" dirty="0">
                <a:solidFill>
                  <a:srgbClr val="FF0000"/>
                </a:solidFill>
                <a:latin typeface="微软雅黑" panose="020B0503020204020204" pitchFamily="34" charset="-122"/>
              </a:rPr>
              <a:t>ε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</a:rPr>
              <a:t>a, </a:t>
            </a:r>
            <a:r>
              <a:rPr lang="el-GR" altLang="zh-CN" sz="2400" b="1" dirty="0">
                <a:solidFill>
                  <a:srgbClr val="FF0000"/>
                </a:solidFill>
                <a:latin typeface="微软雅黑" panose="020B0503020204020204" pitchFamily="34" charset="-122"/>
              </a:rPr>
              <a:t>ε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</a:rPr>
              <a:t>b, ab, </a:t>
            </a:r>
            <a:r>
              <a:rPr lang="el-GR" altLang="zh-CN" sz="2400" b="1" dirty="0">
                <a:solidFill>
                  <a:srgbClr val="FF0000"/>
                </a:solidFill>
                <a:latin typeface="微软雅黑" panose="020B0503020204020204" pitchFamily="34" charset="-122"/>
              </a:rPr>
              <a:t>εε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</a:rPr>
              <a:t>, a(</a:t>
            </a:r>
            <a:r>
              <a:rPr lang="el-GR" altLang="zh-CN" sz="2400" b="1" dirty="0">
                <a:solidFill>
                  <a:srgbClr val="FF0000"/>
                </a:solidFill>
                <a:latin typeface="微软雅黑" panose="020B0503020204020204" pitchFamily="34" charset="-122"/>
              </a:rPr>
              <a:t>ε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</a:rPr>
              <a:t>|a), …</a:t>
            </a:r>
          </a:p>
          <a:p>
            <a:pPr marL="906463" lvl="1" indent="-457200">
              <a:buFont typeface="+mj-ea"/>
              <a:buAutoNum type="circleNumDbPlain"/>
            </a:pPr>
            <a:r>
              <a:rPr lang="el-GR" altLang="zh-CN" sz="2400" b="1" dirty="0">
                <a:solidFill>
                  <a:srgbClr val="FF0000"/>
                </a:solidFill>
                <a:latin typeface="微软雅黑" panose="020B0503020204020204" pitchFamily="34" charset="-122"/>
              </a:rPr>
              <a:t>ε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</a:rPr>
              <a:t>*, (a(</a:t>
            </a:r>
            <a:r>
              <a:rPr lang="el-GR" altLang="zh-CN" sz="2400" b="1" dirty="0">
                <a:solidFill>
                  <a:srgbClr val="FF0000"/>
                </a:solidFill>
                <a:latin typeface="微软雅黑" panose="020B0503020204020204" pitchFamily="34" charset="-122"/>
              </a:rPr>
              <a:t>ε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</a:rPr>
              <a:t>|a))*, …</a:t>
            </a:r>
          </a:p>
        </p:txBody>
      </p:sp>
    </p:spTree>
    <p:extLst>
      <p:ext uri="{BB962C8B-B14F-4D97-AF65-F5344CB8AC3E}">
        <p14:creationId xmlns:p14="http://schemas.microsoft.com/office/powerpoint/2010/main" val="2807205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42000E-97E1-4B3F-B0D6-4BA65FCC4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例子：关键字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3130EC25-974F-4972-BE35-B3F11DF21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27</a:t>
            </a:fld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17F52F9-0C2A-4E95-94D4-FAAF3C36C4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</a:t>
            </a:r>
            <a:r>
              <a:rPr lang="zh-CN" altLang="en-US" dirty="0"/>
              <a:t>语言中的关键字，例如</a:t>
            </a:r>
            <a:r>
              <a:rPr lang="en-US" altLang="zh-CN" dirty="0"/>
              <a:t>if</a:t>
            </a:r>
            <a:r>
              <a:rPr lang="zh-CN" altLang="en-US" dirty="0"/>
              <a:t>，</a:t>
            </a:r>
            <a:r>
              <a:rPr lang="en-US" altLang="zh-CN" dirty="0"/>
              <a:t>while</a:t>
            </a:r>
            <a:r>
              <a:rPr lang="zh-CN" altLang="en-US" dirty="0"/>
              <a:t>等</a:t>
            </a:r>
          </a:p>
          <a:p>
            <a:pPr lvl="1"/>
            <a:r>
              <a:rPr lang="zh-CN" altLang="en-US" dirty="0"/>
              <a:t>如何用</a:t>
            </a:r>
            <a:r>
              <a:rPr lang="zh-CN" altLang="en-US" b="1" dirty="0">
                <a:solidFill>
                  <a:srgbClr val="0000FF"/>
                </a:solidFill>
              </a:rPr>
              <a:t>正则表达式</a:t>
            </a:r>
            <a:r>
              <a:rPr lang="zh-CN" altLang="en-US" dirty="0"/>
              <a:t>表示？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6787242-0F74-4C1C-B3EA-DA09ABCB72DD}"/>
              </a:ext>
            </a:extLst>
          </p:cNvPr>
          <p:cNvSpPr/>
          <p:nvPr/>
        </p:nvSpPr>
        <p:spPr>
          <a:xfrm>
            <a:off x="838200" y="3501181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marL="906463" lvl="1" indent="-457200">
              <a:buFont typeface="+mj-ea"/>
              <a:buAutoNum type="circleNumDbPlain"/>
            </a:pP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</a:rPr>
              <a:t>if</a:t>
            </a:r>
          </a:p>
          <a:p>
            <a:pPr marL="906463" lvl="1" indent="-457200">
              <a:buFont typeface="+mj-ea"/>
              <a:buAutoNum type="circleNumDbPlain"/>
            </a:pP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</a:rPr>
              <a:t>while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58649E3-DD57-48D1-AEE7-07C47E8E2996}"/>
              </a:ext>
            </a:extLst>
          </p:cNvPr>
          <p:cNvSpPr/>
          <p:nvPr/>
        </p:nvSpPr>
        <p:spPr>
          <a:xfrm>
            <a:off x="9743440" y="40206"/>
            <a:ext cx="2367280" cy="1938992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 -&gt; </a:t>
            </a:r>
            <a:r>
              <a:rPr lang="el-GR" altLang="zh-CN" sz="2400" b="1" i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ε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endParaRPr lang="en-US" altLang="zh-CN" sz="24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c</a:t>
            </a:r>
            <a:r>
              <a:rPr lang="en-US" altLang="zh-CN" sz="2400" b="1" i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∈</a:t>
            </a:r>
            <a:r>
              <a:rPr lang="zh-CN" altLang="en-US" sz="2400" b="1" i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∑</a:t>
            </a:r>
            <a:endParaRPr lang="zh-CN" altLang="en-US" sz="24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| e | e</a:t>
            </a:r>
          </a:p>
          <a:p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| e e</a:t>
            </a:r>
          </a:p>
          <a:p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| e*</a:t>
            </a:r>
          </a:p>
        </p:txBody>
      </p:sp>
    </p:spTree>
    <p:extLst>
      <p:ext uri="{BB962C8B-B14F-4D97-AF65-F5344CB8AC3E}">
        <p14:creationId xmlns:p14="http://schemas.microsoft.com/office/powerpoint/2010/main" val="2018452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51F1CF-6EF9-4506-B0B0-E908B5239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例子：标识符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F41FC0F-FD65-4084-A67F-96C04342B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28</a:t>
            </a:fld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F9347AF-CF76-44B3-98DF-58D08CF51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0862"/>
            <a:ext cx="8905240" cy="4910329"/>
          </a:xfrm>
        </p:spPr>
        <p:txBody>
          <a:bodyPr/>
          <a:lstStyle/>
          <a:p>
            <a:r>
              <a:rPr lang="en-US" altLang="zh-CN" dirty="0"/>
              <a:t>C</a:t>
            </a:r>
            <a:r>
              <a:rPr lang="zh-CN" altLang="en-US" dirty="0"/>
              <a:t>语言中的标识符：以字母或下划线开头，后跟零个或多个字母、数字或下划线。</a:t>
            </a:r>
          </a:p>
          <a:p>
            <a:pPr lvl="1"/>
            <a:r>
              <a:rPr lang="zh-CN" altLang="en-US" dirty="0"/>
              <a:t>如何用</a:t>
            </a:r>
            <a:r>
              <a:rPr lang="zh-CN" altLang="en-US" b="1" dirty="0">
                <a:solidFill>
                  <a:srgbClr val="0000FF"/>
                </a:solidFill>
              </a:rPr>
              <a:t>正则表达式</a:t>
            </a:r>
            <a:r>
              <a:rPr lang="zh-CN" altLang="en-US" dirty="0"/>
              <a:t>表示？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192CBCD-85AC-47B1-8C59-F33E04A611B5}"/>
              </a:ext>
            </a:extLst>
          </p:cNvPr>
          <p:cNvSpPr/>
          <p:nvPr/>
        </p:nvSpPr>
        <p:spPr>
          <a:xfrm>
            <a:off x="846086" y="2915029"/>
            <a:ext cx="1027684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06463" lvl="1" indent="-457200">
              <a:buFont typeface="+mj-ea"/>
              <a:buAutoNum type="circleNumDbPlain"/>
            </a:pP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字母或下划线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)(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零个或多个字母、数字或下划线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906463" lvl="1" indent="-457200">
              <a:buFont typeface="+mj-ea"/>
              <a:buAutoNum type="circleNumDbPlain"/>
            </a:pP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4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a|b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|…|</a:t>
            </a:r>
            <a:r>
              <a:rPr lang="en-US" altLang="zh-CN" sz="24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z|A|B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|…|Z|_)(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零个或多个字母、数字或下划线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906463" lvl="1" indent="-457200">
              <a:buFont typeface="+mj-ea"/>
              <a:buAutoNum type="circleNumDbPlain"/>
            </a:pP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4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a|b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|…|</a:t>
            </a:r>
            <a:r>
              <a:rPr lang="en-US" altLang="zh-CN" sz="24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z|A|B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|…|Z|_)((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字母、数字或下划线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906463" lvl="1" indent="-457200">
              <a:buFont typeface="+mj-ea"/>
              <a:buAutoNum type="circleNumDbPlain"/>
            </a:pP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4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a|b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|…|</a:t>
            </a:r>
            <a:r>
              <a:rPr lang="en-US" altLang="zh-CN" sz="24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z|A|B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|…|Z|_)((</a:t>
            </a:r>
            <a:r>
              <a:rPr lang="en-US" altLang="zh-CN" sz="24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a|b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|…|</a:t>
            </a:r>
            <a:r>
              <a:rPr lang="en-US" altLang="zh-CN" sz="24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z|A|B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|…|Z|0|1|…|9|_)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04A8044-67C7-457D-96A1-D26A3970B1EB}"/>
              </a:ext>
            </a:extLst>
          </p:cNvPr>
          <p:cNvSpPr/>
          <p:nvPr/>
        </p:nvSpPr>
        <p:spPr>
          <a:xfrm>
            <a:off x="9743440" y="40206"/>
            <a:ext cx="2367280" cy="1938992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 -&gt; </a:t>
            </a:r>
            <a:r>
              <a:rPr lang="el-GR" altLang="zh-CN" sz="2400" b="1" i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ε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endParaRPr lang="en-US" altLang="zh-CN" sz="24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c</a:t>
            </a:r>
            <a:r>
              <a:rPr lang="en-US" altLang="zh-CN" sz="2400" b="1" i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∈</a:t>
            </a:r>
            <a:r>
              <a:rPr lang="zh-CN" altLang="en-US" sz="2400" b="1" i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∑</a:t>
            </a:r>
            <a:endParaRPr lang="zh-CN" altLang="en-US" sz="24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| e | e</a:t>
            </a:r>
          </a:p>
          <a:p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| e e</a:t>
            </a:r>
          </a:p>
          <a:p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| e*</a:t>
            </a:r>
          </a:p>
        </p:txBody>
      </p:sp>
    </p:spTree>
    <p:extLst>
      <p:ext uri="{BB962C8B-B14F-4D97-AF65-F5344CB8AC3E}">
        <p14:creationId xmlns:p14="http://schemas.microsoft.com/office/powerpoint/2010/main" val="3707938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EB5187-9C6F-48E1-B598-C4B0870B9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例子：</a:t>
            </a:r>
            <a:r>
              <a:rPr lang="en-US" altLang="zh-CN" dirty="0"/>
              <a:t>C</a:t>
            </a:r>
            <a:r>
              <a:rPr lang="zh-CN" altLang="en-US" dirty="0"/>
              <a:t>语言中的无符号整数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F6EF7EF-2CAD-4B64-9B47-C0DFD73D1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29</a:t>
            </a:fld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F115DFE-9404-445C-816F-9763F3CE82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0862"/>
            <a:ext cx="8671560" cy="4910329"/>
          </a:xfrm>
        </p:spPr>
        <p:txBody>
          <a:bodyPr/>
          <a:lstStyle/>
          <a:p>
            <a:r>
              <a:rPr lang="zh-CN" altLang="en-US" dirty="0"/>
              <a:t>（十进制整型数）规则：或者是</a:t>
            </a:r>
            <a:r>
              <a:rPr lang="en-US" altLang="zh-CN" dirty="0"/>
              <a:t>0</a:t>
            </a:r>
            <a:r>
              <a:rPr lang="zh-CN" altLang="en-US" dirty="0"/>
              <a:t>；或者是以</a:t>
            </a:r>
            <a:r>
              <a:rPr lang="en-US" altLang="zh-CN" dirty="0"/>
              <a:t>1</a:t>
            </a:r>
            <a:r>
              <a:rPr lang="zh-CN" altLang="en-US" dirty="0"/>
              <a:t>到</a:t>
            </a:r>
            <a:r>
              <a:rPr lang="en-US" altLang="zh-CN" dirty="0"/>
              <a:t>9</a:t>
            </a:r>
            <a:r>
              <a:rPr lang="zh-CN" altLang="en-US" dirty="0"/>
              <a:t>开头，后跟零个或多个</a:t>
            </a:r>
            <a:r>
              <a:rPr lang="en-US" altLang="zh-CN" dirty="0"/>
              <a:t>0</a:t>
            </a:r>
            <a:r>
              <a:rPr lang="zh-CN" altLang="en-US" dirty="0"/>
              <a:t>到</a:t>
            </a:r>
            <a:r>
              <a:rPr lang="en-US" altLang="zh-CN" dirty="0"/>
              <a:t>9</a:t>
            </a:r>
          </a:p>
          <a:p>
            <a:pPr lvl="1"/>
            <a:r>
              <a:rPr lang="zh-CN" altLang="en-US" dirty="0"/>
              <a:t>如何用</a:t>
            </a:r>
            <a:r>
              <a:rPr lang="zh-CN" altLang="en-US" b="1" dirty="0">
                <a:solidFill>
                  <a:srgbClr val="0000FF"/>
                </a:solidFill>
              </a:rPr>
              <a:t>正则表达式</a:t>
            </a:r>
            <a:r>
              <a:rPr lang="zh-CN" altLang="en-US" dirty="0"/>
              <a:t>表示？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81BB1B3-6101-4024-A848-0C6D20821505}"/>
              </a:ext>
            </a:extLst>
          </p:cNvPr>
          <p:cNvSpPr/>
          <p:nvPr/>
        </p:nvSpPr>
        <p:spPr>
          <a:xfrm>
            <a:off x="9743440" y="40206"/>
            <a:ext cx="2367280" cy="1938992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 -&gt; </a:t>
            </a:r>
            <a:r>
              <a:rPr lang="el-GR" altLang="zh-CN" sz="2400" b="1" i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ε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endParaRPr lang="en-US" altLang="zh-CN" sz="24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c</a:t>
            </a:r>
            <a:r>
              <a:rPr lang="en-US" altLang="zh-CN" sz="2400" b="1" i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∈</a:t>
            </a:r>
            <a:r>
              <a:rPr lang="zh-CN" altLang="en-US" sz="2400" b="1" i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∑</a:t>
            </a:r>
            <a:endParaRPr lang="zh-CN" altLang="en-US" sz="24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| e | e</a:t>
            </a:r>
          </a:p>
          <a:p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| e e</a:t>
            </a:r>
          </a:p>
          <a:p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| e*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E6F27CB-0BC7-4086-BA4D-B3ED112D8207}"/>
              </a:ext>
            </a:extLst>
          </p:cNvPr>
          <p:cNvSpPr/>
          <p:nvPr/>
        </p:nvSpPr>
        <p:spPr>
          <a:xfrm>
            <a:off x="838200" y="3501181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marL="906463" lvl="1" indent="-457200">
              <a:buFont typeface="+mj-ea"/>
              <a:buAutoNum type="circleNumDbPlain"/>
            </a:pP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</a:rPr>
              <a:t>0|((1|2|…|9)(0|1|2|…|9)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</a:rPr>
              <a:t>*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32521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027A0AAD-CB46-4989-A415-C8D050789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提纲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E3669C0-DB34-45AB-852B-BEE1AE343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95C5A20-E0B7-4C1B-8069-116C666E21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第一讲：词法分析简介</a:t>
            </a:r>
            <a:endParaRPr lang="en-US" altLang="zh-CN" dirty="0"/>
          </a:p>
          <a:p>
            <a:r>
              <a:rPr lang="zh-CN" altLang="en-US" dirty="0"/>
              <a:t>第二讲：词法分析器的手工构造</a:t>
            </a:r>
            <a:endParaRPr lang="en-US" altLang="zh-CN" dirty="0"/>
          </a:p>
          <a:p>
            <a:r>
              <a:rPr lang="zh-CN" altLang="en-US" dirty="0"/>
              <a:t>第三讲：正则表达式</a:t>
            </a:r>
            <a:endParaRPr lang="en-US" altLang="zh-CN" dirty="0"/>
          </a:p>
          <a:p>
            <a:r>
              <a:rPr lang="zh-CN" altLang="en-US" dirty="0"/>
              <a:t>第四讲：有限状态自动机</a:t>
            </a:r>
            <a:endParaRPr lang="en-US" altLang="zh-CN" dirty="0"/>
          </a:p>
          <a:p>
            <a:r>
              <a:rPr lang="zh-CN" altLang="en-US" dirty="0"/>
              <a:t>第五讲：正则表达式转</a:t>
            </a:r>
            <a:r>
              <a:rPr lang="en-US" altLang="zh-CN" dirty="0"/>
              <a:t>NFA</a:t>
            </a:r>
          </a:p>
          <a:p>
            <a:r>
              <a:rPr lang="zh-CN" altLang="en-US" dirty="0"/>
              <a:t>第六讲：</a:t>
            </a:r>
            <a:r>
              <a:rPr lang="en-US" altLang="zh-CN" dirty="0"/>
              <a:t>NFA</a:t>
            </a:r>
            <a:r>
              <a:rPr lang="zh-CN" altLang="en-US" dirty="0"/>
              <a:t>转</a:t>
            </a:r>
            <a:r>
              <a:rPr lang="en-US" altLang="zh-CN" dirty="0"/>
              <a:t>DFA</a:t>
            </a:r>
          </a:p>
          <a:p>
            <a:r>
              <a:rPr lang="zh-CN" altLang="en-US" dirty="0"/>
              <a:t>第七讲：</a:t>
            </a:r>
            <a:r>
              <a:rPr lang="en-US" altLang="zh-CN" dirty="0"/>
              <a:t>DFA</a:t>
            </a:r>
            <a:r>
              <a:rPr lang="zh-CN" altLang="en-US" dirty="0"/>
              <a:t>的最小化</a:t>
            </a:r>
            <a:endParaRPr lang="en-US" altLang="zh-CN" dirty="0"/>
          </a:p>
          <a:p>
            <a:r>
              <a:rPr lang="zh-CN" altLang="en-US" dirty="0"/>
              <a:t>第八讲：</a:t>
            </a:r>
            <a:r>
              <a:rPr lang="en-US" altLang="zh-CN" dirty="0"/>
              <a:t>DFA</a:t>
            </a:r>
            <a:r>
              <a:rPr lang="zh-CN" altLang="en-US" dirty="0"/>
              <a:t>的代码表示</a:t>
            </a: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57541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980079-19F9-46D9-B8F5-8677FF7C5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语法糖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B5AF319-899F-48E4-9507-55442CEA0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30</a:t>
            </a:fld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6F355B7-E74A-4A3C-9B76-800CB0B941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可以引入更多的</a:t>
            </a:r>
            <a:r>
              <a:rPr lang="zh-CN" altLang="en-US" b="1" dirty="0">
                <a:solidFill>
                  <a:srgbClr val="0000FF"/>
                </a:solidFill>
              </a:rPr>
              <a:t>语法糖</a:t>
            </a:r>
            <a:r>
              <a:rPr lang="zh-CN" altLang="en-US" dirty="0"/>
              <a:t>，来简化构造</a:t>
            </a:r>
          </a:p>
          <a:p>
            <a:pPr lvl="1"/>
            <a:r>
              <a:rPr lang="en-US" altLang="zh-CN" dirty="0"/>
              <a:t>[c1-cn] == c1|c2|…|</a:t>
            </a:r>
            <a:r>
              <a:rPr lang="en-US" altLang="zh-CN" dirty="0" err="1"/>
              <a:t>cn</a:t>
            </a:r>
            <a:endParaRPr lang="en-US" altLang="zh-CN" dirty="0"/>
          </a:p>
          <a:p>
            <a:pPr lvl="1"/>
            <a:r>
              <a:rPr lang="en-US" altLang="zh-CN" dirty="0"/>
              <a:t>e+ 	 == </a:t>
            </a:r>
            <a:r>
              <a:rPr lang="zh-CN" altLang="en-US" dirty="0"/>
              <a:t>一个或多个</a:t>
            </a:r>
            <a:r>
              <a:rPr lang="en-US" altLang="zh-CN" dirty="0"/>
              <a:t>e</a:t>
            </a:r>
          </a:p>
          <a:p>
            <a:pPr lvl="1"/>
            <a:r>
              <a:rPr lang="en-US" altLang="zh-CN" dirty="0"/>
              <a:t>e? 	 == </a:t>
            </a:r>
            <a:r>
              <a:rPr lang="zh-CN" altLang="en-US" dirty="0"/>
              <a:t>零个或一个</a:t>
            </a:r>
            <a:r>
              <a:rPr lang="en-US" altLang="zh-CN" dirty="0"/>
              <a:t>e</a:t>
            </a:r>
          </a:p>
          <a:p>
            <a:pPr lvl="1"/>
            <a:r>
              <a:rPr lang="en-US" altLang="zh-CN" dirty="0"/>
              <a:t>e{i, j} 	 == i</a:t>
            </a:r>
            <a:r>
              <a:rPr lang="zh-CN" altLang="en-US" dirty="0"/>
              <a:t>到</a:t>
            </a:r>
            <a:r>
              <a:rPr lang="en-US" altLang="zh-CN" dirty="0"/>
              <a:t>j</a:t>
            </a:r>
            <a:r>
              <a:rPr lang="zh-CN" altLang="en-US" dirty="0"/>
              <a:t>个</a:t>
            </a:r>
            <a:r>
              <a:rPr lang="en-US" altLang="zh-CN" dirty="0"/>
              <a:t>e</a:t>
            </a:r>
            <a:r>
              <a:rPr lang="zh-CN" altLang="en-US" dirty="0"/>
              <a:t>的连接</a:t>
            </a:r>
          </a:p>
          <a:p>
            <a:pPr lvl="1"/>
            <a:r>
              <a:rPr lang="en-US" altLang="zh-CN" i="0" dirty="0">
                <a:latin typeface="+mj-lt"/>
                <a:ea typeface="Cambria Math" panose="02040503050406030204" pitchFamily="18" charset="0"/>
              </a:rPr>
              <a:t>∙</a:t>
            </a:r>
            <a:r>
              <a:rPr lang="en-US" altLang="zh-CN" dirty="0"/>
              <a:t> 	 == </a:t>
            </a:r>
            <a:r>
              <a:rPr lang="zh-CN" altLang="en-US" dirty="0"/>
              <a:t>除‘</a:t>
            </a:r>
            <a:r>
              <a:rPr lang="en-US" altLang="zh-CN" dirty="0"/>
              <a:t>\n’</a:t>
            </a:r>
            <a:r>
              <a:rPr lang="zh-CN" altLang="en-US" dirty="0"/>
              <a:t>外的任意字符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125858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027A0AAD-CB46-4989-A415-C8D050789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提纲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E3669C0-DB34-45AB-852B-BEE1AE343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31</a:t>
            </a:fld>
            <a:endParaRPr lang="zh-CN" altLang="en-US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95C5A20-E0B7-4C1B-8069-116C666E21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0862"/>
            <a:ext cx="10515600" cy="4910329"/>
          </a:xfrm>
        </p:spPr>
        <p:txBody>
          <a:bodyPr/>
          <a:lstStyle/>
          <a:p>
            <a:r>
              <a:rPr lang="zh-CN" altLang="en-US" dirty="0"/>
              <a:t>第一讲：词法分析简介</a:t>
            </a:r>
            <a:endParaRPr lang="en-US" altLang="zh-CN" dirty="0"/>
          </a:p>
          <a:p>
            <a:r>
              <a:rPr lang="zh-CN" altLang="en-US" dirty="0"/>
              <a:t>第二讲：词法分析器的手工构造</a:t>
            </a:r>
            <a:endParaRPr lang="en-US" altLang="zh-CN" dirty="0"/>
          </a:p>
          <a:p>
            <a:r>
              <a:rPr lang="zh-CN" altLang="en-US" dirty="0"/>
              <a:t>第三讲：正则表达式</a:t>
            </a:r>
            <a:endParaRPr lang="en-US" altLang="zh-CN" dirty="0"/>
          </a:p>
          <a:p>
            <a:r>
              <a:rPr lang="zh-CN" altLang="en-US" b="1" dirty="0"/>
              <a:t>第四讲：有限状态自动机</a:t>
            </a:r>
            <a:endParaRPr lang="en-US" altLang="zh-CN" b="1" dirty="0"/>
          </a:p>
          <a:p>
            <a:r>
              <a:rPr lang="zh-CN" altLang="en-US" dirty="0">
                <a:solidFill>
                  <a:schemeClr val="bg2">
                    <a:lumMod val="90000"/>
                  </a:schemeClr>
                </a:solidFill>
              </a:rPr>
              <a:t>第五讲：正则表达式转</a:t>
            </a:r>
            <a:r>
              <a:rPr lang="en-US" altLang="zh-CN" dirty="0">
                <a:solidFill>
                  <a:schemeClr val="bg2">
                    <a:lumMod val="90000"/>
                  </a:schemeClr>
                </a:solidFill>
              </a:rPr>
              <a:t>NFA</a:t>
            </a:r>
          </a:p>
          <a:p>
            <a:r>
              <a:rPr lang="zh-CN" altLang="en-US" dirty="0">
                <a:solidFill>
                  <a:schemeClr val="bg2">
                    <a:lumMod val="90000"/>
                  </a:schemeClr>
                </a:solidFill>
              </a:rPr>
              <a:t>第六讲：</a:t>
            </a:r>
            <a:r>
              <a:rPr lang="en-US" altLang="zh-CN" dirty="0">
                <a:solidFill>
                  <a:schemeClr val="bg2">
                    <a:lumMod val="90000"/>
                  </a:schemeClr>
                </a:solidFill>
              </a:rPr>
              <a:t>NFA</a:t>
            </a:r>
            <a:r>
              <a:rPr lang="zh-CN" altLang="en-US" dirty="0">
                <a:solidFill>
                  <a:schemeClr val="bg2">
                    <a:lumMod val="90000"/>
                  </a:schemeClr>
                </a:solidFill>
              </a:rPr>
              <a:t>转</a:t>
            </a:r>
            <a:r>
              <a:rPr lang="en-US" altLang="zh-CN" dirty="0">
                <a:solidFill>
                  <a:schemeClr val="bg2">
                    <a:lumMod val="90000"/>
                  </a:schemeClr>
                </a:solidFill>
              </a:rPr>
              <a:t>DFA</a:t>
            </a:r>
          </a:p>
          <a:p>
            <a:r>
              <a:rPr lang="zh-CN" altLang="en-US" dirty="0">
                <a:solidFill>
                  <a:schemeClr val="bg2">
                    <a:lumMod val="90000"/>
                  </a:schemeClr>
                </a:solidFill>
              </a:rPr>
              <a:t>第七讲：</a:t>
            </a:r>
            <a:r>
              <a:rPr lang="en-US" altLang="zh-CN" dirty="0">
                <a:solidFill>
                  <a:schemeClr val="bg2">
                    <a:lumMod val="90000"/>
                  </a:schemeClr>
                </a:solidFill>
              </a:rPr>
              <a:t>DFA</a:t>
            </a:r>
            <a:r>
              <a:rPr lang="zh-CN" altLang="en-US" dirty="0">
                <a:solidFill>
                  <a:schemeClr val="bg2">
                    <a:lumMod val="90000"/>
                  </a:schemeClr>
                </a:solidFill>
              </a:rPr>
              <a:t>的最小化</a:t>
            </a:r>
            <a:endParaRPr lang="en-US" altLang="zh-CN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zh-CN" altLang="en-US" dirty="0">
                <a:solidFill>
                  <a:schemeClr val="bg2">
                    <a:lumMod val="90000"/>
                  </a:schemeClr>
                </a:solidFill>
              </a:rPr>
              <a:t>第八讲：</a:t>
            </a:r>
            <a:r>
              <a:rPr lang="en-US" altLang="zh-CN" dirty="0">
                <a:solidFill>
                  <a:schemeClr val="bg2">
                    <a:lumMod val="90000"/>
                  </a:schemeClr>
                </a:solidFill>
              </a:rPr>
              <a:t>DFA</a:t>
            </a:r>
            <a:r>
              <a:rPr lang="zh-CN" altLang="en-US" dirty="0">
                <a:solidFill>
                  <a:schemeClr val="bg2">
                    <a:lumMod val="90000"/>
                  </a:schemeClr>
                </a:solidFill>
              </a:rPr>
              <a:t>的代码表示</a:t>
            </a: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26743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36C401-D8C2-43B7-8773-403C2A553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回顾：自动生成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C9A9AD6-04CA-4C49-946E-4231193A7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32</a:t>
            </a:fld>
            <a:endParaRPr lang="zh-CN" altLang="en-US" dirty="0"/>
          </a:p>
        </p:txBody>
      </p:sp>
      <p:sp>
        <p:nvSpPr>
          <p:cNvPr id="27" name="内容占位符 26">
            <a:extLst>
              <a:ext uri="{FF2B5EF4-FFF2-40B4-BE49-F238E27FC236}">
                <a16:creationId xmlns:a16="http://schemas.microsoft.com/office/drawing/2014/main" id="{9E6DDB2C-F889-45F9-AA41-8ECE8F7992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894" y="1035914"/>
            <a:ext cx="10515600" cy="746761"/>
          </a:xfrm>
        </p:spPr>
        <p:txBody>
          <a:bodyPr/>
          <a:lstStyle/>
          <a:p>
            <a:r>
              <a:rPr lang="zh-CN" altLang="en-US" dirty="0"/>
              <a:t>手工构造：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0E3A62A-AF06-4315-B086-B2031AB935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9120" y="2281689"/>
            <a:ext cx="2094680" cy="1447973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37271E0A-5A9B-45E8-A67E-98BDAD4351D2}"/>
              </a:ext>
            </a:extLst>
          </p:cNvPr>
          <p:cNvSpPr/>
          <p:nvPr/>
        </p:nvSpPr>
        <p:spPr>
          <a:xfrm>
            <a:off x="1089926" y="1497137"/>
            <a:ext cx="1430487" cy="746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词法描述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A1F7ECC8-5E33-4DDD-B367-C5B8E71E59CD}"/>
              </a:ext>
            </a:extLst>
          </p:cNvPr>
          <p:cNvCxnSpPr>
            <a:cxnSpLocks/>
            <a:stCxn id="9" idx="3"/>
            <a:endCxn id="15" idx="1"/>
          </p:cNvCxnSpPr>
          <p:nvPr/>
        </p:nvCxnSpPr>
        <p:spPr>
          <a:xfrm>
            <a:off x="2520413" y="1870517"/>
            <a:ext cx="24130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77A78719-7480-4A81-BBE7-1B05B216A8E7}"/>
              </a:ext>
            </a:extLst>
          </p:cNvPr>
          <p:cNvSpPr/>
          <p:nvPr/>
        </p:nvSpPr>
        <p:spPr>
          <a:xfrm>
            <a:off x="4933451" y="1497137"/>
            <a:ext cx="1430487" cy="746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转移图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8051A6BC-63B9-4257-8D9D-DF334DBC7A35}"/>
              </a:ext>
            </a:extLst>
          </p:cNvPr>
          <p:cNvSpPr/>
          <p:nvPr/>
        </p:nvSpPr>
        <p:spPr>
          <a:xfrm>
            <a:off x="9138656" y="1497137"/>
            <a:ext cx="2083800" cy="746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词法分析器</a:t>
            </a: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94EB5A80-E94C-4BA5-80A5-F6603462507F}"/>
              </a:ext>
            </a:extLst>
          </p:cNvPr>
          <p:cNvCxnSpPr>
            <a:cxnSpLocks/>
            <a:stCxn id="15" idx="3"/>
            <a:endCxn id="17" idx="1"/>
          </p:cNvCxnSpPr>
          <p:nvPr/>
        </p:nvCxnSpPr>
        <p:spPr>
          <a:xfrm>
            <a:off x="6363938" y="1870517"/>
            <a:ext cx="27747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图片 24">
            <a:extLst>
              <a:ext uri="{FF2B5EF4-FFF2-40B4-BE49-F238E27FC236}">
                <a16:creationId xmlns:a16="http://schemas.microsoft.com/office/drawing/2014/main" id="{C256DABA-0BD9-48A2-A49D-C3E5B36D09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9926" y="2244239"/>
            <a:ext cx="1432438" cy="1447974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0DB89E40-DF02-4FF1-9A88-37088544CA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5923" y="2281689"/>
            <a:ext cx="2061578" cy="1447974"/>
          </a:xfrm>
          <a:prstGeom prst="rect">
            <a:avLst/>
          </a:prstGeom>
        </p:spPr>
      </p:pic>
      <p:sp>
        <p:nvSpPr>
          <p:cNvPr id="28" name="内容占位符 26">
            <a:extLst>
              <a:ext uri="{FF2B5EF4-FFF2-40B4-BE49-F238E27FC236}">
                <a16:creationId xmlns:a16="http://schemas.microsoft.com/office/drawing/2014/main" id="{3B6F52C8-6E5C-4EAC-90CE-976CF147D665}"/>
              </a:ext>
            </a:extLst>
          </p:cNvPr>
          <p:cNvSpPr txBox="1">
            <a:spLocks/>
          </p:cNvSpPr>
          <p:nvPr/>
        </p:nvSpPr>
        <p:spPr>
          <a:xfrm>
            <a:off x="390894" y="3787429"/>
            <a:ext cx="10515600" cy="7467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0850" indent="-4508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7D"/>
              </a:buClr>
              <a:buSzPct val="90000"/>
              <a:buFont typeface="Wingdings" panose="05000000000000000000" pitchFamily="2" charset="2"/>
              <a:buChar char="n"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900113" indent="-45085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9999CC"/>
              </a:buClr>
              <a:buSzPct val="80000"/>
              <a:buFont typeface="Wingdings" pitchFamily="2" charset="2"/>
              <a:buChar char=""/>
              <a:defRPr sz="2400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1350000" indent="-4500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0000"/>
              <a:buFont typeface="Wingdings" panose="05000000000000000000" pitchFamily="2" charset="2"/>
              <a:buChar char="Ø"/>
              <a:defRPr sz="2000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自动生成：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F115F89A-46BD-4C20-89C3-F226BA3C999C}"/>
              </a:ext>
            </a:extLst>
          </p:cNvPr>
          <p:cNvSpPr/>
          <p:nvPr/>
        </p:nvSpPr>
        <p:spPr>
          <a:xfrm>
            <a:off x="1089926" y="4260394"/>
            <a:ext cx="1430487" cy="746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词法描述</a:t>
            </a: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12ED6927-B909-497F-96C5-3EA1DDA64725}"/>
              </a:ext>
            </a:extLst>
          </p:cNvPr>
          <p:cNvCxnSpPr>
            <a:cxnSpLocks/>
            <a:stCxn id="29" idx="3"/>
            <a:endCxn id="31" idx="1"/>
          </p:cNvCxnSpPr>
          <p:nvPr/>
        </p:nvCxnSpPr>
        <p:spPr>
          <a:xfrm>
            <a:off x="2520413" y="4633774"/>
            <a:ext cx="24130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>
            <a:extLst>
              <a:ext uri="{FF2B5EF4-FFF2-40B4-BE49-F238E27FC236}">
                <a16:creationId xmlns:a16="http://schemas.microsoft.com/office/drawing/2014/main" id="{61A3FCB9-44A2-43CD-8682-1895CCDD1CB3}"/>
              </a:ext>
            </a:extLst>
          </p:cNvPr>
          <p:cNvSpPr/>
          <p:nvPr/>
        </p:nvSpPr>
        <p:spPr>
          <a:xfrm>
            <a:off x="4933451" y="4260394"/>
            <a:ext cx="1430487" cy="7467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</a:t>
            </a:r>
            <a:endParaRPr lang="en-US" alt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生成器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692365A2-43C4-4E8B-9B71-6BAC6E70F149}"/>
              </a:ext>
            </a:extLst>
          </p:cNvPr>
          <p:cNvSpPr/>
          <p:nvPr/>
        </p:nvSpPr>
        <p:spPr>
          <a:xfrm>
            <a:off x="9138656" y="4260394"/>
            <a:ext cx="2083800" cy="746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词法分析器</a:t>
            </a:r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F7971F06-B7AC-4A21-AD2D-57934B347D19}"/>
              </a:ext>
            </a:extLst>
          </p:cNvPr>
          <p:cNvCxnSpPr>
            <a:cxnSpLocks/>
            <a:stCxn id="31" idx="3"/>
            <a:endCxn id="32" idx="1"/>
          </p:cNvCxnSpPr>
          <p:nvPr/>
        </p:nvCxnSpPr>
        <p:spPr>
          <a:xfrm>
            <a:off x="6363938" y="4633774"/>
            <a:ext cx="27747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43E00CC8-FC7E-4DC9-BE0E-9155C628E5A9}"/>
              </a:ext>
            </a:extLst>
          </p:cNvPr>
          <p:cNvSpPr txBox="1"/>
          <p:nvPr/>
        </p:nvSpPr>
        <p:spPr>
          <a:xfrm>
            <a:off x="887294" y="5424458"/>
            <a:ext cx="1666240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正则表达式</a:t>
            </a:r>
          </a:p>
        </p:txBody>
      </p: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42C37864-6192-4E74-9243-51A18BC8189E}"/>
              </a:ext>
            </a:extLst>
          </p:cNvPr>
          <p:cNvGrpSpPr/>
          <p:nvPr/>
        </p:nvGrpSpPr>
        <p:grpSpPr>
          <a:xfrm>
            <a:off x="2753996" y="5037139"/>
            <a:ext cx="8563384" cy="1447973"/>
            <a:chOff x="2753996" y="5037139"/>
            <a:chExt cx="8563384" cy="1447973"/>
          </a:xfrm>
        </p:grpSpPr>
        <p:sp>
          <p:nvSpPr>
            <p:cNvPr id="40" name="箭头: 右 39">
              <a:extLst>
                <a:ext uri="{FF2B5EF4-FFF2-40B4-BE49-F238E27FC236}">
                  <a16:creationId xmlns:a16="http://schemas.microsoft.com/office/drawing/2014/main" id="{9B30D6DA-91C7-4CED-824A-A093D28CB19A}"/>
                </a:ext>
              </a:extLst>
            </p:cNvPr>
            <p:cNvSpPr/>
            <p:nvPr/>
          </p:nvSpPr>
          <p:spPr>
            <a:xfrm>
              <a:off x="2753996" y="5431296"/>
              <a:ext cx="6367740" cy="365125"/>
            </a:xfrm>
            <a:prstGeom prst="rightArrow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9" name="图片 38">
              <a:extLst>
                <a:ext uri="{FF2B5EF4-FFF2-40B4-BE49-F238E27FC236}">
                  <a16:creationId xmlns:a16="http://schemas.microsoft.com/office/drawing/2014/main" id="{C9EDDB1C-F07C-400A-8AA2-6F512A285FD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222700" y="5037139"/>
              <a:ext cx="2094680" cy="1447973"/>
            </a:xfrm>
            <a:prstGeom prst="rect">
              <a:avLst/>
            </a:prstGeom>
          </p:spPr>
        </p:pic>
      </p:grpSp>
      <p:sp>
        <p:nvSpPr>
          <p:cNvPr id="38" name="文本框 37">
            <a:extLst>
              <a:ext uri="{FF2B5EF4-FFF2-40B4-BE49-F238E27FC236}">
                <a16:creationId xmlns:a16="http://schemas.microsoft.com/office/drawing/2014/main" id="{0BB15266-C2E4-4BA8-8D17-4F1892104F1E}"/>
              </a:ext>
            </a:extLst>
          </p:cNvPr>
          <p:cNvSpPr txBox="1"/>
          <p:nvPr/>
        </p:nvSpPr>
        <p:spPr>
          <a:xfrm>
            <a:off x="5156034" y="5117053"/>
            <a:ext cx="884186" cy="1200329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lex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</a:p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flex, </a:t>
            </a:r>
          </a:p>
          <a:p>
            <a:pPr algn="ctr"/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jlex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</a:p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B8796AED-96FD-48B7-BB5B-989C390E4C02}"/>
              </a:ext>
            </a:extLst>
          </p:cNvPr>
          <p:cNvSpPr txBox="1"/>
          <p:nvPr/>
        </p:nvSpPr>
        <p:spPr>
          <a:xfrm>
            <a:off x="4765007" y="6220563"/>
            <a:ext cx="1666240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有限自动机</a:t>
            </a:r>
          </a:p>
        </p:txBody>
      </p:sp>
    </p:spTree>
    <p:extLst>
      <p:ext uri="{BB962C8B-B14F-4D97-AF65-F5344CB8AC3E}">
        <p14:creationId xmlns:p14="http://schemas.microsoft.com/office/powerpoint/2010/main" val="2465203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2510B943-853F-4006-887E-F64F886B2F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09440"/>
            <a:ext cx="12192000" cy="574856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B74031B1-0B7E-4D9E-BC29-D9FE41776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有限状态自动机</a:t>
            </a:r>
            <a:r>
              <a:rPr lang="en-US" altLang="zh-CN" dirty="0"/>
              <a:t>(FA)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8478EBA-44E3-41D2-97F9-0AE68FCC2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33</a:t>
            </a:fld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193A8F1-945C-444D-8BD2-81A253092ACE}"/>
              </a:ext>
            </a:extLst>
          </p:cNvPr>
          <p:cNvSpPr/>
          <p:nvPr/>
        </p:nvSpPr>
        <p:spPr>
          <a:xfrm>
            <a:off x="101600" y="3429000"/>
            <a:ext cx="12090400" cy="3429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4356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4B2AD4-D39F-4504-9CB4-CC010AC2E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自动机例子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C6E9005-6F3D-434A-99BA-5DC938DD6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34</a:t>
            </a:fld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2F9B117-AA98-4B61-9720-75707ABADD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94238"/>
            <a:ext cx="3906520" cy="4127240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字母表</a:t>
            </a:r>
            <a:endParaRPr lang="en-US" altLang="zh-CN" dirty="0"/>
          </a:p>
          <a:p>
            <a:pPr lvl="1"/>
            <a:r>
              <a:rPr lang="zh-CN" altLang="en-US" b="1" dirty="0">
                <a:solidFill>
                  <a:srgbClr val="FF0000"/>
                </a:solidFill>
                <a:cs typeface="Arial" panose="020B0604020202020204" pitchFamily="34" charset="0"/>
              </a:rPr>
              <a:t>∑</a:t>
            </a:r>
            <a:r>
              <a:rPr lang="en-US" altLang="zh-CN" b="1" dirty="0">
                <a:solidFill>
                  <a:srgbClr val="FF0000"/>
                </a:solidFill>
                <a:cs typeface="Arial" panose="020B0604020202020204" pitchFamily="34" charset="0"/>
              </a:rPr>
              <a:t>={a, b}</a:t>
            </a:r>
          </a:p>
          <a:p>
            <a:r>
              <a:rPr lang="zh-CN" altLang="en-US" dirty="0"/>
              <a:t>状态集</a:t>
            </a:r>
            <a:endParaRPr lang="en-US" altLang="zh-CN" dirty="0"/>
          </a:p>
          <a:p>
            <a:pPr lvl="1"/>
            <a:r>
              <a:rPr lang="en-US" altLang="zh-CN" b="1" dirty="0">
                <a:solidFill>
                  <a:srgbClr val="FF0000"/>
                </a:solidFill>
              </a:rPr>
              <a:t>S={0, 1, 2}</a:t>
            </a:r>
          </a:p>
          <a:p>
            <a:r>
              <a:rPr lang="zh-CN" altLang="en-US" dirty="0"/>
              <a:t>初始状态</a:t>
            </a:r>
            <a:endParaRPr lang="en-US" altLang="zh-CN" dirty="0"/>
          </a:p>
          <a:p>
            <a:pPr lvl="1"/>
            <a:r>
              <a:rPr lang="en-US" altLang="zh-CN" b="1" dirty="0">
                <a:solidFill>
                  <a:srgbClr val="FF0000"/>
                </a:solidFill>
              </a:rPr>
              <a:t>q0=0</a:t>
            </a:r>
          </a:p>
          <a:p>
            <a:r>
              <a:rPr lang="zh-CN" altLang="en-US" dirty="0"/>
              <a:t>终结状态集</a:t>
            </a:r>
            <a:endParaRPr lang="en-US" altLang="zh-CN" dirty="0"/>
          </a:p>
          <a:p>
            <a:pPr lvl="1"/>
            <a:r>
              <a:rPr lang="en-US" altLang="zh-CN" b="1" dirty="0">
                <a:solidFill>
                  <a:srgbClr val="FF0000"/>
                </a:solidFill>
              </a:rPr>
              <a:t>F={2}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D847D62-61C7-4BCD-8B5E-AD6E10F92D3C}"/>
              </a:ext>
            </a:extLst>
          </p:cNvPr>
          <p:cNvSpPr/>
          <p:nvPr/>
        </p:nvSpPr>
        <p:spPr>
          <a:xfrm>
            <a:off x="7842017" y="334359"/>
            <a:ext cx="28368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M=(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∑</a:t>
            </a:r>
            <a:r>
              <a:rPr lang="en-US" altLang="zh-CN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S, q0, F, </a:t>
            </a:r>
            <a:r>
              <a:rPr lang="zh-CN" altLang="en-US" sz="2400" b="1" i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δ</a:t>
            </a:r>
            <a:r>
              <a:rPr lang="en-US" altLang="zh-CN" sz="2400" b="1" i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24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5A5D62A-5CEB-46AF-AF8E-F21267BF3B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3623" y="1148339"/>
            <a:ext cx="3388896" cy="1269741"/>
          </a:xfrm>
          <a:prstGeom prst="rect">
            <a:avLst/>
          </a:prstGeom>
        </p:spPr>
      </p:pic>
      <p:sp>
        <p:nvSpPr>
          <p:cNvPr id="7" name="内容占位符 3">
            <a:extLst>
              <a:ext uri="{FF2B5EF4-FFF2-40B4-BE49-F238E27FC236}">
                <a16:creationId xmlns:a16="http://schemas.microsoft.com/office/drawing/2014/main" id="{A58C1158-C4CD-4A06-89CC-ABDAFAE20C6B}"/>
              </a:ext>
            </a:extLst>
          </p:cNvPr>
          <p:cNvSpPr txBox="1">
            <a:spLocks/>
          </p:cNvSpPr>
          <p:nvPr/>
        </p:nvSpPr>
        <p:spPr>
          <a:xfrm>
            <a:off x="5978070" y="2557351"/>
            <a:ext cx="4049849" cy="4127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0850" indent="-4508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7D"/>
              </a:buClr>
              <a:buSzPct val="90000"/>
              <a:buFont typeface="Wingdings" panose="05000000000000000000" pitchFamily="2" charset="2"/>
              <a:buChar char="n"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900113" indent="-45085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9999CC"/>
              </a:buClr>
              <a:buSzPct val="80000"/>
              <a:buFont typeface="Wingdings" pitchFamily="2" charset="2"/>
              <a:buChar char=""/>
              <a:defRPr sz="2400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1350000" indent="-4500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0000"/>
              <a:buFont typeface="Wingdings" panose="05000000000000000000" pitchFamily="2" charset="2"/>
              <a:buChar char="Ø"/>
              <a:defRPr sz="2000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转移函数</a:t>
            </a:r>
            <a:endParaRPr lang="en-US" altLang="zh-CN" dirty="0"/>
          </a:p>
          <a:p>
            <a:pPr lvl="1"/>
            <a:r>
              <a:rPr lang="en-US" altLang="zh-CN" b="1" dirty="0">
                <a:solidFill>
                  <a:srgbClr val="FF0000"/>
                </a:solidFill>
              </a:rPr>
              <a:t>{ (</a:t>
            </a:r>
            <a:r>
              <a:rPr lang="en-US" altLang="zh-CN" b="1" dirty="0">
                <a:solidFill>
                  <a:srgbClr val="0000FF"/>
                </a:solidFill>
              </a:rPr>
              <a:t>0</a:t>
            </a:r>
            <a:r>
              <a:rPr lang="en-US" altLang="zh-CN" b="1" dirty="0">
                <a:solidFill>
                  <a:srgbClr val="FF0000"/>
                </a:solidFill>
              </a:rPr>
              <a:t>,a) -&gt; </a:t>
            </a:r>
            <a:r>
              <a:rPr lang="en-US" altLang="zh-CN" b="1" dirty="0">
                <a:solidFill>
                  <a:srgbClr val="0000FF"/>
                </a:solidFill>
              </a:rPr>
              <a:t>1</a:t>
            </a:r>
            <a:r>
              <a:rPr lang="en-US" altLang="zh-CN" b="1" dirty="0">
                <a:solidFill>
                  <a:srgbClr val="FF0000"/>
                </a:solidFill>
              </a:rPr>
              <a:t>, (</a:t>
            </a:r>
            <a:r>
              <a:rPr lang="en-US" altLang="zh-CN" b="1" dirty="0">
                <a:solidFill>
                  <a:srgbClr val="0000FF"/>
                </a:solidFill>
              </a:rPr>
              <a:t>0</a:t>
            </a:r>
            <a:r>
              <a:rPr lang="en-US" altLang="zh-CN" b="1" dirty="0">
                <a:solidFill>
                  <a:srgbClr val="FF0000"/>
                </a:solidFill>
              </a:rPr>
              <a:t>,b) -&gt; </a:t>
            </a:r>
            <a:r>
              <a:rPr lang="en-US" altLang="zh-CN" b="1" dirty="0">
                <a:solidFill>
                  <a:srgbClr val="0000FF"/>
                </a:solidFill>
              </a:rPr>
              <a:t>0</a:t>
            </a:r>
            <a:r>
              <a:rPr lang="en-US" altLang="zh-CN" b="1" dirty="0">
                <a:solidFill>
                  <a:srgbClr val="FF0000"/>
                </a:solidFill>
              </a:rPr>
              <a:t>, (</a:t>
            </a:r>
            <a:r>
              <a:rPr lang="en-US" altLang="zh-CN" b="1" dirty="0">
                <a:solidFill>
                  <a:srgbClr val="0000FF"/>
                </a:solidFill>
              </a:rPr>
              <a:t>1</a:t>
            </a:r>
            <a:r>
              <a:rPr lang="en-US" altLang="zh-CN" b="1" dirty="0">
                <a:solidFill>
                  <a:srgbClr val="FF0000"/>
                </a:solidFill>
              </a:rPr>
              <a:t>,a) -&gt; </a:t>
            </a:r>
            <a:r>
              <a:rPr lang="en-US" altLang="zh-CN" b="1" dirty="0">
                <a:solidFill>
                  <a:srgbClr val="0000FF"/>
                </a:solidFill>
              </a:rPr>
              <a:t>2</a:t>
            </a:r>
            <a:r>
              <a:rPr lang="en-US" altLang="zh-CN" b="1" dirty="0">
                <a:solidFill>
                  <a:srgbClr val="FF0000"/>
                </a:solidFill>
              </a:rPr>
              <a:t>, (</a:t>
            </a:r>
            <a:r>
              <a:rPr lang="en-US" altLang="zh-CN" b="1" dirty="0">
                <a:solidFill>
                  <a:srgbClr val="0000FF"/>
                </a:solidFill>
              </a:rPr>
              <a:t>1</a:t>
            </a:r>
            <a:r>
              <a:rPr lang="en-US" altLang="zh-CN" b="1" dirty="0">
                <a:solidFill>
                  <a:srgbClr val="FF0000"/>
                </a:solidFill>
              </a:rPr>
              <a:t>,b) -&gt; </a:t>
            </a:r>
            <a:r>
              <a:rPr lang="en-US" altLang="zh-CN" b="1" dirty="0">
                <a:solidFill>
                  <a:srgbClr val="0000FF"/>
                </a:solidFill>
              </a:rPr>
              <a:t>1</a:t>
            </a:r>
            <a:r>
              <a:rPr lang="en-US" altLang="zh-CN" b="1" dirty="0">
                <a:solidFill>
                  <a:srgbClr val="FF0000"/>
                </a:solidFill>
              </a:rPr>
              <a:t>, (</a:t>
            </a:r>
            <a:r>
              <a:rPr lang="en-US" altLang="zh-CN" b="1" dirty="0">
                <a:solidFill>
                  <a:srgbClr val="0000FF"/>
                </a:solidFill>
              </a:rPr>
              <a:t>2</a:t>
            </a:r>
            <a:r>
              <a:rPr lang="en-US" altLang="zh-CN" b="1" dirty="0">
                <a:solidFill>
                  <a:srgbClr val="FF0000"/>
                </a:solidFill>
              </a:rPr>
              <a:t>,a) -&gt; </a:t>
            </a:r>
            <a:r>
              <a:rPr lang="en-US" altLang="zh-CN" b="1" dirty="0">
                <a:solidFill>
                  <a:srgbClr val="0000FF"/>
                </a:solidFill>
              </a:rPr>
              <a:t>2</a:t>
            </a:r>
            <a:r>
              <a:rPr lang="en-US" altLang="zh-CN" b="1" dirty="0">
                <a:solidFill>
                  <a:srgbClr val="FF0000"/>
                </a:solidFill>
              </a:rPr>
              <a:t>, (</a:t>
            </a:r>
            <a:r>
              <a:rPr lang="en-US" altLang="zh-CN" b="1" dirty="0">
                <a:solidFill>
                  <a:srgbClr val="0000FF"/>
                </a:solidFill>
              </a:rPr>
              <a:t>2</a:t>
            </a:r>
            <a:r>
              <a:rPr lang="en-US" altLang="zh-CN" b="1" dirty="0">
                <a:solidFill>
                  <a:srgbClr val="FF0000"/>
                </a:solidFill>
              </a:rPr>
              <a:t>,b) -&gt; </a:t>
            </a:r>
            <a:r>
              <a:rPr lang="en-US" altLang="zh-CN" b="1" dirty="0">
                <a:solidFill>
                  <a:srgbClr val="0000FF"/>
                </a:solidFill>
              </a:rPr>
              <a:t>2</a:t>
            </a:r>
            <a:r>
              <a:rPr lang="en-US" altLang="zh-CN" b="1" dirty="0">
                <a:solidFill>
                  <a:srgbClr val="FF0000"/>
                </a:solidFill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2095669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87625159-DAB8-4F86-86BF-84D924D907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2189" y="993338"/>
            <a:ext cx="2161905" cy="1542857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524B2AD4-D39F-4504-9CB4-CC010AC2E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自动机例子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C6E9005-6F3D-434A-99BA-5DC938DD6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35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D847D62-61C7-4BCD-8B5E-AD6E10F92D3C}"/>
              </a:ext>
            </a:extLst>
          </p:cNvPr>
          <p:cNvSpPr/>
          <p:nvPr/>
        </p:nvSpPr>
        <p:spPr>
          <a:xfrm>
            <a:off x="7842017" y="334359"/>
            <a:ext cx="28368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M=(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∑</a:t>
            </a:r>
            <a:r>
              <a:rPr lang="en-US" altLang="zh-CN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S, q0, F, </a:t>
            </a:r>
            <a:r>
              <a:rPr lang="zh-CN" altLang="en-US" sz="2400" b="1" i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δ</a:t>
            </a:r>
            <a:r>
              <a:rPr lang="en-US" altLang="zh-CN" sz="2400" b="1" i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24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内容占位符 3">
            <a:extLst>
              <a:ext uri="{FF2B5EF4-FFF2-40B4-BE49-F238E27FC236}">
                <a16:creationId xmlns:a16="http://schemas.microsoft.com/office/drawing/2014/main" id="{7A6591B5-62D1-4E09-ABB9-7827A55AB78A}"/>
              </a:ext>
            </a:extLst>
          </p:cNvPr>
          <p:cNvSpPr txBox="1">
            <a:spLocks/>
          </p:cNvSpPr>
          <p:nvPr/>
        </p:nvSpPr>
        <p:spPr>
          <a:xfrm>
            <a:off x="838200" y="2594238"/>
            <a:ext cx="3906520" cy="412724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450850" indent="-4508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7D"/>
              </a:buClr>
              <a:buSzPct val="90000"/>
              <a:buFont typeface="Wingdings" panose="05000000000000000000" pitchFamily="2" charset="2"/>
              <a:buChar char="n"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900113" indent="-45085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9999CC"/>
              </a:buClr>
              <a:buSzPct val="80000"/>
              <a:buFont typeface="Wingdings" pitchFamily="2" charset="2"/>
              <a:buChar char=""/>
              <a:defRPr sz="2400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1350000" indent="-4500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0000"/>
              <a:buFont typeface="Wingdings" panose="05000000000000000000" pitchFamily="2" charset="2"/>
              <a:buChar char="Ø"/>
              <a:defRPr sz="2000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字母表</a:t>
            </a:r>
            <a:endParaRPr lang="en-US" altLang="zh-CN" dirty="0"/>
          </a:p>
          <a:p>
            <a:pPr lvl="1"/>
            <a:r>
              <a:rPr lang="zh-CN" altLang="en-US" b="1" dirty="0">
                <a:solidFill>
                  <a:srgbClr val="FF0000"/>
                </a:solidFill>
                <a:cs typeface="Arial" panose="020B0604020202020204" pitchFamily="34" charset="0"/>
              </a:rPr>
              <a:t>∑</a:t>
            </a:r>
            <a:r>
              <a:rPr lang="en-US" altLang="zh-CN" b="1" dirty="0">
                <a:solidFill>
                  <a:srgbClr val="FF0000"/>
                </a:solidFill>
                <a:cs typeface="Arial" panose="020B0604020202020204" pitchFamily="34" charset="0"/>
              </a:rPr>
              <a:t>={a, b}</a:t>
            </a:r>
          </a:p>
          <a:p>
            <a:r>
              <a:rPr lang="zh-CN" altLang="en-US" dirty="0"/>
              <a:t>状态集</a:t>
            </a:r>
            <a:endParaRPr lang="en-US" altLang="zh-CN" dirty="0"/>
          </a:p>
          <a:p>
            <a:pPr lvl="1"/>
            <a:r>
              <a:rPr lang="en-US" altLang="zh-CN" b="1" dirty="0">
                <a:solidFill>
                  <a:srgbClr val="FF0000"/>
                </a:solidFill>
              </a:rPr>
              <a:t>S={0, 1}</a:t>
            </a:r>
          </a:p>
          <a:p>
            <a:r>
              <a:rPr lang="zh-CN" altLang="en-US" dirty="0"/>
              <a:t>初始状态</a:t>
            </a:r>
            <a:endParaRPr lang="en-US" altLang="zh-CN" dirty="0"/>
          </a:p>
          <a:p>
            <a:pPr lvl="1"/>
            <a:r>
              <a:rPr lang="en-US" altLang="zh-CN" b="1" dirty="0">
                <a:solidFill>
                  <a:srgbClr val="FF0000"/>
                </a:solidFill>
              </a:rPr>
              <a:t>q0=0</a:t>
            </a:r>
          </a:p>
          <a:p>
            <a:r>
              <a:rPr lang="zh-CN" altLang="en-US" dirty="0"/>
              <a:t>终结状态集</a:t>
            </a:r>
            <a:endParaRPr lang="en-US" altLang="zh-CN" dirty="0"/>
          </a:p>
          <a:p>
            <a:pPr lvl="1"/>
            <a:r>
              <a:rPr lang="en-US" altLang="zh-CN" b="1" dirty="0">
                <a:solidFill>
                  <a:srgbClr val="FF0000"/>
                </a:solidFill>
              </a:rPr>
              <a:t>F={1}</a:t>
            </a:r>
          </a:p>
        </p:txBody>
      </p:sp>
      <p:sp>
        <p:nvSpPr>
          <p:cNvPr id="12" name="内容占位符 3">
            <a:extLst>
              <a:ext uri="{FF2B5EF4-FFF2-40B4-BE49-F238E27FC236}">
                <a16:creationId xmlns:a16="http://schemas.microsoft.com/office/drawing/2014/main" id="{76B75DD8-4E60-46B0-93DC-5AAD47EC0521}"/>
              </a:ext>
            </a:extLst>
          </p:cNvPr>
          <p:cNvSpPr txBox="1">
            <a:spLocks/>
          </p:cNvSpPr>
          <p:nvPr/>
        </p:nvSpPr>
        <p:spPr>
          <a:xfrm>
            <a:off x="5978071" y="2557351"/>
            <a:ext cx="3247210" cy="4127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0850" indent="-4508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7D"/>
              </a:buClr>
              <a:buSzPct val="90000"/>
              <a:buFont typeface="Wingdings" panose="05000000000000000000" pitchFamily="2" charset="2"/>
              <a:buChar char="n"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900113" indent="-45085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9999CC"/>
              </a:buClr>
              <a:buSzPct val="80000"/>
              <a:buFont typeface="Wingdings" pitchFamily="2" charset="2"/>
              <a:buChar char=""/>
              <a:defRPr sz="2400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1350000" indent="-4500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0000"/>
              <a:buFont typeface="Wingdings" panose="05000000000000000000" pitchFamily="2" charset="2"/>
              <a:buChar char="Ø"/>
              <a:defRPr sz="2000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转移函数</a:t>
            </a:r>
            <a:endParaRPr lang="en-US" altLang="zh-CN" dirty="0"/>
          </a:p>
          <a:p>
            <a:pPr lvl="1"/>
            <a:r>
              <a:rPr lang="en-US" altLang="zh-CN" b="1" dirty="0">
                <a:solidFill>
                  <a:srgbClr val="FF0000"/>
                </a:solidFill>
              </a:rPr>
              <a:t>{ (</a:t>
            </a:r>
            <a:r>
              <a:rPr lang="en-US" altLang="zh-CN" b="1" dirty="0">
                <a:solidFill>
                  <a:srgbClr val="0000FF"/>
                </a:solidFill>
              </a:rPr>
              <a:t>0</a:t>
            </a:r>
            <a:r>
              <a:rPr lang="en-US" altLang="zh-CN" b="1" dirty="0">
                <a:solidFill>
                  <a:srgbClr val="FF0000"/>
                </a:solidFill>
              </a:rPr>
              <a:t>,a) -&gt; </a:t>
            </a:r>
            <a:r>
              <a:rPr lang="en-US" altLang="zh-CN" b="1" dirty="0">
                <a:solidFill>
                  <a:srgbClr val="0000FF"/>
                </a:solidFill>
              </a:rPr>
              <a:t>{0, 1}</a:t>
            </a:r>
            <a:r>
              <a:rPr lang="en-US" altLang="zh-CN" b="1" dirty="0">
                <a:solidFill>
                  <a:srgbClr val="FF0000"/>
                </a:solidFill>
              </a:rPr>
              <a:t>, (</a:t>
            </a:r>
            <a:r>
              <a:rPr lang="en-US" altLang="zh-CN" b="1" dirty="0">
                <a:solidFill>
                  <a:srgbClr val="0000FF"/>
                </a:solidFill>
              </a:rPr>
              <a:t>0</a:t>
            </a:r>
            <a:r>
              <a:rPr lang="en-US" altLang="zh-CN" b="1" dirty="0">
                <a:solidFill>
                  <a:srgbClr val="FF0000"/>
                </a:solidFill>
              </a:rPr>
              <a:t>,b) -&gt; </a:t>
            </a:r>
            <a:r>
              <a:rPr lang="en-US" altLang="zh-CN" b="1" dirty="0">
                <a:solidFill>
                  <a:srgbClr val="0000FF"/>
                </a:solidFill>
              </a:rPr>
              <a:t>{1}</a:t>
            </a:r>
            <a:r>
              <a:rPr lang="en-US" altLang="zh-CN" b="1" dirty="0">
                <a:solidFill>
                  <a:srgbClr val="FF0000"/>
                </a:solidFill>
              </a:rPr>
              <a:t>, (</a:t>
            </a:r>
            <a:r>
              <a:rPr lang="en-US" altLang="zh-CN" b="1" dirty="0">
                <a:solidFill>
                  <a:srgbClr val="0000FF"/>
                </a:solidFill>
              </a:rPr>
              <a:t>1</a:t>
            </a:r>
            <a:r>
              <a:rPr lang="en-US" altLang="zh-CN" b="1" dirty="0">
                <a:solidFill>
                  <a:srgbClr val="FF0000"/>
                </a:solidFill>
              </a:rPr>
              <a:t>,b) -&gt; </a:t>
            </a:r>
            <a:r>
              <a:rPr lang="en-US" altLang="zh-CN" b="1" dirty="0">
                <a:solidFill>
                  <a:srgbClr val="0000FF"/>
                </a:solidFill>
              </a:rPr>
              <a:t>{0, 1} </a:t>
            </a:r>
            <a:r>
              <a:rPr lang="en-US" altLang="zh-CN" b="1" dirty="0">
                <a:solidFill>
                  <a:srgbClr val="FF000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23880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C92500-24E8-4EAF-96A2-78E4EDEB6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有限状态自动机小结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30877D9-1530-4399-B0D3-397802CE8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36</a:t>
            </a:fld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E34CA4A-1D33-480E-852C-123CB070D3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确定状态有限自动机</a:t>
            </a:r>
            <a:r>
              <a:rPr lang="en-US" altLang="zh-CN" b="1" dirty="0">
                <a:solidFill>
                  <a:srgbClr val="0000FF"/>
                </a:solidFill>
              </a:rPr>
              <a:t>DFA</a:t>
            </a:r>
          </a:p>
          <a:p>
            <a:pPr lvl="1"/>
            <a:r>
              <a:rPr lang="zh-CN" altLang="en-US" dirty="0"/>
              <a:t>对任意的字符，最多有一个状态可以转移</a:t>
            </a:r>
            <a:endParaRPr lang="en-US" altLang="zh-CN" dirty="0"/>
          </a:p>
          <a:p>
            <a:pPr lvl="2"/>
            <a:r>
              <a:rPr lang="zh-CN" altLang="en-US" b="1" i="0" dirty="0">
                <a:cs typeface="Arial" panose="020B0604020202020204" pitchFamily="34" charset="0"/>
              </a:rPr>
              <a:t>δ</a:t>
            </a:r>
            <a:r>
              <a:rPr lang="en-US" altLang="zh-CN" b="1" i="0" dirty="0">
                <a:cs typeface="Arial" panose="020B0604020202020204" pitchFamily="34" charset="0"/>
              </a:rPr>
              <a:t>: </a:t>
            </a:r>
            <a:r>
              <a:rPr lang="en-US" altLang="zh-CN" b="1" i="0" dirty="0">
                <a:solidFill>
                  <a:srgbClr val="FF0000"/>
                </a:solidFill>
                <a:cs typeface="Arial" panose="020B0604020202020204" pitchFamily="34" charset="0"/>
              </a:rPr>
              <a:t>S</a:t>
            </a:r>
            <a:r>
              <a:rPr lang="en-US" altLang="zh-CN" b="1" i="0" dirty="0">
                <a:solidFill>
                  <a:srgbClr val="FF0000"/>
                </a:solidFill>
                <a:ea typeface="Cambria Math" panose="02040503050406030204" pitchFamily="18" charset="0"/>
                <a:cs typeface="Arial" panose="020B0604020202020204" pitchFamily="34" charset="0"/>
              </a:rPr>
              <a:t>×</a:t>
            </a:r>
            <a:r>
              <a:rPr lang="el-GR" altLang="zh-CN" b="1" i="0" dirty="0">
                <a:solidFill>
                  <a:srgbClr val="FF0000"/>
                </a:solidFill>
                <a:ea typeface="Cambria Math" panose="02040503050406030204" pitchFamily="18" charset="0"/>
                <a:cs typeface="Arial" panose="020B0604020202020204" pitchFamily="34" charset="0"/>
              </a:rPr>
              <a:t>Σ</a:t>
            </a:r>
            <a:r>
              <a:rPr lang="en-US" altLang="zh-CN" b="1" i="0" dirty="0">
                <a:solidFill>
                  <a:srgbClr val="FF0000"/>
                </a:solidFill>
                <a:ea typeface="Cambria Math" panose="02040503050406030204" pitchFamily="18" charset="0"/>
                <a:cs typeface="Arial" panose="020B0604020202020204" pitchFamily="34" charset="0"/>
              </a:rPr>
              <a:t>→S</a:t>
            </a:r>
            <a:endParaRPr lang="zh-CN" altLang="en-US" b="1" dirty="0">
              <a:cs typeface="Arial" panose="020B0604020202020204" pitchFamily="34" charset="0"/>
            </a:endParaRPr>
          </a:p>
          <a:p>
            <a:r>
              <a:rPr lang="zh-CN" altLang="en-US" dirty="0"/>
              <a:t>非确定的有限状态自动机</a:t>
            </a:r>
            <a:r>
              <a:rPr lang="en-US" altLang="zh-CN" b="1" dirty="0">
                <a:solidFill>
                  <a:srgbClr val="0000FF"/>
                </a:solidFill>
              </a:rPr>
              <a:t>NFA</a:t>
            </a:r>
          </a:p>
          <a:p>
            <a:pPr lvl="1"/>
            <a:r>
              <a:rPr lang="zh-CN" altLang="en-US" dirty="0"/>
              <a:t>对任意的字符，有多于一个状态可以转移</a:t>
            </a:r>
            <a:endParaRPr lang="en-US" altLang="zh-CN" dirty="0"/>
          </a:p>
          <a:p>
            <a:pPr lvl="2"/>
            <a:r>
              <a:rPr lang="zh-CN" altLang="en-US" b="1" i="0" dirty="0">
                <a:cs typeface="Arial" panose="020B0604020202020204" pitchFamily="34" charset="0"/>
              </a:rPr>
              <a:t>δ</a:t>
            </a:r>
            <a:r>
              <a:rPr lang="en-US" altLang="zh-CN" b="1" i="0" dirty="0">
                <a:cs typeface="Arial" panose="020B0604020202020204" pitchFamily="34" charset="0"/>
              </a:rPr>
              <a:t>: </a:t>
            </a:r>
            <a:r>
              <a:rPr lang="en-US" altLang="zh-CN" b="1" i="0" dirty="0">
                <a:solidFill>
                  <a:srgbClr val="FF0000"/>
                </a:solidFill>
                <a:cs typeface="Arial" panose="020B0604020202020204" pitchFamily="34" charset="0"/>
              </a:rPr>
              <a:t>S</a:t>
            </a:r>
            <a:r>
              <a:rPr lang="en-US" altLang="zh-CN" b="1" i="0" dirty="0">
                <a:solidFill>
                  <a:srgbClr val="FF0000"/>
                </a:solidFill>
                <a:ea typeface="Cambria Math" panose="02040503050406030204" pitchFamily="18" charset="0"/>
                <a:cs typeface="Arial" panose="020B0604020202020204" pitchFamily="34" charset="0"/>
              </a:rPr>
              <a:t>×(</a:t>
            </a:r>
            <a:r>
              <a:rPr lang="el-GR" altLang="zh-CN" b="1" i="0" dirty="0">
                <a:solidFill>
                  <a:srgbClr val="FF0000"/>
                </a:solidFill>
                <a:ea typeface="Cambria Math" panose="02040503050406030204" pitchFamily="18" charset="0"/>
                <a:cs typeface="Arial" panose="020B0604020202020204" pitchFamily="34" charset="0"/>
              </a:rPr>
              <a:t>Σ∪</a:t>
            </a:r>
            <a:r>
              <a:rPr lang="zh-CN" altLang="el-GR" b="1" i="0" dirty="0">
                <a:solidFill>
                  <a:srgbClr val="FF0000"/>
                </a:solidFill>
                <a:ea typeface="Cambria Math" panose="02040503050406030204" pitchFamily="18" charset="0"/>
                <a:cs typeface="Arial" panose="020B0604020202020204" pitchFamily="34" charset="0"/>
              </a:rPr>
              <a:t>ε</a:t>
            </a:r>
            <a:r>
              <a:rPr lang="en-US" altLang="zh-CN" b="1" i="0" dirty="0">
                <a:solidFill>
                  <a:srgbClr val="FF0000"/>
                </a:solidFill>
                <a:ea typeface="Cambria Math" panose="02040503050406030204" pitchFamily="18" charset="0"/>
                <a:cs typeface="Arial" panose="020B0604020202020204" pitchFamily="34" charset="0"/>
              </a:rPr>
              <a:t>)→P(S)</a:t>
            </a:r>
            <a:endParaRPr lang="zh-CN" altLang="en-US" b="1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4337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4F2A80-B27E-41CF-B422-72AC9FFEE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DFA</a:t>
            </a:r>
            <a:r>
              <a:rPr lang="zh-CN" altLang="en-US" dirty="0"/>
              <a:t>的实现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38371F98-400A-45EF-B977-1612EF75A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37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81503EC-7A44-44CF-8B18-01EEC191D4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0800" y="1327240"/>
            <a:ext cx="3230880" cy="1307785"/>
          </a:xfrm>
          <a:prstGeom prst="rect">
            <a:avLst/>
          </a:prstGeom>
        </p:spPr>
      </p:pic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789E269D-6A92-48F3-9FE2-4497582DCF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4056166"/>
              </p:ext>
            </p:extLst>
          </p:nvPr>
        </p:nvGraphicFramePr>
        <p:xfrm>
          <a:off x="1727200" y="3429000"/>
          <a:ext cx="8127999" cy="25603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45527517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55958782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7699542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6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状态</a:t>
                      </a:r>
                      <a:r>
                        <a:rPr lang="en-US" altLang="zh-CN" sz="36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\</a:t>
                      </a:r>
                      <a:r>
                        <a:rPr lang="zh-CN" altLang="en-US" sz="36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字符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endParaRPr lang="zh-CN" altLang="en-US" sz="36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</a:t>
                      </a:r>
                      <a:endParaRPr lang="zh-CN" altLang="en-US" sz="36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2821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altLang="en-US" sz="36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36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altLang="en-US" sz="36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2532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36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36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36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5364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36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36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36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44557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482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027A0AAD-CB46-4989-A415-C8D050789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提纲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E3669C0-DB34-45AB-852B-BEE1AE343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38</a:t>
            </a:fld>
            <a:endParaRPr lang="zh-CN" altLang="en-US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95C5A20-E0B7-4C1B-8069-116C666E21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0862"/>
            <a:ext cx="10515600" cy="4910329"/>
          </a:xfrm>
        </p:spPr>
        <p:txBody>
          <a:bodyPr/>
          <a:lstStyle/>
          <a:p>
            <a:r>
              <a:rPr lang="zh-CN" altLang="en-US" dirty="0"/>
              <a:t>第一讲：词法分析简介</a:t>
            </a:r>
            <a:endParaRPr lang="en-US" altLang="zh-CN" dirty="0"/>
          </a:p>
          <a:p>
            <a:r>
              <a:rPr lang="zh-CN" altLang="en-US" dirty="0"/>
              <a:t>第二讲：词法分析器的手工构造</a:t>
            </a:r>
            <a:endParaRPr lang="en-US" altLang="zh-CN" dirty="0"/>
          </a:p>
          <a:p>
            <a:r>
              <a:rPr lang="zh-CN" altLang="en-US" dirty="0"/>
              <a:t>第三讲：正则表达式</a:t>
            </a:r>
            <a:endParaRPr lang="en-US" altLang="zh-CN" dirty="0"/>
          </a:p>
          <a:p>
            <a:r>
              <a:rPr lang="zh-CN" altLang="en-US" dirty="0"/>
              <a:t>第四讲：有限状态自动机</a:t>
            </a:r>
            <a:endParaRPr lang="en-US" altLang="zh-CN" dirty="0"/>
          </a:p>
          <a:p>
            <a:r>
              <a:rPr lang="zh-CN" altLang="en-US" b="1" dirty="0"/>
              <a:t>第五讲：正则表达式转</a:t>
            </a:r>
            <a:r>
              <a:rPr lang="en-US" altLang="zh-CN" b="1" dirty="0"/>
              <a:t>NFA</a:t>
            </a:r>
          </a:p>
          <a:p>
            <a:r>
              <a:rPr lang="zh-CN" altLang="en-US" dirty="0">
                <a:solidFill>
                  <a:schemeClr val="bg2">
                    <a:lumMod val="90000"/>
                  </a:schemeClr>
                </a:solidFill>
              </a:rPr>
              <a:t>第六讲：</a:t>
            </a:r>
            <a:r>
              <a:rPr lang="en-US" altLang="zh-CN" dirty="0">
                <a:solidFill>
                  <a:schemeClr val="bg2">
                    <a:lumMod val="90000"/>
                  </a:schemeClr>
                </a:solidFill>
              </a:rPr>
              <a:t>NFA</a:t>
            </a:r>
            <a:r>
              <a:rPr lang="zh-CN" altLang="en-US" dirty="0">
                <a:solidFill>
                  <a:schemeClr val="bg2">
                    <a:lumMod val="90000"/>
                  </a:schemeClr>
                </a:solidFill>
              </a:rPr>
              <a:t>转</a:t>
            </a:r>
            <a:r>
              <a:rPr lang="en-US" altLang="zh-CN" dirty="0">
                <a:solidFill>
                  <a:schemeClr val="bg2">
                    <a:lumMod val="90000"/>
                  </a:schemeClr>
                </a:solidFill>
              </a:rPr>
              <a:t>DFA</a:t>
            </a:r>
          </a:p>
          <a:p>
            <a:r>
              <a:rPr lang="zh-CN" altLang="en-US" dirty="0">
                <a:solidFill>
                  <a:schemeClr val="bg2">
                    <a:lumMod val="90000"/>
                  </a:schemeClr>
                </a:solidFill>
              </a:rPr>
              <a:t>第七讲：</a:t>
            </a:r>
            <a:r>
              <a:rPr lang="en-US" altLang="zh-CN" dirty="0">
                <a:solidFill>
                  <a:schemeClr val="bg2">
                    <a:lumMod val="90000"/>
                  </a:schemeClr>
                </a:solidFill>
              </a:rPr>
              <a:t>DFA</a:t>
            </a:r>
            <a:r>
              <a:rPr lang="zh-CN" altLang="en-US" dirty="0">
                <a:solidFill>
                  <a:schemeClr val="bg2">
                    <a:lumMod val="90000"/>
                  </a:schemeClr>
                </a:solidFill>
              </a:rPr>
              <a:t>的最小化</a:t>
            </a:r>
            <a:endParaRPr lang="en-US" altLang="zh-CN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zh-CN" altLang="en-US" dirty="0">
                <a:solidFill>
                  <a:schemeClr val="bg2">
                    <a:lumMod val="90000"/>
                  </a:schemeClr>
                </a:solidFill>
              </a:rPr>
              <a:t>第八讲：</a:t>
            </a:r>
            <a:r>
              <a:rPr lang="en-US" altLang="zh-CN" dirty="0">
                <a:solidFill>
                  <a:schemeClr val="bg2">
                    <a:lumMod val="90000"/>
                  </a:schemeClr>
                </a:solidFill>
              </a:rPr>
              <a:t>DFA</a:t>
            </a:r>
            <a:r>
              <a:rPr lang="zh-CN" altLang="en-US" dirty="0">
                <a:solidFill>
                  <a:schemeClr val="bg2">
                    <a:lumMod val="90000"/>
                  </a:schemeClr>
                </a:solidFill>
              </a:rPr>
              <a:t>的代码表示</a:t>
            </a: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4829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36C401-D8C2-43B7-8773-403C2A553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回顾：自动生成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C9A9AD6-04CA-4C49-946E-4231193A7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39</a:t>
            </a:fld>
            <a:endParaRPr lang="zh-CN" altLang="en-US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F115F89A-46BD-4C20-89C3-F226BA3C999C}"/>
              </a:ext>
            </a:extLst>
          </p:cNvPr>
          <p:cNvSpPr/>
          <p:nvPr/>
        </p:nvSpPr>
        <p:spPr>
          <a:xfrm>
            <a:off x="1089926" y="1527354"/>
            <a:ext cx="1430487" cy="746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词法描述</a:t>
            </a: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12ED6927-B909-497F-96C5-3EA1DDA64725}"/>
              </a:ext>
            </a:extLst>
          </p:cNvPr>
          <p:cNvCxnSpPr>
            <a:cxnSpLocks/>
            <a:stCxn id="29" idx="3"/>
            <a:endCxn id="31" idx="1"/>
          </p:cNvCxnSpPr>
          <p:nvPr/>
        </p:nvCxnSpPr>
        <p:spPr>
          <a:xfrm>
            <a:off x="2520413" y="1900734"/>
            <a:ext cx="24130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>
            <a:extLst>
              <a:ext uri="{FF2B5EF4-FFF2-40B4-BE49-F238E27FC236}">
                <a16:creationId xmlns:a16="http://schemas.microsoft.com/office/drawing/2014/main" id="{61A3FCB9-44A2-43CD-8682-1895CCDD1CB3}"/>
              </a:ext>
            </a:extLst>
          </p:cNvPr>
          <p:cNvSpPr/>
          <p:nvPr/>
        </p:nvSpPr>
        <p:spPr>
          <a:xfrm>
            <a:off x="4933451" y="1527354"/>
            <a:ext cx="1430487" cy="7467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</a:t>
            </a:r>
            <a:endParaRPr lang="en-US" alt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生成器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692365A2-43C4-4E8B-9B71-6BAC6E70F149}"/>
              </a:ext>
            </a:extLst>
          </p:cNvPr>
          <p:cNvSpPr/>
          <p:nvPr/>
        </p:nvSpPr>
        <p:spPr>
          <a:xfrm>
            <a:off x="9138656" y="1527354"/>
            <a:ext cx="2083800" cy="746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词法分析器</a:t>
            </a:r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F7971F06-B7AC-4A21-AD2D-57934B347D19}"/>
              </a:ext>
            </a:extLst>
          </p:cNvPr>
          <p:cNvCxnSpPr>
            <a:cxnSpLocks/>
            <a:stCxn id="31" idx="3"/>
            <a:endCxn id="32" idx="1"/>
          </p:cNvCxnSpPr>
          <p:nvPr/>
        </p:nvCxnSpPr>
        <p:spPr>
          <a:xfrm>
            <a:off x="6363938" y="1900734"/>
            <a:ext cx="27747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43E00CC8-FC7E-4DC9-BE0E-9155C628E5A9}"/>
              </a:ext>
            </a:extLst>
          </p:cNvPr>
          <p:cNvSpPr txBox="1"/>
          <p:nvPr/>
        </p:nvSpPr>
        <p:spPr>
          <a:xfrm>
            <a:off x="887294" y="2691418"/>
            <a:ext cx="1666240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正则表达式</a:t>
            </a:r>
          </a:p>
        </p:txBody>
      </p: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42C37864-6192-4E74-9243-51A18BC8189E}"/>
              </a:ext>
            </a:extLst>
          </p:cNvPr>
          <p:cNvGrpSpPr/>
          <p:nvPr/>
        </p:nvGrpSpPr>
        <p:grpSpPr>
          <a:xfrm>
            <a:off x="2753996" y="2304099"/>
            <a:ext cx="8563384" cy="1447973"/>
            <a:chOff x="2753996" y="5037139"/>
            <a:chExt cx="8563384" cy="1447973"/>
          </a:xfrm>
        </p:grpSpPr>
        <p:sp>
          <p:nvSpPr>
            <p:cNvPr id="40" name="箭头: 右 39">
              <a:extLst>
                <a:ext uri="{FF2B5EF4-FFF2-40B4-BE49-F238E27FC236}">
                  <a16:creationId xmlns:a16="http://schemas.microsoft.com/office/drawing/2014/main" id="{9B30D6DA-91C7-4CED-824A-A093D28CB19A}"/>
                </a:ext>
              </a:extLst>
            </p:cNvPr>
            <p:cNvSpPr/>
            <p:nvPr/>
          </p:nvSpPr>
          <p:spPr>
            <a:xfrm>
              <a:off x="2753996" y="5431296"/>
              <a:ext cx="6367740" cy="365125"/>
            </a:xfrm>
            <a:prstGeom prst="rightArrow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9" name="图片 38">
              <a:extLst>
                <a:ext uri="{FF2B5EF4-FFF2-40B4-BE49-F238E27FC236}">
                  <a16:creationId xmlns:a16="http://schemas.microsoft.com/office/drawing/2014/main" id="{C9EDDB1C-F07C-400A-8AA2-6F512A285F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22700" y="5037139"/>
              <a:ext cx="2094680" cy="1447973"/>
            </a:xfrm>
            <a:prstGeom prst="rect">
              <a:avLst/>
            </a:prstGeom>
          </p:spPr>
        </p:pic>
      </p:grpSp>
      <p:sp>
        <p:nvSpPr>
          <p:cNvPr id="38" name="文本框 37">
            <a:extLst>
              <a:ext uri="{FF2B5EF4-FFF2-40B4-BE49-F238E27FC236}">
                <a16:creationId xmlns:a16="http://schemas.microsoft.com/office/drawing/2014/main" id="{0BB15266-C2E4-4BA8-8D17-4F1892104F1E}"/>
              </a:ext>
            </a:extLst>
          </p:cNvPr>
          <p:cNvSpPr txBox="1"/>
          <p:nvPr/>
        </p:nvSpPr>
        <p:spPr>
          <a:xfrm>
            <a:off x="5156034" y="2384013"/>
            <a:ext cx="884186" cy="1200329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lex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</a:p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flex, </a:t>
            </a:r>
          </a:p>
          <a:p>
            <a:pPr algn="ctr"/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jlex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</a:p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B8796AED-96FD-48B7-BB5B-989C390E4C02}"/>
              </a:ext>
            </a:extLst>
          </p:cNvPr>
          <p:cNvSpPr txBox="1"/>
          <p:nvPr/>
        </p:nvSpPr>
        <p:spPr>
          <a:xfrm>
            <a:off x="4815574" y="3570107"/>
            <a:ext cx="1666240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有限自动机</a:t>
            </a: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285DCAB1-1775-4C49-81F0-853DCBA9C4FB}"/>
              </a:ext>
            </a:extLst>
          </p:cNvPr>
          <p:cNvGrpSpPr/>
          <p:nvPr/>
        </p:nvGrpSpPr>
        <p:grpSpPr>
          <a:xfrm>
            <a:off x="227979" y="4637467"/>
            <a:ext cx="11698401" cy="950582"/>
            <a:chOff x="227979" y="4637467"/>
            <a:chExt cx="11698401" cy="950582"/>
          </a:xfrm>
        </p:grpSpPr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DE7A9157-CADC-4516-B110-4FE85FD325AB}"/>
                </a:ext>
              </a:extLst>
            </p:cNvPr>
            <p:cNvSpPr/>
            <p:nvPr/>
          </p:nvSpPr>
          <p:spPr>
            <a:xfrm>
              <a:off x="227979" y="5073243"/>
              <a:ext cx="1907910" cy="514806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正则表达式</a:t>
              </a:r>
            </a:p>
          </p:txBody>
        </p:sp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1D464BFE-8A9A-4DCA-A6E0-33673D6CB38F}"/>
                </a:ext>
              </a:extLst>
            </p:cNvPr>
            <p:cNvSpPr/>
            <p:nvPr/>
          </p:nvSpPr>
          <p:spPr>
            <a:xfrm>
              <a:off x="3491476" y="5073243"/>
              <a:ext cx="1907910" cy="514806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NFA</a:t>
              </a:r>
              <a:endPara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3310D30E-CB04-47FC-88D3-D0AF6155B597}"/>
                </a:ext>
              </a:extLst>
            </p:cNvPr>
            <p:cNvSpPr/>
            <p:nvPr/>
          </p:nvSpPr>
          <p:spPr>
            <a:xfrm>
              <a:off x="6754973" y="5073243"/>
              <a:ext cx="1907910" cy="514806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DFA</a:t>
              </a:r>
              <a:endPara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C258DBBA-D3B0-41CC-AE97-D276D3500674}"/>
                </a:ext>
              </a:extLst>
            </p:cNvPr>
            <p:cNvSpPr/>
            <p:nvPr/>
          </p:nvSpPr>
          <p:spPr>
            <a:xfrm>
              <a:off x="10018470" y="5071386"/>
              <a:ext cx="1907910" cy="514806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词法分析器代码</a:t>
              </a:r>
            </a:p>
          </p:txBody>
        </p:sp>
        <p:cxnSp>
          <p:nvCxnSpPr>
            <p:cNvPr id="42" name="直接箭头连接符 41">
              <a:extLst>
                <a:ext uri="{FF2B5EF4-FFF2-40B4-BE49-F238E27FC236}">
                  <a16:creationId xmlns:a16="http://schemas.microsoft.com/office/drawing/2014/main" id="{50238C85-288D-4B19-A596-BB8E193E4949}"/>
                </a:ext>
              </a:extLst>
            </p:cNvPr>
            <p:cNvCxnSpPr>
              <a:cxnSpLocks/>
              <a:stCxn id="7" idx="6"/>
              <a:endCxn id="34" idx="2"/>
            </p:cNvCxnSpPr>
            <p:nvPr/>
          </p:nvCxnSpPr>
          <p:spPr>
            <a:xfrm>
              <a:off x="2135889" y="5330646"/>
              <a:ext cx="135558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>
              <a:extLst>
                <a:ext uri="{FF2B5EF4-FFF2-40B4-BE49-F238E27FC236}">
                  <a16:creationId xmlns:a16="http://schemas.microsoft.com/office/drawing/2014/main" id="{7E6F3512-7CB3-4E2B-8B80-D0A1C7C32963}"/>
                </a:ext>
              </a:extLst>
            </p:cNvPr>
            <p:cNvCxnSpPr>
              <a:cxnSpLocks/>
              <a:stCxn id="34" idx="6"/>
              <a:endCxn id="35" idx="2"/>
            </p:cNvCxnSpPr>
            <p:nvPr/>
          </p:nvCxnSpPr>
          <p:spPr>
            <a:xfrm>
              <a:off x="5399386" y="5330646"/>
              <a:ext cx="135558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DB4E2E14-0AAA-46E6-AC16-B2EDA7DE767E}"/>
                </a:ext>
              </a:extLst>
            </p:cNvPr>
            <p:cNvCxnSpPr>
              <a:cxnSpLocks/>
              <a:stCxn id="35" idx="6"/>
              <a:endCxn id="36" idx="2"/>
            </p:cNvCxnSpPr>
            <p:nvPr/>
          </p:nvCxnSpPr>
          <p:spPr>
            <a:xfrm flipV="1">
              <a:off x="8662883" y="5328789"/>
              <a:ext cx="1355587" cy="185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7BF0618F-042B-4C3B-A9AD-60EF39F58518}"/>
                </a:ext>
              </a:extLst>
            </p:cNvPr>
            <p:cNvSpPr txBox="1"/>
            <p:nvPr/>
          </p:nvSpPr>
          <p:spPr>
            <a:xfrm>
              <a:off x="1859728" y="4832613"/>
              <a:ext cx="19079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Thompson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算法</a:t>
              </a:r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30C70A90-2925-481D-8BA7-CBF27B50A72A}"/>
                </a:ext>
              </a:extLst>
            </p:cNvPr>
            <p:cNvSpPr txBox="1"/>
            <p:nvPr/>
          </p:nvSpPr>
          <p:spPr>
            <a:xfrm>
              <a:off x="5263328" y="4832613"/>
              <a:ext cx="19079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子集构造算法</a:t>
              </a:r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7E231CE2-D6DB-417F-B390-8B19C16C6323}"/>
                </a:ext>
              </a:extLst>
            </p:cNvPr>
            <p:cNvSpPr txBox="1"/>
            <p:nvPr/>
          </p:nvSpPr>
          <p:spPr>
            <a:xfrm>
              <a:off x="8758187" y="4637467"/>
              <a:ext cx="135558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Hopcroft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最小化算法</a:t>
              </a:r>
            </a:p>
          </p:txBody>
        </p:sp>
      </p:grpSp>
      <p:sp>
        <p:nvSpPr>
          <p:cNvPr id="48" name="矩形 47">
            <a:extLst>
              <a:ext uri="{FF2B5EF4-FFF2-40B4-BE49-F238E27FC236}">
                <a16:creationId xmlns:a16="http://schemas.microsoft.com/office/drawing/2014/main" id="{71D607C3-8482-4373-B803-9D42ADF736B5}"/>
              </a:ext>
            </a:extLst>
          </p:cNvPr>
          <p:cNvSpPr/>
          <p:nvPr/>
        </p:nvSpPr>
        <p:spPr>
          <a:xfrm>
            <a:off x="1819022" y="4832613"/>
            <a:ext cx="1907910" cy="401195"/>
          </a:xfrm>
          <a:prstGeom prst="rect">
            <a:avLst/>
          </a:prstGeom>
          <a:noFill/>
          <a:ln w="762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5516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027A0AAD-CB46-4989-A415-C8D050789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提纲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E3669C0-DB34-45AB-852B-BEE1AE343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95C5A20-E0B7-4C1B-8069-116C666E21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0862"/>
            <a:ext cx="10515600" cy="4910329"/>
          </a:xfrm>
        </p:spPr>
        <p:txBody>
          <a:bodyPr/>
          <a:lstStyle/>
          <a:p>
            <a:r>
              <a:rPr lang="zh-CN" altLang="en-US" b="1" dirty="0"/>
              <a:t>第一讲：词法分析简介</a:t>
            </a:r>
            <a:endParaRPr lang="en-US" altLang="zh-CN" b="1" dirty="0"/>
          </a:p>
          <a:p>
            <a:r>
              <a:rPr lang="zh-CN" altLang="en-US" dirty="0">
                <a:solidFill>
                  <a:schemeClr val="bg2">
                    <a:lumMod val="90000"/>
                  </a:schemeClr>
                </a:solidFill>
              </a:rPr>
              <a:t>第二讲：词法分析器的手工构造</a:t>
            </a:r>
            <a:endParaRPr lang="en-US" altLang="zh-CN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zh-CN" altLang="en-US" dirty="0">
                <a:solidFill>
                  <a:schemeClr val="bg2">
                    <a:lumMod val="90000"/>
                  </a:schemeClr>
                </a:solidFill>
              </a:rPr>
              <a:t>第三讲：正则表达式</a:t>
            </a:r>
            <a:endParaRPr lang="en-US" altLang="zh-CN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zh-CN" altLang="en-US" dirty="0">
                <a:solidFill>
                  <a:schemeClr val="bg2">
                    <a:lumMod val="90000"/>
                  </a:schemeClr>
                </a:solidFill>
              </a:rPr>
              <a:t>第四讲：有限状态自动机</a:t>
            </a:r>
            <a:endParaRPr lang="en-US" altLang="zh-CN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zh-CN" altLang="en-US" dirty="0">
                <a:solidFill>
                  <a:schemeClr val="bg2">
                    <a:lumMod val="90000"/>
                  </a:schemeClr>
                </a:solidFill>
              </a:rPr>
              <a:t>第五讲：正则表达式转</a:t>
            </a:r>
            <a:r>
              <a:rPr lang="en-US" altLang="zh-CN" dirty="0">
                <a:solidFill>
                  <a:schemeClr val="bg2">
                    <a:lumMod val="90000"/>
                  </a:schemeClr>
                </a:solidFill>
              </a:rPr>
              <a:t>NFA</a:t>
            </a:r>
          </a:p>
          <a:p>
            <a:r>
              <a:rPr lang="zh-CN" altLang="en-US" dirty="0">
                <a:solidFill>
                  <a:schemeClr val="bg2">
                    <a:lumMod val="90000"/>
                  </a:schemeClr>
                </a:solidFill>
              </a:rPr>
              <a:t>第六讲：</a:t>
            </a:r>
            <a:r>
              <a:rPr lang="en-US" altLang="zh-CN" dirty="0">
                <a:solidFill>
                  <a:schemeClr val="bg2">
                    <a:lumMod val="90000"/>
                  </a:schemeClr>
                </a:solidFill>
              </a:rPr>
              <a:t>NFA</a:t>
            </a:r>
            <a:r>
              <a:rPr lang="zh-CN" altLang="en-US" dirty="0">
                <a:solidFill>
                  <a:schemeClr val="bg2">
                    <a:lumMod val="90000"/>
                  </a:schemeClr>
                </a:solidFill>
              </a:rPr>
              <a:t>转</a:t>
            </a:r>
            <a:r>
              <a:rPr lang="en-US" altLang="zh-CN" dirty="0">
                <a:solidFill>
                  <a:schemeClr val="bg2">
                    <a:lumMod val="90000"/>
                  </a:schemeClr>
                </a:solidFill>
              </a:rPr>
              <a:t>DFA</a:t>
            </a:r>
          </a:p>
          <a:p>
            <a:r>
              <a:rPr lang="zh-CN" altLang="en-US" dirty="0">
                <a:solidFill>
                  <a:schemeClr val="bg2">
                    <a:lumMod val="90000"/>
                  </a:schemeClr>
                </a:solidFill>
              </a:rPr>
              <a:t>第七讲：</a:t>
            </a:r>
            <a:r>
              <a:rPr lang="en-US" altLang="zh-CN" dirty="0">
                <a:solidFill>
                  <a:schemeClr val="bg2">
                    <a:lumMod val="90000"/>
                  </a:schemeClr>
                </a:solidFill>
              </a:rPr>
              <a:t>DFA</a:t>
            </a:r>
            <a:r>
              <a:rPr lang="zh-CN" altLang="en-US" dirty="0">
                <a:solidFill>
                  <a:schemeClr val="bg2">
                    <a:lumMod val="90000"/>
                  </a:schemeClr>
                </a:solidFill>
              </a:rPr>
              <a:t>的最小化</a:t>
            </a:r>
            <a:endParaRPr lang="en-US" altLang="zh-CN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zh-CN" altLang="en-US" dirty="0">
                <a:solidFill>
                  <a:schemeClr val="bg2">
                    <a:lumMod val="90000"/>
                  </a:schemeClr>
                </a:solidFill>
              </a:rPr>
              <a:t>第八讲：</a:t>
            </a:r>
            <a:r>
              <a:rPr lang="en-US" altLang="zh-CN" dirty="0">
                <a:solidFill>
                  <a:schemeClr val="bg2">
                    <a:lumMod val="90000"/>
                  </a:schemeClr>
                </a:solidFill>
              </a:rPr>
              <a:t>DFA</a:t>
            </a:r>
            <a:r>
              <a:rPr lang="zh-CN" altLang="en-US" dirty="0">
                <a:solidFill>
                  <a:schemeClr val="bg2">
                    <a:lumMod val="90000"/>
                  </a:schemeClr>
                </a:solidFill>
              </a:rPr>
              <a:t>的代码表示</a:t>
            </a: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897967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25D93F-DEF2-4601-9A4A-8D33E7E41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Thompson</a:t>
            </a:r>
            <a:r>
              <a:rPr lang="zh-CN" altLang="en-US" dirty="0"/>
              <a:t>算法</a:t>
            </a:r>
            <a:r>
              <a:rPr lang="en-US" altLang="zh-CN" dirty="0"/>
              <a:t>——</a:t>
            </a:r>
            <a:r>
              <a:rPr lang="zh-CN" altLang="en-US" dirty="0"/>
              <a:t>概览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CC35495-54A1-41E5-91D0-5FEBA13B9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40</a:t>
            </a:fld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027883B-387F-4B39-A49B-9F0042669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基于对正则表达式的结构做</a:t>
            </a:r>
            <a:r>
              <a:rPr lang="zh-CN" altLang="en-US" b="1" dirty="0">
                <a:solidFill>
                  <a:srgbClr val="0000FF"/>
                </a:solidFill>
              </a:rPr>
              <a:t>归纳</a:t>
            </a:r>
          </a:p>
          <a:p>
            <a:pPr lvl="1"/>
            <a:r>
              <a:rPr lang="zh-CN" altLang="en-US" dirty="0"/>
              <a:t>对基本的正则表达式直接构造</a:t>
            </a:r>
          </a:p>
          <a:p>
            <a:pPr lvl="1"/>
            <a:r>
              <a:rPr lang="zh-CN" altLang="en-US" dirty="0"/>
              <a:t>对复合的正则表达式递归构造</a:t>
            </a:r>
          </a:p>
          <a:p>
            <a:r>
              <a:rPr lang="zh-CN" altLang="en-US" dirty="0"/>
              <a:t>递归算法，</a:t>
            </a:r>
            <a:r>
              <a:rPr lang="zh-CN" altLang="en-US"/>
              <a:t>容易实现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C5C3A2D-7F9D-44B4-B748-A31105865D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039" y="2397564"/>
            <a:ext cx="2063213" cy="2391452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52F8DEF3-A5C9-4F04-A32E-E7B96EC81B80}"/>
              </a:ext>
            </a:extLst>
          </p:cNvPr>
          <p:cNvSpPr/>
          <p:nvPr/>
        </p:nvSpPr>
        <p:spPr>
          <a:xfrm>
            <a:off x="7524213" y="4944177"/>
            <a:ext cx="41485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/>
              <a:t>Kenneth Lane</a:t>
            </a:r>
            <a:r>
              <a:rPr lang="en-US" altLang="zh-CN" sz="2400" dirty="0"/>
              <a:t> "</a:t>
            </a:r>
            <a:r>
              <a:rPr lang="en-US" altLang="zh-CN" sz="2400" b="1" dirty="0"/>
              <a:t>Ken</a:t>
            </a:r>
            <a:r>
              <a:rPr lang="en-US" altLang="zh-CN" sz="2400" dirty="0"/>
              <a:t>" </a:t>
            </a:r>
            <a:r>
              <a:rPr lang="en-US" altLang="zh-CN" sz="2400" b="1" dirty="0"/>
              <a:t>Thompson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16959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>
            <a:extLst>
              <a:ext uri="{FF2B5EF4-FFF2-40B4-BE49-F238E27FC236}">
                <a16:creationId xmlns:a16="http://schemas.microsoft.com/office/drawing/2014/main" id="{4D1D1008-744F-4001-8C8F-755497B56460}"/>
              </a:ext>
            </a:extLst>
          </p:cNvPr>
          <p:cNvGrpSpPr/>
          <p:nvPr/>
        </p:nvGrpSpPr>
        <p:grpSpPr>
          <a:xfrm>
            <a:off x="6267767" y="1686544"/>
            <a:ext cx="4238625" cy="2122757"/>
            <a:chOff x="6267767" y="1686544"/>
            <a:chExt cx="4238625" cy="2122757"/>
          </a:xfrm>
        </p:grpSpPr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A0B03DDE-A591-4A56-83D3-91ADFE796F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67767" y="1686544"/>
              <a:ext cx="4238625" cy="1657350"/>
            </a:xfrm>
            <a:prstGeom prst="rect">
              <a:avLst/>
            </a:prstGeom>
          </p:spPr>
        </p:pic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FC783FAD-94DC-429F-B58E-E473913703D2}"/>
                </a:ext>
              </a:extLst>
            </p:cNvPr>
            <p:cNvSpPr/>
            <p:nvPr/>
          </p:nvSpPr>
          <p:spPr>
            <a:xfrm>
              <a:off x="7707425" y="3439969"/>
              <a:ext cx="150669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 -&gt; </a:t>
              </a:r>
              <a:r>
                <a:rPr lang="en-US" altLang="zh-CN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e1 | e2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49B52F8B-4140-4B7D-B225-F8DB90F2F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Thompson</a:t>
            </a:r>
            <a:r>
              <a:rPr lang="zh-CN" altLang="en-US" dirty="0"/>
              <a:t>算法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1240F2E-3EA1-4C8C-985C-06F601B71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41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5A0B88A-378D-489D-A013-BAF877FFB5FE}"/>
              </a:ext>
            </a:extLst>
          </p:cNvPr>
          <p:cNvSpPr/>
          <p:nvPr/>
        </p:nvSpPr>
        <p:spPr>
          <a:xfrm>
            <a:off x="9734232" y="54430"/>
            <a:ext cx="2367280" cy="1938992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 -&gt; </a:t>
            </a:r>
            <a:r>
              <a:rPr lang="el-GR" altLang="zh-CN" sz="2400" b="1" i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ε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endParaRPr lang="en-US" altLang="zh-CN" sz="24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c</a:t>
            </a:r>
            <a:r>
              <a:rPr lang="en-US" altLang="zh-CN" sz="2400" b="1" i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∈</a:t>
            </a:r>
            <a:r>
              <a:rPr lang="zh-CN" altLang="en-US" sz="2400" b="1" i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∑</a:t>
            </a:r>
            <a:endParaRPr lang="zh-CN" altLang="en-US" sz="24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| e </a:t>
            </a:r>
            <a:r>
              <a:rPr lang="en-US" altLang="zh-CN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endParaRPr lang="zh-CN" altLang="en-US" sz="24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| e </a:t>
            </a:r>
            <a:r>
              <a:rPr lang="en-US" altLang="zh-CN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</a:p>
          <a:p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| e*</a:t>
            </a: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AEAEF1F1-53BC-4A42-9431-24D58D6FBD9D}"/>
              </a:ext>
            </a:extLst>
          </p:cNvPr>
          <p:cNvGrpSpPr/>
          <p:nvPr/>
        </p:nvGrpSpPr>
        <p:grpSpPr>
          <a:xfrm>
            <a:off x="846086" y="1684482"/>
            <a:ext cx="2190750" cy="1274207"/>
            <a:chOff x="846086" y="1684482"/>
            <a:chExt cx="2190750" cy="1274207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93BD2A8F-7D1C-4A4F-B6AF-680A3C0A41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46086" y="1684482"/>
              <a:ext cx="2190750" cy="904875"/>
            </a:xfrm>
            <a:prstGeom prst="rect">
              <a:avLst/>
            </a:prstGeom>
          </p:spPr>
        </p:pic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AE00B6DE-F528-414C-BDCC-EABDA37D7487}"/>
                </a:ext>
              </a:extLst>
            </p:cNvPr>
            <p:cNvSpPr/>
            <p:nvPr/>
          </p:nvSpPr>
          <p:spPr>
            <a:xfrm>
              <a:off x="1530145" y="2589357"/>
              <a:ext cx="112562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 -&gt; </a:t>
              </a:r>
              <a:r>
                <a:rPr lang="el-GR" altLang="zh-CN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ε</a:t>
              </a:r>
              <a:r>
                <a:rPr lang="zh-CN" altLang="en-US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</a:t>
              </a:r>
              <a:endPara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13717B18-8164-4300-AF81-7777264C8BCA}"/>
              </a:ext>
            </a:extLst>
          </p:cNvPr>
          <p:cNvGrpSpPr/>
          <p:nvPr/>
        </p:nvGrpSpPr>
        <p:grpSpPr>
          <a:xfrm>
            <a:off x="769886" y="3439969"/>
            <a:ext cx="2343150" cy="1207953"/>
            <a:chOff x="769886" y="3439969"/>
            <a:chExt cx="2343150" cy="1207953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DA57FB3A-0284-417B-B3BC-48A5F2902DF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69886" y="3439969"/>
              <a:ext cx="2343150" cy="828675"/>
            </a:xfrm>
            <a:prstGeom prst="rect">
              <a:avLst/>
            </a:prstGeom>
          </p:spPr>
        </p:pic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649DC64D-4AB5-4926-BDE8-A65DC8D78ECA}"/>
                </a:ext>
              </a:extLst>
            </p:cNvPr>
            <p:cNvSpPr/>
            <p:nvPr/>
          </p:nvSpPr>
          <p:spPr>
            <a:xfrm>
              <a:off x="1530145" y="4278590"/>
              <a:ext cx="105049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 -&gt; c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7D0E5550-C8C8-4756-8404-99BCDBE1B431}"/>
              </a:ext>
            </a:extLst>
          </p:cNvPr>
          <p:cNvGrpSpPr/>
          <p:nvPr/>
        </p:nvGrpSpPr>
        <p:grpSpPr>
          <a:xfrm>
            <a:off x="769886" y="5119256"/>
            <a:ext cx="5086350" cy="1369457"/>
            <a:chOff x="769886" y="5119256"/>
            <a:chExt cx="5086350" cy="1369457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27ADB952-9A91-4316-A58B-3A41A3CE42F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69886" y="5119256"/>
              <a:ext cx="5086350" cy="1000125"/>
            </a:xfrm>
            <a:prstGeom prst="rect">
              <a:avLst/>
            </a:prstGeom>
          </p:spPr>
        </p:pic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026A2092-341B-4687-B2A0-25693DC5CE08}"/>
                </a:ext>
              </a:extLst>
            </p:cNvPr>
            <p:cNvSpPr/>
            <p:nvPr/>
          </p:nvSpPr>
          <p:spPr>
            <a:xfrm>
              <a:off x="1530145" y="6119381"/>
              <a:ext cx="150669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 -&gt; </a:t>
              </a:r>
              <a:r>
                <a:rPr lang="en-US" altLang="zh-CN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e1 e2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F525502C-8FBF-47BC-9E80-2D4AE9932250}"/>
              </a:ext>
            </a:extLst>
          </p:cNvPr>
          <p:cNvGrpSpPr/>
          <p:nvPr/>
        </p:nvGrpSpPr>
        <p:grpSpPr>
          <a:xfrm>
            <a:off x="6096000" y="4689477"/>
            <a:ext cx="5057775" cy="2034104"/>
            <a:chOff x="6096000" y="4689477"/>
            <a:chExt cx="5057775" cy="2034104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54EC8BB1-63B6-4CCE-A550-501A0777C88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096000" y="4689477"/>
              <a:ext cx="5057775" cy="1666875"/>
            </a:xfrm>
            <a:prstGeom prst="rect">
              <a:avLst/>
            </a:prstGeom>
          </p:spPr>
        </p:pic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A7377683-C458-484B-9CE3-0F28C810E0D9}"/>
                </a:ext>
              </a:extLst>
            </p:cNvPr>
            <p:cNvSpPr/>
            <p:nvPr/>
          </p:nvSpPr>
          <p:spPr>
            <a:xfrm>
              <a:off x="7871541" y="6354249"/>
              <a:ext cx="150669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 -&gt; </a:t>
              </a:r>
              <a:r>
                <a:rPr lang="en-US" altLang="zh-CN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e1*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72102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D6DADC-65D6-46D0-8108-437748848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示例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7A95F88-FB85-4FE4-8C7D-AB99065A6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42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5233C8C-8812-44F7-9E7F-55F74D9ECF88}"/>
              </a:ext>
            </a:extLst>
          </p:cNvPr>
          <p:cNvSpPr/>
          <p:nvPr/>
        </p:nvSpPr>
        <p:spPr>
          <a:xfrm>
            <a:off x="1052625" y="1342350"/>
            <a:ext cx="1853135" cy="52322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(b | c)*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grpSp>
        <p:nvGrpSpPr>
          <p:cNvPr id="76" name="组合 75">
            <a:extLst>
              <a:ext uri="{FF2B5EF4-FFF2-40B4-BE49-F238E27FC236}">
                <a16:creationId xmlns:a16="http://schemas.microsoft.com/office/drawing/2014/main" id="{0A7DC175-5D5A-430D-AA2C-F95B03E941BB}"/>
              </a:ext>
            </a:extLst>
          </p:cNvPr>
          <p:cNvGrpSpPr/>
          <p:nvPr/>
        </p:nvGrpSpPr>
        <p:grpSpPr>
          <a:xfrm>
            <a:off x="907046" y="2458945"/>
            <a:ext cx="9772778" cy="3056705"/>
            <a:chOff x="609600" y="2822503"/>
            <a:chExt cx="9772778" cy="3056705"/>
          </a:xfrm>
        </p:grpSpPr>
        <p:sp>
          <p:nvSpPr>
            <p:cNvPr id="8" name="流程图: 接点 7">
              <a:extLst>
                <a:ext uri="{FF2B5EF4-FFF2-40B4-BE49-F238E27FC236}">
                  <a16:creationId xmlns:a16="http://schemas.microsoft.com/office/drawing/2014/main" id="{10379E2F-6CB6-4748-B8B4-5917515E0F2C}"/>
                </a:ext>
              </a:extLst>
            </p:cNvPr>
            <p:cNvSpPr/>
            <p:nvPr/>
          </p:nvSpPr>
          <p:spPr>
            <a:xfrm>
              <a:off x="944880" y="4094480"/>
              <a:ext cx="457200" cy="431800"/>
            </a:xfrm>
            <a:prstGeom prst="flowChartConnector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0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1" name="流程图: 接点 10">
              <a:extLst>
                <a:ext uri="{FF2B5EF4-FFF2-40B4-BE49-F238E27FC236}">
                  <a16:creationId xmlns:a16="http://schemas.microsoft.com/office/drawing/2014/main" id="{47AA77A5-0521-4786-8714-ED01823AE4D2}"/>
                </a:ext>
              </a:extLst>
            </p:cNvPr>
            <p:cNvSpPr/>
            <p:nvPr/>
          </p:nvSpPr>
          <p:spPr>
            <a:xfrm>
              <a:off x="2194560" y="4094480"/>
              <a:ext cx="457200" cy="431800"/>
            </a:xfrm>
            <a:prstGeom prst="flowChartConnector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1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2" name="流程图: 接点 11">
              <a:extLst>
                <a:ext uri="{FF2B5EF4-FFF2-40B4-BE49-F238E27FC236}">
                  <a16:creationId xmlns:a16="http://schemas.microsoft.com/office/drawing/2014/main" id="{DF907823-7EDC-461F-BF94-BB345CF6A535}"/>
                </a:ext>
              </a:extLst>
            </p:cNvPr>
            <p:cNvSpPr/>
            <p:nvPr/>
          </p:nvSpPr>
          <p:spPr>
            <a:xfrm>
              <a:off x="3444240" y="4094480"/>
              <a:ext cx="457200" cy="431800"/>
            </a:xfrm>
            <a:prstGeom prst="flowChartConnector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2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流程图: 接点 12">
              <a:extLst>
                <a:ext uri="{FF2B5EF4-FFF2-40B4-BE49-F238E27FC236}">
                  <a16:creationId xmlns:a16="http://schemas.microsoft.com/office/drawing/2014/main" id="{B3A39917-C46C-4D7E-B669-B337B7DC34C9}"/>
                </a:ext>
              </a:extLst>
            </p:cNvPr>
            <p:cNvSpPr/>
            <p:nvPr/>
          </p:nvSpPr>
          <p:spPr>
            <a:xfrm>
              <a:off x="4693920" y="4094480"/>
              <a:ext cx="457200" cy="431800"/>
            </a:xfrm>
            <a:prstGeom prst="flowChartConnector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3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流程图: 接点 13">
              <a:extLst>
                <a:ext uri="{FF2B5EF4-FFF2-40B4-BE49-F238E27FC236}">
                  <a16:creationId xmlns:a16="http://schemas.microsoft.com/office/drawing/2014/main" id="{EDD7097A-C20C-4A6D-8111-DF74D4F20601}"/>
                </a:ext>
              </a:extLst>
            </p:cNvPr>
            <p:cNvSpPr/>
            <p:nvPr/>
          </p:nvSpPr>
          <p:spPr>
            <a:xfrm>
              <a:off x="5924422" y="3662680"/>
              <a:ext cx="457200" cy="431800"/>
            </a:xfrm>
            <a:prstGeom prst="flowChartConnector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4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5" name="流程图: 接点 14">
              <a:extLst>
                <a:ext uri="{FF2B5EF4-FFF2-40B4-BE49-F238E27FC236}">
                  <a16:creationId xmlns:a16="http://schemas.microsoft.com/office/drawing/2014/main" id="{53D2C1B4-66ED-4753-9D6B-ADDBADB8F406}"/>
                </a:ext>
              </a:extLst>
            </p:cNvPr>
            <p:cNvSpPr/>
            <p:nvPr/>
          </p:nvSpPr>
          <p:spPr>
            <a:xfrm>
              <a:off x="5924422" y="4526280"/>
              <a:ext cx="457200" cy="431800"/>
            </a:xfrm>
            <a:prstGeom prst="flowChartConnector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6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流程图: 接点 15">
              <a:extLst>
                <a:ext uri="{FF2B5EF4-FFF2-40B4-BE49-F238E27FC236}">
                  <a16:creationId xmlns:a16="http://schemas.microsoft.com/office/drawing/2014/main" id="{B1E76AB4-4DF0-42CD-B87D-C9BADC6ABB07}"/>
                </a:ext>
              </a:extLst>
            </p:cNvPr>
            <p:cNvSpPr/>
            <p:nvPr/>
          </p:nvSpPr>
          <p:spPr>
            <a:xfrm>
              <a:off x="7284720" y="3662680"/>
              <a:ext cx="457200" cy="431800"/>
            </a:xfrm>
            <a:prstGeom prst="flowChartConnector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5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流程图: 接点 16">
              <a:extLst>
                <a:ext uri="{FF2B5EF4-FFF2-40B4-BE49-F238E27FC236}">
                  <a16:creationId xmlns:a16="http://schemas.microsoft.com/office/drawing/2014/main" id="{70BD35C5-B355-404C-B162-7FA472D62796}"/>
                </a:ext>
              </a:extLst>
            </p:cNvPr>
            <p:cNvSpPr/>
            <p:nvPr/>
          </p:nvSpPr>
          <p:spPr>
            <a:xfrm>
              <a:off x="7284720" y="4526280"/>
              <a:ext cx="457200" cy="431800"/>
            </a:xfrm>
            <a:prstGeom prst="flowChartConnector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7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流程图: 接点 17">
              <a:extLst>
                <a:ext uri="{FF2B5EF4-FFF2-40B4-BE49-F238E27FC236}">
                  <a16:creationId xmlns:a16="http://schemas.microsoft.com/office/drawing/2014/main" id="{35BACE4C-99A6-492C-97A2-C77CF12A670A}"/>
                </a:ext>
              </a:extLst>
            </p:cNvPr>
            <p:cNvSpPr/>
            <p:nvPr/>
          </p:nvSpPr>
          <p:spPr>
            <a:xfrm>
              <a:off x="8483600" y="4094480"/>
              <a:ext cx="457200" cy="431800"/>
            </a:xfrm>
            <a:prstGeom prst="flowChartConnector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8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grpSp>
          <p:nvGrpSpPr>
            <p:cNvPr id="52" name="组合 51">
              <a:extLst>
                <a:ext uri="{FF2B5EF4-FFF2-40B4-BE49-F238E27FC236}">
                  <a16:creationId xmlns:a16="http://schemas.microsoft.com/office/drawing/2014/main" id="{849526CC-0F5E-46F6-9E12-F11DB1FFDCDC}"/>
                </a:ext>
              </a:extLst>
            </p:cNvPr>
            <p:cNvGrpSpPr/>
            <p:nvPr/>
          </p:nvGrpSpPr>
          <p:grpSpPr>
            <a:xfrm>
              <a:off x="9823578" y="4032252"/>
              <a:ext cx="558800" cy="556255"/>
              <a:chOff x="9823578" y="4032252"/>
              <a:chExt cx="558800" cy="556255"/>
            </a:xfrm>
          </p:grpSpPr>
          <p:sp>
            <p:nvSpPr>
              <p:cNvPr id="50" name="流程图: 接点 49">
                <a:extLst>
                  <a:ext uri="{FF2B5EF4-FFF2-40B4-BE49-F238E27FC236}">
                    <a16:creationId xmlns:a16="http://schemas.microsoft.com/office/drawing/2014/main" id="{344FE99C-4E92-4CDA-87B9-A7BC68EF38E5}"/>
                  </a:ext>
                </a:extLst>
              </p:cNvPr>
              <p:cNvSpPr/>
              <p:nvPr/>
            </p:nvSpPr>
            <p:spPr>
              <a:xfrm>
                <a:off x="9823578" y="4032252"/>
                <a:ext cx="558800" cy="556255"/>
              </a:xfrm>
              <a:prstGeom prst="flowChartConnector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流程图: 接点 18">
                <a:extLst>
                  <a:ext uri="{FF2B5EF4-FFF2-40B4-BE49-F238E27FC236}">
                    <a16:creationId xmlns:a16="http://schemas.microsoft.com/office/drawing/2014/main" id="{A11CECD6-F4B3-4B89-AC6B-E3F4642E6FC1}"/>
                  </a:ext>
                </a:extLst>
              </p:cNvPr>
              <p:cNvSpPr/>
              <p:nvPr/>
            </p:nvSpPr>
            <p:spPr>
              <a:xfrm>
                <a:off x="9874378" y="4094480"/>
                <a:ext cx="457200" cy="431800"/>
              </a:xfrm>
              <a:prstGeom prst="flowChartConnector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9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2D21F163-2E2C-4409-9C9D-355FFC54E736}"/>
                </a:ext>
              </a:extLst>
            </p:cNvPr>
            <p:cNvCxnSpPr>
              <a:stCxn id="8" idx="6"/>
              <a:endCxn id="11" idx="2"/>
            </p:cNvCxnSpPr>
            <p:nvPr/>
          </p:nvCxnSpPr>
          <p:spPr>
            <a:xfrm>
              <a:off x="1402080" y="4310380"/>
              <a:ext cx="79248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F3BDA48B-366A-49F8-9313-6C48A2CA16E8}"/>
                </a:ext>
              </a:extLst>
            </p:cNvPr>
            <p:cNvCxnSpPr>
              <a:cxnSpLocks/>
              <a:stCxn id="11" idx="6"/>
              <a:endCxn id="12" idx="2"/>
            </p:cNvCxnSpPr>
            <p:nvPr/>
          </p:nvCxnSpPr>
          <p:spPr>
            <a:xfrm>
              <a:off x="2651760" y="4310380"/>
              <a:ext cx="79248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A7061796-63E3-45AD-8CA2-97368BC39EAB}"/>
                </a:ext>
              </a:extLst>
            </p:cNvPr>
            <p:cNvCxnSpPr>
              <a:cxnSpLocks/>
              <a:stCxn id="12" idx="6"/>
              <a:endCxn id="13" idx="2"/>
            </p:cNvCxnSpPr>
            <p:nvPr/>
          </p:nvCxnSpPr>
          <p:spPr>
            <a:xfrm>
              <a:off x="3901440" y="4310380"/>
              <a:ext cx="79248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20A03CE1-D25B-46AE-9F74-37EC404EB1B5}"/>
                </a:ext>
              </a:extLst>
            </p:cNvPr>
            <p:cNvCxnSpPr>
              <a:cxnSpLocks/>
              <a:stCxn id="13" idx="6"/>
              <a:endCxn id="14" idx="2"/>
            </p:cNvCxnSpPr>
            <p:nvPr/>
          </p:nvCxnSpPr>
          <p:spPr>
            <a:xfrm flipV="1">
              <a:off x="5151120" y="3878580"/>
              <a:ext cx="773302" cy="4318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>
              <a:extLst>
                <a:ext uri="{FF2B5EF4-FFF2-40B4-BE49-F238E27FC236}">
                  <a16:creationId xmlns:a16="http://schemas.microsoft.com/office/drawing/2014/main" id="{FC2BA9CC-29B4-4172-AD72-DB511122C708}"/>
                </a:ext>
              </a:extLst>
            </p:cNvPr>
            <p:cNvCxnSpPr>
              <a:cxnSpLocks/>
              <a:stCxn id="13" idx="6"/>
              <a:endCxn id="15" idx="2"/>
            </p:cNvCxnSpPr>
            <p:nvPr/>
          </p:nvCxnSpPr>
          <p:spPr>
            <a:xfrm>
              <a:off x="5151120" y="4310380"/>
              <a:ext cx="773302" cy="4318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>
              <a:extLst>
                <a:ext uri="{FF2B5EF4-FFF2-40B4-BE49-F238E27FC236}">
                  <a16:creationId xmlns:a16="http://schemas.microsoft.com/office/drawing/2014/main" id="{832C7A8B-578B-4E89-B5E3-9ACBE32E9E7A}"/>
                </a:ext>
              </a:extLst>
            </p:cNvPr>
            <p:cNvCxnSpPr>
              <a:cxnSpLocks/>
              <a:stCxn id="14" idx="6"/>
              <a:endCxn id="16" idx="2"/>
            </p:cNvCxnSpPr>
            <p:nvPr/>
          </p:nvCxnSpPr>
          <p:spPr>
            <a:xfrm>
              <a:off x="6381622" y="3878580"/>
              <a:ext cx="90309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37">
              <a:extLst>
                <a:ext uri="{FF2B5EF4-FFF2-40B4-BE49-F238E27FC236}">
                  <a16:creationId xmlns:a16="http://schemas.microsoft.com/office/drawing/2014/main" id="{E3E319EB-1EE6-431E-8015-F2EC6956AEF1}"/>
                </a:ext>
              </a:extLst>
            </p:cNvPr>
            <p:cNvCxnSpPr>
              <a:cxnSpLocks/>
              <a:stCxn id="15" idx="6"/>
              <a:endCxn id="17" idx="2"/>
            </p:cNvCxnSpPr>
            <p:nvPr/>
          </p:nvCxnSpPr>
          <p:spPr>
            <a:xfrm>
              <a:off x="6381622" y="4742180"/>
              <a:ext cx="90309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40">
              <a:extLst>
                <a:ext uri="{FF2B5EF4-FFF2-40B4-BE49-F238E27FC236}">
                  <a16:creationId xmlns:a16="http://schemas.microsoft.com/office/drawing/2014/main" id="{7D357F1E-9CA8-4720-86F5-FAD27690AC0A}"/>
                </a:ext>
              </a:extLst>
            </p:cNvPr>
            <p:cNvCxnSpPr>
              <a:cxnSpLocks/>
              <a:stCxn id="16" idx="6"/>
              <a:endCxn id="18" idx="2"/>
            </p:cNvCxnSpPr>
            <p:nvPr/>
          </p:nvCxnSpPr>
          <p:spPr>
            <a:xfrm>
              <a:off x="7741920" y="3878580"/>
              <a:ext cx="741680" cy="4318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387DF2E5-5CE8-4C8C-BACA-F63F913C5D0A}"/>
                </a:ext>
              </a:extLst>
            </p:cNvPr>
            <p:cNvCxnSpPr>
              <a:cxnSpLocks/>
              <a:stCxn id="17" idx="6"/>
              <a:endCxn id="18" idx="2"/>
            </p:cNvCxnSpPr>
            <p:nvPr/>
          </p:nvCxnSpPr>
          <p:spPr>
            <a:xfrm flipV="1">
              <a:off x="7741920" y="4310380"/>
              <a:ext cx="741680" cy="4318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>
              <a:extLst>
                <a:ext uri="{FF2B5EF4-FFF2-40B4-BE49-F238E27FC236}">
                  <a16:creationId xmlns:a16="http://schemas.microsoft.com/office/drawing/2014/main" id="{FA399F97-FB4F-4C31-8006-A58F0AA89248}"/>
                </a:ext>
              </a:extLst>
            </p:cNvPr>
            <p:cNvCxnSpPr>
              <a:cxnSpLocks/>
              <a:stCxn id="18" idx="6"/>
              <a:endCxn id="50" idx="2"/>
            </p:cNvCxnSpPr>
            <p:nvPr/>
          </p:nvCxnSpPr>
          <p:spPr>
            <a:xfrm>
              <a:off x="8940800" y="4310380"/>
              <a:ext cx="88277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连接符: 曲线 54">
              <a:extLst>
                <a:ext uri="{FF2B5EF4-FFF2-40B4-BE49-F238E27FC236}">
                  <a16:creationId xmlns:a16="http://schemas.microsoft.com/office/drawing/2014/main" id="{42BBD6EF-3C2D-467B-868F-9E1CA7C61A02}"/>
                </a:ext>
              </a:extLst>
            </p:cNvPr>
            <p:cNvCxnSpPr>
              <a:cxnSpLocks/>
              <a:stCxn id="12" idx="4"/>
              <a:endCxn id="50" idx="4"/>
            </p:cNvCxnSpPr>
            <p:nvPr/>
          </p:nvCxnSpPr>
          <p:spPr>
            <a:xfrm rot="16200000" flipH="1">
              <a:off x="6856796" y="1342324"/>
              <a:ext cx="62227" cy="6430138"/>
            </a:xfrm>
            <a:prstGeom prst="curvedConnector3">
              <a:avLst>
                <a:gd name="adj1" fmla="val 1463331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连接符: 曲线 57">
              <a:extLst>
                <a:ext uri="{FF2B5EF4-FFF2-40B4-BE49-F238E27FC236}">
                  <a16:creationId xmlns:a16="http://schemas.microsoft.com/office/drawing/2014/main" id="{66F7DD35-0703-4F4E-A190-4DD4FF118064}"/>
                </a:ext>
              </a:extLst>
            </p:cNvPr>
            <p:cNvCxnSpPr>
              <a:cxnSpLocks/>
              <a:stCxn id="18" idx="0"/>
              <a:endCxn id="13" idx="0"/>
            </p:cNvCxnSpPr>
            <p:nvPr/>
          </p:nvCxnSpPr>
          <p:spPr>
            <a:xfrm rot="16200000" flipV="1">
              <a:off x="6817360" y="2199640"/>
              <a:ext cx="12700" cy="3789680"/>
            </a:xfrm>
            <a:prstGeom prst="curvedConnector3">
              <a:avLst>
                <a:gd name="adj1" fmla="val 6360000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箭头连接符 61">
              <a:extLst>
                <a:ext uri="{FF2B5EF4-FFF2-40B4-BE49-F238E27FC236}">
                  <a16:creationId xmlns:a16="http://schemas.microsoft.com/office/drawing/2014/main" id="{FB052F90-DD08-4C3C-BE83-134FEE0AD3DC}"/>
                </a:ext>
              </a:extLst>
            </p:cNvPr>
            <p:cNvCxnSpPr>
              <a:cxnSpLocks/>
              <a:endCxn id="8" idx="1"/>
            </p:cNvCxnSpPr>
            <p:nvPr/>
          </p:nvCxnSpPr>
          <p:spPr>
            <a:xfrm>
              <a:off x="609600" y="3662680"/>
              <a:ext cx="402235" cy="49503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BB48AC42-4E96-4F82-AA20-26BABB32E2F3}"/>
                </a:ext>
              </a:extLst>
            </p:cNvPr>
            <p:cNvSpPr txBox="1"/>
            <p:nvPr/>
          </p:nvSpPr>
          <p:spPr>
            <a:xfrm>
              <a:off x="1544320" y="3795741"/>
              <a:ext cx="3556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dirty="0"/>
                <a:t>a</a:t>
              </a:r>
              <a:endParaRPr lang="zh-CN" altLang="en-US" sz="3200" b="1" dirty="0"/>
            </a:p>
          </p:txBody>
        </p:sp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E897BFDF-0F6E-42EF-8557-4510AA24C64C}"/>
                </a:ext>
              </a:extLst>
            </p:cNvPr>
            <p:cNvSpPr txBox="1"/>
            <p:nvPr/>
          </p:nvSpPr>
          <p:spPr>
            <a:xfrm>
              <a:off x="2853690" y="3808442"/>
              <a:ext cx="3556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altLang="zh-CN" sz="3200" b="1" dirty="0"/>
                <a:t>ε</a:t>
              </a:r>
              <a:endParaRPr lang="zh-CN" altLang="en-US" sz="3200" b="1" dirty="0"/>
            </a:p>
          </p:txBody>
        </p:sp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22C02429-6C90-4DC3-B681-538DC373650C}"/>
                </a:ext>
              </a:extLst>
            </p:cNvPr>
            <p:cNvSpPr txBox="1"/>
            <p:nvPr/>
          </p:nvSpPr>
          <p:spPr>
            <a:xfrm>
              <a:off x="6661593" y="5294433"/>
              <a:ext cx="3556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altLang="zh-CN" sz="3200" b="1" dirty="0"/>
                <a:t>ε</a:t>
              </a:r>
              <a:endParaRPr lang="zh-CN" altLang="en-US" sz="3200" b="1" dirty="0"/>
            </a:p>
          </p:txBody>
        </p:sp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id="{2D81D103-E34E-4CE6-9EBE-2C7643AE5AD3}"/>
                </a:ext>
              </a:extLst>
            </p:cNvPr>
            <p:cNvSpPr txBox="1"/>
            <p:nvPr/>
          </p:nvSpPr>
          <p:spPr>
            <a:xfrm>
              <a:off x="6645910" y="2822503"/>
              <a:ext cx="3556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altLang="zh-CN" sz="3200" b="1" dirty="0"/>
                <a:t>ε</a:t>
              </a:r>
              <a:endParaRPr lang="zh-CN" altLang="en-US" sz="3200" b="1" dirty="0"/>
            </a:p>
          </p:txBody>
        </p: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1A0431E2-42A4-46BE-8F06-D441741183E1}"/>
                </a:ext>
              </a:extLst>
            </p:cNvPr>
            <p:cNvSpPr txBox="1"/>
            <p:nvPr/>
          </p:nvSpPr>
          <p:spPr>
            <a:xfrm>
              <a:off x="4084320" y="3808441"/>
              <a:ext cx="3556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altLang="zh-CN" sz="3200" b="1" dirty="0"/>
                <a:t>ε</a:t>
              </a:r>
              <a:endParaRPr lang="zh-CN" altLang="en-US" sz="3200" b="1" dirty="0"/>
            </a:p>
          </p:txBody>
        </p: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E3107849-019F-41BF-8A54-BD698F9647B5}"/>
                </a:ext>
              </a:extLst>
            </p:cNvPr>
            <p:cNvSpPr txBox="1"/>
            <p:nvPr/>
          </p:nvSpPr>
          <p:spPr>
            <a:xfrm>
              <a:off x="5305233" y="3585125"/>
              <a:ext cx="3556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altLang="zh-CN" sz="3200" b="1" dirty="0"/>
                <a:t>ε</a:t>
              </a:r>
              <a:endParaRPr lang="zh-CN" altLang="en-US" sz="3200" b="1" dirty="0"/>
            </a:p>
          </p:txBody>
        </p:sp>
        <p:sp>
          <p:nvSpPr>
            <p:cNvPr id="70" name="文本框 69">
              <a:extLst>
                <a:ext uri="{FF2B5EF4-FFF2-40B4-BE49-F238E27FC236}">
                  <a16:creationId xmlns:a16="http://schemas.microsoft.com/office/drawing/2014/main" id="{CD979B03-3240-42AE-97DD-01C3CEE287DD}"/>
                </a:ext>
              </a:extLst>
            </p:cNvPr>
            <p:cNvSpPr txBox="1"/>
            <p:nvPr/>
          </p:nvSpPr>
          <p:spPr>
            <a:xfrm>
              <a:off x="5305233" y="4379448"/>
              <a:ext cx="3556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altLang="zh-CN" sz="3200" b="1" dirty="0"/>
                <a:t>ε</a:t>
              </a:r>
              <a:endParaRPr lang="zh-CN" altLang="en-US" sz="3200" b="1" dirty="0"/>
            </a:p>
          </p:txBody>
        </p:sp>
        <p:sp>
          <p:nvSpPr>
            <p:cNvPr id="71" name="文本框 70">
              <a:extLst>
                <a:ext uri="{FF2B5EF4-FFF2-40B4-BE49-F238E27FC236}">
                  <a16:creationId xmlns:a16="http://schemas.microsoft.com/office/drawing/2014/main" id="{5ABCD814-4C9C-44E0-AC18-F22EFD5FA6FC}"/>
                </a:ext>
              </a:extLst>
            </p:cNvPr>
            <p:cNvSpPr txBox="1"/>
            <p:nvPr/>
          </p:nvSpPr>
          <p:spPr>
            <a:xfrm>
              <a:off x="7924800" y="3590064"/>
              <a:ext cx="3556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altLang="zh-CN" sz="3200" b="1" dirty="0"/>
                <a:t>ε</a:t>
              </a:r>
              <a:endParaRPr lang="zh-CN" altLang="en-US" sz="3200" b="1" dirty="0"/>
            </a:p>
          </p:txBody>
        </p:sp>
        <p:sp>
          <p:nvSpPr>
            <p:cNvPr id="72" name="文本框 71">
              <a:extLst>
                <a:ext uri="{FF2B5EF4-FFF2-40B4-BE49-F238E27FC236}">
                  <a16:creationId xmlns:a16="http://schemas.microsoft.com/office/drawing/2014/main" id="{A2D3C47B-2AAF-46EC-9BA4-6AB10EAA1447}"/>
                </a:ext>
              </a:extLst>
            </p:cNvPr>
            <p:cNvSpPr txBox="1"/>
            <p:nvPr/>
          </p:nvSpPr>
          <p:spPr>
            <a:xfrm>
              <a:off x="7945120" y="4375845"/>
              <a:ext cx="3556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altLang="zh-CN" sz="3200" b="1" dirty="0"/>
                <a:t>ε</a:t>
              </a:r>
              <a:endParaRPr lang="zh-CN" altLang="en-US" sz="3200" b="1" dirty="0"/>
            </a:p>
          </p:txBody>
        </p:sp>
        <p:sp>
          <p:nvSpPr>
            <p:cNvPr id="73" name="文本框 72">
              <a:extLst>
                <a:ext uri="{FF2B5EF4-FFF2-40B4-BE49-F238E27FC236}">
                  <a16:creationId xmlns:a16="http://schemas.microsoft.com/office/drawing/2014/main" id="{748A643F-24F0-452D-8C52-CCEAAF511D18}"/>
                </a:ext>
              </a:extLst>
            </p:cNvPr>
            <p:cNvSpPr txBox="1"/>
            <p:nvPr/>
          </p:nvSpPr>
          <p:spPr>
            <a:xfrm>
              <a:off x="9175750" y="3808441"/>
              <a:ext cx="3556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altLang="zh-CN" sz="3200" b="1" dirty="0"/>
                <a:t>ε</a:t>
              </a:r>
              <a:endParaRPr lang="zh-CN" altLang="en-US" sz="3200" b="1" dirty="0"/>
            </a:p>
          </p:txBody>
        </p:sp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7F8B3ECC-5DAF-4641-A354-982EA641D913}"/>
                </a:ext>
              </a:extLst>
            </p:cNvPr>
            <p:cNvSpPr txBox="1"/>
            <p:nvPr/>
          </p:nvSpPr>
          <p:spPr>
            <a:xfrm>
              <a:off x="6645211" y="3383698"/>
              <a:ext cx="3556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dirty="0"/>
                <a:t>b</a:t>
              </a:r>
              <a:endParaRPr lang="zh-CN" altLang="en-US" sz="3200" b="1" dirty="0"/>
            </a:p>
          </p:txBody>
        </p:sp>
        <p:sp>
          <p:nvSpPr>
            <p:cNvPr id="75" name="文本框 74">
              <a:extLst>
                <a:ext uri="{FF2B5EF4-FFF2-40B4-BE49-F238E27FC236}">
                  <a16:creationId xmlns:a16="http://schemas.microsoft.com/office/drawing/2014/main" id="{72E7A38F-C572-4117-8F11-C4C29F0C15C6}"/>
                </a:ext>
              </a:extLst>
            </p:cNvPr>
            <p:cNvSpPr txBox="1"/>
            <p:nvPr/>
          </p:nvSpPr>
          <p:spPr>
            <a:xfrm>
              <a:off x="6666102" y="4601704"/>
              <a:ext cx="3556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dirty="0"/>
                <a:t>c</a:t>
              </a:r>
              <a:endParaRPr lang="zh-CN" altLang="en-US" sz="3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28861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027A0AAD-CB46-4989-A415-C8D050789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提纲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E3669C0-DB34-45AB-852B-BEE1AE343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43</a:t>
            </a:fld>
            <a:endParaRPr lang="zh-CN" altLang="en-US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95C5A20-E0B7-4C1B-8069-116C666E21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0862"/>
            <a:ext cx="10515600" cy="4910329"/>
          </a:xfrm>
        </p:spPr>
        <p:txBody>
          <a:bodyPr/>
          <a:lstStyle/>
          <a:p>
            <a:r>
              <a:rPr lang="zh-CN" altLang="en-US" dirty="0"/>
              <a:t>第一讲：词法分析简介</a:t>
            </a:r>
            <a:endParaRPr lang="en-US" altLang="zh-CN" dirty="0"/>
          </a:p>
          <a:p>
            <a:r>
              <a:rPr lang="zh-CN" altLang="en-US" dirty="0"/>
              <a:t>第二讲：词法分析器的手工构造</a:t>
            </a:r>
            <a:endParaRPr lang="en-US" altLang="zh-CN" dirty="0"/>
          </a:p>
          <a:p>
            <a:r>
              <a:rPr lang="zh-CN" altLang="en-US" dirty="0"/>
              <a:t>第三讲：正则表达式</a:t>
            </a:r>
            <a:endParaRPr lang="en-US" altLang="zh-CN" dirty="0"/>
          </a:p>
          <a:p>
            <a:r>
              <a:rPr lang="zh-CN" altLang="en-US" dirty="0"/>
              <a:t>第四讲：有限状态自动机</a:t>
            </a:r>
            <a:endParaRPr lang="en-US" altLang="zh-CN" dirty="0"/>
          </a:p>
          <a:p>
            <a:r>
              <a:rPr lang="zh-CN" altLang="en-US" dirty="0"/>
              <a:t>第五讲：正则表达式转</a:t>
            </a:r>
            <a:r>
              <a:rPr lang="en-US" altLang="zh-CN" dirty="0"/>
              <a:t>NFA</a:t>
            </a:r>
          </a:p>
          <a:p>
            <a:r>
              <a:rPr lang="zh-CN" altLang="en-US" b="1" dirty="0"/>
              <a:t>第六讲：</a:t>
            </a:r>
            <a:r>
              <a:rPr lang="en-US" altLang="zh-CN" b="1" dirty="0"/>
              <a:t>NFA</a:t>
            </a:r>
            <a:r>
              <a:rPr lang="zh-CN" altLang="en-US" b="1" dirty="0"/>
              <a:t>转</a:t>
            </a:r>
            <a:r>
              <a:rPr lang="en-US" altLang="zh-CN" b="1" dirty="0"/>
              <a:t>DFA</a:t>
            </a:r>
          </a:p>
          <a:p>
            <a:r>
              <a:rPr lang="zh-CN" altLang="en-US" dirty="0">
                <a:solidFill>
                  <a:schemeClr val="bg2">
                    <a:lumMod val="90000"/>
                  </a:schemeClr>
                </a:solidFill>
              </a:rPr>
              <a:t>第七讲：</a:t>
            </a:r>
            <a:r>
              <a:rPr lang="en-US" altLang="zh-CN" dirty="0">
                <a:solidFill>
                  <a:schemeClr val="bg2">
                    <a:lumMod val="90000"/>
                  </a:schemeClr>
                </a:solidFill>
              </a:rPr>
              <a:t>DFA</a:t>
            </a:r>
            <a:r>
              <a:rPr lang="zh-CN" altLang="en-US" dirty="0">
                <a:solidFill>
                  <a:schemeClr val="bg2">
                    <a:lumMod val="90000"/>
                  </a:schemeClr>
                </a:solidFill>
              </a:rPr>
              <a:t>的最小化</a:t>
            </a:r>
            <a:endParaRPr lang="en-US" altLang="zh-CN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zh-CN" altLang="en-US" dirty="0">
                <a:solidFill>
                  <a:schemeClr val="bg2">
                    <a:lumMod val="90000"/>
                  </a:schemeClr>
                </a:solidFill>
              </a:rPr>
              <a:t>第八讲：</a:t>
            </a:r>
            <a:r>
              <a:rPr lang="en-US" altLang="zh-CN" dirty="0">
                <a:solidFill>
                  <a:schemeClr val="bg2">
                    <a:lumMod val="90000"/>
                  </a:schemeClr>
                </a:solidFill>
              </a:rPr>
              <a:t>DFA</a:t>
            </a:r>
            <a:r>
              <a:rPr lang="zh-CN" altLang="en-US" dirty="0">
                <a:solidFill>
                  <a:schemeClr val="bg2">
                    <a:lumMod val="90000"/>
                  </a:schemeClr>
                </a:solidFill>
              </a:rPr>
              <a:t>的代码表示</a:t>
            </a: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5630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36C401-D8C2-43B7-8773-403C2A553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回顾：自动生成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C9A9AD6-04CA-4C49-946E-4231193A7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44</a:t>
            </a:fld>
            <a:endParaRPr lang="zh-CN" altLang="en-US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F115F89A-46BD-4C20-89C3-F226BA3C999C}"/>
              </a:ext>
            </a:extLst>
          </p:cNvPr>
          <p:cNvSpPr/>
          <p:nvPr/>
        </p:nvSpPr>
        <p:spPr>
          <a:xfrm>
            <a:off x="1089926" y="1527354"/>
            <a:ext cx="1430487" cy="746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词法描述</a:t>
            </a: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12ED6927-B909-497F-96C5-3EA1DDA64725}"/>
              </a:ext>
            </a:extLst>
          </p:cNvPr>
          <p:cNvCxnSpPr>
            <a:cxnSpLocks/>
            <a:stCxn id="29" idx="3"/>
            <a:endCxn id="31" idx="1"/>
          </p:cNvCxnSpPr>
          <p:nvPr/>
        </p:nvCxnSpPr>
        <p:spPr>
          <a:xfrm>
            <a:off x="2520413" y="1900734"/>
            <a:ext cx="24130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>
            <a:extLst>
              <a:ext uri="{FF2B5EF4-FFF2-40B4-BE49-F238E27FC236}">
                <a16:creationId xmlns:a16="http://schemas.microsoft.com/office/drawing/2014/main" id="{61A3FCB9-44A2-43CD-8682-1895CCDD1CB3}"/>
              </a:ext>
            </a:extLst>
          </p:cNvPr>
          <p:cNvSpPr/>
          <p:nvPr/>
        </p:nvSpPr>
        <p:spPr>
          <a:xfrm>
            <a:off x="4933451" y="1527354"/>
            <a:ext cx="1430487" cy="7467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</a:t>
            </a:r>
            <a:endParaRPr lang="en-US" alt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生成器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692365A2-43C4-4E8B-9B71-6BAC6E70F149}"/>
              </a:ext>
            </a:extLst>
          </p:cNvPr>
          <p:cNvSpPr/>
          <p:nvPr/>
        </p:nvSpPr>
        <p:spPr>
          <a:xfrm>
            <a:off x="9138656" y="1527354"/>
            <a:ext cx="2083800" cy="746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词法分析器</a:t>
            </a:r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F7971F06-B7AC-4A21-AD2D-57934B347D19}"/>
              </a:ext>
            </a:extLst>
          </p:cNvPr>
          <p:cNvCxnSpPr>
            <a:cxnSpLocks/>
            <a:stCxn id="31" idx="3"/>
            <a:endCxn id="32" idx="1"/>
          </p:cNvCxnSpPr>
          <p:nvPr/>
        </p:nvCxnSpPr>
        <p:spPr>
          <a:xfrm>
            <a:off x="6363938" y="1900734"/>
            <a:ext cx="27747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43E00CC8-FC7E-4DC9-BE0E-9155C628E5A9}"/>
              </a:ext>
            </a:extLst>
          </p:cNvPr>
          <p:cNvSpPr txBox="1"/>
          <p:nvPr/>
        </p:nvSpPr>
        <p:spPr>
          <a:xfrm>
            <a:off x="887294" y="2691418"/>
            <a:ext cx="1666240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正则表达式</a:t>
            </a:r>
          </a:p>
        </p:txBody>
      </p: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42C37864-6192-4E74-9243-51A18BC8189E}"/>
              </a:ext>
            </a:extLst>
          </p:cNvPr>
          <p:cNvGrpSpPr/>
          <p:nvPr/>
        </p:nvGrpSpPr>
        <p:grpSpPr>
          <a:xfrm>
            <a:off x="2753996" y="2304099"/>
            <a:ext cx="8563384" cy="1447973"/>
            <a:chOff x="2753996" y="5037139"/>
            <a:chExt cx="8563384" cy="1447973"/>
          </a:xfrm>
        </p:grpSpPr>
        <p:sp>
          <p:nvSpPr>
            <p:cNvPr id="40" name="箭头: 右 39">
              <a:extLst>
                <a:ext uri="{FF2B5EF4-FFF2-40B4-BE49-F238E27FC236}">
                  <a16:creationId xmlns:a16="http://schemas.microsoft.com/office/drawing/2014/main" id="{9B30D6DA-91C7-4CED-824A-A093D28CB19A}"/>
                </a:ext>
              </a:extLst>
            </p:cNvPr>
            <p:cNvSpPr/>
            <p:nvPr/>
          </p:nvSpPr>
          <p:spPr>
            <a:xfrm>
              <a:off x="2753996" y="5431296"/>
              <a:ext cx="6367740" cy="365125"/>
            </a:xfrm>
            <a:prstGeom prst="rightArrow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9" name="图片 38">
              <a:extLst>
                <a:ext uri="{FF2B5EF4-FFF2-40B4-BE49-F238E27FC236}">
                  <a16:creationId xmlns:a16="http://schemas.microsoft.com/office/drawing/2014/main" id="{C9EDDB1C-F07C-400A-8AA2-6F512A285F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22700" y="5037139"/>
              <a:ext cx="2094680" cy="1447973"/>
            </a:xfrm>
            <a:prstGeom prst="rect">
              <a:avLst/>
            </a:prstGeom>
          </p:spPr>
        </p:pic>
      </p:grpSp>
      <p:sp>
        <p:nvSpPr>
          <p:cNvPr id="38" name="文本框 37">
            <a:extLst>
              <a:ext uri="{FF2B5EF4-FFF2-40B4-BE49-F238E27FC236}">
                <a16:creationId xmlns:a16="http://schemas.microsoft.com/office/drawing/2014/main" id="{0BB15266-C2E4-4BA8-8D17-4F1892104F1E}"/>
              </a:ext>
            </a:extLst>
          </p:cNvPr>
          <p:cNvSpPr txBox="1"/>
          <p:nvPr/>
        </p:nvSpPr>
        <p:spPr>
          <a:xfrm>
            <a:off x="5156034" y="2384013"/>
            <a:ext cx="884186" cy="1200329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lex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</a:p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flex, </a:t>
            </a:r>
          </a:p>
          <a:p>
            <a:pPr algn="ctr"/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jlex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</a:p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B8796AED-96FD-48B7-BB5B-989C390E4C02}"/>
              </a:ext>
            </a:extLst>
          </p:cNvPr>
          <p:cNvSpPr txBox="1"/>
          <p:nvPr/>
        </p:nvSpPr>
        <p:spPr>
          <a:xfrm>
            <a:off x="4815574" y="3570107"/>
            <a:ext cx="1666240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有限自动机</a:t>
            </a: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285DCAB1-1775-4C49-81F0-853DCBA9C4FB}"/>
              </a:ext>
            </a:extLst>
          </p:cNvPr>
          <p:cNvGrpSpPr/>
          <p:nvPr/>
        </p:nvGrpSpPr>
        <p:grpSpPr>
          <a:xfrm>
            <a:off x="227979" y="4637467"/>
            <a:ext cx="11698401" cy="950582"/>
            <a:chOff x="227979" y="4637467"/>
            <a:chExt cx="11698401" cy="950582"/>
          </a:xfrm>
        </p:grpSpPr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DE7A9157-CADC-4516-B110-4FE85FD325AB}"/>
                </a:ext>
              </a:extLst>
            </p:cNvPr>
            <p:cNvSpPr/>
            <p:nvPr/>
          </p:nvSpPr>
          <p:spPr>
            <a:xfrm>
              <a:off x="227979" y="5073243"/>
              <a:ext cx="1907910" cy="514806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正则表达式</a:t>
              </a:r>
            </a:p>
          </p:txBody>
        </p:sp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1D464BFE-8A9A-4DCA-A6E0-33673D6CB38F}"/>
                </a:ext>
              </a:extLst>
            </p:cNvPr>
            <p:cNvSpPr/>
            <p:nvPr/>
          </p:nvSpPr>
          <p:spPr>
            <a:xfrm>
              <a:off x="3491476" y="5073243"/>
              <a:ext cx="1907910" cy="514806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NFA</a:t>
              </a:r>
              <a:endPara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3310D30E-CB04-47FC-88D3-D0AF6155B597}"/>
                </a:ext>
              </a:extLst>
            </p:cNvPr>
            <p:cNvSpPr/>
            <p:nvPr/>
          </p:nvSpPr>
          <p:spPr>
            <a:xfrm>
              <a:off x="6754973" y="5073243"/>
              <a:ext cx="1907910" cy="514806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DFA</a:t>
              </a:r>
              <a:endPara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C258DBBA-D3B0-41CC-AE97-D276D3500674}"/>
                </a:ext>
              </a:extLst>
            </p:cNvPr>
            <p:cNvSpPr/>
            <p:nvPr/>
          </p:nvSpPr>
          <p:spPr>
            <a:xfrm>
              <a:off x="10018470" y="5071386"/>
              <a:ext cx="1907910" cy="514806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词法分析器代码</a:t>
              </a:r>
            </a:p>
          </p:txBody>
        </p:sp>
        <p:cxnSp>
          <p:nvCxnSpPr>
            <p:cNvPr id="42" name="直接箭头连接符 41">
              <a:extLst>
                <a:ext uri="{FF2B5EF4-FFF2-40B4-BE49-F238E27FC236}">
                  <a16:creationId xmlns:a16="http://schemas.microsoft.com/office/drawing/2014/main" id="{50238C85-288D-4B19-A596-BB8E193E4949}"/>
                </a:ext>
              </a:extLst>
            </p:cNvPr>
            <p:cNvCxnSpPr>
              <a:cxnSpLocks/>
              <a:stCxn id="7" idx="6"/>
              <a:endCxn id="34" idx="2"/>
            </p:cNvCxnSpPr>
            <p:nvPr/>
          </p:nvCxnSpPr>
          <p:spPr>
            <a:xfrm>
              <a:off x="2135889" y="5330646"/>
              <a:ext cx="135558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>
              <a:extLst>
                <a:ext uri="{FF2B5EF4-FFF2-40B4-BE49-F238E27FC236}">
                  <a16:creationId xmlns:a16="http://schemas.microsoft.com/office/drawing/2014/main" id="{7E6F3512-7CB3-4E2B-8B80-D0A1C7C32963}"/>
                </a:ext>
              </a:extLst>
            </p:cNvPr>
            <p:cNvCxnSpPr>
              <a:cxnSpLocks/>
              <a:stCxn id="34" idx="6"/>
              <a:endCxn id="35" idx="2"/>
            </p:cNvCxnSpPr>
            <p:nvPr/>
          </p:nvCxnSpPr>
          <p:spPr>
            <a:xfrm>
              <a:off x="5399386" y="5330646"/>
              <a:ext cx="135558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DB4E2E14-0AAA-46E6-AC16-B2EDA7DE767E}"/>
                </a:ext>
              </a:extLst>
            </p:cNvPr>
            <p:cNvCxnSpPr>
              <a:cxnSpLocks/>
              <a:stCxn id="35" idx="6"/>
              <a:endCxn id="36" idx="2"/>
            </p:cNvCxnSpPr>
            <p:nvPr/>
          </p:nvCxnSpPr>
          <p:spPr>
            <a:xfrm flipV="1">
              <a:off x="8662883" y="5328789"/>
              <a:ext cx="1355587" cy="185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7BF0618F-042B-4C3B-A9AD-60EF39F58518}"/>
                </a:ext>
              </a:extLst>
            </p:cNvPr>
            <p:cNvSpPr txBox="1"/>
            <p:nvPr/>
          </p:nvSpPr>
          <p:spPr>
            <a:xfrm>
              <a:off x="1859728" y="4832613"/>
              <a:ext cx="19079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Thompson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算法</a:t>
              </a:r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30C70A90-2925-481D-8BA7-CBF27B50A72A}"/>
                </a:ext>
              </a:extLst>
            </p:cNvPr>
            <p:cNvSpPr txBox="1"/>
            <p:nvPr/>
          </p:nvSpPr>
          <p:spPr>
            <a:xfrm>
              <a:off x="5263328" y="4832613"/>
              <a:ext cx="19079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子集构造算法</a:t>
              </a:r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7E231CE2-D6DB-417F-B390-8B19C16C6323}"/>
                </a:ext>
              </a:extLst>
            </p:cNvPr>
            <p:cNvSpPr txBox="1"/>
            <p:nvPr/>
          </p:nvSpPr>
          <p:spPr>
            <a:xfrm>
              <a:off x="8758187" y="4637467"/>
              <a:ext cx="135558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Hopcroft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最小化算法</a:t>
              </a:r>
            </a:p>
          </p:txBody>
        </p:sp>
      </p:grpSp>
      <p:sp>
        <p:nvSpPr>
          <p:cNvPr id="48" name="矩形 47">
            <a:extLst>
              <a:ext uri="{FF2B5EF4-FFF2-40B4-BE49-F238E27FC236}">
                <a16:creationId xmlns:a16="http://schemas.microsoft.com/office/drawing/2014/main" id="{71D607C3-8482-4373-B803-9D42ADF736B5}"/>
              </a:ext>
            </a:extLst>
          </p:cNvPr>
          <p:cNvSpPr/>
          <p:nvPr/>
        </p:nvSpPr>
        <p:spPr>
          <a:xfrm>
            <a:off x="5078425" y="4800750"/>
            <a:ext cx="1907910" cy="401195"/>
          </a:xfrm>
          <a:prstGeom prst="rect">
            <a:avLst/>
          </a:prstGeom>
          <a:noFill/>
          <a:ln w="762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8773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4C75FC-5DB8-4172-8FD0-6B8FA49D3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算法思想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76C5617-E3BC-4A62-A605-F994027D0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45</a:t>
            </a:fld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420524A-E347-40CF-B0BA-CD342DEAFD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3173" y="1707931"/>
            <a:ext cx="1764128" cy="584775"/>
          </a:xfrm>
        </p:spPr>
        <p:txBody>
          <a:bodyPr/>
          <a:lstStyle/>
          <a:p>
            <a:r>
              <a:rPr lang="en-US" altLang="zh-CN" dirty="0"/>
              <a:t>NFA:</a:t>
            </a:r>
            <a:endParaRPr lang="zh-CN" altLang="en-US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9A4DC0B7-279E-4262-BA6F-38CE2C43482D}"/>
              </a:ext>
            </a:extLst>
          </p:cNvPr>
          <p:cNvGrpSpPr/>
          <p:nvPr/>
        </p:nvGrpSpPr>
        <p:grpSpPr>
          <a:xfrm>
            <a:off x="1935337" y="512443"/>
            <a:ext cx="9772778" cy="3056705"/>
            <a:chOff x="609600" y="2822503"/>
            <a:chExt cx="9772778" cy="3056705"/>
          </a:xfrm>
        </p:grpSpPr>
        <p:sp>
          <p:nvSpPr>
            <p:cNvPr id="6" name="流程图: 接点 5">
              <a:extLst>
                <a:ext uri="{FF2B5EF4-FFF2-40B4-BE49-F238E27FC236}">
                  <a16:creationId xmlns:a16="http://schemas.microsoft.com/office/drawing/2014/main" id="{16F2AB10-A060-472A-B6C5-5E69020BAB15}"/>
                </a:ext>
              </a:extLst>
            </p:cNvPr>
            <p:cNvSpPr/>
            <p:nvPr/>
          </p:nvSpPr>
          <p:spPr>
            <a:xfrm>
              <a:off x="944880" y="4094480"/>
              <a:ext cx="457200" cy="431800"/>
            </a:xfrm>
            <a:prstGeom prst="flowChartConnector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0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流程图: 接点 6">
              <a:extLst>
                <a:ext uri="{FF2B5EF4-FFF2-40B4-BE49-F238E27FC236}">
                  <a16:creationId xmlns:a16="http://schemas.microsoft.com/office/drawing/2014/main" id="{1532EA57-6729-4BF4-9CE4-91F745D5D132}"/>
                </a:ext>
              </a:extLst>
            </p:cNvPr>
            <p:cNvSpPr/>
            <p:nvPr/>
          </p:nvSpPr>
          <p:spPr>
            <a:xfrm>
              <a:off x="2194560" y="4094480"/>
              <a:ext cx="457200" cy="431800"/>
            </a:xfrm>
            <a:prstGeom prst="flowChartConnector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1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流程图: 接点 7">
              <a:extLst>
                <a:ext uri="{FF2B5EF4-FFF2-40B4-BE49-F238E27FC236}">
                  <a16:creationId xmlns:a16="http://schemas.microsoft.com/office/drawing/2014/main" id="{6655CC20-FAB9-4989-B2E1-BA2D3FE1C565}"/>
                </a:ext>
              </a:extLst>
            </p:cNvPr>
            <p:cNvSpPr/>
            <p:nvPr/>
          </p:nvSpPr>
          <p:spPr>
            <a:xfrm>
              <a:off x="3444240" y="4094480"/>
              <a:ext cx="457200" cy="431800"/>
            </a:xfrm>
            <a:prstGeom prst="flowChartConnector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2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流程图: 接点 8">
              <a:extLst>
                <a:ext uri="{FF2B5EF4-FFF2-40B4-BE49-F238E27FC236}">
                  <a16:creationId xmlns:a16="http://schemas.microsoft.com/office/drawing/2014/main" id="{83203C26-F70C-49BA-B20B-6519AF718093}"/>
                </a:ext>
              </a:extLst>
            </p:cNvPr>
            <p:cNvSpPr/>
            <p:nvPr/>
          </p:nvSpPr>
          <p:spPr>
            <a:xfrm>
              <a:off x="4693920" y="4094480"/>
              <a:ext cx="457200" cy="431800"/>
            </a:xfrm>
            <a:prstGeom prst="flowChartConnector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3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0" name="流程图: 接点 9">
              <a:extLst>
                <a:ext uri="{FF2B5EF4-FFF2-40B4-BE49-F238E27FC236}">
                  <a16:creationId xmlns:a16="http://schemas.microsoft.com/office/drawing/2014/main" id="{022A7111-EB68-4AE3-A21A-95929FE420F9}"/>
                </a:ext>
              </a:extLst>
            </p:cNvPr>
            <p:cNvSpPr/>
            <p:nvPr/>
          </p:nvSpPr>
          <p:spPr>
            <a:xfrm>
              <a:off x="5924422" y="3662680"/>
              <a:ext cx="457200" cy="431800"/>
            </a:xfrm>
            <a:prstGeom prst="flowChartConnector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4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1" name="流程图: 接点 10">
              <a:extLst>
                <a:ext uri="{FF2B5EF4-FFF2-40B4-BE49-F238E27FC236}">
                  <a16:creationId xmlns:a16="http://schemas.microsoft.com/office/drawing/2014/main" id="{69C46A82-F580-467B-93A4-1EC3DEA0B4B4}"/>
                </a:ext>
              </a:extLst>
            </p:cNvPr>
            <p:cNvSpPr/>
            <p:nvPr/>
          </p:nvSpPr>
          <p:spPr>
            <a:xfrm>
              <a:off x="5924422" y="4526280"/>
              <a:ext cx="457200" cy="431800"/>
            </a:xfrm>
            <a:prstGeom prst="flowChartConnector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6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2" name="流程图: 接点 11">
              <a:extLst>
                <a:ext uri="{FF2B5EF4-FFF2-40B4-BE49-F238E27FC236}">
                  <a16:creationId xmlns:a16="http://schemas.microsoft.com/office/drawing/2014/main" id="{81FC70BB-A754-4A06-84BF-0AE06FFEE024}"/>
                </a:ext>
              </a:extLst>
            </p:cNvPr>
            <p:cNvSpPr/>
            <p:nvPr/>
          </p:nvSpPr>
          <p:spPr>
            <a:xfrm>
              <a:off x="7284720" y="3662680"/>
              <a:ext cx="457200" cy="431800"/>
            </a:xfrm>
            <a:prstGeom prst="flowChartConnector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5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流程图: 接点 12">
              <a:extLst>
                <a:ext uri="{FF2B5EF4-FFF2-40B4-BE49-F238E27FC236}">
                  <a16:creationId xmlns:a16="http://schemas.microsoft.com/office/drawing/2014/main" id="{0815B8C3-40E7-4DBF-BE98-152ECD91DDB5}"/>
                </a:ext>
              </a:extLst>
            </p:cNvPr>
            <p:cNvSpPr/>
            <p:nvPr/>
          </p:nvSpPr>
          <p:spPr>
            <a:xfrm>
              <a:off x="7284720" y="4526280"/>
              <a:ext cx="457200" cy="431800"/>
            </a:xfrm>
            <a:prstGeom prst="flowChartConnector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7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流程图: 接点 13">
              <a:extLst>
                <a:ext uri="{FF2B5EF4-FFF2-40B4-BE49-F238E27FC236}">
                  <a16:creationId xmlns:a16="http://schemas.microsoft.com/office/drawing/2014/main" id="{2E99F730-B5FE-47F7-AA8F-07DF709F5748}"/>
                </a:ext>
              </a:extLst>
            </p:cNvPr>
            <p:cNvSpPr/>
            <p:nvPr/>
          </p:nvSpPr>
          <p:spPr>
            <a:xfrm>
              <a:off x="8483600" y="4094480"/>
              <a:ext cx="457200" cy="431800"/>
            </a:xfrm>
            <a:prstGeom prst="flowChartConnector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8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BB3E9B0B-E5CE-4A6F-B196-4EE2C47FEF2C}"/>
                </a:ext>
              </a:extLst>
            </p:cNvPr>
            <p:cNvGrpSpPr/>
            <p:nvPr/>
          </p:nvGrpSpPr>
          <p:grpSpPr>
            <a:xfrm>
              <a:off x="9823578" y="4032252"/>
              <a:ext cx="558800" cy="556255"/>
              <a:chOff x="9823578" y="4032252"/>
              <a:chExt cx="558800" cy="556255"/>
            </a:xfrm>
          </p:grpSpPr>
          <p:sp>
            <p:nvSpPr>
              <p:cNvPr id="41" name="流程图: 接点 40">
                <a:extLst>
                  <a:ext uri="{FF2B5EF4-FFF2-40B4-BE49-F238E27FC236}">
                    <a16:creationId xmlns:a16="http://schemas.microsoft.com/office/drawing/2014/main" id="{EEDF6348-0F54-4744-B1AB-4DE2E1967BE5}"/>
                  </a:ext>
                </a:extLst>
              </p:cNvPr>
              <p:cNvSpPr/>
              <p:nvPr/>
            </p:nvSpPr>
            <p:spPr>
              <a:xfrm>
                <a:off x="9823578" y="4032252"/>
                <a:ext cx="558800" cy="556255"/>
              </a:xfrm>
              <a:prstGeom prst="flowChartConnector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流程图: 接点 41">
                <a:extLst>
                  <a:ext uri="{FF2B5EF4-FFF2-40B4-BE49-F238E27FC236}">
                    <a16:creationId xmlns:a16="http://schemas.microsoft.com/office/drawing/2014/main" id="{87590017-6B02-4024-AF30-5576EB3086BD}"/>
                  </a:ext>
                </a:extLst>
              </p:cNvPr>
              <p:cNvSpPr/>
              <p:nvPr/>
            </p:nvSpPr>
            <p:spPr>
              <a:xfrm>
                <a:off x="9874378" y="4094480"/>
                <a:ext cx="457200" cy="431800"/>
              </a:xfrm>
              <a:prstGeom prst="flowChartConnector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9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FF531D2E-C27B-4B10-8B34-BCB6E422ECD6}"/>
                </a:ext>
              </a:extLst>
            </p:cNvPr>
            <p:cNvCxnSpPr>
              <a:stCxn id="6" idx="6"/>
              <a:endCxn id="7" idx="2"/>
            </p:cNvCxnSpPr>
            <p:nvPr/>
          </p:nvCxnSpPr>
          <p:spPr>
            <a:xfrm>
              <a:off x="1402080" y="4310380"/>
              <a:ext cx="79248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098A235D-6CB0-4881-9571-C88D86E44A1F}"/>
                </a:ext>
              </a:extLst>
            </p:cNvPr>
            <p:cNvCxnSpPr>
              <a:cxnSpLocks/>
              <a:stCxn id="7" idx="6"/>
              <a:endCxn id="8" idx="2"/>
            </p:cNvCxnSpPr>
            <p:nvPr/>
          </p:nvCxnSpPr>
          <p:spPr>
            <a:xfrm>
              <a:off x="2651760" y="4310380"/>
              <a:ext cx="79248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49FCB93B-0F7A-4241-B3AA-31BD51EF11C5}"/>
                </a:ext>
              </a:extLst>
            </p:cNvPr>
            <p:cNvCxnSpPr>
              <a:cxnSpLocks/>
              <a:stCxn id="8" idx="6"/>
              <a:endCxn id="9" idx="2"/>
            </p:cNvCxnSpPr>
            <p:nvPr/>
          </p:nvCxnSpPr>
          <p:spPr>
            <a:xfrm>
              <a:off x="3901440" y="4310380"/>
              <a:ext cx="79248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3CBE0F54-CB23-43FC-9247-3D5C27F03588}"/>
                </a:ext>
              </a:extLst>
            </p:cNvPr>
            <p:cNvCxnSpPr>
              <a:cxnSpLocks/>
              <a:stCxn id="9" idx="6"/>
              <a:endCxn id="10" idx="2"/>
            </p:cNvCxnSpPr>
            <p:nvPr/>
          </p:nvCxnSpPr>
          <p:spPr>
            <a:xfrm flipV="1">
              <a:off x="5151120" y="3878580"/>
              <a:ext cx="773302" cy="4318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1C2E738F-E996-4E38-82EA-6A3AEE0E04DC}"/>
                </a:ext>
              </a:extLst>
            </p:cNvPr>
            <p:cNvCxnSpPr>
              <a:cxnSpLocks/>
              <a:stCxn id="9" idx="6"/>
              <a:endCxn id="11" idx="2"/>
            </p:cNvCxnSpPr>
            <p:nvPr/>
          </p:nvCxnSpPr>
          <p:spPr>
            <a:xfrm>
              <a:off x="5151120" y="4310380"/>
              <a:ext cx="773302" cy="4318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0CBB939B-5762-4366-BB89-B5CC12FA4355}"/>
                </a:ext>
              </a:extLst>
            </p:cNvPr>
            <p:cNvCxnSpPr>
              <a:cxnSpLocks/>
              <a:stCxn id="10" idx="6"/>
              <a:endCxn id="12" idx="2"/>
            </p:cNvCxnSpPr>
            <p:nvPr/>
          </p:nvCxnSpPr>
          <p:spPr>
            <a:xfrm>
              <a:off x="6381622" y="3878580"/>
              <a:ext cx="90309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4CABBF9D-030B-4746-B3CC-A07CB63D7832}"/>
                </a:ext>
              </a:extLst>
            </p:cNvPr>
            <p:cNvCxnSpPr>
              <a:cxnSpLocks/>
              <a:stCxn id="11" idx="6"/>
              <a:endCxn id="13" idx="2"/>
            </p:cNvCxnSpPr>
            <p:nvPr/>
          </p:nvCxnSpPr>
          <p:spPr>
            <a:xfrm>
              <a:off x="6381622" y="4742180"/>
              <a:ext cx="90309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03394552-D936-4A5C-B5BA-6D93A83D633D}"/>
                </a:ext>
              </a:extLst>
            </p:cNvPr>
            <p:cNvCxnSpPr>
              <a:cxnSpLocks/>
              <a:stCxn id="12" idx="6"/>
              <a:endCxn id="14" idx="2"/>
            </p:cNvCxnSpPr>
            <p:nvPr/>
          </p:nvCxnSpPr>
          <p:spPr>
            <a:xfrm>
              <a:off x="7741920" y="3878580"/>
              <a:ext cx="741680" cy="4318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26A52C79-B238-4677-A0AC-1E3412EDF3A3}"/>
                </a:ext>
              </a:extLst>
            </p:cNvPr>
            <p:cNvCxnSpPr>
              <a:cxnSpLocks/>
              <a:stCxn id="13" idx="6"/>
              <a:endCxn id="14" idx="2"/>
            </p:cNvCxnSpPr>
            <p:nvPr/>
          </p:nvCxnSpPr>
          <p:spPr>
            <a:xfrm flipV="1">
              <a:off x="7741920" y="4310380"/>
              <a:ext cx="741680" cy="4318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22D3FD11-2CAB-4FB0-98BB-680E7D4AACED}"/>
                </a:ext>
              </a:extLst>
            </p:cNvPr>
            <p:cNvCxnSpPr>
              <a:cxnSpLocks/>
              <a:stCxn id="14" idx="6"/>
              <a:endCxn id="41" idx="2"/>
            </p:cNvCxnSpPr>
            <p:nvPr/>
          </p:nvCxnSpPr>
          <p:spPr>
            <a:xfrm>
              <a:off x="8940800" y="4310380"/>
              <a:ext cx="88277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连接符: 曲线 25">
              <a:extLst>
                <a:ext uri="{FF2B5EF4-FFF2-40B4-BE49-F238E27FC236}">
                  <a16:creationId xmlns:a16="http://schemas.microsoft.com/office/drawing/2014/main" id="{B6987496-8A3A-4F7E-8ADB-5EF34EC6A9E8}"/>
                </a:ext>
              </a:extLst>
            </p:cNvPr>
            <p:cNvCxnSpPr>
              <a:cxnSpLocks/>
              <a:stCxn id="8" idx="4"/>
              <a:endCxn id="41" idx="4"/>
            </p:cNvCxnSpPr>
            <p:nvPr/>
          </p:nvCxnSpPr>
          <p:spPr>
            <a:xfrm rot="16200000" flipH="1">
              <a:off x="6856796" y="1342324"/>
              <a:ext cx="62227" cy="6430138"/>
            </a:xfrm>
            <a:prstGeom prst="curvedConnector3">
              <a:avLst>
                <a:gd name="adj1" fmla="val 1463331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连接符: 曲线 26">
              <a:extLst>
                <a:ext uri="{FF2B5EF4-FFF2-40B4-BE49-F238E27FC236}">
                  <a16:creationId xmlns:a16="http://schemas.microsoft.com/office/drawing/2014/main" id="{EAAE5A41-E781-4748-919C-ABA6D8A8F1CC}"/>
                </a:ext>
              </a:extLst>
            </p:cNvPr>
            <p:cNvCxnSpPr>
              <a:cxnSpLocks/>
              <a:stCxn id="14" idx="0"/>
              <a:endCxn id="9" idx="0"/>
            </p:cNvCxnSpPr>
            <p:nvPr/>
          </p:nvCxnSpPr>
          <p:spPr>
            <a:xfrm rot="16200000" flipV="1">
              <a:off x="6817360" y="2199640"/>
              <a:ext cx="12700" cy="3789680"/>
            </a:xfrm>
            <a:prstGeom prst="curvedConnector3">
              <a:avLst>
                <a:gd name="adj1" fmla="val 6360000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>
              <a:extLst>
                <a:ext uri="{FF2B5EF4-FFF2-40B4-BE49-F238E27FC236}">
                  <a16:creationId xmlns:a16="http://schemas.microsoft.com/office/drawing/2014/main" id="{DC3D9003-EF0E-4D4F-B9AC-210566BAFC4F}"/>
                </a:ext>
              </a:extLst>
            </p:cNvPr>
            <p:cNvCxnSpPr>
              <a:cxnSpLocks/>
              <a:endCxn id="6" idx="1"/>
            </p:cNvCxnSpPr>
            <p:nvPr/>
          </p:nvCxnSpPr>
          <p:spPr>
            <a:xfrm>
              <a:off x="609600" y="3662680"/>
              <a:ext cx="402235" cy="49503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71C68F63-7395-4AC0-9C12-83DD40FFE6BF}"/>
                </a:ext>
              </a:extLst>
            </p:cNvPr>
            <p:cNvSpPr txBox="1"/>
            <p:nvPr/>
          </p:nvSpPr>
          <p:spPr>
            <a:xfrm>
              <a:off x="1544320" y="3795741"/>
              <a:ext cx="3556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dirty="0"/>
                <a:t>a</a:t>
              </a:r>
              <a:endParaRPr lang="zh-CN" altLang="en-US" sz="3200" b="1" dirty="0"/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726E1615-77D3-4E79-9094-45C2056DFC64}"/>
                </a:ext>
              </a:extLst>
            </p:cNvPr>
            <p:cNvSpPr txBox="1"/>
            <p:nvPr/>
          </p:nvSpPr>
          <p:spPr>
            <a:xfrm>
              <a:off x="2853690" y="3808442"/>
              <a:ext cx="3556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altLang="zh-CN" sz="3200" b="1" dirty="0"/>
                <a:t>ε</a:t>
              </a:r>
              <a:endParaRPr lang="zh-CN" altLang="en-US" sz="3200" b="1" dirty="0"/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CF2C1175-5EEB-432B-93F7-31D6658A1B99}"/>
                </a:ext>
              </a:extLst>
            </p:cNvPr>
            <p:cNvSpPr txBox="1"/>
            <p:nvPr/>
          </p:nvSpPr>
          <p:spPr>
            <a:xfrm>
              <a:off x="6661593" y="5294433"/>
              <a:ext cx="3556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altLang="zh-CN" sz="3200" b="1" dirty="0"/>
                <a:t>ε</a:t>
              </a:r>
              <a:endParaRPr lang="zh-CN" altLang="en-US" sz="3200" b="1" dirty="0"/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D6FABBCC-9CD4-4405-B0E1-BD4FE72FE166}"/>
                </a:ext>
              </a:extLst>
            </p:cNvPr>
            <p:cNvSpPr txBox="1"/>
            <p:nvPr/>
          </p:nvSpPr>
          <p:spPr>
            <a:xfrm>
              <a:off x="6645910" y="2822503"/>
              <a:ext cx="3556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altLang="zh-CN" sz="3200" b="1" dirty="0"/>
                <a:t>ε</a:t>
              </a:r>
              <a:endParaRPr lang="zh-CN" altLang="en-US" sz="3200" b="1" dirty="0"/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3B2CF4B0-71D7-4B80-86AA-3BE1A03DFA3E}"/>
                </a:ext>
              </a:extLst>
            </p:cNvPr>
            <p:cNvSpPr txBox="1"/>
            <p:nvPr/>
          </p:nvSpPr>
          <p:spPr>
            <a:xfrm>
              <a:off x="4084320" y="3808441"/>
              <a:ext cx="3556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altLang="zh-CN" sz="3200" b="1" dirty="0"/>
                <a:t>ε</a:t>
              </a:r>
              <a:endParaRPr lang="zh-CN" altLang="en-US" sz="3200" b="1" dirty="0"/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E1DDA7FE-7D27-47B8-B0B7-B75896AD17E4}"/>
                </a:ext>
              </a:extLst>
            </p:cNvPr>
            <p:cNvSpPr txBox="1"/>
            <p:nvPr/>
          </p:nvSpPr>
          <p:spPr>
            <a:xfrm>
              <a:off x="5305233" y="3585125"/>
              <a:ext cx="3556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altLang="zh-CN" sz="3200" b="1" dirty="0"/>
                <a:t>ε</a:t>
              </a:r>
              <a:endParaRPr lang="zh-CN" altLang="en-US" sz="3200" b="1" dirty="0"/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6385207B-CD51-4B30-B1CE-DB20CD042126}"/>
                </a:ext>
              </a:extLst>
            </p:cNvPr>
            <p:cNvSpPr txBox="1"/>
            <p:nvPr/>
          </p:nvSpPr>
          <p:spPr>
            <a:xfrm>
              <a:off x="5305233" y="4379448"/>
              <a:ext cx="3556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altLang="zh-CN" sz="3200" b="1" dirty="0"/>
                <a:t>ε</a:t>
              </a:r>
              <a:endParaRPr lang="zh-CN" altLang="en-US" sz="3200" b="1" dirty="0"/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419CAA2A-37E6-4EAD-8437-FDF306D3525E}"/>
                </a:ext>
              </a:extLst>
            </p:cNvPr>
            <p:cNvSpPr txBox="1"/>
            <p:nvPr/>
          </p:nvSpPr>
          <p:spPr>
            <a:xfrm>
              <a:off x="7924800" y="3590064"/>
              <a:ext cx="3556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altLang="zh-CN" sz="3200" b="1" dirty="0"/>
                <a:t>ε</a:t>
              </a:r>
              <a:endParaRPr lang="zh-CN" altLang="en-US" sz="3200" b="1" dirty="0"/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A1D15E22-3B5D-4CF9-A884-E320289E40B3}"/>
                </a:ext>
              </a:extLst>
            </p:cNvPr>
            <p:cNvSpPr txBox="1"/>
            <p:nvPr/>
          </p:nvSpPr>
          <p:spPr>
            <a:xfrm>
              <a:off x="7945120" y="4375845"/>
              <a:ext cx="3556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altLang="zh-CN" sz="3200" b="1" dirty="0"/>
                <a:t>ε</a:t>
              </a:r>
              <a:endParaRPr lang="zh-CN" altLang="en-US" sz="3200" b="1" dirty="0"/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FB23BD5B-81A6-4D16-9D5E-576BE57CC991}"/>
                </a:ext>
              </a:extLst>
            </p:cNvPr>
            <p:cNvSpPr txBox="1"/>
            <p:nvPr/>
          </p:nvSpPr>
          <p:spPr>
            <a:xfrm>
              <a:off x="9175750" y="3808441"/>
              <a:ext cx="3556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altLang="zh-CN" sz="3200" b="1" dirty="0"/>
                <a:t>ε</a:t>
              </a:r>
              <a:endParaRPr lang="zh-CN" altLang="en-US" sz="3200" b="1" dirty="0"/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B6655307-2429-474D-B005-E0255E2B13ED}"/>
                </a:ext>
              </a:extLst>
            </p:cNvPr>
            <p:cNvSpPr txBox="1"/>
            <p:nvPr/>
          </p:nvSpPr>
          <p:spPr>
            <a:xfrm>
              <a:off x="6645211" y="3383698"/>
              <a:ext cx="3556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dirty="0"/>
                <a:t>b</a:t>
              </a:r>
              <a:endParaRPr lang="zh-CN" altLang="en-US" sz="3200" b="1" dirty="0"/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C47F07B6-6C1F-4D71-8071-1718ECF1E9C3}"/>
                </a:ext>
              </a:extLst>
            </p:cNvPr>
            <p:cNvSpPr txBox="1"/>
            <p:nvPr/>
          </p:nvSpPr>
          <p:spPr>
            <a:xfrm>
              <a:off x="6666102" y="4601704"/>
              <a:ext cx="3556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dirty="0"/>
                <a:t>c</a:t>
              </a:r>
              <a:endParaRPr lang="zh-CN" altLang="en-US" sz="3200" b="1" dirty="0"/>
            </a:p>
          </p:txBody>
        </p:sp>
      </p:grpSp>
      <p:sp>
        <p:nvSpPr>
          <p:cNvPr id="43" name="矩形 42">
            <a:extLst>
              <a:ext uri="{FF2B5EF4-FFF2-40B4-BE49-F238E27FC236}">
                <a16:creationId xmlns:a16="http://schemas.microsoft.com/office/drawing/2014/main" id="{AA002699-023A-4554-8D17-BD05E9A031AA}"/>
              </a:ext>
            </a:extLst>
          </p:cNvPr>
          <p:cNvSpPr/>
          <p:nvPr/>
        </p:nvSpPr>
        <p:spPr>
          <a:xfrm>
            <a:off x="9492779" y="253884"/>
            <a:ext cx="1853135" cy="52322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(b | c)*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内容占位符 3">
                <a:extLst>
                  <a:ext uri="{FF2B5EF4-FFF2-40B4-BE49-F238E27FC236}">
                    <a16:creationId xmlns:a16="http://schemas.microsoft.com/office/drawing/2014/main" id="{5F7029CC-7677-49FE-A59A-9CC4489AFC5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53171" y="3307240"/>
                <a:ext cx="10248316" cy="379015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0850" indent="-45085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Clr>
                    <a:srgbClr val="00007D"/>
                  </a:buClr>
                  <a:buSzPct val="90000"/>
                  <a:buFont typeface="Wingdings" panose="05000000000000000000" pitchFamily="2" charset="2"/>
                  <a:buChar char="n"/>
                  <a:defRPr sz="2800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+mn-cs"/>
                  </a:defRPr>
                </a:lvl1pPr>
                <a:lvl2pPr marL="900113" indent="-450850" algn="l" defTabSz="914400" rtl="0" eaLnBrk="1" latinLnBrk="0" hangingPunct="1">
                  <a:lnSpc>
                    <a:spcPct val="130000"/>
                  </a:lnSpc>
                  <a:spcBef>
                    <a:spcPts val="500"/>
                  </a:spcBef>
                  <a:buClr>
                    <a:srgbClr val="9999CC"/>
                  </a:buClr>
                  <a:buSzPct val="80000"/>
                  <a:buFont typeface="Wingdings" pitchFamily="2" charset="2"/>
                  <a:buChar char=""/>
                  <a:defRPr sz="2400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+mn-cs"/>
                  </a:defRPr>
                </a:lvl2pPr>
                <a:lvl3pPr marL="1350000" indent="-450000" algn="l" defTabSz="914400" rtl="0" eaLnBrk="1" latinLnBrk="0" hangingPunct="1">
                  <a:lnSpc>
                    <a:spcPct val="130000"/>
                  </a:lnSpc>
                  <a:spcBef>
                    <a:spcPts val="500"/>
                  </a:spcBef>
                  <a:buSzPct val="80000"/>
                  <a:buFont typeface="Wingdings" panose="05000000000000000000" pitchFamily="2" charset="2"/>
                  <a:buChar char="Ø"/>
                  <a:defRPr sz="2000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dirty="0"/>
                  <a:t>DFA</a:t>
                </a:r>
                <a:r>
                  <a:rPr lang="zh-CN" altLang="en-US" dirty="0"/>
                  <a:t>：</a:t>
                </a:r>
                <a:r>
                  <a:rPr lang="en-US" altLang="zh-CN" b="1" dirty="0">
                    <a:solidFill>
                      <a:srgbClr val="FF0000"/>
                    </a:solidFill>
                  </a:rPr>
                  <a:t>DFA</a:t>
                </a:r>
                <a:r>
                  <a:rPr lang="zh-CN" altLang="en-US" b="1" dirty="0">
                    <a:solidFill>
                      <a:srgbClr val="FF0000"/>
                    </a:solidFill>
                  </a:rPr>
                  <a:t>接受字符串 </a:t>
                </a:r>
                <a:r>
                  <a:rPr lang="en-US" altLang="zh-CN" b="1" dirty="0">
                    <a:solidFill>
                      <a:srgbClr val="FF0000"/>
                    </a:solidFill>
                  </a:rPr>
                  <a:t>&lt;=&gt; NFA</a:t>
                </a:r>
                <a:r>
                  <a:rPr lang="zh-CN" altLang="en-US" b="1" dirty="0">
                    <a:solidFill>
                      <a:srgbClr val="FF0000"/>
                    </a:solidFill>
                  </a:rPr>
                  <a:t>接受字符串</a:t>
                </a:r>
                <a:endParaRPr lang="en-US" altLang="zh-CN" b="1" dirty="0">
                  <a:solidFill>
                    <a:srgbClr val="FF0000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  <m:groupChr>
                      <m:groupChrPr>
                        <m:chr m:val="→"/>
                        <m:vertJc m:val="bot"/>
                        <m:ctrlPr>
                          <a:rPr lang="en-US" altLang="zh-CN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groupChr>
                    <m:r>
                      <a:rPr lang="en-US" altLang="zh-C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  <m:groupChr>
                      <m:groupChrPr>
                        <m:chr m:val="→"/>
                        <m:vertJc m:val="bot"/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zh-CN" altLang="en-US" i="1" dirty="0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groupChr>
                    <m:d>
                      <m:dPr>
                        <m:begChr m:val="{"/>
                        <m:endChr m:val="}"/>
                        <m:ctrlP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3, </m:t>
                        </m:r>
                        <m: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4, </m:t>
                        </m:r>
                        <m: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6, </m:t>
                        </m:r>
                        <m: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e>
                    </m:d>
                  </m:oMath>
                </a14:m>
                <a:endParaRPr lang="en-US" altLang="zh-CN" dirty="0">
                  <a:solidFill>
                    <a:schemeClr val="tx1"/>
                  </a:solidFill>
                  <a:latin typeface="微软雅黑" panose="020B0503020204020204" pitchFamily="34" charset="-122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1</m:t>
                    </m:r>
                    <m:groupChr>
                      <m:groupChrPr>
                        <m:chr m:val="→"/>
                        <m:vertJc m:val="bot"/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groupCh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5</m:t>
                    </m:r>
                    <m:groupChr>
                      <m:groupChrPr>
                        <m:chr m:val="→"/>
                        <m:vertJc m:val="bot"/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zh-CN" altLang="en-US" i="1" dirty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groupChr>
                    <m:d>
                      <m:dPr>
                        <m:begChr m:val="{"/>
                        <m:endChr m:val="}"/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5, 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8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9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3, 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4, 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6</m:t>
                        </m:r>
                      </m:e>
                    </m:d>
                  </m:oMath>
                </a14:m>
                <a:endParaRPr lang="en-US" altLang="zh-CN" dirty="0">
                  <a:solidFill>
                    <a:schemeClr val="tx1"/>
                  </a:solidFill>
                  <a:latin typeface="微软雅黑" panose="020B0503020204020204" pitchFamily="34" charset="-122"/>
                </a:endParaRPr>
              </a:p>
              <a:p>
                <a:pPr lvl="1"/>
                <a:r>
                  <a:rPr lang="en-US" altLang="zh-CN" dirty="0">
                    <a:latin typeface="微软雅黑" panose="020B0503020204020204" pitchFamily="34" charset="-122"/>
                  </a:rPr>
                  <a:t>…</a:t>
                </a:r>
                <a:endParaRPr lang="en-US" altLang="zh-CN" dirty="0">
                  <a:solidFill>
                    <a:schemeClr val="tx1"/>
                  </a:solidFill>
                  <a:latin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44" name="内容占位符 3">
                <a:extLst>
                  <a:ext uri="{FF2B5EF4-FFF2-40B4-BE49-F238E27FC236}">
                    <a16:creationId xmlns:a16="http://schemas.microsoft.com/office/drawing/2014/main" id="{5F7029CC-7677-49FE-A59A-9CC4489AFC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171" y="3307240"/>
                <a:ext cx="10248316" cy="3790156"/>
              </a:xfrm>
              <a:prstGeom prst="rect">
                <a:avLst/>
              </a:prstGeom>
              <a:blipFill>
                <a:blip r:embed="rId2"/>
                <a:stretch>
                  <a:fillRect l="-892" t="-30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文本框 44">
            <a:extLst>
              <a:ext uri="{FF2B5EF4-FFF2-40B4-BE49-F238E27FC236}">
                <a16:creationId xmlns:a16="http://schemas.microsoft.com/office/drawing/2014/main" id="{F440782F-558A-4077-9AA2-6A8F1835DE32}"/>
              </a:ext>
            </a:extLst>
          </p:cNvPr>
          <p:cNvSpPr txBox="1"/>
          <p:nvPr/>
        </p:nvSpPr>
        <p:spPr>
          <a:xfrm>
            <a:off x="5251450" y="3949652"/>
            <a:ext cx="8445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:q1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52D11FB8-1F01-4DE5-AD1E-1C8A22ADDB44}"/>
              </a:ext>
            </a:extLst>
          </p:cNvPr>
          <p:cNvSpPr txBox="1"/>
          <p:nvPr/>
        </p:nvSpPr>
        <p:spPr>
          <a:xfrm>
            <a:off x="5251450" y="4657705"/>
            <a:ext cx="8445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:q2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8" name="组合 107">
            <a:extLst>
              <a:ext uri="{FF2B5EF4-FFF2-40B4-BE49-F238E27FC236}">
                <a16:creationId xmlns:a16="http://schemas.microsoft.com/office/drawing/2014/main" id="{5D5DDA11-2143-4D05-AA84-58F3D547617A}"/>
              </a:ext>
            </a:extLst>
          </p:cNvPr>
          <p:cNvGrpSpPr/>
          <p:nvPr/>
        </p:nvGrpSpPr>
        <p:grpSpPr>
          <a:xfrm>
            <a:off x="7463282" y="4466906"/>
            <a:ext cx="3882632" cy="958446"/>
            <a:chOff x="6966619" y="4445890"/>
            <a:chExt cx="3882632" cy="958446"/>
          </a:xfrm>
        </p:grpSpPr>
        <p:sp>
          <p:nvSpPr>
            <p:cNvPr id="99" name="流程图: 接点 98">
              <a:extLst>
                <a:ext uri="{FF2B5EF4-FFF2-40B4-BE49-F238E27FC236}">
                  <a16:creationId xmlns:a16="http://schemas.microsoft.com/office/drawing/2014/main" id="{7CC4201C-4C60-4AA5-8F44-C58A591DE35D}"/>
                </a:ext>
              </a:extLst>
            </p:cNvPr>
            <p:cNvSpPr/>
            <p:nvPr/>
          </p:nvSpPr>
          <p:spPr>
            <a:xfrm>
              <a:off x="8546884" y="4819562"/>
              <a:ext cx="779996" cy="584774"/>
            </a:xfrm>
            <a:prstGeom prst="flowChartConnector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85" name="流程图: 接点 84">
              <a:extLst>
                <a:ext uri="{FF2B5EF4-FFF2-40B4-BE49-F238E27FC236}">
                  <a16:creationId xmlns:a16="http://schemas.microsoft.com/office/drawing/2014/main" id="{B6F29332-D979-4073-9878-BDEC5604D543}"/>
                </a:ext>
              </a:extLst>
            </p:cNvPr>
            <p:cNvSpPr/>
            <p:nvPr/>
          </p:nvSpPr>
          <p:spPr>
            <a:xfrm>
              <a:off x="7167737" y="4895759"/>
              <a:ext cx="650240" cy="431800"/>
            </a:xfrm>
            <a:prstGeom prst="flowChartConnector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q0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88" name="直接箭头连接符 87">
              <a:extLst>
                <a:ext uri="{FF2B5EF4-FFF2-40B4-BE49-F238E27FC236}">
                  <a16:creationId xmlns:a16="http://schemas.microsoft.com/office/drawing/2014/main" id="{A22B0A34-154F-4CF5-A638-9B6E5D249D2B}"/>
                </a:ext>
              </a:extLst>
            </p:cNvPr>
            <p:cNvCxnSpPr>
              <a:cxnSpLocks/>
              <a:stCxn id="85" idx="6"/>
              <a:endCxn id="99" idx="2"/>
            </p:cNvCxnSpPr>
            <p:nvPr/>
          </p:nvCxnSpPr>
          <p:spPr>
            <a:xfrm>
              <a:off x="7817977" y="5111659"/>
              <a:ext cx="728907" cy="29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文本框 89">
              <a:extLst>
                <a:ext uri="{FF2B5EF4-FFF2-40B4-BE49-F238E27FC236}">
                  <a16:creationId xmlns:a16="http://schemas.microsoft.com/office/drawing/2014/main" id="{EA3CE108-E2AA-4B42-8AFF-81AE147B1A7B}"/>
                </a:ext>
              </a:extLst>
            </p:cNvPr>
            <p:cNvSpPr txBox="1"/>
            <p:nvPr/>
          </p:nvSpPr>
          <p:spPr>
            <a:xfrm>
              <a:off x="7960217" y="4597020"/>
              <a:ext cx="3556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dirty="0"/>
                <a:t>a</a:t>
              </a:r>
              <a:endParaRPr lang="zh-CN" altLang="en-US" sz="3200" b="1" dirty="0"/>
            </a:p>
          </p:txBody>
        </p:sp>
        <p:cxnSp>
          <p:nvCxnSpPr>
            <p:cNvPr id="92" name="直接箭头连接符 91">
              <a:extLst>
                <a:ext uri="{FF2B5EF4-FFF2-40B4-BE49-F238E27FC236}">
                  <a16:creationId xmlns:a16="http://schemas.microsoft.com/office/drawing/2014/main" id="{4534FFFA-ACE0-4CA4-BFFE-8620E9740026}"/>
                </a:ext>
              </a:extLst>
            </p:cNvPr>
            <p:cNvCxnSpPr>
              <a:cxnSpLocks/>
            </p:cNvCxnSpPr>
            <p:nvPr/>
          </p:nvCxnSpPr>
          <p:spPr>
            <a:xfrm>
              <a:off x="6966619" y="4445890"/>
              <a:ext cx="402235" cy="49503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流程图: 接点 94">
              <a:extLst>
                <a:ext uri="{FF2B5EF4-FFF2-40B4-BE49-F238E27FC236}">
                  <a16:creationId xmlns:a16="http://schemas.microsoft.com/office/drawing/2014/main" id="{B83AB8EF-8BAC-4453-A544-B89A75216FF1}"/>
                </a:ext>
              </a:extLst>
            </p:cNvPr>
            <p:cNvSpPr/>
            <p:nvPr/>
          </p:nvSpPr>
          <p:spPr>
            <a:xfrm>
              <a:off x="8610457" y="4895759"/>
              <a:ext cx="650240" cy="431800"/>
            </a:xfrm>
            <a:prstGeom prst="flowChartConnector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q1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03" name="流程图: 接点 102">
              <a:extLst>
                <a:ext uri="{FF2B5EF4-FFF2-40B4-BE49-F238E27FC236}">
                  <a16:creationId xmlns:a16="http://schemas.microsoft.com/office/drawing/2014/main" id="{650E0D94-FAAE-474E-9B1C-AA301A30AAE4}"/>
                </a:ext>
              </a:extLst>
            </p:cNvPr>
            <p:cNvSpPr/>
            <p:nvPr/>
          </p:nvSpPr>
          <p:spPr>
            <a:xfrm>
              <a:off x="10069255" y="4819562"/>
              <a:ext cx="779996" cy="584774"/>
            </a:xfrm>
            <a:prstGeom prst="flowChartConnector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104" name="直接箭头连接符 103">
              <a:extLst>
                <a:ext uri="{FF2B5EF4-FFF2-40B4-BE49-F238E27FC236}">
                  <a16:creationId xmlns:a16="http://schemas.microsoft.com/office/drawing/2014/main" id="{C0A6844C-F38A-4118-86B9-DB17ABAF1E04}"/>
                </a:ext>
              </a:extLst>
            </p:cNvPr>
            <p:cNvCxnSpPr>
              <a:cxnSpLocks/>
              <a:stCxn id="99" idx="6"/>
              <a:endCxn id="103" idx="2"/>
            </p:cNvCxnSpPr>
            <p:nvPr/>
          </p:nvCxnSpPr>
          <p:spPr>
            <a:xfrm>
              <a:off x="9326880" y="5111949"/>
              <a:ext cx="74237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文本框 104">
              <a:extLst>
                <a:ext uri="{FF2B5EF4-FFF2-40B4-BE49-F238E27FC236}">
                  <a16:creationId xmlns:a16="http://schemas.microsoft.com/office/drawing/2014/main" id="{85E3006F-8587-428B-BFC9-EC8247F48B01}"/>
                </a:ext>
              </a:extLst>
            </p:cNvPr>
            <p:cNvSpPr txBox="1"/>
            <p:nvPr/>
          </p:nvSpPr>
          <p:spPr>
            <a:xfrm>
              <a:off x="9482588" y="4597020"/>
              <a:ext cx="3556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dirty="0"/>
                <a:t>b</a:t>
              </a:r>
              <a:endParaRPr lang="zh-CN" altLang="en-US" sz="3200" b="1" dirty="0"/>
            </a:p>
          </p:txBody>
        </p:sp>
        <p:sp>
          <p:nvSpPr>
            <p:cNvPr id="106" name="流程图: 接点 105">
              <a:extLst>
                <a:ext uri="{FF2B5EF4-FFF2-40B4-BE49-F238E27FC236}">
                  <a16:creationId xmlns:a16="http://schemas.microsoft.com/office/drawing/2014/main" id="{80ABBA5B-1F63-41D8-BF74-71FFEE01D1C2}"/>
                </a:ext>
              </a:extLst>
            </p:cNvPr>
            <p:cNvSpPr/>
            <p:nvPr/>
          </p:nvSpPr>
          <p:spPr>
            <a:xfrm>
              <a:off x="10132828" y="4895759"/>
              <a:ext cx="650240" cy="431800"/>
            </a:xfrm>
            <a:prstGeom prst="flowChartConnector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q2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1" name="组合 120">
            <a:extLst>
              <a:ext uri="{FF2B5EF4-FFF2-40B4-BE49-F238E27FC236}">
                <a16:creationId xmlns:a16="http://schemas.microsoft.com/office/drawing/2014/main" id="{219F0B30-0CEA-41FF-AA07-2E4CEE4D6985}"/>
              </a:ext>
            </a:extLst>
          </p:cNvPr>
          <p:cNvGrpSpPr/>
          <p:nvPr/>
        </p:nvGrpSpPr>
        <p:grpSpPr>
          <a:xfrm>
            <a:off x="9510867" y="4985834"/>
            <a:ext cx="1522371" cy="762385"/>
            <a:chOff x="9433545" y="4985834"/>
            <a:chExt cx="1522371" cy="762385"/>
          </a:xfrm>
        </p:grpSpPr>
        <p:sp>
          <p:nvSpPr>
            <p:cNvPr id="109" name="矩形 108">
              <a:extLst>
                <a:ext uri="{FF2B5EF4-FFF2-40B4-BE49-F238E27FC236}">
                  <a16:creationId xmlns:a16="http://schemas.microsoft.com/office/drawing/2014/main" id="{12877B07-CA74-4224-9CEC-CEB4A084EF71}"/>
                </a:ext>
              </a:extLst>
            </p:cNvPr>
            <p:cNvSpPr/>
            <p:nvPr/>
          </p:nvSpPr>
          <p:spPr>
            <a:xfrm>
              <a:off x="9535597" y="4985834"/>
              <a:ext cx="67794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1" algn="ctr"/>
              <a:r>
                <a:rPr lang="en-US" altLang="zh-CN" sz="3600" dirty="0">
                  <a:latin typeface="微软雅黑" panose="020B0503020204020204" pitchFamily="34" charset="-122"/>
                </a:rPr>
                <a:t>…</a:t>
              </a:r>
            </a:p>
          </p:txBody>
        </p:sp>
        <p:cxnSp>
          <p:nvCxnSpPr>
            <p:cNvPr id="110" name="直接箭头连接符 109">
              <a:extLst>
                <a:ext uri="{FF2B5EF4-FFF2-40B4-BE49-F238E27FC236}">
                  <a16:creationId xmlns:a16="http://schemas.microsoft.com/office/drawing/2014/main" id="{1FA7A24E-E5B0-4AC2-9653-815AAAE6F2B7}"/>
                </a:ext>
              </a:extLst>
            </p:cNvPr>
            <p:cNvCxnSpPr>
              <a:cxnSpLocks/>
              <a:stCxn id="99" idx="4"/>
            </p:cNvCxnSpPr>
            <p:nvPr/>
          </p:nvCxnSpPr>
          <p:spPr>
            <a:xfrm>
              <a:off x="9433545" y="5425352"/>
              <a:ext cx="545706" cy="32286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箭头连接符 116">
              <a:extLst>
                <a:ext uri="{FF2B5EF4-FFF2-40B4-BE49-F238E27FC236}">
                  <a16:creationId xmlns:a16="http://schemas.microsoft.com/office/drawing/2014/main" id="{93BF02C5-8856-43F9-937B-1E43EF34546E}"/>
                </a:ext>
              </a:extLst>
            </p:cNvPr>
            <p:cNvCxnSpPr>
              <a:cxnSpLocks/>
              <a:stCxn id="103" idx="4"/>
            </p:cNvCxnSpPr>
            <p:nvPr/>
          </p:nvCxnSpPr>
          <p:spPr>
            <a:xfrm flipH="1">
              <a:off x="10334851" y="5425352"/>
              <a:ext cx="621065" cy="29238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17258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6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4375FB-006E-4445-AC86-A87124B82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子集构造算法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E19A27D-FC66-472B-84A6-12E3B611A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46</a:t>
            </a:fld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08E5643-86ED-42A8-B23C-A66F8F0EA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981" y="1605433"/>
            <a:ext cx="10515600" cy="443542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子集构造算法：工作表算法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2A15BB0-EECB-4769-8D88-4FAC0773C93D}"/>
              </a:ext>
            </a:extLst>
          </p:cNvPr>
          <p:cNvSpPr/>
          <p:nvPr/>
        </p:nvSpPr>
        <p:spPr>
          <a:xfrm>
            <a:off x="7857193" y="172600"/>
            <a:ext cx="33868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CN" sz="3200" b="1" dirty="0">
                <a:solidFill>
                  <a:srgbClr val="0000FF"/>
                </a:solidFill>
              </a:rPr>
              <a:t>NFA=(∑, S, q0, F, D)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F95D8E0-993F-4809-BC21-11D9B03FFF1F}"/>
              </a:ext>
            </a:extLst>
          </p:cNvPr>
          <p:cNvSpPr/>
          <p:nvPr/>
        </p:nvSpPr>
        <p:spPr>
          <a:xfrm>
            <a:off x="7857193" y="787198"/>
            <a:ext cx="42298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CN" sz="3200" b="1" dirty="0">
                <a:solidFill>
                  <a:srgbClr val="FF0000"/>
                </a:solidFill>
              </a:rPr>
              <a:t>DFA=(∑, S*, q0</a:t>
            </a:r>
            <a:r>
              <a:rPr lang="en-US" altLang="zh-CN" sz="3200" b="1" dirty="0">
                <a:solidFill>
                  <a:srgbClr val="FF0000"/>
                </a:solidFill>
              </a:rPr>
              <a:t>*</a:t>
            </a:r>
            <a:r>
              <a:rPr lang="pt-BR" altLang="zh-CN" sz="3200" b="1" dirty="0">
                <a:solidFill>
                  <a:srgbClr val="FF0000"/>
                </a:solidFill>
              </a:rPr>
              <a:t>, F*, D</a:t>
            </a:r>
            <a:r>
              <a:rPr lang="en-US" altLang="zh-CN" sz="3200" b="1" dirty="0">
                <a:solidFill>
                  <a:srgbClr val="FF0000"/>
                </a:solidFill>
              </a:rPr>
              <a:t>*</a:t>
            </a:r>
            <a:r>
              <a:rPr lang="pt-BR" altLang="zh-CN" sz="3200" b="1" dirty="0">
                <a:solidFill>
                  <a:srgbClr val="FF0000"/>
                </a:solidFill>
              </a:rPr>
              <a:t>)</a:t>
            </a:r>
          </a:p>
        </p:txBody>
      </p: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A0DB0802-6CC8-442C-80A9-6E892F1D2070}"/>
              </a:ext>
            </a:extLst>
          </p:cNvPr>
          <p:cNvGrpSpPr/>
          <p:nvPr/>
        </p:nvGrpSpPr>
        <p:grpSpPr>
          <a:xfrm>
            <a:off x="7351226" y="2141868"/>
            <a:ext cx="3622091" cy="3636095"/>
            <a:chOff x="7351226" y="2141868"/>
            <a:chExt cx="3622091" cy="3636095"/>
          </a:xfrm>
        </p:grpSpPr>
        <p:sp>
          <p:nvSpPr>
            <p:cNvPr id="17" name="流程图: 接点 16">
              <a:extLst>
                <a:ext uri="{FF2B5EF4-FFF2-40B4-BE49-F238E27FC236}">
                  <a16:creationId xmlns:a16="http://schemas.microsoft.com/office/drawing/2014/main" id="{2A303E88-4031-4E65-9FAC-CD31C42AE230}"/>
                </a:ext>
              </a:extLst>
            </p:cNvPr>
            <p:cNvSpPr/>
            <p:nvPr/>
          </p:nvSpPr>
          <p:spPr>
            <a:xfrm>
              <a:off x="7552344" y="2591737"/>
              <a:ext cx="650240" cy="431800"/>
            </a:xfrm>
            <a:prstGeom prst="flowChartConnector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q0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7574AEE4-32B7-411E-8A93-B850210F06EF}"/>
                </a:ext>
              </a:extLst>
            </p:cNvPr>
            <p:cNvCxnSpPr>
              <a:cxnSpLocks/>
              <a:stCxn id="17" idx="6"/>
              <a:endCxn id="21" idx="2"/>
            </p:cNvCxnSpPr>
            <p:nvPr/>
          </p:nvCxnSpPr>
          <p:spPr>
            <a:xfrm flipV="1">
              <a:off x="8202584" y="2801285"/>
              <a:ext cx="729436" cy="635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72B26845-7DFB-45A8-B395-95F46ECE3838}"/>
                </a:ext>
              </a:extLst>
            </p:cNvPr>
            <p:cNvSpPr txBox="1"/>
            <p:nvPr/>
          </p:nvSpPr>
          <p:spPr>
            <a:xfrm>
              <a:off x="8344824" y="2292998"/>
              <a:ext cx="3556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altLang="zh-CN" sz="3200" b="1" dirty="0"/>
                <a:t>ε</a:t>
              </a:r>
              <a:endParaRPr lang="zh-CN" altLang="en-US" sz="3200" b="1" dirty="0"/>
            </a:p>
          </p:txBody>
        </p: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B335BF0F-59D3-4E0C-8761-C49CD58DC124}"/>
                </a:ext>
              </a:extLst>
            </p:cNvPr>
            <p:cNvCxnSpPr>
              <a:cxnSpLocks/>
            </p:cNvCxnSpPr>
            <p:nvPr/>
          </p:nvCxnSpPr>
          <p:spPr>
            <a:xfrm>
              <a:off x="7351226" y="2141868"/>
              <a:ext cx="402235" cy="49503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流程图: 接点 20">
              <a:extLst>
                <a:ext uri="{FF2B5EF4-FFF2-40B4-BE49-F238E27FC236}">
                  <a16:creationId xmlns:a16="http://schemas.microsoft.com/office/drawing/2014/main" id="{E2C5466F-5714-44B3-BA96-FA759B1D65D5}"/>
                </a:ext>
              </a:extLst>
            </p:cNvPr>
            <p:cNvSpPr/>
            <p:nvPr/>
          </p:nvSpPr>
          <p:spPr>
            <a:xfrm>
              <a:off x="8932020" y="2585385"/>
              <a:ext cx="650240" cy="431800"/>
            </a:xfrm>
            <a:prstGeom prst="flowChartConnector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27" name="直接箭头连接符 26">
              <a:extLst>
                <a:ext uri="{FF2B5EF4-FFF2-40B4-BE49-F238E27FC236}">
                  <a16:creationId xmlns:a16="http://schemas.microsoft.com/office/drawing/2014/main" id="{794CDD82-CDA2-41F4-ADDA-1B8D4588913D}"/>
                </a:ext>
              </a:extLst>
            </p:cNvPr>
            <p:cNvCxnSpPr>
              <a:cxnSpLocks/>
              <a:stCxn id="21" idx="6"/>
              <a:endCxn id="29" idx="2"/>
            </p:cNvCxnSpPr>
            <p:nvPr/>
          </p:nvCxnSpPr>
          <p:spPr>
            <a:xfrm flipV="1">
              <a:off x="9582260" y="2797477"/>
              <a:ext cx="740817" cy="380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A9CB139A-5F8F-4E01-8B60-BE493F4D1753}"/>
                </a:ext>
              </a:extLst>
            </p:cNvPr>
            <p:cNvSpPr txBox="1"/>
            <p:nvPr/>
          </p:nvSpPr>
          <p:spPr>
            <a:xfrm>
              <a:off x="9735881" y="2299350"/>
              <a:ext cx="3556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dirty="0"/>
                <a:t>c</a:t>
              </a:r>
              <a:endParaRPr lang="zh-CN" altLang="en-US" sz="3200" b="1" dirty="0"/>
            </a:p>
          </p:txBody>
        </p:sp>
        <p:sp>
          <p:nvSpPr>
            <p:cNvPr id="29" name="流程图: 接点 28">
              <a:extLst>
                <a:ext uri="{FF2B5EF4-FFF2-40B4-BE49-F238E27FC236}">
                  <a16:creationId xmlns:a16="http://schemas.microsoft.com/office/drawing/2014/main" id="{2B546042-7219-44FD-8A6E-6536028637D0}"/>
                </a:ext>
              </a:extLst>
            </p:cNvPr>
            <p:cNvSpPr/>
            <p:nvPr/>
          </p:nvSpPr>
          <p:spPr>
            <a:xfrm>
              <a:off x="10323077" y="2581577"/>
              <a:ext cx="650240" cy="431800"/>
            </a:xfrm>
            <a:prstGeom prst="flowChartConnector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id="{28C49BE4-40F2-4E9B-815B-FD762B1C290A}"/>
                </a:ext>
              </a:extLst>
            </p:cNvPr>
            <p:cNvCxnSpPr>
              <a:cxnSpLocks/>
              <a:stCxn id="17" idx="5"/>
              <a:endCxn id="33" idx="2"/>
            </p:cNvCxnSpPr>
            <p:nvPr/>
          </p:nvCxnSpPr>
          <p:spPr>
            <a:xfrm>
              <a:off x="8107359" y="2960301"/>
              <a:ext cx="824661" cy="61954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B8F890DE-121F-47AA-B8C2-CD4B2399F390}"/>
                </a:ext>
              </a:extLst>
            </p:cNvPr>
            <p:cNvSpPr txBox="1"/>
            <p:nvPr/>
          </p:nvSpPr>
          <p:spPr>
            <a:xfrm>
              <a:off x="8468482" y="2862027"/>
              <a:ext cx="3556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altLang="zh-CN" sz="3200" b="1" dirty="0"/>
                <a:t>ε</a:t>
              </a:r>
              <a:endParaRPr lang="zh-CN" altLang="en-US" sz="3200" b="1" dirty="0"/>
            </a:p>
          </p:txBody>
        </p:sp>
        <p:sp>
          <p:nvSpPr>
            <p:cNvPr id="33" name="流程图: 接点 32">
              <a:extLst>
                <a:ext uri="{FF2B5EF4-FFF2-40B4-BE49-F238E27FC236}">
                  <a16:creationId xmlns:a16="http://schemas.microsoft.com/office/drawing/2014/main" id="{1696DA03-DACA-4DD9-BB62-C4DC48A9D2BE}"/>
                </a:ext>
              </a:extLst>
            </p:cNvPr>
            <p:cNvSpPr/>
            <p:nvPr/>
          </p:nvSpPr>
          <p:spPr>
            <a:xfrm>
              <a:off x="8932020" y="3363949"/>
              <a:ext cx="650240" cy="431800"/>
            </a:xfrm>
            <a:prstGeom prst="flowChartConnector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35" name="直接箭头连接符 34">
              <a:extLst>
                <a:ext uri="{FF2B5EF4-FFF2-40B4-BE49-F238E27FC236}">
                  <a16:creationId xmlns:a16="http://schemas.microsoft.com/office/drawing/2014/main" id="{496C3724-C43F-48DE-AD44-7EC167EC1E2C}"/>
                </a:ext>
              </a:extLst>
            </p:cNvPr>
            <p:cNvCxnSpPr>
              <a:cxnSpLocks/>
              <a:stCxn id="17" idx="4"/>
              <a:endCxn id="37" idx="2"/>
            </p:cNvCxnSpPr>
            <p:nvPr/>
          </p:nvCxnSpPr>
          <p:spPr>
            <a:xfrm>
              <a:off x="7877464" y="3023537"/>
              <a:ext cx="497840" cy="11975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1C670A7B-B5F2-4785-923C-D7DA0E8BB209}"/>
                </a:ext>
              </a:extLst>
            </p:cNvPr>
            <p:cNvSpPr txBox="1"/>
            <p:nvPr/>
          </p:nvSpPr>
          <p:spPr>
            <a:xfrm>
              <a:off x="8107054" y="3309669"/>
              <a:ext cx="3556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dirty="0"/>
                <a:t>b</a:t>
              </a:r>
              <a:endParaRPr lang="zh-CN" altLang="en-US" sz="3200" b="1" dirty="0"/>
            </a:p>
          </p:txBody>
        </p:sp>
        <p:sp>
          <p:nvSpPr>
            <p:cNvPr id="37" name="流程图: 接点 36">
              <a:extLst>
                <a:ext uri="{FF2B5EF4-FFF2-40B4-BE49-F238E27FC236}">
                  <a16:creationId xmlns:a16="http://schemas.microsoft.com/office/drawing/2014/main" id="{F983AF53-150B-4557-BAD3-100A172E5D8C}"/>
                </a:ext>
              </a:extLst>
            </p:cNvPr>
            <p:cNvSpPr/>
            <p:nvPr/>
          </p:nvSpPr>
          <p:spPr>
            <a:xfrm>
              <a:off x="8375304" y="4005197"/>
              <a:ext cx="650240" cy="431800"/>
            </a:xfrm>
            <a:prstGeom prst="flowChartConnector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3F59B41B-BB9A-4EA9-817E-AAC904E2165A}"/>
                </a:ext>
              </a:extLst>
            </p:cNvPr>
            <p:cNvCxnSpPr>
              <a:cxnSpLocks/>
              <a:stCxn id="33" idx="5"/>
              <a:endCxn id="24" idx="2"/>
            </p:cNvCxnSpPr>
            <p:nvPr/>
          </p:nvCxnSpPr>
          <p:spPr>
            <a:xfrm>
              <a:off x="9487035" y="3732513"/>
              <a:ext cx="649179" cy="18959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1647BC47-B61B-48F3-AB4D-B6ACA16BF8F9}"/>
                </a:ext>
              </a:extLst>
            </p:cNvPr>
            <p:cNvSpPr txBox="1"/>
            <p:nvPr/>
          </p:nvSpPr>
          <p:spPr>
            <a:xfrm>
              <a:off x="9729580" y="3317883"/>
              <a:ext cx="3556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altLang="zh-CN" sz="3200" b="1" dirty="0"/>
                <a:t>ε</a:t>
              </a:r>
              <a:endParaRPr lang="zh-CN" altLang="en-US" sz="3200" b="1" dirty="0"/>
            </a:p>
          </p:txBody>
        </p:sp>
        <p:sp>
          <p:nvSpPr>
            <p:cNvPr id="24" name="流程图: 接点 23">
              <a:extLst>
                <a:ext uri="{FF2B5EF4-FFF2-40B4-BE49-F238E27FC236}">
                  <a16:creationId xmlns:a16="http://schemas.microsoft.com/office/drawing/2014/main" id="{AF238494-A084-4AFB-980A-99FAE2CCEE0A}"/>
                </a:ext>
              </a:extLst>
            </p:cNvPr>
            <p:cNvSpPr/>
            <p:nvPr/>
          </p:nvSpPr>
          <p:spPr>
            <a:xfrm>
              <a:off x="10136214" y="3706208"/>
              <a:ext cx="650240" cy="431800"/>
            </a:xfrm>
            <a:prstGeom prst="flowChartConnector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0" name="流程图: 接点 29">
              <a:extLst>
                <a:ext uri="{FF2B5EF4-FFF2-40B4-BE49-F238E27FC236}">
                  <a16:creationId xmlns:a16="http://schemas.microsoft.com/office/drawing/2014/main" id="{128B3280-1955-49E9-A5AD-6C7A1CE5C20D}"/>
                </a:ext>
              </a:extLst>
            </p:cNvPr>
            <p:cNvSpPr/>
            <p:nvPr/>
          </p:nvSpPr>
          <p:spPr>
            <a:xfrm>
              <a:off x="9719739" y="4637436"/>
              <a:ext cx="650240" cy="431800"/>
            </a:xfrm>
            <a:prstGeom prst="flowChartConnector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34" name="直接箭头连接符 33">
              <a:extLst>
                <a:ext uri="{FF2B5EF4-FFF2-40B4-BE49-F238E27FC236}">
                  <a16:creationId xmlns:a16="http://schemas.microsoft.com/office/drawing/2014/main" id="{625E3175-1147-4C5F-B711-F1EFC4D919C1}"/>
                </a:ext>
              </a:extLst>
            </p:cNvPr>
            <p:cNvCxnSpPr>
              <a:cxnSpLocks/>
              <a:stCxn id="24" idx="4"/>
              <a:endCxn id="30" idx="0"/>
            </p:cNvCxnSpPr>
            <p:nvPr/>
          </p:nvCxnSpPr>
          <p:spPr>
            <a:xfrm flipH="1">
              <a:off x="10044859" y="4138008"/>
              <a:ext cx="416475" cy="49942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A5735456-C591-477F-912D-B7BE509B5549}"/>
                </a:ext>
              </a:extLst>
            </p:cNvPr>
            <p:cNvSpPr txBox="1"/>
            <p:nvPr/>
          </p:nvSpPr>
          <p:spPr>
            <a:xfrm>
              <a:off x="10269185" y="4144609"/>
              <a:ext cx="3556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dirty="0"/>
                <a:t>a</a:t>
              </a:r>
              <a:endParaRPr lang="zh-CN" altLang="en-US" sz="3200" b="1" dirty="0"/>
            </a:p>
          </p:txBody>
        </p:sp>
        <p:sp>
          <p:nvSpPr>
            <p:cNvPr id="39" name="流程图: 接点 38">
              <a:extLst>
                <a:ext uri="{FF2B5EF4-FFF2-40B4-BE49-F238E27FC236}">
                  <a16:creationId xmlns:a16="http://schemas.microsoft.com/office/drawing/2014/main" id="{6BD2FF07-5C69-489C-B58B-A7CC5D8009A3}"/>
                </a:ext>
              </a:extLst>
            </p:cNvPr>
            <p:cNvSpPr/>
            <p:nvPr/>
          </p:nvSpPr>
          <p:spPr>
            <a:xfrm>
              <a:off x="8900365" y="5226716"/>
              <a:ext cx="650240" cy="431800"/>
            </a:xfrm>
            <a:prstGeom prst="flowChartConnector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0" name="流程图: 接点 39">
              <a:extLst>
                <a:ext uri="{FF2B5EF4-FFF2-40B4-BE49-F238E27FC236}">
                  <a16:creationId xmlns:a16="http://schemas.microsoft.com/office/drawing/2014/main" id="{68273924-B92A-4AA5-86FD-DCB2C9BAADD0}"/>
                </a:ext>
              </a:extLst>
            </p:cNvPr>
            <p:cNvSpPr/>
            <p:nvPr/>
          </p:nvSpPr>
          <p:spPr>
            <a:xfrm>
              <a:off x="10268697" y="5346163"/>
              <a:ext cx="650240" cy="431800"/>
            </a:xfrm>
            <a:prstGeom prst="flowChartConnector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41" name="直接箭头连接符 40">
              <a:extLst>
                <a:ext uri="{FF2B5EF4-FFF2-40B4-BE49-F238E27FC236}">
                  <a16:creationId xmlns:a16="http://schemas.microsoft.com/office/drawing/2014/main" id="{D615D81C-2DD5-412F-8AE2-F95C51D943AC}"/>
                </a:ext>
              </a:extLst>
            </p:cNvPr>
            <p:cNvCxnSpPr>
              <a:cxnSpLocks/>
              <a:stCxn id="30" idx="2"/>
              <a:endCxn id="39" idx="0"/>
            </p:cNvCxnSpPr>
            <p:nvPr/>
          </p:nvCxnSpPr>
          <p:spPr>
            <a:xfrm flipH="1">
              <a:off x="9225485" y="4853336"/>
              <a:ext cx="494254" cy="37338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>
              <a:extLst>
                <a:ext uri="{FF2B5EF4-FFF2-40B4-BE49-F238E27FC236}">
                  <a16:creationId xmlns:a16="http://schemas.microsoft.com/office/drawing/2014/main" id="{E2464EEF-FF28-4F86-BF9B-6F5ACBE6E233}"/>
                </a:ext>
              </a:extLst>
            </p:cNvPr>
            <p:cNvCxnSpPr>
              <a:cxnSpLocks/>
              <a:stCxn id="30" idx="5"/>
              <a:endCxn id="40" idx="0"/>
            </p:cNvCxnSpPr>
            <p:nvPr/>
          </p:nvCxnSpPr>
          <p:spPr>
            <a:xfrm>
              <a:off x="10274754" y="5006000"/>
              <a:ext cx="319063" cy="34016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1BC8DC6B-02EE-4919-A433-9A1AB90B816C}"/>
                </a:ext>
              </a:extLst>
            </p:cNvPr>
            <p:cNvSpPr txBox="1"/>
            <p:nvPr/>
          </p:nvSpPr>
          <p:spPr>
            <a:xfrm>
              <a:off x="9201380" y="4558371"/>
              <a:ext cx="3556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altLang="zh-CN" sz="3200" b="1" dirty="0"/>
                <a:t>ε</a:t>
              </a:r>
              <a:endParaRPr lang="zh-CN" altLang="en-US" sz="3200" b="1" dirty="0"/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78AF0DF3-1559-4BC6-89FD-1A3465589918}"/>
                </a:ext>
              </a:extLst>
            </p:cNvPr>
            <p:cNvSpPr txBox="1"/>
            <p:nvPr/>
          </p:nvSpPr>
          <p:spPr>
            <a:xfrm>
              <a:off x="10380981" y="4729384"/>
              <a:ext cx="3556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altLang="zh-CN" sz="3200" b="1" dirty="0"/>
                <a:t>ε</a:t>
              </a:r>
              <a:endParaRPr lang="zh-CN" altLang="en-US" sz="3200" b="1" dirty="0"/>
            </a:p>
          </p:txBody>
        </p: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8867379B-D28F-4FD3-9C5F-6FCDA9B8DA9D}"/>
              </a:ext>
            </a:extLst>
          </p:cNvPr>
          <p:cNvGrpSpPr/>
          <p:nvPr/>
        </p:nvGrpSpPr>
        <p:grpSpPr>
          <a:xfrm>
            <a:off x="7400494" y="1789337"/>
            <a:ext cx="3569760" cy="2518466"/>
            <a:chOff x="7400494" y="1789337"/>
            <a:chExt cx="3569760" cy="2518466"/>
          </a:xfrm>
        </p:grpSpPr>
        <p:sp>
          <p:nvSpPr>
            <p:cNvPr id="45" name="任意多边形: 形状 44">
              <a:extLst>
                <a:ext uri="{FF2B5EF4-FFF2-40B4-BE49-F238E27FC236}">
                  <a16:creationId xmlns:a16="http://schemas.microsoft.com/office/drawing/2014/main" id="{136EFB51-27EC-4F6C-B4F7-3ADD7D31EFBD}"/>
                </a:ext>
              </a:extLst>
            </p:cNvPr>
            <p:cNvSpPr/>
            <p:nvPr/>
          </p:nvSpPr>
          <p:spPr>
            <a:xfrm>
              <a:off x="7400494" y="2377711"/>
              <a:ext cx="3569760" cy="1930092"/>
            </a:xfrm>
            <a:custGeom>
              <a:avLst/>
              <a:gdLst>
                <a:gd name="connsiteX0" fmla="*/ 50800 w 3569760"/>
                <a:gd name="connsiteY0" fmla="*/ 233680 h 2076344"/>
                <a:gd name="connsiteX1" fmla="*/ 203200 w 3569760"/>
                <a:gd name="connsiteY1" fmla="*/ 223520 h 2076344"/>
                <a:gd name="connsiteX2" fmla="*/ 304800 w 3569760"/>
                <a:gd name="connsiteY2" fmla="*/ 193040 h 2076344"/>
                <a:gd name="connsiteX3" fmla="*/ 386080 w 3569760"/>
                <a:gd name="connsiteY3" fmla="*/ 182880 h 2076344"/>
                <a:gd name="connsiteX4" fmla="*/ 457200 w 3569760"/>
                <a:gd name="connsiteY4" fmla="*/ 152400 h 2076344"/>
                <a:gd name="connsiteX5" fmla="*/ 589280 w 3569760"/>
                <a:gd name="connsiteY5" fmla="*/ 142240 h 2076344"/>
                <a:gd name="connsiteX6" fmla="*/ 670560 w 3569760"/>
                <a:gd name="connsiteY6" fmla="*/ 132080 h 2076344"/>
                <a:gd name="connsiteX7" fmla="*/ 772160 w 3569760"/>
                <a:gd name="connsiteY7" fmla="*/ 101600 h 2076344"/>
                <a:gd name="connsiteX8" fmla="*/ 914400 w 3569760"/>
                <a:gd name="connsiteY8" fmla="*/ 91440 h 2076344"/>
                <a:gd name="connsiteX9" fmla="*/ 1046480 w 3569760"/>
                <a:gd name="connsiteY9" fmla="*/ 71120 h 2076344"/>
                <a:gd name="connsiteX10" fmla="*/ 1087120 w 3569760"/>
                <a:gd name="connsiteY10" fmla="*/ 60960 h 2076344"/>
                <a:gd name="connsiteX11" fmla="*/ 1198880 w 3569760"/>
                <a:gd name="connsiteY11" fmla="*/ 50800 h 2076344"/>
                <a:gd name="connsiteX12" fmla="*/ 1259840 w 3569760"/>
                <a:gd name="connsiteY12" fmla="*/ 30480 h 2076344"/>
                <a:gd name="connsiteX13" fmla="*/ 1310640 w 3569760"/>
                <a:gd name="connsiteY13" fmla="*/ 10160 h 2076344"/>
                <a:gd name="connsiteX14" fmla="*/ 1645920 w 3569760"/>
                <a:gd name="connsiteY14" fmla="*/ 0 h 2076344"/>
                <a:gd name="connsiteX15" fmla="*/ 1869440 w 3569760"/>
                <a:gd name="connsiteY15" fmla="*/ 10160 h 2076344"/>
                <a:gd name="connsiteX16" fmla="*/ 1899920 w 3569760"/>
                <a:gd name="connsiteY16" fmla="*/ 20320 h 2076344"/>
                <a:gd name="connsiteX17" fmla="*/ 1950720 w 3569760"/>
                <a:gd name="connsiteY17" fmla="*/ 40640 h 2076344"/>
                <a:gd name="connsiteX18" fmla="*/ 2001520 w 3569760"/>
                <a:gd name="connsiteY18" fmla="*/ 71120 h 2076344"/>
                <a:gd name="connsiteX19" fmla="*/ 2123440 w 3569760"/>
                <a:gd name="connsiteY19" fmla="*/ 182880 h 2076344"/>
                <a:gd name="connsiteX20" fmla="*/ 2194560 w 3569760"/>
                <a:gd name="connsiteY20" fmla="*/ 274320 h 2076344"/>
                <a:gd name="connsiteX21" fmla="*/ 2265680 w 3569760"/>
                <a:gd name="connsiteY21" fmla="*/ 335280 h 2076344"/>
                <a:gd name="connsiteX22" fmla="*/ 2286000 w 3569760"/>
                <a:gd name="connsiteY22" fmla="*/ 375920 h 2076344"/>
                <a:gd name="connsiteX23" fmla="*/ 2316480 w 3569760"/>
                <a:gd name="connsiteY23" fmla="*/ 406400 h 2076344"/>
                <a:gd name="connsiteX24" fmla="*/ 2357120 w 3569760"/>
                <a:gd name="connsiteY24" fmla="*/ 477520 h 2076344"/>
                <a:gd name="connsiteX25" fmla="*/ 2387600 w 3569760"/>
                <a:gd name="connsiteY25" fmla="*/ 518160 h 2076344"/>
                <a:gd name="connsiteX26" fmla="*/ 2428240 w 3569760"/>
                <a:gd name="connsiteY26" fmla="*/ 558800 h 2076344"/>
                <a:gd name="connsiteX27" fmla="*/ 2448560 w 3569760"/>
                <a:gd name="connsiteY27" fmla="*/ 589280 h 2076344"/>
                <a:gd name="connsiteX28" fmla="*/ 2529840 w 3569760"/>
                <a:gd name="connsiteY28" fmla="*/ 680720 h 2076344"/>
                <a:gd name="connsiteX29" fmla="*/ 2540000 w 3569760"/>
                <a:gd name="connsiteY29" fmla="*/ 721360 h 2076344"/>
                <a:gd name="connsiteX30" fmla="*/ 2590800 w 3569760"/>
                <a:gd name="connsiteY30" fmla="*/ 762000 h 2076344"/>
                <a:gd name="connsiteX31" fmla="*/ 2621280 w 3569760"/>
                <a:gd name="connsiteY31" fmla="*/ 792480 h 2076344"/>
                <a:gd name="connsiteX32" fmla="*/ 2661920 w 3569760"/>
                <a:gd name="connsiteY32" fmla="*/ 822960 h 2076344"/>
                <a:gd name="connsiteX33" fmla="*/ 2692400 w 3569760"/>
                <a:gd name="connsiteY33" fmla="*/ 853440 h 2076344"/>
                <a:gd name="connsiteX34" fmla="*/ 2712720 w 3569760"/>
                <a:gd name="connsiteY34" fmla="*/ 883920 h 2076344"/>
                <a:gd name="connsiteX35" fmla="*/ 2743200 w 3569760"/>
                <a:gd name="connsiteY35" fmla="*/ 894080 h 2076344"/>
                <a:gd name="connsiteX36" fmla="*/ 2834640 w 3569760"/>
                <a:gd name="connsiteY36" fmla="*/ 995680 h 2076344"/>
                <a:gd name="connsiteX37" fmla="*/ 2895600 w 3569760"/>
                <a:gd name="connsiteY37" fmla="*/ 1036320 h 2076344"/>
                <a:gd name="connsiteX38" fmla="*/ 2956560 w 3569760"/>
                <a:gd name="connsiteY38" fmla="*/ 1097280 h 2076344"/>
                <a:gd name="connsiteX39" fmla="*/ 3017520 w 3569760"/>
                <a:gd name="connsiteY39" fmla="*/ 1148080 h 2076344"/>
                <a:gd name="connsiteX40" fmla="*/ 3098800 w 3569760"/>
                <a:gd name="connsiteY40" fmla="*/ 1198880 h 2076344"/>
                <a:gd name="connsiteX41" fmla="*/ 3129280 w 3569760"/>
                <a:gd name="connsiteY41" fmla="*/ 1239520 h 2076344"/>
                <a:gd name="connsiteX42" fmla="*/ 3159760 w 3569760"/>
                <a:gd name="connsiteY42" fmla="*/ 1249680 h 2076344"/>
                <a:gd name="connsiteX43" fmla="*/ 3200400 w 3569760"/>
                <a:gd name="connsiteY43" fmla="*/ 1280160 h 2076344"/>
                <a:gd name="connsiteX44" fmla="*/ 3261360 w 3569760"/>
                <a:gd name="connsiteY44" fmla="*/ 1320800 h 2076344"/>
                <a:gd name="connsiteX45" fmla="*/ 3322320 w 3569760"/>
                <a:gd name="connsiteY45" fmla="*/ 1381760 h 2076344"/>
                <a:gd name="connsiteX46" fmla="*/ 3352800 w 3569760"/>
                <a:gd name="connsiteY46" fmla="*/ 1402080 h 2076344"/>
                <a:gd name="connsiteX47" fmla="*/ 3423920 w 3569760"/>
                <a:gd name="connsiteY47" fmla="*/ 1473200 h 2076344"/>
                <a:gd name="connsiteX48" fmla="*/ 3505200 w 3569760"/>
                <a:gd name="connsiteY48" fmla="*/ 1554480 h 2076344"/>
                <a:gd name="connsiteX49" fmla="*/ 3556000 w 3569760"/>
                <a:gd name="connsiteY49" fmla="*/ 1615440 h 2076344"/>
                <a:gd name="connsiteX50" fmla="*/ 3556000 w 3569760"/>
                <a:gd name="connsiteY50" fmla="*/ 1879600 h 2076344"/>
                <a:gd name="connsiteX51" fmla="*/ 3484880 w 3569760"/>
                <a:gd name="connsiteY51" fmla="*/ 1940560 h 2076344"/>
                <a:gd name="connsiteX52" fmla="*/ 3423920 w 3569760"/>
                <a:gd name="connsiteY52" fmla="*/ 1960880 h 2076344"/>
                <a:gd name="connsiteX53" fmla="*/ 3322320 w 3569760"/>
                <a:gd name="connsiteY53" fmla="*/ 1981200 h 2076344"/>
                <a:gd name="connsiteX54" fmla="*/ 3261360 w 3569760"/>
                <a:gd name="connsiteY54" fmla="*/ 2011680 h 2076344"/>
                <a:gd name="connsiteX55" fmla="*/ 3098800 w 3569760"/>
                <a:gd name="connsiteY55" fmla="*/ 2052320 h 2076344"/>
                <a:gd name="connsiteX56" fmla="*/ 2712720 w 3569760"/>
                <a:gd name="connsiteY56" fmla="*/ 2042160 h 2076344"/>
                <a:gd name="connsiteX57" fmla="*/ 2621280 w 3569760"/>
                <a:gd name="connsiteY57" fmla="*/ 2032000 h 2076344"/>
                <a:gd name="connsiteX58" fmla="*/ 2499360 w 3569760"/>
                <a:gd name="connsiteY58" fmla="*/ 2001520 h 2076344"/>
                <a:gd name="connsiteX59" fmla="*/ 2448560 w 3569760"/>
                <a:gd name="connsiteY59" fmla="*/ 1981200 h 2076344"/>
                <a:gd name="connsiteX60" fmla="*/ 2357120 w 3569760"/>
                <a:gd name="connsiteY60" fmla="*/ 1960880 h 2076344"/>
                <a:gd name="connsiteX61" fmla="*/ 2296160 w 3569760"/>
                <a:gd name="connsiteY61" fmla="*/ 1910080 h 2076344"/>
                <a:gd name="connsiteX62" fmla="*/ 2235200 w 3569760"/>
                <a:gd name="connsiteY62" fmla="*/ 1899920 h 2076344"/>
                <a:gd name="connsiteX63" fmla="*/ 2174240 w 3569760"/>
                <a:gd name="connsiteY63" fmla="*/ 1859280 h 2076344"/>
                <a:gd name="connsiteX64" fmla="*/ 2113280 w 3569760"/>
                <a:gd name="connsiteY64" fmla="*/ 1838960 h 2076344"/>
                <a:gd name="connsiteX65" fmla="*/ 2062480 w 3569760"/>
                <a:gd name="connsiteY65" fmla="*/ 1828800 h 2076344"/>
                <a:gd name="connsiteX66" fmla="*/ 1991360 w 3569760"/>
                <a:gd name="connsiteY66" fmla="*/ 1808480 h 2076344"/>
                <a:gd name="connsiteX67" fmla="*/ 1859280 w 3569760"/>
                <a:gd name="connsiteY67" fmla="*/ 1767840 h 2076344"/>
                <a:gd name="connsiteX68" fmla="*/ 1788160 w 3569760"/>
                <a:gd name="connsiteY68" fmla="*/ 1727200 h 2076344"/>
                <a:gd name="connsiteX69" fmla="*/ 1757680 w 3569760"/>
                <a:gd name="connsiteY69" fmla="*/ 1717040 h 2076344"/>
                <a:gd name="connsiteX70" fmla="*/ 1706880 w 3569760"/>
                <a:gd name="connsiteY70" fmla="*/ 1696720 h 2076344"/>
                <a:gd name="connsiteX71" fmla="*/ 1645920 w 3569760"/>
                <a:gd name="connsiteY71" fmla="*/ 1645920 h 2076344"/>
                <a:gd name="connsiteX72" fmla="*/ 1554480 w 3569760"/>
                <a:gd name="connsiteY72" fmla="*/ 1615440 h 2076344"/>
                <a:gd name="connsiteX73" fmla="*/ 1432560 w 3569760"/>
                <a:gd name="connsiteY73" fmla="*/ 1564640 h 2076344"/>
                <a:gd name="connsiteX74" fmla="*/ 1381760 w 3569760"/>
                <a:gd name="connsiteY74" fmla="*/ 1534160 h 2076344"/>
                <a:gd name="connsiteX75" fmla="*/ 1351280 w 3569760"/>
                <a:gd name="connsiteY75" fmla="*/ 1524000 h 2076344"/>
                <a:gd name="connsiteX76" fmla="*/ 1310640 w 3569760"/>
                <a:gd name="connsiteY76" fmla="*/ 1503680 h 2076344"/>
                <a:gd name="connsiteX77" fmla="*/ 1259840 w 3569760"/>
                <a:gd name="connsiteY77" fmla="*/ 1483360 h 2076344"/>
                <a:gd name="connsiteX78" fmla="*/ 1198880 w 3569760"/>
                <a:gd name="connsiteY78" fmla="*/ 1452880 h 2076344"/>
                <a:gd name="connsiteX79" fmla="*/ 1158240 w 3569760"/>
                <a:gd name="connsiteY79" fmla="*/ 1412240 h 2076344"/>
                <a:gd name="connsiteX80" fmla="*/ 1127760 w 3569760"/>
                <a:gd name="connsiteY80" fmla="*/ 1402080 h 2076344"/>
                <a:gd name="connsiteX81" fmla="*/ 1087120 w 3569760"/>
                <a:gd name="connsiteY81" fmla="*/ 1381760 h 2076344"/>
                <a:gd name="connsiteX82" fmla="*/ 1056640 w 3569760"/>
                <a:gd name="connsiteY82" fmla="*/ 1341120 h 2076344"/>
                <a:gd name="connsiteX83" fmla="*/ 1016000 w 3569760"/>
                <a:gd name="connsiteY83" fmla="*/ 1310640 h 2076344"/>
                <a:gd name="connsiteX84" fmla="*/ 955040 w 3569760"/>
                <a:gd name="connsiteY84" fmla="*/ 1249680 h 2076344"/>
                <a:gd name="connsiteX85" fmla="*/ 924560 w 3569760"/>
                <a:gd name="connsiteY85" fmla="*/ 1209040 h 2076344"/>
                <a:gd name="connsiteX86" fmla="*/ 833120 w 3569760"/>
                <a:gd name="connsiteY86" fmla="*/ 1127760 h 2076344"/>
                <a:gd name="connsiteX87" fmla="*/ 822960 w 3569760"/>
                <a:gd name="connsiteY87" fmla="*/ 1097280 h 2076344"/>
                <a:gd name="connsiteX88" fmla="*/ 762000 w 3569760"/>
                <a:gd name="connsiteY88" fmla="*/ 1016000 h 2076344"/>
                <a:gd name="connsiteX89" fmla="*/ 751840 w 3569760"/>
                <a:gd name="connsiteY89" fmla="*/ 985520 h 2076344"/>
                <a:gd name="connsiteX90" fmla="*/ 609600 w 3569760"/>
                <a:gd name="connsiteY90" fmla="*/ 873760 h 2076344"/>
                <a:gd name="connsiteX91" fmla="*/ 528320 w 3569760"/>
                <a:gd name="connsiteY91" fmla="*/ 812800 h 2076344"/>
                <a:gd name="connsiteX92" fmla="*/ 487680 w 3569760"/>
                <a:gd name="connsiteY92" fmla="*/ 802640 h 2076344"/>
                <a:gd name="connsiteX93" fmla="*/ 457200 w 3569760"/>
                <a:gd name="connsiteY93" fmla="*/ 782320 h 2076344"/>
                <a:gd name="connsiteX94" fmla="*/ 426720 w 3569760"/>
                <a:gd name="connsiteY94" fmla="*/ 772160 h 2076344"/>
                <a:gd name="connsiteX95" fmla="*/ 386080 w 3569760"/>
                <a:gd name="connsiteY95" fmla="*/ 741680 h 2076344"/>
                <a:gd name="connsiteX96" fmla="*/ 304800 w 3569760"/>
                <a:gd name="connsiteY96" fmla="*/ 721360 h 2076344"/>
                <a:gd name="connsiteX97" fmla="*/ 243840 w 3569760"/>
                <a:gd name="connsiteY97" fmla="*/ 690880 h 2076344"/>
                <a:gd name="connsiteX98" fmla="*/ 162560 w 3569760"/>
                <a:gd name="connsiteY98" fmla="*/ 650240 h 2076344"/>
                <a:gd name="connsiteX99" fmla="*/ 111760 w 3569760"/>
                <a:gd name="connsiteY99" fmla="*/ 609600 h 2076344"/>
                <a:gd name="connsiteX100" fmla="*/ 91440 w 3569760"/>
                <a:gd name="connsiteY100" fmla="*/ 579120 h 2076344"/>
                <a:gd name="connsiteX101" fmla="*/ 60960 w 3569760"/>
                <a:gd name="connsiteY101" fmla="*/ 528320 h 2076344"/>
                <a:gd name="connsiteX102" fmla="*/ 30480 w 3569760"/>
                <a:gd name="connsiteY102" fmla="*/ 508000 h 2076344"/>
                <a:gd name="connsiteX103" fmla="*/ 0 w 3569760"/>
                <a:gd name="connsiteY103" fmla="*/ 436880 h 2076344"/>
                <a:gd name="connsiteX104" fmla="*/ 10160 w 3569760"/>
                <a:gd name="connsiteY104" fmla="*/ 396240 h 2076344"/>
                <a:gd name="connsiteX105" fmla="*/ 20320 w 3569760"/>
                <a:gd name="connsiteY105" fmla="*/ 314960 h 2076344"/>
                <a:gd name="connsiteX106" fmla="*/ 30480 w 3569760"/>
                <a:gd name="connsiteY106" fmla="*/ 284480 h 2076344"/>
                <a:gd name="connsiteX107" fmla="*/ 71120 w 3569760"/>
                <a:gd name="connsiteY107" fmla="*/ 264160 h 2076344"/>
                <a:gd name="connsiteX108" fmla="*/ 111760 w 3569760"/>
                <a:gd name="connsiteY108" fmla="*/ 243840 h 2076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</a:cxnLst>
              <a:rect l="l" t="t" r="r" b="b"/>
              <a:pathLst>
                <a:path w="3569760" h="2076344">
                  <a:moveTo>
                    <a:pt x="50800" y="233680"/>
                  </a:moveTo>
                  <a:cubicBezTo>
                    <a:pt x="101600" y="230293"/>
                    <a:pt x="152927" y="231564"/>
                    <a:pt x="203200" y="223520"/>
                  </a:cubicBezTo>
                  <a:cubicBezTo>
                    <a:pt x="238114" y="217934"/>
                    <a:pt x="270284" y="200710"/>
                    <a:pt x="304800" y="193040"/>
                  </a:cubicBezTo>
                  <a:cubicBezTo>
                    <a:pt x="331454" y="187117"/>
                    <a:pt x="358987" y="186267"/>
                    <a:pt x="386080" y="182880"/>
                  </a:cubicBezTo>
                  <a:cubicBezTo>
                    <a:pt x="409787" y="172720"/>
                    <a:pt x="431909" y="157458"/>
                    <a:pt x="457200" y="152400"/>
                  </a:cubicBezTo>
                  <a:cubicBezTo>
                    <a:pt x="500499" y="143740"/>
                    <a:pt x="545322" y="146426"/>
                    <a:pt x="589280" y="142240"/>
                  </a:cubicBezTo>
                  <a:cubicBezTo>
                    <a:pt x="616461" y="139651"/>
                    <a:pt x="643467" y="135467"/>
                    <a:pt x="670560" y="132080"/>
                  </a:cubicBezTo>
                  <a:cubicBezTo>
                    <a:pt x="685884" y="126972"/>
                    <a:pt x="749128" y="104159"/>
                    <a:pt x="772160" y="101600"/>
                  </a:cubicBezTo>
                  <a:cubicBezTo>
                    <a:pt x="819403" y="96351"/>
                    <a:pt x="867061" y="95744"/>
                    <a:pt x="914400" y="91440"/>
                  </a:cubicBezTo>
                  <a:cubicBezTo>
                    <a:pt x="966508" y="86703"/>
                    <a:pt x="998193" y="81850"/>
                    <a:pt x="1046480" y="71120"/>
                  </a:cubicBezTo>
                  <a:cubicBezTo>
                    <a:pt x="1060111" y="68091"/>
                    <a:pt x="1073279" y="62805"/>
                    <a:pt x="1087120" y="60960"/>
                  </a:cubicBezTo>
                  <a:cubicBezTo>
                    <a:pt x="1124199" y="56016"/>
                    <a:pt x="1161627" y="54187"/>
                    <a:pt x="1198880" y="50800"/>
                  </a:cubicBezTo>
                  <a:cubicBezTo>
                    <a:pt x="1219200" y="44027"/>
                    <a:pt x="1239710" y="37800"/>
                    <a:pt x="1259840" y="30480"/>
                  </a:cubicBezTo>
                  <a:cubicBezTo>
                    <a:pt x="1276980" y="24247"/>
                    <a:pt x="1292459" y="11595"/>
                    <a:pt x="1310640" y="10160"/>
                  </a:cubicBezTo>
                  <a:cubicBezTo>
                    <a:pt x="1422104" y="1360"/>
                    <a:pt x="1534160" y="3387"/>
                    <a:pt x="1645920" y="0"/>
                  </a:cubicBezTo>
                  <a:cubicBezTo>
                    <a:pt x="1720427" y="3387"/>
                    <a:pt x="1795094" y="4212"/>
                    <a:pt x="1869440" y="10160"/>
                  </a:cubicBezTo>
                  <a:cubicBezTo>
                    <a:pt x="1880115" y="11014"/>
                    <a:pt x="1889892" y="16560"/>
                    <a:pt x="1899920" y="20320"/>
                  </a:cubicBezTo>
                  <a:cubicBezTo>
                    <a:pt x="1916997" y="26724"/>
                    <a:pt x="1934408" y="32484"/>
                    <a:pt x="1950720" y="40640"/>
                  </a:cubicBezTo>
                  <a:cubicBezTo>
                    <a:pt x="1968383" y="49471"/>
                    <a:pt x="1984774" y="60654"/>
                    <a:pt x="2001520" y="71120"/>
                  </a:cubicBezTo>
                  <a:cubicBezTo>
                    <a:pt x="2051423" y="102309"/>
                    <a:pt x="2081411" y="128842"/>
                    <a:pt x="2123440" y="182880"/>
                  </a:cubicBezTo>
                  <a:cubicBezTo>
                    <a:pt x="2147147" y="213360"/>
                    <a:pt x="2163669" y="251152"/>
                    <a:pt x="2194560" y="274320"/>
                  </a:cubicBezTo>
                  <a:cubicBezTo>
                    <a:pt x="2215906" y="290329"/>
                    <a:pt x="2249352" y="312420"/>
                    <a:pt x="2265680" y="335280"/>
                  </a:cubicBezTo>
                  <a:cubicBezTo>
                    <a:pt x="2274483" y="347605"/>
                    <a:pt x="2277197" y="363595"/>
                    <a:pt x="2286000" y="375920"/>
                  </a:cubicBezTo>
                  <a:cubicBezTo>
                    <a:pt x="2294351" y="387612"/>
                    <a:pt x="2307282" y="395362"/>
                    <a:pt x="2316480" y="406400"/>
                  </a:cubicBezTo>
                  <a:cubicBezTo>
                    <a:pt x="2344445" y="439959"/>
                    <a:pt x="2332277" y="437771"/>
                    <a:pt x="2357120" y="477520"/>
                  </a:cubicBezTo>
                  <a:cubicBezTo>
                    <a:pt x="2366095" y="491879"/>
                    <a:pt x="2376449" y="505416"/>
                    <a:pt x="2387600" y="518160"/>
                  </a:cubicBezTo>
                  <a:cubicBezTo>
                    <a:pt x="2400216" y="532578"/>
                    <a:pt x="2415772" y="544254"/>
                    <a:pt x="2428240" y="558800"/>
                  </a:cubicBezTo>
                  <a:cubicBezTo>
                    <a:pt x="2436187" y="568071"/>
                    <a:pt x="2440448" y="580154"/>
                    <a:pt x="2448560" y="589280"/>
                  </a:cubicBezTo>
                  <a:cubicBezTo>
                    <a:pt x="2541352" y="693672"/>
                    <a:pt x="2483722" y="611544"/>
                    <a:pt x="2529840" y="680720"/>
                  </a:cubicBezTo>
                  <a:cubicBezTo>
                    <a:pt x="2533227" y="694267"/>
                    <a:pt x="2531622" y="710189"/>
                    <a:pt x="2540000" y="721360"/>
                  </a:cubicBezTo>
                  <a:cubicBezTo>
                    <a:pt x="2553011" y="738708"/>
                    <a:pt x="2574480" y="747720"/>
                    <a:pt x="2590800" y="762000"/>
                  </a:cubicBezTo>
                  <a:cubicBezTo>
                    <a:pt x="2601613" y="771462"/>
                    <a:pt x="2610371" y="783129"/>
                    <a:pt x="2621280" y="792480"/>
                  </a:cubicBezTo>
                  <a:cubicBezTo>
                    <a:pt x="2634137" y="803500"/>
                    <a:pt x="2649063" y="811940"/>
                    <a:pt x="2661920" y="822960"/>
                  </a:cubicBezTo>
                  <a:cubicBezTo>
                    <a:pt x="2672829" y="832311"/>
                    <a:pt x="2683202" y="842402"/>
                    <a:pt x="2692400" y="853440"/>
                  </a:cubicBezTo>
                  <a:cubicBezTo>
                    <a:pt x="2700217" y="862821"/>
                    <a:pt x="2703185" y="876292"/>
                    <a:pt x="2712720" y="883920"/>
                  </a:cubicBezTo>
                  <a:cubicBezTo>
                    <a:pt x="2721083" y="890610"/>
                    <a:pt x="2733040" y="890693"/>
                    <a:pt x="2743200" y="894080"/>
                  </a:cubicBezTo>
                  <a:cubicBezTo>
                    <a:pt x="2773584" y="932060"/>
                    <a:pt x="2796352" y="964353"/>
                    <a:pt x="2834640" y="995680"/>
                  </a:cubicBezTo>
                  <a:cubicBezTo>
                    <a:pt x="2853541" y="1011145"/>
                    <a:pt x="2876839" y="1020686"/>
                    <a:pt x="2895600" y="1036320"/>
                  </a:cubicBezTo>
                  <a:cubicBezTo>
                    <a:pt x="2917676" y="1054717"/>
                    <a:pt x="2932650" y="1081340"/>
                    <a:pt x="2956560" y="1097280"/>
                  </a:cubicBezTo>
                  <a:cubicBezTo>
                    <a:pt x="3023926" y="1142191"/>
                    <a:pt x="2949070" y="1089408"/>
                    <a:pt x="3017520" y="1148080"/>
                  </a:cubicBezTo>
                  <a:cubicBezTo>
                    <a:pt x="3054450" y="1179734"/>
                    <a:pt x="3057170" y="1178065"/>
                    <a:pt x="3098800" y="1198880"/>
                  </a:cubicBezTo>
                  <a:cubicBezTo>
                    <a:pt x="3108960" y="1212427"/>
                    <a:pt x="3116271" y="1228680"/>
                    <a:pt x="3129280" y="1239520"/>
                  </a:cubicBezTo>
                  <a:cubicBezTo>
                    <a:pt x="3137507" y="1246376"/>
                    <a:pt x="3150461" y="1244367"/>
                    <a:pt x="3159760" y="1249680"/>
                  </a:cubicBezTo>
                  <a:cubicBezTo>
                    <a:pt x="3174462" y="1258081"/>
                    <a:pt x="3186528" y="1270449"/>
                    <a:pt x="3200400" y="1280160"/>
                  </a:cubicBezTo>
                  <a:cubicBezTo>
                    <a:pt x="3220407" y="1294165"/>
                    <a:pt x="3244091" y="1303531"/>
                    <a:pt x="3261360" y="1320800"/>
                  </a:cubicBezTo>
                  <a:cubicBezTo>
                    <a:pt x="3281680" y="1341120"/>
                    <a:pt x="3298410" y="1365820"/>
                    <a:pt x="3322320" y="1381760"/>
                  </a:cubicBezTo>
                  <a:cubicBezTo>
                    <a:pt x="3332480" y="1388533"/>
                    <a:pt x="3343724" y="1393911"/>
                    <a:pt x="3352800" y="1402080"/>
                  </a:cubicBezTo>
                  <a:cubicBezTo>
                    <a:pt x="3377720" y="1424508"/>
                    <a:pt x="3397740" y="1452256"/>
                    <a:pt x="3423920" y="1473200"/>
                  </a:cubicBezTo>
                  <a:cubicBezTo>
                    <a:pt x="3513259" y="1544671"/>
                    <a:pt x="3441940" y="1480677"/>
                    <a:pt x="3505200" y="1554480"/>
                  </a:cubicBezTo>
                  <a:cubicBezTo>
                    <a:pt x="3563872" y="1622930"/>
                    <a:pt x="3511089" y="1548074"/>
                    <a:pt x="3556000" y="1615440"/>
                  </a:cubicBezTo>
                  <a:cubicBezTo>
                    <a:pt x="3571818" y="1726169"/>
                    <a:pt x="3576713" y="1727705"/>
                    <a:pt x="3556000" y="1879600"/>
                  </a:cubicBezTo>
                  <a:cubicBezTo>
                    <a:pt x="3552048" y="1908581"/>
                    <a:pt x="3501965" y="1932794"/>
                    <a:pt x="3484880" y="1940560"/>
                  </a:cubicBezTo>
                  <a:cubicBezTo>
                    <a:pt x="3465381" y="1949423"/>
                    <a:pt x="3445048" y="1957359"/>
                    <a:pt x="3423920" y="1960880"/>
                  </a:cubicBezTo>
                  <a:cubicBezTo>
                    <a:pt x="3376018" y="1968864"/>
                    <a:pt x="3364758" y="1969075"/>
                    <a:pt x="3322320" y="1981200"/>
                  </a:cubicBezTo>
                  <a:cubicBezTo>
                    <a:pt x="3229596" y="2007692"/>
                    <a:pt x="3358512" y="1971200"/>
                    <a:pt x="3261360" y="2011680"/>
                  </a:cubicBezTo>
                  <a:cubicBezTo>
                    <a:pt x="3181945" y="2044769"/>
                    <a:pt x="3175829" y="2041316"/>
                    <a:pt x="3098800" y="2052320"/>
                  </a:cubicBezTo>
                  <a:cubicBezTo>
                    <a:pt x="2956594" y="2099722"/>
                    <a:pt x="3068942" y="2066448"/>
                    <a:pt x="2712720" y="2042160"/>
                  </a:cubicBezTo>
                  <a:cubicBezTo>
                    <a:pt x="2682123" y="2040074"/>
                    <a:pt x="2651760" y="2035387"/>
                    <a:pt x="2621280" y="2032000"/>
                  </a:cubicBezTo>
                  <a:cubicBezTo>
                    <a:pt x="2499736" y="1983382"/>
                    <a:pt x="2652231" y="2039738"/>
                    <a:pt x="2499360" y="2001520"/>
                  </a:cubicBezTo>
                  <a:cubicBezTo>
                    <a:pt x="2481667" y="1997097"/>
                    <a:pt x="2465862" y="1986967"/>
                    <a:pt x="2448560" y="1981200"/>
                  </a:cubicBezTo>
                  <a:cubicBezTo>
                    <a:pt x="2427038" y="1974026"/>
                    <a:pt x="2377251" y="1964906"/>
                    <a:pt x="2357120" y="1960880"/>
                  </a:cubicBezTo>
                  <a:cubicBezTo>
                    <a:pt x="2342972" y="1946732"/>
                    <a:pt x="2317378" y="1917153"/>
                    <a:pt x="2296160" y="1910080"/>
                  </a:cubicBezTo>
                  <a:cubicBezTo>
                    <a:pt x="2276617" y="1903566"/>
                    <a:pt x="2255520" y="1903307"/>
                    <a:pt x="2235200" y="1899920"/>
                  </a:cubicBezTo>
                  <a:cubicBezTo>
                    <a:pt x="2214880" y="1886373"/>
                    <a:pt x="2197408" y="1867003"/>
                    <a:pt x="2174240" y="1859280"/>
                  </a:cubicBezTo>
                  <a:cubicBezTo>
                    <a:pt x="2153920" y="1852507"/>
                    <a:pt x="2133944" y="1844596"/>
                    <a:pt x="2113280" y="1838960"/>
                  </a:cubicBezTo>
                  <a:cubicBezTo>
                    <a:pt x="2096620" y="1834416"/>
                    <a:pt x="2079337" y="1832546"/>
                    <a:pt x="2062480" y="1828800"/>
                  </a:cubicBezTo>
                  <a:cubicBezTo>
                    <a:pt x="2024208" y="1820295"/>
                    <a:pt x="2025302" y="1819794"/>
                    <a:pt x="1991360" y="1808480"/>
                  </a:cubicBezTo>
                  <a:cubicBezTo>
                    <a:pt x="1946896" y="1741784"/>
                    <a:pt x="1993600" y="1794704"/>
                    <a:pt x="1859280" y="1767840"/>
                  </a:cubicBezTo>
                  <a:cubicBezTo>
                    <a:pt x="1829593" y="1761903"/>
                    <a:pt x="1813606" y="1739923"/>
                    <a:pt x="1788160" y="1727200"/>
                  </a:cubicBezTo>
                  <a:cubicBezTo>
                    <a:pt x="1778581" y="1722411"/>
                    <a:pt x="1767708" y="1720800"/>
                    <a:pt x="1757680" y="1717040"/>
                  </a:cubicBezTo>
                  <a:cubicBezTo>
                    <a:pt x="1740603" y="1710636"/>
                    <a:pt x="1723813" y="1703493"/>
                    <a:pt x="1706880" y="1696720"/>
                  </a:cubicBezTo>
                  <a:cubicBezTo>
                    <a:pt x="1684410" y="1674250"/>
                    <a:pt x="1674210" y="1660065"/>
                    <a:pt x="1645920" y="1645920"/>
                  </a:cubicBezTo>
                  <a:cubicBezTo>
                    <a:pt x="1506296" y="1576108"/>
                    <a:pt x="1670894" y="1663946"/>
                    <a:pt x="1554480" y="1615440"/>
                  </a:cubicBezTo>
                  <a:cubicBezTo>
                    <a:pt x="1413826" y="1556834"/>
                    <a:pt x="1524200" y="1587550"/>
                    <a:pt x="1432560" y="1564640"/>
                  </a:cubicBezTo>
                  <a:cubicBezTo>
                    <a:pt x="1415627" y="1554480"/>
                    <a:pt x="1399423" y="1542991"/>
                    <a:pt x="1381760" y="1534160"/>
                  </a:cubicBezTo>
                  <a:cubicBezTo>
                    <a:pt x="1372181" y="1529371"/>
                    <a:pt x="1361124" y="1528219"/>
                    <a:pt x="1351280" y="1524000"/>
                  </a:cubicBezTo>
                  <a:cubicBezTo>
                    <a:pt x="1337359" y="1518034"/>
                    <a:pt x="1324480" y="1509831"/>
                    <a:pt x="1310640" y="1503680"/>
                  </a:cubicBezTo>
                  <a:cubicBezTo>
                    <a:pt x="1293974" y="1496273"/>
                    <a:pt x="1276152" y="1491516"/>
                    <a:pt x="1259840" y="1483360"/>
                  </a:cubicBezTo>
                  <a:cubicBezTo>
                    <a:pt x="1181058" y="1443969"/>
                    <a:pt x="1275492" y="1478417"/>
                    <a:pt x="1198880" y="1452880"/>
                  </a:cubicBezTo>
                  <a:cubicBezTo>
                    <a:pt x="1185333" y="1439333"/>
                    <a:pt x="1173829" y="1423375"/>
                    <a:pt x="1158240" y="1412240"/>
                  </a:cubicBezTo>
                  <a:cubicBezTo>
                    <a:pt x="1149525" y="1406015"/>
                    <a:pt x="1137604" y="1406299"/>
                    <a:pt x="1127760" y="1402080"/>
                  </a:cubicBezTo>
                  <a:cubicBezTo>
                    <a:pt x="1113839" y="1396114"/>
                    <a:pt x="1100667" y="1388533"/>
                    <a:pt x="1087120" y="1381760"/>
                  </a:cubicBezTo>
                  <a:cubicBezTo>
                    <a:pt x="1076960" y="1368213"/>
                    <a:pt x="1068614" y="1353094"/>
                    <a:pt x="1056640" y="1341120"/>
                  </a:cubicBezTo>
                  <a:cubicBezTo>
                    <a:pt x="1044666" y="1329146"/>
                    <a:pt x="1028586" y="1321968"/>
                    <a:pt x="1016000" y="1310640"/>
                  </a:cubicBezTo>
                  <a:cubicBezTo>
                    <a:pt x="994640" y="1291416"/>
                    <a:pt x="974264" y="1271040"/>
                    <a:pt x="955040" y="1249680"/>
                  </a:cubicBezTo>
                  <a:cubicBezTo>
                    <a:pt x="943712" y="1237094"/>
                    <a:pt x="935888" y="1221626"/>
                    <a:pt x="924560" y="1209040"/>
                  </a:cubicBezTo>
                  <a:cubicBezTo>
                    <a:pt x="872364" y="1151045"/>
                    <a:pt x="880118" y="1159092"/>
                    <a:pt x="833120" y="1127760"/>
                  </a:cubicBezTo>
                  <a:cubicBezTo>
                    <a:pt x="829733" y="1117600"/>
                    <a:pt x="828710" y="1106315"/>
                    <a:pt x="822960" y="1097280"/>
                  </a:cubicBezTo>
                  <a:cubicBezTo>
                    <a:pt x="804778" y="1068708"/>
                    <a:pt x="762000" y="1016000"/>
                    <a:pt x="762000" y="1016000"/>
                  </a:cubicBezTo>
                  <a:cubicBezTo>
                    <a:pt x="758613" y="1005840"/>
                    <a:pt x="758415" y="993974"/>
                    <a:pt x="751840" y="985520"/>
                  </a:cubicBezTo>
                  <a:cubicBezTo>
                    <a:pt x="627120" y="825166"/>
                    <a:pt x="761019" y="1025179"/>
                    <a:pt x="609600" y="873760"/>
                  </a:cubicBezTo>
                  <a:cubicBezTo>
                    <a:pt x="578016" y="842176"/>
                    <a:pt x="573767" y="832999"/>
                    <a:pt x="528320" y="812800"/>
                  </a:cubicBezTo>
                  <a:cubicBezTo>
                    <a:pt x="515560" y="807129"/>
                    <a:pt x="501227" y="806027"/>
                    <a:pt x="487680" y="802640"/>
                  </a:cubicBezTo>
                  <a:cubicBezTo>
                    <a:pt x="477520" y="795867"/>
                    <a:pt x="468122" y="787781"/>
                    <a:pt x="457200" y="782320"/>
                  </a:cubicBezTo>
                  <a:cubicBezTo>
                    <a:pt x="447621" y="777531"/>
                    <a:pt x="436019" y="777473"/>
                    <a:pt x="426720" y="772160"/>
                  </a:cubicBezTo>
                  <a:cubicBezTo>
                    <a:pt x="412018" y="763759"/>
                    <a:pt x="401711" y="748193"/>
                    <a:pt x="386080" y="741680"/>
                  </a:cubicBezTo>
                  <a:cubicBezTo>
                    <a:pt x="360301" y="730939"/>
                    <a:pt x="304800" y="721360"/>
                    <a:pt x="304800" y="721360"/>
                  </a:cubicBezTo>
                  <a:cubicBezTo>
                    <a:pt x="217449" y="663126"/>
                    <a:pt x="327968" y="732944"/>
                    <a:pt x="243840" y="690880"/>
                  </a:cubicBezTo>
                  <a:cubicBezTo>
                    <a:pt x="147867" y="642893"/>
                    <a:pt x="231292" y="673151"/>
                    <a:pt x="162560" y="650240"/>
                  </a:cubicBezTo>
                  <a:cubicBezTo>
                    <a:pt x="145627" y="636693"/>
                    <a:pt x="127094" y="624934"/>
                    <a:pt x="111760" y="609600"/>
                  </a:cubicBezTo>
                  <a:cubicBezTo>
                    <a:pt x="103126" y="600966"/>
                    <a:pt x="97912" y="589475"/>
                    <a:pt x="91440" y="579120"/>
                  </a:cubicBezTo>
                  <a:cubicBezTo>
                    <a:pt x="80974" y="562374"/>
                    <a:pt x="73811" y="543313"/>
                    <a:pt x="60960" y="528320"/>
                  </a:cubicBezTo>
                  <a:cubicBezTo>
                    <a:pt x="53013" y="519049"/>
                    <a:pt x="40640" y="514773"/>
                    <a:pt x="30480" y="508000"/>
                  </a:cubicBezTo>
                  <a:cubicBezTo>
                    <a:pt x="26512" y="500065"/>
                    <a:pt x="0" y="451829"/>
                    <a:pt x="0" y="436880"/>
                  </a:cubicBezTo>
                  <a:cubicBezTo>
                    <a:pt x="0" y="422916"/>
                    <a:pt x="7864" y="410014"/>
                    <a:pt x="10160" y="396240"/>
                  </a:cubicBezTo>
                  <a:cubicBezTo>
                    <a:pt x="14649" y="369307"/>
                    <a:pt x="15436" y="341824"/>
                    <a:pt x="20320" y="314960"/>
                  </a:cubicBezTo>
                  <a:cubicBezTo>
                    <a:pt x="22236" y="304423"/>
                    <a:pt x="22907" y="292053"/>
                    <a:pt x="30480" y="284480"/>
                  </a:cubicBezTo>
                  <a:cubicBezTo>
                    <a:pt x="41190" y="273770"/>
                    <a:pt x="57970" y="271674"/>
                    <a:pt x="71120" y="264160"/>
                  </a:cubicBezTo>
                  <a:cubicBezTo>
                    <a:pt x="109968" y="241961"/>
                    <a:pt x="87850" y="243840"/>
                    <a:pt x="111760" y="243840"/>
                  </a:cubicBezTo>
                </a:path>
              </a:pathLst>
            </a:custGeom>
            <a:noFill/>
            <a:ln w="5715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3675D08C-29DF-4DE3-B128-6C99A36B6D63}"/>
                </a:ext>
              </a:extLst>
            </p:cNvPr>
            <p:cNvSpPr/>
            <p:nvPr/>
          </p:nvSpPr>
          <p:spPr>
            <a:xfrm>
              <a:off x="7753461" y="1789337"/>
              <a:ext cx="659155" cy="461665"/>
            </a:xfrm>
            <a:prstGeom prst="rect">
              <a:avLst/>
            </a:prstGeom>
            <a:ln w="57150">
              <a:solidFill>
                <a:srgbClr val="FF0000"/>
              </a:solidFill>
            </a:ln>
          </p:spPr>
          <p:txBody>
            <a:bodyPr wrap="none">
              <a:spAutoFit/>
            </a:bodyPr>
            <a:lstStyle/>
            <a:p>
              <a:pPr algn="ctr"/>
              <a:r>
                <a:rPr lang="pt-BR" altLang="zh-CN" sz="2400" b="1" dirty="0"/>
                <a:t>q0</a:t>
              </a:r>
              <a:r>
                <a:rPr lang="en-US" altLang="zh-CN" sz="2400" b="1" dirty="0"/>
                <a:t>*</a:t>
              </a:r>
              <a:endParaRPr lang="zh-CN" altLang="en-US" sz="2400" dirty="0"/>
            </a:p>
          </p:txBody>
        </p:sp>
      </p:grp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96224EB5-68D7-4B3B-B6ED-E6E34500274D}"/>
              </a:ext>
            </a:extLst>
          </p:cNvPr>
          <p:cNvGrpSpPr/>
          <p:nvPr/>
        </p:nvGrpSpPr>
        <p:grpSpPr>
          <a:xfrm>
            <a:off x="8610599" y="4506573"/>
            <a:ext cx="2612511" cy="1980481"/>
            <a:chOff x="8610599" y="4506573"/>
            <a:chExt cx="2612511" cy="1980481"/>
          </a:xfrm>
        </p:grpSpPr>
        <p:sp>
          <p:nvSpPr>
            <p:cNvPr id="47" name="任意多边形: 形状 46">
              <a:extLst>
                <a:ext uri="{FF2B5EF4-FFF2-40B4-BE49-F238E27FC236}">
                  <a16:creationId xmlns:a16="http://schemas.microsoft.com/office/drawing/2014/main" id="{FA73C86E-FFBA-447E-B100-D1D4C112D007}"/>
                </a:ext>
              </a:extLst>
            </p:cNvPr>
            <p:cNvSpPr/>
            <p:nvPr/>
          </p:nvSpPr>
          <p:spPr>
            <a:xfrm>
              <a:off x="8610599" y="4506573"/>
              <a:ext cx="2612511" cy="1426868"/>
            </a:xfrm>
            <a:custGeom>
              <a:avLst/>
              <a:gdLst>
                <a:gd name="connsiteX0" fmla="*/ 1259840 w 2702560"/>
                <a:gd name="connsiteY0" fmla="*/ 7027 h 1764707"/>
                <a:gd name="connsiteX1" fmla="*/ 1788160 w 2702560"/>
                <a:gd name="connsiteY1" fmla="*/ 17187 h 1764707"/>
                <a:gd name="connsiteX2" fmla="*/ 1869440 w 2702560"/>
                <a:gd name="connsiteY2" fmla="*/ 118787 h 1764707"/>
                <a:gd name="connsiteX3" fmla="*/ 1950720 w 2702560"/>
                <a:gd name="connsiteY3" fmla="*/ 220387 h 1764707"/>
                <a:gd name="connsiteX4" fmla="*/ 2072640 w 2702560"/>
                <a:gd name="connsiteY4" fmla="*/ 362627 h 1764707"/>
                <a:gd name="connsiteX5" fmla="*/ 2082800 w 2702560"/>
                <a:gd name="connsiteY5" fmla="*/ 403267 h 1764707"/>
                <a:gd name="connsiteX6" fmla="*/ 2092960 w 2702560"/>
                <a:gd name="connsiteY6" fmla="*/ 474387 h 1764707"/>
                <a:gd name="connsiteX7" fmla="*/ 2174240 w 2702560"/>
                <a:gd name="connsiteY7" fmla="*/ 555667 h 1764707"/>
                <a:gd name="connsiteX8" fmla="*/ 2225040 w 2702560"/>
                <a:gd name="connsiteY8" fmla="*/ 657267 h 1764707"/>
                <a:gd name="connsiteX9" fmla="*/ 2377440 w 2702560"/>
                <a:gd name="connsiteY9" fmla="*/ 850307 h 1764707"/>
                <a:gd name="connsiteX10" fmla="*/ 2428240 w 2702560"/>
                <a:gd name="connsiteY10" fmla="*/ 921427 h 1764707"/>
                <a:gd name="connsiteX11" fmla="*/ 2489200 w 2702560"/>
                <a:gd name="connsiteY11" fmla="*/ 992547 h 1764707"/>
                <a:gd name="connsiteX12" fmla="*/ 2519680 w 2702560"/>
                <a:gd name="connsiteY12" fmla="*/ 1033187 h 1764707"/>
                <a:gd name="connsiteX13" fmla="*/ 2550160 w 2702560"/>
                <a:gd name="connsiteY13" fmla="*/ 1063667 h 1764707"/>
                <a:gd name="connsiteX14" fmla="*/ 2641600 w 2702560"/>
                <a:gd name="connsiteY14" fmla="*/ 1185587 h 1764707"/>
                <a:gd name="connsiteX15" fmla="*/ 2661920 w 2702560"/>
                <a:gd name="connsiteY15" fmla="*/ 1236387 h 1764707"/>
                <a:gd name="connsiteX16" fmla="*/ 2682240 w 2702560"/>
                <a:gd name="connsiteY16" fmla="*/ 1266867 h 1764707"/>
                <a:gd name="connsiteX17" fmla="*/ 2702560 w 2702560"/>
                <a:gd name="connsiteY17" fmla="*/ 1317667 h 1764707"/>
                <a:gd name="connsiteX18" fmla="*/ 2651760 w 2702560"/>
                <a:gd name="connsiteY18" fmla="*/ 1378627 h 1764707"/>
                <a:gd name="connsiteX19" fmla="*/ 2621280 w 2702560"/>
                <a:gd name="connsiteY19" fmla="*/ 1398947 h 1764707"/>
                <a:gd name="connsiteX20" fmla="*/ 2611120 w 2702560"/>
                <a:gd name="connsiteY20" fmla="*/ 1429427 h 1764707"/>
                <a:gd name="connsiteX21" fmla="*/ 2550160 w 2702560"/>
                <a:gd name="connsiteY21" fmla="*/ 1459907 h 1764707"/>
                <a:gd name="connsiteX22" fmla="*/ 2428240 w 2702560"/>
                <a:gd name="connsiteY22" fmla="*/ 1541187 h 1764707"/>
                <a:gd name="connsiteX23" fmla="*/ 2428240 w 2702560"/>
                <a:gd name="connsiteY23" fmla="*/ 1541187 h 1764707"/>
                <a:gd name="connsiteX24" fmla="*/ 2387600 w 2702560"/>
                <a:gd name="connsiteY24" fmla="*/ 1581827 h 1764707"/>
                <a:gd name="connsiteX25" fmla="*/ 2336800 w 2702560"/>
                <a:gd name="connsiteY25" fmla="*/ 1591987 h 1764707"/>
                <a:gd name="connsiteX26" fmla="*/ 2306320 w 2702560"/>
                <a:gd name="connsiteY26" fmla="*/ 1602147 h 1764707"/>
                <a:gd name="connsiteX27" fmla="*/ 2255520 w 2702560"/>
                <a:gd name="connsiteY27" fmla="*/ 1622467 h 1764707"/>
                <a:gd name="connsiteX28" fmla="*/ 2214880 w 2702560"/>
                <a:gd name="connsiteY28" fmla="*/ 1642787 h 1764707"/>
                <a:gd name="connsiteX29" fmla="*/ 2113280 w 2702560"/>
                <a:gd name="connsiteY29" fmla="*/ 1673267 h 1764707"/>
                <a:gd name="connsiteX30" fmla="*/ 2082800 w 2702560"/>
                <a:gd name="connsiteY30" fmla="*/ 1693587 h 1764707"/>
                <a:gd name="connsiteX31" fmla="*/ 2052320 w 2702560"/>
                <a:gd name="connsiteY31" fmla="*/ 1703747 h 1764707"/>
                <a:gd name="connsiteX32" fmla="*/ 1788160 w 2702560"/>
                <a:gd name="connsiteY32" fmla="*/ 1734227 h 1764707"/>
                <a:gd name="connsiteX33" fmla="*/ 1656080 w 2702560"/>
                <a:gd name="connsiteY33" fmla="*/ 1764707 h 1764707"/>
                <a:gd name="connsiteX34" fmla="*/ 924560 w 2702560"/>
                <a:gd name="connsiteY34" fmla="*/ 1754547 h 1764707"/>
                <a:gd name="connsiteX35" fmla="*/ 873760 w 2702560"/>
                <a:gd name="connsiteY35" fmla="*/ 1734227 h 1764707"/>
                <a:gd name="connsiteX36" fmla="*/ 812800 w 2702560"/>
                <a:gd name="connsiteY36" fmla="*/ 1724067 h 1764707"/>
                <a:gd name="connsiteX37" fmla="*/ 782320 w 2702560"/>
                <a:gd name="connsiteY37" fmla="*/ 1703747 h 1764707"/>
                <a:gd name="connsiteX38" fmla="*/ 721360 w 2702560"/>
                <a:gd name="connsiteY38" fmla="*/ 1693587 h 1764707"/>
                <a:gd name="connsiteX39" fmla="*/ 589280 w 2702560"/>
                <a:gd name="connsiteY39" fmla="*/ 1652947 h 1764707"/>
                <a:gd name="connsiteX40" fmla="*/ 538480 w 2702560"/>
                <a:gd name="connsiteY40" fmla="*/ 1622467 h 1764707"/>
                <a:gd name="connsiteX41" fmla="*/ 487680 w 2702560"/>
                <a:gd name="connsiteY41" fmla="*/ 1602147 h 1764707"/>
                <a:gd name="connsiteX42" fmla="*/ 365760 w 2702560"/>
                <a:gd name="connsiteY42" fmla="*/ 1541187 h 1764707"/>
                <a:gd name="connsiteX43" fmla="*/ 274320 w 2702560"/>
                <a:gd name="connsiteY43" fmla="*/ 1500547 h 1764707"/>
                <a:gd name="connsiteX44" fmla="*/ 243840 w 2702560"/>
                <a:gd name="connsiteY44" fmla="*/ 1480227 h 1764707"/>
                <a:gd name="connsiteX45" fmla="*/ 142240 w 2702560"/>
                <a:gd name="connsiteY45" fmla="*/ 1358307 h 1764707"/>
                <a:gd name="connsiteX46" fmla="*/ 71120 w 2702560"/>
                <a:gd name="connsiteY46" fmla="*/ 1287187 h 1764707"/>
                <a:gd name="connsiteX47" fmla="*/ 40640 w 2702560"/>
                <a:gd name="connsiteY47" fmla="*/ 1256707 h 1764707"/>
                <a:gd name="connsiteX48" fmla="*/ 0 w 2702560"/>
                <a:gd name="connsiteY48" fmla="*/ 1216067 h 1764707"/>
                <a:gd name="connsiteX49" fmla="*/ 20320 w 2702560"/>
                <a:gd name="connsiteY49" fmla="*/ 870627 h 1764707"/>
                <a:gd name="connsiteX50" fmla="*/ 30480 w 2702560"/>
                <a:gd name="connsiteY50" fmla="*/ 819827 h 1764707"/>
                <a:gd name="connsiteX51" fmla="*/ 50800 w 2702560"/>
                <a:gd name="connsiteY51" fmla="*/ 789347 h 1764707"/>
                <a:gd name="connsiteX52" fmla="*/ 60960 w 2702560"/>
                <a:gd name="connsiteY52" fmla="*/ 758867 h 1764707"/>
                <a:gd name="connsiteX53" fmla="*/ 91440 w 2702560"/>
                <a:gd name="connsiteY53" fmla="*/ 718227 h 1764707"/>
                <a:gd name="connsiteX54" fmla="*/ 193040 w 2702560"/>
                <a:gd name="connsiteY54" fmla="*/ 636947 h 1764707"/>
                <a:gd name="connsiteX55" fmla="*/ 223520 w 2702560"/>
                <a:gd name="connsiteY55" fmla="*/ 626787 h 1764707"/>
                <a:gd name="connsiteX56" fmla="*/ 243840 w 2702560"/>
                <a:gd name="connsiteY56" fmla="*/ 596307 h 1764707"/>
                <a:gd name="connsiteX57" fmla="*/ 304800 w 2702560"/>
                <a:gd name="connsiteY57" fmla="*/ 555667 h 1764707"/>
                <a:gd name="connsiteX58" fmla="*/ 335280 w 2702560"/>
                <a:gd name="connsiteY58" fmla="*/ 535347 h 1764707"/>
                <a:gd name="connsiteX59" fmla="*/ 396240 w 2702560"/>
                <a:gd name="connsiteY59" fmla="*/ 474387 h 1764707"/>
                <a:gd name="connsiteX60" fmla="*/ 457200 w 2702560"/>
                <a:gd name="connsiteY60" fmla="*/ 443907 h 1764707"/>
                <a:gd name="connsiteX61" fmla="*/ 487680 w 2702560"/>
                <a:gd name="connsiteY61" fmla="*/ 433747 h 1764707"/>
                <a:gd name="connsiteX62" fmla="*/ 518160 w 2702560"/>
                <a:gd name="connsiteY62" fmla="*/ 413427 h 1764707"/>
                <a:gd name="connsiteX63" fmla="*/ 640080 w 2702560"/>
                <a:gd name="connsiteY63" fmla="*/ 362627 h 1764707"/>
                <a:gd name="connsiteX64" fmla="*/ 670560 w 2702560"/>
                <a:gd name="connsiteY64" fmla="*/ 332147 h 1764707"/>
                <a:gd name="connsiteX65" fmla="*/ 690880 w 2702560"/>
                <a:gd name="connsiteY65" fmla="*/ 301667 h 1764707"/>
                <a:gd name="connsiteX66" fmla="*/ 731520 w 2702560"/>
                <a:gd name="connsiteY66" fmla="*/ 291507 h 1764707"/>
                <a:gd name="connsiteX67" fmla="*/ 883920 w 2702560"/>
                <a:gd name="connsiteY67" fmla="*/ 250867 h 1764707"/>
                <a:gd name="connsiteX68" fmla="*/ 914400 w 2702560"/>
                <a:gd name="connsiteY68" fmla="*/ 220387 h 1764707"/>
                <a:gd name="connsiteX69" fmla="*/ 955040 w 2702560"/>
                <a:gd name="connsiteY69" fmla="*/ 210227 h 1764707"/>
                <a:gd name="connsiteX70" fmla="*/ 1046480 w 2702560"/>
                <a:gd name="connsiteY70" fmla="*/ 169587 h 1764707"/>
                <a:gd name="connsiteX71" fmla="*/ 1076960 w 2702560"/>
                <a:gd name="connsiteY71" fmla="*/ 159427 h 1764707"/>
                <a:gd name="connsiteX72" fmla="*/ 1127760 w 2702560"/>
                <a:gd name="connsiteY72" fmla="*/ 128947 h 1764707"/>
                <a:gd name="connsiteX73" fmla="*/ 1168400 w 2702560"/>
                <a:gd name="connsiteY73" fmla="*/ 98467 h 1764707"/>
                <a:gd name="connsiteX74" fmla="*/ 1229360 w 2702560"/>
                <a:gd name="connsiteY74" fmla="*/ 78147 h 1764707"/>
                <a:gd name="connsiteX75" fmla="*/ 1259840 w 2702560"/>
                <a:gd name="connsiteY75" fmla="*/ 7027 h 1764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2702560" h="1764707">
                  <a:moveTo>
                    <a:pt x="1259840" y="7027"/>
                  </a:moveTo>
                  <a:cubicBezTo>
                    <a:pt x="1352973" y="-3133"/>
                    <a:pt x="1613334" y="-4283"/>
                    <a:pt x="1788160" y="17187"/>
                  </a:cubicBezTo>
                  <a:cubicBezTo>
                    <a:pt x="1791781" y="17632"/>
                    <a:pt x="1860233" y="104055"/>
                    <a:pt x="1869440" y="118787"/>
                  </a:cubicBezTo>
                  <a:cubicBezTo>
                    <a:pt x="1941837" y="234621"/>
                    <a:pt x="1804626" y="54814"/>
                    <a:pt x="1950720" y="220387"/>
                  </a:cubicBezTo>
                  <a:cubicBezTo>
                    <a:pt x="2118284" y="410293"/>
                    <a:pt x="1988116" y="278103"/>
                    <a:pt x="2072640" y="362627"/>
                  </a:cubicBezTo>
                  <a:cubicBezTo>
                    <a:pt x="2076027" y="376174"/>
                    <a:pt x="2080302" y="389529"/>
                    <a:pt x="2082800" y="403267"/>
                  </a:cubicBezTo>
                  <a:cubicBezTo>
                    <a:pt x="2087084" y="426828"/>
                    <a:pt x="2080639" y="453852"/>
                    <a:pt x="2092960" y="474387"/>
                  </a:cubicBezTo>
                  <a:cubicBezTo>
                    <a:pt x="2112673" y="507242"/>
                    <a:pt x="2151806" y="524605"/>
                    <a:pt x="2174240" y="555667"/>
                  </a:cubicBezTo>
                  <a:cubicBezTo>
                    <a:pt x="2196409" y="586363"/>
                    <a:pt x="2205842" y="624631"/>
                    <a:pt x="2225040" y="657267"/>
                  </a:cubicBezTo>
                  <a:cubicBezTo>
                    <a:pt x="2260320" y="717243"/>
                    <a:pt x="2341206" y="804410"/>
                    <a:pt x="2377440" y="850307"/>
                  </a:cubicBezTo>
                  <a:cubicBezTo>
                    <a:pt x="2395492" y="873173"/>
                    <a:pt x="2410241" y="898519"/>
                    <a:pt x="2428240" y="921427"/>
                  </a:cubicBezTo>
                  <a:cubicBezTo>
                    <a:pt x="2447531" y="945979"/>
                    <a:pt x="2469428" y="968381"/>
                    <a:pt x="2489200" y="992547"/>
                  </a:cubicBezTo>
                  <a:cubicBezTo>
                    <a:pt x="2499923" y="1005653"/>
                    <a:pt x="2508660" y="1020330"/>
                    <a:pt x="2519680" y="1033187"/>
                  </a:cubicBezTo>
                  <a:cubicBezTo>
                    <a:pt x="2529031" y="1044096"/>
                    <a:pt x="2541539" y="1052172"/>
                    <a:pt x="2550160" y="1063667"/>
                  </a:cubicBezTo>
                  <a:cubicBezTo>
                    <a:pt x="2689793" y="1249844"/>
                    <a:pt x="2420602" y="927756"/>
                    <a:pt x="2641600" y="1185587"/>
                  </a:cubicBezTo>
                  <a:cubicBezTo>
                    <a:pt x="2648373" y="1202520"/>
                    <a:pt x="2653764" y="1220075"/>
                    <a:pt x="2661920" y="1236387"/>
                  </a:cubicBezTo>
                  <a:cubicBezTo>
                    <a:pt x="2667381" y="1247309"/>
                    <a:pt x="2676779" y="1255945"/>
                    <a:pt x="2682240" y="1266867"/>
                  </a:cubicBezTo>
                  <a:cubicBezTo>
                    <a:pt x="2690396" y="1283179"/>
                    <a:pt x="2695787" y="1300734"/>
                    <a:pt x="2702560" y="1317667"/>
                  </a:cubicBezTo>
                  <a:cubicBezTo>
                    <a:pt x="2682580" y="1347637"/>
                    <a:pt x="2681096" y="1354181"/>
                    <a:pt x="2651760" y="1378627"/>
                  </a:cubicBezTo>
                  <a:cubicBezTo>
                    <a:pt x="2642379" y="1386444"/>
                    <a:pt x="2631440" y="1392174"/>
                    <a:pt x="2621280" y="1398947"/>
                  </a:cubicBezTo>
                  <a:cubicBezTo>
                    <a:pt x="2617893" y="1409107"/>
                    <a:pt x="2617810" y="1421064"/>
                    <a:pt x="2611120" y="1429427"/>
                  </a:cubicBezTo>
                  <a:cubicBezTo>
                    <a:pt x="2596796" y="1447332"/>
                    <a:pt x="2570239" y="1453214"/>
                    <a:pt x="2550160" y="1459907"/>
                  </a:cubicBezTo>
                  <a:cubicBezTo>
                    <a:pt x="2508837" y="1521892"/>
                    <a:pt x="2540762" y="1484926"/>
                    <a:pt x="2428240" y="1541187"/>
                  </a:cubicBezTo>
                  <a:lnTo>
                    <a:pt x="2428240" y="1541187"/>
                  </a:lnTo>
                  <a:cubicBezTo>
                    <a:pt x="2414693" y="1554734"/>
                    <a:pt x="2404347" y="1572523"/>
                    <a:pt x="2387600" y="1581827"/>
                  </a:cubicBezTo>
                  <a:cubicBezTo>
                    <a:pt x="2372504" y="1590213"/>
                    <a:pt x="2353553" y="1587799"/>
                    <a:pt x="2336800" y="1591987"/>
                  </a:cubicBezTo>
                  <a:cubicBezTo>
                    <a:pt x="2326410" y="1594584"/>
                    <a:pt x="2316348" y="1598387"/>
                    <a:pt x="2306320" y="1602147"/>
                  </a:cubicBezTo>
                  <a:cubicBezTo>
                    <a:pt x="2289243" y="1608551"/>
                    <a:pt x="2272186" y="1615060"/>
                    <a:pt x="2255520" y="1622467"/>
                  </a:cubicBezTo>
                  <a:cubicBezTo>
                    <a:pt x="2241680" y="1628618"/>
                    <a:pt x="2228942" y="1637162"/>
                    <a:pt x="2214880" y="1642787"/>
                  </a:cubicBezTo>
                  <a:cubicBezTo>
                    <a:pt x="2173654" y="1659277"/>
                    <a:pt x="2153199" y="1663287"/>
                    <a:pt x="2113280" y="1673267"/>
                  </a:cubicBezTo>
                  <a:cubicBezTo>
                    <a:pt x="2103120" y="1680040"/>
                    <a:pt x="2093722" y="1688126"/>
                    <a:pt x="2082800" y="1693587"/>
                  </a:cubicBezTo>
                  <a:cubicBezTo>
                    <a:pt x="2073221" y="1698376"/>
                    <a:pt x="2062755" y="1701339"/>
                    <a:pt x="2052320" y="1703747"/>
                  </a:cubicBezTo>
                  <a:cubicBezTo>
                    <a:pt x="1925795" y="1732945"/>
                    <a:pt x="1940682" y="1724694"/>
                    <a:pt x="1788160" y="1734227"/>
                  </a:cubicBezTo>
                  <a:cubicBezTo>
                    <a:pt x="1758726" y="1741586"/>
                    <a:pt x="1668361" y="1764555"/>
                    <a:pt x="1656080" y="1764707"/>
                  </a:cubicBezTo>
                  <a:lnTo>
                    <a:pt x="924560" y="1754547"/>
                  </a:lnTo>
                  <a:cubicBezTo>
                    <a:pt x="907627" y="1747774"/>
                    <a:pt x="891355" y="1739026"/>
                    <a:pt x="873760" y="1734227"/>
                  </a:cubicBezTo>
                  <a:cubicBezTo>
                    <a:pt x="853886" y="1728807"/>
                    <a:pt x="832343" y="1730581"/>
                    <a:pt x="812800" y="1724067"/>
                  </a:cubicBezTo>
                  <a:cubicBezTo>
                    <a:pt x="801216" y="1720206"/>
                    <a:pt x="793904" y="1707608"/>
                    <a:pt x="782320" y="1703747"/>
                  </a:cubicBezTo>
                  <a:cubicBezTo>
                    <a:pt x="762777" y="1697233"/>
                    <a:pt x="741680" y="1696974"/>
                    <a:pt x="721360" y="1693587"/>
                  </a:cubicBezTo>
                  <a:cubicBezTo>
                    <a:pt x="646081" y="1643401"/>
                    <a:pt x="748283" y="1705948"/>
                    <a:pt x="589280" y="1652947"/>
                  </a:cubicBezTo>
                  <a:cubicBezTo>
                    <a:pt x="570546" y="1646702"/>
                    <a:pt x="556143" y="1631298"/>
                    <a:pt x="538480" y="1622467"/>
                  </a:cubicBezTo>
                  <a:cubicBezTo>
                    <a:pt x="522168" y="1614311"/>
                    <a:pt x="504182" y="1609913"/>
                    <a:pt x="487680" y="1602147"/>
                  </a:cubicBezTo>
                  <a:cubicBezTo>
                    <a:pt x="446568" y="1582800"/>
                    <a:pt x="407947" y="1558062"/>
                    <a:pt x="365760" y="1541187"/>
                  </a:cubicBezTo>
                  <a:cubicBezTo>
                    <a:pt x="329473" y="1526672"/>
                    <a:pt x="307542" y="1519531"/>
                    <a:pt x="274320" y="1500547"/>
                  </a:cubicBezTo>
                  <a:cubicBezTo>
                    <a:pt x="263718" y="1494489"/>
                    <a:pt x="254000" y="1487000"/>
                    <a:pt x="243840" y="1480227"/>
                  </a:cubicBezTo>
                  <a:cubicBezTo>
                    <a:pt x="220049" y="1408854"/>
                    <a:pt x="241253" y="1457320"/>
                    <a:pt x="142240" y="1358307"/>
                  </a:cubicBezTo>
                  <a:lnTo>
                    <a:pt x="71120" y="1287187"/>
                  </a:lnTo>
                  <a:lnTo>
                    <a:pt x="40640" y="1256707"/>
                  </a:lnTo>
                  <a:lnTo>
                    <a:pt x="0" y="1216067"/>
                  </a:lnTo>
                  <a:cubicBezTo>
                    <a:pt x="6773" y="1100920"/>
                    <a:pt x="11473" y="985633"/>
                    <a:pt x="20320" y="870627"/>
                  </a:cubicBezTo>
                  <a:cubicBezTo>
                    <a:pt x="21644" y="853409"/>
                    <a:pt x="24417" y="835996"/>
                    <a:pt x="30480" y="819827"/>
                  </a:cubicBezTo>
                  <a:cubicBezTo>
                    <a:pt x="34767" y="808394"/>
                    <a:pt x="45339" y="800269"/>
                    <a:pt x="50800" y="789347"/>
                  </a:cubicBezTo>
                  <a:cubicBezTo>
                    <a:pt x="55589" y="779768"/>
                    <a:pt x="55647" y="768166"/>
                    <a:pt x="60960" y="758867"/>
                  </a:cubicBezTo>
                  <a:cubicBezTo>
                    <a:pt x="69361" y="744165"/>
                    <a:pt x="80190" y="730883"/>
                    <a:pt x="91440" y="718227"/>
                  </a:cubicBezTo>
                  <a:cubicBezTo>
                    <a:pt x="129410" y="675511"/>
                    <a:pt x="143800" y="661567"/>
                    <a:pt x="193040" y="636947"/>
                  </a:cubicBezTo>
                  <a:cubicBezTo>
                    <a:pt x="202619" y="632158"/>
                    <a:pt x="213360" y="630174"/>
                    <a:pt x="223520" y="626787"/>
                  </a:cubicBezTo>
                  <a:cubicBezTo>
                    <a:pt x="230293" y="616627"/>
                    <a:pt x="234650" y="604348"/>
                    <a:pt x="243840" y="596307"/>
                  </a:cubicBezTo>
                  <a:cubicBezTo>
                    <a:pt x="262219" y="580225"/>
                    <a:pt x="284480" y="569214"/>
                    <a:pt x="304800" y="555667"/>
                  </a:cubicBezTo>
                  <a:cubicBezTo>
                    <a:pt x="314960" y="548894"/>
                    <a:pt x="326646" y="543981"/>
                    <a:pt x="335280" y="535347"/>
                  </a:cubicBezTo>
                  <a:cubicBezTo>
                    <a:pt x="355600" y="515027"/>
                    <a:pt x="368978" y="483474"/>
                    <a:pt x="396240" y="474387"/>
                  </a:cubicBezTo>
                  <a:cubicBezTo>
                    <a:pt x="472852" y="448850"/>
                    <a:pt x="378418" y="483298"/>
                    <a:pt x="457200" y="443907"/>
                  </a:cubicBezTo>
                  <a:cubicBezTo>
                    <a:pt x="466779" y="439118"/>
                    <a:pt x="478101" y="438536"/>
                    <a:pt x="487680" y="433747"/>
                  </a:cubicBezTo>
                  <a:cubicBezTo>
                    <a:pt x="498602" y="428286"/>
                    <a:pt x="507095" y="418591"/>
                    <a:pt x="518160" y="413427"/>
                  </a:cubicBezTo>
                  <a:cubicBezTo>
                    <a:pt x="558056" y="394809"/>
                    <a:pt x="640080" y="362627"/>
                    <a:pt x="640080" y="362627"/>
                  </a:cubicBezTo>
                  <a:cubicBezTo>
                    <a:pt x="650240" y="352467"/>
                    <a:pt x="661362" y="343185"/>
                    <a:pt x="670560" y="332147"/>
                  </a:cubicBezTo>
                  <a:cubicBezTo>
                    <a:pt x="678377" y="322766"/>
                    <a:pt x="680720" y="308440"/>
                    <a:pt x="690880" y="301667"/>
                  </a:cubicBezTo>
                  <a:cubicBezTo>
                    <a:pt x="702498" y="293921"/>
                    <a:pt x="718397" y="296279"/>
                    <a:pt x="731520" y="291507"/>
                  </a:cubicBezTo>
                  <a:cubicBezTo>
                    <a:pt x="853918" y="246999"/>
                    <a:pt x="749331" y="267691"/>
                    <a:pt x="883920" y="250867"/>
                  </a:cubicBezTo>
                  <a:cubicBezTo>
                    <a:pt x="894080" y="240707"/>
                    <a:pt x="901925" y="227516"/>
                    <a:pt x="914400" y="220387"/>
                  </a:cubicBezTo>
                  <a:cubicBezTo>
                    <a:pt x="926524" y="213459"/>
                    <a:pt x="941793" y="214643"/>
                    <a:pt x="955040" y="210227"/>
                  </a:cubicBezTo>
                  <a:cubicBezTo>
                    <a:pt x="1025933" y="186596"/>
                    <a:pt x="984519" y="196142"/>
                    <a:pt x="1046480" y="169587"/>
                  </a:cubicBezTo>
                  <a:cubicBezTo>
                    <a:pt x="1056324" y="165368"/>
                    <a:pt x="1067381" y="164216"/>
                    <a:pt x="1076960" y="159427"/>
                  </a:cubicBezTo>
                  <a:cubicBezTo>
                    <a:pt x="1094623" y="150596"/>
                    <a:pt x="1111329" y="139901"/>
                    <a:pt x="1127760" y="128947"/>
                  </a:cubicBezTo>
                  <a:cubicBezTo>
                    <a:pt x="1141849" y="119554"/>
                    <a:pt x="1153254" y="106040"/>
                    <a:pt x="1168400" y="98467"/>
                  </a:cubicBezTo>
                  <a:cubicBezTo>
                    <a:pt x="1187558" y="88888"/>
                    <a:pt x="1209787" y="86846"/>
                    <a:pt x="1229360" y="78147"/>
                  </a:cubicBezTo>
                  <a:cubicBezTo>
                    <a:pt x="1250039" y="68956"/>
                    <a:pt x="1166707" y="17187"/>
                    <a:pt x="1259840" y="7027"/>
                  </a:cubicBezTo>
                  <a:close/>
                </a:path>
              </a:pathLst>
            </a:custGeom>
            <a:noFill/>
            <a:ln w="5715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3261D2D7-D8C8-426A-8FAC-BCBBF745DCB9}"/>
                </a:ext>
              </a:extLst>
            </p:cNvPr>
            <p:cNvSpPr/>
            <p:nvPr/>
          </p:nvSpPr>
          <p:spPr>
            <a:xfrm>
              <a:off x="10260708" y="6025389"/>
              <a:ext cx="308098" cy="461665"/>
            </a:xfrm>
            <a:prstGeom prst="rect">
              <a:avLst/>
            </a:prstGeom>
            <a:ln w="57150">
              <a:solidFill>
                <a:srgbClr val="FF0000"/>
              </a:solidFill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 b="1" dirty="0"/>
                <a:t>s</a:t>
              </a:r>
              <a:endParaRPr lang="zh-CN" altLang="en-US" sz="2400" dirty="0"/>
            </a:p>
          </p:txBody>
        </p:sp>
      </p:grpSp>
      <p:pic>
        <p:nvPicPr>
          <p:cNvPr id="54" name="图片 53">
            <a:extLst>
              <a:ext uri="{FF2B5EF4-FFF2-40B4-BE49-F238E27FC236}">
                <a16:creationId xmlns:a16="http://schemas.microsoft.com/office/drawing/2014/main" id="{E552C9EB-4D4A-4CA1-B8EF-26BB4290D9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451" y="2462838"/>
            <a:ext cx="7053773" cy="4156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5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图片 42">
            <a:extLst>
              <a:ext uri="{FF2B5EF4-FFF2-40B4-BE49-F238E27FC236}">
                <a16:creationId xmlns:a16="http://schemas.microsoft.com/office/drawing/2014/main" id="{3965E460-32A3-4564-AC29-5EA7C583F5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90" y="2436502"/>
            <a:ext cx="6892130" cy="4060807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2554E1C6-17A5-4D31-A1C6-18DAA5EA4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子集构造算法：示例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59EFFCC-6875-4170-A0E1-9A885B5BE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47</a:t>
            </a:fld>
            <a:endParaRPr lang="zh-CN" altLang="en-US"/>
          </a:p>
        </p:txBody>
      </p:sp>
      <p:sp>
        <p:nvSpPr>
          <p:cNvPr id="44" name="内容占位符 3">
            <a:extLst>
              <a:ext uri="{FF2B5EF4-FFF2-40B4-BE49-F238E27FC236}">
                <a16:creationId xmlns:a16="http://schemas.microsoft.com/office/drawing/2014/main" id="{29CAFC43-E83F-4BC2-9B47-FC725480EC60}"/>
              </a:ext>
            </a:extLst>
          </p:cNvPr>
          <p:cNvSpPr txBox="1">
            <a:spLocks/>
          </p:cNvSpPr>
          <p:nvPr/>
        </p:nvSpPr>
        <p:spPr>
          <a:xfrm>
            <a:off x="6939476" y="2160467"/>
            <a:ext cx="5688488" cy="17488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0850" indent="-4508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7D"/>
              </a:buClr>
              <a:buSzPct val="90000"/>
              <a:buFont typeface="Wingdings" panose="05000000000000000000" pitchFamily="2" charset="2"/>
              <a:buChar char="n"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900113" indent="-45085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9999CC"/>
              </a:buClr>
              <a:buSzPct val="80000"/>
              <a:buFont typeface="Wingdings" pitchFamily="2" charset="2"/>
              <a:buChar char=""/>
              <a:defRPr sz="2400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1350000" indent="-4500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0000"/>
              <a:buFont typeface="Wingdings" panose="05000000000000000000" pitchFamily="2" charset="2"/>
              <a:buChar char="Ø"/>
              <a:defRPr sz="2000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</a:endParaRPr>
          </a:p>
        </p:txBody>
      </p: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50B3A548-BE49-4EA9-A5E6-D8DFA2AEADF9}"/>
              </a:ext>
            </a:extLst>
          </p:cNvPr>
          <p:cNvGrpSpPr/>
          <p:nvPr/>
        </p:nvGrpSpPr>
        <p:grpSpPr>
          <a:xfrm>
            <a:off x="7418740" y="4931415"/>
            <a:ext cx="851358" cy="881669"/>
            <a:chOff x="7418740" y="4931415"/>
            <a:chExt cx="851358" cy="881669"/>
          </a:xfrm>
        </p:grpSpPr>
        <p:sp>
          <p:nvSpPr>
            <p:cNvPr id="49" name="流程图: 接点 48">
              <a:extLst>
                <a:ext uri="{FF2B5EF4-FFF2-40B4-BE49-F238E27FC236}">
                  <a16:creationId xmlns:a16="http://schemas.microsoft.com/office/drawing/2014/main" id="{41F2C671-62E4-4080-805C-18DD62827328}"/>
                </a:ext>
              </a:extLst>
            </p:cNvPr>
            <p:cNvSpPr/>
            <p:nvPr/>
          </p:nvSpPr>
          <p:spPr>
            <a:xfrm>
              <a:off x="7619858" y="5381284"/>
              <a:ext cx="650240" cy="431800"/>
            </a:xfrm>
            <a:prstGeom prst="flowChartConnector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q0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52" name="直接箭头连接符 51">
              <a:extLst>
                <a:ext uri="{FF2B5EF4-FFF2-40B4-BE49-F238E27FC236}">
                  <a16:creationId xmlns:a16="http://schemas.microsoft.com/office/drawing/2014/main" id="{E928042A-EA3F-4809-83DA-880520836B87}"/>
                </a:ext>
              </a:extLst>
            </p:cNvPr>
            <p:cNvCxnSpPr>
              <a:cxnSpLocks/>
            </p:cNvCxnSpPr>
            <p:nvPr/>
          </p:nvCxnSpPr>
          <p:spPr>
            <a:xfrm>
              <a:off x="7418740" y="4931415"/>
              <a:ext cx="402235" cy="49503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96ADE96E-B21C-4320-9E92-7EFEB3EE836C}"/>
              </a:ext>
            </a:extLst>
          </p:cNvPr>
          <p:cNvGrpSpPr/>
          <p:nvPr/>
        </p:nvGrpSpPr>
        <p:grpSpPr>
          <a:xfrm>
            <a:off x="8270098" y="5082545"/>
            <a:ext cx="1508903" cy="807316"/>
            <a:chOff x="8270098" y="5082545"/>
            <a:chExt cx="1508903" cy="807316"/>
          </a:xfrm>
        </p:grpSpPr>
        <p:sp>
          <p:nvSpPr>
            <p:cNvPr id="48" name="流程图: 接点 47">
              <a:extLst>
                <a:ext uri="{FF2B5EF4-FFF2-40B4-BE49-F238E27FC236}">
                  <a16:creationId xmlns:a16="http://schemas.microsoft.com/office/drawing/2014/main" id="{2427CE41-11CD-4693-BD2D-5F8D0BFBB452}"/>
                </a:ext>
              </a:extLst>
            </p:cNvPr>
            <p:cNvSpPr/>
            <p:nvPr/>
          </p:nvSpPr>
          <p:spPr>
            <a:xfrm>
              <a:off x="8999005" y="5305087"/>
              <a:ext cx="779996" cy="584774"/>
            </a:xfrm>
            <a:prstGeom prst="flowChartConnector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50" name="直接箭头连接符 49">
              <a:extLst>
                <a:ext uri="{FF2B5EF4-FFF2-40B4-BE49-F238E27FC236}">
                  <a16:creationId xmlns:a16="http://schemas.microsoft.com/office/drawing/2014/main" id="{FA94512B-A9C9-497E-A2F3-AE886583591B}"/>
                </a:ext>
              </a:extLst>
            </p:cNvPr>
            <p:cNvCxnSpPr>
              <a:cxnSpLocks/>
              <a:stCxn id="49" idx="6"/>
              <a:endCxn id="48" idx="2"/>
            </p:cNvCxnSpPr>
            <p:nvPr/>
          </p:nvCxnSpPr>
          <p:spPr>
            <a:xfrm>
              <a:off x="8270098" y="5597184"/>
              <a:ext cx="728907" cy="29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90B2E202-80FD-463A-A58A-A3F46C5717AE}"/>
                </a:ext>
              </a:extLst>
            </p:cNvPr>
            <p:cNvSpPr txBox="1"/>
            <p:nvPr/>
          </p:nvSpPr>
          <p:spPr>
            <a:xfrm>
              <a:off x="8412338" y="5082545"/>
              <a:ext cx="3556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dirty="0"/>
                <a:t>a</a:t>
              </a:r>
              <a:endParaRPr lang="zh-CN" altLang="en-US" sz="3200" b="1" dirty="0"/>
            </a:p>
          </p:txBody>
        </p:sp>
        <p:sp>
          <p:nvSpPr>
            <p:cNvPr id="53" name="流程图: 接点 52">
              <a:extLst>
                <a:ext uri="{FF2B5EF4-FFF2-40B4-BE49-F238E27FC236}">
                  <a16:creationId xmlns:a16="http://schemas.microsoft.com/office/drawing/2014/main" id="{0D41515B-0766-41C6-B25F-C36F2086F42E}"/>
                </a:ext>
              </a:extLst>
            </p:cNvPr>
            <p:cNvSpPr/>
            <p:nvPr/>
          </p:nvSpPr>
          <p:spPr>
            <a:xfrm>
              <a:off x="9062578" y="5381284"/>
              <a:ext cx="650240" cy="431800"/>
            </a:xfrm>
            <a:prstGeom prst="flowChartConnector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q1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4A45CC1F-7B8F-4909-BFEA-912176748ED8}"/>
              </a:ext>
            </a:extLst>
          </p:cNvPr>
          <p:cNvGrpSpPr/>
          <p:nvPr/>
        </p:nvGrpSpPr>
        <p:grpSpPr>
          <a:xfrm>
            <a:off x="9779001" y="5082545"/>
            <a:ext cx="1522371" cy="807316"/>
            <a:chOff x="9779001" y="5082545"/>
            <a:chExt cx="1522371" cy="807316"/>
          </a:xfrm>
        </p:grpSpPr>
        <p:sp>
          <p:nvSpPr>
            <p:cNvPr id="54" name="流程图: 接点 53">
              <a:extLst>
                <a:ext uri="{FF2B5EF4-FFF2-40B4-BE49-F238E27FC236}">
                  <a16:creationId xmlns:a16="http://schemas.microsoft.com/office/drawing/2014/main" id="{0EEB8D41-4B39-4D05-AB57-0BCC95D70922}"/>
                </a:ext>
              </a:extLst>
            </p:cNvPr>
            <p:cNvSpPr/>
            <p:nvPr/>
          </p:nvSpPr>
          <p:spPr>
            <a:xfrm>
              <a:off x="10521376" y="5305087"/>
              <a:ext cx="779996" cy="584774"/>
            </a:xfrm>
            <a:prstGeom prst="flowChartConnector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55" name="直接箭头连接符 54">
              <a:extLst>
                <a:ext uri="{FF2B5EF4-FFF2-40B4-BE49-F238E27FC236}">
                  <a16:creationId xmlns:a16="http://schemas.microsoft.com/office/drawing/2014/main" id="{C33BCE7A-CB42-4CF5-BA00-EDFBC06C3CEC}"/>
                </a:ext>
              </a:extLst>
            </p:cNvPr>
            <p:cNvCxnSpPr>
              <a:cxnSpLocks/>
              <a:stCxn id="48" idx="6"/>
              <a:endCxn id="54" idx="2"/>
            </p:cNvCxnSpPr>
            <p:nvPr/>
          </p:nvCxnSpPr>
          <p:spPr>
            <a:xfrm>
              <a:off x="9779001" y="5597474"/>
              <a:ext cx="74237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1B518B23-9549-4CBE-880D-22AF392B4E93}"/>
                </a:ext>
              </a:extLst>
            </p:cNvPr>
            <p:cNvSpPr txBox="1"/>
            <p:nvPr/>
          </p:nvSpPr>
          <p:spPr>
            <a:xfrm>
              <a:off x="9934709" y="5082545"/>
              <a:ext cx="3556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dirty="0"/>
                <a:t>b</a:t>
              </a:r>
              <a:endParaRPr lang="zh-CN" altLang="en-US" sz="3200" b="1" dirty="0"/>
            </a:p>
          </p:txBody>
        </p:sp>
        <p:sp>
          <p:nvSpPr>
            <p:cNvPr id="57" name="流程图: 接点 56">
              <a:extLst>
                <a:ext uri="{FF2B5EF4-FFF2-40B4-BE49-F238E27FC236}">
                  <a16:creationId xmlns:a16="http://schemas.microsoft.com/office/drawing/2014/main" id="{89C8C91F-6D61-4C27-9D40-CC8E5193FFA6}"/>
                </a:ext>
              </a:extLst>
            </p:cNvPr>
            <p:cNvSpPr/>
            <p:nvPr/>
          </p:nvSpPr>
          <p:spPr>
            <a:xfrm>
              <a:off x="10584949" y="5381284"/>
              <a:ext cx="650240" cy="431800"/>
            </a:xfrm>
            <a:prstGeom prst="flowChartConnector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q2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33F1DF65-2530-48B1-BA62-ACC1540A79A2}"/>
              </a:ext>
            </a:extLst>
          </p:cNvPr>
          <p:cNvGrpSpPr/>
          <p:nvPr/>
        </p:nvGrpSpPr>
        <p:grpSpPr>
          <a:xfrm>
            <a:off x="9387698" y="5909386"/>
            <a:ext cx="1522371" cy="653395"/>
            <a:chOff x="9389003" y="5889861"/>
            <a:chExt cx="1522371" cy="653395"/>
          </a:xfrm>
        </p:grpSpPr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48BB1E6E-C3F3-4736-B3FB-AB69238EC716}"/>
                </a:ext>
              </a:extLst>
            </p:cNvPr>
            <p:cNvSpPr/>
            <p:nvPr/>
          </p:nvSpPr>
          <p:spPr>
            <a:xfrm>
              <a:off x="9595737" y="5896925"/>
              <a:ext cx="67794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1" algn="ctr"/>
              <a:r>
                <a:rPr lang="en-US" altLang="zh-CN" sz="3600" dirty="0">
                  <a:latin typeface="微软雅黑" panose="020B0503020204020204" pitchFamily="34" charset="-122"/>
                </a:rPr>
                <a:t>…</a:t>
              </a:r>
            </a:p>
          </p:txBody>
        </p:sp>
        <p:cxnSp>
          <p:nvCxnSpPr>
            <p:cNvPr id="60" name="直接箭头连接符 59">
              <a:extLst>
                <a:ext uri="{FF2B5EF4-FFF2-40B4-BE49-F238E27FC236}">
                  <a16:creationId xmlns:a16="http://schemas.microsoft.com/office/drawing/2014/main" id="{CB83A0F1-4213-4262-8987-BCB62FA70984}"/>
                </a:ext>
              </a:extLst>
            </p:cNvPr>
            <p:cNvCxnSpPr>
              <a:cxnSpLocks/>
              <a:stCxn id="48" idx="4"/>
            </p:cNvCxnSpPr>
            <p:nvPr/>
          </p:nvCxnSpPr>
          <p:spPr>
            <a:xfrm>
              <a:off x="9389003" y="5889861"/>
              <a:ext cx="545706" cy="32286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箭头连接符 60">
              <a:extLst>
                <a:ext uri="{FF2B5EF4-FFF2-40B4-BE49-F238E27FC236}">
                  <a16:creationId xmlns:a16="http://schemas.microsoft.com/office/drawing/2014/main" id="{7C496E96-D9F1-4B4B-AEBD-A4AB638A0D31}"/>
                </a:ext>
              </a:extLst>
            </p:cNvPr>
            <p:cNvCxnSpPr>
              <a:cxnSpLocks/>
              <a:stCxn id="54" idx="4"/>
            </p:cNvCxnSpPr>
            <p:nvPr/>
          </p:nvCxnSpPr>
          <p:spPr>
            <a:xfrm flipH="1">
              <a:off x="10290309" y="5889861"/>
              <a:ext cx="621065" cy="29238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2" name="图片 61">
            <a:extLst>
              <a:ext uri="{FF2B5EF4-FFF2-40B4-BE49-F238E27FC236}">
                <a16:creationId xmlns:a16="http://schemas.microsoft.com/office/drawing/2014/main" id="{DF1B678C-7CD0-438D-A98A-F25CC7252D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8767" y="17482"/>
            <a:ext cx="8629029" cy="293354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5113C834-10D4-453F-A49A-14BABDE00100}"/>
                  </a:ext>
                </a:extLst>
              </p:cNvPr>
              <p:cNvSpPr/>
              <p:nvPr/>
            </p:nvSpPr>
            <p:spPr>
              <a:xfrm>
                <a:off x="7004320" y="2846341"/>
                <a:ext cx="5325850" cy="180049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en-US" altLang="zh-CN" sz="2400" dirty="0"/>
                  <a:t>q0*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endParaRPr lang="en-US" altLang="zh-CN" sz="2400" b="0" i="1" dirty="0">
                  <a:latin typeface="Cambria Math" panose="02040503050406030204" pitchFamily="18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altLang="zh-CN" sz="2400" dirty="0"/>
                  <a:t>q0* </a:t>
                </a:r>
                <a14:m>
                  <m:oMath xmlns:m="http://schemas.openxmlformats.org/officeDocument/2006/math">
                    <m:groupChr>
                      <m:groupChrPr>
                        <m:chr m:val="→"/>
                        <m:vertJc m:val="bot"/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groupCh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1</m:t>
                    </m:r>
                    <m:groupChr>
                      <m:groupChrPr>
                        <m:chr m:val="→"/>
                        <m:vertJc m:val="bot"/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zh-CN" altLang="en-US" sz="2400" i="1" dirty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groupChr>
                    <m:d>
                      <m:dPr>
                        <m:begChr m:val="{"/>
                        <m:endChr m:val="}"/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3, 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4, 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6, 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9</m:t>
                        </m:r>
                      </m:e>
                    </m:d>
                  </m:oMath>
                </a14:m>
                <a:r>
                  <a:rPr lang="en-US" altLang="zh-CN" sz="2000" dirty="0">
                    <a:latin typeface="微软雅黑" panose="020B0503020204020204" pitchFamily="34" charset="-122"/>
                  </a:rPr>
                  <a:t>=q1</a:t>
                </a:r>
              </a:p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1</m:t>
                    </m:r>
                    <m:groupChr>
                      <m:groupChrPr>
                        <m:chr m:val="→"/>
                        <m:vertJc m:val="bot"/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groupCh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5</m:t>
                    </m:r>
                    <m:groupChr>
                      <m:groupChrPr>
                        <m:chr m:val="→"/>
                        <m:vertJc m:val="bot"/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zh-CN" altLang="en-US" sz="2400" i="1" dirty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groupChr>
                    <m:d>
                      <m:dPr>
                        <m:begChr m:val="{"/>
                        <m:endChr m:val="}"/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5, 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8, 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9, 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3, 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4, 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6</m:t>
                        </m:r>
                      </m:e>
                    </m:d>
                  </m:oMath>
                </a14:m>
                <a:r>
                  <a:rPr lang="en-US" altLang="zh-CN" sz="2000" dirty="0">
                    <a:latin typeface="微软雅黑" panose="020B0503020204020204" pitchFamily="34" charset="-122"/>
                  </a:rPr>
                  <a:t>=q2</a:t>
                </a:r>
              </a:p>
              <a:p>
                <a:r>
                  <a:rPr lang="en-US" altLang="zh-CN" sz="2400" dirty="0">
                    <a:latin typeface="微软雅黑" panose="020B0503020204020204" pitchFamily="34" charset="-122"/>
                  </a:rPr>
                  <a:t>…</a:t>
                </a:r>
              </a:p>
            </p:txBody>
          </p:sp>
        </mc:Choice>
        <mc:Fallback xmlns=""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5113C834-10D4-453F-A49A-14BABDE001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4320" y="2846341"/>
                <a:ext cx="5325850" cy="1800493"/>
              </a:xfrm>
              <a:prstGeom prst="rect">
                <a:avLst/>
              </a:prstGeom>
              <a:blipFill>
                <a:blip r:embed="rId4"/>
                <a:stretch>
                  <a:fillRect l="-1831" t="-3051" b="-71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7043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E46E2D-9608-4508-A22A-151BE541E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对算法的讨论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9DAF3D0-4834-4834-B612-345A09E8F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48</a:t>
            </a:fld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09974D1-282F-4FB7-AD9F-817AC8BD9C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算法为什么能够运行终止？</a:t>
            </a:r>
          </a:p>
          <a:p>
            <a:r>
              <a:rPr lang="zh-CN" altLang="en-US" dirty="0"/>
              <a:t>时间复杂度</a:t>
            </a:r>
          </a:p>
          <a:p>
            <a:pPr lvl="1"/>
            <a:r>
              <a:rPr lang="zh-CN" altLang="en-US" dirty="0"/>
              <a:t>最坏情况</a:t>
            </a:r>
            <a:r>
              <a:rPr lang="en-US" altLang="zh-CN" dirty="0"/>
              <a:t>O(2</a:t>
            </a:r>
            <a:r>
              <a:rPr lang="en-US" altLang="zh-CN" baseline="30000" dirty="0"/>
              <a:t>N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/>
              <a:t>但在实际中不常发生</a:t>
            </a:r>
          </a:p>
          <a:p>
            <a:pPr lvl="2"/>
            <a:r>
              <a:rPr lang="zh-CN" altLang="en-US" dirty="0"/>
              <a:t>因为并不是每个子集都会出现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2970CD3-43D3-4677-B06D-21834AA4AC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086182"/>
            <a:ext cx="5963133" cy="3513447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692BD1FE-CB04-49CD-A7D9-7882E9742CE8}"/>
              </a:ext>
            </a:extLst>
          </p:cNvPr>
          <p:cNvSpPr txBox="1"/>
          <p:nvPr/>
        </p:nvSpPr>
        <p:spPr>
          <a:xfrm>
            <a:off x="924560" y="5201554"/>
            <a:ext cx="9753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S* = {{…}, {…}, … }, </a:t>
            </a:r>
            <a:r>
              <a:rPr lang="zh-CN" altLang="en-US" sz="3200" dirty="0"/>
              <a:t>每循环一次往</a:t>
            </a:r>
            <a:r>
              <a:rPr lang="en-US" altLang="zh-CN" sz="3200" dirty="0"/>
              <a:t>S*</a:t>
            </a:r>
            <a:r>
              <a:rPr lang="zh-CN" altLang="en-US" sz="3200" dirty="0"/>
              <a:t>里添加一个</a:t>
            </a:r>
            <a:r>
              <a:rPr lang="en-US" altLang="zh-CN" sz="3200" dirty="0"/>
              <a:t>S</a:t>
            </a:r>
            <a:r>
              <a:rPr lang="zh-CN" altLang="en-US" sz="3200" dirty="0"/>
              <a:t>的子集</a:t>
            </a:r>
            <a:endParaRPr lang="en-US" altLang="zh-CN" sz="3200" dirty="0"/>
          </a:p>
          <a:p>
            <a:r>
              <a:rPr lang="en-US" altLang="zh-CN" sz="3200" dirty="0"/>
              <a:t>|S*| &lt;= 2</a:t>
            </a:r>
            <a:r>
              <a:rPr lang="en-US" altLang="zh-CN" sz="3200" baseline="30000" dirty="0"/>
              <a:t>N</a:t>
            </a:r>
            <a:endParaRPr lang="zh-CN" altLang="en-US" sz="3200" baseline="300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34F78A1-FD37-4A8F-ACEE-1208535BB002}"/>
              </a:ext>
            </a:extLst>
          </p:cNvPr>
          <p:cNvSpPr/>
          <p:nvPr/>
        </p:nvSpPr>
        <p:spPr>
          <a:xfrm>
            <a:off x="7768333" y="-47343"/>
            <a:ext cx="29901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CN" sz="2800" b="1" dirty="0">
                <a:solidFill>
                  <a:srgbClr val="0000FF"/>
                </a:solidFill>
              </a:rPr>
              <a:t>NFA=(∑, S, q0, F, D)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A036E42-E1D1-4455-84E6-FADFE88A1894}"/>
              </a:ext>
            </a:extLst>
          </p:cNvPr>
          <p:cNvSpPr/>
          <p:nvPr/>
        </p:nvSpPr>
        <p:spPr>
          <a:xfrm>
            <a:off x="7768333" y="567255"/>
            <a:ext cx="372781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CN" sz="2800" b="1" dirty="0">
                <a:solidFill>
                  <a:srgbClr val="FF0000"/>
                </a:solidFill>
              </a:rPr>
              <a:t>DFA=(∑, S*, q0</a:t>
            </a:r>
            <a:r>
              <a:rPr lang="en-US" altLang="zh-CN" sz="2800" b="1" dirty="0">
                <a:solidFill>
                  <a:srgbClr val="FF0000"/>
                </a:solidFill>
              </a:rPr>
              <a:t>*</a:t>
            </a:r>
            <a:r>
              <a:rPr lang="pt-BR" altLang="zh-CN" sz="2800" b="1" dirty="0">
                <a:solidFill>
                  <a:srgbClr val="FF0000"/>
                </a:solidFill>
              </a:rPr>
              <a:t>, F*, D</a:t>
            </a:r>
            <a:r>
              <a:rPr lang="en-US" altLang="zh-CN" sz="2800" b="1" dirty="0">
                <a:solidFill>
                  <a:srgbClr val="FF0000"/>
                </a:solidFill>
              </a:rPr>
              <a:t>*</a:t>
            </a:r>
            <a:r>
              <a:rPr lang="pt-BR" altLang="zh-CN" sz="2800" b="1" dirty="0">
                <a:solidFill>
                  <a:srgbClr val="FF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60107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89CA44-B4E0-47F8-948B-37411B968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l-GR" altLang="zh-CN" dirty="0"/>
              <a:t>ε</a:t>
            </a:r>
            <a:r>
              <a:rPr lang="en-US" altLang="zh-CN" dirty="0"/>
              <a:t>-</a:t>
            </a:r>
            <a:r>
              <a:rPr lang="zh-CN" altLang="en-US" dirty="0"/>
              <a:t>闭包的计算：深度优先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FD281D6-492C-4039-8806-9EDEF3FE6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49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5D69942-2F91-48D1-AB0D-EAFC3D2570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995" y="1135701"/>
            <a:ext cx="5810250" cy="3524250"/>
          </a:xfrm>
          <a:prstGeom prst="rect">
            <a:avLst/>
          </a:prstGeom>
        </p:spPr>
      </p:pic>
      <p:grpSp>
        <p:nvGrpSpPr>
          <p:cNvPr id="44" name="组合 43">
            <a:extLst>
              <a:ext uri="{FF2B5EF4-FFF2-40B4-BE49-F238E27FC236}">
                <a16:creationId xmlns:a16="http://schemas.microsoft.com/office/drawing/2014/main" id="{45C8BD17-2E46-442B-B48A-6B3CE0894910}"/>
              </a:ext>
            </a:extLst>
          </p:cNvPr>
          <p:cNvGrpSpPr/>
          <p:nvPr/>
        </p:nvGrpSpPr>
        <p:grpSpPr>
          <a:xfrm>
            <a:off x="7351226" y="2141868"/>
            <a:ext cx="3622091" cy="3636095"/>
            <a:chOff x="7351226" y="2141868"/>
            <a:chExt cx="3622091" cy="3636095"/>
          </a:xfrm>
        </p:grpSpPr>
        <p:sp>
          <p:nvSpPr>
            <p:cNvPr id="45" name="流程图: 接点 44">
              <a:extLst>
                <a:ext uri="{FF2B5EF4-FFF2-40B4-BE49-F238E27FC236}">
                  <a16:creationId xmlns:a16="http://schemas.microsoft.com/office/drawing/2014/main" id="{741EEB2C-201D-48AB-8204-28433A306941}"/>
                </a:ext>
              </a:extLst>
            </p:cNvPr>
            <p:cNvSpPr/>
            <p:nvPr/>
          </p:nvSpPr>
          <p:spPr>
            <a:xfrm>
              <a:off x="7552344" y="2591737"/>
              <a:ext cx="650240" cy="431800"/>
            </a:xfrm>
            <a:prstGeom prst="flowChartConnector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q0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46" name="直接箭头连接符 45">
              <a:extLst>
                <a:ext uri="{FF2B5EF4-FFF2-40B4-BE49-F238E27FC236}">
                  <a16:creationId xmlns:a16="http://schemas.microsoft.com/office/drawing/2014/main" id="{05647754-A5B4-4813-BE7A-5E913B378F24}"/>
                </a:ext>
              </a:extLst>
            </p:cNvPr>
            <p:cNvCxnSpPr>
              <a:cxnSpLocks/>
              <a:stCxn id="45" idx="6"/>
              <a:endCxn id="49" idx="2"/>
            </p:cNvCxnSpPr>
            <p:nvPr/>
          </p:nvCxnSpPr>
          <p:spPr>
            <a:xfrm flipV="1">
              <a:off x="8202584" y="2801285"/>
              <a:ext cx="729436" cy="635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475445D6-5DCD-4DDF-9659-9E6AD8811EF6}"/>
                </a:ext>
              </a:extLst>
            </p:cNvPr>
            <p:cNvSpPr txBox="1"/>
            <p:nvPr/>
          </p:nvSpPr>
          <p:spPr>
            <a:xfrm>
              <a:off x="8344824" y="2292998"/>
              <a:ext cx="3556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altLang="zh-CN" sz="3200" b="1" dirty="0"/>
                <a:t>ε</a:t>
              </a:r>
              <a:endParaRPr lang="zh-CN" altLang="en-US" sz="3200" b="1" dirty="0"/>
            </a:p>
          </p:txBody>
        </p:sp>
        <p:cxnSp>
          <p:nvCxnSpPr>
            <p:cNvPr id="48" name="直接箭头连接符 47">
              <a:extLst>
                <a:ext uri="{FF2B5EF4-FFF2-40B4-BE49-F238E27FC236}">
                  <a16:creationId xmlns:a16="http://schemas.microsoft.com/office/drawing/2014/main" id="{17DA41BB-E10E-48FB-989D-0195B606A8FA}"/>
                </a:ext>
              </a:extLst>
            </p:cNvPr>
            <p:cNvCxnSpPr>
              <a:cxnSpLocks/>
            </p:cNvCxnSpPr>
            <p:nvPr/>
          </p:nvCxnSpPr>
          <p:spPr>
            <a:xfrm>
              <a:off x="7351226" y="2141868"/>
              <a:ext cx="402235" cy="49503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流程图: 接点 48">
              <a:extLst>
                <a:ext uri="{FF2B5EF4-FFF2-40B4-BE49-F238E27FC236}">
                  <a16:creationId xmlns:a16="http://schemas.microsoft.com/office/drawing/2014/main" id="{13EA3C42-FB84-4DB7-9C23-EB1425D8F354}"/>
                </a:ext>
              </a:extLst>
            </p:cNvPr>
            <p:cNvSpPr/>
            <p:nvPr/>
          </p:nvSpPr>
          <p:spPr>
            <a:xfrm>
              <a:off x="8932020" y="2585385"/>
              <a:ext cx="650240" cy="431800"/>
            </a:xfrm>
            <a:prstGeom prst="flowChartConnector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50" name="直接箭头连接符 49">
              <a:extLst>
                <a:ext uri="{FF2B5EF4-FFF2-40B4-BE49-F238E27FC236}">
                  <a16:creationId xmlns:a16="http://schemas.microsoft.com/office/drawing/2014/main" id="{2484AA8A-524A-4E48-B87B-A5715AB51DE1}"/>
                </a:ext>
              </a:extLst>
            </p:cNvPr>
            <p:cNvCxnSpPr>
              <a:cxnSpLocks/>
              <a:stCxn id="49" idx="6"/>
              <a:endCxn id="52" idx="2"/>
            </p:cNvCxnSpPr>
            <p:nvPr/>
          </p:nvCxnSpPr>
          <p:spPr>
            <a:xfrm flipV="1">
              <a:off x="9582260" y="2797477"/>
              <a:ext cx="740817" cy="380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A3B94801-BFF8-4336-B566-4572F258D8E9}"/>
                </a:ext>
              </a:extLst>
            </p:cNvPr>
            <p:cNvSpPr txBox="1"/>
            <p:nvPr/>
          </p:nvSpPr>
          <p:spPr>
            <a:xfrm>
              <a:off x="9735881" y="2299350"/>
              <a:ext cx="3556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altLang="zh-CN" sz="3200" b="1" dirty="0"/>
                <a:t>ε</a:t>
              </a:r>
              <a:endParaRPr lang="zh-CN" altLang="en-US" sz="3200" b="1" dirty="0"/>
            </a:p>
          </p:txBody>
        </p:sp>
        <p:sp>
          <p:nvSpPr>
            <p:cNvPr id="52" name="流程图: 接点 51">
              <a:extLst>
                <a:ext uri="{FF2B5EF4-FFF2-40B4-BE49-F238E27FC236}">
                  <a16:creationId xmlns:a16="http://schemas.microsoft.com/office/drawing/2014/main" id="{C3ABE955-54BF-4B3E-98D6-F4AADAA178AB}"/>
                </a:ext>
              </a:extLst>
            </p:cNvPr>
            <p:cNvSpPr/>
            <p:nvPr/>
          </p:nvSpPr>
          <p:spPr>
            <a:xfrm>
              <a:off x="10323077" y="2581577"/>
              <a:ext cx="650240" cy="431800"/>
            </a:xfrm>
            <a:prstGeom prst="flowChartConnector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53" name="直接箭头连接符 52">
              <a:extLst>
                <a:ext uri="{FF2B5EF4-FFF2-40B4-BE49-F238E27FC236}">
                  <a16:creationId xmlns:a16="http://schemas.microsoft.com/office/drawing/2014/main" id="{E6EE0CD8-A2E7-4CD8-8163-358074470016}"/>
                </a:ext>
              </a:extLst>
            </p:cNvPr>
            <p:cNvCxnSpPr>
              <a:cxnSpLocks/>
              <a:stCxn id="45" idx="5"/>
              <a:endCxn id="55" idx="2"/>
            </p:cNvCxnSpPr>
            <p:nvPr/>
          </p:nvCxnSpPr>
          <p:spPr>
            <a:xfrm>
              <a:off x="8107359" y="2960301"/>
              <a:ext cx="824661" cy="61954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D6DE9038-2D33-46D6-A45C-DB6F308335A3}"/>
                </a:ext>
              </a:extLst>
            </p:cNvPr>
            <p:cNvSpPr txBox="1"/>
            <p:nvPr/>
          </p:nvSpPr>
          <p:spPr>
            <a:xfrm>
              <a:off x="8468482" y="2862027"/>
              <a:ext cx="3556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altLang="zh-CN" sz="3200" b="1" dirty="0"/>
                <a:t>ε</a:t>
              </a:r>
              <a:endParaRPr lang="zh-CN" altLang="en-US" sz="3200" b="1" dirty="0"/>
            </a:p>
          </p:txBody>
        </p:sp>
        <p:sp>
          <p:nvSpPr>
            <p:cNvPr id="55" name="流程图: 接点 54">
              <a:extLst>
                <a:ext uri="{FF2B5EF4-FFF2-40B4-BE49-F238E27FC236}">
                  <a16:creationId xmlns:a16="http://schemas.microsoft.com/office/drawing/2014/main" id="{80DBB666-160E-45D9-8B1F-E1E03EFAE9E8}"/>
                </a:ext>
              </a:extLst>
            </p:cNvPr>
            <p:cNvSpPr/>
            <p:nvPr/>
          </p:nvSpPr>
          <p:spPr>
            <a:xfrm>
              <a:off x="8932020" y="3363949"/>
              <a:ext cx="650240" cy="431800"/>
            </a:xfrm>
            <a:prstGeom prst="flowChartConnector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56" name="直接箭头连接符 55">
              <a:extLst>
                <a:ext uri="{FF2B5EF4-FFF2-40B4-BE49-F238E27FC236}">
                  <a16:creationId xmlns:a16="http://schemas.microsoft.com/office/drawing/2014/main" id="{35935657-9FD0-43E2-B79E-C486BFD64974}"/>
                </a:ext>
              </a:extLst>
            </p:cNvPr>
            <p:cNvCxnSpPr>
              <a:cxnSpLocks/>
              <a:stCxn id="45" idx="4"/>
              <a:endCxn id="58" idx="2"/>
            </p:cNvCxnSpPr>
            <p:nvPr/>
          </p:nvCxnSpPr>
          <p:spPr>
            <a:xfrm>
              <a:off x="7877464" y="3023537"/>
              <a:ext cx="497840" cy="11975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7BF3DC40-C22F-4EBD-878B-2B8F3DB693F9}"/>
                </a:ext>
              </a:extLst>
            </p:cNvPr>
            <p:cNvSpPr txBox="1"/>
            <p:nvPr/>
          </p:nvSpPr>
          <p:spPr>
            <a:xfrm>
              <a:off x="8107054" y="3309669"/>
              <a:ext cx="3556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altLang="zh-CN" sz="3200" b="1" dirty="0"/>
                <a:t>ε</a:t>
              </a:r>
              <a:endParaRPr lang="zh-CN" altLang="en-US" sz="3200" b="1" dirty="0"/>
            </a:p>
          </p:txBody>
        </p:sp>
        <p:sp>
          <p:nvSpPr>
            <p:cNvPr id="58" name="流程图: 接点 57">
              <a:extLst>
                <a:ext uri="{FF2B5EF4-FFF2-40B4-BE49-F238E27FC236}">
                  <a16:creationId xmlns:a16="http://schemas.microsoft.com/office/drawing/2014/main" id="{57AF0CCF-55CA-4F39-AD42-3A0553BA51BA}"/>
                </a:ext>
              </a:extLst>
            </p:cNvPr>
            <p:cNvSpPr/>
            <p:nvPr/>
          </p:nvSpPr>
          <p:spPr>
            <a:xfrm>
              <a:off x="8375304" y="4005197"/>
              <a:ext cx="650240" cy="431800"/>
            </a:xfrm>
            <a:prstGeom prst="flowChartConnector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59" name="直接箭头连接符 58">
              <a:extLst>
                <a:ext uri="{FF2B5EF4-FFF2-40B4-BE49-F238E27FC236}">
                  <a16:creationId xmlns:a16="http://schemas.microsoft.com/office/drawing/2014/main" id="{9588484A-2570-46E3-A46D-792991B7DF05}"/>
                </a:ext>
              </a:extLst>
            </p:cNvPr>
            <p:cNvCxnSpPr>
              <a:cxnSpLocks/>
              <a:stCxn id="55" idx="5"/>
              <a:endCxn id="61" idx="2"/>
            </p:cNvCxnSpPr>
            <p:nvPr/>
          </p:nvCxnSpPr>
          <p:spPr>
            <a:xfrm>
              <a:off x="9487035" y="3732513"/>
              <a:ext cx="649179" cy="18959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54BF14DA-A39E-4E52-9F92-6C70284D465A}"/>
                </a:ext>
              </a:extLst>
            </p:cNvPr>
            <p:cNvSpPr txBox="1"/>
            <p:nvPr/>
          </p:nvSpPr>
          <p:spPr>
            <a:xfrm>
              <a:off x="9729580" y="3317883"/>
              <a:ext cx="3556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altLang="zh-CN" sz="3200" b="1" dirty="0"/>
                <a:t>ε</a:t>
              </a:r>
              <a:endParaRPr lang="zh-CN" altLang="en-US" sz="3200" b="1" dirty="0"/>
            </a:p>
          </p:txBody>
        </p:sp>
        <p:sp>
          <p:nvSpPr>
            <p:cNvPr id="61" name="流程图: 接点 60">
              <a:extLst>
                <a:ext uri="{FF2B5EF4-FFF2-40B4-BE49-F238E27FC236}">
                  <a16:creationId xmlns:a16="http://schemas.microsoft.com/office/drawing/2014/main" id="{6E633A8F-4394-46AB-A053-182C57EC44EC}"/>
                </a:ext>
              </a:extLst>
            </p:cNvPr>
            <p:cNvSpPr/>
            <p:nvPr/>
          </p:nvSpPr>
          <p:spPr>
            <a:xfrm>
              <a:off x="10136214" y="3706208"/>
              <a:ext cx="650240" cy="431800"/>
            </a:xfrm>
            <a:prstGeom prst="flowChartConnector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62" name="流程图: 接点 61">
              <a:extLst>
                <a:ext uri="{FF2B5EF4-FFF2-40B4-BE49-F238E27FC236}">
                  <a16:creationId xmlns:a16="http://schemas.microsoft.com/office/drawing/2014/main" id="{36B78CF4-EF6B-446A-99E2-384D41108B42}"/>
                </a:ext>
              </a:extLst>
            </p:cNvPr>
            <p:cNvSpPr/>
            <p:nvPr/>
          </p:nvSpPr>
          <p:spPr>
            <a:xfrm>
              <a:off x="9719739" y="4637436"/>
              <a:ext cx="650240" cy="431800"/>
            </a:xfrm>
            <a:prstGeom prst="flowChartConnector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63" name="直接箭头连接符 62">
              <a:extLst>
                <a:ext uri="{FF2B5EF4-FFF2-40B4-BE49-F238E27FC236}">
                  <a16:creationId xmlns:a16="http://schemas.microsoft.com/office/drawing/2014/main" id="{0B785DF7-988D-4F6F-B6CC-B207B0E3085E}"/>
                </a:ext>
              </a:extLst>
            </p:cNvPr>
            <p:cNvCxnSpPr>
              <a:cxnSpLocks/>
              <a:stCxn id="61" idx="4"/>
              <a:endCxn id="62" idx="0"/>
            </p:cNvCxnSpPr>
            <p:nvPr/>
          </p:nvCxnSpPr>
          <p:spPr>
            <a:xfrm flipH="1">
              <a:off x="10044859" y="4138008"/>
              <a:ext cx="416475" cy="49942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083F4EF1-28ED-431D-928E-F84379C11A1F}"/>
                </a:ext>
              </a:extLst>
            </p:cNvPr>
            <p:cNvSpPr txBox="1"/>
            <p:nvPr/>
          </p:nvSpPr>
          <p:spPr>
            <a:xfrm>
              <a:off x="10269185" y="4144609"/>
              <a:ext cx="3556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altLang="zh-CN" sz="3200" b="1" dirty="0"/>
                <a:t>ε</a:t>
              </a:r>
              <a:endParaRPr lang="zh-CN" altLang="en-US" sz="3200" b="1" dirty="0"/>
            </a:p>
          </p:txBody>
        </p:sp>
        <p:sp>
          <p:nvSpPr>
            <p:cNvPr id="65" name="流程图: 接点 64">
              <a:extLst>
                <a:ext uri="{FF2B5EF4-FFF2-40B4-BE49-F238E27FC236}">
                  <a16:creationId xmlns:a16="http://schemas.microsoft.com/office/drawing/2014/main" id="{B7B72767-67B1-455D-8422-E818E43C71E6}"/>
                </a:ext>
              </a:extLst>
            </p:cNvPr>
            <p:cNvSpPr/>
            <p:nvPr/>
          </p:nvSpPr>
          <p:spPr>
            <a:xfrm>
              <a:off x="8900365" y="5226716"/>
              <a:ext cx="650240" cy="431800"/>
            </a:xfrm>
            <a:prstGeom prst="flowChartConnector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66" name="流程图: 接点 65">
              <a:extLst>
                <a:ext uri="{FF2B5EF4-FFF2-40B4-BE49-F238E27FC236}">
                  <a16:creationId xmlns:a16="http://schemas.microsoft.com/office/drawing/2014/main" id="{B4B8D4C6-FF53-4352-ADC3-DA05D4E60044}"/>
                </a:ext>
              </a:extLst>
            </p:cNvPr>
            <p:cNvSpPr/>
            <p:nvPr/>
          </p:nvSpPr>
          <p:spPr>
            <a:xfrm>
              <a:off x="10268697" y="5346163"/>
              <a:ext cx="650240" cy="431800"/>
            </a:xfrm>
            <a:prstGeom prst="flowChartConnector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67" name="直接箭头连接符 66">
              <a:extLst>
                <a:ext uri="{FF2B5EF4-FFF2-40B4-BE49-F238E27FC236}">
                  <a16:creationId xmlns:a16="http://schemas.microsoft.com/office/drawing/2014/main" id="{C2A1470C-3DDA-47BD-802B-B5AD4ECCB88A}"/>
                </a:ext>
              </a:extLst>
            </p:cNvPr>
            <p:cNvCxnSpPr>
              <a:cxnSpLocks/>
              <a:stCxn id="62" idx="2"/>
              <a:endCxn id="65" idx="0"/>
            </p:cNvCxnSpPr>
            <p:nvPr/>
          </p:nvCxnSpPr>
          <p:spPr>
            <a:xfrm flipH="1">
              <a:off x="9225485" y="4853336"/>
              <a:ext cx="494254" cy="37338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箭头连接符 67">
              <a:extLst>
                <a:ext uri="{FF2B5EF4-FFF2-40B4-BE49-F238E27FC236}">
                  <a16:creationId xmlns:a16="http://schemas.microsoft.com/office/drawing/2014/main" id="{E1AAB1CE-A19B-4EF0-B88B-27D8885B8F89}"/>
                </a:ext>
              </a:extLst>
            </p:cNvPr>
            <p:cNvCxnSpPr>
              <a:cxnSpLocks/>
              <a:stCxn id="62" idx="5"/>
              <a:endCxn id="66" idx="0"/>
            </p:cNvCxnSpPr>
            <p:nvPr/>
          </p:nvCxnSpPr>
          <p:spPr>
            <a:xfrm>
              <a:off x="10274754" y="5006000"/>
              <a:ext cx="319063" cy="34016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0F1EDD04-BA75-4B19-BD76-283F735E6969}"/>
                </a:ext>
              </a:extLst>
            </p:cNvPr>
            <p:cNvSpPr txBox="1"/>
            <p:nvPr/>
          </p:nvSpPr>
          <p:spPr>
            <a:xfrm>
              <a:off x="9201380" y="4558371"/>
              <a:ext cx="3556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altLang="zh-CN" sz="3200" b="1" dirty="0"/>
                <a:t>ε</a:t>
              </a:r>
              <a:endParaRPr lang="zh-CN" altLang="en-US" sz="3200" b="1" dirty="0"/>
            </a:p>
          </p:txBody>
        </p:sp>
        <p:sp>
          <p:nvSpPr>
            <p:cNvPr id="70" name="文本框 69">
              <a:extLst>
                <a:ext uri="{FF2B5EF4-FFF2-40B4-BE49-F238E27FC236}">
                  <a16:creationId xmlns:a16="http://schemas.microsoft.com/office/drawing/2014/main" id="{9B907A83-1CB6-49F9-B657-B2BFCF55381D}"/>
                </a:ext>
              </a:extLst>
            </p:cNvPr>
            <p:cNvSpPr txBox="1"/>
            <p:nvPr/>
          </p:nvSpPr>
          <p:spPr>
            <a:xfrm>
              <a:off x="10380981" y="4729384"/>
              <a:ext cx="3556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altLang="zh-CN" sz="3200" b="1" dirty="0"/>
                <a:t>ε</a:t>
              </a:r>
              <a:endParaRPr lang="zh-CN" altLang="en-US" sz="3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548688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AD8342-7E27-40A1-81FF-D13FAC255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编译器的阶段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C73BE25-5664-4622-989F-6658AC79D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5</a:t>
            </a:fld>
            <a:endParaRPr lang="zh-CN" altLang="en-US"/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57364FC5-A438-46CA-A13E-37D3AF760F6F}"/>
              </a:ext>
            </a:extLst>
          </p:cNvPr>
          <p:cNvGrpSpPr/>
          <p:nvPr/>
        </p:nvGrpSpPr>
        <p:grpSpPr>
          <a:xfrm>
            <a:off x="3876040" y="1699100"/>
            <a:ext cx="3618102" cy="1019711"/>
            <a:chOff x="1722120" y="5042525"/>
            <a:chExt cx="3618102" cy="1019711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2025BB4A-4AF2-4556-B23B-07AFB923B3C3}"/>
                </a:ext>
              </a:extLst>
            </p:cNvPr>
            <p:cNvSpPr/>
            <p:nvPr/>
          </p:nvSpPr>
          <p:spPr>
            <a:xfrm>
              <a:off x="2910840" y="5315476"/>
              <a:ext cx="1330960" cy="7467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编译器</a:t>
              </a:r>
            </a:p>
          </p:txBody>
        </p: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2FCAE76A-96E4-4723-8794-2B64C7028BEB}"/>
                </a:ext>
              </a:extLst>
            </p:cNvPr>
            <p:cNvCxnSpPr>
              <a:cxnSpLocks/>
              <a:endCxn id="13" idx="1"/>
            </p:cNvCxnSpPr>
            <p:nvPr/>
          </p:nvCxnSpPr>
          <p:spPr>
            <a:xfrm>
              <a:off x="1722120" y="5688856"/>
              <a:ext cx="118872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6D6BA750-140A-4E45-B2B4-80CD523C12B4}"/>
                </a:ext>
              </a:extLst>
            </p:cNvPr>
            <p:cNvCxnSpPr>
              <a:cxnSpLocks/>
              <a:stCxn id="13" idx="3"/>
            </p:cNvCxnSpPr>
            <p:nvPr/>
          </p:nvCxnSpPr>
          <p:spPr>
            <a:xfrm>
              <a:off x="4241800" y="5688856"/>
              <a:ext cx="109842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0A64721-40A6-4BAE-85FB-1665C59D6E50}"/>
                </a:ext>
              </a:extLst>
            </p:cNvPr>
            <p:cNvSpPr txBox="1"/>
            <p:nvPr/>
          </p:nvSpPr>
          <p:spPr>
            <a:xfrm>
              <a:off x="2038793" y="5042525"/>
              <a:ext cx="6400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源</a:t>
              </a:r>
              <a:endPara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代码</a:t>
              </a: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3002D252-547F-4BA0-9A91-EBAC9813516B}"/>
                </a:ext>
              </a:extLst>
            </p:cNvPr>
            <p:cNvSpPr txBox="1"/>
            <p:nvPr/>
          </p:nvSpPr>
          <p:spPr>
            <a:xfrm>
              <a:off x="4470971" y="5042525"/>
              <a:ext cx="6400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目标代码</a:t>
              </a:r>
            </a:p>
          </p:txBody>
        </p: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EFE96C4D-4914-41EE-BFA5-AF875120BC5A}"/>
              </a:ext>
            </a:extLst>
          </p:cNvPr>
          <p:cNvGrpSpPr/>
          <p:nvPr/>
        </p:nvGrpSpPr>
        <p:grpSpPr>
          <a:xfrm>
            <a:off x="2529840" y="2718811"/>
            <a:ext cx="6374002" cy="1437267"/>
            <a:chOff x="2529840" y="2718811"/>
            <a:chExt cx="6374002" cy="1437267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4A1C99EC-82D6-4AE1-80E6-177FD005F404}"/>
                </a:ext>
              </a:extLst>
            </p:cNvPr>
            <p:cNvSpPr/>
            <p:nvPr/>
          </p:nvSpPr>
          <p:spPr>
            <a:xfrm>
              <a:off x="3822430" y="3306998"/>
              <a:ext cx="3963609" cy="84908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D95564DF-4A29-45E3-AEBE-F40F75E240A6}"/>
                </a:ext>
              </a:extLst>
            </p:cNvPr>
            <p:cNvSpPr/>
            <p:nvPr/>
          </p:nvSpPr>
          <p:spPr>
            <a:xfrm>
              <a:off x="4261613" y="3518276"/>
              <a:ext cx="1016688" cy="4265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前端</a:t>
              </a: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19876986-CDB2-4EE3-8E45-C98219D41110}"/>
                </a:ext>
              </a:extLst>
            </p:cNvPr>
            <p:cNvSpPr/>
            <p:nvPr/>
          </p:nvSpPr>
          <p:spPr>
            <a:xfrm>
              <a:off x="6390640" y="3518276"/>
              <a:ext cx="919380" cy="4265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后端</a:t>
              </a:r>
            </a:p>
          </p:txBody>
        </p: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AFEF2768-BA8D-4C43-8789-B1690576A4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22430" y="2718811"/>
              <a:ext cx="1242330" cy="588187"/>
            </a:xfrm>
            <a:prstGeom prst="line">
              <a:avLst/>
            </a:prstGeom>
            <a:ln w="3810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6C93A507-0D80-4036-9F0C-F1B3E92F5D2F}"/>
                </a:ext>
              </a:extLst>
            </p:cNvPr>
            <p:cNvCxnSpPr>
              <a:cxnSpLocks/>
            </p:cNvCxnSpPr>
            <p:nvPr/>
          </p:nvCxnSpPr>
          <p:spPr>
            <a:xfrm>
              <a:off x="6412754" y="2718811"/>
              <a:ext cx="1373286" cy="588187"/>
            </a:xfrm>
            <a:prstGeom prst="line">
              <a:avLst/>
            </a:prstGeom>
            <a:ln w="3810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3F48971F-BB2E-4D16-8528-866314E3EA34}"/>
                </a:ext>
              </a:extLst>
            </p:cNvPr>
            <p:cNvCxnSpPr>
              <a:cxnSpLocks/>
            </p:cNvCxnSpPr>
            <p:nvPr/>
          </p:nvCxnSpPr>
          <p:spPr>
            <a:xfrm>
              <a:off x="2529840" y="3735803"/>
              <a:ext cx="172394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3A98D350-E0A8-4CF7-BC2E-DE5BFC7DA5A8}"/>
                </a:ext>
              </a:extLst>
            </p:cNvPr>
            <p:cNvSpPr txBox="1"/>
            <p:nvPr/>
          </p:nvSpPr>
          <p:spPr>
            <a:xfrm>
              <a:off x="2651029" y="3085207"/>
              <a:ext cx="9282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源</a:t>
              </a:r>
              <a:endPara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代码</a:t>
              </a:r>
            </a:p>
          </p:txBody>
        </p:sp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246DBE6F-CF23-4BC6-B3C0-43BFEB3D1023}"/>
                </a:ext>
              </a:extLst>
            </p:cNvPr>
            <p:cNvCxnSpPr>
              <a:cxnSpLocks/>
            </p:cNvCxnSpPr>
            <p:nvPr/>
          </p:nvCxnSpPr>
          <p:spPr>
            <a:xfrm>
              <a:off x="7310848" y="3731538"/>
              <a:ext cx="159299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D90D2589-02BA-4EA3-B533-A69EFDBD1F6F}"/>
                </a:ext>
              </a:extLst>
            </p:cNvPr>
            <p:cNvSpPr txBox="1"/>
            <p:nvPr/>
          </p:nvSpPr>
          <p:spPr>
            <a:xfrm>
              <a:off x="7898205" y="3085207"/>
              <a:ext cx="71239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目标代码</a:t>
              </a:r>
            </a:p>
          </p:txBody>
        </p:sp>
        <p:cxnSp>
          <p:nvCxnSpPr>
            <p:cNvPr id="28" name="直接箭头连接符 27">
              <a:extLst>
                <a:ext uri="{FF2B5EF4-FFF2-40B4-BE49-F238E27FC236}">
                  <a16:creationId xmlns:a16="http://schemas.microsoft.com/office/drawing/2014/main" id="{2746D32D-7EA2-47CF-9BD5-A445FB3840B3}"/>
                </a:ext>
              </a:extLst>
            </p:cNvPr>
            <p:cNvCxnSpPr>
              <a:cxnSpLocks/>
              <a:stCxn id="20" idx="3"/>
              <a:endCxn id="21" idx="1"/>
            </p:cNvCxnSpPr>
            <p:nvPr/>
          </p:nvCxnSpPr>
          <p:spPr>
            <a:xfrm>
              <a:off x="5278301" y="3731539"/>
              <a:ext cx="111233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EDC4874B-7CB3-4382-A0AD-F36A4779A159}"/>
                </a:ext>
              </a:extLst>
            </p:cNvPr>
            <p:cNvSpPr txBox="1"/>
            <p:nvPr/>
          </p:nvSpPr>
          <p:spPr>
            <a:xfrm>
              <a:off x="5286372" y="3294935"/>
              <a:ext cx="11618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中间表示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53244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89CA44-B4E0-47F8-948B-37411B968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l-GR" altLang="zh-CN" dirty="0"/>
              <a:t>ε</a:t>
            </a:r>
            <a:r>
              <a:rPr lang="en-US" altLang="zh-CN" dirty="0"/>
              <a:t>-</a:t>
            </a:r>
            <a:r>
              <a:rPr lang="zh-CN" altLang="en-US" dirty="0"/>
              <a:t>闭包的计算：宽度优先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FD281D6-492C-4039-8806-9EDEF3FE6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50</a:t>
            </a:fld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A44677B-A4CE-40D8-949D-89191D67CB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376" y="1241805"/>
            <a:ext cx="6481943" cy="4994541"/>
          </a:xfrm>
          <a:prstGeom prst="rect">
            <a:avLst/>
          </a:prstGeom>
        </p:spPr>
      </p:pic>
      <p:grpSp>
        <p:nvGrpSpPr>
          <p:cNvPr id="44" name="组合 43">
            <a:extLst>
              <a:ext uri="{FF2B5EF4-FFF2-40B4-BE49-F238E27FC236}">
                <a16:creationId xmlns:a16="http://schemas.microsoft.com/office/drawing/2014/main" id="{37DD42BA-2A7C-444B-9EEA-2DE3D53E984C}"/>
              </a:ext>
            </a:extLst>
          </p:cNvPr>
          <p:cNvGrpSpPr/>
          <p:nvPr/>
        </p:nvGrpSpPr>
        <p:grpSpPr>
          <a:xfrm>
            <a:off x="7351226" y="2141868"/>
            <a:ext cx="3622091" cy="3636095"/>
            <a:chOff x="7351226" y="2141868"/>
            <a:chExt cx="3622091" cy="3636095"/>
          </a:xfrm>
        </p:grpSpPr>
        <p:sp>
          <p:nvSpPr>
            <p:cNvPr id="45" name="流程图: 接点 44">
              <a:extLst>
                <a:ext uri="{FF2B5EF4-FFF2-40B4-BE49-F238E27FC236}">
                  <a16:creationId xmlns:a16="http://schemas.microsoft.com/office/drawing/2014/main" id="{1D07E10E-989B-4851-A317-420C3124E737}"/>
                </a:ext>
              </a:extLst>
            </p:cNvPr>
            <p:cNvSpPr/>
            <p:nvPr/>
          </p:nvSpPr>
          <p:spPr>
            <a:xfrm>
              <a:off x="7552344" y="2591737"/>
              <a:ext cx="650240" cy="431800"/>
            </a:xfrm>
            <a:prstGeom prst="flowChartConnector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q0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46" name="直接箭头连接符 45">
              <a:extLst>
                <a:ext uri="{FF2B5EF4-FFF2-40B4-BE49-F238E27FC236}">
                  <a16:creationId xmlns:a16="http://schemas.microsoft.com/office/drawing/2014/main" id="{83DE0112-2653-4293-A493-B4D0B35FD077}"/>
                </a:ext>
              </a:extLst>
            </p:cNvPr>
            <p:cNvCxnSpPr>
              <a:cxnSpLocks/>
              <a:stCxn id="45" idx="6"/>
              <a:endCxn id="49" idx="2"/>
            </p:cNvCxnSpPr>
            <p:nvPr/>
          </p:nvCxnSpPr>
          <p:spPr>
            <a:xfrm flipV="1">
              <a:off x="8202584" y="2801285"/>
              <a:ext cx="729436" cy="635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8997541D-7B9B-4356-82D8-9BC8D1BECD09}"/>
                </a:ext>
              </a:extLst>
            </p:cNvPr>
            <p:cNvSpPr txBox="1"/>
            <p:nvPr/>
          </p:nvSpPr>
          <p:spPr>
            <a:xfrm>
              <a:off x="8344824" y="2292998"/>
              <a:ext cx="3556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altLang="zh-CN" sz="3200" b="1" dirty="0"/>
                <a:t>ε</a:t>
              </a:r>
              <a:endParaRPr lang="zh-CN" altLang="en-US" sz="3200" b="1" dirty="0"/>
            </a:p>
          </p:txBody>
        </p:sp>
        <p:cxnSp>
          <p:nvCxnSpPr>
            <p:cNvPr id="48" name="直接箭头连接符 47">
              <a:extLst>
                <a:ext uri="{FF2B5EF4-FFF2-40B4-BE49-F238E27FC236}">
                  <a16:creationId xmlns:a16="http://schemas.microsoft.com/office/drawing/2014/main" id="{A3143FA7-8A88-49EE-95AD-E6C31E6A78FA}"/>
                </a:ext>
              </a:extLst>
            </p:cNvPr>
            <p:cNvCxnSpPr>
              <a:cxnSpLocks/>
            </p:cNvCxnSpPr>
            <p:nvPr/>
          </p:nvCxnSpPr>
          <p:spPr>
            <a:xfrm>
              <a:off x="7351226" y="2141868"/>
              <a:ext cx="402235" cy="49503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流程图: 接点 48">
              <a:extLst>
                <a:ext uri="{FF2B5EF4-FFF2-40B4-BE49-F238E27FC236}">
                  <a16:creationId xmlns:a16="http://schemas.microsoft.com/office/drawing/2014/main" id="{183EA49A-9108-4E94-A743-086A7D67ADA8}"/>
                </a:ext>
              </a:extLst>
            </p:cNvPr>
            <p:cNvSpPr/>
            <p:nvPr/>
          </p:nvSpPr>
          <p:spPr>
            <a:xfrm>
              <a:off x="8932020" y="2585385"/>
              <a:ext cx="650240" cy="431800"/>
            </a:xfrm>
            <a:prstGeom prst="flowChartConnector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50" name="直接箭头连接符 49">
              <a:extLst>
                <a:ext uri="{FF2B5EF4-FFF2-40B4-BE49-F238E27FC236}">
                  <a16:creationId xmlns:a16="http://schemas.microsoft.com/office/drawing/2014/main" id="{0D633D9C-D7F2-47C4-9457-73A9B4A12BCC}"/>
                </a:ext>
              </a:extLst>
            </p:cNvPr>
            <p:cNvCxnSpPr>
              <a:cxnSpLocks/>
              <a:stCxn id="49" idx="6"/>
              <a:endCxn id="52" idx="2"/>
            </p:cNvCxnSpPr>
            <p:nvPr/>
          </p:nvCxnSpPr>
          <p:spPr>
            <a:xfrm flipV="1">
              <a:off x="9582260" y="2797477"/>
              <a:ext cx="740817" cy="380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E4C8F3C1-F369-49DE-8AD6-B044B3EDEF76}"/>
                </a:ext>
              </a:extLst>
            </p:cNvPr>
            <p:cNvSpPr txBox="1"/>
            <p:nvPr/>
          </p:nvSpPr>
          <p:spPr>
            <a:xfrm>
              <a:off x="9735881" y="2299350"/>
              <a:ext cx="3556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altLang="zh-CN" sz="3200" b="1" dirty="0"/>
                <a:t>ε</a:t>
              </a:r>
              <a:endParaRPr lang="zh-CN" altLang="en-US" sz="3200" b="1" dirty="0"/>
            </a:p>
          </p:txBody>
        </p:sp>
        <p:sp>
          <p:nvSpPr>
            <p:cNvPr id="52" name="流程图: 接点 51">
              <a:extLst>
                <a:ext uri="{FF2B5EF4-FFF2-40B4-BE49-F238E27FC236}">
                  <a16:creationId xmlns:a16="http://schemas.microsoft.com/office/drawing/2014/main" id="{AF72F208-BF30-4573-BFFD-C198EABF85BA}"/>
                </a:ext>
              </a:extLst>
            </p:cNvPr>
            <p:cNvSpPr/>
            <p:nvPr/>
          </p:nvSpPr>
          <p:spPr>
            <a:xfrm>
              <a:off x="10323077" y="2581577"/>
              <a:ext cx="650240" cy="431800"/>
            </a:xfrm>
            <a:prstGeom prst="flowChartConnector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53" name="直接箭头连接符 52">
              <a:extLst>
                <a:ext uri="{FF2B5EF4-FFF2-40B4-BE49-F238E27FC236}">
                  <a16:creationId xmlns:a16="http://schemas.microsoft.com/office/drawing/2014/main" id="{70D0518F-254E-4C41-97E3-52749F431061}"/>
                </a:ext>
              </a:extLst>
            </p:cNvPr>
            <p:cNvCxnSpPr>
              <a:cxnSpLocks/>
              <a:stCxn id="45" idx="5"/>
              <a:endCxn id="55" idx="2"/>
            </p:cNvCxnSpPr>
            <p:nvPr/>
          </p:nvCxnSpPr>
          <p:spPr>
            <a:xfrm>
              <a:off x="8107359" y="2960301"/>
              <a:ext cx="824661" cy="61954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049B474B-502B-48D8-AE65-0795FF0A1C06}"/>
                </a:ext>
              </a:extLst>
            </p:cNvPr>
            <p:cNvSpPr txBox="1"/>
            <p:nvPr/>
          </p:nvSpPr>
          <p:spPr>
            <a:xfrm>
              <a:off x="8468482" y="2862027"/>
              <a:ext cx="3556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altLang="zh-CN" sz="3200" b="1" dirty="0"/>
                <a:t>ε</a:t>
              </a:r>
              <a:endParaRPr lang="zh-CN" altLang="en-US" sz="3200" b="1" dirty="0"/>
            </a:p>
          </p:txBody>
        </p:sp>
        <p:sp>
          <p:nvSpPr>
            <p:cNvPr id="55" name="流程图: 接点 54">
              <a:extLst>
                <a:ext uri="{FF2B5EF4-FFF2-40B4-BE49-F238E27FC236}">
                  <a16:creationId xmlns:a16="http://schemas.microsoft.com/office/drawing/2014/main" id="{4BF8EE54-B033-42C6-8689-D020F891C902}"/>
                </a:ext>
              </a:extLst>
            </p:cNvPr>
            <p:cNvSpPr/>
            <p:nvPr/>
          </p:nvSpPr>
          <p:spPr>
            <a:xfrm>
              <a:off x="8932020" y="3363949"/>
              <a:ext cx="650240" cy="431800"/>
            </a:xfrm>
            <a:prstGeom prst="flowChartConnector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56" name="直接箭头连接符 55">
              <a:extLst>
                <a:ext uri="{FF2B5EF4-FFF2-40B4-BE49-F238E27FC236}">
                  <a16:creationId xmlns:a16="http://schemas.microsoft.com/office/drawing/2014/main" id="{CC703249-FEAE-4A28-A4EA-BD90813E1822}"/>
                </a:ext>
              </a:extLst>
            </p:cNvPr>
            <p:cNvCxnSpPr>
              <a:cxnSpLocks/>
              <a:stCxn id="45" idx="4"/>
              <a:endCxn id="58" idx="2"/>
            </p:cNvCxnSpPr>
            <p:nvPr/>
          </p:nvCxnSpPr>
          <p:spPr>
            <a:xfrm>
              <a:off x="7877464" y="3023537"/>
              <a:ext cx="497840" cy="11975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1EA22C1B-62A7-4893-B000-206249177C4B}"/>
                </a:ext>
              </a:extLst>
            </p:cNvPr>
            <p:cNvSpPr txBox="1"/>
            <p:nvPr/>
          </p:nvSpPr>
          <p:spPr>
            <a:xfrm>
              <a:off x="8107054" y="3309669"/>
              <a:ext cx="3556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altLang="zh-CN" sz="3200" b="1" dirty="0"/>
                <a:t>ε</a:t>
              </a:r>
              <a:endParaRPr lang="zh-CN" altLang="en-US" sz="3200" b="1" dirty="0"/>
            </a:p>
          </p:txBody>
        </p:sp>
        <p:sp>
          <p:nvSpPr>
            <p:cNvPr id="58" name="流程图: 接点 57">
              <a:extLst>
                <a:ext uri="{FF2B5EF4-FFF2-40B4-BE49-F238E27FC236}">
                  <a16:creationId xmlns:a16="http://schemas.microsoft.com/office/drawing/2014/main" id="{110C3413-81C7-4211-B67C-55BCF53E5C2F}"/>
                </a:ext>
              </a:extLst>
            </p:cNvPr>
            <p:cNvSpPr/>
            <p:nvPr/>
          </p:nvSpPr>
          <p:spPr>
            <a:xfrm>
              <a:off x="8375304" y="4005197"/>
              <a:ext cx="650240" cy="431800"/>
            </a:xfrm>
            <a:prstGeom prst="flowChartConnector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59" name="直接箭头连接符 58">
              <a:extLst>
                <a:ext uri="{FF2B5EF4-FFF2-40B4-BE49-F238E27FC236}">
                  <a16:creationId xmlns:a16="http://schemas.microsoft.com/office/drawing/2014/main" id="{C0F347B0-30C1-4863-AF34-95359EFA8886}"/>
                </a:ext>
              </a:extLst>
            </p:cNvPr>
            <p:cNvCxnSpPr>
              <a:cxnSpLocks/>
              <a:stCxn id="55" idx="5"/>
              <a:endCxn id="61" idx="2"/>
            </p:cNvCxnSpPr>
            <p:nvPr/>
          </p:nvCxnSpPr>
          <p:spPr>
            <a:xfrm>
              <a:off x="9487035" y="3732513"/>
              <a:ext cx="649179" cy="18959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803C3E4A-6322-4927-B9DF-7F5D48996CC1}"/>
                </a:ext>
              </a:extLst>
            </p:cNvPr>
            <p:cNvSpPr txBox="1"/>
            <p:nvPr/>
          </p:nvSpPr>
          <p:spPr>
            <a:xfrm>
              <a:off x="9729580" y="3317883"/>
              <a:ext cx="3556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altLang="zh-CN" sz="3200" b="1" dirty="0"/>
                <a:t>ε</a:t>
              </a:r>
              <a:endParaRPr lang="zh-CN" altLang="en-US" sz="3200" b="1" dirty="0"/>
            </a:p>
          </p:txBody>
        </p:sp>
        <p:sp>
          <p:nvSpPr>
            <p:cNvPr id="61" name="流程图: 接点 60">
              <a:extLst>
                <a:ext uri="{FF2B5EF4-FFF2-40B4-BE49-F238E27FC236}">
                  <a16:creationId xmlns:a16="http://schemas.microsoft.com/office/drawing/2014/main" id="{0FDCC9A6-ED41-4511-90D4-47C9223F688E}"/>
                </a:ext>
              </a:extLst>
            </p:cNvPr>
            <p:cNvSpPr/>
            <p:nvPr/>
          </p:nvSpPr>
          <p:spPr>
            <a:xfrm>
              <a:off x="10136214" y="3706208"/>
              <a:ext cx="650240" cy="431800"/>
            </a:xfrm>
            <a:prstGeom prst="flowChartConnector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62" name="流程图: 接点 61">
              <a:extLst>
                <a:ext uri="{FF2B5EF4-FFF2-40B4-BE49-F238E27FC236}">
                  <a16:creationId xmlns:a16="http://schemas.microsoft.com/office/drawing/2014/main" id="{146FD8BB-4674-4ADB-9724-B844A416BF14}"/>
                </a:ext>
              </a:extLst>
            </p:cNvPr>
            <p:cNvSpPr/>
            <p:nvPr/>
          </p:nvSpPr>
          <p:spPr>
            <a:xfrm>
              <a:off x="9719739" y="4637436"/>
              <a:ext cx="650240" cy="431800"/>
            </a:xfrm>
            <a:prstGeom prst="flowChartConnector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63" name="直接箭头连接符 62">
              <a:extLst>
                <a:ext uri="{FF2B5EF4-FFF2-40B4-BE49-F238E27FC236}">
                  <a16:creationId xmlns:a16="http://schemas.microsoft.com/office/drawing/2014/main" id="{25B4BDE7-2101-4C77-9C52-8C5E2F359055}"/>
                </a:ext>
              </a:extLst>
            </p:cNvPr>
            <p:cNvCxnSpPr>
              <a:cxnSpLocks/>
              <a:stCxn id="61" idx="4"/>
              <a:endCxn id="62" idx="0"/>
            </p:cNvCxnSpPr>
            <p:nvPr/>
          </p:nvCxnSpPr>
          <p:spPr>
            <a:xfrm flipH="1">
              <a:off x="10044859" y="4138008"/>
              <a:ext cx="416475" cy="49942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531EF34B-1A15-46C4-AEC1-F2B30F2EA444}"/>
                </a:ext>
              </a:extLst>
            </p:cNvPr>
            <p:cNvSpPr txBox="1"/>
            <p:nvPr/>
          </p:nvSpPr>
          <p:spPr>
            <a:xfrm>
              <a:off x="10269185" y="4144609"/>
              <a:ext cx="3556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altLang="zh-CN" sz="3200" b="1" dirty="0"/>
                <a:t>ε</a:t>
              </a:r>
              <a:endParaRPr lang="zh-CN" altLang="en-US" sz="3200" b="1" dirty="0"/>
            </a:p>
          </p:txBody>
        </p:sp>
        <p:sp>
          <p:nvSpPr>
            <p:cNvPr id="65" name="流程图: 接点 64">
              <a:extLst>
                <a:ext uri="{FF2B5EF4-FFF2-40B4-BE49-F238E27FC236}">
                  <a16:creationId xmlns:a16="http://schemas.microsoft.com/office/drawing/2014/main" id="{1D1E6744-D006-46FD-BE45-BD3BCD667946}"/>
                </a:ext>
              </a:extLst>
            </p:cNvPr>
            <p:cNvSpPr/>
            <p:nvPr/>
          </p:nvSpPr>
          <p:spPr>
            <a:xfrm>
              <a:off x="8900365" y="5226716"/>
              <a:ext cx="650240" cy="431800"/>
            </a:xfrm>
            <a:prstGeom prst="flowChartConnector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66" name="流程图: 接点 65">
              <a:extLst>
                <a:ext uri="{FF2B5EF4-FFF2-40B4-BE49-F238E27FC236}">
                  <a16:creationId xmlns:a16="http://schemas.microsoft.com/office/drawing/2014/main" id="{ABFE739C-8E24-43AF-9190-88A066EBC053}"/>
                </a:ext>
              </a:extLst>
            </p:cNvPr>
            <p:cNvSpPr/>
            <p:nvPr/>
          </p:nvSpPr>
          <p:spPr>
            <a:xfrm>
              <a:off x="10268697" y="5346163"/>
              <a:ext cx="650240" cy="431800"/>
            </a:xfrm>
            <a:prstGeom prst="flowChartConnector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67" name="直接箭头连接符 66">
              <a:extLst>
                <a:ext uri="{FF2B5EF4-FFF2-40B4-BE49-F238E27FC236}">
                  <a16:creationId xmlns:a16="http://schemas.microsoft.com/office/drawing/2014/main" id="{798C7D2C-AF32-4DBF-A7C1-7D5E81340018}"/>
                </a:ext>
              </a:extLst>
            </p:cNvPr>
            <p:cNvCxnSpPr>
              <a:cxnSpLocks/>
              <a:stCxn id="62" idx="2"/>
              <a:endCxn id="65" idx="0"/>
            </p:cNvCxnSpPr>
            <p:nvPr/>
          </p:nvCxnSpPr>
          <p:spPr>
            <a:xfrm flipH="1">
              <a:off x="9225485" y="4853336"/>
              <a:ext cx="494254" cy="37338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箭头连接符 67">
              <a:extLst>
                <a:ext uri="{FF2B5EF4-FFF2-40B4-BE49-F238E27FC236}">
                  <a16:creationId xmlns:a16="http://schemas.microsoft.com/office/drawing/2014/main" id="{94D5E8BA-B2DC-4FCB-833D-A4B637439441}"/>
                </a:ext>
              </a:extLst>
            </p:cNvPr>
            <p:cNvCxnSpPr>
              <a:cxnSpLocks/>
              <a:stCxn id="62" idx="5"/>
              <a:endCxn id="66" idx="0"/>
            </p:cNvCxnSpPr>
            <p:nvPr/>
          </p:nvCxnSpPr>
          <p:spPr>
            <a:xfrm>
              <a:off x="10274754" y="5006000"/>
              <a:ext cx="319063" cy="34016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90EDE6BA-99F0-4027-886A-808CF1477994}"/>
                </a:ext>
              </a:extLst>
            </p:cNvPr>
            <p:cNvSpPr txBox="1"/>
            <p:nvPr/>
          </p:nvSpPr>
          <p:spPr>
            <a:xfrm>
              <a:off x="9201380" y="4558371"/>
              <a:ext cx="3556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altLang="zh-CN" sz="3200" b="1" dirty="0"/>
                <a:t>ε</a:t>
              </a:r>
              <a:endParaRPr lang="zh-CN" altLang="en-US" sz="3200" b="1" dirty="0"/>
            </a:p>
          </p:txBody>
        </p:sp>
        <p:sp>
          <p:nvSpPr>
            <p:cNvPr id="70" name="文本框 69">
              <a:extLst>
                <a:ext uri="{FF2B5EF4-FFF2-40B4-BE49-F238E27FC236}">
                  <a16:creationId xmlns:a16="http://schemas.microsoft.com/office/drawing/2014/main" id="{7B88D8A8-232C-4D11-8CC4-52859F0C4FDF}"/>
                </a:ext>
              </a:extLst>
            </p:cNvPr>
            <p:cNvSpPr txBox="1"/>
            <p:nvPr/>
          </p:nvSpPr>
          <p:spPr>
            <a:xfrm>
              <a:off x="10380981" y="4729384"/>
              <a:ext cx="3556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altLang="zh-CN" sz="3200" b="1" dirty="0"/>
                <a:t>ε</a:t>
              </a:r>
              <a:endParaRPr lang="zh-CN" altLang="en-US" sz="3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064354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027A0AAD-CB46-4989-A415-C8D050789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提纲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E3669C0-DB34-45AB-852B-BEE1AE343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51</a:t>
            </a:fld>
            <a:endParaRPr lang="zh-CN" altLang="en-US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95C5A20-E0B7-4C1B-8069-116C666E21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0862"/>
            <a:ext cx="10515600" cy="4910329"/>
          </a:xfrm>
        </p:spPr>
        <p:txBody>
          <a:bodyPr/>
          <a:lstStyle/>
          <a:p>
            <a:r>
              <a:rPr lang="zh-CN" altLang="en-US" dirty="0"/>
              <a:t>第一讲：词法分析简介</a:t>
            </a:r>
            <a:endParaRPr lang="en-US" altLang="zh-CN" dirty="0"/>
          </a:p>
          <a:p>
            <a:r>
              <a:rPr lang="zh-CN" altLang="en-US" dirty="0"/>
              <a:t>第二讲：词法分析器的手工构造</a:t>
            </a:r>
            <a:endParaRPr lang="en-US" altLang="zh-CN" dirty="0"/>
          </a:p>
          <a:p>
            <a:r>
              <a:rPr lang="zh-CN" altLang="en-US" dirty="0"/>
              <a:t>第三讲：正则表达式</a:t>
            </a:r>
            <a:endParaRPr lang="en-US" altLang="zh-CN" dirty="0"/>
          </a:p>
          <a:p>
            <a:r>
              <a:rPr lang="zh-CN" altLang="en-US" dirty="0"/>
              <a:t>第四讲：有限状态自动机</a:t>
            </a:r>
            <a:endParaRPr lang="en-US" altLang="zh-CN" dirty="0"/>
          </a:p>
          <a:p>
            <a:r>
              <a:rPr lang="zh-CN" altLang="en-US" dirty="0"/>
              <a:t>第五讲：正则表达式转</a:t>
            </a:r>
            <a:r>
              <a:rPr lang="en-US" altLang="zh-CN" dirty="0"/>
              <a:t>NFA</a:t>
            </a:r>
          </a:p>
          <a:p>
            <a:r>
              <a:rPr lang="zh-CN" altLang="en-US" dirty="0"/>
              <a:t>第六讲：</a:t>
            </a:r>
            <a:r>
              <a:rPr lang="en-US" altLang="zh-CN" dirty="0"/>
              <a:t>NFA</a:t>
            </a:r>
            <a:r>
              <a:rPr lang="zh-CN" altLang="en-US" dirty="0"/>
              <a:t>转</a:t>
            </a:r>
            <a:r>
              <a:rPr lang="en-US" altLang="zh-CN" dirty="0"/>
              <a:t>DFA</a:t>
            </a:r>
          </a:p>
          <a:p>
            <a:r>
              <a:rPr lang="zh-CN" altLang="en-US" b="1" dirty="0"/>
              <a:t>第七讲：</a:t>
            </a:r>
            <a:r>
              <a:rPr lang="en-US" altLang="zh-CN" b="1" dirty="0"/>
              <a:t>DFA</a:t>
            </a:r>
            <a:r>
              <a:rPr lang="zh-CN" altLang="en-US" b="1" dirty="0"/>
              <a:t>的最小化</a:t>
            </a:r>
            <a:endParaRPr lang="en-US" altLang="zh-CN" b="1" dirty="0"/>
          </a:p>
          <a:p>
            <a:r>
              <a:rPr lang="zh-CN" altLang="en-US" dirty="0">
                <a:solidFill>
                  <a:schemeClr val="bg2">
                    <a:lumMod val="90000"/>
                  </a:schemeClr>
                </a:solidFill>
              </a:rPr>
              <a:t>第八讲：</a:t>
            </a:r>
            <a:r>
              <a:rPr lang="en-US" altLang="zh-CN" dirty="0">
                <a:solidFill>
                  <a:schemeClr val="bg2">
                    <a:lumMod val="90000"/>
                  </a:schemeClr>
                </a:solidFill>
              </a:rPr>
              <a:t>DFA</a:t>
            </a:r>
            <a:r>
              <a:rPr lang="zh-CN" altLang="en-US" dirty="0">
                <a:solidFill>
                  <a:schemeClr val="bg2">
                    <a:lumMod val="90000"/>
                  </a:schemeClr>
                </a:solidFill>
              </a:rPr>
              <a:t>的代码表示</a:t>
            </a: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5325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36C401-D8C2-43B7-8773-403C2A553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回顾：自动生成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C9A9AD6-04CA-4C49-946E-4231193A7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52</a:t>
            </a:fld>
            <a:endParaRPr lang="zh-CN" altLang="en-US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F115F89A-46BD-4C20-89C3-F226BA3C999C}"/>
              </a:ext>
            </a:extLst>
          </p:cNvPr>
          <p:cNvSpPr/>
          <p:nvPr/>
        </p:nvSpPr>
        <p:spPr>
          <a:xfrm>
            <a:off x="1089926" y="1527354"/>
            <a:ext cx="1430487" cy="746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词法描述</a:t>
            </a: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12ED6927-B909-497F-96C5-3EA1DDA64725}"/>
              </a:ext>
            </a:extLst>
          </p:cNvPr>
          <p:cNvCxnSpPr>
            <a:cxnSpLocks/>
            <a:stCxn id="29" idx="3"/>
            <a:endCxn id="31" idx="1"/>
          </p:cNvCxnSpPr>
          <p:nvPr/>
        </p:nvCxnSpPr>
        <p:spPr>
          <a:xfrm>
            <a:off x="2520413" y="1900734"/>
            <a:ext cx="24130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>
            <a:extLst>
              <a:ext uri="{FF2B5EF4-FFF2-40B4-BE49-F238E27FC236}">
                <a16:creationId xmlns:a16="http://schemas.microsoft.com/office/drawing/2014/main" id="{61A3FCB9-44A2-43CD-8682-1895CCDD1CB3}"/>
              </a:ext>
            </a:extLst>
          </p:cNvPr>
          <p:cNvSpPr/>
          <p:nvPr/>
        </p:nvSpPr>
        <p:spPr>
          <a:xfrm>
            <a:off x="4933451" y="1527354"/>
            <a:ext cx="1430487" cy="7467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</a:t>
            </a:r>
            <a:endParaRPr lang="en-US" alt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生成器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692365A2-43C4-4E8B-9B71-6BAC6E70F149}"/>
              </a:ext>
            </a:extLst>
          </p:cNvPr>
          <p:cNvSpPr/>
          <p:nvPr/>
        </p:nvSpPr>
        <p:spPr>
          <a:xfrm>
            <a:off x="9138656" y="1527354"/>
            <a:ext cx="2083800" cy="746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词法分析器</a:t>
            </a:r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F7971F06-B7AC-4A21-AD2D-57934B347D19}"/>
              </a:ext>
            </a:extLst>
          </p:cNvPr>
          <p:cNvCxnSpPr>
            <a:cxnSpLocks/>
            <a:stCxn id="31" idx="3"/>
            <a:endCxn id="32" idx="1"/>
          </p:cNvCxnSpPr>
          <p:nvPr/>
        </p:nvCxnSpPr>
        <p:spPr>
          <a:xfrm>
            <a:off x="6363938" y="1900734"/>
            <a:ext cx="27747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43E00CC8-FC7E-4DC9-BE0E-9155C628E5A9}"/>
              </a:ext>
            </a:extLst>
          </p:cNvPr>
          <p:cNvSpPr txBox="1"/>
          <p:nvPr/>
        </p:nvSpPr>
        <p:spPr>
          <a:xfrm>
            <a:off x="887294" y="2691418"/>
            <a:ext cx="1666240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正则表达式</a:t>
            </a:r>
          </a:p>
        </p:txBody>
      </p: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42C37864-6192-4E74-9243-51A18BC8189E}"/>
              </a:ext>
            </a:extLst>
          </p:cNvPr>
          <p:cNvGrpSpPr/>
          <p:nvPr/>
        </p:nvGrpSpPr>
        <p:grpSpPr>
          <a:xfrm>
            <a:off x="2753996" y="2304099"/>
            <a:ext cx="8563384" cy="1447973"/>
            <a:chOff x="2753996" y="5037139"/>
            <a:chExt cx="8563384" cy="1447973"/>
          </a:xfrm>
        </p:grpSpPr>
        <p:sp>
          <p:nvSpPr>
            <p:cNvPr id="40" name="箭头: 右 39">
              <a:extLst>
                <a:ext uri="{FF2B5EF4-FFF2-40B4-BE49-F238E27FC236}">
                  <a16:creationId xmlns:a16="http://schemas.microsoft.com/office/drawing/2014/main" id="{9B30D6DA-91C7-4CED-824A-A093D28CB19A}"/>
                </a:ext>
              </a:extLst>
            </p:cNvPr>
            <p:cNvSpPr/>
            <p:nvPr/>
          </p:nvSpPr>
          <p:spPr>
            <a:xfrm>
              <a:off x="2753996" y="5431296"/>
              <a:ext cx="6367740" cy="365125"/>
            </a:xfrm>
            <a:prstGeom prst="rightArrow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9" name="图片 38">
              <a:extLst>
                <a:ext uri="{FF2B5EF4-FFF2-40B4-BE49-F238E27FC236}">
                  <a16:creationId xmlns:a16="http://schemas.microsoft.com/office/drawing/2014/main" id="{C9EDDB1C-F07C-400A-8AA2-6F512A285F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22700" y="5037139"/>
              <a:ext cx="2094680" cy="1447973"/>
            </a:xfrm>
            <a:prstGeom prst="rect">
              <a:avLst/>
            </a:prstGeom>
          </p:spPr>
        </p:pic>
      </p:grpSp>
      <p:sp>
        <p:nvSpPr>
          <p:cNvPr id="38" name="文本框 37">
            <a:extLst>
              <a:ext uri="{FF2B5EF4-FFF2-40B4-BE49-F238E27FC236}">
                <a16:creationId xmlns:a16="http://schemas.microsoft.com/office/drawing/2014/main" id="{0BB15266-C2E4-4BA8-8D17-4F1892104F1E}"/>
              </a:ext>
            </a:extLst>
          </p:cNvPr>
          <p:cNvSpPr txBox="1"/>
          <p:nvPr/>
        </p:nvSpPr>
        <p:spPr>
          <a:xfrm>
            <a:off x="5156034" y="2384013"/>
            <a:ext cx="884186" cy="1200329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lex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</a:p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flex, </a:t>
            </a:r>
          </a:p>
          <a:p>
            <a:pPr algn="ctr"/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jlex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</a:p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B8796AED-96FD-48B7-BB5B-989C390E4C02}"/>
              </a:ext>
            </a:extLst>
          </p:cNvPr>
          <p:cNvSpPr txBox="1"/>
          <p:nvPr/>
        </p:nvSpPr>
        <p:spPr>
          <a:xfrm>
            <a:off x="4815574" y="3570107"/>
            <a:ext cx="1666240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有限自动机</a:t>
            </a: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285DCAB1-1775-4C49-81F0-853DCBA9C4FB}"/>
              </a:ext>
            </a:extLst>
          </p:cNvPr>
          <p:cNvGrpSpPr/>
          <p:nvPr/>
        </p:nvGrpSpPr>
        <p:grpSpPr>
          <a:xfrm>
            <a:off x="227979" y="4637467"/>
            <a:ext cx="11698401" cy="950582"/>
            <a:chOff x="227979" y="4637467"/>
            <a:chExt cx="11698401" cy="950582"/>
          </a:xfrm>
        </p:grpSpPr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DE7A9157-CADC-4516-B110-4FE85FD325AB}"/>
                </a:ext>
              </a:extLst>
            </p:cNvPr>
            <p:cNvSpPr/>
            <p:nvPr/>
          </p:nvSpPr>
          <p:spPr>
            <a:xfrm>
              <a:off x="227979" y="5073243"/>
              <a:ext cx="1907910" cy="514806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正则表达式</a:t>
              </a:r>
            </a:p>
          </p:txBody>
        </p:sp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1D464BFE-8A9A-4DCA-A6E0-33673D6CB38F}"/>
                </a:ext>
              </a:extLst>
            </p:cNvPr>
            <p:cNvSpPr/>
            <p:nvPr/>
          </p:nvSpPr>
          <p:spPr>
            <a:xfrm>
              <a:off x="3491476" y="5073243"/>
              <a:ext cx="1907910" cy="514806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NFA</a:t>
              </a:r>
              <a:endPara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3310D30E-CB04-47FC-88D3-D0AF6155B597}"/>
                </a:ext>
              </a:extLst>
            </p:cNvPr>
            <p:cNvSpPr/>
            <p:nvPr/>
          </p:nvSpPr>
          <p:spPr>
            <a:xfrm>
              <a:off x="6754973" y="5073243"/>
              <a:ext cx="1907910" cy="514806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DFA</a:t>
              </a:r>
              <a:endPara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C258DBBA-D3B0-41CC-AE97-D276D3500674}"/>
                </a:ext>
              </a:extLst>
            </p:cNvPr>
            <p:cNvSpPr/>
            <p:nvPr/>
          </p:nvSpPr>
          <p:spPr>
            <a:xfrm>
              <a:off x="10018470" y="5071386"/>
              <a:ext cx="1907910" cy="514806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词法分析器代码</a:t>
              </a:r>
            </a:p>
          </p:txBody>
        </p:sp>
        <p:cxnSp>
          <p:nvCxnSpPr>
            <p:cNvPr id="42" name="直接箭头连接符 41">
              <a:extLst>
                <a:ext uri="{FF2B5EF4-FFF2-40B4-BE49-F238E27FC236}">
                  <a16:creationId xmlns:a16="http://schemas.microsoft.com/office/drawing/2014/main" id="{50238C85-288D-4B19-A596-BB8E193E4949}"/>
                </a:ext>
              </a:extLst>
            </p:cNvPr>
            <p:cNvCxnSpPr>
              <a:cxnSpLocks/>
              <a:stCxn id="7" idx="6"/>
              <a:endCxn id="34" idx="2"/>
            </p:cNvCxnSpPr>
            <p:nvPr/>
          </p:nvCxnSpPr>
          <p:spPr>
            <a:xfrm>
              <a:off x="2135889" y="5330646"/>
              <a:ext cx="135558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>
              <a:extLst>
                <a:ext uri="{FF2B5EF4-FFF2-40B4-BE49-F238E27FC236}">
                  <a16:creationId xmlns:a16="http://schemas.microsoft.com/office/drawing/2014/main" id="{7E6F3512-7CB3-4E2B-8B80-D0A1C7C32963}"/>
                </a:ext>
              </a:extLst>
            </p:cNvPr>
            <p:cNvCxnSpPr>
              <a:cxnSpLocks/>
              <a:stCxn id="34" idx="6"/>
              <a:endCxn id="35" idx="2"/>
            </p:cNvCxnSpPr>
            <p:nvPr/>
          </p:nvCxnSpPr>
          <p:spPr>
            <a:xfrm>
              <a:off x="5399386" y="5330646"/>
              <a:ext cx="135558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DB4E2E14-0AAA-46E6-AC16-B2EDA7DE767E}"/>
                </a:ext>
              </a:extLst>
            </p:cNvPr>
            <p:cNvCxnSpPr>
              <a:cxnSpLocks/>
              <a:stCxn id="35" idx="6"/>
              <a:endCxn id="36" idx="2"/>
            </p:cNvCxnSpPr>
            <p:nvPr/>
          </p:nvCxnSpPr>
          <p:spPr>
            <a:xfrm flipV="1">
              <a:off x="8662883" y="5328789"/>
              <a:ext cx="1355587" cy="185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7BF0618F-042B-4C3B-A9AD-60EF39F58518}"/>
                </a:ext>
              </a:extLst>
            </p:cNvPr>
            <p:cNvSpPr txBox="1"/>
            <p:nvPr/>
          </p:nvSpPr>
          <p:spPr>
            <a:xfrm>
              <a:off x="1859728" y="4832613"/>
              <a:ext cx="19079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Thompson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算法</a:t>
              </a:r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30C70A90-2925-481D-8BA7-CBF27B50A72A}"/>
                </a:ext>
              </a:extLst>
            </p:cNvPr>
            <p:cNvSpPr txBox="1"/>
            <p:nvPr/>
          </p:nvSpPr>
          <p:spPr>
            <a:xfrm>
              <a:off x="5263328" y="4832613"/>
              <a:ext cx="19079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子集构造算法</a:t>
              </a:r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7E231CE2-D6DB-417F-B390-8B19C16C6323}"/>
                </a:ext>
              </a:extLst>
            </p:cNvPr>
            <p:cNvSpPr txBox="1"/>
            <p:nvPr/>
          </p:nvSpPr>
          <p:spPr>
            <a:xfrm>
              <a:off x="8758187" y="4637467"/>
              <a:ext cx="135558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Hopcroft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最小化算法</a:t>
              </a:r>
            </a:p>
          </p:txBody>
        </p:sp>
      </p:grpSp>
      <p:sp>
        <p:nvSpPr>
          <p:cNvPr id="48" name="矩形 47">
            <a:extLst>
              <a:ext uri="{FF2B5EF4-FFF2-40B4-BE49-F238E27FC236}">
                <a16:creationId xmlns:a16="http://schemas.microsoft.com/office/drawing/2014/main" id="{71D607C3-8482-4373-B803-9D42ADF736B5}"/>
              </a:ext>
            </a:extLst>
          </p:cNvPr>
          <p:cNvSpPr/>
          <p:nvPr/>
        </p:nvSpPr>
        <p:spPr>
          <a:xfrm>
            <a:off x="8717719" y="4676031"/>
            <a:ext cx="1355587" cy="607767"/>
          </a:xfrm>
          <a:prstGeom prst="rect">
            <a:avLst/>
          </a:prstGeom>
          <a:noFill/>
          <a:ln w="762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9068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6E6F61-B6C1-4798-81DF-C79EF47D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算法思想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F315295-67EA-4D0F-B274-5A5368D0A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53</a:t>
            </a:fld>
            <a:endParaRPr lang="zh-CN" altLang="en-US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0B33EDF8-E7D8-4BC5-B622-95F0C91AE26A}"/>
              </a:ext>
            </a:extLst>
          </p:cNvPr>
          <p:cNvGrpSpPr/>
          <p:nvPr/>
        </p:nvGrpSpPr>
        <p:grpSpPr>
          <a:xfrm>
            <a:off x="1935337" y="512443"/>
            <a:ext cx="9772778" cy="3056705"/>
            <a:chOff x="609600" y="2822503"/>
            <a:chExt cx="9772778" cy="3056705"/>
          </a:xfrm>
        </p:grpSpPr>
        <p:sp>
          <p:nvSpPr>
            <p:cNvPr id="6" name="流程图: 接点 5">
              <a:extLst>
                <a:ext uri="{FF2B5EF4-FFF2-40B4-BE49-F238E27FC236}">
                  <a16:creationId xmlns:a16="http://schemas.microsoft.com/office/drawing/2014/main" id="{60AD3C31-2232-495C-B901-023FB36E20EF}"/>
                </a:ext>
              </a:extLst>
            </p:cNvPr>
            <p:cNvSpPr/>
            <p:nvPr/>
          </p:nvSpPr>
          <p:spPr>
            <a:xfrm>
              <a:off x="944880" y="4094480"/>
              <a:ext cx="457200" cy="431800"/>
            </a:xfrm>
            <a:prstGeom prst="flowChartConnector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0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流程图: 接点 6">
              <a:extLst>
                <a:ext uri="{FF2B5EF4-FFF2-40B4-BE49-F238E27FC236}">
                  <a16:creationId xmlns:a16="http://schemas.microsoft.com/office/drawing/2014/main" id="{3F551D72-1F3B-4B97-986D-871DC2D805A8}"/>
                </a:ext>
              </a:extLst>
            </p:cNvPr>
            <p:cNvSpPr/>
            <p:nvPr/>
          </p:nvSpPr>
          <p:spPr>
            <a:xfrm>
              <a:off x="2194560" y="4094480"/>
              <a:ext cx="457200" cy="431800"/>
            </a:xfrm>
            <a:prstGeom prst="flowChartConnector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1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流程图: 接点 7">
              <a:extLst>
                <a:ext uri="{FF2B5EF4-FFF2-40B4-BE49-F238E27FC236}">
                  <a16:creationId xmlns:a16="http://schemas.microsoft.com/office/drawing/2014/main" id="{EC2856A9-0EA5-45EF-BE42-2507CB348B1A}"/>
                </a:ext>
              </a:extLst>
            </p:cNvPr>
            <p:cNvSpPr/>
            <p:nvPr/>
          </p:nvSpPr>
          <p:spPr>
            <a:xfrm>
              <a:off x="3444240" y="4094480"/>
              <a:ext cx="457200" cy="431800"/>
            </a:xfrm>
            <a:prstGeom prst="flowChartConnector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2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流程图: 接点 8">
              <a:extLst>
                <a:ext uri="{FF2B5EF4-FFF2-40B4-BE49-F238E27FC236}">
                  <a16:creationId xmlns:a16="http://schemas.microsoft.com/office/drawing/2014/main" id="{DA115E6E-6C81-4E55-B640-53BAE9BDF2D2}"/>
                </a:ext>
              </a:extLst>
            </p:cNvPr>
            <p:cNvSpPr/>
            <p:nvPr/>
          </p:nvSpPr>
          <p:spPr>
            <a:xfrm>
              <a:off x="4693920" y="4094480"/>
              <a:ext cx="457200" cy="431800"/>
            </a:xfrm>
            <a:prstGeom prst="flowChartConnector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3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0" name="流程图: 接点 9">
              <a:extLst>
                <a:ext uri="{FF2B5EF4-FFF2-40B4-BE49-F238E27FC236}">
                  <a16:creationId xmlns:a16="http://schemas.microsoft.com/office/drawing/2014/main" id="{54FACD8D-D932-4D3F-8AF6-41141164C310}"/>
                </a:ext>
              </a:extLst>
            </p:cNvPr>
            <p:cNvSpPr/>
            <p:nvPr/>
          </p:nvSpPr>
          <p:spPr>
            <a:xfrm>
              <a:off x="5924422" y="3662680"/>
              <a:ext cx="457200" cy="431800"/>
            </a:xfrm>
            <a:prstGeom prst="flowChartConnector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4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1" name="流程图: 接点 10">
              <a:extLst>
                <a:ext uri="{FF2B5EF4-FFF2-40B4-BE49-F238E27FC236}">
                  <a16:creationId xmlns:a16="http://schemas.microsoft.com/office/drawing/2014/main" id="{4D6D46AE-4ED6-4A91-A10B-FD02D99A942B}"/>
                </a:ext>
              </a:extLst>
            </p:cNvPr>
            <p:cNvSpPr/>
            <p:nvPr/>
          </p:nvSpPr>
          <p:spPr>
            <a:xfrm>
              <a:off x="5924422" y="4526280"/>
              <a:ext cx="457200" cy="431800"/>
            </a:xfrm>
            <a:prstGeom prst="flowChartConnector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6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2" name="流程图: 接点 11">
              <a:extLst>
                <a:ext uri="{FF2B5EF4-FFF2-40B4-BE49-F238E27FC236}">
                  <a16:creationId xmlns:a16="http://schemas.microsoft.com/office/drawing/2014/main" id="{1C82079B-A7C4-4204-A0D6-613CFBEB55F2}"/>
                </a:ext>
              </a:extLst>
            </p:cNvPr>
            <p:cNvSpPr/>
            <p:nvPr/>
          </p:nvSpPr>
          <p:spPr>
            <a:xfrm>
              <a:off x="7284720" y="3662680"/>
              <a:ext cx="457200" cy="431800"/>
            </a:xfrm>
            <a:prstGeom prst="flowChartConnector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5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流程图: 接点 12">
              <a:extLst>
                <a:ext uri="{FF2B5EF4-FFF2-40B4-BE49-F238E27FC236}">
                  <a16:creationId xmlns:a16="http://schemas.microsoft.com/office/drawing/2014/main" id="{7320C0A8-86A4-4F6F-9F88-0544EE972A89}"/>
                </a:ext>
              </a:extLst>
            </p:cNvPr>
            <p:cNvSpPr/>
            <p:nvPr/>
          </p:nvSpPr>
          <p:spPr>
            <a:xfrm>
              <a:off x="7284720" y="4526280"/>
              <a:ext cx="457200" cy="431800"/>
            </a:xfrm>
            <a:prstGeom prst="flowChartConnector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7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流程图: 接点 13">
              <a:extLst>
                <a:ext uri="{FF2B5EF4-FFF2-40B4-BE49-F238E27FC236}">
                  <a16:creationId xmlns:a16="http://schemas.microsoft.com/office/drawing/2014/main" id="{9D2E8493-ABC9-490C-9FB9-57045F9281D9}"/>
                </a:ext>
              </a:extLst>
            </p:cNvPr>
            <p:cNvSpPr/>
            <p:nvPr/>
          </p:nvSpPr>
          <p:spPr>
            <a:xfrm>
              <a:off x="8483600" y="4094480"/>
              <a:ext cx="457200" cy="431800"/>
            </a:xfrm>
            <a:prstGeom prst="flowChartConnector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8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DAB35850-63F7-4D2C-84FF-4C0A8D1EBE56}"/>
                </a:ext>
              </a:extLst>
            </p:cNvPr>
            <p:cNvGrpSpPr/>
            <p:nvPr/>
          </p:nvGrpSpPr>
          <p:grpSpPr>
            <a:xfrm>
              <a:off x="9823578" y="4032252"/>
              <a:ext cx="558800" cy="556255"/>
              <a:chOff x="9823578" y="4032252"/>
              <a:chExt cx="558800" cy="556255"/>
            </a:xfrm>
          </p:grpSpPr>
          <p:sp>
            <p:nvSpPr>
              <p:cNvPr id="41" name="流程图: 接点 40">
                <a:extLst>
                  <a:ext uri="{FF2B5EF4-FFF2-40B4-BE49-F238E27FC236}">
                    <a16:creationId xmlns:a16="http://schemas.microsoft.com/office/drawing/2014/main" id="{7B262C1C-DD96-45B8-8A7B-DB60D370481C}"/>
                  </a:ext>
                </a:extLst>
              </p:cNvPr>
              <p:cNvSpPr/>
              <p:nvPr/>
            </p:nvSpPr>
            <p:spPr>
              <a:xfrm>
                <a:off x="9823578" y="4032252"/>
                <a:ext cx="558800" cy="556255"/>
              </a:xfrm>
              <a:prstGeom prst="flowChartConnector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流程图: 接点 41">
                <a:extLst>
                  <a:ext uri="{FF2B5EF4-FFF2-40B4-BE49-F238E27FC236}">
                    <a16:creationId xmlns:a16="http://schemas.microsoft.com/office/drawing/2014/main" id="{35D968EC-B1A2-40E4-8C8B-4A27A893F868}"/>
                  </a:ext>
                </a:extLst>
              </p:cNvPr>
              <p:cNvSpPr/>
              <p:nvPr/>
            </p:nvSpPr>
            <p:spPr>
              <a:xfrm>
                <a:off x="9874378" y="4094480"/>
                <a:ext cx="457200" cy="431800"/>
              </a:xfrm>
              <a:prstGeom prst="flowChartConnector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9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2A88F33A-23B2-4CA1-B6BA-93D2071BFED6}"/>
                </a:ext>
              </a:extLst>
            </p:cNvPr>
            <p:cNvCxnSpPr>
              <a:stCxn id="6" idx="6"/>
              <a:endCxn id="7" idx="2"/>
            </p:cNvCxnSpPr>
            <p:nvPr/>
          </p:nvCxnSpPr>
          <p:spPr>
            <a:xfrm>
              <a:off x="1402080" y="4310380"/>
              <a:ext cx="79248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C2F906F4-FAB7-4306-B50D-D6A87BF4061B}"/>
                </a:ext>
              </a:extLst>
            </p:cNvPr>
            <p:cNvCxnSpPr>
              <a:cxnSpLocks/>
              <a:stCxn id="7" idx="6"/>
              <a:endCxn id="8" idx="2"/>
            </p:cNvCxnSpPr>
            <p:nvPr/>
          </p:nvCxnSpPr>
          <p:spPr>
            <a:xfrm>
              <a:off x="2651760" y="4310380"/>
              <a:ext cx="79248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076D00B1-F4F8-4F3F-91E3-243FA4FBEF08}"/>
                </a:ext>
              </a:extLst>
            </p:cNvPr>
            <p:cNvCxnSpPr>
              <a:cxnSpLocks/>
              <a:stCxn id="8" idx="6"/>
              <a:endCxn id="9" idx="2"/>
            </p:cNvCxnSpPr>
            <p:nvPr/>
          </p:nvCxnSpPr>
          <p:spPr>
            <a:xfrm>
              <a:off x="3901440" y="4310380"/>
              <a:ext cx="79248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587A0123-2AA2-43B1-9666-2851D970D690}"/>
                </a:ext>
              </a:extLst>
            </p:cNvPr>
            <p:cNvCxnSpPr>
              <a:cxnSpLocks/>
              <a:stCxn id="9" idx="6"/>
              <a:endCxn id="10" idx="2"/>
            </p:cNvCxnSpPr>
            <p:nvPr/>
          </p:nvCxnSpPr>
          <p:spPr>
            <a:xfrm flipV="1">
              <a:off x="5151120" y="3878580"/>
              <a:ext cx="773302" cy="4318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8900624A-45C5-4E30-B314-311BD8E25100}"/>
                </a:ext>
              </a:extLst>
            </p:cNvPr>
            <p:cNvCxnSpPr>
              <a:cxnSpLocks/>
              <a:stCxn id="9" idx="6"/>
              <a:endCxn id="11" idx="2"/>
            </p:cNvCxnSpPr>
            <p:nvPr/>
          </p:nvCxnSpPr>
          <p:spPr>
            <a:xfrm>
              <a:off x="5151120" y="4310380"/>
              <a:ext cx="773302" cy="4318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1E2D87F9-9865-443E-9691-FC8E6358EB05}"/>
                </a:ext>
              </a:extLst>
            </p:cNvPr>
            <p:cNvCxnSpPr>
              <a:cxnSpLocks/>
              <a:stCxn id="10" idx="6"/>
              <a:endCxn id="12" idx="2"/>
            </p:cNvCxnSpPr>
            <p:nvPr/>
          </p:nvCxnSpPr>
          <p:spPr>
            <a:xfrm>
              <a:off x="6381622" y="3878580"/>
              <a:ext cx="90309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D2C9BE89-8C0F-4C72-9A60-9CA1C406A33E}"/>
                </a:ext>
              </a:extLst>
            </p:cNvPr>
            <p:cNvCxnSpPr>
              <a:cxnSpLocks/>
              <a:stCxn id="11" idx="6"/>
              <a:endCxn id="13" idx="2"/>
            </p:cNvCxnSpPr>
            <p:nvPr/>
          </p:nvCxnSpPr>
          <p:spPr>
            <a:xfrm>
              <a:off x="6381622" y="4742180"/>
              <a:ext cx="90309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F3D15317-6312-4C63-BEFB-690BF2B07744}"/>
                </a:ext>
              </a:extLst>
            </p:cNvPr>
            <p:cNvCxnSpPr>
              <a:cxnSpLocks/>
              <a:stCxn id="12" idx="6"/>
              <a:endCxn id="14" idx="2"/>
            </p:cNvCxnSpPr>
            <p:nvPr/>
          </p:nvCxnSpPr>
          <p:spPr>
            <a:xfrm>
              <a:off x="7741920" y="3878580"/>
              <a:ext cx="741680" cy="4318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2B133D51-E072-4E85-813B-4CE5B360B7D9}"/>
                </a:ext>
              </a:extLst>
            </p:cNvPr>
            <p:cNvCxnSpPr>
              <a:cxnSpLocks/>
              <a:stCxn id="13" idx="6"/>
              <a:endCxn id="14" idx="2"/>
            </p:cNvCxnSpPr>
            <p:nvPr/>
          </p:nvCxnSpPr>
          <p:spPr>
            <a:xfrm flipV="1">
              <a:off x="7741920" y="4310380"/>
              <a:ext cx="741680" cy="4318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35A1BEA1-49FA-4E4A-8EC7-F1E7774D4FEE}"/>
                </a:ext>
              </a:extLst>
            </p:cNvPr>
            <p:cNvCxnSpPr>
              <a:cxnSpLocks/>
              <a:stCxn id="14" idx="6"/>
              <a:endCxn id="41" idx="2"/>
            </p:cNvCxnSpPr>
            <p:nvPr/>
          </p:nvCxnSpPr>
          <p:spPr>
            <a:xfrm>
              <a:off x="8940800" y="4310380"/>
              <a:ext cx="88277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连接符: 曲线 25">
              <a:extLst>
                <a:ext uri="{FF2B5EF4-FFF2-40B4-BE49-F238E27FC236}">
                  <a16:creationId xmlns:a16="http://schemas.microsoft.com/office/drawing/2014/main" id="{91768967-95A4-4519-8107-086CD1D9F1C7}"/>
                </a:ext>
              </a:extLst>
            </p:cNvPr>
            <p:cNvCxnSpPr>
              <a:cxnSpLocks/>
              <a:stCxn id="8" idx="4"/>
              <a:endCxn id="41" idx="4"/>
            </p:cNvCxnSpPr>
            <p:nvPr/>
          </p:nvCxnSpPr>
          <p:spPr>
            <a:xfrm rot="16200000" flipH="1">
              <a:off x="6856796" y="1342324"/>
              <a:ext cx="62227" cy="6430138"/>
            </a:xfrm>
            <a:prstGeom prst="curvedConnector3">
              <a:avLst>
                <a:gd name="adj1" fmla="val 1463331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连接符: 曲线 26">
              <a:extLst>
                <a:ext uri="{FF2B5EF4-FFF2-40B4-BE49-F238E27FC236}">
                  <a16:creationId xmlns:a16="http://schemas.microsoft.com/office/drawing/2014/main" id="{3B806438-51E0-4C3E-8E7A-FA1FAA541932}"/>
                </a:ext>
              </a:extLst>
            </p:cNvPr>
            <p:cNvCxnSpPr>
              <a:cxnSpLocks/>
              <a:stCxn id="14" idx="0"/>
              <a:endCxn id="9" idx="0"/>
            </p:cNvCxnSpPr>
            <p:nvPr/>
          </p:nvCxnSpPr>
          <p:spPr>
            <a:xfrm rot="16200000" flipV="1">
              <a:off x="6817360" y="2199640"/>
              <a:ext cx="12700" cy="3789680"/>
            </a:xfrm>
            <a:prstGeom prst="curvedConnector3">
              <a:avLst>
                <a:gd name="adj1" fmla="val 6360000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>
              <a:extLst>
                <a:ext uri="{FF2B5EF4-FFF2-40B4-BE49-F238E27FC236}">
                  <a16:creationId xmlns:a16="http://schemas.microsoft.com/office/drawing/2014/main" id="{CBA534A7-0B66-4F63-83BD-9546DDA9B40B}"/>
                </a:ext>
              </a:extLst>
            </p:cNvPr>
            <p:cNvCxnSpPr>
              <a:cxnSpLocks/>
              <a:endCxn id="6" idx="1"/>
            </p:cNvCxnSpPr>
            <p:nvPr/>
          </p:nvCxnSpPr>
          <p:spPr>
            <a:xfrm>
              <a:off x="609600" y="3662680"/>
              <a:ext cx="402235" cy="49503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A2F192A3-6FDA-4FA9-B58A-3999BDB0BD50}"/>
                </a:ext>
              </a:extLst>
            </p:cNvPr>
            <p:cNvSpPr txBox="1"/>
            <p:nvPr/>
          </p:nvSpPr>
          <p:spPr>
            <a:xfrm>
              <a:off x="1544320" y="3795741"/>
              <a:ext cx="3556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dirty="0"/>
                <a:t>a</a:t>
              </a:r>
              <a:endParaRPr lang="zh-CN" altLang="en-US" sz="3200" b="1" dirty="0"/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BDA38B77-13DC-470A-B689-F077BBEADC26}"/>
                </a:ext>
              </a:extLst>
            </p:cNvPr>
            <p:cNvSpPr txBox="1"/>
            <p:nvPr/>
          </p:nvSpPr>
          <p:spPr>
            <a:xfrm>
              <a:off x="2853690" y="3808442"/>
              <a:ext cx="3556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altLang="zh-CN" sz="3200" b="1" dirty="0"/>
                <a:t>ε</a:t>
              </a:r>
              <a:endParaRPr lang="zh-CN" altLang="en-US" sz="3200" b="1" dirty="0"/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BE726178-F7EA-415B-9A8E-EF71B773E9DE}"/>
                </a:ext>
              </a:extLst>
            </p:cNvPr>
            <p:cNvSpPr txBox="1"/>
            <p:nvPr/>
          </p:nvSpPr>
          <p:spPr>
            <a:xfrm>
              <a:off x="6661593" y="5294433"/>
              <a:ext cx="3556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altLang="zh-CN" sz="3200" b="1" dirty="0"/>
                <a:t>ε</a:t>
              </a:r>
              <a:endParaRPr lang="zh-CN" altLang="en-US" sz="3200" b="1" dirty="0"/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0CD29BBA-BD95-4841-97DA-92052DD49D8B}"/>
                </a:ext>
              </a:extLst>
            </p:cNvPr>
            <p:cNvSpPr txBox="1"/>
            <p:nvPr/>
          </p:nvSpPr>
          <p:spPr>
            <a:xfrm>
              <a:off x="6645910" y="2822503"/>
              <a:ext cx="3556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altLang="zh-CN" sz="3200" b="1" dirty="0"/>
                <a:t>ε</a:t>
              </a:r>
              <a:endParaRPr lang="zh-CN" altLang="en-US" sz="3200" b="1" dirty="0"/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9BD01A44-C478-434D-A9F6-6376AE5912A4}"/>
                </a:ext>
              </a:extLst>
            </p:cNvPr>
            <p:cNvSpPr txBox="1"/>
            <p:nvPr/>
          </p:nvSpPr>
          <p:spPr>
            <a:xfrm>
              <a:off x="4084320" y="3808441"/>
              <a:ext cx="3556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altLang="zh-CN" sz="3200" b="1" dirty="0"/>
                <a:t>ε</a:t>
              </a:r>
              <a:endParaRPr lang="zh-CN" altLang="en-US" sz="3200" b="1" dirty="0"/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075A1E16-706E-4762-8FE0-945DD28A2526}"/>
                </a:ext>
              </a:extLst>
            </p:cNvPr>
            <p:cNvSpPr txBox="1"/>
            <p:nvPr/>
          </p:nvSpPr>
          <p:spPr>
            <a:xfrm>
              <a:off x="5305233" y="3585125"/>
              <a:ext cx="3556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altLang="zh-CN" sz="3200" b="1" dirty="0"/>
                <a:t>ε</a:t>
              </a:r>
              <a:endParaRPr lang="zh-CN" altLang="en-US" sz="3200" b="1" dirty="0"/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12F964F0-F164-4AC4-BA21-C248EDB8573A}"/>
                </a:ext>
              </a:extLst>
            </p:cNvPr>
            <p:cNvSpPr txBox="1"/>
            <p:nvPr/>
          </p:nvSpPr>
          <p:spPr>
            <a:xfrm>
              <a:off x="5305233" y="4379448"/>
              <a:ext cx="3556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altLang="zh-CN" sz="3200" b="1" dirty="0"/>
                <a:t>ε</a:t>
              </a:r>
              <a:endParaRPr lang="zh-CN" altLang="en-US" sz="3200" b="1" dirty="0"/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817B6B8C-4A31-44D7-94BA-E26D92C8A484}"/>
                </a:ext>
              </a:extLst>
            </p:cNvPr>
            <p:cNvSpPr txBox="1"/>
            <p:nvPr/>
          </p:nvSpPr>
          <p:spPr>
            <a:xfrm>
              <a:off x="7924800" y="3590064"/>
              <a:ext cx="3556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altLang="zh-CN" sz="3200" b="1" dirty="0"/>
                <a:t>ε</a:t>
              </a:r>
              <a:endParaRPr lang="zh-CN" altLang="en-US" sz="3200" b="1" dirty="0"/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CC7BF847-B142-4E0B-BB57-4AA939EA4A8F}"/>
                </a:ext>
              </a:extLst>
            </p:cNvPr>
            <p:cNvSpPr txBox="1"/>
            <p:nvPr/>
          </p:nvSpPr>
          <p:spPr>
            <a:xfrm>
              <a:off x="7945120" y="4375845"/>
              <a:ext cx="3556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altLang="zh-CN" sz="3200" b="1" dirty="0"/>
                <a:t>ε</a:t>
              </a:r>
              <a:endParaRPr lang="zh-CN" altLang="en-US" sz="3200" b="1" dirty="0"/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C4ABEA74-6F3E-44AF-B326-B47437D7098A}"/>
                </a:ext>
              </a:extLst>
            </p:cNvPr>
            <p:cNvSpPr txBox="1"/>
            <p:nvPr/>
          </p:nvSpPr>
          <p:spPr>
            <a:xfrm>
              <a:off x="9175750" y="3808441"/>
              <a:ext cx="3556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altLang="zh-CN" sz="3200" b="1" dirty="0"/>
                <a:t>ε</a:t>
              </a:r>
              <a:endParaRPr lang="zh-CN" altLang="en-US" sz="3200" b="1" dirty="0"/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B83D5299-C592-43D8-ACD1-3C39BE3A4651}"/>
                </a:ext>
              </a:extLst>
            </p:cNvPr>
            <p:cNvSpPr txBox="1"/>
            <p:nvPr/>
          </p:nvSpPr>
          <p:spPr>
            <a:xfrm>
              <a:off x="6645211" y="3383698"/>
              <a:ext cx="3556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dirty="0"/>
                <a:t>b</a:t>
              </a:r>
              <a:endParaRPr lang="zh-CN" altLang="en-US" sz="3200" b="1" dirty="0"/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504EFFB6-85FD-4269-8533-28488CF2698B}"/>
                </a:ext>
              </a:extLst>
            </p:cNvPr>
            <p:cNvSpPr txBox="1"/>
            <p:nvPr/>
          </p:nvSpPr>
          <p:spPr>
            <a:xfrm>
              <a:off x="6666102" y="4601704"/>
              <a:ext cx="3556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dirty="0"/>
                <a:t>c</a:t>
              </a:r>
              <a:endParaRPr lang="zh-CN" altLang="en-US" sz="3200" b="1" dirty="0"/>
            </a:p>
          </p:txBody>
        </p:sp>
      </p:grpSp>
      <p:sp>
        <p:nvSpPr>
          <p:cNvPr id="43" name="矩形 42">
            <a:extLst>
              <a:ext uri="{FF2B5EF4-FFF2-40B4-BE49-F238E27FC236}">
                <a16:creationId xmlns:a16="http://schemas.microsoft.com/office/drawing/2014/main" id="{4C03878C-3415-4EE6-BD55-9D5007B68F59}"/>
              </a:ext>
            </a:extLst>
          </p:cNvPr>
          <p:cNvSpPr/>
          <p:nvPr/>
        </p:nvSpPr>
        <p:spPr>
          <a:xfrm>
            <a:off x="9492779" y="253884"/>
            <a:ext cx="1853135" cy="52322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(b | c)*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55" name="内容占位符 3">
            <a:extLst>
              <a:ext uri="{FF2B5EF4-FFF2-40B4-BE49-F238E27FC236}">
                <a16:creationId xmlns:a16="http://schemas.microsoft.com/office/drawing/2014/main" id="{0FAB8602-756B-47E0-B33A-3A81A85D1E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3173" y="1707931"/>
            <a:ext cx="1764128" cy="584775"/>
          </a:xfrm>
        </p:spPr>
        <p:txBody>
          <a:bodyPr/>
          <a:lstStyle/>
          <a:p>
            <a:r>
              <a:rPr lang="en-US" altLang="zh-CN" dirty="0"/>
              <a:t>NFA:</a:t>
            </a:r>
            <a:endParaRPr lang="zh-CN" altLang="en-US" dirty="0"/>
          </a:p>
        </p:txBody>
      </p:sp>
      <p:sp>
        <p:nvSpPr>
          <p:cNvPr id="56" name="内容占位符 3">
            <a:extLst>
              <a:ext uri="{FF2B5EF4-FFF2-40B4-BE49-F238E27FC236}">
                <a16:creationId xmlns:a16="http://schemas.microsoft.com/office/drawing/2014/main" id="{045B3812-EBD2-43F6-9C0E-2B5ED5907DC4}"/>
              </a:ext>
            </a:extLst>
          </p:cNvPr>
          <p:cNvSpPr txBox="1">
            <a:spLocks/>
          </p:cNvSpPr>
          <p:nvPr/>
        </p:nvSpPr>
        <p:spPr>
          <a:xfrm>
            <a:off x="253171" y="3921858"/>
            <a:ext cx="1644784" cy="5847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0850" indent="-4508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7D"/>
              </a:buClr>
              <a:buSzPct val="90000"/>
              <a:buFont typeface="Wingdings" panose="05000000000000000000" pitchFamily="2" charset="2"/>
              <a:buChar char="n"/>
              <a:defRPr sz="2800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900113" indent="-45085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9999CC"/>
              </a:buClr>
              <a:buSzPct val="80000"/>
              <a:buFont typeface="Wingdings" pitchFamily="2" charset="2"/>
              <a:buChar char=""/>
              <a:defRPr sz="2400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1350000" indent="-4500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0000"/>
              <a:buFont typeface="Wingdings" panose="05000000000000000000" pitchFamily="2" charset="2"/>
              <a:buChar char="Ø"/>
              <a:defRPr sz="2000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DFA</a:t>
            </a:r>
            <a:r>
              <a:rPr lang="zh-CN" altLang="en-US" dirty="0"/>
              <a:t>：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</a:endParaRP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52864638-2716-44D5-B14E-D6751A6408DF}"/>
              </a:ext>
            </a:extLst>
          </p:cNvPr>
          <p:cNvSpPr txBox="1"/>
          <p:nvPr/>
        </p:nvSpPr>
        <p:spPr>
          <a:xfrm>
            <a:off x="7320710" y="3915161"/>
            <a:ext cx="2488627" cy="954107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状态是否可以压缩合并？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7" name="组合 116">
            <a:extLst>
              <a:ext uri="{FF2B5EF4-FFF2-40B4-BE49-F238E27FC236}">
                <a16:creationId xmlns:a16="http://schemas.microsoft.com/office/drawing/2014/main" id="{9E763FD1-DCC8-4C61-8EEB-BDCBFB8EFA6A}"/>
              </a:ext>
            </a:extLst>
          </p:cNvPr>
          <p:cNvGrpSpPr/>
          <p:nvPr/>
        </p:nvGrpSpPr>
        <p:grpSpPr>
          <a:xfrm>
            <a:off x="695630" y="5351254"/>
            <a:ext cx="4969269" cy="1376299"/>
            <a:chOff x="695630" y="5351254"/>
            <a:chExt cx="4969269" cy="1376299"/>
          </a:xfrm>
        </p:grpSpPr>
        <p:sp>
          <p:nvSpPr>
            <p:cNvPr id="80" name="流程图: 接点 79">
              <a:extLst>
                <a:ext uri="{FF2B5EF4-FFF2-40B4-BE49-F238E27FC236}">
                  <a16:creationId xmlns:a16="http://schemas.microsoft.com/office/drawing/2014/main" id="{35C76788-EF89-4619-AFD8-C4C89F725B91}"/>
                </a:ext>
              </a:extLst>
            </p:cNvPr>
            <p:cNvSpPr/>
            <p:nvPr/>
          </p:nvSpPr>
          <p:spPr>
            <a:xfrm>
              <a:off x="2275895" y="5794758"/>
              <a:ext cx="779996" cy="584774"/>
            </a:xfrm>
            <a:prstGeom prst="flowChartConnector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81" name="流程图: 接点 80">
              <a:extLst>
                <a:ext uri="{FF2B5EF4-FFF2-40B4-BE49-F238E27FC236}">
                  <a16:creationId xmlns:a16="http://schemas.microsoft.com/office/drawing/2014/main" id="{7E336BB1-9B0F-4669-99B9-A4B62CEBE425}"/>
                </a:ext>
              </a:extLst>
            </p:cNvPr>
            <p:cNvSpPr/>
            <p:nvPr/>
          </p:nvSpPr>
          <p:spPr>
            <a:xfrm>
              <a:off x="896748" y="5870955"/>
              <a:ext cx="650240" cy="431800"/>
            </a:xfrm>
            <a:prstGeom prst="flowChartConnector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q0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82" name="直接箭头连接符 81">
              <a:extLst>
                <a:ext uri="{FF2B5EF4-FFF2-40B4-BE49-F238E27FC236}">
                  <a16:creationId xmlns:a16="http://schemas.microsoft.com/office/drawing/2014/main" id="{843B5FD2-BE96-4CBB-A527-907F3AEE1FC4}"/>
                </a:ext>
              </a:extLst>
            </p:cNvPr>
            <p:cNvCxnSpPr>
              <a:cxnSpLocks/>
              <a:stCxn id="81" idx="6"/>
              <a:endCxn id="80" idx="2"/>
            </p:cNvCxnSpPr>
            <p:nvPr/>
          </p:nvCxnSpPr>
          <p:spPr>
            <a:xfrm>
              <a:off x="1546988" y="6086855"/>
              <a:ext cx="728907" cy="29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文本框 82">
              <a:extLst>
                <a:ext uri="{FF2B5EF4-FFF2-40B4-BE49-F238E27FC236}">
                  <a16:creationId xmlns:a16="http://schemas.microsoft.com/office/drawing/2014/main" id="{21C084E5-FA94-4D15-8B86-20BBE07FFF89}"/>
                </a:ext>
              </a:extLst>
            </p:cNvPr>
            <p:cNvSpPr txBox="1"/>
            <p:nvPr/>
          </p:nvSpPr>
          <p:spPr>
            <a:xfrm>
              <a:off x="1689228" y="5572216"/>
              <a:ext cx="3556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dirty="0"/>
                <a:t>a</a:t>
              </a:r>
              <a:endParaRPr lang="zh-CN" altLang="en-US" sz="3200" b="1" dirty="0"/>
            </a:p>
          </p:txBody>
        </p:sp>
        <p:cxnSp>
          <p:nvCxnSpPr>
            <p:cNvPr id="84" name="直接箭头连接符 83">
              <a:extLst>
                <a:ext uri="{FF2B5EF4-FFF2-40B4-BE49-F238E27FC236}">
                  <a16:creationId xmlns:a16="http://schemas.microsoft.com/office/drawing/2014/main" id="{F8C2BABA-DED5-4032-8BF2-644DB351BB52}"/>
                </a:ext>
              </a:extLst>
            </p:cNvPr>
            <p:cNvCxnSpPr>
              <a:cxnSpLocks/>
            </p:cNvCxnSpPr>
            <p:nvPr/>
          </p:nvCxnSpPr>
          <p:spPr>
            <a:xfrm>
              <a:off x="695630" y="5421086"/>
              <a:ext cx="402235" cy="49503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流程图: 接点 84">
              <a:extLst>
                <a:ext uri="{FF2B5EF4-FFF2-40B4-BE49-F238E27FC236}">
                  <a16:creationId xmlns:a16="http://schemas.microsoft.com/office/drawing/2014/main" id="{7258FA39-480B-4C96-9877-058A708850C5}"/>
                </a:ext>
              </a:extLst>
            </p:cNvPr>
            <p:cNvSpPr/>
            <p:nvPr/>
          </p:nvSpPr>
          <p:spPr>
            <a:xfrm>
              <a:off x="2339468" y="5870955"/>
              <a:ext cx="650240" cy="431800"/>
            </a:xfrm>
            <a:prstGeom prst="flowChartConnector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q1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86" name="流程图: 接点 85">
              <a:extLst>
                <a:ext uri="{FF2B5EF4-FFF2-40B4-BE49-F238E27FC236}">
                  <a16:creationId xmlns:a16="http://schemas.microsoft.com/office/drawing/2014/main" id="{2B580240-F851-4249-910D-CD63E7C4652B}"/>
                </a:ext>
              </a:extLst>
            </p:cNvPr>
            <p:cNvSpPr/>
            <p:nvPr/>
          </p:nvSpPr>
          <p:spPr>
            <a:xfrm>
              <a:off x="3841933" y="5794758"/>
              <a:ext cx="779996" cy="584774"/>
            </a:xfrm>
            <a:prstGeom prst="flowChartConnector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87" name="直接箭头连接符 86">
              <a:extLst>
                <a:ext uri="{FF2B5EF4-FFF2-40B4-BE49-F238E27FC236}">
                  <a16:creationId xmlns:a16="http://schemas.microsoft.com/office/drawing/2014/main" id="{1715F7C0-9D3C-482F-8B10-A0C04EBA2B6B}"/>
                </a:ext>
              </a:extLst>
            </p:cNvPr>
            <p:cNvCxnSpPr>
              <a:cxnSpLocks/>
              <a:stCxn id="80" idx="7"/>
              <a:endCxn id="86" idx="1"/>
            </p:cNvCxnSpPr>
            <p:nvPr/>
          </p:nvCxnSpPr>
          <p:spPr>
            <a:xfrm>
              <a:off x="2941663" y="5880396"/>
              <a:ext cx="101449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文本框 87">
              <a:extLst>
                <a:ext uri="{FF2B5EF4-FFF2-40B4-BE49-F238E27FC236}">
                  <a16:creationId xmlns:a16="http://schemas.microsoft.com/office/drawing/2014/main" id="{5B304D1B-B770-4389-BB6F-F986033307AE}"/>
                </a:ext>
              </a:extLst>
            </p:cNvPr>
            <p:cNvSpPr txBox="1"/>
            <p:nvPr/>
          </p:nvSpPr>
          <p:spPr>
            <a:xfrm>
              <a:off x="3213356" y="5351254"/>
              <a:ext cx="25875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dirty="0"/>
                <a:t>b</a:t>
              </a:r>
              <a:endParaRPr lang="zh-CN" altLang="en-US" sz="3200" b="1" dirty="0"/>
            </a:p>
          </p:txBody>
        </p:sp>
        <p:sp>
          <p:nvSpPr>
            <p:cNvPr id="89" name="流程图: 接点 88">
              <a:extLst>
                <a:ext uri="{FF2B5EF4-FFF2-40B4-BE49-F238E27FC236}">
                  <a16:creationId xmlns:a16="http://schemas.microsoft.com/office/drawing/2014/main" id="{8152AB95-8596-4BA3-9DDC-748BB474A8E4}"/>
                </a:ext>
              </a:extLst>
            </p:cNvPr>
            <p:cNvSpPr/>
            <p:nvPr/>
          </p:nvSpPr>
          <p:spPr>
            <a:xfrm>
              <a:off x="3905506" y="5870955"/>
              <a:ext cx="650240" cy="431800"/>
            </a:xfrm>
            <a:prstGeom prst="flowChartConnector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J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92" name="直接箭头连接符 91">
              <a:extLst>
                <a:ext uri="{FF2B5EF4-FFF2-40B4-BE49-F238E27FC236}">
                  <a16:creationId xmlns:a16="http://schemas.microsoft.com/office/drawing/2014/main" id="{175FDA59-3FD5-4721-8D7F-415A89742457}"/>
                </a:ext>
              </a:extLst>
            </p:cNvPr>
            <p:cNvCxnSpPr>
              <a:cxnSpLocks/>
              <a:stCxn id="80" idx="5"/>
              <a:endCxn id="86" idx="3"/>
            </p:cNvCxnSpPr>
            <p:nvPr/>
          </p:nvCxnSpPr>
          <p:spPr>
            <a:xfrm>
              <a:off x="2941663" y="6293894"/>
              <a:ext cx="101449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文本框 94">
              <a:extLst>
                <a:ext uri="{FF2B5EF4-FFF2-40B4-BE49-F238E27FC236}">
                  <a16:creationId xmlns:a16="http://schemas.microsoft.com/office/drawing/2014/main" id="{9217763A-82E9-4FD1-8744-8A6D7D29049B}"/>
                </a:ext>
              </a:extLst>
            </p:cNvPr>
            <p:cNvSpPr txBox="1"/>
            <p:nvPr/>
          </p:nvSpPr>
          <p:spPr>
            <a:xfrm>
              <a:off x="3242348" y="6142778"/>
              <a:ext cx="25875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dirty="0"/>
                <a:t>c</a:t>
              </a:r>
              <a:endParaRPr lang="zh-CN" altLang="en-US" sz="3200" b="1" dirty="0"/>
            </a:p>
          </p:txBody>
        </p:sp>
        <p:cxnSp>
          <p:nvCxnSpPr>
            <p:cNvPr id="107" name="连接符: 曲线 106">
              <a:extLst>
                <a:ext uri="{FF2B5EF4-FFF2-40B4-BE49-F238E27FC236}">
                  <a16:creationId xmlns:a16="http://schemas.microsoft.com/office/drawing/2014/main" id="{C094489D-07B3-4019-91E3-6FCAE8AD709E}"/>
                </a:ext>
              </a:extLst>
            </p:cNvPr>
            <p:cNvCxnSpPr>
              <a:cxnSpLocks/>
              <a:stCxn id="86" idx="7"/>
              <a:endCxn id="86" idx="5"/>
            </p:cNvCxnSpPr>
            <p:nvPr/>
          </p:nvCxnSpPr>
          <p:spPr>
            <a:xfrm rot="16200000" flipH="1">
              <a:off x="4300952" y="6087145"/>
              <a:ext cx="413498" cy="12700"/>
            </a:xfrm>
            <a:prstGeom prst="curvedConnector5">
              <a:avLst>
                <a:gd name="adj1" fmla="val -8599"/>
                <a:gd name="adj2" fmla="val 3362268"/>
                <a:gd name="adj3" fmla="val 108599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文本框 113">
              <a:extLst>
                <a:ext uri="{FF2B5EF4-FFF2-40B4-BE49-F238E27FC236}">
                  <a16:creationId xmlns:a16="http://schemas.microsoft.com/office/drawing/2014/main" id="{F9EF426A-5570-47C4-8E03-3D32A659DA14}"/>
                </a:ext>
              </a:extLst>
            </p:cNvPr>
            <p:cNvSpPr txBox="1"/>
            <p:nvPr/>
          </p:nvSpPr>
          <p:spPr>
            <a:xfrm>
              <a:off x="4884907" y="5767223"/>
              <a:ext cx="77999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dirty="0" err="1"/>
                <a:t>b,c</a:t>
              </a:r>
              <a:endParaRPr lang="zh-CN" altLang="en-US" sz="3200" b="1" dirty="0"/>
            </a:p>
          </p:txBody>
        </p:sp>
      </p:grpSp>
      <p:sp>
        <p:nvSpPr>
          <p:cNvPr id="115" name="箭头: 右 114">
            <a:extLst>
              <a:ext uri="{FF2B5EF4-FFF2-40B4-BE49-F238E27FC236}">
                <a16:creationId xmlns:a16="http://schemas.microsoft.com/office/drawing/2014/main" id="{55A5CA79-575C-415D-93C7-35AF6AF0C94A}"/>
              </a:ext>
            </a:extLst>
          </p:cNvPr>
          <p:cNvSpPr/>
          <p:nvPr/>
        </p:nvSpPr>
        <p:spPr>
          <a:xfrm rot="7800929">
            <a:off x="2559448" y="4936795"/>
            <a:ext cx="642047" cy="351628"/>
          </a:xfrm>
          <a:prstGeom prst="rightArrow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箭头: 右 115">
            <a:extLst>
              <a:ext uri="{FF2B5EF4-FFF2-40B4-BE49-F238E27FC236}">
                <a16:creationId xmlns:a16="http://schemas.microsoft.com/office/drawing/2014/main" id="{2CCDB439-3F72-4725-A986-3349932982D6}"/>
              </a:ext>
            </a:extLst>
          </p:cNvPr>
          <p:cNvSpPr/>
          <p:nvPr/>
        </p:nvSpPr>
        <p:spPr>
          <a:xfrm>
            <a:off x="6146833" y="5885365"/>
            <a:ext cx="642047" cy="351628"/>
          </a:xfrm>
          <a:prstGeom prst="rightArrow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8" name="组合 117">
            <a:extLst>
              <a:ext uri="{FF2B5EF4-FFF2-40B4-BE49-F238E27FC236}">
                <a16:creationId xmlns:a16="http://schemas.microsoft.com/office/drawing/2014/main" id="{B3B5CEC0-2687-4F2F-9F58-90A3241936A8}"/>
              </a:ext>
            </a:extLst>
          </p:cNvPr>
          <p:cNvGrpSpPr/>
          <p:nvPr/>
        </p:nvGrpSpPr>
        <p:grpSpPr>
          <a:xfrm>
            <a:off x="7199979" y="5415010"/>
            <a:ext cx="3398471" cy="958292"/>
            <a:chOff x="695630" y="5421086"/>
            <a:chExt cx="3398471" cy="958292"/>
          </a:xfrm>
        </p:grpSpPr>
        <p:sp>
          <p:nvSpPr>
            <p:cNvPr id="120" name="流程图: 接点 119">
              <a:extLst>
                <a:ext uri="{FF2B5EF4-FFF2-40B4-BE49-F238E27FC236}">
                  <a16:creationId xmlns:a16="http://schemas.microsoft.com/office/drawing/2014/main" id="{4442CB37-BE22-456B-9E69-D0CD902E6E45}"/>
                </a:ext>
              </a:extLst>
            </p:cNvPr>
            <p:cNvSpPr/>
            <p:nvPr/>
          </p:nvSpPr>
          <p:spPr>
            <a:xfrm>
              <a:off x="896748" y="5870955"/>
              <a:ext cx="650240" cy="431800"/>
            </a:xfrm>
            <a:prstGeom prst="flowChartConnector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q0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121" name="直接箭头连接符 120">
              <a:extLst>
                <a:ext uri="{FF2B5EF4-FFF2-40B4-BE49-F238E27FC236}">
                  <a16:creationId xmlns:a16="http://schemas.microsoft.com/office/drawing/2014/main" id="{A7F48F23-627A-434D-9295-FBBAFD1F5877}"/>
                </a:ext>
              </a:extLst>
            </p:cNvPr>
            <p:cNvCxnSpPr>
              <a:cxnSpLocks/>
              <a:stCxn id="120" idx="6"/>
              <a:endCxn id="125" idx="2"/>
            </p:cNvCxnSpPr>
            <p:nvPr/>
          </p:nvCxnSpPr>
          <p:spPr>
            <a:xfrm>
              <a:off x="1546988" y="6086855"/>
              <a:ext cx="724147" cy="13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文本框 121">
              <a:extLst>
                <a:ext uri="{FF2B5EF4-FFF2-40B4-BE49-F238E27FC236}">
                  <a16:creationId xmlns:a16="http://schemas.microsoft.com/office/drawing/2014/main" id="{3E98D145-8AE9-450D-9167-F64708529BBD}"/>
                </a:ext>
              </a:extLst>
            </p:cNvPr>
            <p:cNvSpPr txBox="1"/>
            <p:nvPr/>
          </p:nvSpPr>
          <p:spPr>
            <a:xfrm>
              <a:off x="1689228" y="5572216"/>
              <a:ext cx="3556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dirty="0"/>
                <a:t>a</a:t>
              </a:r>
              <a:endParaRPr lang="zh-CN" altLang="en-US" sz="3200" b="1" dirty="0"/>
            </a:p>
          </p:txBody>
        </p:sp>
        <p:cxnSp>
          <p:nvCxnSpPr>
            <p:cNvPr id="123" name="直接箭头连接符 122">
              <a:extLst>
                <a:ext uri="{FF2B5EF4-FFF2-40B4-BE49-F238E27FC236}">
                  <a16:creationId xmlns:a16="http://schemas.microsoft.com/office/drawing/2014/main" id="{008CDAF0-B25B-426E-93B1-7399606095F9}"/>
                </a:ext>
              </a:extLst>
            </p:cNvPr>
            <p:cNvCxnSpPr>
              <a:cxnSpLocks/>
            </p:cNvCxnSpPr>
            <p:nvPr/>
          </p:nvCxnSpPr>
          <p:spPr>
            <a:xfrm>
              <a:off x="695630" y="5421086"/>
              <a:ext cx="402235" cy="49503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流程图: 接点 124">
              <a:extLst>
                <a:ext uri="{FF2B5EF4-FFF2-40B4-BE49-F238E27FC236}">
                  <a16:creationId xmlns:a16="http://schemas.microsoft.com/office/drawing/2014/main" id="{58242FBB-F9D1-4B59-A1C1-C1004C99BA6D}"/>
                </a:ext>
              </a:extLst>
            </p:cNvPr>
            <p:cNvSpPr/>
            <p:nvPr/>
          </p:nvSpPr>
          <p:spPr>
            <a:xfrm>
              <a:off x="2271135" y="5794604"/>
              <a:ext cx="779996" cy="584774"/>
            </a:xfrm>
            <a:prstGeom prst="flowChartConnector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28" name="流程图: 接点 127">
              <a:extLst>
                <a:ext uri="{FF2B5EF4-FFF2-40B4-BE49-F238E27FC236}">
                  <a16:creationId xmlns:a16="http://schemas.microsoft.com/office/drawing/2014/main" id="{8CBAC86E-C8A7-4D7D-9B48-013A1ADCB2A9}"/>
                </a:ext>
              </a:extLst>
            </p:cNvPr>
            <p:cNvSpPr/>
            <p:nvPr/>
          </p:nvSpPr>
          <p:spPr>
            <a:xfrm>
              <a:off x="2334708" y="5870801"/>
              <a:ext cx="650240" cy="431800"/>
            </a:xfrm>
            <a:prstGeom prst="flowChartConnector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k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131" name="连接符: 曲线 130">
              <a:extLst>
                <a:ext uri="{FF2B5EF4-FFF2-40B4-BE49-F238E27FC236}">
                  <a16:creationId xmlns:a16="http://schemas.microsoft.com/office/drawing/2014/main" id="{0A33E534-0355-4A44-AB9B-84441F579104}"/>
                </a:ext>
              </a:extLst>
            </p:cNvPr>
            <p:cNvCxnSpPr>
              <a:cxnSpLocks/>
              <a:stCxn id="125" idx="7"/>
              <a:endCxn id="125" idx="5"/>
            </p:cNvCxnSpPr>
            <p:nvPr/>
          </p:nvCxnSpPr>
          <p:spPr>
            <a:xfrm rot="16200000" flipH="1">
              <a:off x="2730154" y="6086991"/>
              <a:ext cx="413498" cy="12700"/>
            </a:xfrm>
            <a:prstGeom prst="curvedConnector5">
              <a:avLst>
                <a:gd name="adj1" fmla="val -8599"/>
                <a:gd name="adj2" fmla="val 3362268"/>
                <a:gd name="adj3" fmla="val 108599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文本框 131">
              <a:extLst>
                <a:ext uri="{FF2B5EF4-FFF2-40B4-BE49-F238E27FC236}">
                  <a16:creationId xmlns:a16="http://schemas.microsoft.com/office/drawing/2014/main" id="{1E758F5F-C0E9-4456-88C3-396E5723E607}"/>
                </a:ext>
              </a:extLst>
            </p:cNvPr>
            <p:cNvSpPr txBox="1"/>
            <p:nvPr/>
          </p:nvSpPr>
          <p:spPr>
            <a:xfrm>
              <a:off x="3314109" y="5767069"/>
              <a:ext cx="77999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dirty="0" err="1"/>
                <a:t>b,c</a:t>
              </a:r>
              <a:endParaRPr lang="zh-CN" altLang="en-US" sz="3200" b="1" dirty="0"/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6D92652A-973B-46D8-A234-AA7F67AAB138}"/>
              </a:ext>
            </a:extLst>
          </p:cNvPr>
          <p:cNvGrpSpPr/>
          <p:nvPr/>
        </p:nvGrpSpPr>
        <p:grpSpPr>
          <a:xfrm>
            <a:off x="2213368" y="3370911"/>
            <a:ext cx="4615743" cy="1824330"/>
            <a:chOff x="2213368" y="3370911"/>
            <a:chExt cx="4615743" cy="1824330"/>
          </a:xfrm>
        </p:grpSpPr>
        <p:grpSp>
          <p:nvGrpSpPr>
            <p:cNvPr id="75" name="组合 74">
              <a:extLst>
                <a:ext uri="{FF2B5EF4-FFF2-40B4-BE49-F238E27FC236}">
                  <a16:creationId xmlns:a16="http://schemas.microsoft.com/office/drawing/2014/main" id="{7EBA20BA-3D2B-43FA-BD9C-23A4A9368E5C}"/>
                </a:ext>
              </a:extLst>
            </p:cNvPr>
            <p:cNvGrpSpPr/>
            <p:nvPr/>
          </p:nvGrpSpPr>
          <p:grpSpPr>
            <a:xfrm>
              <a:off x="2213368" y="3386268"/>
              <a:ext cx="3882632" cy="1808973"/>
              <a:chOff x="2213368" y="3569148"/>
              <a:chExt cx="3882632" cy="1808973"/>
            </a:xfrm>
          </p:grpSpPr>
          <p:sp>
            <p:nvSpPr>
              <p:cNvPr id="45" name="流程图: 接点 44">
                <a:extLst>
                  <a:ext uri="{FF2B5EF4-FFF2-40B4-BE49-F238E27FC236}">
                    <a16:creationId xmlns:a16="http://schemas.microsoft.com/office/drawing/2014/main" id="{598258E5-FB13-4C3B-9216-625B7D4B5CA5}"/>
                  </a:ext>
                </a:extLst>
              </p:cNvPr>
              <p:cNvSpPr/>
              <p:nvPr/>
            </p:nvSpPr>
            <p:spPr>
              <a:xfrm>
                <a:off x="3793633" y="4149621"/>
                <a:ext cx="779996" cy="584774"/>
              </a:xfrm>
              <a:prstGeom prst="flowChartConnector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流程图: 接点 45">
                <a:extLst>
                  <a:ext uri="{FF2B5EF4-FFF2-40B4-BE49-F238E27FC236}">
                    <a16:creationId xmlns:a16="http://schemas.microsoft.com/office/drawing/2014/main" id="{C619424F-E2DA-4576-9C6C-C4745F27CD48}"/>
                  </a:ext>
                </a:extLst>
              </p:cNvPr>
              <p:cNvSpPr/>
              <p:nvPr/>
            </p:nvSpPr>
            <p:spPr>
              <a:xfrm>
                <a:off x="2414486" y="4225818"/>
                <a:ext cx="650240" cy="431800"/>
              </a:xfrm>
              <a:prstGeom prst="flowChartConnector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q0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7" name="直接箭头连接符 46">
                <a:extLst>
                  <a:ext uri="{FF2B5EF4-FFF2-40B4-BE49-F238E27FC236}">
                    <a16:creationId xmlns:a16="http://schemas.microsoft.com/office/drawing/2014/main" id="{B7C2A461-1F8C-4A4E-87F4-1FA2FF7EACD7}"/>
                  </a:ext>
                </a:extLst>
              </p:cNvPr>
              <p:cNvCxnSpPr>
                <a:cxnSpLocks/>
                <a:stCxn id="46" idx="6"/>
                <a:endCxn id="45" idx="2"/>
              </p:cNvCxnSpPr>
              <p:nvPr/>
            </p:nvCxnSpPr>
            <p:spPr>
              <a:xfrm>
                <a:off x="3064726" y="4441718"/>
                <a:ext cx="728907" cy="29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295981CC-3F72-4510-9950-0C7C9E409B4F}"/>
                  </a:ext>
                </a:extLst>
              </p:cNvPr>
              <p:cNvSpPr txBox="1"/>
              <p:nvPr/>
            </p:nvSpPr>
            <p:spPr>
              <a:xfrm>
                <a:off x="3206966" y="3927079"/>
                <a:ext cx="3556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b="1" dirty="0"/>
                  <a:t>a</a:t>
                </a:r>
                <a:endParaRPr lang="zh-CN" altLang="en-US" sz="3200" b="1" dirty="0"/>
              </a:p>
            </p:txBody>
          </p:sp>
          <p:cxnSp>
            <p:nvCxnSpPr>
              <p:cNvPr id="49" name="直接箭头连接符 48">
                <a:extLst>
                  <a:ext uri="{FF2B5EF4-FFF2-40B4-BE49-F238E27FC236}">
                    <a16:creationId xmlns:a16="http://schemas.microsoft.com/office/drawing/2014/main" id="{AC8DA332-589F-457E-9551-15083269F2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13368" y="3775949"/>
                <a:ext cx="402235" cy="49503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流程图: 接点 49">
                <a:extLst>
                  <a:ext uri="{FF2B5EF4-FFF2-40B4-BE49-F238E27FC236}">
                    <a16:creationId xmlns:a16="http://schemas.microsoft.com/office/drawing/2014/main" id="{17A6CC92-0970-4921-8A08-4650BD80639C}"/>
                  </a:ext>
                </a:extLst>
              </p:cNvPr>
              <p:cNvSpPr/>
              <p:nvPr/>
            </p:nvSpPr>
            <p:spPr>
              <a:xfrm>
                <a:off x="3857206" y="4225818"/>
                <a:ext cx="650240" cy="431800"/>
              </a:xfrm>
              <a:prstGeom prst="flowChartConnector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q1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流程图: 接点 50">
                <a:extLst>
                  <a:ext uri="{FF2B5EF4-FFF2-40B4-BE49-F238E27FC236}">
                    <a16:creationId xmlns:a16="http://schemas.microsoft.com/office/drawing/2014/main" id="{65707D4D-89B3-4D15-89EB-86A1C7C8BEC3}"/>
                  </a:ext>
                </a:extLst>
              </p:cNvPr>
              <p:cNvSpPr/>
              <p:nvPr/>
            </p:nvSpPr>
            <p:spPr>
              <a:xfrm>
                <a:off x="5316004" y="3619147"/>
                <a:ext cx="779996" cy="584774"/>
              </a:xfrm>
              <a:prstGeom prst="flowChartConnector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2" name="直接箭头连接符 51">
                <a:extLst>
                  <a:ext uri="{FF2B5EF4-FFF2-40B4-BE49-F238E27FC236}">
                    <a16:creationId xmlns:a16="http://schemas.microsoft.com/office/drawing/2014/main" id="{485E6349-DC7D-42A4-9CEC-778C5C055C68}"/>
                  </a:ext>
                </a:extLst>
              </p:cNvPr>
              <p:cNvCxnSpPr>
                <a:cxnSpLocks/>
                <a:stCxn id="45" idx="7"/>
                <a:endCxn id="51" idx="2"/>
              </p:cNvCxnSpPr>
              <p:nvPr/>
            </p:nvCxnSpPr>
            <p:spPr>
              <a:xfrm flipV="1">
                <a:off x="4459401" y="3911534"/>
                <a:ext cx="856603" cy="32372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40E64F19-740A-48B5-9714-04D76D718F8F}"/>
                  </a:ext>
                </a:extLst>
              </p:cNvPr>
              <p:cNvSpPr txBox="1"/>
              <p:nvPr/>
            </p:nvSpPr>
            <p:spPr>
              <a:xfrm>
                <a:off x="4701648" y="3569148"/>
                <a:ext cx="25875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b="1" dirty="0"/>
                  <a:t>b</a:t>
                </a:r>
                <a:endParaRPr lang="zh-CN" altLang="en-US" sz="3200" b="1" dirty="0"/>
              </a:p>
            </p:txBody>
          </p:sp>
          <p:sp>
            <p:nvSpPr>
              <p:cNvPr id="54" name="流程图: 接点 53">
                <a:extLst>
                  <a:ext uri="{FF2B5EF4-FFF2-40B4-BE49-F238E27FC236}">
                    <a16:creationId xmlns:a16="http://schemas.microsoft.com/office/drawing/2014/main" id="{64FE6C65-5B58-49BE-9DDA-82EC6DA89E87}"/>
                  </a:ext>
                </a:extLst>
              </p:cNvPr>
              <p:cNvSpPr/>
              <p:nvPr/>
            </p:nvSpPr>
            <p:spPr>
              <a:xfrm>
                <a:off x="5379577" y="3695344"/>
                <a:ext cx="650240" cy="431800"/>
              </a:xfrm>
              <a:prstGeom prst="flowChartConnector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q2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流程图: 接点 57">
                <a:extLst>
                  <a:ext uri="{FF2B5EF4-FFF2-40B4-BE49-F238E27FC236}">
                    <a16:creationId xmlns:a16="http://schemas.microsoft.com/office/drawing/2014/main" id="{4AA0D554-9B49-4455-98D9-107323E31E8F}"/>
                  </a:ext>
                </a:extLst>
              </p:cNvPr>
              <p:cNvSpPr/>
              <p:nvPr/>
            </p:nvSpPr>
            <p:spPr>
              <a:xfrm>
                <a:off x="5316004" y="4777387"/>
                <a:ext cx="779996" cy="584774"/>
              </a:xfrm>
              <a:prstGeom prst="flowChartConnector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流程图: 接点 58">
                <a:extLst>
                  <a:ext uri="{FF2B5EF4-FFF2-40B4-BE49-F238E27FC236}">
                    <a16:creationId xmlns:a16="http://schemas.microsoft.com/office/drawing/2014/main" id="{B4412F3C-17F8-42D5-A9BC-948C808CCFC3}"/>
                  </a:ext>
                </a:extLst>
              </p:cNvPr>
              <p:cNvSpPr/>
              <p:nvPr/>
            </p:nvSpPr>
            <p:spPr>
              <a:xfrm>
                <a:off x="5379577" y="4853584"/>
                <a:ext cx="650240" cy="431800"/>
              </a:xfrm>
              <a:prstGeom prst="flowChartConnector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q3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0" name="直接箭头连接符 59">
                <a:extLst>
                  <a:ext uri="{FF2B5EF4-FFF2-40B4-BE49-F238E27FC236}">
                    <a16:creationId xmlns:a16="http://schemas.microsoft.com/office/drawing/2014/main" id="{C74C54AE-3838-402F-874B-092D0636CA02}"/>
                  </a:ext>
                </a:extLst>
              </p:cNvPr>
              <p:cNvCxnSpPr>
                <a:cxnSpLocks/>
                <a:stCxn id="45" idx="5"/>
                <a:endCxn id="58" idx="2"/>
              </p:cNvCxnSpPr>
              <p:nvPr/>
            </p:nvCxnSpPr>
            <p:spPr>
              <a:xfrm>
                <a:off x="4459401" y="4648757"/>
                <a:ext cx="856603" cy="42101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直接箭头连接符 63">
                <a:extLst>
                  <a:ext uri="{FF2B5EF4-FFF2-40B4-BE49-F238E27FC236}">
                    <a16:creationId xmlns:a16="http://schemas.microsoft.com/office/drawing/2014/main" id="{67E04999-3108-40E3-9DCE-BBE991E53A1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04402" y="4203921"/>
                <a:ext cx="0" cy="57346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接箭头连接符 66">
                <a:extLst>
                  <a:ext uri="{FF2B5EF4-FFF2-40B4-BE49-F238E27FC236}">
                    <a16:creationId xmlns:a16="http://schemas.microsoft.com/office/drawing/2014/main" id="{5D7C2811-3597-4229-861C-D4E80EAA49A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30940" y="4187962"/>
                <a:ext cx="0" cy="60538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AFFF179F-4E4E-479C-8C99-6D765D023279}"/>
                  </a:ext>
                </a:extLst>
              </p:cNvPr>
              <p:cNvSpPr txBox="1"/>
              <p:nvPr/>
            </p:nvSpPr>
            <p:spPr>
              <a:xfrm>
                <a:off x="4701648" y="4793346"/>
                <a:ext cx="25875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b="1" dirty="0"/>
                  <a:t>c</a:t>
                </a:r>
                <a:endParaRPr lang="zh-CN" altLang="en-US" sz="3200" b="1" dirty="0"/>
              </a:p>
            </p:txBody>
          </p:sp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A439D3D3-E07E-4750-8AED-9E266DFB42F7}"/>
                  </a:ext>
                </a:extLst>
              </p:cNvPr>
              <p:cNvSpPr txBox="1"/>
              <p:nvPr/>
            </p:nvSpPr>
            <p:spPr>
              <a:xfrm>
                <a:off x="5274903" y="4139685"/>
                <a:ext cx="25875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b="1" dirty="0"/>
                  <a:t>c</a:t>
                </a:r>
                <a:endParaRPr lang="zh-CN" altLang="en-US" sz="3200" b="1" dirty="0"/>
              </a:p>
            </p:txBody>
          </p:sp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AD0A5B18-16B0-40E0-8400-64A3583B6196}"/>
                  </a:ext>
                </a:extLst>
              </p:cNvPr>
              <p:cNvSpPr txBox="1"/>
              <p:nvPr/>
            </p:nvSpPr>
            <p:spPr>
              <a:xfrm>
                <a:off x="5788821" y="4180071"/>
                <a:ext cx="25875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b="1" dirty="0"/>
                  <a:t>b</a:t>
                </a:r>
                <a:endParaRPr lang="zh-CN" altLang="en-US" sz="3200" b="1" dirty="0"/>
              </a:p>
            </p:txBody>
          </p:sp>
        </p:grpSp>
        <p:cxnSp>
          <p:nvCxnSpPr>
            <p:cNvPr id="91" name="连接符: 曲线 90">
              <a:extLst>
                <a:ext uri="{FF2B5EF4-FFF2-40B4-BE49-F238E27FC236}">
                  <a16:creationId xmlns:a16="http://schemas.microsoft.com/office/drawing/2014/main" id="{D695C019-FA70-496A-B2A7-D0BDAD3DB0FC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5783697" y="3731165"/>
              <a:ext cx="413498" cy="12700"/>
            </a:xfrm>
            <a:prstGeom prst="curvedConnector5">
              <a:avLst>
                <a:gd name="adj1" fmla="val -8599"/>
                <a:gd name="adj2" fmla="val 3362268"/>
                <a:gd name="adj3" fmla="val 108599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连接符: 曲线 92">
              <a:extLst>
                <a:ext uri="{FF2B5EF4-FFF2-40B4-BE49-F238E27FC236}">
                  <a16:creationId xmlns:a16="http://schemas.microsoft.com/office/drawing/2014/main" id="{5604EAFD-17D1-44CA-930F-E2D7A77E56A0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5816718" y="4869231"/>
              <a:ext cx="413498" cy="12700"/>
            </a:xfrm>
            <a:prstGeom prst="curvedConnector5">
              <a:avLst>
                <a:gd name="adj1" fmla="val -8599"/>
                <a:gd name="adj2" fmla="val 3362268"/>
                <a:gd name="adj3" fmla="val 108599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文本框 93">
              <a:extLst>
                <a:ext uri="{FF2B5EF4-FFF2-40B4-BE49-F238E27FC236}">
                  <a16:creationId xmlns:a16="http://schemas.microsoft.com/office/drawing/2014/main" id="{D7863A8E-34FD-4B6B-844F-D57C283EA498}"/>
                </a:ext>
              </a:extLst>
            </p:cNvPr>
            <p:cNvSpPr txBox="1"/>
            <p:nvPr/>
          </p:nvSpPr>
          <p:spPr>
            <a:xfrm>
              <a:off x="6423334" y="4579100"/>
              <a:ext cx="40577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dirty="0"/>
                <a:t>c</a:t>
              </a:r>
              <a:endParaRPr lang="zh-CN" altLang="en-US" sz="3200" b="1" dirty="0"/>
            </a:p>
          </p:txBody>
        </p:sp>
        <p:sp>
          <p:nvSpPr>
            <p:cNvPr id="96" name="文本框 95">
              <a:extLst>
                <a:ext uri="{FF2B5EF4-FFF2-40B4-BE49-F238E27FC236}">
                  <a16:creationId xmlns:a16="http://schemas.microsoft.com/office/drawing/2014/main" id="{906515E3-8F99-4DF9-9117-1BD109920369}"/>
                </a:ext>
              </a:extLst>
            </p:cNvPr>
            <p:cNvSpPr txBox="1"/>
            <p:nvPr/>
          </p:nvSpPr>
          <p:spPr>
            <a:xfrm>
              <a:off x="6423334" y="3370911"/>
              <a:ext cx="40577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dirty="0"/>
                <a:t>b</a:t>
              </a:r>
              <a:endParaRPr lang="zh-CN" altLang="en-US" sz="3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775081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  <p:bldP spid="115" grpId="0" animBg="1"/>
      <p:bldP spid="116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83B85B-D04D-4A62-B100-6E6C658D8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Hopcroft</a:t>
            </a:r>
            <a:r>
              <a:rPr lang="zh-CN" altLang="en-US" dirty="0"/>
              <a:t>算法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96560B75-3E02-40AF-9228-8F9C5C673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54</a:t>
            </a:fld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51D5750-B31C-47C0-9B1E-8552AF710B15}"/>
              </a:ext>
            </a:extLst>
          </p:cNvPr>
          <p:cNvSpPr/>
          <p:nvPr/>
        </p:nvSpPr>
        <p:spPr>
          <a:xfrm>
            <a:off x="7321123" y="3434080"/>
            <a:ext cx="22808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/>
              <a:t>John E. Hopcroft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945277A-28A8-406C-9861-3BC53E1E14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060" y="1780603"/>
            <a:ext cx="4565904" cy="3767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341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83B85B-D04D-4A62-B100-6E6C658D8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Hopcroft</a:t>
            </a:r>
            <a:r>
              <a:rPr lang="zh-CN" altLang="en-US" dirty="0"/>
              <a:t>算法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96560B75-3E02-40AF-9228-8F9C5C673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55</a:t>
            </a:fld>
            <a:endParaRPr lang="zh-CN" altLang="en-US"/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CADB5CEA-1550-4056-B8A5-07608A0DC4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65" y="1307258"/>
            <a:ext cx="7838472" cy="5228491"/>
          </a:xfrm>
          <a:prstGeom prst="rect">
            <a:avLst/>
          </a:prstGeom>
        </p:spPr>
      </p:pic>
      <p:grpSp>
        <p:nvGrpSpPr>
          <p:cNvPr id="34" name="组合 33">
            <a:extLst>
              <a:ext uri="{FF2B5EF4-FFF2-40B4-BE49-F238E27FC236}">
                <a16:creationId xmlns:a16="http://schemas.microsoft.com/office/drawing/2014/main" id="{00DB746E-C024-4E0D-BF47-B57713B75015}"/>
              </a:ext>
            </a:extLst>
          </p:cNvPr>
          <p:cNvGrpSpPr/>
          <p:nvPr/>
        </p:nvGrpSpPr>
        <p:grpSpPr>
          <a:xfrm>
            <a:off x="8561911" y="742255"/>
            <a:ext cx="2684082" cy="2864820"/>
            <a:chOff x="8561911" y="742255"/>
            <a:chExt cx="2684082" cy="2864820"/>
          </a:xfrm>
        </p:grpSpPr>
        <p:sp>
          <p:nvSpPr>
            <p:cNvPr id="10" name="流程图: 接点 9">
              <a:extLst>
                <a:ext uri="{FF2B5EF4-FFF2-40B4-BE49-F238E27FC236}">
                  <a16:creationId xmlns:a16="http://schemas.microsoft.com/office/drawing/2014/main" id="{B4C96141-7E42-4247-8A5A-C13DD9A1CDBB}"/>
                </a:ext>
              </a:extLst>
            </p:cNvPr>
            <p:cNvSpPr/>
            <p:nvPr/>
          </p:nvSpPr>
          <p:spPr>
            <a:xfrm>
              <a:off x="8823817" y="1418660"/>
              <a:ext cx="457200" cy="431800"/>
            </a:xfrm>
            <a:prstGeom prst="flowChartConnector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0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65097B8F-87F6-4F2B-BCDC-FF4F46365D7E}"/>
                </a:ext>
              </a:extLst>
            </p:cNvPr>
            <p:cNvCxnSpPr>
              <a:cxnSpLocks/>
              <a:stCxn id="10" idx="6"/>
              <a:endCxn id="16" idx="2"/>
            </p:cNvCxnSpPr>
            <p:nvPr/>
          </p:nvCxnSpPr>
          <p:spPr>
            <a:xfrm>
              <a:off x="9281017" y="1634560"/>
              <a:ext cx="79248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6F0ECD4F-0089-4188-B74F-338A44E6B265}"/>
                </a:ext>
              </a:extLst>
            </p:cNvPr>
            <p:cNvSpPr txBox="1"/>
            <p:nvPr/>
          </p:nvSpPr>
          <p:spPr>
            <a:xfrm>
              <a:off x="9423257" y="1119921"/>
              <a:ext cx="3556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dirty="0"/>
                <a:t>a</a:t>
              </a:r>
              <a:endParaRPr lang="zh-CN" altLang="en-US" sz="3200" b="1" dirty="0"/>
            </a:p>
          </p:txBody>
        </p:sp>
        <p:sp>
          <p:nvSpPr>
            <p:cNvPr id="13" name="流程图: 接点 12">
              <a:extLst>
                <a:ext uri="{FF2B5EF4-FFF2-40B4-BE49-F238E27FC236}">
                  <a16:creationId xmlns:a16="http://schemas.microsoft.com/office/drawing/2014/main" id="{54743CFD-797F-43BF-B0F2-B2D294436E77}"/>
                </a:ext>
              </a:extLst>
            </p:cNvPr>
            <p:cNvSpPr/>
            <p:nvPr/>
          </p:nvSpPr>
          <p:spPr>
            <a:xfrm>
              <a:off x="8823817" y="2149200"/>
              <a:ext cx="457200" cy="431800"/>
            </a:xfrm>
            <a:prstGeom prst="flowChartConnector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1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流程图: 接点 13">
              <a:extLst>
                <a:ext uri="{FF2B5EF4-FFF2-40B4-BE49-F238E27FC236}">
                  <a16:creationId xmlns:a16="http://schemas.microsoft.com/office/drawing/2014/main" id="{884E7CFB-8017-46E6-B6B0-525D70441A95}"/>
                </a:ext>
              </a:extLst>
            </p:cNvPr>
            <p:cNvSpPr/>
            <p:nvPr/>
          </p:nvSpPr>
          <p:spPr>
            <a:xfrm>
              <a:off x="8823817" y="2874537"/>
              <a:ext cx="457200" cy="431800"/>
            </a:xfrm>
            <a:prstGeom prst="flowChartConnector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2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流程图: 接点 15">
              <a:extLst>
                <a:ext uri="{FF2B5EF4-FFF2-40B4-BE49-F238E27FC236}">
                  <a16:creationId xmlns:a16="http://schemas.microsoft.com/office/drawing/2014/main" id="{E8A1E79F-E326-4B80-B03D-20C04C322BAB}"/>
                </a:ext>
              </a:extLst>
            </p:cNvPr>
            <p:cNvSpPr/>
            <p:nvPr/>
          </p:nvSpPr>
          <p:spPr>
            <a:xfrm>
              <a:off x="10073497" y="1418660"/>
              <a:ext cx="457200" cy="431800"/>
            </a:xfrm>
            <a:prstGeom prst="flowChartConnector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3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流程图: 接点 16">
              <a:extLst>
                <a:ext uri="{FF2B5EF4-FFF2-40B4-BE49-F238E27FC236}">
                  <a16:creationId xmlns:a16="http://schemas.microsoft.com/office/drawing/2014/main" id="{3EC08C8D-F42D-4FA9-B652-CCDF8E2635E8}"/>
                </a:ext>
              </a:extLst>
            </p:cNvPr>
            <p:cNvSpPr/>
            <p:nvPr/>
          </p:nvSpPr>
          <p:spPr>
            <a:xfrm>
              <a:off x="10073497" y="2149200"/>
              <a:ext cx="457200" cy="431800"/>
            </a:xfrm>
            <a:prstGeom prst="flowChartConnector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4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流程图: 接点 17">
              <a:extLst>
                <a:ext uri="{FF2B5EF4-FFF2-40B4-BE49-F238E27FC236}">
                  <a16:creationId xmlns:a16="http://schemas.microsoft.com/office/drawing/2014/main" id="{B828693D-24BA-4D03-9203-4BC3D37EEF4F}"/>
                </a:ext>
              </a:extLst>
            </p:cNvPr>
            <p:cNvSpPr/>
            <p:nvPr/>
          </p:nvSpPr>
          <p:spPr>
            <a:xfrm>
              <a:off x="10073497" y="2874537"/>
              <a:ext cx="457200" cy="431800"/>
            </a:xfrm>
            <a:prstGeom prst="flowChartConnector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5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C59FBBE8-30B3-49FD-9F13-4AB0CBCEF41E}"/>
                </a:ext>
              </a:extLst>
            </p:cNvPr>
            <p:cNvCxnSpPr>
              <a:cxnSpLocks/>
              <a:stCxn id="13" idx="6"/>
              <a:endCxn id="17" idx="2"/>
            </p:cNvCxnSpPr>
            <p:nvPr/>
          </p:nvCxnSpPr>
          <p:spPr>
            <a:xfrm>
              <a:off x="9281017" y="2365100"/>
              <a:ext cx="79248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58B4CCBA-C378-406A-A4E4-D16BD2948854}"/>
                </a:ext>
              </a:extLst>
            </p:cNvPr>
            <p:cNvSpPr txBox="1"/>
            <p:nvPr/>
          </p:nvSpPr>
          <p:spPr>
            <a:xfrm>
              <a:off x="9423257" y="1850460"/>
              <a:ext cx="3556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dirty="0"/>
                <a:t>a</a:t>
              </a:r>
              <a:endParaRPr lang="zh-CN" altLang="en-US" sz="3200" b="1" dirty="0"/>
            </a:p>
          </p:txBody>
        </p: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E3986458-C911-4268-875C-DD68D9E5D0F4}"/>
                </a:ext>
              </a:extLst>
            </p:cNvPr>
            <p:cNvCxnSpPr>
              <a:cxnSpLocks/>
              <a:stCxn id="14" idx="6"/>
              <a:endCxn id="18" idx="2"/>
            </p:cNvCxnSpPr>
            <p:nvPr/>
          </p:nvCxnSpPr>
          <p:spPr>
            <a:xfrm>
              <a:off x="9281017" y="3090437"/>
              <a:ext cx="79248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1E4DD02B-6E14-4562-830D-035C268E8773}"/>
                </a:ext>
              </a:extLst>
            </p:cNvPr>
            <p:cNvSpPr txBox="1"/>
            <p:nvPr/>
          </p:nvSpPr>
          <p:spPr>
            <a:xfrm>
              <a:off x="9418034" y="2581000"/>
              <a:ext cx="3556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dirty="0"/>
                <a:t>a</a:t>
              </a:r>
              <a:endParaRPr lang="zh-CN" altLang="en-US" sz="3200" b="1" dirty="0"/>
            </a:p>
          </p:txBody>
        </p: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B07EA2F9-DDCF-4181-9CFA-8C09A7C77C4A}"/>
                </a:ext>
              </a:extLst>
            </p:cNvPr>
            <p:cNvSpPr/>
            <p:nvPr/>
          </p:nvSpPr>
          <p:spPr>
            <a:xfrm>
              <a:off x="8561911" y="1145943"/>
              <a:ext cx="929640" cy="2384968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DE7E3336-E039-4386-B461-5E0337CE6B3B}"/>
                </a:ext>
              </a:extLst>
            </p:cNvPr>
            <p:cNvSpPr/>
            <p:nvPr/>
          </p:nvSpPr>
          <p:spPr>
            <a:xfrm>
              <a:off x="9897808" y="1209200"/>
              <a:ext cx="792480" cy="1530373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F1689E31-21B8-4E4E-A1E7-A2EC87366084}"/>
                </a:ext>
              </a:extLst>
            </p:cNvPr>
            <p:cNvSpPr/>
            <p:nvPr/>
          </p:nvSpPr>
          <p:spPr>
            <a:xfrm>
              <a:off x="9960324" y="2803433"/>
              <a:ext cx="774700" cy="657844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28A35F3C-F07A-40CE-97C8-E71642405D18}"/>
                </a:ext>
              </a:extLst>
            </p:cNvPr>
            <p:cNvSpPr txBox="1"/>
            <p:nvPr/>
          </p:nvSpPr>
          <p:spPr>
            <a:xfrm>
              <a:off x="8572071" y="742255"/>
              <a:ext cx="51096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dirty="0">
                  <a:solidFill>
                    <a:srgbClr val="FF0000"/>
                  </a:solidFill>
                </a:rPr>
                <a:t>S</a:t>
              </a:r>
              <a:endParaRPr lang="zh-CN" altLang="en-US" sz="3200" b="1" dirty="0">
                <a:solidFill>
                  <a:srgbClr val="FF0000"/>
                </a:solidFill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21907E8B-5AAD-4E41-8147-D47B42D7E1C5}"/>
                </a:ext>
              </a:extLst>
            </p:cNvPr>
            <p:cNvSpPr txBox="1"/>
            <p:nvPr/>
          </p:nvSpPr>
          <p:spPr>
            <a:xfrm>
              <a:off x="10514599" y="833885"/>
              <a:ext cx="51096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dirty="0">
                  <a:solidFill>
                    <a:srgbClr val="FF0000"/>
                  </a:solidFill>
                </a:rPr>
                <a:t>S’</a:t>
              </a:r>
              <a:endParaRPr lang="zh-CN" altLang="en-US" sz="3200" b="1" dirty="0">
                <a:solidFill>
                  <a:srgbClr val="FF0000"/>
                </a:solidFill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CBD8BDB2-FA0F-4ECF-99AC-F1AD02C8DDE1}"/>
                </a:ext>
              </a:extLst>
            </p:cNvPr>
            <p:cNvSpPr txBox="1"/>
            <p:nvPr/>
          </p:nvSpPr>
          <p:spPr>
            <a:xfrm>
              <a:off x="10735024" y="3022300"/>
              <a:ext cx="51096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dirty="0">
                  <a:solidFill>
                    <a:srgbClr val="FF0000"/>
                  </a:solidFill>
                </a:rPr>
                <a:t>S’’</a:t>
              </a:r>
              <a:endParaRPr lang="zh-CN" altLang="en-US" sz="32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CC703A7C-1827-4DD0-AA96-430E773DDF4A}"/>
              </a:ext>
            </a:extLst>
          </p:cNvPr>
          <p:cNvGrpSpPr/>
          <p:nvPr/>
        </p:nvGrpSpPr>
        <p:grpSpPr>
          <a:xfrm>
            <a:off x="8116503" y="4146986"/>
            <a:ext cx="4064050" cy="2153150"/>
            <a:chOff x="8116503" y="4146986"/>
            <a:chExt cx="4064050" cy="2153150"/>
          </a:xfrm>
        </p:grpSpPr>
        <p:grpSp>
          <p:nvGrpSpPr>
            <p:cNvPr id="35" name="组合 34">
              <a:extLst>
                <a:ext uri="{FF2B5EF4-FFF2-40B4-BE49-F238E27FC236}">
                  <a16:creationId xmlns:a16="http://schemas.microsoft.com/office/drawing/2014/main" id="{21F2059A-6373-4D1A-8E48-DB37072E40BE}"/>
                </a:ext>
              </a:extLst>
            </p:cNvPr>
            <p:cNvGrpSpPr/>
            <p:nvPr/>
          </p:nvGrpSpPr>
          <p:grpSpPr>
            <a:xfrm>
              <a:off x="8116503" y="4332411"/>
              <a:ext cx="3882632" cy="1808973"/>
              <a:chOff x="2213368" y="3569148"/>
              <a:chExt cx="3882632" cy="1808973"/>
            </a:xfrm>
          </p:grpSpPr>
          <p:sp>
            <p:nvSpPr>
              <p:cNvPr id="36" name="流程图: 接点 35">
                <a:extLst>
                  <a:ext uri="{FF2B5EF4-FFF2-40B4-BE49-F238E27FC236}">
                    <a16:creationId xmlns:a16="http://schemas.microsoft.com/office/drawing/2014/main" id="{7DB65E8D-FEE4-43D4-9A8B-C4A6A266713C}"/>
                  </a:ext>
                </a:extLst>
              </p:cNvPr>
              <p:cNvSpPr/>
              <p:nvPr/>
            </p:nvSpPr>
            <p:spPr>
              <a:xfrm>
                <a:off x="3793633" y="4149621"/>
                <a:ext cx="779996" cy="584774"/>
              </a:xfrm>
              <a:prstGeom prst="flowChartConnector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流程图: 接点 36">
                <a:extLst>
                  <a:ext uri="{FF2B5EF4-FFF2-40B4-BE49-F238E27FC236}">
                    <a16:creationId xmlns:a16="http://schemas.microsoft.com/office/drawing/2014/main" id="{34AFA266-7922-4EA7-91E6-8CCCF5264706}"/>
                  </a:ext>
                </a:extLst>
              </p:cNvPr>
              <p:cNvSpPr/>
              <p:nvPr/>
            </p:nvSpPr>
            <p:spPr>
              <a:xfrm>
                <a:off x="2414486" y="4225818"/>
                <a:ext cx="650240" cy="431800"/>
              </a:xfrm>
              <a:prstGeom prst="flowChartConnector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q0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8" name="直接箭头连接符 37">
                <a:extLst>
                  <a:ext uri="{FF2B5EF4-FFF2-40B4-BE49-F238E27FC236}">
                    <a16:creationId xmlns:a16="http://schemas.microsoft.com/office/drawing/2014/main" id="{AB6461C9-FBC3-4D4F-91CC-4341953AB650}"/>
                  </a:ext>
                </a:extLst>
              </p:cNvPr>
              <p:cNvCxnSpPr>
                <a:cxnSpLocks/>
                <a:stCxn id="37" idx="6"/>
                <a:endCxn id="36" idx="2"/>
              </p:cNvCxnSpPr>
              <p:nvPr/>
            </p:nvCxnSpPr>
            <p:spPr>
              <a:xfrm>
                <a:off x="3064726" y="4441718"/>
                <a:ext cx="728907" cy="29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19FE2E0F-A281-43B8-92C3-BA6F6698DF58}"/>
                  </a:ext>
                </a:extLst>
              </p:cNvPr>
              <p:cNvSpPr txBox="1"/>
              <p:nvPr/>
            </p:nvSpPr>
            <p:spPr>
              <a:xfrm>
                <a:off x="3206966" y="3927079"/>
                <a:ext cx="3556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b="1" dirty="0"/>
                  <a:t>a</a:t>
                </a:r>
                <a:endParaRPr lang="zh-CN" altLang="en-US" sz="3200" b="1" dirty="0"/>
              </a:p>
            </p:txBody>
          </p:sp>
          <p:cxnSp>
            <p:nvCxnSpPr>
              <p:cNvPr id="40" name="直接箭头连接符 39">
                <a:extLst>
                  <a:ext uri="{FF2B5EF4-FFF2-40B4-BE49-F238E27FC236}">
                    <a16:creationId xmlns:a16="http://schemas.microsoft.com/office/drawing/2014/main" id="{7996337E-23A9-4ECC-BC40-24050EB21D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13368" y="3775949"/>
                <a:ext cx="402235" cy="49503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流程图: 接点 40">
                <a:extLst>
                  <a:ext uri="{FF2B5EF4-FFF2-40B4-BE49-F238E27FC236}">
                    <a16:creationId xmlns:a16="http://schemas.microsoft.com/office/drawing/2014/main" id="{675617A1-693D-4E93-BEC0-D1F8569B91F5}"/>
                  </a:ext>
                </a:extLst>
              </p:cNvPr>
              <p:cNvSpPr/>
              <p:nvPr/>
            </p:nvSpPr>
            <p:spPr>
              <a:xfrm>
                <a:off x="3857206" y="4225818"/>
                <a:ext cx="650240" cy="431800"/>
              </a:xfrm>
              <a:prstGeom prst="flowChartConnector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q1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流程图: 接点 41">
                <a:extLst>
                  <a:ext uri="{FF2B5EF4-FFF2-40B4-BE49-F238E27FC236}">
                    <a16:creationId xmlns:a16="http://schemas.microsoft.com/office/drawing/2014/main" id="{17A57C6C-1415-41E3-B198-8E8AEF707EE2}"/>
                  </a:ext>
                </a:extLst>
              </p:cNvPr>
              <p:cNvSpPr/>
              <p:nvPr/>
            </p:nvSpPr>
            <p:spPr>
              <a:xfrm>
                <a:off x="5316004" y="3619147"/>
                <a:ext cx="779996" cy="584774"/>
              </a:xfrm>
              <a:prstGeom prst="flowChartConnector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3" name="直接箭头连接符 42">
                <a:extLst>
                  <a:ext uri="{FF2B5EF4-FFF2-40B4-BE49-F238E27FC236}">
                    <a16:creationId xmlns:a16="http://schemas.microsoft.com/office/drawing/2014/main" id="{49EA6D24-B7DA-40DE-B2AE-B662C81A9015}"/>
                  </a:ext>
                </a:extLst>
              </p:cNvPr>
              <p:cNvCxnSpPr>
                <a:cxnSpLocks/>
                <a:stCxn id="36" idx="7"/>
                <a:endCxn id="42" idx="2"/>
              </p:cNvCxnSpPr>
              <p:nvPr/>
            </p:nvCxnSpPr>
            <p:spPr>
              <a:xfrm flipV="1">
                <a:off x="4459401" y="3911534"/>
                <a:ext cx="856603" cy="32372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356A585A-7E76-4625-918F-AD3A64493F5A}"/>
                  </a:ext>
                </a:extLst>
              </p:cNvPr>
              <p:cNvSpPr txBox="1"/>
              <p:nvPr/>
            </p:nvSpPr>
            <p:spPr>
              <a:xfrm>
                <a:off x="4701648" y="3569148"/>
                <a:ext cx="25875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b="1" dirty="0"/>
                  <a:t>b</a:t>
                </a:r>
                <a:endParaRPr lang="zh-CN" altLang="en-US" sz="3200" b="1" dirty="0"/>
              </a:p>
            </p:txBody>
          </p:sp>
          <p:sp>
            <p:nvSpPr>
              <p:cNvPr id="45" name="流程图: 接点 44">
                <a:extLst>
                  <a:ext uri="{FF2B5EF4-FFF2-40B4-BE49-F238E27FC236}">
                    <a16:creationId xmlns:a16="http://schemas.microsoft.com/office/drawing/2014/main" id="{DAF37162-C5F9-4235-A27E-CF28E952626E}"/>
                  </a:ext>
                </a:extLst>
              </p:cNvPr>
              <p:cNvSpPr/>
              <p:nvPr/>
            </p:nvSpPr>
            <p:spPr>
              <a:xfrm>
                <a:off x="5379577" y="3695344"/>
                <a:ext cx="650240" cy="431800"/>
              </a:xfrm>
              <a:prstGeom prst="flowChartConnector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q2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流程图: 接点 45">
                <a:extLst>
                  <a:ext uri="{FF2B5EF4-FFF2-40B4-BE49-F238E27FC236}">
                    <a16:creationId xmlns:a16="http://schemas.microsoft.com/office/drawing/2014/main" id="{306DBEB3-70E3-4823-9954-E1C050C9F2F3}"/>
                  </a:ext>
                </a:extLst>
              </p:cNvPr>
              <p:cNvSpPr/>
              <p:nvPr/>
            </p:nvSpPr>
            <p:spPr>
              <a:xfrm>
                <a:off x="5316004" y="4777387"/>
                <a:ext cx="779996" cy="584774"/>
              </a:xfrm>
              <a:prstGeom prst="flowChartConnector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流程图: 接点 46">
                <a:extLst>
                  <a:ext uri="{FF2B5EF4-FFF2-40B4-BE49-F238E27FC236}">
                    <a16:creationId xmlns:a16="http://schemas.microsoft.com/office/drawing/2014/main" id="{ED356678-DBCE-45DC-A396-CFE95B363A8A}"/>
                  </a:ext>
                </a:extLst>
              </p:cNvPr>
              <p:cNvSpPr/>
              <p:nvPr/>
            </p:nvSpPr>
            <p:spPr>
              <a:xfrm>
                <a:off x="5379577" y="4853584"/>
                <a:ext cx="650240" cy="431800"/>
              </a:xfrm>
              <a:prstGeom prst="flowChartConnector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q3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8" name="直接箭头连接符 47">
                <a:extLst>
                  <a:ext uri="{FF2B5EF4-FFF2-40B4-BE49-F238E27FC236}">
                    <a16:creationId xmlns:a16="http://schemas.microsoft.com/office/drawing/2014/main" id="{7167DE7A-9E20-4C20-B9A2-8D15425FD163}"/>
                  </a:ext>
                </a:extLst>
              </p:cNvPr>
              <p:cNvCxnSpPr>
                <a:cxnSpLocks/>
                <a:stCxn id="36" idx="5"/>
                <a:endCxn id="46" idx="2"/>
              </p:cNvCxnSpPr>
              <p:nvPr/>
            </p:nvCxnSpPr>
            <p:spPr>
              <a:xfrm>
                <a:off x="4459401" y="4648757"/>
                <a:ext cx="856603" cy="42101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箭头连接符 48">
                <a:extLst>
                  <a:ext uri="{FF2B5EF4-FFF2-40B4-BE49-F238E27FC236}">
                    <a16:creationId xmlns:a16="http://schemas.microsoft.com/office/drawing/2014/main" id="{C2F69C0B-94F7-4BCF-9981-D6608D591F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04402" y="4203921"/>
                <a:ext cx="0" cy="57346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箭头连接符 49">
                <a:extLst>
                  <a:ext uri="{FF2B5EF4-FFF2-40B4-BE49-F238E27FC236}">
                    <a16:creationId xmlns:a16="http://schemas.microsoft.com/office/drawing/2014/main" id="{B5D96B61-63A0-41C6-B69B-BF2D6D34F09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30940" y="4187962"/>
                <a:ext cx="0" cy="60538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ABE6A248-BFE6-4BCF-B1EC-62D07519E463}"/>
                  </a:ext>
                </a:extLst>
              </p:cNvPr>
              <p:cNvSpPr txBox="1"/>
              <p:nvPr/>
            </p:nvSpPr>
            <p:spPr>
              <a:xfrm>
                <a:off x="4701648" y="4793346"/>
                <a:ext cx="25875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b="1" dirty="0"/>
                  <a:t>c</a:t>
                </a:r>
                <a:endParaRPr lang="zh-CN" altLang="en-US" sz="3200" b="1" dirty="0"/>
              </a:p>
            </p:txBody>
          </p:sp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F352262F-6CD8-46EB-BB23-FA5927C75C0A}"/>
                  </a:ext>
                </a:extLst>
              </p:cNvPr>
              <p:cNvSpPr txBox="1"/>
              <p:nvPr/>
            </p:nvSpPr>
            <p:spPr>
              <a:xfrm>
                <a:off x="5274903" y="4139685"/>
                <a:ext cx="25875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b="1" dirty="0"/>
                  <a:t>c</a:t>
                </a:r>
                <a:endParaRPr lang="zh-CN" altLang="en-US" sz="3200" b="1" dirty="0"/>
              </a:p>
            </p:txBody>
          </p:sp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FBE655D3-4816-4858-B16C-637FAD4C415B}"/>
                  </a:ext>
                </a:extLst>
              </p:cNvPr>
              <p:cNvSpPr txBox="1"/>
              <p:nvPr/>
            </p:nvSpPr>
            <p:spPr>
              <a:xfrm>
                <a:off x="5788821" y="4180071"/>
                <a:ext cx="25875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b="1" dirty="0"/>
                  <a:t>b</a:t>
                </a:r>
                <a:endParaRPr lang="zh-CN" altLang="en-US" sz="3200" b="1" dirty="0"/>
              </a:p>
            </p:txBody>
          </p:sp>
        </p:grpSp>
        <p:sp>
          <p:nvSpPr>
            <p:cNvPr id="54" name="椭圆 53">
              <a:extLst>
                <a:ext uri="{FF2B5EF4-FFF2-40B4-BE49-F238E27FC236}">
                  <a16:creationId xmlns:a16="http://schemas.microsoft.com/office/drawing/2014/main" id="{FDD56A8D-3A3D-4DB3-B108-DA494860547A}"/>
                </a:ext>
              </a:extLst>
            </p:cNvPr>
            <p:cNvSpPr/>
            <p:nvPr/>
          </p:nvSpPr>
          <p:spPr>
            <a:xfrm>
              <a:off x="8196158" y="4802867"/>
              <a:ext cx="929640" cy="813980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任意多边形: 形状 55">
              <a:extLst>
                <a:ext uri="{FF2B5EF4-FFF2-40B4-BE49-F238E27FC236}">
                  <a16:creationId xmlns:a16="http://schemas.microsoft.com/office/drawing/2014/main" id="{671FC94E-113B-402F-A217-4A38841CD9B4}"/>
                </a:ext>
              </a:extLst>
            </p:cNvPr>
            <p:cNvSpPr/>
            <p:nvPr/>
          </p:nvSpPr>
          <p:spPr>
            <a:xfrm>
              <a:off x="9618101" y="4171305"/>
              <a:ext cx="2562452" cy="2128831"/>
            </a:xfrm>
            <a:custGeom>
              <a:avLst/>
              <a:gdLst>
                <a:gd name="connsiteX0" fmla="*/ 233680 w 2714852"/>
                <a:gd name="connsiteY0" fmla="*/ 228911 h 2128831"/>
                <a:gd name="connsiteX1" fmla="*/ 314960 w 2714852"/>
                <a:gd name="connsiteY1" fmla="*/ 208591 h 2128831"/>
                <a:gd name="connsiteX2" fmla="*/ 497840 w 2714852"/>
                <a:gd name="connsiteY2" fmla="*/ 188271 h 2128831"/>
                <a:gd name="connsiteX3" fmla="*/ 538480 w 2714852"/>
                <a:gd name="connsiteY3" fmla="*/ 178111 h 2128831"/>
                <a:gd name="connsiteX4" fmla="*/ 629920 w 2714852"/>
                <a:gd name="connsiteY4" fmla="*/ 157791 h 2128831"/>
                <a:gd name="connsiteX5" fmla="*/ 680720 w 2714852"/>
                <a:gd name="connsiteY5" fmla="*/ 137471 h 2128831"/>
                <a:gd name="connsiteX6" fmla="*/ 731520 w 2714852"/>
                <a:gd name="connsiteY6" fmla="*/ 127311 h 2128831"/>
                <a:gd name="connsiteX7" fmla="*/ 995680 w 2714852"/>
                <a:gd name="connsiteY7" fmla="*/ 96831 h 2128831"/>
                <a:gd name="connsiteX8" fmla="*/ 1249680 w 2714852"/>
                <a:gd name="connsiteY8" fmla="*/ 56191 h 2128831"/>
                <a:gd name="connsiteX9" fmla="*/ 1351280 w 2714852"/>
                <a:gd name="connsiteY9" fmla="*/ 46031 h 2128831"/>
                <a:gd name="connsiteX10" fmla="*/ 2174240 w 2714852"/>
                <a:gd name="connsiteY10" fmla="*/ 46031 h 2128831"/>
                <a:gd name="connsiteX11" fmla="*/ 2245360 w 2714852"/>
                <a:gd name="connsiteY11" fmla="*/ 66351 h 2128831"/>
                <a:gd name="connsiteX12" fmla="*/ 2275840 w 2714852"/>
                <a:gd name="connsiteY12" fmla="*/ 86671 h 2128831"/>
                <a:gd name="connsiteX13" fmla="*/ 2397760 w 2714852"/>
                <a:gd name="connsiteY13" fmla="*/ 137471 h 2128831"/>
                <a:gd name="connsiteX14" fmla="*/ 2418080 w 2714852"/>
                <a:gd name="connsiteY14" fmla="*/ 167951 h 2128831"/>
                <a:gd name="connsiteX15" fmla="*/ 2428240 w 2714852"/>
                <a:gd name="connsiteY15" fmla="*/ 198431 h 2128831"/>
                <a:gd name="connsiteX16" fmla="*/ 2468880 w 2714852"/>
                <a:gd name="connsiteY16" fmla="*/ 208591 h 2128831"/>
                <a:gd name="connsiteX17" fmla="*/ 2529840 w 2714852"/>
                <a:gd name="connsiteY17" fmla="*/ 269551 h 2128831"/>
                <a:gd name="connsiteX18" fmla="*/ 2631440 w 2714852"/>
                <a:gd name="connsiteY18" fmla="*/ 340671 h 2128831"/>
                <a:gd name="connsiteX19" fmla="*/ 2651760 w 2714852"/>
                <a:gd name="connsiteY19" fmla="*/ 482911 h 2128831"/>
                <a:gd name="connsiteX20" fmla="*/ 2661920 w 2714852"/>
                <a:gd name="connsiteY20" fmla="*/ 533711 h 2128831"/>
                <a:gd name="connsiteX21" fmla="*/ 2702560 w 2714852"/>
                <a:gd name="connsiteY21" fmla="*/ 706431 h 2128831"/>
                <a:gd name="connsiteX22" fmla="*/ 2702560 w 2714852"/>
                <a:gd name="connsiteY22" fmla="*/ 1072191 h 2128831"/>
                <a:gd name="connsiteX23" fmla="*/ 2682240 w 2714852"/>
                <a:gd name="connsiteY23" fmla="*/ 1214431 h 2128831"/>
                <a:gd name="connsiteX24" fmla="*/ 2661920 w 2714852"/>
                <a:gd name="connsiteY24" fmla="*/ 1366831 h 2128831"/>
                <a:gd name="connsiteX25" fmla="*/ 2651760 w 2714852"/>
                <a:gd name="connsiteY25" fmla="*/ 1641151 h 2128831"/>
                <a:gd name="connsiteX26" fmla="*/ 2621280 w 2714852"/>
                <a:gd name="connsiteY26" fmla="*/ 1773231 h 2128831"/>
                <a:gd name="connsiteX27" fmla="*/ 2600960 w 2714852"/>
                <a:gd name="connsiteY27" fmla="*/ 1844351 h 2128831"/>
                <a:gd name="connsiteX28" fmla="*/ 2590800 w 2714852"/>
                <a:gd name="connsiteY28" fmla="*/ 1884991 h 2128831"/>
                <a:gd name="connsiteX29" fmla="*/ 2580640 w 2714852"/>
                <a:gd name="connsiteY29" fmla="*/ 1915471 h 2128831"/>
                <a:gd name="connsiteX30" fmla="*/ 2570480 w 2714852"/>
                <a:gd name="connsiteY30" fmla="*/ 1956111 h 2128831"/>
                <a:gd name="connsiteX31" fmla="*/ 2529840 w 2714852"/>
                <a:gd name="connsiteY31" fmla="*/ 1966271 h 2128831"/>
                <a:gd name="connsiteX32" fmla="*/ 2468880 w 2714852"/>
                <a:gd name="connsiteY32" fmla="*/ 2088191 h 2128831"/>
                <a:gd name="connsiteX33" fmla="*/ 2255520 w 2714852"/>
                <a:gd name="connsiteY33" fmla="*/ 2128831 h 2128831"/>
                <a:gd name="connsiteX34" fmla="*/ 1635760 w 2714852"/>
                <a:gd name="connsiteY34" fmla="*/ 2118671 h 2128831"/>
                <a:gd name="connsiteX35" fmla="*/ 1463040 w 2714852"/>
                <a:gd name="connsiteY35" fmla="*/ 2098351 h 2128831"/>
                <a:gd name="connsiteX36" fmla="*/ 1280160 w 2714852"/>
                <a:gd name="connsiteY36" fmla="*/ 2067871 h 2128831"/>
                <a:gd name="connsiteX37" fmla="*/ 1158240 w 2714852"/>
                <a:gd name="connsiteY37" fmla="*/ 2027231 h 2128831"/>
                <a:gd name="connsiteX38" fmla="*/ 1107440 w 2714852"/>
                <a:gd name="connsiteY38" fmla="*/ 2017071 h 2128831"/>
                <a:gd name="connsiteX39" fmla="*/ 985520 w 2714852"/>
                <a:gd name="connsiteY39" fmla="*/ 1996751 h 2128831"/>
                <a:gd name="connsiteX40" fmla="*/ 944880 w 2714852"/>
                <a:gd name="connsiteY40" fmla="*/ 1976431 h 2128831"/>
                <a:gd name="connsiteX41" fmla="*/ 853440 w 2714852"/>
                <a:gd name="connsiteY41" fmla="*/ 1956111 h 2128831"/>
                <a:gd name="connsiteX42" fmla="*/ 762000 w 2714852"/>
                <a:gd name="connsiteY42" fmla="*/ 1915471 h 2128831"/>
                <a:gd name="connsiteX43" fmla="*/ 731520 w 2714852"/>
                <a:gd name="connsiteY43" fmla="*/ 1905311 h 2128831"/>
                <a:gd name="connsiteX44" fmla="*/ 640080 w 2714852"/>
                <a:gd name="connsiteY44" fmla="*/ 1864671 h 2128831"/>
                <a:gd name="connsiteX45" fmla="*/ 487680 w 2714852"/>
                <a:gd name="connsiteY45" fmla="*/ 1763071 h 2128831"/>
                <a:gd name="connsiteX46" fmla="*/ 457200 w 2714852"/>
                <a:gd name="connsiteY46" fmla="*/ 1742751 h 2128831"/>
                <a:gd name="connsiteX47" fmla="*/ 375920 w 2714852"/>
                <a:gd name="connsiteY47" fmla="*/ 1691951 h 2128831"/>
                <a:gd name="connsiteX48" fmla="*/ 345440 w 2714852"/>
                <a:gd name="connsiteY48" fmla="*/ 1681791 h 2128831"/>
                <a:gd name="connsiteX49" fmla="*/ 254000 w 2714852"/>
                <a:gd name="connsiteY49" fmla="*/ 1600511 h 2128831"/>
                <a:gd name="connsiteX50" fmla="*/ 223520 w 2714852"/>
                <a:gd name="connsiteY50" fmla="*/ 1559871 h 2128831"/>
                <a:gd name="connsiteX51" fmla="*/ 182880 w 2714852"/>
                <a:gd name="connsiteY51" fmla="*/ 1519231 h 2128831"/>
                <a:gd name="connsiteX52" fmla="*/ 152400 w 2714852"/>
                <a:gd name="connsiteY52" fmla="*/ 1468431 h 2128831"/>
                <a:gd name="connsiteX53" fmla="*/ 132080 w 2714852"/>
                <a:gd name="connsiteY53" fmla="*/ 1437951 h 2128831"/>
                <a:gd name="connsiteX54" fmla="*/ 111760 w 2714852"/>
                <a:gd name="connsiteY54" fmla="*/ 1397311 h 2128831"/>
                <a:gd name="connsiteX55" fmla="*/ 81280 w 2714852"/>
                <a:gd name="connsiteY55" fmla="*/ 1356671 h 2128831"/>
                <a:gd name="connsiteX56" fmla="*/ 60960 w 2714852"/>
                <a:gd name="connsiteY56" fmla="*/ 1305871 h 2128831"/>
                <a:gd name="connsiteX57" fmla="*/ 30480 w 2714852"/>
                <a:gd name="connsiteY57" fmla="*/ 1255071 h 2128831"/>
                <a:gd name="connsiteX58" fmla="*/ 10160 w 2714852"/>
                <a:gd name="connsiteY58" fmla="*/ 1163631 h 2128831"/>
                <a:gd name="connsiteX59" fmla="*/ 0 w 2714852"/>
                <a:gd name="connsiteY59" fmla="*/ 808031 h 2128831"/>
                <a:gd name="connsiteX60" fmla="*/ 10160 w 2714852"/>
                <a:gd name="connsiteY60" fmla="*/ 543871 h 2128831"/>
                <a:gd name="connsiteX61" fmla="*/ 20320 w 2714852"/>
                <a:gd name="connsiteY61" fmla="*/ 503231 h 2128831"/>
                <a:gd name="connsiteX62" fmla="*/ 50800 w 2714852"/>
                <a:gd name="connsiteY62" fmla="*/ 452431 h 2128831"/>
                <a:gd name="connsiteX63" fmla="*/ 81280 w 2714852"/>
                <a:gd name="connsiteY63" fmla="*/ 421951 h 2128831"/>
                <a:gd name="connsiteX64" fmla="*/ 111760 w 2714852"/>
                <a:gd name="connsiteY64" fmla="*/ 381311 h 2128831"/>
                <a:gd name="connsiteX65" fmla="*/ 193040 w 2714852"/>
                <a:gd name="connsiteY65" fmla="*/ 259391 h 2128831"/>
                <a:gd name="connsiteX66" fmla="*/ 233680 w 2714852"/>
                <a:gd name="connsiteY66" fmla="*/ 228911 h 212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2714852" h="2128831">
                  <a:moveTo>
                    <a:pt x="233680" y="228911"/>
                  </a:moveTo>
                  <a:cubicBezTo>
                    <a:pt x="260773" y="222138"/>
                    <a:pt x="287342" y="212734"/>
                    <a:pt x="314960" y="208591"/>
                  </a:cubicBezTo>
                  <a:cubicBezTo>
                    <a:pt x="513801" y="178765"/>
                    <a:pt x="368168" y="214205"/>
                    <a:pt x="497840" y="188271"/>
                  </a:cubicBezTo>
                  <a:cubicBezTo>
                    <a:pt x="511532" y="185533"/>
                    <a:pt x="524874" y="181251"/>
                    <a:pt x="538480" y="178111"/>
                  </a:cubicBezTo>
                  <a:cubicBezTo>
                    <a:pt x="568904" y="171090"/>
                    <a:pt x="599898" y="166369"/>
                    <a:pt x="629920" y="157791"/>
                  </a:cubicBezTo>
                  <a:cubicBezTo>
                    <a:pt x="647456" y="152781"/>
                    <a:pt x="663251" y="142712"/>
                    <a:pt x="680720" y="137471"/>
                  </a:cubicBezTo>
                  <a:cubicBezTo>
                    <a:pt x="697260" y="132509"/>
                    <a:pt x="714514" y="130312"/>
                    <a:pt x="731520" y="127311"/>
                  </a:cubicBezTo>
                  <a:cubicBezTo>
                    <a:pt x="884572" y="100302"/>
                    <a:pt x="830521" y="108628"/>
                    <a:pt x="995680" y="96831"/>
                  </a:cubicBezTo>
                  <a:cubicBezTo>
                    <a:pt x="1109907" y="76062"/>
                    <a:pt x="1126441" y="71596"/>
                    <a:pt x="1249680" y="56191"/>
                  </a:cubicBezTo>
                  <a:cubicBezTo>
                    <a:pt x="1283453" y="51969"/>
                    <a:pt x="1317413" y="49418"/>
                    <a:pt x="1351280" y="46031"/>
                  </a:cubicBezTo>
                  <a:cubicBezTo>
                    <a:pt x="1631332" y="-47320"/>
                    <a:pt x="1397029" y="27075"/>
                    <a:pt x="2174240" y="46031"/>
                  </a:cubicBezTo>
                  <a:cubicBezTo>
                    <a:pt x="2181084" y="46198"/>
                    <a:pt x="2235522" y="61432"/>
                    <a:pt x="2245360" y="66351"/>
                  </a:cubicBezTo>
                  <a:cubicBezTo>
                    <a:pt x="2256282" y="71812"/>
                    <a:pt x="2264568" y="81975"/>
                    <a:pt x="2275840" y="86671"/>
                  </a:cubicBezTo>
                  <a:cubicBezTo>
                    <a:pt x="2413206" y="143907"/>
                    <a:pt x="2327496" y="90628"/>
                    <a:pt x="2397760" y="137471"/>
                  </a:cubicBezTo>
                  <a:cubicBezTo>
                    <a:pt x="2404533" y="147631"/>
                    <a:pt x="2412619" y="157029"/>
                    <a:pt x="2418080" y="167951"/>
                  </a:cubicBezTo>
                  <a:cubicBezTo>
                    <a:pt x="2422869" y="177530"/>
                    <a:pt x="2419877" y="191741"/>
                    <a:pt x="2428240" y="198431"/>
                  </a:cubicBezTo>
                  <a:cubicBezTo>
                    <a:pt x="2439144" y="207154"/>
                    <a:pt x="2455333" y="205204"/>
                    <a:pt x="2468880" y="208591"/>
                  </a:cubicBezTo>
                  <a:cubicBezTo>
                    <a:pt x="2489200" y="228911"/>
                    <a:pt x="2506298" y="253072"/>
                    <a:pt x="2529840" y="269551"/>
                  </a:cubicBezTo>
                  <a:lnTo>
                    <a:pt x="2631440" y="340671"/>
                  </a:lnTo>
                  <a:cubicBezTo>
                    <a:pt x="2638213" y="388084"/>
                    <a:pt x="2644290" y="435602"/>
                    <a:pt x="2651760" y="482911"/>
                  </a:cubicBezTo>
                  <a:cubicBezTo>
                    <a:pt x="2654453" y="499968"/>
                    <a:pt x="2660013" y="516548"/>
                    <a:pt x="2661920" y="533711"/>
                  </a:cubicBezTo>
                  <a:cubicBezTo>
                    <a:pt x="2679357" y="690646"/>
                    <a:pt x="2643293" y="627409"/>
                    <a:pt x="2702560" y="706431"/>
                  </a:cubicBezTo>
                  <a:cubicBezTo>
                    <a:pt x="2717819" y="874278"/>
                    <a:pt x="2720043" y="844917"/>
                    <a:pt x="2702560" y="1072191"/>
                  </a:cubicBezTo>
                  <a:cubicBezTo>
                    <a:pt x="2698887" y="1119945"/>
                    <a:pt x="2688181" y="1166906"/>
                    <a:pt x="2682240" y="1214431"/>
                  </a:cubicBezTo>
                  <a:cubicBezTo>
                    <a:pt x="2662443" y="1372808"/>
                    <a:pt x="2682773" y="1262567"/>
                    <a:pt x="2661920" y="1366831"/>
                  </a:cubicBezTo>
                  <a:cubicBezTo>
                    <a:pt x="2658533" y="1458271"/>
                    <a:pt x="2659155" y="1549948"/>
                    <a:pt x="2651760" y="1641151"/>
                  </a:cubicBezTo>
                  <a:cubicBezTo>
                    <a:pt x="2645090" y="1723413"/>
                    <a:pt x="2637478" y="1719239"/>
                    <a:pt x="2621280" y="1773231"/>
                  </a:cubicBezTo>
                  <a:cubicBezTo>
                    <a:pt x="2614195" y="1796846"/>
                    <a:pt x="2607447" y="1820564"/>
                    <a:pt x="2600960" y="1844351"/>
                  </a:cubicBezTo>
                  <a:cubicBezTo>
                    <a:pt x="2597286" y="1857823"/>
                    <a:pt x="2594636" y="1871565"/>
                    <a:pt x="2590800" y="1884991"/>
                  </a:cubicBezTo>
                  <a:cubicBezTo>
                    <a:pt x="2587858" y="1895289"/>
                    <a:pt x="2583582" y="1905173"/>
                    <a:pt x="2580640" y="1915471"/>
                  </a:cubicBezTo>
                  <a:cubicBezTo>
                    <a:pt x="2576804" y="1928897"/>
                    <a:pt x="2580354" y="1946237"/>
                    <a:pt x="2570480" y="1956111"/>
                  </a:cubicBezTo>
                  <a:cubicBezTo>
                    <a:pt x="2560606" y="1965985"/>
                    <a:pt x="2543387" y="1962884"/>
                    <a:pt x="2529840" y="1966271"/>
                  </a:cubicBezTo>
                  <a:cubicBezTo>
                    <a:pt x="2523343" y="1985761"/>
                    <a:pt x="2496835" y="2083108"/>
                    <a:pt x="2468880" y="2088191"/>
                  </a:cubicBezTo>
                  <a:cubicBezTo>
                    <a:pt x="2323140" y="2114689"/>
                    <a:pt x="2394249" y="2101085"/>
                    <a:pt x="2255520" y="2128831"/>
                  </a:cubicBezTo>
                  <a:cubicBezTo>
                    <a:pt x="2048933" y="2125444"/>
                    <a:pt x="1842222" y="2126612"/>
                    <a:pt x="1635760" y="2118671"/>
                  </a:cubicBezTo>
                  <a:cubicBezTo>
                    <a:pt x="1577832" y="2116443"/>
                    <a:pt x="1520563" y="2105541"/>
                    <a:pt x="1463040" y="2098351"/>
                  </a:cubicBezTo>
                  <a:cubicBezTo>
                    <a:pt x="1418505" y="2092784"/>
                    <a:pt x="1314180" y="2076746"/>
                    <a:pt x="1280160" y="2067871"/>
                  </a:cubicBezTo>
                  <a:cubicBezTo>
                    <a:pt x="1238709" y="2057058"/>
                    <a:pt x="1199338" y="2039319"/>
                    <a:pt x="1158240" y="2027231"/>
                  </a:cubicBezTo>
                  <a:cubicBezTo>
                    <a:pt x="1141673" y="2022358"/>
                    <a:pt x="1124446" y="2020072"/>
                    <a:pt x="1107440" y="2017071"/>
                  </a:cubicBezTo>
                  <a:lnTo>
                    <a:pt x="985520" y="1996751"/>
                  </a:lnTo>
                  <a:cubicBezTo>
                    <a:pt x="971973" y="1989978"/>
                    <a:pt x="959061" y="1981749"/>
                    <a:pt x="944880" y="1976431"/>
                  </a:cubicBezTo>
                  <a:cubicBezTo>
                    <a:pt x="920550" y="1967307"/>
                    <a:pt x="877043" y="1962548"/>
                    <a:pt x="853440" y="1956111"/>
                  </a:cubicBezTo>
                  <a:cubicBezTo>
                    <a:pt x="738108" y="1924657"/>
                    <a:pt x="834695" y="1951818"/>
                    <a:pt x="762000" y="1915471"/>
                  </a:cubicBezTo>
                  <a:cubicBezTo>
                    <a:pt x="752421" y="1910682"/>
                    <a:pt x="741406" y="1909430"/>
                    <a:pt x="731520" y="1905311"/>
                  </a:cubicBezTo>
                  <a:cubicBezTo>
                    <a:pt x="700731" y="1892482"/>
                    <a:pt x="668891" y="1881478"/>
                    <a:pt x="640080" y="1864671"/>
                  </a:cubicBezTo>
                  <a:cubicBezTo>
                    <a:pt x="587343" y="1833908"/>
                    <a:pt x="538480" y="1796938"/>
                    <a:pt x="487680" y="1763071"/>
                  </a:cubicBezTo>
                  <a:lnTo>
                    <a:pt x="457200" y="1742751"/>
                  </a:lnTo>
                  <a:cubicBezTo>
                    <a:pt x="440598" y="1731683"/>
                    <a:pt x="388174" y="1696036"/>
                    <a:pt x="375920" y="1691951"/>
                  </a:cubicBezTo>
                  <a:lnTo>
                    <a:pt x="345440" y="1681791"/>
                  </a:lnTo>
                  <a:cubicBezTo>
                    <a:pt x="300438" y="1648040"/>
                    <a:pt x="295849" y="1647591"/>
                    <a:pt x="254000" y="1600511"/>
                  </a:cubicBezTo>
                  <a:cubicBezTo>
                    <a:pt x="242750" y="1587855"/>
                    <a:pt x="234671" y="1572615"/>
                    <a:pt x="223520" y="1559871"/>
                  </a:cubicBezTo>
                  <a:cubicBezTo>
                    <a:pt x="210904" y="1545453"/>
                    <a:pt x="194642" y="1534353"/>
                    <a:pt x="182880" y="1519231"/>
                  </a:cubicBezTo>
                  <a:cubicBezTo>
                    <a:pt x="170756" y="1503643"/>
                    <a:pt x="162866" y="1485177"/>
                    <a:pt x="152400" y="1468431"/>
                  </a:cubicBezTo>
                  <a:cubicBezTo>
                    <a:pt x="145928" y="1458076"/>
                    <a:pt x="138138" y="1448553"/>
                    <a:pt x="132080" y="1437951"/>
                  </a:cubicBezTo>
                  <a:cubicBezTo>
                    <a:pt x="124566" y="1424801"/>
                    <a:pt x="119787" y="1410154"/>
                    <a:pt x="111760" y="1397311"/>
                  </a:cubicBezTo>
                  <a:cubicBezTo>
                    <a:pt x="102785" y="1382952"/>
                    <a:pt x="89504" y="1371473"/>
                    <a:pt x="81280" y="1356671"/>
                  </a:cubicBezTo>
                  <a:cubicBezTo>
                    <a:pt x="72423" y="1340728"/>
                    <a:pt x="69116" y="1322183"/>
                    <a:pt x="60960" y="1305871"/>
                  </a:cubicBezTo>
                  <a:cubicBezTo>
                    <a:pt x="52129" y="1288208"/>
                    <a:pt x="40640" y="1272004"/>
                    <a:pt x="30480" y="1255071"/>
                  </a:cubicBezTo>
                  <a:cubicBezTo>
                    <a:pt x="25910" y="1236790"/>
                    <a:pt x="10966" y="1179754"/>
                    <a:pt x="10160" y="1163631"/>
                  </a:cubicBezTo>
                  <a:cubicBezTo>
                    <a:pt x="4238" y="1045197"/>
                    <a:pt x="3387" y="926564"/>
                    <a:pt x="0" y="808031"/>
                  </a:cubicBezTo>
                  <a:cubicBezTo>
                    <a:pt x="3387" y="719978"/>
                    <a:pt x="4298" y="631794"/>
                    <a:pt x="10160" y="543871"/>
                  </a:cubicBezTo>
                  <a:cubicBezTo>
                    <a:pt x="11089" y="529938"/>
                    <a:pt x="14649" y="515991"/>
                    <a:pt x="20320" y="503231"/>
                  </a:cubicBezTo>
                  <a:cubicBezTo>
                    <a:pt x="28340" y="485186"/>
                    <a:pt x="38952" y="468229"/>
                    <a:pt x="50800" y="452431"/>
                  </a:cubicBezTo>
                  <a:cubicBezTo>
                    <a:pt x="59421" y="440936"/>
                    <a:pt x="71929" y="432860"/>
                    <a:pt x="81280" y="421951"/>
                  </a:cubicBezTo>
                  <a:cubicBezTo>
                    <a:pt x="92300" y="409094"/>
                    <a:pt x="101600" y="394858"/>
                    <a:pt x="111760" y="381311"/>
                  </a:cubicBezTo>
                  <a:cubicBezTo>
                    <a:pt x="121341" y="333404"/>
                    <a:pt x="123598" y="273279"/>
                    <a:pt x="193040" y="259391"/>
                  </a:cubicBezTo>
                  <a:lnTo>
                    <a:pt x="233680" y="228911"/>
                  </a:lnTo>
                  <a:close/>
                </a:path>
              </a:pathLst>
            </a:cu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53BA1282-92CC-45BE-88BB-F770F4C5D1B7}"/>
                </a:ext>
              </a:extLst>
            </p:cNvPr>
            <p:cNvSpPr txBox="1"/>
            <p:nvPr/>
          </p:nvSpPr>
          <p:spPr>
            <a:xfrm>
              <a:off x="8449701" y="4239970"/>
              <a:ext cx="51096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dirty="0">
                  <a:solidFill>
                    <a:srgbClr val="FF0000"/>
                  </a:solidFill>
                </a:rPr>
                <a:t>N</a:t>
              </a:r>
              <a:endParaRPr lang="zh-CN" altLang="en-US" sz="3200" b="1" dirty="0">
                <a:solidFill>
                  <a:srgbClr val="FF0000"/>
                </a:solidFill>
              </a:endParaRPr>
            </a:p>
          </p:txBody>
        </p: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C4E40CCA-F4F9-44ED-A06B-0326F443A514}"/>
                </a:ext>
              </a:extLst>
            </p:cNvPr>
            <p:cNvSpPr txBox="1"/>
            <p:nvPr/>
          </p:nvSpPr>
          <p:spPr>
            <a:xfrm>
              <a:off x="9285686" y="4146986"/>
              <a:ext cx="51096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dirty="0">
                  <a:solidFill>
                    <a:srgbClr val="FF0000"/>
                  </a:solidFill>
                </a:rPr>
                <a:t>A</a:t>
              </a:r>
              <a:endParaRPr lang="zh-CN" altLang="en-US" sz="32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19374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48A789-5606-42E6-ABF3-FC9968359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示例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1D6E0CB-F850-4E77-BE13-F21FAE7BF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56</a:t>
            </a:fld>
            <a:endParaRPr lang="zh-CN" altLang="en-US"/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CDB9FD19-B915-4BDE-908B-7F55339F63E7}"/>
              </a:ext>
            </a:extLst>
          </p:cNvPr>
          <p:cNvGrpSpPr/>
          <p:nvPr/>
        </p:nvGrpSpPr>
        <p:grpSpPr>
          <a:xfrm>
            <a:off x="7369405" y="2414958"/>
            <a:ext cx="4549607" cy="2153150"/>
            <a:chOff x="7369405" y="2414958"/>
            <a:chExt cx="4549607" cy="2153150"/>
          </a:xfrm>
        </p:grpSpPr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59FCA9AB-749A-496F-B4AF-5C99EB622742}"/>
                </a:ext>
              </a:extLst>
            </p:cNvPr>
            <p:cNvSpPr/>
            <p:nvPr/>
          </p:nvSpPr>
          <p:spPr>
            <a:xfrm>
              <a:off x="7369405" y="3070839"/>
              <a:ext cx="929640" cy="813980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任意多边形: 形状 7">
              <a:extLst>
                <a:ext uri="{FF2B5EF4-FFF2-40B4-BE49-F238E27FC236}">
                  <a16:creationId xmlns:a16="http://schemas.microsoft.com/office/drawing/2014/main" id="{7BABC7F0-9ED3-4B8E-8DAF-00D00C2BD856}"/>
                </a:ext>
              </a:extLst>
            </p:cNvPr>
            <p:cNvSpPr/>
            <p:nvPr/>
          </p:nvSpPr>
          <p:spPr>
            <a:xfrm>
              <a:off x="8791348" y="2439277"/>
              <a:ext cx="3127664" cy="2128831"/>
            </a:xfrm>
            <a:custGeom>
              <a:avLst/>
              <a:gdLst>
                <a:gd name="connsiteX0" fmla="*/ 233680 w 2714852"/>
                <a:gd name="connsiteY0" fmla="*/ 228911 h 2128831"/>
                <a:gd name="connsiteX1" fmla="*/ 314960 w 2714852"/>
                <a:gd name="connsiteY1" fmla="*/ 208591 h 2128831"/>
                <a:gd name="connsiteX2" fmla="*/ 497840 w 2714852"/>
                <a:gd name="connsiteY2" fmla="*/ 188271 h 2128831"/>
                <a:gd name="connsiteX3" fmla="*/ 538480 w 2714852"/>
                <a:gd name="connsiteY3" fmla="*/ 178111 h 2128831"/>
                <a:gd name="connsiteX4" fmla="*/ 629920 w 2714852"/>
                <a:gd name="connsiteY4" fmla="*/ 157791 h 2128831"/>
                <a:gd name="connsiteX5" fmla="*/ 680720 w 2714852"/>
                <a:gd name="connsiteY5" fmla="*/ 137471 h 2128831"/>
                <a:gd name="connsiteX6" fmla="*/ 731520 w 2714852"/>
                <a:gd name="connsiteY6" fmla="*/ 127311 h 2128831"/>
                <a:gd name="connsiteX7" fmla="*/ 995680 w 2714852"/>
                <a:gd name="connsiteY7" fmla="*/ 96831 h 2128831"/>
                <a:gd name="connsiteX8" fmla="*/ 1249680 w 2714852"/>
                <a:gd name="connsiteY8" fmla="*/ 56191 h 2128831"/>
                <a:gd name="connsiteX9" fmla="*/ 1351280 w 2714852"/>
                <a:gd name="connsiteY9" fmla="*/ 46031 h 2128831"/>
                <a:gd name="connsiteX10" fmla="*/ 2174240 w 2714852"/>
                <a:gd name="connsiteY10" fmla="*/ 46031 h 2128831"/>
                <a:gd name="connsiteX11" fmla="*/ 2245360 w 2714852"/>
                <a:gd name="connsiteY11" fmla="*/ 66351 h 2128831"/>
                <a:gd name="connsiteX12" fmla="*/ 2275840 w 2714852"/>
                <a:gd name="connsiteY12" fmla="*/ 86671 h 2128831"/>
                <a:gd name="connsiteX13" fmla="*/ 2397760 w 2714852"/>
                <a:gd name="connsiteY13" fmla="*/ 137471 h 2128831"/>
                <a:gd name="connsiteX14" fmla="*/ 2418080 w 2714852"/>
                <a:gd name="connsiteY14" fmla="*/ 167951 h 2128831"/>
                <a:gd name="connsiteX15" fmla="*/ 2428240 w 2714852"/>
                <a:gd name="connsiteY15" fmla="*/ 198431 h 2128831"/>
                <a:gd name="connsiteX16" fmla="*/ 2468880 w 2714852"/>
                <a:gd name="connsiteY16" fmla="*/ 208591 h 2128831"/>
                <a:gd name="connsiteX17" fmla="*/ 2529840 w 2714852"/>
                <a:gd name="connsiteY17" fmla="*/ 269551 h 2128831"/>
                <a:gd name="connsiteX18" fmla="*/ 2631440 w 2714852"/>
                <a:gd name="connsiteY18" fmla="*/ 340671 h 2128831"/>
                <a:gd name="connsiteX19" fmla="*/ 2651760 w 2714852"/>
                <a:gd name="connsiteY19" fmla="*/ 482911 h 2128831"/>
                <a:gd name="connsiteX20" fmla="*/ 2661920 w 2714852"/>
                <a:gd name="connsiteY20" fmla="*/ 533711 h 2128831"/>
                <a:gd name="connsiteX21" fmla="*/ 2702560 w 2714852"/>
                <a:gd name="connsiteY21" fmla="*/ 706431 h 2128831"/>
                <a:gd name="connsiteX22" fmla="*/ 2702560 w 2714852"/>
                <a:gd name="connsiteY22" fmla="*/ 1072191 h 2128831"/>
                <a:gd name="connsiteX23" fmla="*/ 2682240 w 2714852"/>
                <a:gd name="connsiteY23" fmla="*/ 1214431 h 2128831"/>
                <a:gd name="connsiteX24" fmla="*/ 2661920 w 2714852"/>
                <a:gd name="connsiteY24" fmla="*/ 1366831 h 2128831"/>
                <a:gd name="connsiteX25" fmla="*/ 2651760 w 2714852"/>
                <a:gd name="connsiteY25" fmla="*/ 1641151 h 2128831"/>
                <a:gd name="connsiteX26" fmla="*/ 2621280 w 2714852"/>
                <a:gd name="connsiteY26" fmla="*/ 1773231 h 2128831"/>
                <a:gd name="connsiteX27" fmla="*/ 2600960 w 2714852"/>
                <a:gd name="connsiteY27" fmla="*/ 1844351 h 2128831"/>
                <a:gd name="connsiteX28" fmla="*/ 2590800 w 2714852"/>
                <a:gd name="connsiteY28" fmla="*/ 1884991 h 2128831"/>
                <a:gd name="connsiteX29" fmla="*/ 2580640 w 2714852"/>
                <a:gd name="connsiteY29" fmla="*/ 1915471 h 2128831"/>
                <a:gd name="connsiteX30" fmla="*/ 2570480 w 2714852"/>
                <a:gd name="connsiteY30" fmla="*/ 1956111 h 2128831"/>
                <a:gd name="connsiteX31" fmla="*/ 2529840 w 2714852"/>
                <a:gd name="connsiteY31" fmla="*/ 1966271 h 2128831"/>
                <a:gd name="connsiteX32" fmla="*/ 2468880 w 2714852"/>
                <a:gd name="connsiteY32" fmla="*/ 2088191 h 2128831"/>
                <a:gd name="connsiteX33" fmla="*/ 2255520 w 2714852"/>
                <a:gd name="connsiteY33" fmla="*/ 2128831 h 2128831"/>
                <a:gd name="connsiteX34" fmla="*/ 1635760 w 2714852"/>
                <a:gd name="connsiteY34" fmla="*/ 2118671 h 2128831"/>
                <a:gd name="connsiteX35" fmla="*/ 1463040 w 2714852"/>
                <a:gd name="connsiteY35" fmla="*/ 2098351 h 2128831"/>
                <a:gd name="connsiteX36" fmla="*/ 1280160 w 2714852"/>
                <a:gd name="connsiteY36" fmla="*/ 2067871 h 2128831"/>
                <a:gd name="connsiteX37" fmla="*/ 1158240 w 2714852"/>
                <a:gd name="connsiteY37" fmla="*/ 2027231 h 2128831"/>
                <a:gd name="connsiteX38" fmla="*/ 1107440 w 2714852"/>
                <a:gd name="connsiteY38" fmla="*/ 2017071 h 2128831"/>
                <a:gd name="connsiteX39" fmla="*/ 985520 w 2714852"/>
                <a:gd name="connsiteY39" fmla="*/ 1996751 h 2128831"/>
                <a:gd name="connsiteX40" fmla="*/ 944880 w 2714852"/>
                <a:gd name="connsiteY40" fmla="*/ 1976431 h 2128831"/>
                <a:gd name="connsiteX41" fmla="*/ 853440 w 2714852"/>
                <a:gd name="connsiteY41" fmla="*/ 1956111 h 2128831"/>
                <a:gd name="connsiteX42" fmla="*/ 762000 w 2714852"/>
                <a:gd name="connsiteY42" fmla="*/ 1915471 h 2128831"/>
                <a:gd name="connsiteX43" fmla="*/ 731520 w 2714852"/>
                <a:gd name="connsiteY43" fmla="*/ 1905311 h 2128831"/>
                <a:gd name="connsiteX44" fmla="*/ 640080 w 2714852"/>
                <a:gd name="connsiteY44" fmla="*/ 1864671 h 2128831"/>
                <a:gd name="connsiteX45" fmla="*/ 487680 w 2714852"/>
                <a:gd name="connsiteY45" fmla="*/ 1763071 h 2128831"/>
                <a:gd name="connsiteX46" fmla="*/ 457200 w 2714852"/>
                <a:gd name="connsiteY46" fmla="*/ 1742751 h 2128831"/>
                <a:gd name="connsiteX47" fmla="*/ 375920 w 2714852"/>
                <a:gd name="connsiteY47" fmla="*/ 1691951 h 2128831"/>
                <a:gd name="connsiteX48" fmla="*/ 345440 w 2714852"/>
                <a:gd name="connsiteY48" fmla="*/ 1681791 h 2128831"/>
                <a:gd name="connsiteX49" fmla="*/ 254000 w 2714852"/>
                <a:gd name="connsiteY49" fmla="*/ 1600511 h 2128831"/>
                <a:gd name="connsiteX50" fmla="*/ 223520 w 2714852"/>
                <a:gd name="connsiteY50" fmla="*/ 1559871 h 2128831"/>
                <a:gd name="connsiteX51" fmla="*/ 182880 w 2714852"/>
                <a:gd name="connsiteY51" fmla="*/ 1519231 h 2128831"/>
                <a:gd name="connsiteX52" fmla="*/ 152400 w 2714852"/>
                <a:gd name="connsiteY52" fmla="*/ 1468431 h 2128831"/>
                <a:gd name="connsiteX53" fmla="*/ 132080 w 2714852"/>
                <a:gd name="connsiteY53" fmla="*/ 1437951 h 2128831"/>
                <a:gd name="connsiteX54" fmla="*/ 111760 w 2714852"/>
                <a:gd name="connsiteY54" fmla="*/ 1397311 h 2128831"/>
                <a:gd name="connsiteX55" fmla="*/ 81280 w 2714852"/>
                <a:gd name="connsiteY55" fmla="*/ 1356671 h 2128831"/>
                <a:gd name="connsiteX56" fmla="*/ 60960 w 2714852"/>
                <a:gd name="connsiteY56" fmla="*/ 1305871 h 2128831"/>
                <a:gd name="connsiteX57" fmla="*/ 30480 w 2714852"/>
                <a:gd name="connsiteY57" fmla="*/ 1255071 h 2128831"/>
                <a:gd name="connsiteX58" fmla="*/ 10160 w 2714852"/>
                <a:gd name="connsiteY58" fmla="*/ 1163631 h 2128831"/>
                <a:gd name="connsiteX59" fmla="*/ 0 w 2714852"/>
                <a:gd name="connsiteY59" fmla="*/ 808031 h 2128831"/>
                <a:gd name="connsiteX60" fmla="*/ 10160 w 2714852"/>
                <a:gd name="connsiteY60" fmla="*/ 543871 h 2128831"/>
                <a:gd name="connsiteX61" fmla="*/ 20320 w 2714852"/>
                <a:gd name="connsiteY61" fmla="*/ 503231 h 2128831"/>
                <a:gd name="connsiteX62" fmla="*/ 50800 w 2714852"/>
                <a:gd name="connsiteY62" fmla="*/ 452431 h 2128831"/>
                <a:gd name="connsiteX63" fmla="*/ 81280 w 2714852"/>
                <a:gd name="connsiteY63" fmla="*/ 421951 h 2128831"/>
                <a:gd name="connsiteX64" fmla="*/ 111760 w 2714852"/>
                <a:gd name="connsiteY64" fmla="*/ 381311 h 2128831"/>
                <a:gd name="connsiteX65" fmla="*/ 193040 w 2714852"/>
                <a:gd name="connsiteY65" fmla="*/ 259391 h 2128831"/>
                <a:gd name="connsiteX66" fmla="*/ 233680 w 2714852"/>
                <a:gd name="connsiteY66" fmla="*/ 228911 h 212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2714852" h="2128831">
                  <a:moveTo>
                    <a:pt x="233680" y="228911"/>
                  </a:moveTo>
                  <a:cubicBezTo>
                    <a:pt x="260773" y="222138"/>
                    <a:pt x="287342" y="212734"/>
                    <a:pt x="314960" y="208591"/>
                  </a:cubicBezTo>
                  <a:cubicBezTo>
                    <a:pt x="513801" y="178765"/>
                    <a:pt x="368168" y="214205"/>
                    <a:pt x="497840" y="188271"/>
                  </a:cubicBezTo>
                  <a:cubicBezTo>
                    <a:pt x="511532" y="185533"/>
                    <a:pt x="524874" y="181251"/>
                    <a:pt x="538480" y="178111"/>
                  </a:cubicBezTo>
                  <a:cubicBezTo>
                    <a:pt x="568904" y="171090"/>
                    <a:pt x="599898" y="166369"/>
                    <a:pt x="629920" y="157791"/>
                  </a:cubicBezTo>
                  <a:cubicBezTo>
                    <a:pt x="647456" y="152781"/>
                    <a:pt x="663251" y="142712"/>
                    <a:pt x="680720" y="137471"/>
                  </a:cubicBezTo>
                  <a:cubicBezTo>
                    <a:pt x="697260" y="132509"/>
                    <a:pt x="714514" y="130312"/>
                    <a:pt x="731520" y="127311"/>
                  </a:cubicBezTo>
                  <a:cubicBezTo>
                    <a:pt x="884572" y="100302"/>
                    <a:pt x="830521" y="108628"/>
                    <a:pt x="995680" y="96831"/>
                  </a:cubicBezTo>
                  <a:cubicBezTo>
                    <a:pt x="1109907" y="76062"/>
                    <a:pt x="1126441" y="71596"/>
                    <a:pt x="1249680" y="56191"/>
                  </a:cubicBezTo>
                  <a:cubicBezTo>
                    <a:pt x="1283453" y="51969"/>
                    <a:pt x="1317413" y="49418"/>
                    <a:pt x="1351280" y="46031"/>
                  </a:cubicBezTo>
                  <a:cubicBezTo>
                    <a:pt x="1631332" y="-47320"/>
                    <a:pt x="1397029" y="27075"/>
                    <a:pt x="2174240" y="46031"/>
                  </a:cubicBezTo>
                  <a:cubicBezTo>
                    <a:pt x="2181084" y="46198"/>
                    <a:pt x="2235522" y="61432"/>
                    <a:pt x="2245360" y="66351"/>
                  </a:cubicBezTo>
                  <a:cubicBezTo>
                    <a:pt x="2256282" y="71812"/>
                    <a:pt x="2264568" y="81975"/>
                    <a:pt x="2275840" y="86671"/>
                  </a:cubicBezTo>
                  <a:cubicBezTo>
                    <a:pt x="2413206" y="143907"/>
                    <a:pt x="2327496" y="90628"/>
                    <a:pt x="2397760" y="137471"/>
                  </a:cubicBezTo>
                  <a:cubicBezTo>
                    <a:pt x="2404533" y="147631"/>
                    <a:pt x="2412619" y="157029"/>
                    <a:pt x="2418080" y="167951"/>
                  </a:cubicBezTo>
                  <a:cubicBezTo>
                    <a:pt x="2422869" y="177530"/>
                    <a:pt x="2419877" y="191741"/>
                    <a:pt x="2428240" y="198431"/>
                  </a:cubicBezTo>
                  <a:cubicBezTo>
                    <a:pt x="2439144" y="207154"/>
                    <a:pt x="2455333" y="205204"/>
                    <a:pt x="2468880" y="208591"/>
                  </a:cubicBezTo>
                  <a:cubicBezTo>
                    <a:pt x="2489200" y="228911"/>
                    <a:pt x="2506298" y="253072"/>
                    <a:pt x="2529840" y="269551"/>
                  </a:cubicBezTo>
                  <a:lnTo>
                    <a:pt x="2631440" y="340671"/>
                  </a:lnTo>
                  <a:cubicBezTo>
                    <a:pt x="2638213" y="388084"/>
                    <a:pt x="2644290" y="435602"/>
                    <a:pt x="2651760" y="482911"/>
                  </a:cubicBezTo>
                  <a:cubicBezTo>
                    <a:pt x="2654453" y="499968"/>
                    <a:pt x="2660013" y="516548"/>
                    <a:pt x="2661920" y="533711"/>
                  </a:cubicBezTo>
                  <a:cubicBezTo>
                    <a:pt x="2679357" y="690646"/>
                    <a:pt x="2643293" y="627409"/>
                    <a:pt x="2702560" y="706431"/>
                  </a:cubicBezTo>
                  <a:cubicBezTo>
                    <a:pt x="2717819" y="874278"/>
                    <a:pt x="2720043" y="844917"/>
                    <a:pt x="2702560" y="1072191"/>
                  </a:cubicBezTo>
                  <a:cubicBezTo>
                    <a:pt x="2698887" y="1119945"/>
                    <a:pt x="2688181" y="1166906"/>
                    <a:pt x="2682240" y="1214431"/>
                  </a:cubicBezTo>
                  <a:cubicBezTo>
                    <a:pt x="2662443" y="1372808"/>
                    <a:pt x="2682773" y="1262567"/>
                    <a:pt x="2661920" y="1366831"/>
                  </a:cubicBezTo>
                  <a:cubicBezTo>
                    <a:pt x="2658533" y="1458271"/>
                    <a:pt x="2659155" y="1549948"/>
                    <a:pt x="2651760" y="1641151"/>
                  </a:cubicBezTo>
                  <a:cubicBezTo>
                    <a:pt x="2645090" y="1723413"/>
                    <a:pt x="2637478" y="1719239"/>
                    <a:pt x="2621280" y="1773231"/>
                  </a:cubicBezTo>
                  <a:cubicBezTo>
                    <a:pt x="2614195" y="1796846"/>
                    <a:pt x="2607447" y="1820564"/>
                    <a:pt x="2600960" y="1844351"/>
                  </a:cubicBezTo>
                  <a:cubicBezTo>
                    <a:pt x="2597286" y="1857823"/>
                    <a:pt x="2594636" y="1871565"/>
                    <a:pt x="2590800" y="1884991"/>
                  </a:cubicBezTo>
                  <a:cubicBezTo>
                    <a:pt x="2587858" y="1895289"/>
                    <a:pt x="2583582" y="1905173"/>
                    <a:pt x="2580640" y="1915471"/>
                  </a:cubicBezTo>
                  <a:cubicBezTo>
                    <a:pt x="2576804" y="1928897"/>
                    <a:pt x="2580354" y="1946237"/>
                    <a:pt x="2570480" y="1956111"/>
                  </a:cubicBezTo>
                  <a:cubicBezTo>
                    <a:pt x="2560606" y="1965985"/>
                    <a:pt x="2543387" y="1962884"/>
                    <a:pt x="2529840" y="1966271"/>
                  </a:cubicBezTo>
                  <a:cubicBezTo>
                    <a:pt x="2523343" y="1985761"/>
                    <a:pt x="2496835" y="2083108"/>
                    <a:pt x="2468880" y="2088191"/>
                  </a:cubicBezTo>
                  <a:cubicBezTo>
                    <a:pt x="2323140" y="2114689"/>
                    <a:pt x="2394249" y="2101085"/>
                    <a:pt x="2255520" y="2128831"/>
                  </a:cubicBezTo>
                  <a:cubicBezTo>
                    <a:pt x="2048933" y="2125444"/>
                    <a:pt x="1842222" y="2126612"/>
                    <a:pt x="1635760" y="2118671"/>
                  </a:cubicBezTo>
                  <a:cubicBezTo>
                    <a:pt x="1577832" y="2116443"/>
                    <a:pt x="1520563" y="2105541"/>
                    <a:pt x="1463040" y="2098351"/>
                  </a:cubicBezTo>
                  <a:cubicBezTo>
                    <a:pt x="1418505" y="2092784"/>
                    <a:pt x="1314180" y="2076746"/>
                    <a:pt x="1280160" y="2067871"/>
                  </a:cubicBezTo>
                  <a:cubicBezTo>
                    <a:pt x="1238709" y="2057058"/>
                    <a:pt x="1199338" y="2039319"/>
                    <a:pt x="1158240" y="2027231"/>
                  </a:cubicBezTo>
                  <a:cubicBezTo>
                    <a:pt x="1141673" y="2022358"/>
                    <a:pt x="1124446" y="2020072"/>
                    <a:pt x="1107440" y="2017071"/>
                  </a:cubicBezTo>
                  <a:lnTo>
                    <a:pt x="985520" y="1996751"/>
                  </a:lnTo>
                  <a:cubicBezTo>
                    <a:pt x="971973" y="1989978"/>
                    <a:pt x="959061" y="1981749"/>
                    <a:pt x="944880" y="1976431"/>
                  </a:cubicBezTo>
                  <a:cubicBezTo>
                    <a:pt x="920550" y="1967307"/>
                    <a:pt x="877043" y="1962548"/>
                    <a:pt x="853440" y="1956111"/>
                  </a:cubicBezTo>
                  <a:cubicBezTo>
                    <a:pt x="738108" y="1924657"/>
                    <a:pt x="834695" y="1951818"/>
                    <a:pt x="762000" y="1915471"/>
                  </a:cubicBezTo>
                  <a:cubicBezTo>
                    <a:pt x="752421" y="1910682"/>
                    <a:pt x="741406" y="1909430"/>
                    <a:pt x="731520" y="1905311"/>
                  </a:cubicBezTo>
                  <a:cubicBezTo>
                    <a:pt x="700731" y="1892482"/>
                    <a:pt x="668891" y="1881478"/>
                    <a:pt x="640080" y="1864671"/>
                  </a:cubicBezTo>
                  <a:cubicBezTo>
                    <a:pt x="587343" y="1833908"/>
                    <a:pt x="538480" y="1796938"/>
                    <a:pt x="487680" y="1763071"/>
                  </a:cubicBezTo>
                  <a:lnTo>
                    <a:pt x="457200" y="1742751"/>
                  </a:lnTo>
                  <a:cubicBezTo>
                    <a:pt x="440598" y="1731683"/>
                    <a:pt x="388174" y="1696036"/>
                    <a:pt x="375920" y="1691951"/>
                  </a:cubicBezTo>
                  <a:lnTo>
                    <a:pt x="345440" y="1681791"/>
                  </a:lnTo>
                  <a:cubicBezTo>
                    <a:pt x="300438" y="1648040"/>
                    <a:pt x="295849" y="1647591"/>
                    <a:pt x="254000" y="1600511"/>
                  </a:cubicBezTo>
                  <a:cubicBezTo>
                    <a:pt x="242750" y="1587855"/>
                    <a:pt x="234671" y="1572615"/>
                    <a:pt x="223520" y="1559871"/>
                  </a:cubicBezTo>
                  <a:cubicBezTo>
                    <a:pt x="210904" y="1545453"/>
                    <a:pt x="194642" y="1534353"/>
                    <a:pt x="182880" y="1519231"/>
                  </a:cubicBezTo>
                  <a:cubicBezTo>
                    <a:pt x="170756" y="1503643"/>
                    <a:pt x="162866" y="1485177"/>
                    <a:pt x="152400" y="1468431"/>
                  </a:cubicBezTo>
                  <a:cubicBezTo>
                    <a:pt x="145928" y="1458076"/>
                    <a:pt x="138138" y="1448553"/>
                    <a:pt x="132080" y="1437951"/>
                  </a:cubicBezTo>
                  <a:cubicBezTo>
                    <a:pt x="124566" y="1424801"/>
                    <a:pt x="119787" y="1410154"/>
                    <a:pt x="111760" y="1397311"/>
                  </a:cubicBezTo>
                  <a:cubicBezTo>
                    <a:pt x="102785" y="1382952"/>
                    <a:pt x="89504" y="1371473"/>
                    <a:pt x="81280" y="1356671"/>
                  </a:cubicBezTo>
                  <a:cubicBezTo>
                    <a:pt x="72423" y="1340728"/>
                    <a:pt x="69116" y="1322183"/>
                    <a:pt x="60960" y="1305871"/>
                  </a:cubicBezTo>
                  <a:cubicBezTo>
                    <a:pt x="52129" y="1288208"/>
                    <a:pt x="40640" y="1272004"/>
                    <a:pt x="30480" y="1255071"/>
                  </a:cubicBezTo>
                  <a:cubicBezTo>
                    <a:pt x="25910" y="1236790"/>
                    <a:pt x="10966" y="1179754"/>
                    <a:pt x="10160" y="1163631"/>
                  </a:cubicBezTo>
                  <a:cubicBezTo>
                    <a:pt x="4238" y="1045197"/>
                    <a:pt x="3387" y="926564"/>
                    <a:pt x="0" y="808031"/>
                  </a:cubicBezTo>
                  <a:cubicBezTo>
                    <a:pt x="3387" y="719978"/>
                    <a:pt x="4298" y="631794"/>
                    <a:pt x="10160" y="543871"/>
                  </a:cubicBezTo>
                  <a:cubicBezTo>
                    <a:pt x="11089" y="529938"/>
                    <a:pt x="14649" y="515991"/>
                    <a:pt x="20320" y="503231"/>
                  </a:cubicBezTo>
                  <a:cubicBezTo>
                    <a:pt x="28340" y="485186"/>
                    <a:pt x="38952" y="468229"/>
                    <a:pt x="50800" y="452431"/>
                  </a:cubicBezTo>
                  <a:cubicBezTo>
                    <a:pt x="59421" y="440936"/>
                    <a:pt x="71929" y="432860"/>
                    <a:pt x="81280" y="421951"/>
                  </a:cubicBezTo>
                  <a:cubicBezTo>
                    <a:pt x="92300" y="409094"/>
                    <a:pt x="101600" y="394858"/>
                    <a:pt x="111760" y="381311"/>
                  </a:cubicBezTo>
                  <a:cubicBezTo>
                    <a:pt x="121341" y="333404"/>
                    <a:pt x="123598" y="273279"/>
                    <a:pt x="193040" y="259391"/>
                  </a:cubicBezTo>
                  <a:lnTo>
                    <a:pt x="233680" y="228911"/>
                  </a:lnTo>
                  <a:close/>
                </a:path>
              </a:pathLst>
            </a:cu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AA5ED1F8-E1B2-4CC0-918C-625680663580}"/>
                </a:ext>
              </a:extLst>
            </p:cNvPr>
            <p:cNvSpPr txBox="1"/>
            <p:nvPr/>
          </p:nvSpPr>
          <p:spPr>
            <a:xfrm>
              <a:off x="7622948" y="2507942"/>
              <a:ext cx="51096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dirty="0">
                  <a:solidFill>
                    <a:srgbClr val="FF0000"/>
                  </a:solidFill>
                </a:rPr>
                <a:t>N</a:t>
              </a:r>
              <a:endParaRPr lang="zh-CN" altLang="en-US" sz="3200" b="1" dirty="0">
                <a:solidFill>
                  <a:srgbClr val="FF0000"/>
                </a:solidFill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8EA3D7F0-E642-4C83-A23C-EC7137545244}"/>
                </a:ext>
              </a:extLst>
            </p:cNvPr>
            <p:cNvSpPr txBox="1"/>
            <p:nvPr/>
          </p:nvSpPr>
          <p:spPr>
            <a:xfrm>
              <a:off x="8458933" y="2414958"/>
              <a:ext cx="51096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dirty="0">
                  <a:solidFill>
                    <a:srgbClr val="FF0000"/>
                  </a:solidFill>
                </a:rPr>
                <a:t>A</a:t>
              </a:r>
              <a:endParaRPr lang="zh-CN" altLang="en-US" sz="3200" b="1" dirty="0">
                <a:solidFill>
                  <a:srgbClr val="FF0000"/>
                </a:solidFill>
              </a:endParaRPr>
            </a:p>
          </p:txBody>
        </p:sp>
      </p:grpSp>
      <p:pic>
        <p:nvPicPr>
          <p:cNvPr id="29" name="图片 28">
            <a:extLst>
              <a:ext uri="{FF2B5EF4-FFF2-40B4-BE49-F238E27FC236}">
                <a16:creationId xmlns:a16="http://schemas.microsoft.com/office/drawing/2014/main" id="{A9DAC787-C9B8-4FFB-BC90-0F5D81E689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988" y="1866499"/>
            <a:ext cx="6340694" cy="4229429"/>
          </a:xfrm>
          <a:prstGeom prst="rect">
            <a:avLst/>
          </a:prstGeom>
        </p:spPr>
      </p:pic>
      <p:grpSp>
        <p:nvGrpSpPr>
          <p:cNvPr id="31" name="组合 30">
            <a:extLst>
              <a:ext uri="{FF2B5EF4-FFF2-40B4-BE49-F238E27FC236}">
                <a16:creationId xmlns:a16="http://schemas.microsoft.com/office/drawing/2014/main" id="{3BA10FDA-7661-486A-B395-AC62712D49C1}"/>
              </a:ext>
            </a:extLst>
          </p:cNvPr>
          <p:cNvGrpSpPr/>
          <p:nvPr/>
        </p:nvGrpSpPr>
        <p:grpSpPr>
          <a:xfrm>
            <a:off x="7382608" y="4905630"/>
            <a:ext cx="3398471" cy="958292"/>
            <a:chOff x="695630" y="5421086"/>
            <a:chExt cx="3398471" cy="958292"/>
          </a:xfrm>
        </p:grpSpPr>
        <p:sp>
          <p:nvSpPr>
            <p:cNvPr id="32" name="流程图: 接点 31">
              <a:extLst>
                <a:ext uri="{FF2B5EF4-FFF2-40B4-BE49-F238E27FC236}">
                  <a16:creationId xmlns:a16="http://schemas.microsoft.com/office/drawing/2014/main" id="{57972503-46C3-4C15-AC9A-64ED0BB7E80D}"/>
                </a:ext>
              </a:extLst>
            </p:cNvPr>
            <p:cNvSpPr/>
            <p:nvPr/>
          </p:nvSpPr>
          <p:spPr>
            <a:xfrm>
              <a:off x="896748" y="5870955"/>
              <a:ext cx="650240" cy="431800"/>
            </a:xfrm>
            <a:prstGeom prst="flowChartConnector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N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33" name="直接箭头连接符 32">
              <a:extLst>
                <a:ext uri="{FF2B5EF4-FFF2-40B4-BE49-F238E27FC236}">
                  <a16:creationId xmlns:a16="http://schemas.microsoft.com/office/drawing/2014/main" id="{DEAD4EB4-85B6-4A41-8359-88019E87212C}"/>
                </a:ext>
              </a:extLst>
            </p:cNvPr>
            <p:cNvCxnSpPr>
              <a:cxnSpLocks/>
              <a:stCxn id="32" idx="6"/>
              <a:endCxn id="36" idx="2"/>
            </p:cNvCxnSpPr>
            <p:nvPr/>
          </p:nvCxnSpPr>
          <p:spPr>
            <a:xfrm>
              <a:off x="1546988" y="6086855"/>
              <a:ext cx="724147" cy="13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279CB802-A65D-49C7-BDDF-81F400A04E32}"/>
                </a:ext>
              </a:extLst>
            </p:cNvPr>
            <p:cNvSpPr txBox="1"/>
            <p:nvPr/>
          </p:nvSpPr>
          <p:spPr>
            <a:xfrm>
              <a:off x="1689228" y="5572216"/>
              <a:ext cx="3556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dirty="0"/>
                <a:t>a</a:t>
              </a:r>
              <a:endParaRPr lang="zh-CN" altLang="en-US" sz="3200" b="1" dirty="0"/>
            </a:p>
          </p:txBody>
        </p:sp>
        <p:cxnSp>
          <p:nvCxnSpPr>
            <p:cNvPr id="35" name="直接箭头连接符 34">
              <a:extLst>
                <a:ext uri="{FF2B5EF4-FFF2-40B4-BE49-F238E27FC236}">
                  <a16:creationId xmlns:a16="http://schemas.microsoft.com/office/drawing/2014/main" id="{9EB2A2B8-C5A1-4845-AE8B-6DF1C455A15C}"/>
                </a:ext>
              </a:extLst>
            </p:cNvPr>
            <p:cNvCxnSpPr>
              <a:cxnSpLocks/>
            </p:cNvCxnSpPr>
            <p:nvPr/>
          </p:nvCxnSpPr>
          <p:spPr>
            <a:xfrm>
              <a:off x="695630" y="5421086"/>
              <a:ext cx="402235" cy="49503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流程图: 接点 35">
              <a:extLst>
                <a:ext uri="{FF2B5EF4-FFF2-40B4-BE49-F238E27FC236}">
                  <a16:creationId xmlns:a16="http://schemas.microsoft.com/office/drawing/2014/main" id="{2051EC4F-653A-4C2C-ADC0-6B7869431E35}"/>
                </a:ext>
              </a:extLst>
            </p:cNvPr>
            <p:cNvSpPr/>
            <p:nvPr/>
          </p:nvSpPr>
          <p:spPr>
            <a:xfrm>
              <a:off x="2271135" y="5794604"/>
              <a:ext cx="779996" cy="584774"/>
            </a:xfrm>
            <a:prstGeom prst="flowChartConnector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7" name="流程图: 接点 36">
              <a:extLst>
                <a:ext uri="{FF2B5EF4-FFF2-40B4-BE49-F238E27FC236}">
                  <a16:creationId xmlns:a16="http://schemas.microsoft.com/office/drawing/2014/main" id="{FD9F1D2C-9AEA-47A2-8991-381D6A8AD3EA}"/>
                </a:ext>
              </a:extLst>
            </p:cNvPr>
            <p:cNvSpPr/>
            <p:nvPr/>
          </p:nvSpPr>
          <p:spPr>
            <a:xfrm>
              <a:off x="2334708" y="5870801"/>
              <a:ext cx="650240" cy="431800"/>
            </a:xfrm>
            <a:prstGeom prst="flowChartConnector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A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38" name="连接符: 曲线 37">
              <a:extLst>
                <a:ext uri="{FF2B5EF4-FFF2-40B4-BE49-F238E27FC236}">
                  <a16:creationId xmlns:a16="http://schemas.microsoft.com/office/drawing/2014/main" id="{1B26F9FB-58A8-4147-A8FB-AFCA2463FB7E}"/>
                </a:ext>
              </a:extLst>
            </p:cNvPr>
            <p:cNvCxnSpPr>
              <a:cxnSpLocks/>
              <a:stCxn id="36" idx="7"/>
              <a:endCxn id="36" idx="5"/>
            </p:cNvCxnSpPr>
            <p:nvPr/>
          </p:nvCxnSpPr>
          <p:spPr>
            <a:xfrm rot="16200000" flipH="1">
              <a:off x="2730154" y="6086991"/>
              <a:ext cx="413498" cy="12700"/>
            </a:xfrm>
            <a:prstGeom prst="curvedConnector5">
              <a:avLst>
                <a:gd name="adj1" fmla="val -8599"/>
                <a:gd name="adj2" fmla="val 3362268"/>
                <a:gd name="adj3" fmla="val 108599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D36E11BD-B729-465A-897A-E8350AA25E6B}"/>
                </a:ext>
              </a:extLst>
            </p:cNvPr>
            <p:cNvSpPr txBox="1"/>
            <p:nvPr/>
          </p:nvSpPr>
          <p:spPr>
            <a:xfrm>
              <a:off x="3314109" y="5767069"/>
              <a:ext cx="77999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dirty="0" err="1"/>
                <a:t>b,c</a:t>
              </a:r>
              <a:endParaRPr lang="zh-CN" altLang="en-US" sz="3200" b="1" dirty="0"/>
            </a:p>
          </p:txBody>
        </p:sp>
      </p:grp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32C6EF0D-F892-4570-A807-5FB5E3066139}"/>
              </a:ext>
            </a:extLst>
          </p:cNvPr>
          <p:cNvGrpSpPr/>
          <p:nvPr/>
        </p:nvGrpSpPr>
        <p:grpSpPr>
          <a:xfrm>
            <a:off x="7303269" y="2636893"/>
            <a:ext cx="4615743" cy="1824330"/>
            <a:chOff x="2213368" y="3370911"/>
            <a:chExt cx="4615743" cy="1824330"/>
          </a:xfrm>
        </p:grpSpPr>
        <p:grpSp>
          <p:nvGrpSpPr>
            <p:cNvPr id="65" name="组合 64">
              <a:extLst>
                <a:ext uri="{FF2B5EF4-FFF2-40B4-BE49-F238E27FC236}">
                  <a16:creationId xmlns:a16="http://schemas.microsoft.com/office/drawing/2014/main" id="{2FFC0D91-D784-4B9D-A078-A1A8043D118C}"/>
                </a:ext>
              </a:extLst>
            </p:cNvPr>
            <p:cNvGrpSpPr/>
            <p:nvPr/>
          </p:nvGrpSpPr>
          <p:grpSpPr>
            <a:xfrm>
              <a:off x="2213368" y="3386268"/>
              <a:ext cx="3882632" cy="1808973"/>
              <a:chOff x="2213368" y="3569148"/>
              <a:chExt cx="3882632" cy="1808973"/>
            </a:xfrm>
          </p:grpSpPr>
          <p:sp>
            <p:nvSpPr>
              <p:cNvPr id="70" name="流程图: 接点 69">
                <a:extLst>
                  <a:ext uri="{FF2B5EF4-FFF2-40B4-BE49-F238E27FC236}">
                    <a16:creationId xmlns:a16="http://schemas.microsoft.com/office/drawing/2014/main" id="{73E3B1A1-D3A4-4675-B69C-BC73607855EB}"/>
                  </a:ext>
                </a:extLst>
              </p:cNvPr>
              <p:cNvSpPr/>
              <p:nvPr/>
            </p:nvSpPr>
            <p:spPr>
              <a:xfrm>
                <a:off x="3793633" y="4149621"/>
                <a:ext cx="779996" cy="584774"/>
              </a:xfrm>
              <a:prstGeom prst="flowChartConnector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流程图: 接点 70">
                <a:extLst>
                  <a:ext uri="{FF2B5EF4-FFF2-40B4-BE49-F238E27FC236}">
                    <a16:creationId xmlns:a16="http://schemas.microsoft.com/office/drawing/2014/main" id="{B191E259-430D-4408-9D8E-113886681414}"/>
                  </a:ext>
                </a:extLst>
              </p:cNvPr>
              <p:cNvSpPr/>
              <p:nvPr/>
            </p:nvSpPr>
            <p:spPr>
              <a:xfrm>
                <a:off x="2414486" y="4225818"/>
                <a:ext cx="650240" cy="431800"/>
              </a:xfrm>
              <a:prstGeom prst="flowChartConnector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q0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72" name="直接箭头连接符 71">
                <a:extLst>
                  <a:ext uri="{FF2B5EF4-FFF2-40B4-BE49-F238E27FC236}">
                    <a16:creationId xmlns:a16="http://schemas.microsoft.com/office/drawing/2014/main" id="{CB791A64-D2A8-4FDD-9E60-BB4ECA77B375}"/>
                  </a:ext>
                </a:extLst>
              </p:cNvPr>
              <p:cNvCxnSpPr>
                <a:cxnSpLocks/>
                <a:stCxn id="71" idx="6"/>
                <a:endCxn id="70" idx="2"/>
              </p:cNvCxnSpPr>
              <p:nvPr/>
            </p:nvCxnSpPr>
            <p:spPr>
              <a:xfrm>
                <a:off x="3064726" y="4441718"/>
                <a:ext cx="728907" cy="29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AE88BAB8-3707-45A3-80BF-C8268C0FA70A}"/>
                  </a:ext>
                </a:extLst>
              </p:cNvPr>
              <p:cNvSpPr txBox="1"/>
              <p:nvPr/>
            </p:nvSpPr>
            <p:spPr>
              <a:xfrm>
                <a:off x="3206966" y="3927079"/>
                <a:ext cx="3556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b="1" dirty="0"/>
                  <a:t>a</a:t>
                </a:r>
                <a:endParaRPr lang="zh-CN" altLang="en-US" sz="3200" b="1" dirty="0"/>
              </a:p>
            </p:txBody>
          </p:sp>
          <p:cxnSp>
            <p:nvCxnSpPr>
              <p:cNvPr id="74" name="直接箭头连接符 73">
                <a:extLst>
                  <a:ext uri="{FF2B5EF4-FFF2-40B4-BE49-F238E27FC236}">
                    <a16:creationId xmlns:a16="http://schemas.microsoft.com/office/drawing/2014/main" id="{9C325073-908B-4347-936B-2CC119754F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13368" y="3775949"/>
                <a:ext cx="402235" cy="49503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流程图: 接点 74">
                <a:extLst>
                  <a:ext uri="{FF2B5EF4-FFF2-40B4-BE49-F238E27FC236}">
                    <a16:creationId xmlns:a16="http://schemas.microsoft.com/office/drawing/2014/main" id="{E2C27A4B-19EF-4969-9312-C26F4D2C4163}"/>
                  </a:ext>
                </a:extLst>
              </p:cNvPr>
              <p:cNvSpPr/>
              <p:nvPr/>
            </p:nvSpPr>
            <p:spPr>
              <a:xfrm>
                <a:off x="3857206" y="4225818"/>
                <a:ext cx="650240" cy="431800"/>
              </a:xfrm>
              <a:prstGeom prst="flowChartConnector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q1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6" name="流程图: 接点 75">
                <a:extLst>
                  <a:ext uri="{FF2B5EF4-FFF2-40B4-BE49-F238E27FC236}">
                    <a16:creationId xmlns:a16="http://schemas.microsoft.com/office/drawing/2014/main" id="{46BC030E-7C53-4A20-9FDF-06114A3009C4}"/>
                  </a:ext>
                </a:extLst>
              </p:cNvPr>
              <p:cNvSpPr/>
              <p:nvPr/>
            </p:nvSpPr>
            <p:spPr>
              <a:xfrm>
                <a:off x="5316004" y="3619147"/>
                <a:ext cx="779996" cy="584774"/>
              </a:xfrm>
              <a:prstGeom prst="flowChartConnector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77" name="直接箭头连接符 76">
                <a:extLst>
                  <a:ext uri="{FF2B5EF4-FFF2-40B4-BE49-F238E27FC236}">
                    <a16:creationId xmlns:a16="http://schemas.microsoft.com/office/drawing/2014/main" id="{B7B60AFA-778E-4BAB-AE19-C437E3F7550D}"/>
                  </a:ext>
                </a:extLst>
              </p:cNvPr>
              <p:cNvCxnSpPr>
                <a:cxnSpLocks/>
                <a:stCxn id="70" idx="7"/>
                <a:endCxn id="76" idx="2"/>
              </p:cNvCxnSpPr>
              <p:nvPr/>
            </p:nvCxnSpPr>
            <p:spPr>
              <a:xfrm flipV="1">
                <a:off x="4459401" y="3911534"/>
                <a:ext cx="856603" cy="32372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文本框 77">
                <a:extLst>
                  <a:ext uri="{FF2B5EF4-FFF2-40B4-BE49-F238E27FC236}">
                    <a16:creationId xmlns:a16="http://schemas.microsoft.com/office/drawing/2014/main" id="{45E9BD12-5E64-44D1-B2BB-F8FF36C5993F}"/>
                  </a:ext>
                </a:extLst>
              </p:cNvPr>
              <p:cNvSpPr txBox="1"/>
              <p:nvPr/>
            </p:nvSpPr>
            <p:spPr>
              <a:xfrm>
                <a:off x="4701648" y="3569148"/>
                <a:ext cx="25875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b="1" dirty="0"/>
                  <a:t>b</a:t>
                </a:r>
                <a:endParaRPr lang="zh-CN" altLang="en-US" sz="3200" b="1" dirty="0"/>
              </a:p>
            </p:txBody>
          </p:sp>
          <p:sp>
            <p:nvSpPr>
              <p:cNvPr id="79" name="流程图: 接点 78">
                <a:extLst>
                  <a:ext uri="{FF2B5EF4-FFF2-40B4-BE49-F238E27FC236}">
                    <a16:creationId xmlns:a16="http://schemas.microsoft.com/office/drawing/2014/main" id="{CBD3B5F6-13A8-4ED0-917C-85C490AA2945}"/>
                  </a:ext>
                </a:extLst>
              </p:cNvPr>
              <p:cNvSpPr/>
              <p:nvPr/>
            </p:nvSpPr>
            <p:spPr>
              <a:xfrm>
                <a:off x="5379577" y="3695344"/>
                <a:ext cx="650240" cy="431800"/>
              </a:xfrm>
              <a:prstGeom prst="flowChartConnector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q2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流程图: 接点 79">
                <a:extLst>
                  <a:ext uri="{FF2B5EF4-FFF2-40B4-BE49-F238E27FC236}">
                    <a16:creationId xmlns:a16="http://schemas.microsoft.com/office/drawing/2014/main" id="{EDE98F1D-344E-4D01-ABEF-AE1725795AC8}"/>
                  </a:ext>
                </a:extLst>
              </p:cNvPr>
              <p:cNvSpPr/>
              <p:nvPr/>
            </p:nvSpPr>
            <p:spPr>
              <a:xfrm>
                <a:off x="5316004" y="4777387"/>
                <a:ext cx="779996" cy="584774"/>
              </a:xfrm>
              <a:prstGeom prst="flowChartConnector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流程图: 接点 80">
                <a:extLst>
                  <a:ext uri="{FF2B5EF4-FFF2-40B4-BE49-F238E27FC236}">
                    <a16:creationId xmlns:a16="http://schemas.microsoft.com/office/drawing/2014/main" id="{310843D3-ADA3-48F4-98ED-155C8DE77CE2}"/>
                  </a:ext>
                </a:extLst>
              </p:cNvPr>
              <p:cNvSpPr/>
              <p:nvPr/>
            </p:nvSpPr>
            <p:spPr>
              <a:xfrm>
                <a:off x="5379577" y="4853584"/>
                <a:ext cx="650240" cy="431800"/>
              </a:xfrm>
              <a:prstGeom prst="flowChartConnector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q3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82" name="直接箭头连接符 81">
                <a:extLst>
                  <a:ext uri="{FF2B5EF4-FFF2-40B4-BE49-F238E27FC236}">
                    <a16:creationId xmlns:a16="http://schemas.microsoft.com/office/drawing/2014/main" id="{57D9415F-6631-44F4-8BC3-3C0BEAE53BB8}"/>
                  </a:ext>
                </a:extLst>
              </p:cNvPr>
              <p:cNvCxnSpPr>
                <a:cxnSpLocks/>
                <a:stCxn id="70" idx="5"/>
                <a:endCxn id="80" idx="2"/>
              </p:cNvCxnSpPr>
              <p:nvPr/>
            </p:nvCxnSpPr>
            <p:spPr>
              <a:xfrm>
                <a:off x="4459401" y="4648757"/>
                <a:ext cx="856603" cy="42101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直接箭头连接符 82">
                <a:extLst>
                  <a:ext uri="{FF2B5EF4-FFF2-40B4-BE49-F238E27FC236}">
                    <a16:creationId xmlns:a16="http://schemas.microsoft.com/office/drawing/2014/main" id="{8969BB81-4820-487F-9BC1-8DB4B063D36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04402" y="4203921"/>
                <a:ext cx="0" cy="57346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直接箭头连接符 83">
                <a:extLst>
                  <a:ext uri="{FF2B5EF4-FFF2-40B4-BE49-F238E27FC236}">
                    <a16:creationId xmlns:a16="http://schemas.microsoft.com/office/drawing/2014/main" id="{325045FF-A9A8-41E0-930F-3541477E72A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30940" y="4187962"/>
                <a:ext cx="0" cy="60538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文本框 84">
                <a:extLst>
                  <a:ext uri="{FF2B5EF4-FFF2-40B4-BE49-F238E27FC236}">
                    <a16:creationId xmlns:a16="http://schemas.microsoft.com/office/drawing/2014/main" id="{FA0AD5EB-69FA-4BC6-A6E2-5DAF04EC85CF}"/>
                  </a:ext>
                </a:extLst>
              </p:cNvPr>
              <p:cNvSpPr txBox="1"/>
              <p:nvPr/>
            </p:nvSpPr>
            <p:spPr>
              <a:xfrm>
                <a:off x="4701648" y="4793346"/>
                <a:ext cx="25875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b="1" dirty="0"/>
                  <a:t>c</a:t>
                </a:r>
                <a:endParaRPr lang="zh-CN" altLang="en-US" sz="3200" b="1" dirty="0"/>
              </a:p>
            </p:txBody>
          </p:sp>
          <p:sp>
            <p:nvSpPr>
              <p:cNvPr id="86" name="文本框 85">
                <a:extLst>
                  <a:ext uri="{FF2B5EF4-FFF2-40B4-BE49-F238E27FC236}">
                    <a16:creationId xmlns:a16="http://schemas.microsoft.com/office/drawing/2014/main" id="{69FE9EAE-EA2E-4314-86F1-D48DBA155DDB}"/>
                  </a:ext>
                </a:extLst>
              </p:cNvPr>
              <p:cNvSpPr txBox="1"/>
              <p:nvPr/>
            </p:nvSpPr>
            <p:spPr>
              <a:xfrm>
                <a:off x="5274903" y="4139685"/>
                <a:ext cx="25875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b="1" dirty="0"/>
                  <a:t>c</a:t>
                </a:r>
                <a:endParaRPr lang="zh-CN" altLang="en-US" sz="3200" b="1" dirty="0"/>
              </a:p>
            </p:txBody>
          </p:sp>
          <p:sp>
            <p:nvSpPr>
              <p:cNvPr id="87" name="文本框 86">
                <a:extLst>
                  <a:ext uri="{FF2B5EF4-FFF2-40B4-BE49-F238E27FC236}">
                    <a16:creationId xmlns:a16="http://schemas.microsoft.com/office/drawing/2014/main" id="{82BEAF56-8D81-4FB2-96C3-076EFF71D660}"/>
                  </a:ext>
                </a:extLst>
              </p:cNvPr>
              <p:cNvSpPr txBox="1"/>
              <p:nvPr/>
            </p:nvSpPr>
            <p:spPr>
              <a:xfrm>
                <a:off x="5788821" y="4180071"/>
                <a:ext cx="25875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b="1" dirty="0"/>
                  <a:t>b</a:t>
                </a:r>
                <a:endParaRPr lang="zh-CN" altLang="en-US" sz="3200" b="1" dirty="0"/>
              </a:p>
            </p:txBody>
          </p:sp>
        </p:grpSp>
        <p:cxnSp>
          <p:nvCxnSpPr>
            <p:cNvPr id="66" name="连接符: 曲线 65">
              <a:extLst>
                <a:ext uri="{FF2B5EF4-FFF2-40B4-BE49-F238E27FC236}">
                  <a16:creationId xmlns:a16="http://schemas.microsoft.com/office/drawing/2014/main" id="{C8858CE7-5341-43FD-8E39-BC01DE33C661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5783697" y="3731165"/>
              <a:ext cx="413498" cy="12700"/>
            </a:xfrm>
            <a:prstGeom prst="curvedConnector5">
              <a:avLst>
                <a:gd name="adj1" fmla="val -8599"/>
                <a:gd name="adj2" fmla="val 3362268"/>
                <a:gd name="adj3" fmla="val 108599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连接符: 曲线 66">
              <a:extLst>
                <a:ext uri="{FF2B5EF4-FFF2-40B4-BE49-F238E27FC236}">
                  <a16:creationId xmlns:a16="http://schemas.microsoft.com/office/drawing/2014/main" id="{56DFC69E-7946-4AB5-9C36-ABCE81935347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5816718" y="4869231"/>
              <a:ext cx="413498" cy="12700"/>
            </a:xfrm>
            <a:prstGeom prst="curvedConnector5">
              <a:avLst>
                <a:gd name="adj1" fmla="val -8599"/>
                <a:gd name="adj2" fmla="val 3362268"/>
                <a:gd name="adj3" fmla="val 108599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E2117D7A-21BE-40D7-9F66-EE961AF7E3DC}"/>
                </a:ext>
              </a:extLst>
            </p:cNvPr>
            <p:cNvSpPr txBox="1"/>
            <p:nvPr/>
          </p:nvSpPr>
          <p:spPr>
            <a:xfrm>
              <a:off x="6423334" y="4579100"/>
              <a:ext cx="40577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dirty="0"/>
                <a:t>c</a:t>
              </a:r>
              <a:endParaRPr lang="zh-CN" altLang="en-US" sz="3200" b="1" dirty="0"/>
            </a:p>
          </p:txBody>
        </p: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327FA5C8-C419-4E28-A59C-01ED5B97A483}"/>
                </a:ext>
              </a:extLst>
            </p:cNvPr>
            <p:cNvSpPr txBox="1"/>
            <p:nvPr/>
          </p:nvSpPr>
          <p:spPr>
            <a:xfrm>
              <a:off x="6423334" y="3370911"/>
              <a:ext cx="40577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dirty="0"/>
                <a:t>b</a:t>
              </a:r>
              <a:endParaRPr lang="zh-CN" altLang="en-US" sz="3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540060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48A789-5606-42E6-ABF3-FC9968359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示例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1D6E0CB-F850-4E77-BE13-F21FAE7BF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57</a:t>
            </a:fld>
            <a:endParaRPr lang="zh-CN" altLang="en-US" dirty="0"/>
          </a:p>
        </p:txBody>
      </p:sp>
      <p:pic>
        <p:nvPicPr>
          <p:cNvPr id="29" name="图片 28">
            <a:extLst>
              <a:ext uri="{FF2B5EF4-FFF2-40B4-BE49-F238E27FC236}">
                <a16:creationId xmlns:a16="http://schemas.microsoft.com/office/drawing/2014/main" id="{A9DAC787-C9B8-4FFB-BC90-0F5D81E689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988" y="1866499"/>
            <a:ext cx="6340694" cy="4229429"/>
          </a:xfrm>
          <a:prstGeom prst="rect">
            <a:avLst/>
          </a:prstGeom>
        </p:spPr>
      </p:pic>
      <p:grpSp>
        <p:nvGrpSpPr>
          <p:cNvPr id="51" name="组合 50">
            <a:extLst>
              <a:ext uri="{FF2B5EF4-FFF2-40B4-BE49-F238E27FC236}">
                <a16:creationId xmlns:a16="http://schemas.microsoft.com/office/drawing/2014/main" id="{867CA9B2-E6A6-4571-AB58-ECF9B35EE031}"/>
              </a:ext>
            </a:extLst>
          </p:cNvPr>
          <p:cNvGrpSpPr/>
          <p:nvPr/>
        </p:nvGrpSpPr>
        <p:grpSpPr>
          <a:xfrm>
            <a:off x="6754660" y="427491"/>
            <a:ext cx="5164352" cy="1975307"/>
            <a:chOff x="5892909" y="158202"/>
            <a:chExt cx="5164352" cy="1975307"/>
          </a:xfrm>
        </p:grpSpPr>
        <p:sp>
          <p:nvSpPr>
            <p:cNvPr id="12" name="流程图: 接点 11">
              <a:extLst>
                <a:ext uri="{FF2B5EF4-FFF2-40B4-BE49-F238E27FC236}">
                  <a16:creationId xmlns:a16="http://schemas.microsoft.com/office/drawing/2014/main" id="{BE16AF0E-0E1C-41EA-BB43-241F65485FCB}"/>
                </a:ext>
              </a:extLst>
            </p:cNvPr>
            <p:cNvSpPr/>
            <p:nvPr/>
          </p:nvSpPr>
          <p:spPr>
            <a:xfrm>
              <a:off x="6094027" y="981206"/>
              <a:ext cx="650240" cy="431800"/>
            </a:xfrm>
            <a:prstGeom prst="flowChartConnector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q0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02BD5848-09E7-45D6-AD9E-6DCB0DB7F2BA}"/>
                </a:ext>
              </a:extLst>
            </p:cNvPr>
            <p:cNvCxnSpPr>
              <a:cxnSpLocks/>
              <a:stCxn id="12" idx="6"/>
              <a:endCxn id="16" idx="2"/>
            </p:cNvCxnSpPr>
            <p:nvPr/>
          </p:nvCxnSpPr>
          <p:spPr>
            <a:xfrm>
              <a:off x="6744267" y="1197106"/>
              <a:ext cx="79248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0EEC3222-F26D-429A-9D65-B41EBBFD40BA}"/>
                </a:ext>
              </a:extLst>
            </p:cNvPr>
            <p:cNvSpPr txBox="1"/>
            <p:nvPr/>
          </p:nvSpPr>
          <p:spPr>
            <a:xfrm>
              <a:off x="6886507" y="682467"/>
              <a:ext cx="3556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dirty="0"/>
                <a:t>f</a:t>
              </a:r>
              <a:endParaRPr lang="zh-CN" altLang="en-US" sz="3200" b="1" dirty="0"/>
            </a:p>
          </p:txBody>
        </p: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55F85807-3620-45B5-A1C6-903C9D856E8E}"/>
                </a:ext>
              </a:extLst>
            </p:cNvPr>
            <p:cNvCxnSpPr>
              <a:cxnSpLocks/>
            </p:cNvCxnSpPr>
            <p:nvPr/>
          </p:nvCxnSpPr>
          <p:spPr>
            <a:xfrm>
              <a:off x="5892909" y="531337"/>
              <a:ext cx="402235" cy="49503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流程图: 接点 15">
              <a:extLst>
                <a:ext uri="{FF2B5EF4-FFF2-40B4-BE49-F238E27FC236}">
                  <a16:creationId xmlns:a16="http://schemas.microsoft.com/office/drawing/2014/main" id="{B33A30AF-6E32-4DB5-88E8-078AD1F8901B}"/>
                </a:ext>
              </a:extLst>
            </p:cNvPr>
            <p:cNvSpPr/>
            <p:nvPr/>
          </p:nvSpPr>
          <p:spPr>
            <a:xfrm>
              <a:off x="7536747" y="981206"/>
              <a:ext cx="650240" cy="431800"/>
            </a:xfrm>
            <a:prstGeom prst="flowChartConnector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q1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4D416A02-D022-4178-BEDB-CFA30288EC19}"/>
                </a:ext>
              </a:extLst>
            </p:cNvPr>
            <p:cNvCxnSpPr>
              <a:cxnSpLocks/>
              <a:stCxn id="16" idx="7"/>
              <a:endCxn id="20" idx="2"/>
            </p:cNvCxnSpPr>
            <p:nvPr/>
          </p:nvCxnSpPr>
          <p:spPr>
            <a:xfrm flipV="1">
              <a:off x="8091762" y="666632"/>
              <a:ext cx="967356" cy="37781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0BA945EB-50AB-4EFF-BBE7-567FD0B62C1F}"/>
                </a:ext>
              </a:extLst>
            </p:cNvPr>
            <p:cNvSpPr txBox="1"/>
            <p:nvPr/>
          </p:nvSpPr>
          <p:spPr>
            <a:xfrm>
              <a:off x="8381189" y="324536"/>
              <a:ext cx="25875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dirty="0"/>
                <a:t>e</a:t>
              </a:r>
              <a:endParaRPr lang="zh-CN" altLang="en-US" sz="3200" b="1" dirty="0"/>
            </a:p>
          </p:txBody>
        </p:sp>
        <p:sp>
          <p:nvSpPr>
            <p:cNvPr id="20" name="流程图: 接点 19">
              <a:extLst>
                <a:ext uri="{FF2B5EF4-FFF2-40B4-BE49-F238E27FC236}">
                  <a16:creationId xmlns:a16="http://schemas.microsoft.com/office/drawing/2014/main" id="{79EA06F4-D72A-4F17-8928-4185EF2F4AE9}"/>
                </a:ext>
              </a:extLst>
            </p:cNvPr>
            <p:cNvSpPr/>
            <p:nvPr/>
          </p:nvSpPr>
          <p:spPr>
            <a:xfrm>
              <a:off x="9059118" y="450732"/>
              <a:ext cx="650240" cy="431800"/>
            </a:xfrm>
            <a:prstGeom prst="flowChartConnector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q2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2" name="流程图: 接点 21">
              <a:extLst>
                <a:ext uri="{FF2B5EF4-FFF2-40B4-BE49-F238E27FC236}">
                  <a16:creationId xmlns:a16="http://schemas.microsoft.com/office/drawing/2014/main" id="{C2FC8427-59E0-47ED-A65F-EC5840E98B30}"/>
                </a:ext>
              </a:extLst>
            </p:cNvPr>
            <p:cNvSpPr/>
            <p:nvPr/>
          </p:nvSpPr>
          <p:spPr>
            <a:xfrm>
              <a:off x="9059118" y="1608972"/>
              <a:ext cx="650240" cy="431800"/>
            </a:xfrm>
            <a:prstGeom prst="flowChartConnector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q4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8F7D1C44-54C7-49DA-AC5E-A2CA1D6F0856}"/>
                </a:ext>
              </a:extLst>
            </p:cNvPr>
            <p:cNvCxnSpPr>
              <a:cxnSpLocks/>
              <a:stCxn id="16" idx="5"/>
              <a:endCxn id="22" idx="2"/>
            </p:cNvCxnSpPr>
            <p:nvPr/>
          </p:nvCxnSpPr>
          <p:spPr>
            <a:xfrm>
              <a:off x="8091762" y="1349770"/>
              <a:ext cx="967356" cy="47510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CD89712B-ABAA-46A5-989C-49C5DFE55333}"/>
                </a:ext>
              </a:extLst>
            </p:cNvPr>
            <p:cNvCxnSpPr>
              <a:cxnSpLocks/>
              <a:stCxn id="20" idx="6"/>
              <a:endCxn id="42" idx="2"/>
            </p:cNvCxnSpPr>
            <p:nvPr/>
          </p:nvCxnSpPr>
          <p:spPr>
            <a:xfrm flipV="1">
              <a:off x="9709358" y="661842"/>
              <a:ext cx="566284" cy="479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D073AB85-9A06-4935-A07B-100ED6BA6D79}"/>
                </a:ext>
              </a:extLst>
            </p:cNvPr>
            <p:cNvCxnSpPr>
              <a:cxnSpLocks/>
              <a:stCxn id="22" idx="6"/>
              <a:endCxn id="41" idx="2"/>
            </p:cNvCxnSpPr>
            <p:nvPr/>
          </p:nvCxnSpPr>
          <p:spPr>
            <a:xfrm>
              <a:off x="9709358" y="1824872"/>
              <a:ext cx="63148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B06D6F54-93B0-4F97-916F-53F571E81843}"/>
                </a:ext>
              </a:extLst>
            </p:cNvPr>
            <p:cNvSpPr txBox="1"/>
            <p:nvPr/>
          </p:nvSpPr>
          <p:spPr>
            <a:xfrm>
              <a:off x="8381189" y="1548734"/>
              <a:ext cx="25875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dirty="0"/>
                <a:t>i</a:t>
              </a:r>
              <a:endParaRPr lang="zh-CN" altLang="en-US" sz="3200" b="1" dirty="0"/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698B48D5-E7BF-4F4B-AF32-5105B6C82E69}"/>
                </a:ext>
              </a:extLst>
            </p:cNvPr>
            <p:cNvSpPr txBox="1"/>
            <p:nvPr/>
          </p:nvSpPr>
          <p:spPr>
            <a:xfrm>
              <a:off x="9813876" y="1353067"/>
              <a:ext cx="25875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dirty="0"/>
                <a:t>e</a:t>
              </a:r>
              <a:endParaRPr lang="zh-CN" altLang="en-US" sz="3200" b="1" dirty="0"/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C020C77A-718E-4360-9966-57FC2AA167F5}"/>
                </a:ext>
              </a:extLst>
            </p:cNvPr>
            <p:cNvSpPr txBox="1"/>
            <p:nvPr/>
          </p:nvSpPr>
          <p:spPr>
            <a:xfrm>
              <a:off x="9806294" y="158202"/>
              <a:ext cx="25875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dirty="0"/>
                <a:t>e</a:t>
              </a:r>
              <a:endParaRPr lang="zh-CN" altLang="en-US" sz="3200" b="1" dirty="0"/>
            </a:p>
          </p:txBody>
        </p:sp>
        <p:sp>
          <p:nvSpPr>
            <p:cNvPr id="40" name="流程图: 接点 39">
              <a:extLst>
                <a:ext uri="{FF2B5EF4-FFF2-40B4-BE49-F238E27FC236}">
                  <a16:creationId xmlns:a16="http://schemas.microsoft.com/office/drawing/2014/main" id="{7DD2592B-C62C-44ED-A9CB-C77EC1F1FD50}"/>
                </a:ext>
              </a:extLst>
            </p:cNvPr>
            <p:cNvSpPr/>
            <p:nvPr/>
          </p:nvSpPr>
          <p:spPr>
            <a:xfrm>
              <a:off x="10277265" y="1532775"/>
              <a:ext cx="779996" cy="584774"/>
            </a:xfrm>
            <a:prstGeom prst="flowChartConnector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1" name="流程图: 接点 40">
              <a:extLst>
                <a:ext uri="{FF2B5EF4-FFF2-40B4-BE49-F238E27FC236}">
                  <a16:creationId xmlns:a16="http://schemas.microsoft.com/office/drawing/2014/main" id="{83FA1494-E157-4560-871A-DB9DB56E7663}"/>
                </a:ext>
              </a:extLst>
            </p:cNvPr>
            <p:cNvSpPr/>
            <p:nvPr/>
          </p:nvSpPr>
          <p:spPr>
            <a:xfrm>
              <a:off x="10340838" y="1608972"/>
              <a:ext cx="650240" cy="431800"/>
            </a:xfrm>
            <a:prstGeom prst="flowChartConnector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q5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2" name="流程图: 接点 41">
              <a:extLst>
                <a:ext uri="{FF2B5EF4-FFF2-40B4-BE49-F238E27FC236}">
                  <a16:creationId xmlns:a16="http://schemas.microsoft.com/office/drawing/2014/main" id="{0319CF0C-AD18-49F2-835C-0CA73ECF39E1}"/>
                </a:ext>
              </a:extLst>
            </p:cNvPr>
            <p:cNvSpPr/>
            <p:nvPr/>
          </p:nvSpPr>
          <p:spPr>
            <a:xfrm>
              <a:off x="10275642" y="369455"/>
              <a:ext cx="779996" cy="584774"/>
            </a:xfrm>
            <a:prstGeom prst="flowChartConnector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3" name="流程图: 接点 42">
              <a:extLst>
                <a:ext uri="{FF2B5EF4-FFF2-40B4-BE49-F238E27FC236}">
                  <a16:creationId xmlns:a16="http://schemas.microsoft.com/office/drawing/2014/main" id="{7F7B557B-DFE5-4081-AAB6-4992957F8D3B}"/>
                </a:ext>
              </a:extLst>
            </p:cNvPr>
            <p:cNvSpPr/>
            <p:nvPr/>
          </p:nvSpPr>
          <p:spPr>
            <a:xfrm>
              <a:off x="10339215" y="445652"/>
              <a:ext cx="650240" cy="431800"/>
            </a:xfrm>
            <a:prstGeom prst="flowChartConnector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q3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3F565B16-93EE-4E95-8062-724E35EE8B88}"/>
              </a:ext>
            </a:extLst>
          </p:cNvPr>
          <p:cNvGrpSpPr/>
          <p:nvPr/>
        </p:nvGrpSpPr>
        <p:grpSpPr>
          <a:xfrm>
            <a:off x="6654800" y="496833"/>
            <a:ext cx="5389696" cy="2611707"/>
            <a:chOff x="6654800" y="496833"/>
            <a:chExt cx="5389696" cy="2611707"/>
          </a:xfrm>
        </p:grpSpPr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AA5ED1F8-E1B2-4CC0-918C-625680663580}"/>
                </a:ext>
              </a:extLst>
            </p:cNvPr>
            <p:cNvSpPr txBox="1"/>
            <p:nvPr/>
          </p:nvSpPr>
          <p:spPr>
            <a:xfrm>
              <a:off x="7124481" y="1970561"/>
              <a:ext cx="51096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dirty="0">
                  <a:solidFill>
                    <a:srgbClr val="FF0000"/>
                  </a:solidFill>
                </a:rPr>
                <a:t>N</a:t>
              </a:r>
              <a:endParaRPr lang="zh-CN" altLang="en-US" sz="3200" b="1" dirty="0">
                <a:solidFill>
                  <a:srgbClr val="FF0000"/>
                </a:solidFill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8EA3D7F0-E642-4C83-A23C-EC7137545244}"/>
                </a:ext>
              </a:extLst>
            </p:cNvPr>
            <p:cNvSpPr txBox="1"/>
            <p:nvPr/>
          </p:nvSpPr>
          <p:spPr>
            <a:xfrm>
              <a:off x="11332630" y="2523765"/>
              <a:ext cx="51096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dirty="0">
                  <a:solidFill>
                    <a:srgbClr val="FF0000"/>
                  </a:solidFill>
                </a:rPr>
                <a:t>A</a:t>
              </a:r>
              <a:endParaRPr lang="zh-CN" altLang="en-US" sz="3200" b="1" dirty="0">
                <a:solidFill>
                  <a:srgbClr val="FF0000"/>
                </a:solidFill>
              </a:endParaRPr>
            </a:p>
          </p:txBody>
        </p:sp>
        <p:sp>
          <p:nvSpPr>
            <p:cNvPr id="52" name="任意多边形: 形状 51">
              <a:extLst>
                <a:ext uri="{FF2B5EF4-FFF2-40B4-BE49-F238E27FC236}">
                  <a16:creationId xmlns:a16="http://schemas.microsoft.com/office/drawing/2014/main" id="{B3875835-DE03-4DE2-A7B4-E305EBBD5AB0}"/>
                </a:ext>
              </a:extLst>
            </p:cNvPr>
            <p:cNvSpPr/>
            <p:nvPr/>
          </p:nvSpPr>
          <p:spPr>
            <a:xfrm>
              <a:off x="6654800" y="548640"/>
              <a:ext cx="4043680" cy="1859280"/>
            </a:xfrm>
            <a:custGeom>
              <a:avLst/>
              <a:gdLst>
                <a:gd name="connsiteX0" fmla="*/ 111760 w 4043680"/>
                <a:gd name="connsiteY0" fmla="*/ 762000 h 1859280"/>
                <a:gd name="connsiteX1" fmla="*/ 203200 w 4043680"/>
                <a:gd name="connsiteY1" fmla="*/ 711200 h 1859280"/>
                <a:gd name="connsiteX2" fmla="*/ 243840 w 4043680"/>
                <a:gd name="connsiteY2" fmla="*/ 680720 h 1859280"/>
                <a:gd name="connsiteX3" fmla="*/ 335280 w 4043680"/>
                <a:gd name="connsiteY3" fmla="*/ 640080 h 1859280"/>
                <a:gd name="connsiteX4" fmla="*/ 386080 w 4043680"/>
                <a:gd name="connsiteY4" fmla="*/ 629920 h 1859280"/>
                <a:gd name="connsiteX5" fmla="*/ 426720 w 4043680"/>
                <a:gd name="connsiteY5" fmla="*/ 619760 h 1859280"/>
                <a:gd name="connsiteX6" fmla="*/ 457200 w 4043680"/>
                <a:gd name="connsiteY6" fmla="*/ 599440 h 1859280"/>
                <a:gd name="connsiteX7" fmla="*/ 548640 w 4043680"/>
                <a:gd name="connsiteY7" fmla="*/ 558800 h 1859280"/>
                <a:gd name="connsiteX8" fmla="*/ 619760 w 4043680"/>
                <a:gd name="connsiteY8" fmla="*/ 508000 h 1859280"/>
                <a:gd name="connsiteX9" fmla="*/ 680720 w 4043680"/>
                <a:gd name="connsiteY9" fmla="*/ 487680 h 1859280"/>
                <a:gd name="connsiteX10" fmla="*/ 741680 w 4043680"/>
                <a:gd name="connsiteY10" fmla="*/ 447040 h 1859280"/>
                <a:gd name="connsiteX11" fmla="*/ 843280 w 4043680"/>
                <a:gd name="connsiteY11" fmla="*/ 416560 h 1859280"/>
                <a:gd name="connsiteX12" fmla="*/ 924560 w 4043680"/>
                <a:gd name="connsiteY12" fmla="*/ 345440 h 1859280"/>
                <a:gd name="connsiteX13" fmla="*/ 955040 w 4043680"/>
                <a:gd name="connsiteY13" fmla="*/ 325120 h 1859280"/>
                <a:gd name="connsiteX14" fmla="*/ 985520 w 4043680"/>
                <a:gd name="connsiteY14" fmla="*/ 314960 h 1859280"/>
                <a:gd name="connsiteX15" fmla="*/ 1036320 w 4043680"/>
                <a:gd name="connsiteY15" fmla="*/ 294640 h 1859280"/>
                <a:gd name="connsiteX16" fmla="*/ 1137920 w 4043680"/>
                <a:gd name="connsiteY16" fmla="*/ 284480 h 1859280"/>
                <a:gd name="connsiteX17" fmla="*/ 1310640 w 4043680"/>
                <a:gd name="connsiteY17" fmla="*/ 243840 h 1859280"/>
                <a:gd name="connsiteX18" fmla="*/ 1524000 w 4043680"/>
                <a:gd name="connsiteY18" fmla="*/ 223520 h 1859280"/>
                <a:gd name="connsiteX19" fmla="*/ 1635760 w 4043680"/>
                <a:gd name="connsiteY19" fmla="*/ 203200 h 1859280"/>
                <a:gd name="connsiteX20" fmla="*/ 1747520 w 4043680"/>
                <a:gd name="connsiteY20" fmla="*/ 182880 h 1859280"/>
                <a:gd name="connsiteX21" fmla="*/ 1798320 w 4043680"/>
                <a:gd name="connsiteY21" fmla="*/ 172720 h 1859280"/>
                <a:gd name="connsiteX22" fmla="*/ 2336800 w 4043680"/>
                <a:gd name="connsiteY22" fmla="*/ 162560 h 1859280"/>
                <a:gd name="connsiteX23" fmla="*/ 2428240 w 4043680"/>
                <a:gd name="connsiteY23" fmla="*/ 142240 h 1859280"/>
                <a:gd name="connsiteX24" fmla="*/ 2499360 w 4043680"/>
                <a:gd name="connsiteY24" fmla="*/ 132080 h 1859280"/>
                <a:gd name="connsiteX25" fmla="*/ 2550160 w 4043680"/>
                <a:gd name="connsiteY25" fmla="*/ 121920 h 1859280"/>
                <a:gd name="connsiteX26" fmla="*/ 2631440 w 4043680"/>
                <a:gd name="connsiteY26" fmla="*/ 101600 h 1859280"/>
                <a:gd name="connsiteX27" fmla="*/ 2753360 w 4043680"/>
                <a:gd name="connsiteY27" fmla="*/ 91440 h 1859280"/>
                <a:gd name="connsiteX28" fmla="*/ 2976880 w 4043680"/>
                <a:gd name="connsiteY28" fmla="*/ 71120 h 1859280"/>
                <a:gd name="connsiteX29" fmla="*/ 3251200 w 4043680"/>
                <a:gd name="connsiteY29" fmla="*/ 40640 h 1859280"/>
                <a:gd name="connsiteX30" fmla="*/ 3291840 w 4043680"/>
                <a:gd name="connsiteY30" fmla="*/ 30480 h 1859280"/>
                <a:gd name="connsiteX31" fmla="*/ 3413760 w 4043680"/>
                <a:gd name="connsiteY31" fmla="*/ 20320 h 1859280"/>
                <a:gd name="connsiteX32" fmla="*/ 3505200 w 4043680"/>
                <a:gd name="connsiteY32" fmla="*/ 0 h 1859280"/>
                <a:gd name="connsiteX33" fmla="*/ 3911600 w 4043680"/>
                <a:gd name="connsiteY33" fmla="*/ 10160 h 1859280"/>
                <a:gd name="connsiteX34" fmla="*/ 3921760 w 4043680"/>
                <a:gd name="connsiteY34" fmla="*/ 50800 h 1859280"/>
                <a:gd name="connsiteX35" fmla="*/ 3931920 w 4043680"/>
                <a:gd name="connsiteY35" fmla="*/ 81280 h 1859280"/>
                <a:gd name="connsiteX36" fmla="*/ 3952240 w 4043680"/>
                <a:gd name="connsiteY36" fmla="*/ 111760 h 1859280"/>
                <a:gd name="connsiteX37" fmla="*/ 3962400 w 4043680"/>
                <a:gd name="connsiteY37" fmla="*/ 142240 h 1859280"/>
                <a:gd name="connsiteX38" fmla="*/ 4013200 w 4043680"/>
                <a:gd name="connsiteY38" fmla="*/ 213360 h 1859280"/>
                <a:gd name="connsiteX39" fmla="*/ 4023360 w 4043680"/>
                <a:gd name="connsiteY39" fmla="*/ 274320 h 1859280"/>
                <a:gd name="connsiteX40" fmla="*/ 4043680 w 4043680"/>
                <a:gd name="connsiteY40" fmla="*/ 355600 h 1859280"/>
                <a:gd name="connsiteX41" fmla="*/ 4033520 w 4043680"/>
                <a:gd name="connsiteY41" fmla="*/ 1513840 h 1859280"/>
                <a:gd name="connsiteX42" fmla="*/ 4013200 w 4043680"/>
                <a:gd name="connsiteY42" fmla="*/ 1595120 h 1859280"/>
                <a:gd name="connsiteX43" fmla="*/ 3992880 w 4043680"/>
                <a:gd name="connsiteY43" fmla="*/ 1706880 h 1859280"/>
                <a:gd name="connsiteX44" fmla="*/ 3982720 w 4043680"/>
                <a:gd name="connsiteY44" fmla="*/ 1737360 h 1859280"/>
                <a:gd name="connsiteX45" fmla="*/ 3942080 w 4043680"/>
                <a:gd name="connsiteY45" fmla="*/ 1757680 h 1859280"/>
                <a:gd name="connsiteX46" fmla="*/ 3911600 w 4043680"/>
                <a:gd name="connsiteY46" fmla="*/ 1778000 h 1859280"/>
                <a:gd name="connsiteX47" fmla="*/ 3850640 w 4043680"/>
                <a:gd name="connsiteY47" fmla="*/ 1798320 h 1859280"/>
                <a:gd name="connsiteX48" fmla="*/ 3759200 w 4043680"/>
                <a:gd name="connsiteY48" fmla="*/ 1828800 h 1859280"/>
                <a:gd name="connsiteX49" fmla="*/ 3647440 w 4043680"/>
                <a:gd name="connsiteY49" fmla="*/ 1838960 h 1859280"/>
                <a:gd name="connsiteX50" fmla="*/ 2773680 w 4043680"/>
                <a:gd name="connsiteY50" fmla="*/ 1859280 h 1859280"/>
                <a:gd name="connsiteX51" fmla="*/ 2174240 w 4043680"/>
                <a:gd name="connsiteY51" fmla="*/ 1849120 h 1859280"/>
                <a:gd name="connsiteX52" fmla="*/ 2092960 w 4043680"/>
                <a:gd name="connsiteY52" fmla="*/ 1828800 h 1859280"/>
                <a:gd name="connsiteX53" fmla="*/ 1869440 w 4043680"/>
                <a:gd name="connsiteY53" fmla="*/ 1798320 h 1859280"/>
                <a:gd name="connsiteX54" fmla="*/ 1838960 w 4043680"/>
                <a:gd name="connsiteY54" fmla="*/ 1778000 h 1859280"/>
                <a:gd name="connsiteX55" fmla="*/ 1737360 w 4043680"/>
                <a:gd name="connsiteY55" fmla="*/ 1747520 h 1859280"/>
                <a:gd name="connsiteX56" fmla="*/ 1666240 w 4043680"/>
                <a:gd name="connsiteY56" fmla="*/ 1737360 h 1859280"/>
                <a:gd name="connsiteX57" fmla="*/ 1635760 w 4043680"/>
                <a:gd name="connsiteY57" fmla="*/ 1717040 h 1859280"/>
                <a:gd name="connsiteX58" fmla="*/ 1534160 w 4043680"/>
                <a:gd name="connsiteY58" fmla="*/ 1686560 h 1859280"/>
                <a:gd name="connsiteX59" fmla="*/ 1493520 w 4043680"/>
                <a:gd name="connsiteY59" fmla="*/ 1666240 h 1859280"/>
                <a:gd name="connsiteX60" fmla="*/ 1320800 w 4043680"/>
                <a:gd name="connsiteY60" fmla="*/ 1625600 h 1859280"/>
                <a:gd name="connsiteX61" fmla="*/ 1270000 w 4043680"/>
                <a:gd name="connsiteY61" fmla="*/ 1605280 h 1859280"/>
                <a:gd name="connsiteX62" fmla="*/ 1188720 w 4043680"/>
                <a:gd name="connsiteY62" fmla="*/ 1584960 h 1859280"/>
                <a:gd name="connsiteX63" fmla="*/ 1137920 w 4043680"/>
                <a:gd name="connsiteY63" fmla="*/ 1554480 h 1859280"/>
                <a:gd name="connsiteX64" fmla="*/ 1097280 w 4043680"/>
                <a:gd name="connsiteY64" fmla="*/ 1544320 h 1859280"/>
                <a:gd name="connsiteX65" fmla="*/ 1046480 w 4043680"/>
                <a:gd name="connsiteY65" fmla="*/ 1524000 h 1859280"/>
                <a:gd name="connsiteX66" fmla="*/ 985520 w 4043680"/>
                <a:gd name="connsiteY66" fmla="*/ 1503680 h 1859280"/>
                <a:gd name="connsiteX67" fmla="*/ 873760 w 4043680"/>
                <a:gd name="connsiteY67" fmla="*/ 1463040 h 1859280"/>
                <a:gd name="connsiteX68" fmla="*/ 782320 w 4043680"/>
                <a:gd name="connsiteY68" fmla="*/ 1442720 h 1859280"/>
                <a:gd name="connsiteX69" fmla="*/ 751840 w 4043680"/>
                <a:gd name="connsiteY69" fmla="*/ 1432560 h 1859280"/>
                <a:gd name="connsiteX70" fmla="*/ 701040 w 4043680"/>
                <a:gd name="connsiteY70" fmla="*/ 1422400 h 1859280"/>
                <a:gd name="connsiteX71" fmla="*/ 640080 w 4043680"/>
                <a:gd name="connsiteY71" fmla="*/ 1402080 h 1859280"/>
                <a:gd name="connsiteX72" fmla="*/ 589280 w 4043680"/>
                <a:gd name="connsiteY72" fmla="*/ 1391920 h 1859280"/>
                <a:gd name="connsiteX73" fmla="*/ 558800 w 4043680"/>
                <a:gd name="connsiteY73" fmla="*/ 1381760 h 1859280"/>
                <a:gd name="connsiteX74" fmla="*/ 508000 w 4043680"/>
                <a:gd name="connsiteY74" fmla="*/ 1371600 h 1859280"/>
                <a:gd name="connsiteX75" fmla="*/ 477520 w 4043680"/>
                <a:gd name="connsiteY75" fmla="*/ 1351280 h 1859280"/>
                <a:gd name="connsiteX76" fmla="*/ 396240 w 4043680"/>
                <a:gd name="connsiteY76" fmla="*/ 1330960 h 1859280"/>
                <a:gd name="connsiteX77" fmla="*/ 335280 w 4043680"/>
                <a:gd name="connsiteY77" fmla="*/ 1300480 h 1859280"/>
                <a:gd name="connsiteX78" fmla="*/ 304800 w 4043680"/>
                <a:gd name="connsiteY78" fmla="*/ 1280160 h 1859280"/>
                <a:gd name="connsiteX79" fmla="*/ 274320 w 4043680"/>
                <a:gd name="connsiteY79" fmla="*/ 1270000 h 1859280"/>
                <a:gd name="connsiteX80" fmla="*/ 233680 w 4043680"/>
                <a:gd name="connsiteY80" fmla="*/ 1239520 h 1859280"/>
                <a:gd name="connsiteX81" fmla="*/ 142240 w 4043680"/>
                <a:gd name="connsiteY81" fmla="*/ 1178560 h 1859280"/>
                <a:gd name="connsiteX82" fmla="*/ 60960 w 4043680"/>
                <a:gd name="connsiteY82" fmla="*/ 1107440 h 1859280"/>
                <a:gd name="connsiteX83" fmla="*/ 40640 w 4043680"/>
                <a:gd name="connsiteY83" fmla="*/ 1066800 h 1859280"/>
                <a:gd name="connsiteX84" fmla="*/ 0 w 4043680"/>
                <a:gd name="connsiteY84" fmla="*/ 975360 h 1859280"/>
                <a:gd name="connsiteX85" fmla="*/ 10160 w 4043680"/>
                <a:gd name="connsiteY85" fmla="*/ 904240 h 1859280"/>
                <a:gd name="connsiteX86" fmla="*/ 71120 w 4043680"/>
                <a:gd name="connsiteY86" fmla="*/ 812800 h 1859280"/>
                <a:gd name="connsiteX87" fmla="*/ 111760 w 4043680"/>
                <a:gd name="connsiteY87" fmla="*/ 762000 h 1859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4043680" h="1859280">
                  <a:moveTo>
                    <a:pt x="111760" y="762000"/>
                  </a:moveTo>
                  <a:cubicBezTo>
                    <a:pt x="133773" y="745067"/>
                    <a:pt x="90124" y="767738"/>
                    <a:pt x="203200" y="711200"/>
                  </a:cubicBezTo>
                  <a:cubicBezTo>
                    <a:pt x="218346" y="703627"/>
                    <a:pt x="228931" y="688748"/>
                    <a:pt x="243840" y="680720"/>
                  </a:cubicBezTo>
                  <a:cubicBezTo>
                    <a:pt x="273208" y="664906"/>
                    <a:pt x="303868" y="651298"/>
                    <a:pt x="335280" y="640080"/>
                  </a:cubicBezTo>
                  <a:cubicBezTo>
                    <a:pt x="351543" y="634272"/>
                    <a:pt x="369223" y="633666"/>
                    <a:pt x="386080" y="629920"/>
                  </a:cubicBezTo>
                  <a:cubicBezTo>
                    <a:pt x="399711" y="626891"/>
                    <a:pt x="413173" y="623147"/>
                    <a:pt x="426720" y="619760"/>
                  </a:cubicBezTo>
                  <a:cubicBezTo>
                    <a:pt x="436880" y="612987"/>
                    <a:pt x="446278" y="604901"/>
                    <a:pt x="457200" y="599440"/>
                  </a:cubicBezTo>
                  <a:cubicBezTo>
                    <a:pt x="505373" y="575354"/>
                    <a:pt x="505548" y="585733"/>
                    <a:pt x="548640" y="558800"/>
                  </a:cubicBezTo>
                  <a:cubicBezTo>
                    <a:pt x="557877" y="553027"/>
                    <a:pt x="604880" y="514613"/>
                    <a:pt x="619760" y="508000"/>
                  </a:cubicBezTo>
                  <a:cubicBezTo>
                    <a:pt x="639333" y="499301"/>
                    <a:pt x="661562" y="497259"/>
                    <a:pt x="680720" y="487680"/>
                  </a:cubicBezTo>
                  <a:cubicBezTo>
                    <a:pt x="702563" y="476758"/>
                    <a:pt x="718512" y="454763"/>
                    <a:pt x="741680" y="447040"/>
                  </a:cubicBezTo>
                  <a:cubicBezTo>
                    <a:pt x="815887" y="422304"/>
                    <a:pt x="781860" y="431915"/>
                    <a:pt x="843280" y="416560"/>
                  </a:cubicBezTo>
                  <a:cubicBezTo>
                    <a:pt x="880875" y="378965"/>
                    <a:pt x="874944" y="382652"/>
                    <a:pt x="924560" y="345440"/>
                  </a:cubicBezTo>
                  <a:cubicBezTo>
                    <a:pt x="934329" y="338114"/>
                    <a:pt x="944118" y="330581"/>
                    <a:pt x="955040" y="325120"/>
                  </a:cubicBezTo>
                  <a:cubicBezTo>
                    <a:pt x="964619" y="320331"/>
                    <a:pt x="975492" y="318720"/>
                    <a:pt x="985520" y="314960"/>
                  </a:cubicBezTo>
                  <a:cubicBezTo>
                    <a:pt x="1002597" y="308556"/>
                    <a:pt x="1018436" y="298217"/>
                    <a:pt x="1036320" y="294640"/>
                  </a:cubicBezTo>
                  <a:cubicBezTo>
                    <a:pt x="1069695" y="287965"/>
                    <a:pt x="1104053" y="287867"/>
                    <a:pt x="1137920" y="284480"/>
                  </a:cubicBezTo>
                  <a:cubicBezTo>
                    <a:pt x="1206216" y="238950"/>
                    <a:pt x="1164294" y="260565"/>
                    <a:pt x="1310640" y="243840"/>
                  </a:cubicBezTo>
                  <a:cubicBezTo>
                    <a:pt x="1381620" y="235728"/>
                    <a:pt x="1524000" y="223520"/>
                    <a:pt x="1524000" y="223520"/>
                  </a:cubicBezTo>
                  <a:cubicBezTo>
                    <a:pt x="1587142" y="202473"/>
                    <a:pt x="1526621" y="220433"/>
                    <a:pt x="1635760" y="203200"/>
                  </a:cubicBezTo>
                  <a:cubicBezTo>
                    <a:pt x="1673161" y="197295"/>
                    <a:pt x="1710304" y="189858"/>
                    <a:pt x="1747520" y="182880"/>
                  </a:cubicBezTo>
                  <a:cubicBezTo>
                    <a:pt x="1764493" y="179698"/>
                    <a:pt x="1781062" y="173315"/>
                    <a:pt x="1798320" y="172720"/>
                  </a:cubicBezTo>
                  <a:cubicBezTo>
                    <a:pt x="1977739" y="166533"/>
                    <a:pt x="2157307" y="165947"/>
                    <a:pt x="2336800" y="162560"/>
                  </a:cubicBezTo>
                  <a:cubicBezTo>
                    <a:pt x="2373333" y="153427"/>
                    <a:pt x="2389545" y="148689"/>
                    <a:pt x="2428240" y="142240"/>
                  </a:cubicBezTo>
                  <a:cubicBezTo>
                    <a:pt x="2451862" y="138303"/>
                    <a:pt x="2475738" y="136017"/>
                    <a:pt x="2499360" y="132080"/>
                  </a:cubicBezTo>
                  <a:cubicBezTo>
                    <a:pt x="2516394" y="129241"/>
                    <a:pt x="2533334" y="125803"/>
                    <a:pt x="2550160" y="121920"/>
                  </a:cubicBezTo>
                  <a:cubicBezTo>
                    <a:pt x="2577372" y="115640"/>
                    <a:pt x="2603822" y="105743"/>
                    <a:pt x="2631440" y="101600"/>
                  </a:cubicBezTo>
                  <a:cubicBezTo>
                    <a:pt x="2671770" y="95551"/>
                    <a:pt x="2712763" y="95306"/>
                    <a:pt x="2753360" y="91440"/>
                  </a:cubicBezTo>
                  <a:cubicBezTo>
                    <a:pt x="3005970" y="67382"/>
                    <a:pt x="2645353" y="96622"/>
                    <a:pt x="2976880" y="71120"/>
                  </a:cubicBezTo>
                  <a:cubicBezTo>
                    <a:pt x="3088254" y="33995"/>
                    <a:pt x="2969897" y="70780"/>
                    <a:pt x="3251200" y="40640"/>
                  </a:cubicBezTo>
                  <a:cubicBezTo>
                    <a:pt x="3265084" y="39152"/>
                    <a:pt x="3277984" y="32212"/>
                    <a:pt x="3291840" y="30480"/>
                  </a:cubicBezTo>
                  <a:cubicBezTo>
                    <a:pt x="3332306" y="25422"/>
                    <a:pt x="3373120" y="23707"/>
                    <a:pt x="3413760" y="20320"/>
                  </a:cubicBezTo>
                  <a:cubicBezTo>
                    <a:pt x="3444240" y="13547"/>
                    <a:pt x="3473983" y="637"/>
                    <a:pt x="3505200" y="0"/>
                  </a:cubicBezTo>
                  <a:lnTo>
                    <a:pt x="3911600" y="10160"/>
                  </a:lnTo>
                  <a:cubicBezTo>
                    <a:pt x="3925461" y="11850"/>
                    <a:pt x="3917924" y="37374"/>
                    <a:pt x="3921760" y="50800"/>
                  </a:cubicBezTo>
                  <a:cubicBezTo>
                    <a:pt x="3924702" y="61098"/>
                    <a:pt x="3927131" y="71701"/>
                    <a:pt x="3931920" y="81280"/>
                  </a:cubicBezTo>
                  <a:cubicBezTo>
                    <a:pt x="3937381" y="92202"/>
                    <a:pt x="3946779" y="100838"/>
                    <a:pt x="3952240" y="111760"/>
                  </a:cubicBezTo>
                  <a:cubicBezTo>
                    <a:pt x="3957029" y="121339"/>
                    <a:pt x="3957611" y="132661"/>
                    <a:pt x="3962400" y="142240"/>
                  </a:cubicBezTo>
                  <a:cubicBezTo>
                    <a:pt x="3969828" y="157096"/>
                    <a:pt x="4006297" y="204156"/>
                    <a:pt x="4013200" y="213360"/>
                  </a:cubicBezTo>
                  <a:cubicBezTo>
                    <a:pt x="4016587" y="233680"/>
                    <a:pt x="4019044" y="254177"/>
                    <a:pt x="4023360" y="274320"/>
                  </a:cubicBezTo>
                  <a:cubicBezTo>
                    <a:pt x="4029212" y="301627"/>
                    <a:pt x="4043680" y="355600"/>
                    <a:pt x="4043680" y="355600"/>
                  </a:cubicBezTo>
                  <a:cubicBezTo>
                    <a:pt x="4040293" y="741680"/>
                    <a:pt x="4040008" y="1127800"/>
                    <a:pt x="4033520" y="1513840"/>
                  </a:cubicBezTo>
                  <a:cubicBezTo>
                    <a:pt x="4033086" y="1539663"/>
                    <a:pt x="4021486" y="1570261"/>
                    <a:pt x="4013200" y="1595120"/>
                  </a:cubicBezTo>
                  <a:cubicBezTo>
                    <a:pt x="4004977" y="1652678"/>
                    <a:pt x="4006567" y="1658976"/>
                    <a:pt x="3992880" y="1706880"/>
                  </a:cubicBezTo>
                  <a:cubicBezTo>
                    <a:pt x="3989938" y="1717178"/>
                    <a:pt x="3990293" y="1729787"/>
                    <a:pt x="3982720" y="1737360"/>
                  </a:cubicBezTo>
                  <a:cubicBezTo>
                    <a:pt x="3972010" y="1748070"/>
                    <a:pt x="3955230" y="1750166"/>
                    <a:pt x="3942080" y="1757680"/>
                  </a:cubicBezTo>
                  <a:cubicBezTo>
                    <a:pt x="3931478" y="1763738"/>
                    <a:pt x="3922758" y="1773041"/>
                    <a:pt x="3911600" y="1778000"/>
                  </a:cubicBezTo>
                  <a:cubicBezTo>
                    <a:pt x="3892027" y="1786699"/>
                    <a:pt x="3870960" y="1791547"/>
                    <a:pt x="3850640" y="1798320"/>
                  </a:cubicBezTo>
                  <a:lnTo>
                    <a:pt x="3759200" y="1828800"/>
                  </a:lnTo>
                  <a:cubicBezTo>
                    <a:pt x="3721947" y="1832187"/>
                    <a:pt x="3684829" y="1837804"/>
                    <a:pt x="3647440" y="1838960"/>
                  </a:cubicBezTo>
                  <a:lnTo>
                    <a:pt x="2773680" y="1859280"/>
                  </a:lnTo>
                  <a:cubicBezTo>
                    <a:pt x="2573867" y="1855893"/>
                    <a:pt x="2373882" y="1858059"/>
                    <a:pt x="2174240" y="1849120"/>
                  </a:cubicBezTo>
                  <a:cubicBezTo>
                    <a:pt x="2146341" y="1847871"/>
                    <a:pt x="2120345" y="1834277"/>
                    <a:pt x="2092960" y="1828800"/>
                  </a:cubicBezTo>
                  <a:cubicBezTo>
                    <a:pt x="1989298" y="1808068"/>
                    <a:pt x="1969219" y="1808298"/>
                    <a:pt x="1869440" y="1798320"/>
                  </a:cubicBezTo>
                  <a:cubicBezTo>
                    <a:pt x="1859280" y="1791547"/>
                    <a:pt x="1850118" y="1782959"/>
                    <a:pt x="1838960" y="1778000"/>
                  </a:cubicBezTo>
                  <a:cubicBezTo>
                    <a:pt x="1820608" y="1769843"/>
                    <a:pt x="1762367" y="1752067"/>
                    <a:pt x="1737360" y="1747520"/>
                  </a:cubicBezTo>
                  <a:cubicBezTo>
                    <a:pt x="1713799" y="1743236"/>
                    <a:pt x="1689947" y="1740747"/>
                    <a:pt x="1666240" y="1737360"/>
                  </a:cubicBezTo>
                  <a:cubicBezTo>
                    <a:pt x="1656080" y="1730587"/>
                    <a:pt x="1646918" y="1721999"/>
                    <a:pt x="1635760" y="1717040"/>
                  </a:cubicBezTo>
                  <a:cubicBezTo>
                    <a:pt x="1510700" y="1661458"/>
                    <a:pt x="1628732" y="1722024"/>
                    <a:pt x="1534160" y="1686560"/>
                  </a:cubicBezTo>
                  <a:cubicBezTo>
                    <a:pt x="1519979" y="1681242"/>
                    <a:pt x="1508083" y="1670401"/>
                    <a:pt x="1493520" y="1666240"/>
                  </a:cubicBezTo>
                  <a:cubicBezTo>
                    <a:pt x="1287490" y="1607374"/>
                    <a:pt x="1482419" y="1679473"/>
                    <a:pt x="1320800" y="1625600"/>
                  </a:cubicBezTo>
                  <a:cubicBezTo>
                    <a:pt x="1303498" y="1619833"/>
                    <a:pt x="1287431" y="1610643"/>
                    <a:pt x="1270000" y="1605280"/>
                  </a:cubicBezTo>
                  <a:cubicBezTo>
                    <a:pt x="1243308" y="1597067"/>
                    <a:pt x="1188720" y="1584960"/>
                    <a:pt x="1188720" y="1584960"/>
                  </a:cubicBezTo>
                  <a:cubicBezTo>
                    <a:pt x="1171787" y="1574800"/>
                    <a:pt x="1155965" y="1562500"/>
                    <a:pt x="1137920" y="1554480"/>
                  </a:cubicBezTo>
                  <a:cubicBezTo>
                    <a:pt x="1125160" y="1548809"/>
                    <a:pt x="1110527" y="1548736"/>
                    <a:pt x="1097280" y="1544320"/>
                  </a:cubicBezTo>
                  <a:cubicBezTo>
                    <a:pt x="1079978" y="1538553"/>
                    <a:pt x="1063620" y="1530233"/>
                    <a:pt x="1046480" y="1524000"/>
                  </a:cubicBezTo>
                  <a:cubicBezTo>
                    <a:pt x="1026350" y="1516680"/>
                    <a:pt x="1005650" y="1511000"/>
                    <a:pt x="985520" y="1503680"/>
                  </a:cubicBezTo>
                  <a:cubicBezTo>
                    <a:pt x="934138" y="1484996"/>
                    <a:pt x="929349" y="1477864"/>
                    <a:pt x="873760" y="1463040"/>
                  </a:cubicBezTo>
                  <a:cubicBezTo>
                    <a:pt x="843591" y="1454995"/>
                    <a:pt x="812611" y="1450293"/>
                    <a:pt x="782320" y="1442720"/>
                  </a:cubicBezTo>
                  <a:cubicBezTo>
                    <a:pt x="771930" y="1440123"/>
                    <a:pt x="762230" y="1435157"/>
                    <a:pt x="751840" y="1432560"/>
                  </a:cubicBezTo>
                  <a:cubicBezTo>
                    <a:pt x="735087" y="1428372"/>
                    <a:pt x="717700" y="1426944"/>
                    <a:pt x="701040" y="1422400"/>
                  </a:cubicBezTo>
                  <a:cubicBezTo>
                    <a:pt x="680376" y="1416764"/>
                    <a:pt x="660744" y="1407716"/>
                    <a:pt x="640080" y="1402080"/>
                  </a:cubicBezTo>
                  <a:cubicBezTo>
                    <a:pt x="623420" y="1397536"/>
                    <a:pt x="606033" y="1396108"/>
                    <a:pt x="589280" y="1391920"/>
                  </a:cubicBezTo>
                  <a:cubicBezTo>
                    <a:pt x="578890" y="1389323"/>
                    <a:pt x="569190" y="1384357"/>
                    <a:pt x="558800" y="1381760"/>
                  </a:cubicBezTo>
                  <a:cubicBezTo>
                    <a:pt x="542047" y="1377572"/>
                    <a:pt x="524933" y="1374987"/>
                    <a:pt x="508000" y="1371600"/>
                  </a:cubicBezTo>
                  <a:cubicBezTo>
                    <a:pt x="497840" y="1364827"/>
                    <a:pt x="488953" y="1355567"/>
                    <a:pt x="477520" y="1351280"/>
                  </a:cubicBezTo>
                  <a:cubicBezTo>
                    <a:pt x="382640" y="1315700"/>
                    <a:pt x="463927" y="1361043"/>
                    <a:pt x="396240" y="1330960"/>
                  </a:cubicBezTo>
                  <a:cubicBezTo>
                    <a:pt x="375480" y="1321733"/>
                    <a:pt x="355139" y="1311513"/>
                    <a:pt x="335280" y="1300480"/>
                  </a:cubicBezTo>
                  <a:cubicBezTo>
                    <a:pt x="324606" y="1294550"/>
                    <a:pt x="315722" y="1285621"/>
                    <a:pt x="304800" y="1280160"/>
                  </a:cubicBezTo>
                  <a:cubicBezTo>
                    <a:pt x="295221" y="1275371"/>
                    <a:pt x="284480" y="1273387"/>
                    <a:pt x="274320" y="1270000"/>
                  </a:cubicBezTo>
                  <a:cubicBezTo>
                    <a:pt x="260773" y="1259840"/>
                    <a:pt x="247769" y="1248913"/>
                    <a:pt x="233680" y="1239520"/>
                  </a:cubicBezTo>
                  <a:cubicBezTo>
                    <a:pt x="189900" y="1210333"/>
                    <a:pt x="180208" y="1212309"/>
                    <a:pt x="142240" y="1178560"/>
                  </a:cubicBezTo>
                  <a:cubicBezTo>
                    <a:pt x="53088" y="1099314"/>
                    <a:pt x="126518" y="1151145"/>
                    <a:pt x="60960" y="1107440"/>
                  </a:cubicBezTo>
                  <a:cubicBezTo>
                    <a:pt x="54187" y="1093893"/>
                    <a:pt x="46791" y="1080640"/>
                    <a:pt x="40640" y="1066800"/>
                  </a:cubicBezTo>
                  <a:cubicBezTo>
                    <a:pt x="-11250" y="950048"/>
                    <a:pt x="50022" y="1075405"/>
                    <a:pt x="0" y="975360"/>
                  </a:cubicBezTo>
                  <a:cubicBezTo>
                    <a:pt x="3387" y="951653"/>
                    <a:pt x="1563" y="926591"/>
                    <a:pt x="10160" y="904240"/>
                  </a:cubicBezTo>
                  <a:lnTo>
                    <a:pt x="71120" y="812800"/>
                  </a:lnTo>
                  <a:cubicBezTo>
                    <a:pt x="93319" y="779502"/>
                    <a:pt x="89747" y="778933"/>
                    <a:pt x="111760" y="762000"/>
                  </a:cubicBezTo>
                  <a:close/>
                </a:path>
              </a:pathLst>
            </a:cu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3" name="任意多边形: 形状 52">
              <a:extLst>
                <a:ext uri="{FF2B5EF4-FFF2-40B4-BE49-F238E27FC236}">
                  <a16:creationId xmlns:a16="http://schemas.microsoft.com/office/drawing/2014/main" id="{03C18F1E-4EF6-45E9-ABD7-81A46EA3AD67}"/>
                </a:ext>
              </a:extLst>
            </p:cNvPr>
            <p:cNvSpPr/>
            <p:nvPr/>
          </p:nvSpPr>
          <p:spPr>
            <a:xfrm>
              <a:off x="11013440" y="496833"/>
              <a:ext cx="1031056" cy="2058503"/>
            </a:xfrm>
            <a:custGeom>
              <a:avLst/>
              <a:gdLst>
                <a:gd name="connsiteX0" fmla="*/ 60960 w 1031056"/>
                <a:gd name="connsiteY0" fmla="*/ 92447 h 2058503"/>
                <a:gd name="connsiteX1" fmla="*/ 111760 w 1031056"/>
                <a:gd name="connsiteY1" fmla="*/ 51807 h 2058503"/>
                <a:gd name="connsiteX2" fmla="*/ 142240 w 1031056"/>
                <a:gd name="connsiteY2" fmla="*/ 41647 h 2058503"/>
                <a:gd name="connsiteX3" fmla="*/ 304800 w 1031056"/>
                <a:gd name="connsiteY3" fmla="*/ 21327 h 2058503"/>
                <a:gd name="connsiteX4" fmla="*/ 335280 w 1031056"/>
                <a:gd name="connsiteY4" fmla="*/ 11167 h 2058503"/>
                <a:gd name="connsiteX5" fmla="*/ 650240 w 1031056"/>
                <a:gd name="connsiteY5" fmla="*/ 11167 h 2058503"/>
                <a:gd name="connsiteX6" fmla="*/ 690880 w 1031056"/>
                <a:gd name="connsiteY6" fmla="*/ 21327 h 2058503"/>
                <a:gd name="connsiteX7" fmla="*/ 751840 w 1031056"/>
                <a:gd name="connsiteY7" fmla="*/ 41647 h 2058503"/>
                <a:gd name="connsiteX8" fmla="*/ 792480 w 1031056"/>
                <a:gd name="connsiteY8" fmla="*/ 51807 h 2058503"/>
                <a:gd name="connsiteX9" fmla="*/ 833120 w 1031056"/>
                <a:gd name="connsiteY9" fmla="*/ 82287 h 2058503"/>
                <a:gd name="connsiteX10" fmla="*/ 863600 w 1031056"/>
                <a:gd name="connsiteY10" fmla="*/ 112767 h 2058503"/>
                <a:gd name="connsiteX11" fmla="*/ 894080 w 1031056"/>
                <a:gd name="connsiteY11" fmla="*/ 122927 h 2058503"/>
                <a:gd name="connsiteX12" fmla="*/ 904240 w 1031056"/>
                <a:gd name="connsiteY12" fmla="*/ 183887 h 2058503"/>
                <a:gd name="connsiteX13" fmla="*/ 924560 w 1031056"/>
                <a:gd name="connsiteY13" fmla="*/ 214367 h 2058503"/>
                <a:gd name="connsiteX14" fmla="*/ 934720 w 1031056"/>
                <a:gd name="connsiteY14" fmla="*/ 244847 h 2058503"/>
                <a:gd name="connsiteX15" fmla="*/ 955040 w 1031056"/>
                <a:gd name="connsiteY15" fmla="*/ 295647 h 2058503"/>
                <a:gd name="connsiteX16" fmla="*/ 985520 w 1031056"/>
                <a:gd name="connsiteY16" fmla="*/ 437887 h 2058503"/>
                <a:gd name="connsiteX17" fmla="*/ 995680 w 1031056"/>
                <a:gd name="connsiteY17" fmla="*/ 509007 h 2058503"/>
                <a:gd name="connsiteX18" fmla="*/ 1016000 w 1031056"/>
                <a:gd name="connsiteY18" fmla="*/ 559807 h 2058503"/>
                <a:gd name="connsiteX19" fmla="*/ 1005840 w 1031056"/>
                <a:gd name="connsiteY19" fmla="*/ 1504687 h 2058503"/>
                <a:gd name="connsiteX20" fmla="*/ 995680 w 1031056"/>
                <a:gd name="connsiteY20" fmla="*/ 1596127 h 2058503"/>
                <a:gd name="connsiteX21" fmla="*/ 944880 w 1031056"/>
                <a:gd name="connsiteY21" fmla="*/ 1707887 h 2058503"/>
                <a:gd name="connsiteX22" fmla="*/ 934720 w 1031056"/>
                <a:gd name="connsiteY22" fmla="*/ 1768847 h 2058503"/>
                <a:gd name="connsiteX23" fmla="*/ 914400 w 1031056"/>
                <a:gd name="connsiteY23" fmla="*/ 1799327 h 2058503"/>
                <a:gd name="connsiteX24" fmla="*/ 894080 w 1031056"/>
                <a:gd name="connsiteY24" fmla="*/ 1900927 h 2058503"/>
                <a:gd name="connsiteX25" fmla="*/ 873760 w 1031056"/>
                <a:gd name="connsiteY25" fmla="*/ 1941567 h 2058503"/>
                <a:gd name="connsiteX26" fmla="*/ 863600 w 1031056"/>
                <a:gd name="connsiteY26" fmla="*/ 1972047 h 2058503"/>
                <a:gd name="connsiteX27" fmla="*/ 812800 w 1031056"/>
                <a:gd name="connsiteY27" fmla="*/ 2022847 h 2058503"/>
                <a:gd name="connsiteX28" fmla="*/ 762000 w 1031056"/>
                <a:gd name="connsiteY28" fmla="*/ 2033007 h 2058503"/>
                <a:gd name="connsiteX29" fmla="*/ 731520 w 1031056"/>
                <a:gd name="connsiteY29" fmla="*/ 2053327 h 2058503"/>
                <a:gd name="connsiteX30" fmla="*/ 314960 w 1031056"/>
                <a:gd name="connsiteY30" fmla="*/ 2033007 h 2058503"/>
                <a:gd name="connsiteX31" fmla="*/ 254000 w 1031056"/>
                <a:gd name="connsiteY31" fmla="*/ 1992367 h 2058503"/>
                <a:gd name="connsiteX32" fmla="*/ 223520 w 1031056"/>
                <a:gd name="connsiteY32" fmla="*/ 1961887 h 2058503"/>
                <a:gd name="connsiteX33" fmla="*/ 193040 w 1031056"/>
                <a:gd name="connsiteY33" fmla="*/ 1941567 h 2058503"/>
                <a:gd name="connsiteX34" fmla="*/ 132080 w 1031056"/>
                <a:gd name="connsiteY34" fmla="*/ 1900927 h 2058503"/>
                <a:gd name="connsiteX35" fmla="*/ 40640 w 1031056"/>
                <a:gd name="connsiteY35" fmla="*/ 1819647 h 2058503"/>
                <a:gd name="connsiteX36" fmla="*/ 30480 w 1031056"/>
                <a:gd name="connsiteY36" fmla="*/ 1779007 h 2058503"/>
                <a:gd name="connsiteX37" fmla="*/ 10160 w 1031056"/>
                <a:gd name="connsiteY37" fmla="*/ 1728207 h 2058503"/>
                <a:gd name="connsiteX38" fmla="*/ 0 w 1031056"/>
                <a:gd name="connsiteY38" fmla="*/ 1697727 h 2058503"/>
                <a:gd name="connsiteX39" fmla="*/ 30480 w 1031056"/>
                <a:gd name="connsiteY39" fmla="*/ 742687 h 2058503"/>
                <a:gd name="connsiteX40" fmla="*/ 50800 w 1031056"/>
                <a:gd name="connsiteY40" fmla="*/ 224527 h 2058503"/>
                <a:gd name="connsiteX41" fmla="*/ 60960 w 1031056"/>
                <a:gd name="connsiteY41" fmla="*/ 92447 h 2058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1031056" h="2058503">
                  <a:moveTo>
                    <a:pt x="60960" y="92447"/>
                  </a:moveTo>
                  <a:cubicBezTo>
                    <a:pt x="71120" y="63660"/>
                    <a:pt x="93371" y="63300"/>
                    <a:pt x="111760" y="51807"/>
                  </a:cubicBezTo>
                  <a:cubicBezTo>
                    <a:pt x="120842" y="46131"/>
                    <a:pt x="131850" y="44244"/>
                    <a:pt x="142240" y="41647"/>
                  </a:cubicBezTo>
                  <a:cubicBezTo>
                    <a:pt x="202227" y="26650"/>
                    <a:pt x="235399" y="27636"/>
                    <a:pt x="304800" y="21327"/>
                  </a:cubicBezTo>
                  <a:cubicBezTo>
                    <a:pt x="314960" y="17940"/>
                    <a:pt x="324743" y="13083"/>
                    <a:pt x="335280" y="11167"/>
                  </a:cubicBezTo>
                  <a:cubicBezTo>
                    <a:pt x="453916" y="-10403"/>
                    <a:pt x="503527" y="4788"/>
                    <a:pt x="650240" y="11167"/>
                  </a:cubicBezTo>
                  <a:cubicBezTo>
                    <a:pt x="663787" y="14554"/>
                    <a:pt x="677505" y="17315"/>
                    <a:pt x="690880" y="21327"/>
                  </a:cubicBezTo>
                  <a:cubicBezTo>
                    <a:pt x="711396" y="27482"/>
                    <a:pt x="731060" y="36452"/>
                    <a:pt x="751840" y="41647"/>
                  </a:cubicBezTo>
                  <a:lnTo>
                    <a:pt x="792480" y="51807"/>
                  </a:lnTo>
                  <a:cubicBezTo>
                    <a:pt x="806027" y="61967"/>
                    <a:pt x="820263" y="71267"/>
                    <a:pt x="833120" y="82287"/>
                  </a:cubicBezTo>
                  <a:cubicBezTo>
                    <a:pt x="844029" y="91638"/>
                    <a:pt x="851645" y="104797"/>
                    <a:pt x="863600" y="112767"/>
                  </a:cubicBezTo>
                  <a:cubicBezTo>
                    <a:pt x="872511" y="118708"/>
                    <a:pt x="883920" y="119540"/>
                    <a:pt x="894080" y="122927"/>
                  </a:cubicBezTo>
                  <a:cubicBezTo>
                    <a:pt x="897467" y="143247"/>
                    <a:pt x="897726" y="164344"/>
                    <a:pt x="904240" y="183887"/>
                  </a:cubicBezTo>
                  <a:cubicBezTo>
                    <a:pt x="908101" y="195471"/>
                    <a:pt x="919099" y="203445"/>
                    <a:pt x="924560" y="214367"/>
                  </a:cubicBezTo>
                  <a:cubicBezTo>
                    <a:pt x="929349" y="223946"/>
                    <a:pt x="930960" y="234819"/>
                    <a:pt x="934720" y="244847"/>
                  </a:cubicBezTo>
                  <a:cubicBezTo>
                    <a:pt x="941124" y="261924"/>
                    <a:pt x="949273" y="278345"/>
                    <a:pt x="955040" y="295647"/>
                  </a:cubicBezTo>
                  <a:cubicBezTo>
                    <a:pt x="964295" y="323411"/>
                    <a:pt x="985419" y="437316"/>
                    <a:pt x="985520" y="437887"/>
                  </a:cubicBezTo>
                  <a:cubicBezTo>
                    <a:pt x="989682" y="461470"/>
                    <a:pt x="989872" y="485775"/>
                    <a:pt x="995680" y="509007"/>
                  </a:cubicBezTo>
                  <a:cubicBezTo>
                    <a:pt x="1000103" y="526700"/>
                    <a:pt x="1009227" y="542874"/>
                    <a:pt x="1016000" y="559807"/>
                  </a:cubicBezTo>
                  <a:cubicBezTo>
                    <a:pt x="1041436" y="966790"/>
                    <a:pt x="1032353" y="744633"/>
                    <a:pt x="1005840" y="1504687"/>
                  </a:cubicBezTo>
                  <a:cubicBezTo>
                    <a:pt x="1004771" y="1535336"/>
                    <a:pt x="1003118" y="1566375"/>
                    <a:pt x="995680" y="1596127"/>
                  </a:cubicBezTo>
                  <a:cubicBezTo>
                    <a:pt x="989606" y="1620424"/>
                    <a:pt x="958900" y="1679848"/>
                    <a:pt x="944880" y="1707887"/>
                  </a:cubicBezTo>
                  <a:cubicBezTo>
                    <a:pt x="941493" y="1728207"/>
                    <a:pt x="941234" y="1749304"/>
                    <a:pt x="934720" y="1768847"/>
                  </a:cubicBezTo>
                  <a:cubicBezTo>
                    <a:pt x="930859" y="1780431"/>
                    <a:pt x="917991" y="1787656"/>
                    <a:pt x="914400" y="1799327"/>
                  </a:cubicBezTo>
                  <a:cubicBezTo>
                    <a:pt x="904243" y="1832337"/>
                    <a:pt x="909526" y="1870036"/>
                    <a:pt x="894080" y="1900927"/>
                  </a:cubicBezTo>
                  <a:cubicBezTo>
                    <a:pt x="887307" y="1914474"/>
                    <a:pt x="879726" y="1927646"/>
                    <a:pt x="873760" y="1941567"/>
                  </a:cubicBezTo>
                  <a:cubicBezTo>
                    <a:pt x="869541" y="1951411"/>
                    <a:pt x="868389" y="1962468"/>
                    <a:pt x="863600" y="1972047"/>
                  </a:cubicBezTo>
                  <a:cubicBezTo>
                    <a:pt x="852137" y="1994972"/>
                    <a:pt x="837809" y="2013469"/>
                    <a:pt x="812800" y="2022847"/>
                  </a:cubicBezTo>
                  <a:cubicBezTo>
                    <a:pt x="796631" y="2028910"/>
                    <a:pt x="778933" y="2029620"/>
                    <a:pt x="762000" y="2033007"/>
                  </a:cubicBezTo>
                  <a:cubicBezTo>
                    <a:pt x="751840" y="2039780"/>
                    <a:pt x="743727" y="2053014"/>
                    <a:pt x="731520" y="2053327"/>
                  </a:cubicBezTo>
                  <a:cubicBezTo>
                    <a:pt x="439176" y="2060823"/>
                    <a:pt x="472520" y="2064519"/>
                    <a:pt x="314960" y="2033007"/>
                  </a:cubicBezTo>
                  <a:cubicBezTo>
                    <a:pt x="217726" y="1935773"/>
                    <a:pt x="342222" y="2051182"/>
                    <a:pt x="254000" y="1992367"/>
                  </a:cubicBezTo>
                  <a:cubicBezTo>
                    <a:pt x="242045" y="1984397"/>
                    <a:pt x="234558" y="1971085"/>
                    <a:pt x="223520" y="1961887"/>
                  </a:cubicBezTo>
                  <a:cubicBezTo>
                    <a:pt x="214139" y="1954070"/>
                    <a:pt x="202421" y="1949384"/>
                    <a:pt x="193040" y="1941567"/>
                  </a:cubicBezTo>
                  <a:cubicBezTo>
                    <a:pt x="142303" y="1899286"/>
                    <a:pt x="185645" y="1918782"/>
                    <a:pt x="132080" y="1900927"/>
                  </a:cubicBezTo>
                  <a:cubicBezTo>
                    <a:pt x="101874" y="1878272"/>
                    <a:pt x="61565" y="1851034"/>
                    <a:pt x="40640" y="1819647"/>
                  </a:cubicBezTo>
                  <a:cubicBezTo>
                    <a:pt x="32894" y="1808029"/>
                    <a:pt x="34896" y="1792254"/>
                    <a:pt x="30480" y="1779007"/>
                  </a:cubicBezTo>
                  <a:cubicBezTo>
                    <a:pt x="24713" y="1761705"/>
                    <a:pt x="16564" y="1745284"/>
                    <a:pt x="10160" y="1728207"/>
                  </a:cubicBezTo>
                  <a:cubicBezTo>
                    <a:pt x="6400" y="1718179"/>
                    <a:pt x="3387" y="1707887"/>
                    <a:pt x="0" y="1697727"/>
                  </a:cubicBezTo>
                  <a:cubicBezTo>
                    <a:pt x="19172" y="336530"/>
                    <a:pt x="-13244" y="1398554"/>
                    <a:pt x="30480" y="742687"/>
                  </a:cubicBezTo>
                  <a:cubicBezTo>
                    <a:pt x="42753" y="558585"/>
                    <a:pt x="41165" y="412419"/>
                    <a:pt x="50800" y="224527"/>
                  </a:cubicBezTo>
                  <a:cubicBezTo>
                    <a:pt x="52543" y="190536"/>
                    <a:pt x="50800" y="121234"/>
                    <a:pt x="60960" y="92447"/>
                  </a:cubicBezTo>
                  <a:close/>
                </a:path>
              </a:pathLst>
            </a:cu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55" name="文本框 54">
            <a:extLst>
              <a:ext uri="{FF2B5EF4-FFF2-40B4-BE49-F238E27FC236}">
                <a16:creationId xmlns:a16="http://schemas.microsoft.com/office/drawing/2014/main" id="{F7604AD9-06B9-4AEA-8A82-AE7197B96406}"/>
              </a:ext>
            </a:extLst>
          </p:cNvPr>
          <p:cNvSpPr txBox="1"/>
          <p:nvPr/>
        </p:nvSpPr>
        <p:spPr>
          <a:xfrm>
            <a:off x="6955777" y="3440446"/>
            <a:ext cx="471806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</a:rPr>
              <a:t>e: {q0,q1}, {q2,q4}, {q3,q5}</a:t>
            </a:r>
          </a:p>
          <a:p>
            <a:r>
              <a:rPr lang="en-US" altLang="zh-CN" sz="2800" b="1" dirty="0">
                <a:solidFill>
                  <a:srgbClr val="FF0000"/>
                </a:solidFill>
              </a:rPr>
              <a:t>e/i: {q0}, {q1}, {q2,q4}, {q3,q5}</a:t>
            </a:r>
          </a:p>
        </p:txBody>
      </p: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27BBB194-9645-4864-8BEB-9006BFD6C9CF}"/>
              </a:ext>
            </a:extLst>
          </p:cNvPr>
          <p:cNvGrpSpPr/>
          <p:nvPr/>
        </p:nvGrpSpPr>
        <p:grpSpPr>
          <a:xfrm>
            <a:off x="6942691" y="650240"/>
            <a:ext cx="3732936" cy="1668226"/>
            <a:chOff x="6942691" y="650240"/>
            <a:chExt cx="3732936" cy="1668226"/>
          </a:xfrm>
        </p:grpSpPr>
        <p:sp>
          <p:nvSpPr>
            <p:cNvPr id="56" name="任意多边形: 形状 55">
              <a:extLst>
                <a:ext uri="{FF2B5EF4-FFF2-40B4-BE49-F238E27FC236}">
                  <a16:creationId xmlns:a16="http://schemas.microsoft.com/office/drawing/2014/main" id="{B565D57F-A44B-4FFB-8F7C-DF8E02B060D0}"/>
                </a:ext>
              </a:extLst>
            </p:cNvPr>
            <p:cNvSpPr/>
            <p:nvPr/>
          </p:nvSpPr>
          <p:spPr>
            <a:xfrm>
              <a:off x="9816656" y="650240"/>
              <a:ext cx="858971" cy="1668226"/>
            </a:xfrm>
            <a:custGeom>
              <a:avLst/>
              <a:gdLst>
                <a:gd name="connsiteX0" fmla="*/ 223520 w 1351509"/>
                <a:gd name="connsiteY0" fmla="*/ 50800 h 1778000"/>
                <a:gd name="connsiteX1" fmla="*/ 193040 w 1351509"/>
                <a:gd name="connsiteY1" fmla="*/ 243840 h 1778000"/>
                <a:gd name="connsiteX2" fmla="*/ 172720 w 1351509"/>
                <a:gd name="connsiteY2" fmla="*/ 325120 h 1778000"/>
                <a:gd name="connsiteX3" fmla="*/ 162560 w 1351509"/>
                <a:gd name="connsiteY3" fmla="*/ 386080 h 1778000"/>
                <a:gd name="connsiteX4" fmla="*/ 121920 w 1351509"/>
                <a:gd name="connsiteY4" fmla="*/ 548640 h 1778000"/>
                <a:gd name="connsiteX5" fmla="*/ 91440 w 1351509"/>
                <a:gd name="connsiteY5" fmla="*/ 812800 h 1778000"/>
                <a:gd name="connsiteX6" fmla="*/ 60960 w 1351509"/>
                <a:gd name="connsiteY6" fmla="*/ 883920 h 1778000"/>
                <a:gd name="connsiteX7" fmla="*/ 50800 w 1351509"/>
                <a:gd name="connsiteY7" fmla="*/ 985520 h 1778000"/>
                <a:gd name="connsiteX8" fmla="*/ 30480 w 1351509"/>
                <a:gd name="connsiteY8" fmla="*/ 1036320 h 1778000"/>
                <a:gd name="connsiteX9" fmla="*/ 20320 w 1351509"/>
                <a:gd name="connsiteY9" fmla="*/ 1097280 h 1778000"/>
                <a:gd name="connsiteX10" fmla="*/ 0 w 1351509"/>
                <a:gd name="connsiteY10" fmla="*/ 1188720 h 1778000"/>
                <a:gd name="connsiteX11" fmla="*/ 20320 w 1351509"/>
                <a:gd name="connsiteY11" fmla="*/ 1605280 h 1778000"/>
                <a:gd name="connsiteX12" fmla="*/ 30480 w 1351509"/>
                <a:gd name="connsiteY12" fmla="*/ 1645920 h 1778000"/>
                <a:gd name="connsiteX13" fmla="*/ 121920 w 1351509"/>
                <a:gd name="connsiteY13" fmla="*/ 1696720 h 1778000"/>
                <a:gd name="connsiteX14" fmla="*/ 152400 w 1351509"/>
                <a:gd name="connsiteY14" fmla="*/ 1706880 h 1778000"/>
                <a:gd name="connsiteX15" fmla="*/ 182880 w 1351509"/>
                <a:gd name="connsiteY15" fmla="*/ 1727200 h 1778000"/>
                <a:gd name="connsiteX16" fmla="*/ 335280 w 1351509"/>
                <a:gd name="connsiteY16" fmla="*/ 1737360 h 1778000"/>
                <a:gd name="connsiteX17" fmla="*/ 538480 w 1351509"/>
                <a:gd name="connsiteY17" fmla="*/ 1778000 h 1778000"/>
                <a:gd name="connsiteX18" fmla="*/ 995680 w 1351509"/>
                <a:gd name="connsiteY18" fmla="*/ 1767840 h 1778000"/>
                <a:gd name="connsiteX19" fmla="*/ 1097280 w 1351509"/>
                <a:gd name="connsiteY19" fmla="*/ 1747520 h 1778000"/>
                <a:gd name="connsiteX20" fmla="*/ 1198880 w 1351509"/>
                <a:gd name="connsiteY20" fmla="*/ 1686560 h 1778000"/>
                <a:gd name="connsiteX21" fmla="*/ 1229360 w 1351509"/>
                <a:gd name="connsiteY21" fmla="*/ 1645920 h 1778000"/>
                <a:gd name="connsiteX22" fmla="*/ 1300480 w 1351509"/>
                <a:gd name="connsiteY22" fmla="*/ 1483360 h 1778000"/>
                <a:gd name="connsiteX23" fmla="*/ 1341120 w 1351509"/>
                <a:gd name="connsiteY23" fmla="*/ 1117600 h 1778000"/>
                <a:gd name="connsiteX24" fmla="*/ 1351280 w 1351509"/>
                <a:gd name="connsiteY24" fmla="*/ 1036320 h 1778000"/>
                <a:gd name="connsiteX25" fmla="*/ 1300480 w 1351509"/>
                <a:gd name="connsiteY25" fmla="*/ 731520 h 1778000"/>
                <a:gd name="connsiteX26" fmla="*/ 1280160 w 1351509"/>
                <a:gd name="connsiteY26" fmla="*/ 640080 h 1778000"/>
                <a:gd name="connsiteX27" fmla="*/ 1270000 w 1351509"/>
                <a:gd name="connsiteY27" fmla="*/ 558800 h 1778000"/>
                <a:gd name="connsiteX28" fmla="*/ 1249680 w 1351509"/>
                <a:gd name="connsiteY28" fmla="*/ 518160 h 1778000"/>
                <a:gd name="connsiteX29" fmla="*/ 1219200 w 1351509"/>
                <a:gd name="connsiteY29" fmla="*/ 457200 h 1778000"/>
                <a:gd name="connsiteX30" fmla="*/ 1178560 w 1351509"/>
                <a:gd name="connsiteY30" fmla="*/ 314960 h 1778000"/>
                <a:gd name="connsiteX31" fmla="*/ 1127760 w 1351509"/>
                <a:gd name="connsiteY31" fmla="*/ 254000 h 1778000"/>
                <a:gd name="connsiteX32" fmla="*/ 1066800 w 1351509"/>
                <a:gd name="connsiteY32" fmla="*/ 152400 h 1778000"/>
                <a:gd name="connsiteX33" fmla="*/ 975360 w 1351509"/>
                <a:gd name="connsiteY33" fmla="*/ 50800 h 1778000"/>
                <a:gd name="connsiteX34" fmla="*/ 924560 w 1351509"/>
                <a:gd name="connsiteY34" fmla="*/ 20320 h 1778000"/>
                <a:gd name="connsiteX35" fmla="*/ 467360 w 1351509"/>
                <a:gd name="connsiteY35" fmla="*/ 0 h 1778000"/>
                <a:gd name="connsiteX36" fmla="*/ 264160 w 1351509"/>
                <a:gd name="connsiteY36" fmla="*/ 30480 h 1778000"/>
                <a:gd name="connsiteX37" fmla="*/ 223520 w 1351509"/>
                <a:gd name="connsiteY37" fmla="*/ 50800 h 177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351509" h="1778000">
                  <a:moveTo>
                    <a:pt x="223520" y="50800"/>
                  </a:moveTo>
                  <a:cubicBezTo>
                    <a:pt x="211667" y="86360"/>
                    <a:pt x="225808" y="25390"/>
                    <a:pt x="193040" y="243840"/>
                  </a:cubicBezTo>
                  <a:cubicBezTo>
                    <a:pt x="188897" y="271458"/>
                    <a:pt x="178572" y="297813"/>
                    <a:pt x="172720" y="325120"/>
                  </a:cubicBezTo>
                  <a:cubicBezTo>
                    <a:pt x="168404" y="345263"/>
                    <a:pt x="167125" y="365992"/>
                    <a:pt x="162560" y="386080"/>
                  </a:cubicBezTo>
                  <a:cubicBezTo>
                    <a:pt x="150182" y="440545"/>
                    <a:pt x="121920" y="548640"/>
                    <a:pt x="121920" y="548640"/>
                  </a:cubicBezTo>
                  <a:cubicBezTo>
                    <a:pt x="115756" y="622605"/>
                    <a:pt x="108163" y="742565"/>
                    <a:pt x="91440" y="812800"/>
                  </a:cubicBezTo>
                  <a:cubicBezTo>
                    <a:pt x="85466" y="837891"/>
                    <a:pt x="71120" y="860213"/>
                    <a:pt x="60960" y="883920"/>
                  </a:cubicBezTo>
                  <a:cubicBezTo>
                    <a:pt x="57573" y="917787"/>
                    <a:pt x="57475" y="952145"/>
                    <a:pt x="50800" y="985520"/>
                  </a:cubicBezTo>
                  <a:cubicBezTo>
                    <a:pt x="47223" y="1003404"/>
                    <a:pt x="35279" y="1018725"/>
                    <a:pt x="30480" y="1036320"/>
                  </a:cubicBezTo>
                  <a:cubicBezTo>
                    <a:pt x="25060" y="1056194"/>
                    <a:pt x="24360" y="1077080"/>
                    <a:pt x="20320" y="1097280"/>
                  </a:cubicBezTo>
                  <a:cubicBezTo>
                    <a:pt x="14197" y="1127897"/>
                    <a:pt x="6773" y="1158240"/>
                    <a:pt x="0" y="1188720"/>
                  </a:cubicBezTo>
                  <a:cubicBezTo>
                    <a:pt x="6773" y="1327573"/>
                    <a:pt x="11073" y="1466569"/>
                    <a:pt x="20320" y="1605280"/>
                  </a:cubicBezTo>
                  <a:cubicBezTo>
                    <a:pt x="21249" y="1619213"/>
                    <a:pt x="23552" y="1633796"/>
                    <a:pt x="30480" y="1645920"/>
                  </a:cubicBezTo>
                  <a:cubicBezTo>
                    <a:pt x="51951" y="1683494"/>
                    <a:pt x="83337" y="1683859"/>
                    <a:pt x="121920" y="1696720"/>
                  </a:cubicBezTo>
                  <a:cubicBezTo>
                    <a:pt x="132080" y="1700107"/>
                    <a:pt x="143489" y="1700939"/>
                    <a:pt x="152400" y="1706880"/>
                  </a:cubicBezTo>
                  <a:cubicBezTo>
                    <a:pt x="162560" y="1713653"/>
                    <a:pt x="170835" y="1725193"/>
                    <a:pt x="182880" y="1727200"/>
                  </a:cubicBezTo>
                  <a:cubicBezTo>
                    <a:pt x="233100" y="1735570"/>
                    <a:pt x="284480" y="1733973"/>
                    <a:pt x="335280" y="1737360"/>
                  </a:cubicBezTo>
                  <a:cubicBezTo>
                    <a:pt x="391537" y="1751424"/>
                    <a:pt x="484897" y="1777060"/>
                    <a:pt x="538480" y="1778000"/>
                  </a:cubicBezTo>
                  <a:lnTo>
                    <a:pt x="995680" y="1767840"/>
                  </a:lnTo>
                  <a:cubicBezTo>
                    <a:pt x="1015721" y="1764977"/>
                    <a:pt x="1071666" y="1761312"/>
                    <a:pt x="1097280" y="1747520"/>
                  </a:cubicBezTo>
                  <a:cubicBezTo>
                    <a:pt x="1132054" y="1728795"/>
                    <a:pt x="1198880" y="1686560"/>
                    <a:pt x="1198880" y="1686560"/>
                  </a:cubicBezTo>
                  <a:cubicBezTo>
                    <a:pt x="1209040" y="1673013"/>
                    <a:pt x="1222150" y="1661242"/>
                    <a:pt x="1229360" y="1645920"/>
                  </a:cubicBezTo>
                  <a:cubicBezTo>
                    <a:pt x="1326483" y="1439534"/>
                    <a:pt x="1243138" y="1569373"/>
                    <a:pt x="1300480" y="1483360"/>
                  </a:cubicBezTo>
                  <a:cubicBezTo>
                    <a:pt x="1314027" y="1361440"/>
                    <a:pt x="1327269" y="1239486"/>
                    <a:pt x="1341120" y="1117600"/>
                  </a:cubicBezTo>
                  <a:cubicBezTo>
                    <a:pt x="1344203" y="1090470"/>
                    <a:pt x="1353038" y="1063568"/>
                    <a:pt x="1351280" y="1036320"/>
                  </a:cubicBezTo>
                  <a:cubicBezTo>
                    <a:pt x="1334741" y="779962"/>
                    <a:pt x="1337004" y="877615"/>
                    <a:pt x="1300480" y="731520"/>
                  </a:cubicBezTo>
                  <a:cubicBezTo>
                    <a:pt x="1292907" y="701229"/>
                    <a:pt x="1285586" y="670828"/>
                    <a:pt x="1280160" y="640080"/>
                  </a:cubicBezTo>
                  <a:cubicBezTo>
                    <a:pt x="1275415" y="613191"/>
                    <a:pt x="1276622" y="585289"/>
                    <a:pt x="1270000" y="558800"/>
                  </a:cubicBezTo>
                  <a:cubicBezTo>
                    <a:pt x="1266327" y="544107"/>
                    <a:pt x="1255646" y="532081"/>
                    <a:pt x="1249680" y="518160"/>
                  </a:cubicBezTo>
                  <a:cubicBezTo>
                    <a:pt x="1224441" y="459270"/>
                    <a:pt x="1258250" y="515775"/>
                    <a:pt x="1219200" y="457200"/>
                  </a:cubicBezTo>
                  <a:cubicBezTo>
                    <a:pt x="1211018" y="416290"/>
                    <a:pt x="1199098" y="345766"/>
                    <a:pt x="1178560" y="314960"/>
                  </a:cubicBezTo>
                  <a:cubicBezTo>
                    <a:pt x="1150270" y="272525"/>
                    <a:pt x="1166874" y="293114"/>
                    <a:pt x="1127760" y="254000"/>
                  </a:cubicBezTo>
                  <a:cubicBezTo>
                    <a:pt x="1110189" y="183715"/>
                    <a:pt x="1128426" y="231633"/>
                    <a:pt x="1066800" y="152400"/>
                  </a:cubicBezTo>
                  <a:cubicBezTo>
                    <a:pt x="1032666" y="108513"/>
                    <a:pt x="1041982" y="90773"/>
                    <a:pt x="975360" y="50800"/>
                  </a:cubicBezTo>
                  <a:cubicBezTo>
                    <a:pt x="958427" y="40640"/>
                    <a:pt x="944209" y="22285"/>
                    <a:pt x="924560" y="20320"/>
                  </a:cubicBezTo>
                  <a:cubicBezTo>
                    <a:pt x="772767" y="5141"/>
                    <a:pt x="619760" y="6773"/>
                    <a:pt x="467360" y="0"/>
                  </a:cubicBezTo>
                  <a:cubicBezTo>
                    <a:pt x="399627" y="10160"/>
                    <a:pt x="331638" y="18745"/>
                    <a:pt x="264160" y="30480"/>
                  </a:cubicBezTo>
                  <a:cubicBezTo>
                    <a:pt x="230467" y="36340"/>
                    <a:pt x="235373" y="15240"/>
                    <a:pt x="223520" y="50800"/>
                  </a:cubicBezTo>
                  <a:close/>
                </a:path>
              </a:pathLst>
            </a:cu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7" name="任意多边形: 形状 56">
              <a:extLst>
                <a:ext uri="{FF2B5EF4-FFF2-40B4-BE49-F238E27FC236}">
                  <a16:creationId xmlns:a16="http://schemas.microsoft.com/office/drawing/2014/main" id="{149B21F3-875E-45DF-87B4-C22A5DD67AFA}"/>
                </a:ext>
              </a:extLst>
            </p:cNvPr>
            <p:cNvSpPr/>
            <p:nvPr/>
          </p:nvSpPr>
          <p:spPr>
            <a:xfrm rot="5400000">
              <a:off x="7735556" y="413391"/>
              <a:ext cx="584777" cy="2170508"/>
            </a:xfrm>
            <a:custGeom>
              <a:avLst/>
              <a:gdLst>
                <a:gd name="connsiteX0" fmla="*/ 223520 w 1351509"/>
                <a:gd name="connsiteY0" fmla="*/ 50800 h 1778000"/>
                <a:gd name="connsiteX1" fmla="*/ 193040 w 1351509"/>
                <a:gd name="connsiteY1" fmla="*/ 243840 h 1778000"/>
                <a:gd name="connsiteX2" fmla="*/ 172720 w 1351509"/>
                <a:gd name="connsiteY2" fmla="*/ 325120 h 1778000"/>
                <a:gd name="connsiteX3" fmla="*/ 162560 w 1351509"/>
                <a:gd name="connsiteY3" fmla="*/ 386080 h 1778000"/>
                <a:gd name="connsiteX4" fmla="*/ 121920 w 1351509"/>
                <a:gd name="connsiteY4" fmla="*/ 548640 h 1778000"/>
                <a:gd name="connsiteX5" fmla="*/ 91440 w 1351509"/>
                <a:gd name="connsiteY5" fmla="*/ 812800 h 1778000"/>
                <a:gd name="connsiteX6" fmla="*/ 60960 w 1351509"/>
                <a:gd name="connsiteY6" fmla="*/ 883920 h 1778000"/>
                <a:gd name="connsiteX7" fmla="*/ 50800 w 1351509"/>
                <a:gd name="connsiteY7" fmla="*/ 985520 h 1778000"/>
                <a:gd name="connsiteX8" fmla="*/ 30480 w 1351509"/>
                <a:gd name="connsiteY8" fmla="*/ 1036320 h 1778000"/>
                <a:gd name="connsiteX9" fmla="*/ 20320 w 1351509"/>
                <a:gd name="connsiteY9" fmla="*/ 1097280 h 1778000"/>
                <a:gd name="connsiteX10" fmla="*/ 0 w 1351509"/>
                <a:gd name="connsiteY10" fmla="*/ 1188720 h 1778000"/>
                <a:gd name="connsiteX11" fmla="*/ 20320 w 1351509"/>
                <a:gd name="connsiteY11" fmla="*/ 1605280 h 1778000"/>
                <a:gd name="connsiteX12" fmla="*/ 30480 w 1351509"/>
                <a:gd name="connsiteY12" fmla="*/ 1645920 h 1778000"/>
                <a:gd name="connsiteX13" fmla="*/ 121920 w 1351509"/>
                <a:gd name="connsiteY13" fmla="*/ 1696720 h 1778000"/>
                <a:gd name="connsiteX14" fmla="*/ 152400 w 1351509"/>
                <a:gd name="connsiteY14" fmla="*/ 1706880 h 1778000"/>
                <a:gd name="connsiteX15" fmla="*/ 182880 w 1351509"/>
                <a:gd name="connsiteY15" fmla="*/ 1727200 h 1778000"/>
                <a:gd name="connsiteX16" fmla="*/ 335280 w 1351509"/>
                <a:gd name="connsiteY16" fmla="*/ 1737360 h 1778000"/>
                <a:gd name="connsiteX17" fmla="*/ 538480 w 1351509"/>
                <a:gd name="connsiteY17" fmla="*/ 1778000 h 1778000"/>
                <a:gd name="connsiteX18" fmla="*/ 995680 w 1351509"/>
                <a:gd name="connsiteY18" fmla="*/ 1767840 h 1778000"/>
                <a:gd name="connsiteX19" fmla="*/ 1097280 w 1351509"/>
                <a:gd name="connsiteY19" fmla="*/ 1747520 h 1778000"/>
                <a:gd name="connsiteX20" fmla="*/ 1198880 w 1351509"/>
                <a:gd name="connsiteY20" fmla="*/ 1686560 h 1778000"/>
                <a:gd name="connsiteX21" fmla="*/ 1229360 w 1351509"/>
                <a:gd name="connsiteY21" fmla="*/ 1645920 h 1778000"/>
                <a:gd name="connsiteX22" fmla="*/ 1300480 w 1351509"/>
                <a:gd name="connsiteY22" fmla="*/ 1483360 h 1778000"/>
                <a:gd name="connsiteX23" fmla="*/ 1341120 w 1351509"/>
                <a:gd name="connsiteY23" fmla="*/ 1117600 h 1778000"/>
                <a:gd name="connsiteX24" fmla="*/ 1351280 w 1351509"/>
                <a:gd name="connsiteY24" fmla="*/ 1036320 h 1778000"/>
                <a:gd name="connsiteX25" fmla="*/ 1300480 w 1351509"/>
                <a:gd name="connsiteY25" fmla="*/ 731520 h 1778000"/>
                <a:gd name="connsiteX26" fmla="*/ 1280160 w 1351509"/>
                <a:gd name="connsiteY26" fmla="*/ 640080 h 1778000"/>
                <a:gd name="connsiteX27" fmla="*/ 1270000 w 1351509"/>
                <a:gd name="connsiteY27" fmla="*/ 558800 h 1778000"/>
                <a:gd name="connsiteX28" fmla="*/ 1249680 w 1351509"/>
                <a:gd name="connsiteY28" fmla="*/ 518160 h 1778000"/>
                <a:gd name="connsiteX29" fmla="*/ 1219200 w 1351509"/>
                <a:gd name="connsiteY29" fmla="*/ 457200 h 1778000"/>
                <a:gd name="connsiteX30" fmla="*/ 1178560 w 1351509"/>
                <a:gd name="connsiteY30" fmla="*/ 314960 h 1778000"/>
                <a:gd name="connsiteX31" fmla="*/ 1127760 w 1351509"/>
                <a:gd name="connsiteY31" fmla="*/ 254000 h 1778000"/>
                <a:gd name="connsiteX32" fmla="*/ 1066800 w 1351509"/>
                <a:gd name="connsiteY32" fmla="*/ 152400 h 1778000"/>
                <a:gd name="connsiteX33" fmla="*/ 975360 w 1351509"/>
                <a:gd name="connsiteY33" fmla="*/ 50800 h 1778000"/>
                <a:gd name="connsiteX34" fmla="*/ 924560 w 1351509"/>
                <a:gd name="connsiteY34" fmla="*/ 20320 h 1778000"/>
                <a:gd name="connsiteX35" fmla="*/ 467360 w 1351509"/>
                <a:gd name="connsiteY35" fmla="*/ 0 h 1778000"/>
                <a:gd name="connsiteX36" fmla="*/ 264160 w 1351509"/>
                <a:gd name="connsiteY36" fmla="*/ 30480 h 1778000"/>
                <a:gd name="connsiteX37" fmla="*/ 223520 w 1351509"/>
                <a:gd name="connsiteY37" fmla="*/ 50800 h 177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351509" h="1778000">
                  <a:moveTo>
                    <a:pt x="223520" y="50800"/>
                  </a:moveTo>
                  <a:cubicBezTo>
                    <a:pt x="211667" y="86360"/>
                    <a:pt x="225808" y="25390"/>
                    <a:pt x="193040" y="243840"/>
                  </a:cubicBezTo>
                  <a:cubicBezTo>
                    <a:pt x="188897" y="271458"/>
                    <a:pt x="178572" y="297813"/>
                    <a:pt x="172720" y="325120"/>
                  </a:cubicBezTo>
                  <a:cubicBezTo>
                    <a:pt x="168404" y="345263"/>
                    <a:pt x="167125" y="365992"/>
                    <a:pt x="162560" y="386080"/>
                  </a:cubicBezTo>
                  <a:cubicBezTo>
                    <a:pt x="150182" y="440545"/>
                    <a:pt x="121920" y="548640"/>
                    <a:pt x="121920" y="548640"/>
                  </a:cubicBezTo>
                  <a:cubicBezTo>
                    <a:pt x="115756" y="622605"/>
                    <a:pt x="108163" y="742565"/>
                    <a:pt x="91440" y="812800"/>
                  </a:cubicBezTo>
                  <a:cubicBezTo>
                    <a:pt x="85466" y="837891"/>
                    <a:pt x="71120" y="860213"/>
                    <a:pt x="60960" y="883920"/>
                  </a:cubicBezTo>
                  <a:cubicBezTo>
                    <a:pt x="57573" y="917787"/>
                    <a:pt x="57475" y="952145"/>
                    <a:pt x="50800" y="985520"/>
                  </a:cubicBezTo>
                  <a:cubicBezTo>
                    <a:pt x="47223" y="1003404"/>
                    <a:pt x="35279" y="1018725"/>
                    <a:pt x="30480" y="1036320"/>
                  </a:cubicBezTo>
                  <a:cubicBezTo>
                    <a:pt x="25060" y="1056194"/>
                    <a:pt x="24360" y="1077080"/>
                    <a:pt x="20320" y="1097280"/>
                  </a:cubicBezTo>
                  <a:cubicBezTo>
                    <a:pt x="14197" y="1127897"/>
                    <a:pt x="6773" y="1158240"/>
                    <a:pt x="0" y="1188720"/>
                  </a:cubicBezTo>
                  <a:cubicBezTo>
                    <a:pt x="6773" y="1327573"/>
                    <a:pt x="11073" y="1466569"/>
                    <a:pt x="20320" y="1605280"/>
                  </a:cubicBezTo>
                  <a:cubicBezTo>
                    <a:pt x="21249" y="1619213"/>
                    <a:pt x="23552" y="1633796"/>
                    <a:pt x="30480" y="1645920"/>
                  </a:cubicBezTo>
                  <a:cubicBezTo>
                    <a:pt x="51951" y="1683494"/>
                    <a:pt x="83337" y="1683859"/>
                    <a:pt x="121920" y="1696720"/>
                  </a:cubicBezTo>
                  <a:cubicBezTo>
                    <a:pt x="132080" y="1700107"/>
                    <a:pt x="143489" y="1700939"/>
                    <a:pt x="152400" y="1706880"/>
                  </a:cubicBezTo>
                  <a:cubicBezTo>
                    <a:pt x="162560" y="1713653"/>
                    <a:pt x="170835" y="1725193"/>
                    <a:pt x="182880" y="1727200"/>
                  </a:cubicBezTo>
                  <a:cubicBezTo>
                    <a:pt x="233100" y="1735570"/>
                    <a:pt x="284480" y="1733973"/>
                    <a:pt x="335280" y="1737360"/>
                  </a:cubicBezTo>
                  <a:cubicBezTo>
                    <a:pt x="391537" y="1751424"/>
                    <a:pt x="484897" y="1777060"/>
                    <a:pt x="538480" y="1778000"/>
                  </a:cubicBezTo>
                  <a:lnTo>
                    <a:pt x="995680" y="1767840"/>
                  </a:lnTo>
                  <a:cubicBezTo>
                    <a:pt x="1015721" y="1764977"/>
                    <a:pt x="1071666" y="1761312"/>
                    <a:pt x="1097280" y="1747520"/>
                  </a:cubicBezTo>
                  <a:cubicBezTo>
                    <a:pt x="1132054" y="1728795"/>
                    <a:pt x="1198880" y="1686560"/>
                    <a:pt x="1198880" y="1686560"/>
                  </a:cubicBezTo>
                  <a:cubicBezTo>
                    <a:pt x="1209040" y="1673013"/>
                    <a:pt x="1222150" y="1661242"/>
                    <a:pt x="1229360" y="1645920"/>
                  </a:cubicBezTo>
                  <a:cubicBezTo>
                    <a:pt x="1326483" y="1439534"/>
                    <a:pt x="1243138" y="1569373"/>
                    <a:pt x="1300480" y="1483360"/>
                  </a:cubicBezTo>
                  <a:cubicBezTo>
                    <a:pt x="1314027" y="1361440"/>
                    <a:pt x="1327269" y="1239486"/>
                    <a:pt x="1341120" y="1117600"/>
                  </a:cubicBezTo>
                  <a:cubicBezTo>
                    <a:pt x="1344203" y="1090470"/>
                    <a:pt x="1353038" y="1063568"/>
                    <a:pt x="1351280" y="1036320"/>
                  </a:cubicBezTo>
                  <a:cubicBezTo>
                    <a:pt x="1334741" y="779962"/>
                    <a:pt x="1337004" y="877615"/>
                    <a:pt x="1300480" y="731520"/>
                  </a:cubicBezTo>
                  <a:cubicBezTo>
                    <a:pt x="1292907" y="701229"/>
                    <a:pt x="1285586" y="670828"/>
                    <a:pt x="1280160" y="640080"/>
                  </a:cubicBezTo>
                  <a:cubicBezTo>
                    <a:pt x="1275415" y="613191"/>
                    <a:pt x="1276622" y="585289"/>
                    <a:pt x="1270000" y="558800"/>
                  </a:cubicBezTo>
                  <a:cubicBezTo>
                    <a:pt x="1266327" y="544107"/>
                    <a:pt x="1255646" y="532081"/>
                    <a:pt x="1249680" y="518160"/>
                  </a:cubicBezTo>
                  <a:cubicBezTo>
                    <a:pt x="1224441" y="459270"/>
                    <a:pt x="1258250" y="515775"/>
                    <a:pt x="1219200" y="457200"/>
                  </a:cubicBezTo>
                  <a:cubicBezTo>
                    <a:pt x="1211018" y="416290"/>
                    <a:pt x="1199098" y="345766"/>
                    <a:pt x="1178560" y="314960"/>
                  </a:cubicBezTo>
                  <a:cubicBezTo>
                    <a:pt x="1150270" y="272525"/>
                    <a:pt x="1166874" y="293114"/>
                    <a:pt x="1127760" y="254000"/>
                  </a:cubicBezTo>
                  <a:cubicBezTo>
                    <a:pt x="1110189" y="183715"/>
                    <a:pt x="1128426" y="231633"/>
                    <a:pt x="1066800" y="152400"/>
                  </a:cubicBezTo>
                  <a:cubicBezTo>
                    <a:pt x="1032666" y="108513"/>
                    <a:pt x="1041982" y="90773"/>
                    <a:pt x="975360" y="50800"/>
                  </a:cubicBezTo>
                  <a:cubicBezTo>
                    <a:pt x="958427" y="40640"/>
                    <a:pt x="944209" y="22285"/>
                    <a:pt x="924560" y="20320"/>
                  </a:cubicBezTo>
                  <a:cubicBezTo>
                    <a:pt x="772767" y="5141"/>
                    <a:pt x="619760" y="6773"/>
                    <a:pt x="467360" y="0"/>
                  </a:cubicBezTo>
                  <a:cubicBezTo>
                    <a:pt x="399627" y="10160"/>
                    <a:pt x="331638" y="18745"/>
                    <a:pt x="264160" y="30480"/>
                  </a:cubicBezTo>
                  <a:cubicBezTo>
                    <a:pt x="230467" y="36340"/>
                    <a:pt x="235373" y="15240"/>
                    <a:pt x="223520" y="50800"/>
                  </a:cubicBezTo>
                  <a:close/>
                </a:path>
              </a:pathLst>
            </a:cu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97B058D0-68EC-4245-91C5-B15051181FD2}"/>
                </a:ext>
              </a:extLst>
            </p:cNvPr>
            <p:cNvSpPr txBox="1"/>
            <p:nvPr/>
          </p:nvSpPr>
          <p:spPr>
            <a:xfrm>
              <a:off x="7644262" y="1326671"/>
              <a:ext cx="65022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dirty="0">
                  <a:solidFill>
                    <a:srgbClr val="FF0000"/>
                  </a:solidFill>
                </a:rPr>
                <a:t>T1</a:t>
              </a:r>
              <a:endParaRPr lang="zh-CN" altLang="en-US" sz="3200" b="1" dirty="0">
                <a:solidFill>
                  <a:srgbClr val="FF0000"/>
                </a:solidFill>
              </a:endParaRPr>
            </a:p>
          </p:txBody>
        </p: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8730E490-493C-4F69-BC99-D54C2B06977B}"/>
                </a:ext>
              </a:extLst>
            </p:cNvPr>
            <p:cNvSpPr txBox="1"/>
            <p:nvPr/>
          </p:nvSpPr>
          <p:spPr>
            <a:xfrm>
              <a:off x="9870470" y="1295662"/>
              <a:ext cx="65022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dirty="0">
                  <a:solidFill>
                    <a:srgbClr val="FF0000"/>
                  </a:solidFill>
                </a:rPr>
                <a:t>T2</a:t>
              </a:r>
              <a:endParaRPr lang="zh-CN" altLang="en-US" sz="32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37BFADFB-CC64-44CB-8D19-6E2995869F57}"/>
              </a:ext>
            </a:extLst>
          </p:cNvPr>
          <p:cNvGrpSpPr/>
          <p:nvPr/>
        </p:nvGrpSpPr>
        <p:grpSpPr>
          <a:xfrm>
            <a:off x="6955777" y="4654166"/>
            <a:ext cx="5165103" cy="1734149"/>
            <a:chOff x="6955777" y="4654166"/>
            <a:chExt cx="5165103" cy="1734149"/>
          </a:xfrm>
        </p:grpSpPr>
        <p:sp>
          <p:nvSpPr>
            <p:cNvPr id="102" name="文本框 101">
              <a:extLst>
                <a:ext uri="{FF2B5EF4-FFF2-40B4-BE49-F238E27FC236}">
                  <a16:creationId xmlns:a16="http://schemas.microsoft.com/office/drawing/2014/main" id="{09E47F48-649D-4D7A-8540-E2CFBBE4F8DA}"/>
                </a:ext>
              </a:extLst>
            </p:cNvPr>
            <p:cNvSpPr txBox="1"/>
            <p:nvPr/>
          </p:nvSpPr>
          <p:spPr>
            <a:xfrm>
              <a:off x="11344160" y="5803540"/>
              <a:ext cx="65022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dirty="0"/>
                <a:t>A</a:t>
              </a:r>
              <a:endParaRPr lang="zh-CN" altLang="en-US" sz="3200" b="1" dirty="0"/>
            </a:p>
          </p:txBody>
        </p:sp>
        <p:sp>
          <p:nvSpPr>
            <p:cNvPr id="62" name="流程图: 接点 61">
              <a:extLst>
                <a:ext uri="{FF2B5EF4-FFF2-40B4-BE49-F238E27FC236}">
                  <a16:creationId xmlns:a16="http://schemas.microsoft.com/office/drawing/2014/main" id="{6C4DF2E5-6364-4BDF-8DAA-A671C632A2D1}"/>
                </a:ext>
              </a:extLst>
            </p:cNvPr>
            <p:cNvSpPr/>
            <p:nvPr/>
          </p:nvSpPr>
          <p:spPr>
            <a:xfrm>
              <a:off x="7156895" y="5176328"/>
              <a:ext cx="650240" cy="431800"/>
            </a:xfrm>
            <a:prstGeom prst="flowChartConnector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q0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63" name="直接箭头连接符 62">
              <a:extLst>
                <a:ext uri="{FF2B5EF4-FFF2-40B4-BE49-F238E27FC236}">
                  <a16:creationId xmlns:a16="http://schemas.microsoft.com/office/drawing/2014/main" id="{8EBB0A45-CCA3-4E80-8512-A271A69480B2}"/>
                </a:ext>
              </a:extLst>
            </p:cNvPr>
            <p:cNvCxnSpPr>
              <a:cxnSpLocks/>
              <a:stCxn id="62" idx="6"/>
              <a:endCxn id="72" idx="2"/>
            </p:cNvCxnSpPr>
            <p:nvPr/>
          </p:nvCxnSpPr>
          <p:spPr>
            <a:xfrm>
              <a:off x="7807135" y="5392228"/>
              <a:ext cx="701040" cy="546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AD7EEF6B-C8D6-4A35-AC4F-707C1B28FA96}"/>
                </a:ext>
              </a:extLst>
            </p:cNvPr>
            <p:cNvSpPr txBox="1"/>
            <p:nvPr/>
          </p:nvSpPr>
          <p:spPr>
            <a:xfrm>
              <a:off x="7949375" y="4877589"/>
              <a:ext cx="3556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dirty="0"/>
                <a:t>f</a:t>
              </a:r>
              <a:endParaRPr lang="zh-CN" altLang="en-US" sz="3200" b="1" dirty="0"/>
            </a:p>
          </p:txBody>
        </p:sp>
        <p:cxnSp>
          <p:nvCxnSpPr>
            <p:cNvPr id="65" name="直接箭头连接符 64">
              <a:extLst>
                <a:ext uri="{FF2B5EF4-FFF2-40B4-BE49-F238E27FC236}">
                  <a16:creationId xmlns:a16="http://schemas.microsoft.com/office/drawing/2014/main" id="{5B73F9F2-62B0-4375-BDC4-26CC15CC15CF}"/>
                </a:ext>
              </a:extLst>
            </p:cNvPr>
            <p:cNvCxnSpPr>
              <a:cxnSpLocks/>
            </p:cNvCxnSpPr>
            <p:nvPr/>
          </p:nvCxnSpPr>
          <p:spPr>
            <a:xfrm>
              <a:off x="6955777" y="4726459"/>
              <a:ext cx="402235" cy="49503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流程图: 接点 65">
              <a:extLst>
                <a:ext uri="{FF2B5EF4-FFF2-40B4-BE49-F238E27FC236}">
                  <a16:creationId xmlns:a16="http://schemas.microsoft.com/office/drawing/2014/main" id="{F5857659-1D14-49FB-8C21-4C019DEB2C0A}"/>
                </a:ext>
              </a:extLst>
            </p:cNvPr>
            <p:cNvSpPr/>
            <p:nvPr/>
          </p:nvSpPr>
          <p:spPr>
            <a:xfrm>
              <a:off x="11200966" y="4924560"/>
              <a:ext cx="919914" cy="954107"/>
            </a:xfrm>
            <a:prstGeom prst="flowChartConnector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67" name="流程图: 接点 66">
              <a:extLst>
                <a:ext uri="{FF2B5EF4-FFF2-40B4-BE49-F238E27FC236}">
                  <a16:creationId xmlns:a16="http://schemas.microsoft.com/office/drawing/2014/main" id="{BE46029B-3416-4763-B750-BC87CEB611B3}"/>
                </a:ext>
              </a:extLst>
            </p:cNvPr>
            <p:cNvSpPr/>
            <p:nvPr/>
          </p:nvSpPr>
          <p:spPr>
            <a:xfrm>
              <a:off x="11282700" y="5050521"/>
              <a:ext cx="745925" cy="699621"/>
            </a:xfrm>
            <a:prstGeom prst="flowChartConnector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q3,q5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72" name="流程图: 接点 71">
              <a:extLst>
                <a:ext uri="{FF2B5EF4-FFF2-40B4-BE49-F238E27FC236}">
                  <a16:creationId xmlns:a16="http://schemas.microsoft.com/office/drawing/2014/main" id="{7D85939C-29A4-45AE-BDA1-C7D8DE16DB6F}"/>
                </a:ext>
              </a:extLst>
            </p:cNvPr>
            <p:cNvSpPr/>
            <p:nvPr/>
          </p:nvSpPr>
          <p:spPr>
            <a:xfrm>
              <a:off x="8508175" y="5181789"/>
              <a:ext cx="650240" cy="431800"/>
            </a:xfrm>
            <a:prstGeom prst="flowChartConnector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q1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74" name="流程图: 接点 73">
              <a:extLst>
                <a:ext uri="{FF2B5EF4-FFF2-40B4-BE49-F238E27FC236}">
                  <a16:creationId xmlns:a16="http://schemas.microsoft.com/office/drawing/2014/main" id="{4957AEAF-DC1D-4ECA-9146-B1EEC85AD024}"/>
                </a:ext>
              </a:extLst>
            </p:cNvPr>
            <p:cNvSpPr/>
            <p:nvPr/>
          </p:nvSpPr>
          <p:spPr>
            <a:xfrm>
              <a:off x="9849686" y="5050521"/>
              <a:ext cx="721423" cy="700476"/>
            </a:xfrm>
            <a:prstGeom prst="flowChartConnector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q2,q4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75" name="直接箭头连接符 74">
              <a:extLst>
                <a:ext uri="{FF2B5EF4-FFF2-40B4-BE49-F238E27FC236}">
                  <a16:creationId xmlns:a16="http://schemas.microsoft.com/office/drawing/2014/main" id="{844B9B3B-035B-4D5B-9269-4821F7254DF4}"/>
                </a:ext>
              </a:extLst>
            </p:cNvPr>
            <p:cNvCxnSpPr>
              <a:cxnSpLocks/>
              <a:stCxn id="72" idx="7"/>
              <a:endCxn id="74" idx="1"/>
            </p:cNvCxnSpPr>
            <p:nvPr/>
          </p:nvCxnSpPr>
          <p:spPr>
            <a:xfrm flipV="1">
              <a:off x="9063190" y="5153103"/>
              <a:ext cx="892146" cy="9192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文本框 75">
              <a:extLst>
                <a:ext uri="{FF2B5EF4-FFF2-40B4-BE49-F238E27FC236}">
                  <a16:creationId xmlns:a16="http://schemas.microsoft.com/office/drawing/2014/main" id="{DA6E62FD-738B-40A6-B630-D38C7FAC53AB}"/>
                </a:ext>
              </a:extLst>
            </p:cNvPr>
            <p:cNvSpPr txBox="1"/>
            <p:nvPr/>
          </p:nvSpPr>
          <p:spPr>
            <a:xfrm>
              <a:off x="9288501" y="4654166"/>
              <a:ext cx="3556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dirty="0"/>
                <a:t>e</a:t>
              </a:r>
              <a:endParaRPr lang="zh-CN" altLang="en-US" sz="3200" b="1" dirty="0"/>
            </a:p>
          </p:txBody>
        </p:sp>
        <p:cxnSp>
          <p:nvCxnSpPr>
            <p:cNvPr id="79" name="直接箭头连接符 78">
              <a:extLst>
                <a:ext uri="{FF2B5EF4-FFF2-40B4-BE49-F238E27FC236}">
                  <a16:creationId xmlns:a16="http://schemas.microsoft.com/office/drawing/2014/main" id="{6831868A-180D-4C58-BFAB-EA77FCD91155}"/>
                </a:ext>
              </a:extLst>
            </p:cNvPr>
            <p:cNvCxnSpPr>
              <a:cxnSpLocks/>
              <a:stCxn id="74" idx="6"/>
              <a:endCxn id="66" idx="2"/>
            </p:cNvCxnSpPr>
            <p:nvPr/>
          </p:nvCxnSpPr>
          <p:spPr>
            <a:xfrm>
              <a:off x="10571109" y="5400759"/>
              <a:ext cx="629857" cy="85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文本框 79">
              <a:extLst>
                <a:ext uri="{FF2B5EF4-FFF2-40B4-BE49-F238E27FC236}">
                  <a16:creationId xmlns:a16="http://schemas.microsoft.com/office/drawing/2014/main" id="{1EEBE7D3-B3E3-4965-988D-D1551A484946}"/>
                </a:ext>
              </a:extLst>
            </p:cNvPr>
            <p:cNvSpPr txBox="1"/>
            <p:nvPr/>
          </p:nvSpPr>
          <p:spPr>
            <a:xfrm>
              <a:off x="10657025" y="4924561"/>
              <a:ext cx="3556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dirty="0"/>
                <a:t>e</a:t>
              </a:r>
              <a:endParaRPr lang="zh-CN" altLang="en-US" sz="3200" b="1" dirty="0"/>
            </a:p>
          </p:txBody>
        </p:sp>
        <p:sp>
          <p:nvSpPr>
            <p:cNvPr id="97" name="文本框 96">
              <a:extLst>
                <a:ext uri="{FF2B5EF4-FFF2-40B4-BE49-F238E27FC236}">
                  <a16:creationId xmlns:a16="http://schemas.microsoft.com/office/drawing/2014/main" id="{6970D9CF-12E9-41A1-B636-1CF6CA602D11}"/>
                </a:ext>
              </a:extLst>
            </p:cNvPr>
            <p:cNvSpPr txBox="1"/>
            <p:nvPr/>
          </p:nvSpPr>
          <p:spPr>
            <a:xfrm>
              <a:off x="9323896" y="5487049"/>
              <a:ext cx="3556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dirty="0"/>
                <a:t>i</a:t>
              </a:r>
              <a:endParaRPr lang="zh-CN" altLang="en-US" sz="3200" b="1" dirty="0"/>
            </a:p>
          </p:txBody>
        </p:sp>
        <p:cxnSp>
          <p:nvCxnSpPr>
            <p:cNvPr id="98" name="直接箭头连接符 97">
              <a:extLst>
                <a:ext uri="{FF2B5EF4-FFF2-40B4-BE49-F238E27FC236}">
                  <a16:creationId xmlns:a16="http://schemas.microsoft.com/office/drawing/2014/main" id="{8771C214-C9A8-4F37-B50F-19F8E13BF1DA}"/>
                </a:ext>
              </a:extLst>
            </p:cNvPr>
            <p:cNvCxnSpPr>
              <a:cxnSpLocks/>
              <a:stCxn id="72" idx="5"/>
              <a:endCxn id="74" idx="3"/>
            </p:cNvCxnSpPr>
            <p:nvPr/>
          </p:nvCxnSpPr>
          <p:spPr>
            <a:xfrm>
              <a:off x="9063190" y="5550353"/>
              <a:ext cx="892146" cy="9806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文本框 100">
              <a:extLst>
                <a:ext uri="{FF2B5EF4-FFF2-40B4-BE49-F238E27FC236}">
                  <a16:creationId xmlns:a16="http://schemas.microsoft.com/office/drawing/2014/main" id="{AE60201B-B2A4-4B2E-9EF3-32F6AE58EC9B}"/>
                </a:ext>
              </a:extLst>
            </p:cNvPr>
            <p:cNvSpPr txBox="1"/>
            <p:nvPr/>
          </p:nvSpPr>
          <p:spPr>
            <a:xfrm>
              <a:off x="9890962" y="5707326"/>
              <a:ext cx="65022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dirty="0"/>
                <a:t>T2</a:t>
              </a:r>
              <a:endParaRPr lang="zh-CN" altLang="en-US" sz="3200" b="1" dirty="0"/>
            </a:p>
          </p:txBody>
        </p:sp>
        <p:sp>
          <p:nvSpPr>
            <p:cNvPr id="103" name="文本框 102">
              <a:extLst>
                <a:ext uri="{FF2B5EF4-FFF2-40B4-BE49-F238E27FC236}">
                  <a16:creationId xmlns:a16="http://schemas.microsoft.com/office/drawing/2014/main" id="{2319EBF9-9C00-41D1-B893-69F7257BBC97}"/>
                </a:ext>
              </a:extLst>
            </p:cNvPr>
            <p:cNvSpPr txBox="1"/>
            <p:nvPr/>
          </p:nvSpPr>
          <p:spPr>
            <a:xfrm>
              <a:off x="7084105" y="5550353"/>
              <a:ext cx="80862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dirty="0"/>
                <a:t>T1</a:t>
              </a:r>
              <a:r>
                <a:rPr lang="en-US" altLang="zh-CN" sz="3200" b="1" baseline="-25000" dirty="0"/>
                <a:t>1</a:t>
              </a:r>
              <a:endParaRPr lang="zh-CN" altLang="en-US" sz="3200" b="1" baseline="-25000" dirty="0"/>
            </a:p>
          </p:txBody>
        </p:sp>
        <p:sp>
          <p:nvSpPr>
            <p:cNvPr id="104" name="文本框 103">
              <a:extLst>
                <a:ext uri="{FF2B5EF4-FFF2-40B4-BE49-F238E27FC236}">
                  <a16:creationId xmlns:a16="http://schemas.microsoft.com/office/drawing/2014/main" id="{9073FECB-5031-478C-8BAD-3F3ACD38E79F}"/>
                </a:ext>
              </a:extLst>
            </p:cNvPr>
            <p:cNvSpPr txBox="1"/>
            <p:nvPr/>
          </p:nvSpPr>
          <p:spPr>
            <a:xfrm>
              <a:off x="8401311" y="5550353"/>
              <a:ext cx="80862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dirty="0"/>
                <a:t>T1</a:t>
              </a:r>
              <a:r>
                <a:rPr lang="en-US" altLang="zh-CN" sz="3200" b="1" baseline="-25000" dirty="0"/>
                <a:t>2</a:t>
              </a:r>
              <a:endParaRPr lang="zh-CN" altLang="en-US" sz="3200" b="1" baseline="-250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57743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027A0AAD-CB46-4989-A415-C8D050789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提纲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E3669C0-DB34-45AB-852B-BEE1AE343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58</a:t>
            </a:fld>
            <a:endParaRPr lang="zh-CN" altLang="en-US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95C5A20-E0B7-4C1B-8069-116C666E21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0862"/>
            <a:ext cx="10515600" cy="4910329"/>
          </a:xfrm>
        </p:spPr>
        <p:txBody>
          <a:bodyPr/>
          <a:lstStyle/>
          <a:p>
            <a:r>
              <a:rPr lang="zh-CN" altLang="en-US" dirty="0"/>
              <a:t>第一讲：词法分析简介</a:t>
            </a:r>
            <a:endParaRPr lang="en-US" altLang="zh-CN" dirty="0"/>
          </a:p>
          <a:p>
            <a:r>
              <a:rPr lang="zh-CN" altLang="en-US" dirty="0"/>
              <a:t>第二讲：词法分析器的手工构造</a:t>
            </a:r>
            <a:endParaRPr lang="en-US" altLang="zh-CN" dirty="0"/>
          </a:p>
          <a:p>
            <a:r>
              <a:rPr lang="zh-CN" altLang="en-US" dirty="0"/>
              <a:t>第三讲：正则表达式</a:t>
            </a:r>
            <a:endParaRPr lang="en-US" altLang="zh-CN" dirty="0"/>
          </a:p>
          <a:p>
            <a:r>
              <a:rPr lang="zh-CN" altLang="en-US" dirty="0"/>
              <a:t>第四讲：有限状态自动机</a:t>
            </a:r>
            <a:endParaRPr lang="en-US" altLang="zh-CN" dirty="0"/>
          </a:p>
          <a:p>
            <a:r>
              <a:rPr lang="zh-CN" altLang="en-US" dirty="0"/>
              <a:t>第五讲：正则表达式转</a:t>
            </a:r>
            <a:r>
              <a:rPr lang="en-US" altLang="zh-CN" dirty="0"/>
              <a:t>NFA</a:t>
            </a:r>
          </a:p>
          <a:p>
            <a:r>
              <a:rPr lang="zh-CN" altLang="en-US" dirty="0"/>
              <a:t>第六讲：</a:t>
            </a:r>
            <a:r>
              <a:rPr lang="en-US" altLang="zh-CN" dirty="0"/>
              <a:t>NFA</a:t>
            </a:r>
            <a:r>
              <a:rPr lang="zh-CN" altLang="en-US" dirty="0"/>
              <a:t>转</a:t>
            </a:r>
            <a:r>
              <a:rPr lang="en-US" altLang="zh-CN" dirty="0"/>
              <a:t>DFA</a:t>
            </a:r>
          </a:p>
          <a:p>
            <a:r>
              <a:rPr lang="zh-CN" altLang="en-US" dirty="0"/>
              <a:t>第七讲：</a:t>
            </a:r>
            <a:r>
              <a:rPr lang="en-US" altLang="zh-CN" dirty="0"/>
              <a:t>DFA</a:t>
            </a:r>
            <a:r>
              <a:rPr lang="zh-CN" altLang="en-US" dirty="0"/>
              <a:t>的最小化</a:t>
            </a:r>
            <a:endParaRPr lang="en-US" altLang="zh-CN" dirty="0"/>
          </a:p>
          <a:p>
            <a:r>
              <a:rPr lang="zh-CN" altLang="en-US" b="1" dirty="0"/>
              <a:t>第八讲：</a:t>
            </a:r>
            <a:r>
              <a:rPr lang="en-US" altLang="zh-CN" b="1" dirty="0"/>
              <a:t>DFA</a:t>
            </a:r>
            <a:r>
              <a:rPr lang="zh-CN" altLang="en-US" b="1" dirty="0"/>
              <a:t>的代码表示</a:t>
            </a: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0016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36C401-D8C2-43B7-8773-403C2A553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回顾：自动生成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C9A9AD6-04CA-4C49-946E-4231193A7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59</a:t>
            </a:fld>
            <a:endParaRPr lang="zh-CN" altLang="en-US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F115F89A-46BD-4C20-89C3-F226BA3C999C}"/>
              </a:ext>
            </a:extLst>
          </p:cNvPr>
          <p:cNvSpPr/>
          <p:nvPr/>
        </p:nvSpPr>
        <p:spPr>
          <a:xfrm>
            <a:off x="1089926" y="1527354"/>
            <a:ext cx="1430487" cy="746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词法描述</a:t>
            </a: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12ED6927-B909-497F-96C5-3EA1DDA64725}"/>
              </a:ext>
            </a:extLst>
          </p:cNvPr>
          <p:cNvCxnSpPr>
            <a:cxnSpLocks/>
            <a:stCxn id="29" idx="3"/>
            <a:endCxn id="31" idx="1"/>
          </p:cNvCxnSpPr>
          <p:nvPr/>
        </p:nvCxnSpPr>
        <p:spPr>
          <a:xfrm>
            <a:off x="2520413" y="1900734"/>
            <a:ext cx="24130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>
            <a:extLst>
              <a:ext uri="{FF2B5EF4-FFF2-40B4-BE49-F238E27FC236}">
                <a16:creationId xmlns:a16="http://schemas.microsoft.com/office/drawing/2014/main" id="{61A3FCB9-44A2-43CD-8682-1895CCDD1CB3}"/>
              </a:ext>
            </a:extLst>
          </p:cNvPr>
          <p:cNvSpPr/>
          <p:nvPr/>
        </p:nvSpPr>
        <p:spPr>
          <a:xfrm>
            <a:off x="4933451" y="1527354"/>
            <a:ext cx="1430487" cy="7467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</a:t>
            </a:r>
            <a:endParaRPr lang="en-US" alt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生成器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692365A2-43C4-4E8B-9B71-6BAC6E70F149}"/>
              </a:ext>
            </a:extLst>
          </p:cNvPr>
          <p:cNvSpPr/>
          <p:nvPr/>
        </p:nvSpPr>
        <p:spPr>
          <a:xfrm>
            <a:off x="9138656" y="1527354"/>
            <a:ext cx="2083800" cy="746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词法分析器</a:t>
            </a:r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F7971F06-B7AC-4A21-AD2D-57934B347D19}"/>
              </a:ext>
            </a:extLst>
          </p:cNvPr>
          <p:cNvCxnSpPr>
            <a:cxnSpLocks/>
            <a:stCxn id="31" idx="3"/>
            <a:endCxn id="32" idx="1"/>
          </p:cNvCxnSpPr>
          <p:nvPr/>
        </p:nvCxnSpPr>
        <p:spPr>
          <a:xfrm>
            <a:off x="6363938" y="1900734"/>
            <a:ext cx="27747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43E00CC8-FC7E-4DC9-BE0E-9155C628E5A9}"/>
              </a:ext>
            </a:extLst>
          </p:cNvPr>
          <p:cNvSpPr txBox="1"/>
          <p:nvPr/>
        </p:nvSpPr>
        <p:spPr>
          <a:xfrm>
            <a:off x="887294" y="2691418"/>
            <a:ext cx="1666240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正则表达式</a:t>
            </a:r>
          </a:p>
        </p:txBody>
      </p: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42C37864-6192-4E74-9243-51A18BC8189E}"/>
              </a:ext>
            </a:extLst>
          </p:cNvPr>
          <p:cNvGrpSpPr/>
          <p:nvPr/>
        </p:nvGrpSpPr>
        <p:grpSpPr>
          <a:xfrm>
            <a:off x="2753996" y="2304099"/>
            <a:ext cx="8563384" cy="1447973"/>
            <a:chOff x="2753996" y="5037139"/>
            <a:chExt cx="8563384" cy="1447973"/>
          </a:xfrm>
        </p:grpSpPr>
        <p:sp>
          <p:nvSpPr>
            <p:cNvPr id="40" name="箭头: 右 39">
              <a:extLst>
                <a:ext uri="{FF2B5EF4-FFF2-40B4-BE49-F238E27FC236}">
                  <a16:creationId xmlns:a16="http://schemas.microsoft.com/office/drawing/2014/main" id="{9B30D6DA-91C7-4CED-824A-A093D28CB19A}"/>
                </a:ext>
              </a:extLst>
            </p:cNvPr>
            <p:cNvSpPr/>
            <p:nvPr/>
          </p:nvSpPr>
          <p:spPr>
            <a:xfrm>
              <a:off x="2753996" y="5431296"/>
              <a:ext cx="6367740" cy="365125"/>
            </a:xfrm>
            <a:prstGeom prst="rightArrow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9" name="图片 38">
              <a:extLst>
                <a:ext uri="{FF2B5EF4-FFF2-40B4-BE49-F238E27FC236}">
                  <a16:creationId xmlns:a16="http://schemas.microsoft.com/office/drawing/2014/main" id="{C9EDDB1C-F07C-400A-8AA2-6F512A285F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22700" y="5037139"/>
              <a:ext cx="2094680" cy="1447973"/>
            </a:xfrm>
            <a:prstGeom prst="rect">
              <a:avLst/>
            </a:prstGeom>
          </p:spPr>
        </p:pic>
      </p:grpSp>
      <p:sp>
        <p:nvSpPr>
          <p:cNvPr id="38" name="文本框 37">
            <a:extLst>
              <a:ext uri="{FF2B5EF4-FFF2-40B4-BE49-F238E27FC236}">
                <a16:creationId xmlns:a16="http://schemas.microsoft.com/office/drawing/2014/main" id="{0BB15266-C2E4-4BA8-8D17-4F1892104F1E}"/>
              </a:ext>
            </a:extLst>
          </p:cNvPr>
          <p:cNvSpPr txBox="1"/>
          <p:nvPr/>
        </p:nvSpPr>
        <p:spPr>
          <a:xfrm>
            <a:off x="5156034" y="2384013"/>
            <a:ext cx="884186" cy="1200329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lex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</a:p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flex, </a:t>
            </a:r>
          </a:p>
          <a:p>
            <a:pPr algn="ctr"/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jlex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</a:p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B8796AED-96FD-48B7-BB5B-989C390E4C02}"/>
              </a:ext>
            </a:extLst>
          </p:cNvPr>
          <p:cNvSpPr txBox="1"/>
          <p:nvPr/>
        </p:nvSpPr>
        <p:spPr>
          <a:xfrm>
            <a:off x="4815574" y="3570107"/>
            <a:ext cx="1666240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有限自动机</a:t>
            </a: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285DCAB1-1775-4C49-81F0-853DCBA9C4FB}"/>
              </a:ext>
            </a:extLst>
          </p:cNvPr>
          <p:cNvGrpSpPr/>
          <p:nvPr/>
        </p:nvGrpSpPr>
        <p:grpSpPr>
          <a:xfrm>
            <a:off x="227979" y="4637467"/>
            <a:ext cx="11698401" cy="950582"/>
            <a:chOff x="227979" y="4637467"/>
            <a:chExt cx="11698401" cy="950582"/>
          </a:xfrm>
        </p:grpSpPr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DE7A9157-CADC-4516-B110-4FE85FD325AB}"/>
                </a:ext>
              </a:extLst>
            </p:cNvPr>
            <p:cNvSpPr/>
            <p:nvPr/>
          </p:nvSpPr>
          <p:spPr>
            <a:xfrm>
              <a:off x="227979" y="5073243"/>
              <a:ext cx="1907910" cy="514806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正则表达式</a:t>
              </a:r>
            </a:p>
          </p:txBody>
        </p:sp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1D464BFE-8A9A-4DCA-A6E0-33673D6CB38F}"/>
                </a:ext>
              </a:extLst>
            </p:cNvPr>
            <p:cNvSpPr/>
            <p:nvPr/>
          </p:nvSpPr>
          <p:spPr>
            <a:xfrm>
              <a:off x="3491476" y="5073243"/>
              <a:ext cx="1907910" cy="514806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NFA</a:t>
              </a:r>
              <a:endPara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3310D30E-CB04-47FC-88D3-D0AF6155B597}"/>
                </a:ext>
              </a:extLst>
            </p:cNvPr>
            <p:cNvSpPr/>
            <p:nvPr/>
          </p:nvSpPr>
          <p:spPr>
            <a:xfrm>
              <a:off x="6754973" y="5073243"/>
              <a:ext cx="1907910" cy="514806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DFA</a:t>
              </a:r>
              <a:endPara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C258DBBA-D3B0-41CC-AE97-D276D3500674}"/>
                </a:ext>
              </a:extLst>
            </p:cNvPr>
            <p:cNvSpPr/>
            <p:nvPr/>
          </p:nvSpPr>
          <p:spPr>
            <a:xfrm>
              <a:off x="10018470" y="5071386"/>
              <a:ext cx="1907910" cy="514806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词法分析器代码</a:t>
              </a:r>
            </a:p>
          </p:txBody>
        </p:sp>
        <p:cxnSp>
          <p:nvCxnSpPr>
            <p:cNvPr id="42" name="直接箭头连接符 41">
              <a:extLst>
                <a:ext uri="{FF2B5EF4-FFF2-40B4-BE49-F238E27FC236}">
                  <a16:creationId xmlns:a16="http://schemas.microsoft.com/office/drawing/2014/main" id="{50238C85-288D-4B19-A596-BB8E193E4949}"/>
                </a:ext>
              </a:extLst>
            </p:cNvPr>
            <p:cNvCxnSpPr>
              <a:cxnSpLocks/>
              <a:stCxn id="7" idx="6"/>
              <a:endCxn id="34" idx="2"/>
            </p:cNvCxnSpPr>
            <p:nvPr/>
          </p:nvCxnSpPr>
          <p:spPr>
            <a:xfrm>
              <a:off x="2135889" y="5330646"/>
              <a:ext cx="135558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>
              <a:extLst>
                <a:ext uri="{FF2B5EF4-FFF2-40B4-BE49-F238E27FC236}">
                  <a16:creationId xmlns:a16="http://schemas.microsoft.com/office/drawing/2014/main" id="{7E6F3512-7CB3-4E2B-8B80-D0A1C7C32963}"/>
                </a:ext>
              </a:extLst>
            </p:cNvPr>
            <p:cNvCxnSpPr>
              <a:cxnSpLocks/>
              <a:stCxn id="34" idx="6"/>
              <a:endCxn id="35" idx="2"/>
            </p:cNvCxnSpPr>
            <p:nvPr/>
          </p:nvCxnSpPr>
          <p:spPr>
            <a:xfrm>
              <a:off x="5399386" y="5330646"/>
              <a:ext cx="135558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DB4E2E14-0AAA-46E6-AC16-B2EDA7DE767E}"/>
                </a:ext>
              </a:extLst>
            </p:cNvPr>
            <p:cNvCxnSpPr>
              <a:cxnSpLocks/>
              <a:stCxn id="35" idx="6"/>
              <a:endCxn id="36" idx="2"/>
            </p:cNvCxnSpPr>
            <p:nvPr/>
          </p:nvCxnSpPr>
          <p:spPr>
            <a:xfrm flipV="1">
              <a:off x="8662883" y="5328789"/>
              <a:ext cx="1355587" cy="185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7BF0618F-042B-4C3B-A9AD-60EF39F58518}"/>
                </a:ext>
              </a:extLst>
            </p:cNvPr>
            <p:cNvSpPr txBox="1"/>
            <p:nvPr/>
          </p:nvSpPr>
          <p:spPr>
            <a:xfrm>
              <a:off x="1859728" y="4832613"/>
              <a:ext cx="19079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Thompson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算法</a:t>
              </a:r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30C70A90-2925-481D-8BA7-CBF27B50A72A}"/>
                </a:ext>
              </a:extLst>
            </p:cNvPr>
            <p:cNvSpPr txBox="1"/>
            <p:nvPr/>
          </p:nvSpPr>
          <p:spPr>
            <a:xfrm>
              <a:off x="5263328" y="4832613"/>
              <a:ext cx="19079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子集构造算法</a:t>
              </a:r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7E231CE2-D6DB-417F-B390-8B19C16C6323}"/>
                </a:ext>
              </a:extLst>
            </p:cNvPr>
            <p:cNvSpPr txBox="1"/>
            <p:nvPr/>
          </p:nvSpPr>
          <p:spPr>
            <a:xfrm>
              <a:off x="8758187" y="4637467"/>
              <a:ext cx="135558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Hopcroft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最小化算法</a:t>
              </a:r>
            </a:p>
          </p:txBody>
        </p:sp>
      </p:grpSp>
      <p:sp>
        <p:nvSpPr>
          <p:cNvPr id="48" name="矩形 47">
            <a:extLst>
              <a:ext uri="{FF2B5EF4-FFF2-40B4-BE49-F238E27FC236}">
                <a16:creationId xmlns:a16="http://schemas.microsoft.com/office/drawing/2014/main" id="{71D607C3-8482-4373-B803-9D42ADF736B5}"/>
              </a:ext>
            </a:extLst>
          </p:cNvPr>
          <p:cNvSpPr/>
          <p:nvPr/>
        </p:nvSpPr>
        <p:spPr>
          <a:xfrm>
            <a:off x="10278885" y="5024905"/>
            <a:ext cx="1355587" cy="607767"/>
          </a:xfrm>
          <a:prstGeom prst="rect">
            <a:avLst/>
          </a:prstGeom>
          <a:noFill/>
          <a:ln w="762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668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0D27D6-EEB9-47A6-91A8-896BD572A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前端内部的阶段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9426D0B-DCED-4665-A2C5-1AD74778D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9C59098-21FB-41D4-A70A-8EA619121D9B}"/>
              </a:ext>
            </a:extLst>
          </p:cNvPr>
          <p:cNvSpPr/>
          <p:nvPr/>
        </p:nvSpPr>
        <p:spPr>
          <a:xfrm>
            <a:off x="3934190" y="1346118"/>
            <a:ext cx="3963609" cy="849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6E7C883-C648-4B9A-B79B-B66C3A86FA1D}"/>
              </a:ext>
            </a:extLst>
          </p:cNvPr>
          <p:cNvSpPr/>
          <p:nvPr/>
        </p:nvSpPr>
        <p:spPr>
          <a:xfrm>
            <a:off x="4373373" y="1557396"/>
            <a:ext cx="1016688" cy="426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前端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092BFFE-978E-49F9-9402-5A82CD71DCE4}"/>
              </a:ext>
            </a:extLst>
          </p:cNvPr>
          <p:cNvSpPr/>
          <p:nvPr/>
        </p:nvSpPr>
        <p:spPr>
          <a:xfrm>
            <a:off x="6502400" y="1557396"/>
            <a:ext cx="919380" cy="426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后端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D7A52B72-42DD-4FB2-9731-9BAFC7211019}"/>
              </a:ext>
            </a:extLst>
          </p:cNvPr>
          <p:cNvCxnSpPr>
            <a:cxnSpLocks/>
          </p:cNvCxnSpPr>
          <p:nvPr/>
        </p:nvCxnSpPr>
        <p:spPr>
          <a:xfrm>
            <a:off x="2641600" y="1774923"/>
            <a:ext cx="17239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F0346D47-07BB-4B43-A569-43E93A0B619C}"/>
              </a:ext>
            </a:extLst>
          </p:cNvPr>
          <p:cNvSpPr txBox="1"/>
          <p:nvPr/>
        </p:nvSpPr>
        <p:spPr>
          <a:xfrm>
            <a:off x="2762789" y="1124327"/>
            <a:ext cx="928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源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15F1D71B-1FCC-4997-8A1F-F4137EE23145}"/>
              </a:ext>
            </a:extLst>
          </p:cNvPr>
          <p:cNvCxnSpPr>
            <a:cxnSpLocks/>
          </p:cNvCxnSpPr>
          <p:nvPr/>
        </p:nvCxnSpPr>
        <p:spPr>
          <a:xfrm>
            <a:off x="7422608" y="1770658"/>
            <a:ext cx="15929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13957DF2-28F6-4ABF-865B-846A3347EF5A}"/>
              </a:ext>
            </a:extLst>
          </p:cNvPr>
          <p:cNvSpPr txBox="1"/>
          <p:nvPr/>
        </p:nvSpPr>
        <p:spPr>
          <a:xfrm>
            <a:off x="8009965" y="1124327"/>
            <a:ext cx="7123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目标代码</a:t>
            </a: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53D9C86B-760C-4B29-8C47-97F9F67F8003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5390061" y="1770659"/>
            <a:ext cx="11123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2F3F28CA-34A3-4214-A75C-9C3FC21C7CFB}"/>
              </a:ext>
            </a:extLst>
          </p:cNvPr>
          <p:cNvSpPr txBox="1"/>
          <p:nvPr/>
        </p:nvSpPr>
        <p:spPr>
          <a:xfrm>
            <a:off x="5398132" y="1334055"/>
            <a:ext cx="1161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中间表示</a:t>
            </a:r>
          </a:p>
        </p:txBody>
      </p: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8321C4BB-4E06-4999-985F-14F91C50D67F}"/>
              </a:ext>
            </a:extLst>
          </p:cNvPr>
          <p:cNvGrpSpPr/>
          <p:nvPr/>
        </p:nvGrpSpPr>
        <p:grpSpPr>
          <a:xfrm>
            <a:off x="1483360" y="1983921"/>
            <a:ext cx="8351520" cy="4589590"/>
            <a:chOff x="1483360" y="1983921"/>
            <a:chExt cx="8351520" cy="4589590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52389E37-5BF8-44D0-9A6A-94B1F3FD48F1}"/>
                </a:ext>
              </a:extLst>
            </p:cNvPr>
            <p:cNvSpPr/>
            <p:nvPr/>
          </p:nvSpPr>
          <p:spPr>
            <a:xfrm>
              <a:off x="2998481" y="2508668"/>
              <a:ext cx="5485119" cy="406484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1A41F8F9-6F1C-4525-9DBA-FA84DCB257E8}"/>
                </a:ext>
              </a:extLst>
            </p:cNvPr>
            <p:cNvCxnSpPr>
              <a:cxnSpLocks/>
            </p:cNvCxnSpPr>
            <p:nvPr/>
          </p:nvCxnSpPr>
          <p:spPr>
            <a:xfrm>
              <a:off x="1483360" y="3268443"/>
              <a:ext cx="172394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B4A328C5-9AEA-4B3F-A2C8-1A6688AED56B}"/>
                </a:ext>
              </a:extLst>
            </p:cNvPr>
            <p:cNvSpPr txBox="1"/>
            <p:nvPr/>
          </p:nvSpPr>
          <p:spPr>
            <a:xfrm>
              <a:off x="1604549" y="2617847"/>
              <a:ext cx="9282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源</a:t>
              </a:r>
              <a:endPara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代码</a:t>
              </a: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1AB58BB9-26C6-4308-AF6F-1ECBECE57AC3}"/>
                </a:ext>
              </a:extLst>
            </p:cNvPr>
            <p:cNvSpPr/>
            <p:nvPr/>
          </p:nvSpPr>
          <p:spPr>
            <a:xfrm>
              <a:off x="3226928" y="3050915"/>
              <a:ext cx="2056271" cy="4265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词法</a:t>
              </a:r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分析器</a:t>
              </a:r>
            </a:p>
          </p:txBody>
        </p: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34CD6B2E-91EA-4E32-ADA6-CC156815048A}"/>
                </a:ext>
              </a:extLst>
            </p:cNvPr>
            <p:cNvCxnSpPr>
              <a:cxnSpLocks/>
              <a:stCxn id="20" idx="3"/>
              <a:endCxn id="24" idx="1"/>
            </p:cNvCxnSpPr>
            <p:nvPr/>
          </p:nvCxnSpPr>
          <p:spPr>
            <a:xfrm flipV="1">
              <a:off x="5283199" y="3262294"/>
              <a:ext cx="844713" cy="18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8E6F44A8-2D30-4E6C-A873-5599471815A3}"/>
                </a:ext>
              </a:extLst>
            </p:cNvPr>
            <p:cNvSpPr txBox="1"/>
            <p:nvPr/>
          </p:nvSpPr>
          <p:spPr>
            <a:xfrm>
              <a:off x="6127912" y="3077628"/>
              <a:ext cx="7808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记号</a:t>
              </a: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19ED768D-50CD-461E-8119-F3D08BE2D767}"/>
                </a:ext>
              </a:extLst>
            </p:cNvPr>
            <p:cNvSpPr/>
            <p:nvPr/>
          </p:nvSpPr>
          <p:spPr>
            <a:xfrm>
              <a:off x="3226928" y="4211184"/>
              <a:ext cx="2056271" cy="4265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语法</a:t>
              </a:r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分析器</a:t>
              </a: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21C6A18D-9D54-43EB-8A54-4537ADC784B8}"/>
                </a:ext>
              </a:extLst>
            </p:cNvPr>
            <p:cNvSpPr/>
            <p:nvPr/>
          </p:nvSpPr>
          <p:spPr>
            <a:xfrm>
              <a:off x="3207309" y="5371453"/>
              <a:ext cx="2056271" cy="4265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语义</a:t>
              </a:r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分析器</a:t>
              </a:r>
            </a:p>
          </p:txBody>
        </p:sp>
        <p:cxnSp>
          <p:nvCxnSpPr>
            <p:cNvPr id="29" name="连接符: 肘形 28">
              <a:extLst>
                <a:ext uri="{FF2B5EF4-FFF2-40B4-BE49-F238E27FC236}">
                  <a16:creationId xmlns:a16="http://schemas.microsoft.com/office/drawing/2014/main" id="{B59960C0-9CCF-42C0-BA4F-1BC3FF0CC5A1}"/>
                </a:ext>
              </a:extLst>
            </p:cNvPr>
            <p:cNvCxnSpPr>
              <a:stCxn id="24" idx="3"/>
              <a:endCxn id="26" idx="0"/>
            </p:cNvCxnSpPr>
            <p:nvPr/>
          </p:nvCxnSpPr>
          <p:spPr>
            <a:xfrm flipH="1">
              <a:off x="4255064" y="3262294"/>
              <a:ext cx="2653739" cy="948890"/>
            </a:xfrm>
            <a:prstGeom prst="bentConnector4">
              <a:avLst>
                <a:gd name="adj1" fmla="val -8614"/>
                <a:gd name="adj2" fmla="val 59731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41C4B869-C80A-431E-8CEE-E4544BC8AE25}"/>
                </a:ext>
              </a:extLst>
            </p:cNvPr>
            <p:cNvSpPr txBox="1"/>
            <p:nvPr/>
          </p:nvSpPr>
          <p:spPr>
            <a:xfrm>
              <a:off x="6127912" y="4238471"/>
              <a:ext cx="14209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抽象语法树</a:t>
              </a:r>
            </a:p>
          </p:txBody>
        </p:sp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id="{68938678-6707-48CE-A760-FEE0ADA5613D}"/>
                </a:ext>
              </a:extLst>
            </p:cNvPr>
            <p:cNvCxnSpPr>
              <a:cxnSpLocks/>
              <a:stCxn id="26" idx="3"/>
              <a:endCxn id="30" idx="1"/>
            </p:cNvCxnSpPr>
            <p:nvPr/>
          </p:nvCxnSpPr>
          <p:spPr>
            <a:xfrm flipV="1">
              <a:off x="5283199" y="4423137"/>
              <a:ext cx="844713" cy="13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连接符: 肘形 33">
              <a:extLst>
                <a:ext uri="{FF2B5EF4-FFF2-40B4-BE49-F238E27FC236}">
                  <a16:creationId xmlns:a16="http://schemas.microsoft.com/office/drawing/2014/main" id="{7DCE6F79-074A-433C-B169-FBD5595DDAC0}"/>
                </a:ext>
              </a:extLst>
            </p:cNvPr>
            <p:cNvCxnSpPr>
              <a:cxnSpLocks/>
              <a:stCxn id="30" idx="3"/>
              <a:endCxn id="27" idx="0"/>
            </p:cNvCxnSpPr>
            <p:nvPr/>
          </p:nvCxnSpPr>
          <p:spPr>
            <a:xfrm flipH="1">
              <a:off x="4235445" y="4423137"/>
              <a:ext cx="3313435" cy="948316"/>
            </a:xfrm>
            <a:prstGeom prst="bentConnector4">
              <a:avLst>
                <a:gd name="adj1" fmla="val -6899"/>
                <a:gd name="adj2" fmla="val 59737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37">
              <a:extLst>
                <a:ext uri="{FF2B5EF4-FFF2-40B4-BE49-F238E27FC236}">
                  <a16:creationId xmlns:a16="http://schemas.microsoft.com/office/drawing/2014/main" id="{5B69CC50-B5B0-4DE7-B8DA-8DE5A6B05731}"/>
                </a:ext>
              </a:extLst>
            </p:cNvPr>
            <p:cNvCxnSpPr>
              <a:cxnSpLocks/>
              <a:stCxn id="27" idx="3"/>
            </p:cNvCxnSpPr>
            <p:nvPr/>
          </p:nvCxnSpPr>
          <p:spPr>
            <a:xfrm>
              <a:off x="5263580" y="5584716"/>
              <a:ext cx="45713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5101A130-9370-48E3-88AC-2D2FDCFCFBCF}"/>
                </a:ext>
              </a:extLst>
            </p:cNvPr>
            <p:cNvSpPr txBox="1"/>
            <p:nvPr/>
          </p:nvSpPr>
          <p:spPr>
            <a:xfrm>
              <a:off x="8803042" y="4944035"/>
              <a:ext cx="71239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中间表示</a:t>
              </a:r>
            </a:p>
          </p:txBody>
        </p: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1F804E0D-0D31-40D1-B33E-6B33C61D934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26928" y="1983921"/>
              <a:ext cx="1146446" cy="1066994"/>
            </a:xfrm>
            <a:prstGeom prst="line">
              <a:avLst/>
            </a:prstGeom>
            <a:ln w="3810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9B6740BA-B73D-4BFF-9ED8-D8B0BBECEE2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63580" y="1983921"/>
              <a:ext cx="126481" cy="1093707"/>
            </a:xfrm>
            <a:prstGeom prst="line">
              <a:avLst/>
            </a:prstGeom>
            <a:ln w="3810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矩形 53">
            <a:extLst>
              <a:ext uri="{FF2B5EF4-FFF2-40B4-BE49-F238E27FC236}">
                <a16:creationId xmlns:a16="http://schemas.microsoft.com/office/drawing/2014/main" id="{F1E7C77C-C274-4EC0-8B9C-285763C288A6}"/>
              </a:ext>
            </a:extLst>
          </p:cNvPr>
          <p:cNvSpPr/>
          <p:nvPr/>
        </p:nvSpPr>
        <p:spPr>
          <a:xfrm>
            <a:off x="3076755" y="2906052"/>
            <a:ext cx="2422866" cy="701800"/>
          </a:xfrm>
          <a:prstGeom prst="rect">
            <a:avLst/>
          </a:prstGeom>
          <a:noFill/>
          <a:ln w="762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2015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DD821C-C009-423A-B5F9-85A21E617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DFA</a:t>
            </a:r>
            <a:r>
              <a:rPr lang="zh-CN" altLang="en-US" dirty="0"/>
              <a:t>的代码表示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1FA9B445-1922-482B-8380-A0E94E42A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60</a:t>
            </a:fld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610D664-AF9A-4ABE-AC1B-529817474C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概念上讲</a:t>
            </a:r>
            <a:r>
              <a:rPr lang="en-US" altLang="zh-CN" dirty="0"/>
              <a:t>, DFA</a:t>
            </a:r>
            <a:r>
              <a:rPr lang="zh-CN" altLang="en-US" dirty="0"/>
              <a:t>是一个有向图</a:t>
            </a:r>
          </a:p>
          <a:p>
            <a:r>
              <a:rPr lang="zh-CN" altLang="en-US" dirty="0"/>
              <a:t>实际上，有不同的</a:t>
            </a:r>
            <a:r>
              <a:rPr lang="en-US" altLang="zh-CN" dirty="0"/>
              <a:t>DFA</a:t>
            </a:r>
            <a:r>
              <a:rPr lang="zh-CN" altLang="en-US" dirty="0"/>
              <a:t>的代码表示</a:t>
            </a:r>
          </a:p>
          <a:p>
            <a:pPr lvl="1"/>
            <a:r>
              <a:rPr lang="zh-CN" altLang="en-US" b="1" dirty="0">
                <a:solidFill>
                  <a:srgbClr val="FF0000"/>
                </a:solidFill>
              </a:rPr>
              <a:t>转移表</a:t>
            </a:r>
            <a:endParaRPr lang="en-US" altLang="zh-CN" b="1" dirty="0">
              <a:solidFill>
                <a:srgbClr val="FF0000"/>
              </a:solidFill>
            </a:endParaRPr>
          </a:p>
          <a:p>
            <a:pPr lvl="1"/>
            <a:r>
              <a:rPr lang="zh-CN" altLang="en-US" b="1" dirty="0">
                <a:solidFill>
                  <a:srgbClr val="FF0000"/>
                </a:solidFill>
              </a:rPr>
              <a:t>跳转表</a:t>
            </a:r>
            <a:endParaRPr lang="en-US" altLang="zh-CN" b="1" dirty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哈希表</a:t>
            </a:r>
          </a:p>
          <a:p>
            <a:pPr lvl="1"/>
            <a:r>
              <a:rPr lang="zh-CN" altLang="en-US" dirty="0"/>
              <a:t>。。。</a:t>
            </a:r>
          </a:p>
          <a:p>
            <a:r>
              <a:rPr lang="zh-CN" altLang="en-US" dirty="0"/>
              <a:t>取决于在实际实现中，对时间空间的权衡</a:t>
            </a:r>
          </a:p>
        </p:txBody>
      </p:sp>
    </p:spTree>
    <p:extLst>
      <p:ext uri="{BB962C8B-B14F-4D97-AF65-F5344CB8AC3E}">
        <p14:creationId xmlns:p14="http://schemas.microsoft.com/office/powerpoint/2010/main" val="2252588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7AE643-58B1-4FA4-B73B-1C94711C5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转移表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B6B946E-653D-4E1B-8142-1B6A33EE7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61</a:t>
            </a:fld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AD6927D-0E2B-48C9-86BE-1413C59002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21A36C0-8FC6-4E6C-ABD9-2171DAFDFC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0600" y="158202"/>
            <a:ext cx="2686050" cy="92392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9179B1B-39A8-469D-B6C3-0254C962EB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5667" y="1135701"/>
            <a:ext cx="4772025" cy="245745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C48F8DA-61CD-462C-94B3-325E535721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7646" y="3836514"/>
            <a:ext cx="3848100" cy="2276475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CD493EF5-6FB4-4B94-8423-F9BBC2324B85}"/>
              </a:ext>
            </a:extLst>
          </p:cNvPr>
          <p:cNvSpPr/>
          <p:nvPr/>
        </p:nvSpPr>
        <p:spPr>
          <a:xfrm>
            <a:off x="1823721" y="2811351"/>
            <a:ext cx="2829560" cy="781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转移表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8158821-01CE-44BF-8AF0-07ED076EC3E6}"/>
              </a:ext>
            </a:extLst>
          </p:cNvPr>
          <p:cNvSpPr/>
          <p:nvPr/>
        </p:nvSpPr>
        <p:spPr>
          <a:xfrm>
            <a:off x="1823720" y="4344780"/>
            <a:ext cx="2829560" cy="14667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词法分析</a:t>
            </a:r>
            <a:endParaRPr lang="en-US" altLang="zh-CN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驱动代码</a:t>
            </a:r>
          </a:p>
        </p:txBody>
      </p:sp>
      <p:sp>
        <p:nvSpPr>
          <p:cNvPr id="10" name="箭头: 上下 9">
            <a:extLst>
              <a:ext uri="{FF2B5EF4-FFF2-40B4-BE49-F238E27FC236}">
                <a16:creationId xmlns:a16="http://schemas.microsoft.com/office/drawing/2014/main" id="{15976F3B-5714-4297-B8F5-196FAA8C7A53}"/>
              </a:ext>
            </a:extLst>
          </p:cNvPr>
          <p:cNvSpPr/>
          <p:nvPr/>
        </p:nvSpPr>
        <p:spPr>
          <a:xfrm>
            <a:off x="3051413" y="3593151"/>
            <a:ext cx="365760" cy="761968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A6CB7F07-F896-4D2F-A432-54EB93C31755}"/>
              </a:ext>
            </a:extLst>
          </p:cNvPr>
          <p:cNvCxnSpPr>
            <a:endCxn id="7" idx="1"/>
          </p:cNvCxnSpPr>
          <p:nvPr/>
        </p:nvCxnSpPr>
        <p:spPr>
          <a:xfrm>
            <a:off x="4653280" y="3180080"/>
            <a:ext cx="3184366" cy="1794672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254F2A7D-9973-45DE-9165-6E187353C7D2}"/>
              </a:ext>
            </a:extLst>
          </p:cNvPr>
          <p:cNvGrpSpPr/>
          <p:nvPr/>
        </p:nvGrpSpPr>
        <p:grpSpPr>
          <a:xfrm>
            <a:off x="196046" y="4726042"/>
            <a:ext cx="1627673" cy="444454"/>
            <a:chOff x="196046" y="4726042"/>
            <a:chExt cx="1627673" cy="444454"/>
          </a:xfrm>
        </p:grpSpPr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DFC5CEAF-D680-40E8-B4A3-B798FDDF59DB}"/>
                </a:ext>
              </a:extLst>
            </p:cNvPr>
            <p:cNvCxnSpPr>
              <a:cxnSpLocks/>
            </p:cNvCxnSpPr>
            <p:nvPr/>
          </p:nvCxnSpPr>
          <p:spPr>
            <a:xfrm>
              <a:off x="196046" y="5170496"/>
              <a:ext cx="1627673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A269BAED-DAB1-4D23-B110-C2F91BF2446C}"/>
                </a:ext>
              </a:extLst>
            </p:cNvPr>
            <p:cNvSpPr txBox="1"/>
            <p:nvPr/>
          </p:nvSpPr>
          <p:spPr>
            <a:xfrm>
              <a:off x="633484" y="4726042"/>
              <a:ext cx="8764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字符流</a:t>
              </a: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58F8DC37-84DA-44A6-8FA7-3B17A4E8C5DA}"/>
              </a:ext>
            </a:extLst>
          </p:cNvPr>
          <p:cNvGrpSpPr/>
          <p:nvPr/>
        </p:nvGrpSpPr>
        <p:grpSpPr>
          <a:xfrm>
            <a:off x="4256851" y="4764015"/>
            <a:ext cx="1627673" cy="444454"/>
            <a:chOff x="4256851" y="4764015"/>
            <a:chExt cx="1627673" cy="444454"/>
          </a:xfrm>
        </p:grpSpPr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F838BE7B-BD8A-46D5-B600-8A60051A06C9}"/>
                </a:ext>
              </a:extLst>
            </p:cNvPr>
            <p:cNvCxnSpPr>
              <a:cxnSpLocks/>
            </p:cNvCxnSpPr>
            <p:nvPr/>
          </p:nvCxnSpPr>
          <p:spPr>
            <a:xfrm>
              <a:off x="4256851" y="5208469"/>
              <a:ext cx="1627673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0E6D1738-1E6B-4D1D-8109-84EA9CB81B98}"/>
                </a:ext>
              </a:extLst>
            </p:cNvPr>
            <p:cNvSpPr txBox="1"/>
            <p:nvPr/>
          </p:nvSpPr>
          <p:spPr>
            <a:xfrm>
              <a:off x="4694289" y="4764015"/>
              <a:ext cx="8764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记号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84390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7AE643-58B1-4FA4-B73B-1C94711C5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驱动代码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B6B946E-653D-4E1B-8142-1B6A33EE7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62</a:t>
            </a:fld>
            <a:endParaRPr lang="zh-CN" altLang="en-US"/>
          </a:p>
        </p:txBody>
      </p:sp>
      <p:sp>
        <p:nvSpPr>
          <p:cNvPr id="19" name="内容占位符 18">
            <a:extLst>
              <a:ext uri="{FF2B5EF4-FFF2-40B4-BE49-F238E27FC236}">
                <a16:creationId xmlns:a16="http://schemas.microsoft.com/office/drawing/2014/main" id="{1941E6EE-B2E2-4E74-882E-A05850F990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638" y="6026684"/>
            <a:ext cx="10515600" cy="659335"/>
          </a:xfrm>
        </p:spPr>
        <p:txBody>
          <a:bodyPr>
            <a:normAutofit/>
          </a:bodyPr>
          <a:lstStyle/>
          <a:p>
            <a:r>
              <a:rPr lang="zh-CN" altLang="en-US" dirty="0"/>
              <a:t>示例：“</a:t>
            </a:r>
            <a:r>
              <a:rPr lang="en-US" altLang="zh-CN" dirty="0" err="1"/>
              <a:t>abcabc</a:t>
            </a:r>
            <a:r>
              <a:rPr lang="en-US" altLang="zh-CN" dirty="0"/>
              <a:t>\0</a:t>
            </a:r>
            <a:r>
              <a:rPr lang="zh-CN" altLang="en-US" dirty="0"/>
              <a:t>”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21A36C0-8FC6-4E6C-ABD9-2171DAFDFC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0600" y="158202"/>
            <a:ext cx="2686050" cy="92392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9179B1B-39A8-469D-B6C3-0254C962EB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5667" y="1135701"/>
            <a:ext cx="4772025" cy="245745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C48F8DA-61CD-462C-94B3-325E535721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7646" y="3836514"/>
            <a:ext cx="3848100" cy="227647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764AD1D-D4EE-4C26-86D5-0C539E6E14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1504" y="1226356"/>
            <a:ext cx="6235310" cy="4516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293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E32217-BA52-44F5-8FE0-D52FF6040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驱动代码：</a:t>
            </a:r>
            <a:r>
              <a:rPr lang="zh-CN" altLang="en-US" b="1" dirty="0">
                <a:solidFill>
                  <a:srgbClr val="FF0000"/>
                </a:solidFill>
              </a:rPr>
              <a:t>最长匹配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9D8766D1-D196-4DDA-BB65-CED4625BE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/>
          <a:p>
            <a:fld id="{F210D295-9B15-4757-888B-4FDF115DEA16}" type="slidenum">
              <a:rPr lang="zh-CN" altLang="en-US" smtClean="0"/>
              <a:t>63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80282B8-8C5E-4480-9A9F-476FF0588F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4650" y="136523"/>
            <a:ext cx="5050790" cy="864998"/>
          </a:xfrm>
          <a:prstGeom prst="rect">
            <a:avLst/>
          </a:prstGeom>
        </p:spPr>
      </p:pic>
      <p:sp>
        <p:nvSpPr>
          <p:cNvPr id="7" name="内容占位符 18">
            <a:extLst>
              <a:ext uri="{FF2B5EF4-FFF2-40B4-BE49-F238E27FC236}">
                <a16:creationId xmlns:a16="http://schemas.microsoft.com/office/drawing/2014/main" id="{3B90F92D-8C93-4E12-8D57-ECEF641ABE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65519" y="1200684"/>
            <a:ext cx="5850255" cy="2577342"/>
          </a:xfrm>
        </p:spPr>
        <p:txBody>
          <a:bodyPr>
            <a:normAutofit/>
          </a:bodyPr>
          <a:lstStyle/>
          <a:p>
            <a:r>
              <a:rPr lang="zh-CN" altLang="en-US" dirty="0"/>
              <a:t>示例</a:t>
            </a:r>
            <a:endParaRPr lang="en-US" altLang="zh-CN" dirty="0"/>
          </a:p>
          <a:p>
            <a:pPr lvl="1"/>
            <a:r>
              <a:rPr lang="zh-CN" altLang="en-US" dirty="0"/>
              <a:t>关键字</a:t>
            </a:r>
            <a:endParaRPr lang="en-US" altLang="zh-CN" dirty="0"/>
          </a:p>
          <a:p>
            <a:pPr lvl="2"/>
            <a:r>
              <a:rPr lang="en-US" altLang="zh-CN" dirty="0"/>
              <a:t>if</a:t>
            </a:r>
          </a:p>
          <a:p>
            <a:pPr lvl="2"/>
            <a:r>
              <a:rPr lang="en-US" altLang="zh-CN" dirty="0" err="1"/>
              <a:t>ifif</a:t>
            </a:r>
            <a:endParaRPr lang="en-US" altLang="zh-CN" dirty="0"/>
          </a:p>
          <a:p>
            <a:pPr lvl="1"/>
            <a:r>
              <a:rPr lang="zh-CN" altLang="en-US" dirty="0"/>
              <a:t>字符流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CC15B30-6E73-49A4-8ED7-24A2B0E499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876" y="1064161"/>
            <a:ext cx="5137407" cy="5657316"/>
          </a:xfrm>
          <a:prstGeom prst="rect">
            <a:avLst/>
          </a:prstGeom>
        </p:spPr>
      </p:pic>
      <p:grpSp>
        <p:nvGrpSpPr>
          <p:cNvPr id="9" name="组合 8">
            <a:extLst>
              <a:ext uri="{FF2B5EF4-FFF2-40B4-BE49-F238E27FC236}">
                <a16:creationId xmlns:a16="http://schemas.microsoft.com/office/drawing/2014/main" id="{08FF7BB6-3B4D-41DA-9EC8-63A0DF6FAB04}"/>
              </a:ext>
            </a:extLst>
          </p:cNvPr>
          <p:cNvGrpSpPr/>
          <p:nvPr/>
        </p:nvGrpSpPr>
        <p:grpSpPr>
          <a:xfrm>
            <a:off x="5829301" y="4557714"/>
            <a:ext cx="1016000" cy="928686"/>
            <a:chOff x="6217920" y="4551680"/>
            <a:chExt cx="1016000" cy="1940560"/>
          </a:xfrm>
        </p:grpSpPr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BB376D90-A1F6-44C3-A4F4-BFB03E0C62A9}"/>
                </a:ext>
              </a:extLst>
            </p:cNvPr>
            <p:cNvCxnSpPr/>
            <p:nvPr/>
          </p:nvCxnSpPr>
          <p:spPr>
            <a:xfrm>
              <a:off x="6217920" y="4551680"/>
              <a:ext cx="0" cy="194056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C46E5312-4134-4478-A6D0-C8DE61B5D327}"/>
                </a:ext>
              </a:extLst>
            </p:cNvPr>
            <p:cNvCxnSpPr/>
            <p:nvPr/>
          </p:nvCxnSpPr>
          <p:spPr>
            <a:xfrm>
              <a:off x="7233920" y="4551680"/>
              <a:ext cx="0" cy="194056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64E5FFA0-0855-432E-A615-2925D3F9DC16}"/>
                </a:ext>
              </a:extLst>
            </p:cNvPr>
            <p:cNvCxnSpPr>
              <a:cxnSpLocks/>
            </p:cNvCxnSpPr>
            <p:nvPr/>
          </p:nvCxnSpPr>
          <p:spPr>
            <a:xfrm>
              <a:off x="6217920" y="6451600"/>
              <a:ext cx="1016000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矩形 12">
            <a:extLst>
              <a:ext uri="{FF2B5EF4-FFF2-40B4-BE49-F238E27FC236}">
                <a16:creationId xmlns:a16="http://schemas.microsoft.com/office/drawing/2014/main" id="{3B43526F-CA3C-4AB9-B38B-A8586AF7B25D}"/>
              </a:ext>
            </a:extLst>
          </p:cNvPr>
          <p:cNvSpPr/>
          <p:nvPr/>
        </p:nvSpPr>
        <p:spPr>
          <a:xfrm>
            <a:off x="5829300" y="5135797"/>
            <a:ext cx="1015997" cy="331154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rgbClr val="FF0000"/>
                </a:solidFill>
              </a:rPr>
              <a:t>0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E426F150-21EE-4B6D-A448-3CE28C460642}"/>
              </a:ext>
            </a:extLst>
          </p:cNvPr>
          <p:cNvSpPr/>
          <p:nvPr/>
        </p:nvSpPr>
        <p:spPr>
          <a:xfrm>
            <a:off x="5829300" y="4804643"/>
            <a:ext cx="1015997" cy="331154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rgbClr val="FF0000"/>
                </a:solidFill>
              </a:rPr>
              <a:t>1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E9C09FA2-B738-4B4D-BFA0-8D32D8C60DA9}"/>
              </a:ext>
            </a:extLst>
          </p:cNvPr>
          <p:cNvGrpSpPr/>
          <p:nvPr/>
        </p:nvGrpSpPr>
        <p:grpSpPr>
          <a:xfrm>
            <a:off x="7040880" y="4551442"/>
            <a:ext cx="1409701" cy="928686"/>
            <a:chOff x="7040880" y="4551442"/>
            <a:chExt cx="1409701" cy="928686"/>
          </a:xfrm>
        </p:grpSpPr>
        <p:grpSp>
          <p:nvGrpSpPr>
            <p:cNvPr id="54" name="组合 53">
              <a:extLst>
                <a:ext uri="{FF2B5EF4-FFF2-40B4-BE49-F238E27FC236}">
                  <a16:creationId xmlns:a16="http://schemas.microsoft.com/office/drawing/2014/main" id="{46DAE0C7-31E4-4C8C-B7F0-6449E334175A}"/>
                </a:ext>
              </a:extLst>
            </p:cNvPr>
            <p:cNvGrpSpPr/>
            <p:nvPr/>
          </p:nvGrpSpPr>
          <p:grpSpPr>
            <a:xfrm>
              <a:off x="7434580" y="4551442"/>
              <a:ext cx="1016001" cy="928686"/>
              <a:chOff x="7434580" y="4551442"/>
              <a:chExt cx="1016001" cy="928686"/>
            </a:xfrm>
          </p:grpSpPr>
          <p:grpSp>
            <p:nvGrpSpPr>
              <p:cNvPr id="31" name="组合 30">
                <a:extLst>
                  <a:ext uri="{FF2B5EF4-FFF2-40B4-BE49-F238E27FC236}">
                    <a16:creationId xmlns:a16="http://schemas.microsoft.com/office/drawing/2014/main" id="{064E64B3-E795-4739-B4FD-766C3F8B5A8F}"/>
                  </a:ext>
                </a:extLst>
              </p:cNvPr>
              <p:cNvGrpSpPr/>
              <p:nvPr/>
            </p:nvGrpSpPr>
            <p:grpSpPr>
              <a:xfrm>
                <a:off x="7434581" y="4551442"/>
                <a:ext cx="1016000" cy="928686"/>
                <a:chOff x="6217920" y="4551680"/>
                <a:chExt cx="1016000" cy="1940560"/>
              </a:xfrm>
            </p:grpSpPr>
            <p:cxnSp>
              <p:nvCxnSpPr>
                <p:cNvPr id="32" name="直接连接符 31">
                  <a:extLst>
                    <a:ext uri="{FF2B5EF4-FFF2-40B4-BE49-F238E27FC236}">
                      <a16:creationId xmlns:a16="http://schemas.microsoft.com/office/drawing/2014/main" id="{6EB69AD3-5E56-41F2-BF27-E66FCECEEEEF}"/>
                    </a:ext>
                  </a:extLst>
                </p:cNvPr>
                <p:cNvCxnSpPr/>
                <p:nvPr/>
              </p:nvCxnSpPr>
              <p:spPr>
                <a:xfrm>
                  <a:off x="6217920" y="4551680"/>
                  <a:ext cx="0" cy="1940560"/>
                </a:xfrm>
                <a:prstGeom prst="line">
                  <a:avLst/>
                </a:prstGeom>
                <a:ln w="762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直接连接符 32">
                  <a:extLst>
                    <a:ext uri="{FF2B5EF4-FFF2-40B4-BE49-F238E27FC236}">
                      <a16:creationId xmlns:a16="http://schemas.microsoft.com/office/drawing/2014/main" id="{418576C4-A3D2-4E0A-90D1-C0D29084711B}"/>
                    </a:ext>
                  </a:extLst>
                </p:cNvPr>
                <p:cNvCxnSpPr/>
                <p:nvPr/>
              </p:nvCxnSpPr>
              <p:spPr>
                <a:xfrm>
                  <a:off x="7233920" y="4551680"/>
                  <a:ext cx="0" cy="1940560"/>
                </a:xfrm>
                <a:prstGeom prst="line">
                  <a:avLst/>
                </a:prstGeom>
                <a:ln w="762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直接连接符 33">
                  <a:extLst>
                    <a:ext uri="{FF2B5EF4-FFF2-40B4-BE49-F238E27FC236}">
                      <a16:creationId xmlns:a16="http://schemas.microsoft.com/office/drawing/2014/main" id="{3E8EA4CF-67C3-4975-9A5A-D2ABE60361E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217920" y="6451600"/>
                  <a:ext cx="1016000" cy="0"/>
                </a:xfrm>
                <a:prstGeom prst="line">
                  <a:avLst/>
                </a:prstGeom>
                <a:ln w="762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2478BA33-61DC-4984-8335-C79DEDDEE654}"/>
                  </a:ext>
                </a:extLst>
              </p:cNvPr>
              <p:cNvSpPr/>
              <p:nvPr/>
            </p:nvSpPr>
            <p:spPr>
              <a:xfrm>
                <a:off x="7434580" y="5129525"/>
                <a:ext cx="1015997" cy="331154"/>
              </a:xfrm>
              <a:prstGeom prst="rect">
                <a:avLst/>
              </a:prstGeom>
              <a:noFill/>
              <a:ln w="762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rgbClr val="FF0000"/>
                    </a:solidFill>
                  </a:rPr>
                  <a:t>2</a:t>
                </a:r>
                <a:endParaRPr lang="zh-CN" altLang="en-US" sz="2800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57" name="箭头: 右 56">
              <a:extLst>
                <a:ext uri="{FF2B5EF4-FFF2-40B4-BE49-F238E27FC236}">
                  <a16:creationId xmlns:a16="http://schemas.microsoft.com/office/drawing/2014/main" id="{5E913392-571D-49A9-91F1-8C9CB20A773D}"/>
                </a:ext>
              </a:extLst>
            </p:cNvPr>
            <p:cNvSpPr/>
            <p:nvPr/>
          </p:nvSpPr>
          <p:spPr>
            <a:xfrm>
              <a:off x="7040880" y="4937760"/>
              <a:ext cx="241430" cy="19176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D368F37E-099B-41C7-9B89-5D4EE06DA3E1}"/>
              </a:ext>
            </a:extLst>
          </p:cNvPr>
          <p:cNvGrpSpPr/>
          <p:nvPr/>
        </p:nvGrpSpPr>
        <p:grpSpPr>
          <a:xfrm>
            <a:off x="8663924" y="4531993"/>
            <a:ext cx="1391932" cy="928686"/>
            <a:chOff x="8663924" y="4531993"/>
            <a:chExt cx="1391932" cy="928686"/>
          </a:xfrm>
        </p:grpSpPr>
        <p:grpSp>
          <p:nvGrpSpPr>
            <p:cNvPr id="55" name="组合 54">
              <a:extLst>
                <a:ext uri="{FF2B5EF4-FFF2-40B4-BE49-F238E27FC236}">
                  <a16:creationId xmlns:a16="http://schemas.microsoft.com/office/drawing/2014/main" id="{7B1149E0-CD6C-4E25-B42E-16A2F9654177}"/>
                </a:ext>
              </a:extLst>
            </p:cNvPr>
            <p:cNvGrpSpPr/>
            <p:nvPr/>
          </p:nvGrpSpPr>
          <p:grpSpPr>
            <a:xfrm>
              <a:off x="9039854" y="4531993"/>
              <a:ext cx="1016002" cy="928686"/>
              <a:chOff x="9039854" y="4531993"/>
              <a:chExt cx="1016002" cy="928686"/>
            </a:xfrm>
          </p:grpSpPr>
          <p:grpSp>
            <p:nvGrpSpPr>
              <p:cNvPr id="37" name="组合 36">
                <a:extLst>
                  <a:ext uri="{FF2B5EF4-FFF2-40B4-BE49-F238E27FC236}">
                    <a16:creationId xmlns:a16="http://schemas.microsoft.com/office/drawing/2014/main" id="{97396FF3-217A-4ABC-8BEC-6CFFD832FAFF}"/>
                  </a:ext>
                </a:extLst>
              </p:cNvPr>
              <p:cNvGrpSpPr/>
              <p:nvPr/>
            </p:nvGrpSpPr>
            <p:grpSpPr>
              <a:xfrm>
                <a:off x="9039856" y="4531993"/>
                <a:ext cx="1016000" cy="928686"/>
                <a:chOff x="6217920" y="4551680"/>
                <a:chExt cx="1016000" cy="1940560"/>
              </a:xfrm>
            </p:grpSpPr>
            <p:cxnSp>
              <p:nvCxnSpPr>
                <p:cNvPr id="38" name="直接连接符 37">
                  <a:extLst>
                    <a:ext uri="{FF2B5EF4-FFF2-40B4-BE49-F238E27FC236}">
                      <a16:creationId xmlns:a16="http://schemas.microsoft.com/office/drawing/2014/main" id="{616E47CC-6A17-4A14-A50C-94CB402A8421}"/>
                    </a:ext>
                  </a:extLst>
                </p:cNvPr>
                <p:cNvCxnSpPr/>
                <p:nvPr/>
              </p:nvCxnSpPr>
              <p:spPr>
                <a:xfrm>
                  <a:off x="6217920" y="4551680"/>
                  <a:ext cx="0" cy="1940560"/>
                </a:xfrm>
                <a:prstGeom prst="line">
                  <a:avLst/>
                </a:prstGeom>
                <a:ln w="762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接连接符 38">
                  <a:extLst>
                    <a:ext uri="{FF2B5EF4-FFF2-40B4-BE49-F238E27FC236}">
                      <a16:creationId xmlns:a16="http://schemas.microsoft.com/office/drawing/2014/main" id="{543BA4B8-E9C0-4331-A79E-6871E0C60BD0}"/>
                    </a:ext>
                  </a:extLst>
                </p:cNvPr>
                <p:cNvCxnSpPr/>
                <p:nvPr/>
              </p:nvCxnSpPr>
              <p:spPr>
                <a:xfrm>
                  <a:off x="7233920" y="4551680"/>
                  <a:ext cx="0" cy="1940560"/>
                </a:xfrm>
                <a:prstGeom prst="line">
                  <a:avLst/>
                </a:prstGeom>
                <a:ln w="762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接连接符 39">
                  <a:extLst>
                    <a:ext uri="{FF2B5EF4-FFF2-40B4-BE49-F238E27FC236}">
                      <a16:creationId xmlns:a16="http://schemas.microsoft.com/office/drawing/2014/main" id="{1D7685FC-027F-436F-B758-C695C05DF6E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217920" y="6451600"/>
                  <a:ext cx="1016000" cy="0"/>
                </a:xfrm>
                <a:prstGeom prst="line">
                  <a:avLst/>
                </a:prstGeom>
                <a:ln w="762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DC2BEA01-5EC0-4BA4-967F-0C1A1DD303DE}"/>
                  </a:ext>
                </a:extLst>
              </p:cNvPr>
              <p:cNvSpPr/>
              <p:nvPr/>
            </p:nvSpPr>
            <p:spPr>
              <a:xfrm>
                <a:off x="9039855" y="5110076"/>
                <a:ext cx="1015997" cy="331154"/>
              </a:xfrm>
              <a:prstGeom prst="rect">
                <a:avLst/>
              </a:prstGeom>
              <a:noFill/>
              <a:ln w="762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rgbClr val="FF0000"/>
                    </a:solidFill>
                  </a:rPr>
                  <a:t>2</a:t>
                </a:r>
                <a:endParaRPr lang="zh-CN" altLang="en-US" sz="28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9ACC2B6B-BF08-4E82-ACCB-E1F3270BDF3A}"/>
                  </a:ext>
                </a:extLst>
              </p:cNvPr>
              <p:cNvSpPr/>
              <p:nvPr/>
            </p:nvSpPr>
            <p:spPr>
              <a:xfrm>
                <a:off x="9039854" y="4775303"/>
                <a:ext cx="1015997" cy="331154"/>
              </a:xfrm>
              <a:prstGeom prst="rect">
                <a:avLst/>
              </a:prstGeom>
              <a:noFill/>
              <a:ln w="762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rgbClr val="FF0000"/>
                    </a:solidFill>
                  </a:rPr>
                  <a:t>3</a:t>
                </a:r>
                <a:endParaRPr lang="zh-CN" altLang="en-US" sz="2800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58" name="箭头: 右 57">
              <a:extLst>
                <a:ext uri="{FF2B5EF4-FFF2-40B4-BE49-F238E27FC236}">
                  <a16:creationId xmlns:a16="http://schemas.microsoft.com/office/drawing/2014/main" id="{DA6D9825-EAEB-4704-A311-1568F2310938}"/>
                </a:ext>
              </a:extLst>
            </p:cNvPr>
            <p:cNvSpPr/>
            <p:nvPr/>
          </p:nvSpPr>
          <p:spPr>
            <a:xfrm>
              <a:off x="8663924" y="4937760"/>
              <a:ext cx="241430" cy="19176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B55662CB-CC03-458E-BEF9-A5BBE83A1C0A}"/>
              </a:ext>
            </a:extLst>
          </p:cNvPr>
          <p:cNvGrpSpPr/>
          <p:nvPr/>
        </p:nvGrpSpPr>
        <p:grpSpPr>
          <a:xfrm>
            <a:off x="10242453" y="4551442"/>
            <a:ext cx="1413591" cy="928686"/>
            <a:chOff x="10242453" y="4551442"/>
            <a:chExt cx="1413591" cy="928686"/>
          </a:xfrm>
        </p:grpSpPr>
        <p:grpSp>
          <p:nvGrpSpPr>
            <p:cNvPr id="56" name="组合 55">
              <a:extLst>
                <a:ext uri="{FF2B5EF4-FFF2-40B4-BE49-F238E27FC236}">
                  <a16:creationId xmlns:a16="http://schemas.microsoft.com/office/drawing/2014/main" id="{CD23D654-83A6-43FC-ADB4-B89340C7DDFE}"/>
                </a:ext>
              </a:extLst>
            </p:cNvPr>
            <p:cNvGrpSpPr/>
            <p:nvPr/>
          </p:nvGrpSpPr>
          <p:grpSpPr>
            <a:xfrm>
              <a:off x="10640043" y="4551442"/>
              <a:ext cx="1016001" cy="928686"/>
              <a:chOff x="10640043" y="4551442"/>
              <a:chExt cx="1016001" cy="928686"/>
            </a:xfrm>
          </p:grpSpPr>
          <p:grpSp>
            <p:nvGrpSpPr>
              <p:cNvPr id="49" name="组合 48">
                <a:extLst>
                  <a:ext uri="{FF2B5EF4-FFF2-40B4-BE49-F238E27FC236}">
                    <a16:creationId xmlns:a16="http://schemas.microsoft.com/office/drawing/2014/main" id="{B3E4ABD1-9FBB-4238-BB0F-FD8027C6A4FC}"/>
                  </a:ext>
                </a:extLst>
              </p:cNvPr>
              <p:cNvGrpSpPr/>
              <p:nvPr/>
            </p:nvGrpSpPr>
            <p:grpSpPr>
              <a:xfrm>
                <a:off x="10640044" y="4551442"/>
                <a:ext cx="1016000" cy="928686"/>
                <a:chOff x="6217920" y="4551680"/>
                <a:chExt cx="1016000" cy="1940560"/>
              </a:xfrm>
            </p:grpSpPr>
            <p:cxnSp>
              <p:nvCxnSpPr>
                <p:cNvPr id="50" name="直接连接符 49">
                  <a:extLst>
                    <a:ext uri="{FF2B5EF4-FFF2-40B4-BE49-F238E27FC236}">
                      <a16:creationId xmlns:a16="http://schemas.microsoft.com/office/drawing/2014/main" id="{3C83BCE2-EA0A-4DB0-BF20-E69671BD32C7}"/>
                    </a:ext>
                  </a:extLst>
                </p:cNvPr>
                <p:cNvCxnSpPr/>
                <p:nvPr/>
              </p:nvCxnSpPr>
              <p:spPr>
                <a:xfrm>
                  <a:off x="6217920" y="4551680"/>
                  <a:ext cx="0" cy="1940560"/>
                </a:xfrm>
                <a:prstGeom prst="line">
                  <a:avLst/>
                </a:prstGeom>
                <a:ln w="762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直接连接符 50">
                  <a:extLst>
                    <a:ext uri="{FF2B5EF4-FFF2-40B4-BE49-F238E27FC236}">
                      <a16:creationId xmlns:a16="http://schemas.microsoft.com/office/drawing/2014/main" id="{E4DAF9E2-8BCC-476E-A55C-DD6B6ED9C42B}"/>
                    </a:ext>
                  </a:extLst>
                </p:cNvPr>
                <p:cNvCxnSpPr/>
                <p:nvPr/>
              </p:nvCxnSpPr>
              <p:spPr>
                <a:xfrm>
                  <a:off x="7233920" y="4551680"/>
                  <a:ext cx="0" cy="1940560"/>
                </a:xfrm>
                <a:prstGeom prst="line">
                  <a:avLst/>
                </a:prstGeom>
                <a:ln w="762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直接连接符 51">
                  <a:extLst>
                    <a:ext uri="{FF2B5EF4-FFF2-40B4-BE49-F238E27FC236}">
                      <a16:creationId xmlns:a16="http://schemas.microsoft.com/office/drawing/2014/main" id="{B367C416-ABF9-4CA0-A4BE-BABBDF360D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217920" y="6451600"/>
                  <a:ext cx="1016000" cy="0"/>
                </a:xfrm>
                <a:prstGeom prst="line">
                  <a:avLst/>
                </a:prstGeom>
                <a:ln w="762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EA18037F-0CCB-492D-99B6-FDAAC10E2D03}"/>
                  </a:ext>
                </a:extLst>
              </p:cNvPr>
              <p:cNvSpPr/>
              <p:nvPr/>
            </p:nvSpPr>
            <p:spPr>
              <a:xfrm>
                <a:off x="10640043" y="5129525"/>
                <a:ext cx="1015997" cy="331154"/>
              </a:xfrm>
              <a:prstGeom prst="rect">
                <a:avLst/>
              </a:prstGeom>
              <a:noFill/>
              <a:ln w="762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rgbClr val="FF0000"/>
                    </a:solidFill>
                  </a:rPr>
                  <a:t>4</a:t>
                </a:r>
                <a:endParaRPr lang="zh-CN" altLang="en-US" sz="2800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59" name="箭头: 右 58">
              <a:extLst>
                <a:ext uri="{FF2B5EF4-FFF2-40B4-BE49-F238E27FC236}">
                  <a16:creationId xmlns:a16="http://schemas.microsoft.com/office/drawing/2014/main" id="{73C02074-3D9E-49CB-A4AE-F7D76135AC53}"/>
                </a:ext>
              </a:extLst>
            </p:cNvPr>
            <p:cNvSpPr/>
            <p:nvPr/>
          </p:nvSpPr>
          <p:spPr>
            <a:xfrm>
              <a:off x="10242453" y="4937760"/>
              <a:ext cx="241430" cy="19176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64" name="矩形 63">
            <a:extLst>
              <a:ext uri="{FF2B5EF4-FFF2-40B4-BE49-F238E27FC236}">
                <a16:creationId xmlns:a16="http://schemas.microsoft.com/office/drawing/2014/main" id="{9A7FD29C-7465-47E3-B4D2-6B02713A2C69}"/>
              </a:ext>
            </a:extLst>
          </p:cNvPr>
          <p:cNvSpPr/>
          <p:nvPr/>
        </p:nvSpPr>
        <p:spPr>
          <a:xfrm>
            <a:off x="5985505" y="3654536"/>
            <a:ext cx="1478290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zh-CN" sz="3600" dirty="0"/>
              <a:t>“</a:t>
            </a:r>
            <a:r>
              <a:rPr lang="en-US" altLang="zh-CN" sz="3600" dirty="0" err="1"/>
              <a:t>ifif</a:t>
            </a:r>
            <a:r>
              <a:rPr lang="en-US" altLang="zh-CN" sz="3600" dirty="0"/>
              <a:t>\0”</a:t>
            </a:r>
            <a:endParaRPr lang="zh-CN" altLang="en-US" sz="3600" dirty="0"/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26C4CCD7-248C-4B9D-BD6B-C22A00F7DA03}"/>
              </a:ext>
            </a:extLst>
          </p:cNvPr>
          <p:cNvSpPr/>
          <p:nvPr/>
        </p:nvSpPr>
        <p:spPr>
          <a:xfrm>
            <a:off x="9316706" y="3651592"/>
            <a:ext cx="1443024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zh-CN" sz="3600" dirty="0"/>
              <a:t>“</a:t>
            </a:r>
            <a:r>
              <a:rPr lang="en-US" altLang="zh-CN" sz="3600" dirty="0" err="1"/>
              <a:t>ifii</a:t>
            </a:r>
            <a:r>
              <a:rPr lang="en-US" altLang="zh-CN" sz="3600" dirty="0"/>
              <a:t>\0”</a:t>
            </a:r>
            <a:endParaRPr lang="zh-CN" altLang="en-US" sz="3600" dirty="0"/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72DCF93F-9339-4453-9847-4F1347A61C60}"/>
              </a:ext>
            </a:extLst>
          </p:cNvPr>
          <p:cNvSpPr/>
          <p:nvPr/>
        </p:nvSpPr>
        <p:spPr>
          <a:xfrm>
            <a:off x="6265718" y="3798808"/>
            <a:ext cx="92362" cy="331154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EFBA436D-C0ED-4BB1-A65C-C32B7E49EC4D}"/>
              </a:ext>
            </a:extLst>
          </p:cNvPr>
          <p:cNvSpPr/>
          <p:nvPr/>
        </p:nvSpPr>
        <p:spPr>
          <a:xfrm>
            <a:off x="6357090" y="3799020"/>
            <a:ext cx="175789" cy="331154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0D875D4A-C648-4680-887A-75DA71C19A3F}"/>
              </a:ext>
            </a:extLst>
          </p:cNvPr>
          <p:cNvSpPr/>
          <p:nvPr/>
        </p:nvSpPr>
        <p:spPr>
          <a:xfrm>
            <a:off x="6468850" y="3799020"/>
            <a:ext cx="175789" cy="331154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B562AA98-9DC7-4B0C-BC25-8D56E68E1C45}"/>
              </a:ext>
            </a:extLst>
          </p:cNvPr>
          <p:cNvSpPr/>
          <p:nvPr/>
        </p:nvSpPr>
        <p:spPr>
          <a:xfrm>
            <a:off x="6611090" y="3799020"/>
            <a:ext cx="175789" cy="331154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A0BB1C4B-5C14-4C28-BE16-D53D8074589C}"/>
              </a:ext>
            </a:extLst>
          </p:cNvPr>
          <p:cNvSpPr/>
          <p:nvPr/>
        </p:nvSpPr>
        <p:spPr>
          <a:xfrm>
            <a:off x="6764984" y="3809095"/>
            <a:ext cx="361117" cy="331154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CC920D4E-4659-4795-9E66-39395D033BFA}"/>
              </a:ext>
            </a:extLst>
          </p:cNvPr>
          <p:cNvSpPr/>
          <p:nvPr/>
        </p:nvSpPr>
        <p:spPr>
          <a:xfrm>
            <a:off x="6611090" y="3788101"/>
            <a:ext cx="175789" cy="331154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530C041C-D7A0-4F7F-A1F2-D1F7B743ACEB}"/>
              </a:ext>
            </a:extLst>
          </p:cNvPr>
          <p:cNvSpPr txBox="1"/>
          <p:nvPr/>
        </p:nvSpPr>
        <p:spPr>
          <a:xfrm>
            <a:off x="5829300" y="5730240"/>
            <a:ext cx="93568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State:1</a:t>
            </a:r>
            <a:endParaRPr lang="zh-CN" altLang="en-US" dirty="0"/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49CF3D27-0A9C-488D-80B8-54208E01CB04}"/>
              </a:ext>
            </a:extLst>
          </p:cNvPr>
          <p:cNvSpPr txBox="1"/>
          <p:nvPr/>
        </p:nvSpPr>
        <p:spPr>
          <a:xfrm>
            <a:off x="5844057" y="5730240"/>
            <a:ext cx="93568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State:2</a:t>
            </a:r>
            <a:endParaRPr lang="zh-CN" altLang="en-US" dirty="0"/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9734CB40-FA65-46C3-8CCF-D4879320997A}"/>
              </a:ext>
            </a:extLst>
          </p:cNvPr>
          <p:cNvSpPr txBox="1"/>
          <p:nvPr/>
        </p:nvSpPr>
        <p:spPr>
          <a:xfrm>
            <a:off x="7480217" y="5730240"/>
            <a:ext cx="93568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State:3</a:t>
            </a:r>
            <a:endParaRPr lang="zh-CN" altLang="en-US" dirty="0"/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6990A4C5-FC24-46C8-B01B-7AA4DB12B37A}"/>
              </a:ext>
            </a:extLst>
          </p:cNvPr>
          <p:cNvSpPr txBox="1"/>
          <p:nvPr/>
        </p:nvSpPr>
        <p:spPr>
          <a:xfrm>
            <a:off x="9092236" y="5730240"/>
            <a:ext cx="93568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State:4</a:t>
            </a:r>
            <a:endParaRPr lang="zh-CN" altLang="en-US" dirty="0"/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F8D5E93A-4AD4-4905-9056-8BB5787107FF}"/>
              </a:ext>
            </a:extLst>
          </p:cNvPr>
          <p:cNvSpPr txBox="1"/>
          <p:nvPr/>
        </p:nvSpPr>
        <p:spPr>
          <a:xfrm>
            <a:off x="10640042" y="5730240"/>
            <a:ext cx="139009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State:ERROR</a:t>
            </a:r>
            <a:endParaRPr lang="zh-CN" altLang="en-US" dirty="0"/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29333D04-08B4-4A5D-B066-97B2C6CC985C}"/>
              </a:ext>
            </a:extLst>
          </p:cNvPr>
          <p:cNvSpPr/>
          <p:nvPr/>
        </p:nvSpPr>
        <p:spPr>
          <a:xfrm>
            <a:off x="10685720" y="5078408"/>
            <a:ext cx="916998" cy="342502"/>
          </a:xfrm>
          <a:prstGeom prst="rect">
            <a:avLst/>
          </a:prstGeom>
          <a:solidFill>
            <a:schemeClr val="bg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694D6957-1CC8-4D59-8DB5-376059668D31}"/>
              </a:ext>
            </a:extLst>
          </p:cNvPr>
          <p:cNvSpPr txBox="1"/>
          <p:nvPr/>
        </p:nvSpPr>
        <p:spPr>
          <a:xfrm>
            <a:off x="10575607" y="5739528"/>
            <a:ext cx="145452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State:ACCEPT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4155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13" grpId="0" animBg="1"/>
      <p:bldP spid="30" grpId="0" animBg="1"/>
      <p:bldP spid="64" grpId="0" animBg="1"/>
      <p:bldP spid="65" grpId="0" animBg="1"/>
      <p:bldP spid="68" grpId="0" animBg="1"/>
      <p:bldP spid="68" grpId="1" animBg="1"/>
      <p:bldP spid="69" grpId="0" animBg="1"/>
      <p:bldP spid="69" grpId="1" animBg="1"/>
      <p:bldP spid="70" grpId="0" animBg="1"/>
      <p:bldP spid="70" grpId="1" animBg="1"/>
      <p:bldP spid="71" grpId="0" animBg="1"/>
      <p:bldP spid="71" grpId="1" animBg="1"/>
      <p:bldP spid="72" grpId="0" animBg="1"/>
      <p:bldP spid="72" grpId="1" animBg="1"/>
      <p:bldP spid="73" grpId="0" animBg="1"/>
      <p:bldP spid="74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7AE643-58B1-4FA4-B73B-1C94711C5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跳转表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B6B946E-653D-4E1B-8142-1B6A33EE7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64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21A36C0-8FC6-4E6C-ABD9-2171DAFDFC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9175" y="6671"/>
            <a:ext cx="2686050" cy="92392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9179B1B-39A8-469D-B6C3-0254C962EB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5204" y="930596"/>
            <a:ext cx="4772025" cy="2457450"/>
          </a:xfrm>
          <a:prstGeom prst="rect">
            <a:avLst/>
          </a:prstGeom>
        </p:spPr>
      </p:pic>
      <p:grpSp>
        <p:nvGrpSpPr>
          <p:cNvPr id="9" name="组合 8">
            <a:extLst>
              <a:ext uri="{FF2B5EF4-FFF2-40B4-BE49-F238E27FC236}">
                <a16:creationId xmlns:a16="http://schemas.microsoft.com/office/drawing/2014/main" id="{149BAA9F-E21C-4E59-879D-2A5A77D8E30B}"/>
              </a:ext>
            </a:extLst>
          </p:cNvPr>
          <p:cNvGrpSpPr/>
          <p:nvPr/>
        </p:nvGrpSpPr>
        <p:grpSpPr>
          <a:xfrm>
            <a:off x="344967" y="1959814"/>
            <a:ext cx="11762262" cy="4734408"/>
            <a:chOff x="344967" y="1959814"/>
            <a:chExt cx="11762262" cy="4734408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B53723CC-0DC9-47A3-AFB8-98B156DECD6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4967" y="1959814"/>
              <a:ext cx="3757650" cy="4734408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5F5CC51D-8D22-4FEE-96EE-07329E74C6A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242329" y="3411215"/>
              <a:ext cx="3707342" cy="3283007"/>
            </a:xfrm>
            <a:prstGeom prst="rect">
              <a:avLst/>
            </a:prstGeom>
          </p:spPr>
        </p:pic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320E8E0D-B855-435E-B51D-3DD0986A397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040562" y="4598984"/>
              <a:ext cx="4066667" cy="209523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85148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A907EE-ACC3-499E-B68C-DAE33DF55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本章总结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6BE61D7-7902-4626-AFFE-F53E855F4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65</a:t>
            </a:fld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0211A7B8-548A-49E1-BE33-5141E7F6C2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089" y="1231927"/>
            <a:ext cx="8740111" cy="439414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87D474D-97D5-4179-85EB-A0C916DF3E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4294" y="135386"/>
            <a:ext cx="5035732" cy="859611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22A5E057-3019-47D4-A834-63FC5A096F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691" y="5732557"/>
            <a:ext cx="11027156" cy="1079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391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557FDF-7FFC-4C24-BAED-07910A9ED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第二章作业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4B4EE0A-DDF3-4D03-B053-A98CC617D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66</a:t>
            </a:fld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9433951-A44A-4271-8413-E2D333B61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0862"/>
            <a:ext cx="10744200" cy="5408936"/>
          </a:xfrm>
        </p:spPr>
        <p:txBody>
          <a:bodyPr>
            <a:normAutofit fontScale="70000" lnSpcReduction="20000"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作业：</a:t>
            </a:r>
            <a:r>
              <a:rPr lang="zh-CN" altLang="en-US" dirty="0"/>
              <a:t>龙书习题</a:t>
            </a:r>
            <a:endParaRPr lang="en-US" altLang="zh-CN" b="1" dirty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词法分析简介：</a:t>
            </a:r>
            <a:r>
              <a:rPr lang="en-US" altLang="zh-CN" dirty="0"/>
              <a:t>3.1.1</a:t>
            </a:r>
            <a:r>
              <a:rPr lang="zh-CN" altLang="en-US" dirty="0"/>
              <a:t>，</a:t>
            </a:r>
            <a:r>
              <a:rPr lang="en-US" altLang="zh-CN" dirty="0"/>
              <a:t>3.1.2</a:t>
            </a:r>
          </a:p>
          <a:p>
            <a:pPr lvl="1"/>
            <a:r>
              <a:rPr lang="zh-CN" altLang="en-US" dirty="0"/>
              <a:t>正则表达式：</a:t>
            </a:r>
            <a:r>
              <a:rPr lang="en-US" altLang="zh-CN" dirty="0"/>
              <a:t>3.3.2</a:t>
            </a:r>
            <a:r>
              <a:rPr lang="zh-CN" altLang="en-US" dirty="0"/>
              <a:t>，</a:t>
            </a:r>
            <a:r>
              <a:rPr lang="en-US" altLang="zh-CN" dirty="0"/>
              <a:t> 3.3.5(1-3,9)</a:t>
            </a:r>
            <a:r>
              <a:rPr lang="zh-CN" altLang="en-US" dirty="0"/>
              <a:t>， </a:t>
            </a:r>
            <a:r>
              <a:rPr lang="en-US" altLang="zh-CN" dirty="0"/>
              <a:t>3.3.11</a:t>
            </a:r>
          </a:p>
          <a:p>
            <a:pPr lvl="1"/>
            <a:r>
              <a:rPr lang="zh-CN" altLang="en-US" dirty="0"/>
              <a:t>转移图：</a:t>
            </a:r>
            <a:r>
              <a:rPr lang="en-US" altLang="zh-CN" dirty="0"/>
              <a:t>3.4.1</a:t>
            </a:r>
            <a:r>
              <a:rPr lang="zh-CN" altLang="en-US" dirty="0"/>
              <a:t>，</a:t>
            </a:r>
            <a:r>
              <a:rPr lang="en-US" altLang="zh-CN" dirty="0"/>
              <a:t>3.4.2</a:t>
            </a:r>
          </a:p>
          <a:p>
            <a:pPr lvl="1"/>
            <a:r>
              <a:rPr lang="zh-CN" altLang="en-US" dirty="0"/>
              <a:t>自动机：</a:t>
            </a:r>
            <a:r>
              <a:rPr lang="en-US" altLang="zh-CN" dirty="0"/>
              <a:t> 3.6.2, 3.6.3, 3.6.4</a:t>
            </a:r>
          </a:p>
          <a:p>
            <a:pPr lvl="1"/>
            <a:r>
              <a:rPr lang="en-US" altLang="zh-CN" dirty="0"/>
              <a:t>RE-&gt;NFA, NFA-&gt;DFA</a:t>
            </a:r>
            <a:r>
              <a:rPr lang="zh-CN" altLang="en-US" dirty="0"/>
              <a:t>： </a:t>
            </a:r>
            <a:r>
              <a:rPr lang="en-US" altLang="zh-CN" dirty="0"/>
              <a:t>3.7.1, 3.7.3</a:t>
            </a:r>
          </a:p>
          <a:p>
            <a:pPr lvl="1"/>
            <a:r>
              <a:rPr lang="en-US" altLang="zh-CN" dirty="0"/>
              <a:t>DFA</a:t>
            </a:r>
            <a:r>
              <a:rPr lang="zh-CN" altLang="en-US" dirty="0"/>
              <a:t>最小化：</a:t>
            </a:r>
            <a:r>
              <a:rPr lang="en-US" altLang="zh-CN" dirty="0"/>
              <a:t>3.9.4</a:t>
            </a:r>
          </a:p>
          <a:p>
            <a:r>
              <a:rPr lang="zh-CN" altLang="en-US" b="1" dirty="0">
                <a:solidFill>
                  <a:srgbClr val="FF0000"/>
                </a:solidFill>
              </a:rPr>
              <a:t>提交方式</a:t>
            </a:r>
            <a:endParaRPr lang="en-US" altLang="zh-CN" b="1" dirty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电子版，</a:t>
            </a:r>
            <a:r>
              <a:rPr lang="en-US" altLang="zh-CN" dirty="0"/>
              <a:t>pdf</a:t>
            </a:r>
            <a:r>
              <a:rPr lang="zh-CN" altLang="en-US" dirty="0"/>
              <a:t>格式</a:t>
            </a:r>
            <a:endParaRPr lang="en-US" altLang="zh-CN" dirty="0"/>
          </a:p>
          <a:p>
            <a:pPr lvl="2"/>
            <a:r>
              <a:rPr lang="zh-CN" altLang="en-US" dirty="0"/>
              <a:t>自行百度如何</a:t>
            </a:r>
            <a:r>
              <a:rPr lang="en-US" altLang="zh-CN" dirty="0"/>
              <a:t>word</a:t>
            </a:r>
            <a:r>
              <a:rPr lang="zh-CN" altLang="en-US" dirty="0"/>
              <a:t>转</a:t>
            </a:r>
            <a:r>
              <a:rPr lang="en-US" altLang="zh-CN" dirty="0"/>
              <a:t>pdf</a:t>
            </a:r>
            <a:r>
              <a:rPr lang="zh-CN" altLang="en-US" dirty="0">
                <a:sym typeface="Wingdings" pitchFamily="2" charset="2"/>
              </a:rPr>
              <a:t></a:t>
            </a:r>
            <a:endParaRPr lang="en-US" altLang="zh-CN" dirty="0"/>
          </a:p>
          <a:p>
            <a:pPr lvl="1"/>
            <a:r>
              <a:rPr lang="zh-CN" altLang="en-US" dirty="0"/>
              <a:t>发送给</a:t>
            </a:r>
            <a:r>
              <a:rPr lang="zh-CN" altLang="en-US" b="1" dirty="0">
                <a:solidFill>
                  <a:srgbClr val="FF0000"/>
                </a:solidFill>
              </a:rPr>
              <a:t>所有助教的邮箱</a:t>
            </a:r>
            <a:endParaRPr lang="en-US" altLang="zh-CN" dirty="0"/>
          </a:p>
          <a:p>
            <a:pPr lvl="2"/>
            <a:r>
              <a:rPr lang="zh-CN" altLang="en-US" dirty="0"/>
              <a:t>邮件格式</a:t>
            </a:r>
            <a:endParaRPr lang="en-US" altLang="zh-CN" dirty="0"/>
          </a:p>
          <a:p>
            <a:pPr lvl="3"/>
            <a:r>
              <a:rPr lang="zh-CN" altLang="en-US" b="1" dirty="0">
                <a:solidFill>
                  <a:srgbClr val="FF0000"/>
                </a:solidFill>
              </a:rPr>
              <a:t>标题：编译原理作业</a:t>
            </a:r>
            <a:r>
              <a:rPr lang="en-US" altLang="zh-CN" b="1" dirty="0">
                <a:solidFill>
                  <a:srgbClr val="FF0000"/>
                </a:solidFill>
              </a:rPr>
              <a:t>-[</a:t>
            </a:r>
            <a:r>
              <a:rPr lang="zh-CN" altLang="en-US" b="1" dirty="0">
                <a:solidFill>
                  <a:srgbClr val="FF0000"/>
                </a:solidFill>
              </a:rPr>
              <a:t>姓名</a:t>
            </a:r>
            <a:r>
              <a:rPr lang="en-US" altLang="zh-CN" b="1" dirty="0">
                <a:solidFill>
                  <a:srgbClr val="FF0000"/>
                </a:solidFill>
              </a:rPr>
              <a:t>]-[</a:t>
            </a:r>
            <a:r>
              <a:rPr lang="zh-CN" altLang="en-US" b="1" dirty="0">
                <a:solidFill>
                  <a:srgbClr val="FF0000"/>
                </a:solidFill>
              </a:rPr>
              <a:t>班级</a:t>
            </a:r>
            <a:r>
              <a:rPr lang="en-US" altLang="zh-CN" b="1" dirty="0">
                <a:solidFill>
                  <a:srgbClr val="FF0000"/>
                </a:solidFill>
              </a:rPr>
              <a:t>]-[</a:t>
            </a:r>
            <a:r>
              <a:rPr lang="zh-CN" altLang="en-US" b="1" dirty="0">
                <a:solidFill>
                  <a:srgbClr val="FF0000"/>
                </a:solidFill>
              </a:rPr>
              <a:t>学号</a:t>
            </a:r>
            <a:r>
              <a:rPr lang="en-US" altLang="zh-CN" b="1" dirty="0">
                <a:solidFill>
                  <a:srgbClr val="FF0000"/>
                </a:solidFill>
              </a:rPr>
              <a:t>]</a:t>
            </a:r>
            <a:r>
              <a:rPr lang="zh-CN" altLang="en-US" b="1" dirty="0">
                <a:solidFill>
                  <a:srgbClr val="FF0000"/>
                </a:solidFill>
              </a:rPr>
              <a:t>     </a:t>
            </a:r>
            <a:r>
              <a:rPr lang="zh-CN" altLang="en-US" dirty="0"/>
              <a:t>样例：编译原理作业</a:t>
            </a:r>
            <a:r>
              <a:rPr lang="en-US" altLang="zh-CN" dirty="0" smtClean="0"/>
              <a:t>-</a:t>
            </a:r>
            <a:r>
              <a:rPr lang="zh-CN" altLang="en-US" dirty="0" smtClean="0"/>
              <a:t>宋勃升</a:t>
            </a:r>
            <a:r>
              <a:rPr lang="en-US" altLang="zh-CN" dirty="0" smtClean="0"/>
              <a:t>-</a:t>
            </a:r>
            <a:r>
              <a:rPr lang="zh-CN" altLang="en-US" dirty="0"/>
              <a:t>计科</a:t>
            </a:r>
            <a:r>
              <a:rPr lang="en-US" altLang="zh-CN" dirty="0"/>
              <a:t>x-2018001</a:t>
            </a:r>
          </a:p>
          <a:p>
            <a:pPr lvl="3"/>
            <a:r>
              <a:rPr lang="zh-CN" altLang="en-US" b="1" dirty="0">
                <a:solidFill>
                  <a:srgbClr val="FF0000"/>
                </a:solidFill>
              </a:rPr>
              <a:t>内容：添加作业</a:t>
            </a:r>
            <a:r>
              <a:rPr lang="en-US" altLang="zh-CN" b="1" dirty="0">
                <a:solidFill>
                  <a:srgbClr val="FF0000"/>
                </a:solidFill>
              </a:rPr>
              <a:t>pdf</a:t>
            </a:r>
            <a:r>
              <a:rPr lang="zh-CN" altLang="en-US" b="1" dirty="0">
                <a:solidFill>
                  <a:srgbClr val="FF0000"/>
                </a:solidFill>
              </a:rPr>
              <a:t>为附件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zh-CN" altLang="en-US" b="1" dirty="0">
                <a:solidFill>
                  <a:srgbClr val="FF0000"/>
                </a:solidFill>
              </a:rPr>
              <a:t>提交时间</a:t>
            </a:r>
            <a:endParaRPr lang="en-US" altLang="zh-CN" b="1" dirty="0">
              <a:solidFill>
                <a:srgbClr val="FF0000"/>
              </a:solidFill>
            </a:endParaRPr>
          </a:p>
          <a:p>
            <a:pPr lvl="1"/>
            <a:r>
              <a:rPr lang="en-US" altLang="zh-CN" dirty="0" smtClean="0"/>
              <a:t>2020</a:t>
            </a:r>
            <a:r>
              <a:rPr lang="zh-CN" altLang="en-US" dirty="0" smtClean="0"/>
              <a:t>年</a:t>
            </a:r>
            <a:r>
              <a:rPr lang="en-US" altLang="zh-CN" dirty="0"/>
              <a:t>10</a:t>
            </a:r>
            <a:r>
              <a:rPr lang="zh-CN" altLang="en-US" dirty="0" smtClean="0"/>
              <a:t>月</a:t>
            </a:r>
            <a:r>
              <a:rPr lang="en-US" altLang="zh-CN" dirty="0" smtClean="0"/>
              <a:t>31</a:t>
            </a:r>
            <a:r>
              <a:rPr lang="zh-CN" altLang="en-US" dirty="0" smtClean="0"/>
              <a:t>日</a:t>
            </a:r>
            <a:r>
              <a:rPr lang="en-US" altLang="zh-CN" dirty="0"/>
              <a:t>23:59</a:t>
            </a:r>
            <a:r>
              <a:rPr lang="zh-CN" altLang="en-US" dirty="0"/>
              <a:t>前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74388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2857A956-8946-4C2B-A79D-A448F4027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9650" b="1" dirty="0"/>
              <a:t>Thanks!</a:t>
            </a:r>
            <a:endParaRPr lang="zh-CN" altLang="en-US" sz="9650" b="1" dirty="0"/>
          </a:p>
        </p:txBody>
      </p:sp>
      <p:sp>
        <p:nvSpPr>
          <p:cNvPr id="5" name="文本占位符 3">
            <a:extLst>
              <a:ext uri="{FF2B5EF4-FFF2-40B4-BE49-F238E27FC236}">
                <a16:creationId xmlns:a16="http://schemas.microsoft.com/office/drawing/2014/main" id="{4AB2FE44-B99D-4297-B146-5457F93777AB}"/>
              </a:ext>
            </a:extLst>
          </p:cNvPr>
          <p:cNvSpPr txBox="1">
            <a:spLocks/>
          </p:cNvSpPr>
          <p:nvPr/>
        </p:nvSpPr>
        <p:spPr>
          <a:xfrm>
            <a:off x="1807482" y="3509963"/>
            <a:ext cx="8998404" cy="24915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400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2000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800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900" dirty="0" smtClean="0"/>
              <a:t>宋勃升</a:t>
            </a:r>
            <a:endParaRPr lang="en-US" altLang="zh-CN" sz="3900" dirty="0" smtClean="0"/>
          </a:p>
          <a:p>
            <a:r>
              <a:rPr lang="zh-CN" altLang="en-US" dirty="0" smtClean="0"/>
              <a:t>湖南大学</a:t>
            </a:r>
            <a:r>
              <a:rPr lang="en-US" altLang="zh-CN" dirty="0" smtClean="0"/>
              <a:t>-</a:t>
            </a:r>
            <a:r>
              <a:rPr lang="zh-CN" altLang="en-US" dirty="0" smtClean="0"/>
              <a:t>信息科学与工程学院</a:t>
            </a:r>
            <a:r>
              <a:rPr lang="en-US" altLang="zh-CN" dirty="0" smtClean="0"/>
              <a:t>-</a:t>
            </a:r>
            <a:r>
              <a:rPr lang="zh-CN" altLang="en-US" dirty="0" smtClean="0"/>
              <a:t>计算机科学系</a:t>
            </a:r>
            <a:endParaRPr lang="en-US" altLang="zh-CN" dirty="0" smtClean="0"/>
          </a:p>
          <a:p>
            <a:r>
              <a:rPr lang="zh-CN" altLang="en-US" dirty="0" smtClean="0"/>
              <a:t>邮箱：</a:t>
            </a:r>
            <a:r>
              <a:rPr lang="en-US" altLang="zh-CN" u="sng" dirty="0" smtClean="0">
                <a:solidFill>
                  <a:srgbClr val="0070C0"/>
                </a:solidFill>
              </a:rPr>
              <a:t>boshengsong@hnu.edu.cn</a:t>
            </a:r>
          </a:p>
          <a:p>
            <a:r>
              <a:rPr lang="zh-CN" altLang="en-US" dirty="0" smtClean="0"/>
              <a:t>个人主页：</a:t>
            </a:r>
            <a:r>
              <a:rPr lang="en-US" altLang="zh-CN" u="sng" dirty="0" smtClean="0">
                <a:solidFill>
                  <a:srgbClr val="0070C0"/>
                </a:solidFill>
              </a:rPr>
              <a:t>http://csee.hnu.edu.cn/people/songbosheng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7897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C17F3A-91A2-45A7-9809-F33348668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6086" y="158202"/>
            <a:ext cx="10187152" cy="813980"/>
          </a:xfrm>
        </p:spPr>
        <p:txBody>
          <a:bodyPr/>
          <a:lstStyle/>
          <a:p>
            <a:r>
              <a:rPr lang="zh-CN" altLang="en-US" dirty="0"/>
              <a:t>词法分析器的任务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9F9AC81-023F-477C-9880-F9A13C3BF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45FA7EC-E6F5-447C-BBDD-7FFBA92FF7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70193"/>
            <a:ext cx="10515600" cy="580318"/>
          </a:xfrm>
        </p:spPr>
        <p:txBody>
          <a:bodyPr/>
          <a:lstStyle/>
          <a:p>
            <a:r>
              <a:rPr lang="zh-CN" altLang="en-US" dirty="0"/>
              <a:t>例子：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BEAC248-1D6A-4C6A-8802-6EDFFF6CC048}"/>
              </a:ext>
            </a:extLst>
          </p:cNvPr>
          <p:cNvSpPr/>
          <p:nvPr/>
        </p:nvSpPr>
        <p:spPr>
          <a:xfrm>
            <a:off x="4848393" y="1251276"/>
            <a:ext cx="1822438" cy="746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词法分析器</a:t>
            </a: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9FBAC84C-05AC-4F41-A840-EDEAD6458849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3220720" y="1624656"/>
            <a:ext cx="16276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2D419B11-4813-4445-BAB8-77DFFBE18941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6670831" y="1624656"/>
            <a:ext cx="15040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6C0DE470-D792-4FFA-B84B-F7B3AAFB9C31}"/>
              </a:ext>
            </a:extLst>
          </p:cNvPr>
          <p:cNvSpPr txBox="1"/>
          <p:nvPr/>
        </p:nvSpPr>
        <p:spPr>
          <a:xfrm>
            <a:off x="3658158" y="1180202"/>
            <a:ext cx="876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字符流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C9B1A4E-FDB5-4958-B369-E631FE6463FE}"/>
              </a:ext>
            </a:extLst>
          </p:cNvPr>
          <p:cNvSpPr txBox="1"/>
          <p:nvPr/>
        </p:nvSpPr>
        <p:spPr>
          <a:xfrm>
            <a:off x="6984627" y="1183168"/>
            <a:ext cx="876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记号流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7B498BE0-E34A-4010-9FF0-9835403AC3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8845" y="2443572"/>
            <a:ext cx="2315782" cy="1312277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40435CD6-F255-4C21-88FC-221EB69A52C4}"/>
              </a:ext>
            </a:extLst>
          </p:cNvPr>
          <p:cNvSpPr txBox="1"/>
          <p:nvPr/>
        </p:nvSpPr>
        <p:spPr>
          <a:xfrm>
            <a:off x="3482504" y="2887574"/>
            <a:ext cx="876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字符流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12BF4E93-8F32-48CA-B312-D3D1BC12C81C}"/>
              </a:ext>
            </a:extLst>
          </p:cNvPr>
          <p:cNvGrpSpPr/>
          <p:nvPr/>
        </p:nvGrpSpPr>
        <p:grpSpPr>
          <a:xfrm>
            <a:off x="851317" y="3958570"/>
            <a:ext cx="9758616" cy="2580344"/>
            <a:chOff x="851317" y="3958570"/>
            <a:chExt cx="9758616" cy="2580344"/>
          </a:xfrm>
        </p:grpSpPr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92FF7C11-58E4-4C32-888E-D653B58E6A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91823" y="4545423"/>
              <a:ext cx="8718110" cy="1993491"/>
            </a:xfrm>
            <a:prstGeom prst="rect">
              <a:avLst/>
            </a:prstGeom>
          </p:spPr>
        </p:pic>
        <p:sp>
          <p:nvSpPr>
            <p:cNvPr id="14" name="箭头: 下 13">
              <a:extLst>
                <a:ext uri="{FF2B5EF4-FFF2-40B4-BE49-F238E27FC236}">
                  <a16:creationId xmlns:a16="http://schemas.microsoft.com/office/drawing/2014/main" id="{E7E86B87-E148-4D94-AF9F-403FC86F1628}"/>
                </a:ext>
              </a:extLst>
            </p:cNvPr>
            <p:cNvSpPr/>
            <p:nvPr/>
          </p:nvSpPr>
          <p:spPr>
            <a:xfrm>
              <a:off x="4343551" y="3958570"/>
              <a:ext cx="3079295" cy="49784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rgbClr val="FF0000"/>
                  </a:solidFill>
                  <a:highlight>
                    <a:srgbClr val="FFFF00"/>
                  </a:highlight>
                  <a:latin typeface="微软雅黑" panose="020B0503020204020204" pitchFamily="34" charset="-122"/>
                  <a:ea typeface="微软雅黑" panose="020B0503020204020204" pitchFamily="34" charset="-122"/>
                </a:rPr>
                <a:t>词法分析</a:t>
              </a: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8E336159-4F53-43C0-BD5E-1E6C50CA0A34}"/>
                </a:ext>
              </a:extLst>
            </p:cNvPr>
            <p:cNvSpPr txBox="1"/>
            <p:nvPr/>
          </p:nvSpPr>
          <p:spPr>
            <a:xfrm>
              <a:off x="851317" y="5518044"/>
              <a:ext cx="8764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记号流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30920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9" grpId="0"/>
      <p:bldP spid="10" grpId="0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2882F3-1443-4FED-BA75-90173249C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记号的数据结构定义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A337486-4459-4E51-82CC-4FF401134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C01F2EC-21F8-4A07-9241-298C04A056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32481"/>
            <a:ext cx="10515600" cy="813980"/>
          </a:xfrm>
        </p:spPr>
        <p:txBody>
          <a:bodyPr/>
          <a:lstStyle/>
          <a:p>
            <a:r>
              <a:rPr lang="zh-CN" altLang="en-US" dirty="0"/>
              <a:t>例子：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0084EA1-6D21-4872-9835-76A7153AC63F}"/>
              </a:ext>
            </a:extLst>
          </p:cNvPr>
          <p:cNvSpPr/>
          <p:nvPr/>
        </p:nvSpPr>
        <p:spPr>
          <a:xfrm>
            <a:off x="846086" y="1257776"/>
            <a:ext cx="7840714" cy="193899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enum kind {IF, LPAREN, ID</a:t>
            </a:r>
            <a:r>
              <a:rPr lang="en-US" altLang="zh-CN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ENT</a:t>
            </a:r>
            <a:r>
              <a:rPr lang="zh-CN" altLang="en-US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INT, </a:t>
            </a:r>
            <a:r>
              <a:rPr lang="en-US" altLang="zh-CN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GT</a:t>
            </a:r>
            <a:r>
              <a:rPr lang="zh-CN" altLang="en-US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…};</a:t>
            </a:r>
          </a:p>
          <a:p>
            <a:r>
              <a:rPr lang="zh-CN" altLang="en-US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struct token{</a:t>
            </a:r>
          </a:p>
          <a:p>
            <a:r>
              <a:rPr lang="zh-CN" altLang="en-US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enum kind k;</a:t>
            </a:r>
          </a:p>
          <a:p>
            <a:r>
              <a:rPr lang="zh-CN" altLang="en-US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char *lexeme;</a:t>
            </a:r>
          </a:p>
          <a:p>
            <a:r>
              <a:rPr lang="zh-CN" altLang="en-US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};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489614D-E3F7-430A-95A4-4E2EF070FF15}"/>
              </a:ext>
            </a:extLst>
          </p:cNvPr>
          <p:cNvSpPr txBox="1"/>
          <p:nvPr/>
        </p:nvSpPr>
        <p:spPr>
          <a:xfrm>
            <a:off x="1595120" y="4405748"/>
            <a:ext cx="1605280" cy="6463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/>
              <a:t>if (x&gt;5)</a:t>
            </a:r>
            <a:endParaRPr lang="zh-CN" altLang="en-US" sz="36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A5FD8E6-F329-4617-A483-3513539BD37B}"/>
              </a:ext>
            </a:extLst>
          </p:cNvPr>
          <p:cNvSpPr/>
          <p:nvPr/>
        </p:nvSpPr>
        <p:spPr>
          <a:xfrm>
            <a:off x="5765800" y="3252982"/>
            <a:ext cx="5842000" cy="3351046"/>
          </a:xfrm>
          <a:prstGeom prst="rect">
            <a:avLst/>
          </a:prstGeom>
          <a:ln w="38100">
            <a:noFill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token{k=IF, lexeme=NULL};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token{k=LPAREN, lexeme=NULL};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token{k=IDENT, lexeme="x"};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token{k=GT, lexeme=NULL};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token{k=INT, lexeme=5};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token{k=RPAREN, lexeme=NULL};</a:t>
            </a:r>
          </a:p>
        </p:txBody>
      </p:sp>
      <p:sp>
        <p:nvSpPr>
          <p:cNvPr id="10" name="箭头: 右 9">
            <a:extLst>
              <a:ext uri="{FF2B5EF4-FFF2-40B4-BE49-F238E27FC236}">
                <a16:creationId xmlns:a16="http://schemas.microsoft.com/office/drawing/2014/main" id="{7D349577-E338-40B0-8888-EA9A0411F387}"/>
              </a:ext>
            </a:extLst>
          </p:cNvPr>
          <p:cNvSpPr/>
          <p:nvPr/>
        </p:nvSpPr>
        <p:spPr>
          <a:xfrm>
            <a:off x="3789680" y="4551680"/>
            <a:ext cx="1381760" cy="5003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7082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8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7C31CF-9D63-4A51-BA5D-293017A19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小结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3C1494F-D150-403D-AE7A-B78D40D75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62CE4AF-FBD3-491F-B694-10915536BA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词法分析器的任务：</a:t>
            </a:r>
            <a:r>
              <a:rPr lang="zh-CN" altLang="en-US" b="1" dirty="0">
                <a:solidFill>
                  <a:srgbClr val="0000FF"/>
                </a:solidFill>
              </a:rPr>
              <a:t>字符流到记号流</a:t>
            </a:r>
          </a:p>
          <a:p>
            <a:pPr lvl="1"/>
            <a:r>
              <a:rPr lang="zh-CN" altLang="en-US" dirty="0"/>
              <a:t>字符流</a:t>
            </a:r>
            <a:r>
              <a:rPr lang="en-US" altLang="zh-CN" dirty="0"/>
              <a:t>:</a:t>
            </a:r>
          </a:p>
          <a:p>
            <a:pPr lvl="2"/>
            <a:r>
              <a:rPr lang="zh-CN" altLang="en-US" dirty="0"/>
              <a:t>和被编译的语言密切相关</a:t>
            </a:r>
            <a:r>
              <a:rPr lang="en-US" altLang="zh-CN" dirty="0"/>
              <a:t>(ASCII, Unicode, or …)</a:t>
            </a:r>
          </a:p>
          <a:p>
            <a:pPr lvl="1"/>
            <a:r>
              <a:rPr lang="zh-CN" altLang="en-US" dirty="0"/>
              <a:t>记号流</a:t>
            </a:r>
            <a:r>
              <a:rPr lang="en-US" altLang="zh-CN" dirty="0"/>
              <a:t>:</a:t>
            </a:r>
          </a:p>
          <a:p>
            <a:pPr lvl="2"/>
            <a:r>
              <a:rPr lang="zh-CN" altLang="en-US" dirty="0"/>
              <a:t>编译器内部定义的数据结构，编码所识别出的词法单元</a:t>
            </a:r>
          </a:p>
        </p:txBody>
      </p:sp>
    </p:spTree>
    <p:extLst>
      <p:ext uri="{BB962C8B-B14F-4D97-AF65-F5344CB8AC3E}">
        <p14:creationId xmlns:p14="http://schemas.microsoft.com/office/powerpoint/2010/main" val="9826262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1912</TotalTime>
  <Words>2638</Words>
  <Application>Microsoft Office PowerPoint</Application>
  <PresentationFormat>宽屏</PresentationFormat>
  <Paragraphs>827</Paragraphs>
  <Slides>67</Slides>
  <Notes>6</Notes>
  <HiddenSlides>1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67</vt:i4>
      </vt:variant>
    </vt:vector>
  </HeadingPairs>
  <TitlesOfParts>
    <vt:vector size="82" baseType="lpstr">
      <vt:lpstr>Gill Sans</vt:lpstr>
      <vt:lpstr>Helvetica Light</vt:lpstr>
      <vt:lpstr>等线</vt:lpstr>
      <vt:lpstr>等线 Light</vt:lpstr>
      <vt:lpstr>宋体</vt:lpstr>
      <vt:lpstr>微软雅黑</vt:lpstr>
      <vt:lpstr>Arial</vt:lpstr>
      <vt:lpstr>Calibri</vt:lpstr>
      <vt:lpstr>Calibri Light</vt:lpstr>
      <vt:lpstr>Cambria Math</vt:lpstr>
      <vt:lpstr>Helvetica</vt:lpstr>
      <vt:lpstr>Times New Roman</vt:lpstr>
      <vt:lpstr>Wingdings</vt:lpstr>
      <vt:lpstr>Office 主题</vt:lpstr>
      <vt:lpstr>自定义设计方案</vt:lpstr>
      <vt:lpstr>编译原理</vt:lpstr>
      <vt:lpstr>第二单元：词法分析</vt:lpstr>
      <vt:lpstr>提纲</vt:lpstr>
      <vt:lpstr>提纲</vt:lpstr>
      <vt:lpstr>编译器的阶段</vt:lpstr>
      <vt:lpstr>前端内部的阶段</vt:lpstr>
      <vt:lpstr>词法分析器的任务</vt:lpstr>
      <vt:lpstr>记号的数据结构定义</vt:lpstr>
      <vt:lpstr>小结</vt:lpstr>
      <vt:lpstr>提纲</vt:lpstr>
      <vt:lpstr>前端内部的阶段</vt:lpstr>
      <vt:lpstr>词法分析器的任务</vt:lpstr>
      <vt:lpstr>词法分析器的实现方法</vt:lpstr>
      <vt:lpstr>转移图</vt:lpstr>
      <vt:lpstr>转移图算法</vt:lpstr>
      <vt:lpstr>标识符的转移图</vt:lpstr>
      <vt:lpstr>标识符和关键字</vt:lpstr>
      <vt:lpstr>切分转移图（以if为例）</vt:lpstr>
      <vt:lpstr>切分转移图（以if为例）</vt:lpstr>
      <vt:lpstr>关键字表算法</vt:lpstr>
      <vt:lpstr>提纲</vt:lpstr>
      <vt:lpstr>回顾：词法分析器的任务</vt:lpstr>
      <vt:lpstr>回顾：词法分析器的实现方法</vt:lpstr>
      <vt:lpstr>自动生成</vt:lpstr>
      <vt:lpstr>正则表达式</vt:lpstr>
      <vt:lpstr>正则表达式的形式表示</vt:lpstr>
      <vt:lpstr>例子：关键字</vt:lpstr>
      <vt:lpstr>例子：标识符</vt:lpstr>
      <vt:lpstr>例子：C语言中的无符号整数</vt:lpstr>
      <vt:lpstr>语法糖</vt:lpstr>
      <vt:lpstr>提纲</vt:lpstr>
      <vt:lpstr>回顾：自动生成</vt:lpstr>
      <vt:lpstr>有限状态自动机(FA)</vt:lpstr>
      <vt:lpstr>自动机例子</vt:lpstr>
      <vt:lpstr>自动机例子</vt:lpstr>
      <vt:lpstr>有限状态自动机小结</vt:lpstr>
      <vt:lpstr>DFA的实现</vt:lpstr>
      <vt:lpstr>提纲</vt:lpstr>
      <vt:lpstr>回顾：自动生成</vt:lpstr>
      <vt:lpstr>Thompson算法——概览</vt:lpstr>
      <vt:lpstr>Thompson算法</vt:lpstr>
      <vt:lpstr>示例</vt:lpstr>
      <vt:lpstr>提纲</vt:lpstr>
      <vt:lpstr>回顾：自动生成</vt:lpstr>
      <vt:lpstr>算法思想</vt:lpstr>
      <vt:lpstr>子集构造算法</vt:lpstr>
      <vt:lpstr>子集构造算法：示例</vt:lpstr>
      <vt:lpstr>对算法的讨论</vt:lpstr>
      <vt:lpstr>ε-闭包的计算：深度优先</vt:lpstr>
      <vt:lpstr>ε-闭包的计算：宽度优先</vt:lpstr>
      <vt:lpstr>提纲</vt:lpstr>
      <vt:lpstr>回顾：自动生成</vt:lpstr>
      <vt:lpstr>算法思想</vt:lpstr>
      <vt:lpstr>Hopcroft算法</vt:lpstr>
      <vt:lpstr>Hopcroft算法</vt:lpstr>
      <vt:lpstr>示例1</vt:lpstr>
      <vt:lpstr>示例2</vt:lpstr>
      <vt:lpstr>提纲</vt:lpstr>
      <vt:lpstr>回顾：自动生成</vt:lpstr>
      <vt:lpstr>DFA的代码表示</vt:lpstr>
      <vt:lpstr>转移表</vt:lpstr>
      <vt:lpstr>驱动代码</vt:lpstr>
      <vt:lpstr>驱动代码：最长匹配</vt:lpstr>
      <vt:lpstr>跳转表</vt:lpstr>
      <vt:lpstr>本章总结</vt:lpstr>
      <vt:lpstr>第二章作业</vt:lpstr>
      <vt:lpstr>Thanks!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CG</dc:creator>
  <cp:lastModifiedBy>boshengsong@hnu.edu.cn</cp:lastModifiedBy>
  <cp:revision>5550</cp:revision>
  <dcterms:created xsi:type="dcterms:W3CDTF">2013-05-16T08:36:15Z</dcterms:created>
  <dcterms:modified xsi:type="dcterms:W3CDTF">2020-09-30T01:26:10Z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Owner">
    <vt:lpwstr>guoche@microsoft.com</vt:lpwstr>
  </property>
  <property fmtid="{D5CDD505-2E9C-101B-9397-08002B2CF9AE}" pid="6" name="MSIP_Label_f42aa342-8706-4288-bd11-ebb85995028c_SetDate">
    <vt:lpwstr>2017-10-22T19:26:02.4036022+08:00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