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2"/>
  </p:notesMasterIdLst>
  <p:sldIdLst>
    <p:sldId id="256" r:id="rId2"/>
    <p:sldId id="259" r:id="rId3"/>
    <p:sldId id="257" r:id="rId4"/>
    <p:sldId id="258" r:id="rId5"/>
    <p:sldId id="261" r:id="rId6"/>
    <p:sldId id="262" r:id="rId7"/>
    <p:sldId id="263" r:id="rId8"/>
    <p:sldId id="267" r:id="rId9"/>
    <p:sldId id="268" r:id="rId10"/>
    <p:sldId id="264" r:id="rId11"/>
    <p:sldId id="265" r:id="rId12"/>
    <p:sldId id="266" r:id="rId13"/>
    <p:sldId id="269" r:id="rId14"/>
    <p:sldId id="270" r:id="rId15"/>
    <p:sldId id="272" r:id="rId16"/>
    <p:sldId id="273" r:id="rId17"/>
    <p:sldId id="274" r:id="rId18"/>
    <p:sldId id="275" r:id="rId19"/>
    <p:sldId id="276" r:id="rId20"/>
    <p:sldId id="260" r:id="rId21"/>
  </p:sldIdLst>
  <p:sldSz cx="9144000" cy="5143500" type="screen16x9"/>
  <p:notesSz cx="6858000" cy="9144000"/>
  <p:embeddedFontLst>
    <p:embeddedFont>
      <p:font typeface="Poppins Light" panose="020B0604020202020204" charset="0"/>
      <p:regular r:id="rId23"/>
      <p:bold r:id="rId24"/>
      <p:italic r:id="rId25"/>
      <p:boldItalic r:id="rId26"/>
    </p:embeddedFont>
    <p:embeddedFont>
      <p:font typeface="Arial Rounded MT Bold" panose="020F0704030504030204" pitchFamily="34" charset="0"/>
      <p:regular r:id="rId27"/>
    </p:embeddedFont>
    <p:embeddedFont>
      <p:font typeface="Tahoma" panose="020B0604030504040204" pitchFamily="34" charset="0"/>
      <p:regular r:id="rId28"/>
      <p:bold r:id="rId29"/>
    </p:embeddedFont>
    <p:embeddedFont>
      <p:font typeface="Bahnschrift SemiCondensed" panose="020B0502040204020203" pitchFamily="34" charset="0"/>
      <p:regular r:id="rId30"/>
      <p:bold r:id="rId31"/>
    </p:embeddedFont>
    <p:embeddedFont>
      <p:font typeface="Arial Black" panose="020B0A04020102020204" pitchFamily="34" charset="0"/>
      <p:bold r:id="rId32"/>
    </p:embeddedFont>
    <p:embeddedFont>
      <p:font typeface="Harlow Solid Italic" panose="04030604020F02020D02" pitchFamily="82" charset="0"/>
      <p:italic r:id="rId33"/>
    </p:embeddedFont>
    <p:embeddedFont>
      <p:font typeface="Calibri" panose="020F0502020204030204" pitchFamily="34" charset="0"/>
      <p:regular r:id="rId34"/>
      <p:bold r:id="rId35"/>
      <p:italic r:id="rId36"/>
      <p:boldItalic r:id="rId37"/>
    </p:embeddedFont>
    <p:embeddedFont>
      <p:font typeface="Poppins" panose="020B0604020202020204" charset="0"/>
      <p:regular r:id="rId38"/>
      <p:bold r:id="rId39"/>
      <p:italic r:id="rId40"/>
      <p:boldItalic r:id="rId41"/>
    </p:embeddedFont>
    <p:embeddedFont>
      <p:font typeface="Bookman Old Style" panose="02050604050505020204" pitchFamily="18" charset="0"/>
      <p:regular r:id="rId42"/>
      <p:bold r:id="rId43"/>
      <p:italic r:id="rId44"/>
      <p:boldItalic r:id="rId45"/>
    </p:embeddedFont>
    <p:embeddedFont>
      <p:font typeface="Poppins SemiBold"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522192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544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b31f18f8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b31f18f8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887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32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b31f18f8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b31f18f8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29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b31f18f8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b31f18f8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18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b31f18f8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b31f18f8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838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b31f18f8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b31f18f8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374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445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726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524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29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394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31f18f8b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31f18f8b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162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03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b31f18f8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b31f18f8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227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976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52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75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001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660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5700" y="859800"/>
            <a:ext cx="4020300" cy="2404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000"/>
              <a:buNone/>
              <a:defRPr sz="4000">
                <a:solidFill>
                  <a:schemeClr val="lt1"/>
                </a:solidFill>
              </a:defRPr>
            </a:lvl1pPr>
            <a:lvl2pPr lvl="1" algn="ctr">
              <a:spcBef>
                <a:spcPts val="0"/>
              </a:spcBef>
              <a:spcAft>
                <a:spcPts val="0"/>
              </a:spcAft>
              <a:buSzPts val="4100"/>
              <a:buNone/>
              <a:defRPr sz="4100"/>
            </a:lvl2pPr>
            <a:lvl3pPr lvl="2" algn="ctr">
              <a:spcBef>
                <a:spcPts val="0"/>
              </a:spcBef>
              <a:spcAft>
                <a:spcPts val="0"/>
              </a:spcAft>
              <a:buSzPts val="4100"/>
              <a:buNone/>
              <a:defRPr sz="4100"/>
            </a:lvl3pPr>
            <a:lvl4pPr lvl="3" algn="ctr">
              <a:spcBef>
                <a:spcPts val="0"/>
              </a:spcBef>
              <a:spcAft>
                <a:spcPts val="0"/>
              </a:spcAft>
              <a:buSzPts val="4100"/>
              <a:buNone/>
              <a:defRPr sz="4100"/>
            </a:lvl4pPr>
            <a:lvl5pPr lvl="4" algn="ctr">
              <a:spcBef>
                <a:spcPts val="0"/>
              </a:spcBef>
              <a:spcAft>
                <a:spcPts val="0"/>
              </a:spcAft>
              <a:buSzPts val="4100"/>
              <a:buNone/>
              <a:defRPr sz="4100"/>
            </a:lvl5pPr>
            <a:lvl6pPr lvl="5" algn="ctr">
              <a:spcBef>
                <a:spcPts val="0"/>
              </a:spcBef>
              <a:spcAft>
                <a:spcPts val="0"/>
              </a:spcAft>
              <a:buSzPts val="4100"/>
              <a:buNone/>
              <a:defRPr sz="4100"/>
            </a:lvl6pPr>
            <a:lvl7pPr lvl="6" algn="ctr">
              <a:spcBef>
                <a:spcPts val="0"/>
              </a:spcBef>
              <a:spcAft>
                <a:spcPts val="0"/>
              </a:spcAft>
              <a:buSzPts val="4100"/>
              <a:buNone/>
              <a:defRPr sz="4100"/>
            </a:lvl7pPr>
            <a:lvl8pPr lvl="7" algn="ctr">
              <a:spcBef>
                <a:spcPts val="0"/>
              </a:spcBef>
              <a:spcAft>
                <a:spcPts val="0"/>
              </a:spcAft>
              <a:buSzPts val="4100"/>
              <a:buNone/>
              <a:defRPr sz="4100"/>
            </a:lvl8pPr>
            <a:lvl9pPr lvl="8" algn="ctr">
              <a:spcBef>
                <a:spcPts val="0"/>
              </a:spcBef>
              <a:spcAft>
                <a:spcPts val="0"/>
              </a:spcAft>
              <a:buSzPts val="4100"/>
              <a:buNone/>
              <a:defRPr sz="4100"/>
            </a:lvl9pPr>
          </a:lstStyle>
          <a:p>
            <a:endParaRPr/>
          </a:p>
        </p:txBody>
      </p:sp>
      <p:sp>
        <p:nvSpPr>
          <p:cNvPr id="11" name="Google Shape;11;p2"/>
          <p:cNvSpPr txBox="1">
            <a:spLocks noGrp="1"/>
          </p:cNvSpPr>
          <p:nvPr>
            <p:ph type="subTitle" idx="1"/>
          </p:nvPr>
        </p:nvSpPr>
        <p:spPr>
          <a:xfrm>
            <a:off x="215700" y="4107600"/>
            <a:ext cx="4248300" cy="5907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1900"/>
              <a:buNone/>
              <a:defRPr sz="1900"/>
            </a:lvl1pPr>
            <a:lvl2pPr lvl="1">
              <a:lnSpc>
                <a:spcPct val="100000"/>
              </a:lnSpc>
              <a:spcBef>
                <a:spcPts val="0"/>
              </a:spcBef>
              <a:spcAft>
                <a:spcPts val="0"/>
              </a:spcAft>
              <a:buSzPts val="1900"/>
              <a:buNone/>
              <a:defRPr sz="1900"/>
            </a:lvl2pPr>
            <a:lvl3pPr lvl="2">
              <a:lnSpc>
                <a:spcPct val="100000"/>
              </a:lnSpc>
              <a:spcBef>
                <a:spcPts val="0"/>
              </a:spcBef>
              <a:spcAft>
                <a:spcPts val="0"/>
              </a:spcAft>
              <a:buSzPts val="1900"/>
              <a:buNone/>
              <a:defRPr sz="1900"/>
            </a:lvl3pPr>
            <a:lvl4pPr lvl="3">
              <a:lnSpc>
                <a:spcPct val="100000"/>
              </a:lnSpc>
              <a:spcBef>
                <a:spcPts val="0"/>
              </a:spcBef>
              <a:spcAft>
                <a:spcPts val="0"/>
              </a:spcAft>
              <a:buSzPts val="1900"/>
              <a:buNone/>
              <a:defRPr sz="1900"/>
            </a:lvl4pPr>
            <a:lvl5pPr lvl="4">
              <a:lnSpc>
                <a:spcPct val="100000"/>
              </a:lnSpc>
              <a:spcBef>
                <a:spcPts val="0"/>
              </a:spcBef>
              <a:spcAft>
                <a:spcPts val="0"/>
              </a:spcAft>
              <a:buSzPts val="1900"/>
              <a:buNone/>
              <a:defRPr sz="1900"/>
            </a:lvl5pPr>
            <a:lvl6pPr lvl="5">
              <a:lnSpc>
                <a:spcPct val="100000"/>
              </a:lnSpc>
              <a:spcBef>
                <a:spcPts val="0"/>
              </a:spcBef>
              <a:spcAft>
                <a:spcPts val="0"/>
              </a:spcAft>
              <a:buSzPts val="1900"/>
              <a:buNone/>
              <a:defRPr sz="1900"/>
            </a:lvl6pPr>
            <a:lvl7pPr lvl="6">
              <a:lnSpc>
                <a:spcPct val="100000"/>
              </a:lnSpc>
              <a:spcBef>
                <a:spcPts val="0"/>
              </a:spcBef>
              <a:spcAft>
                <a:spcPts val="0"/>
              </a:spcAft>
              <a:buSzPts val="1900"/>
              <a:buNone/>
              <a:defRPr sz="1900"/>
            </a:lvl7pPr>
            <a:lvl8pPr lvl="7">
              <a:lnSpc>
                <a:spcPct val="100000"/>
              </a:lnSpc>
              <a:spcBef>
                <a:spcPts val="0"/>
              </a:spcBef>
              <a:spcAft>
                <a:spcPts val="0"/>
              </a:spcAft>
              <a:buSzPts val="1900"/>
              <a:buNone/>
              <a:defRPr sz="1900"/>
            </a:lvl8pPr>
            <a:lvl9pPr lvl="8">
              <a:lnSpc>
                <a:spcPct val="100000"/>
              </a:lnSpc>
              <a:spcBef>
                <a:spcPts val="0"/>
              </a:spcBef>
              <a:spcAft>
                <a:spcPts val="0"/>
              </a:spcAft>
              <a:buSzPts val="1900"/>
              <a:buNone/>
              <a:defRPr sz="1900"/>
            </a:lvl9pPr>
          </a:lstStyle>
          <a:p>
            <a:endParaRPr/>
          </a:p>
        </p:txBody>
      </p:sp>
      <p:sp>
        <p:nvSpPr>
          <p:cNvPr id="12" name="Google Shape;12;p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80000" y="1958850"/>
            <a:ext cx="69840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None/>
              <a:defRPr sz="3200">
                <a:solidFill>
                  <a:schemeClr val="lt1"/>
                </a:solidFill>
              </a:defRPr>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15" name="Google Shape;15;p3"/>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672450"/>
            <a:ext cx="5484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355375"/>
            <a:ext cx="8520600" cy="3046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Poppins"/>
              <a:buChar char="●"/>
              <a:defRPr>
                <a:latin typeface="Poppins"/>
                <a:ea typeface="Poppins"/>
                <a:cs typeface="Poppins"/>
                <a:sym typeface="Poppins"/>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79775"/>
            <a:ext cx="5484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829850" y="2065025"/>
            <a:ext cx="5484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7" name="Google Shape;27;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265500" y="1425175"/>
            <a:ext cx="2638500" cy="1482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300"/>
              <a:buNone/>
              <a:defRPr sz="33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8"/>
          <p:cNvSpPr txBox="1">
            <a:spLocks noGrp="1"/>
          </p:cNvSpPr>
          <p:nvPr>
            <p:ph type="subTitle" idx="1"/>
          </p:nvPr>
        </p:nvSpPr>
        <p:spPr>
          <a:xfrm>
            <a:off x="265500" y="3144000"/>
            <a:ext cx="2386500" cy="768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1pPr>
            <a:lvl2pPr lvl="1"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2pPr>
            <a:lvl3pPr lvl="2"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3pPr>
            <a:lvl4pPr lvl="3"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4pPr>
            <a:lvl5pPr lvl="4"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5pPr>
            <a:lvl6pPr lvl="5"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6pPr>
            <a:lvl7pPr lvl="6"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7pPr>
            <a:lvl8pPr lvl="7"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8pPr>
            <a:lvl9pPr lvl="8"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9pPr>
          </a:lstStyle>
          <a:p>
            <a:endParaRPr/>
          </a:p>
        </p:txBody>
      </p:sp>
      <p:sp>
        <p:nvSpPr>
          <p:cNvPr id="34" name="Google Shape;34;p8"/>
          <p:cNvSpPr txBox="1">
            <a:spLocks noGrp="1"/>
          </p:cNvSpPr>
          <p:nvPr>
            <p:ph type="body" idx="2"/>
          </p:nvPr>
        </p:nvSpPr>
        <p:spPr>
          <a:xfrm>
            <a:off x="3972000" y="724075"/>
            <a:ext cx="48045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 name="Google Shape;3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38" name="Google Shape;38;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79775"/>
            <a:ext cx="5484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554CAD"/>
              </a:buClr>
              <a:buSzPts val="2800"/>
              <a:buFont typeface="Poppins"/>
              <a:buNone/>
              <a:defRPr sz="2800" b="1">
                <a:solidFill>
                  <a:srgbClr val="554CAD"/>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355375"/>
            <a:ext cx="8520600" cy="3046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2"/>
              </a:buClr>
              <a:buSzPts val="1800"/>
              <a:buFont typeface="Poppins SemiBold"/>
              <a:buChar char="●"/>
              <a:defRPr sz="1800">
                <a:solidFill>
                  <a:schemeClr val="accent2"/>
                </a:solidFill>
                <a:latin typeface="Poppins SemiBold"/>
                <a:ea typeface="Poppins SemiBold"/>
                <a:cs typeface="Poppins SemiBold"/>
                <a:sym typeface="Poppins SemiBold"/>
              </a:defRPr>
            </a:lvl1pPr>
            <a:lvl2pPr marL="914400" lvl="1"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2pPr>
            <a:lvl3pPr marL="1371600" lvl="2"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3pPr>
            <a:lvl4pPr marL="1828800" lvl="3"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4pPr>
            <a:lvl5pPr marL="2286000" lvl="4"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5pPr>
            <a:lvl6pPr marL="2743200" lvl="5"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6pPr>
            <a:lvl7pPr marL="3200400" lvl="6"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7pPr>
            <a:lvl8pPr marL="3657600" lvl="7"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8pPr>
            <a:lvl9pPr marL="4114800" lvl="8"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1"/>
          <p:cNvSpPr txBox="1">
            <a:spLocks noGrp="1"/>
          </p:cNvSpPr>
          <p:nvPr>
            <p:ph type="ctrTitle"/>
          </p:nvPr>
        </p:nvSpPr>
        <p:spPr>
          <a:xfrm>
            <a:off x="215700" y="564996"/>
            <a:ext cx="4020300" cy="2854712"/>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smtClean="0">
                <a:solidFill>
                  <a:schemeClr val="bg1"/>
                </a:solidFill>
              </a:rPr>
              <a:t>Analysis of</a:t>
            </a:r>
            <a:br>
              <a:rPr lang="en-US" dirty="0" smtClean="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in Singapore</a:t>
            </a:r>
            <a:endParaRPr dirty="0">
              <a:solidFill>
                <a:schemeClr val="bg1"/>
              </a:solidFill>
            </a:endParaRPr>
          </a:p>
        </p:txBody>
      </p:sp>
      <p:sp>
        <p:nvSpPr>
          <p:cNvPr id="45" name="Google Shape;45;p11"/>
          <p:cNvSpPr txBox="1">
            <a:spLocks noGrp="1"/>
          </p:cNvSpPr>
          <p:nvPr>
            <p:ph type="subTitle" idx="1"/>
          </p:nvPr>
        </p:nvSpPr>
        <p:spPr>
          <a:xfrm>
            <a:off x="215700" y="4107600"/>
            <a:ext cx="4248300" cy="59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b="1" dirty="0" smtClean="0"/>
              <a:t>By </a:t>
            </a:r>
            <a:r>
              <a:rPr lang="en-US" b="1" dirty="0" err="1" smtClean="0"/>
              <a:t>Figia</a:t>
            </a:r>
            <a:r>
              <a:rPr lang="en-US" b="1" dirty="0" smtClean="0"/>
              <a:t> </a:t>
            </a:r>
            <a:r>
              <a:rPr lang="en-US" b="1" dirty="0" err="1" smtClean="0"/>
              <a:t>Cantikasari</a:t>
            </a:r>
            <a:r>
              <a:rPr lang="en-US" b="1" dirty="0" smtClean="0"/>
              <a:t> </a:t>
            </a:r>
            <a:r>
              <a:rPr lang="en-US" b="1" dirty="0" err="1" smtClean="0"/>
              <a:t>Giyana</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22" y="1474749"/>
            <a:ext cx="3312656" cy="10352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Horizontal Scroll 3"/>
          <p:cNvSpPr/>
          <p:nvPr/>
        </p:nvSpPr>
        <p:spPr>
          <a:xfrm>
            <a:off x="237893" y="537573"/>
            <a:ext cx="2297149" cy="490654"/>
          </a:xfrm>
          <a:prstGeom prst="horizont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latin typeface="Bookman Old Style" panose="02050604050505020204" pitchFamily="18" charset="0"/>
              </a:rPr>
              <a:t>Data Cleaning</a:t>
            </a:r>
            <a:endParaRPr lang="en-US" b="1" dirty="0">
              <a:latin typeface="Bookman Old Style" panose="02050604050505020204" pitchFamily="18" charset="0"/>
            </a:endParaRPr>
          </a:p>
        </p:txBody>
      </p:sp>
      <p:sp>
        <p:nvSpPr>
          <p:cNvPr id="2" name="TextBox 1"/>
          <p:cNvSpPr txBox="1"/>
          <p:nvPr/>
        </p:nvSpPr>
        <p:spPr>
          <a:xfrm>
            <a:off x="237893" y="1219200"/>
            <a:ext cx="8474927" cy="523220"/>
          </a:xfrm>
          <a:prstGeom prst="rect">
            <a:avLst/>
          </a:prstGeom>
          <a:noFill/>
        </p:spPr>
        <p:txBody>
          <a:bodyPr wrap="square" rtlCol="0">
            <a:spAutoFit/>
          </a:bodyPr>
          <a:lstStyle/>
          <a:p>
            <a:r>
              <a:rPr lang="en-US" dirty="0">
                <a:latin typeface="Arial Rounded MT Bold" panose="020F0704030504030204" pitchFamily="34" charset="0"/>
              </a:rPr>
              <a:t>The next step is cleaning up the data</a:t>
            </a:r>
            <a:r>
              <a:rPr lang="en-US" dirty="0" smtClean="0">
                <a:latin typeface="Arial Rounded MT Bold" panose="020F0704030504030204" pitchFamily="34" charset="0"/>
              </a:rPr>
              <a:t>, </a:t>
            </a:r>
            <a:r>
              <a:rPr lang="en-US" dirty="0">
                <a:latin typeface="Arial Rounded MT Bold" panose="020F0704030504030204" pitchFamily="34" charset="0"/>
              </a:rPr>
              <a:t>b</a:t>
            </a:r>
            <a:r>
              <a:rPr lang="en-US" dirty="0" smtClean="0">
                <a:latin typeface="Arial Rounded MT Bold" panose="020F0704030504030204" pitchFamily="34" charset="0"/>
              </a:rPr>
              <a:t>y </a:t>
            </a:r>
            <a:r>
              <a:rPr lang="en-US" dirty="0">
                <a:latin typeface="Arial Rounded MT Bold" panose="020F0704030504030204" pitchFamily="34" charset="0"/>
              </a:rPr>
              <a:t>doing </a:t>
            </a:r>
            <a:r>
              <a:rPr lang="en-US" dirty="0" smtClean="0">
                <a:latin typeface="Arial Rounded MT Bold" panose="020F0704030504030204" pitchFamily="34" charset="0"/>
              </a:rPr>
              <a:t>this the </a:t>
            </a:r>
            <a:r>
              <a:rPr lang="en-US" dirty="0">
                <a:latin typeface="Arial Rounded MT Bold" panose="020F0704030504030204" pitchFamily="34" charset="0"/>
              </a:rPr>
              <a:t>data quality will have better quality to be used for further analysis.</a:t>
            </a:r>
          </a:p>
        </p:txBody>
      </p:sp>
      <p:pic>
        <p:nvPicPr>
          <p:cNvPr id="3" name="Picture 2"/>
          <p:cNvPicPr>
            <a:picLocks noChangeAspect="1"/>
          </p:cNvPicPr>
          <p:nvPr/>
        </p:nvPicPr>
        <p:blipFill>
          <a:blip r:embed="rId3"/>
          <a:stretch>
            <a:fillRect/>
          </a:stretch>
        </p:blipFill>
        <p:spPr>
          <a:xfrm>
            <a:off x="237893" y="1760118"/>
            <a:ext cx="2305680" cy="2680897"/>
          </a:xfrm>
          <a:prstGeom prst="rect">
            <a:avLst/>
          </a:prstGeom>
        </p:spPr>
      </p:pic>
      <p:pic>
        <p:nvPicPr>
          <p:cNvPr id="5" name="Picture 4"/>
          <p:cNvPicPr>
            <a:picLocks noChangeAspect="1"/>
          </p:cNvPicPr>
          <p:nvPr/>
        </p:nvPicPr>
        <p:blipFill>
          <a:blip r:embed="rId4"/>
          <a:stretch>
            <a:fillRect/>
          </a:stretch>
        </p:blipFill>
        <p:spPr>
          <a:xfrm>
            <a:off x="2744961" y="2237228"/>
            <a:ext cx="6274606" cy="1732607"/>
          </a:xfrm>
          <a:prstGeom prst="rect">
            <a:avLst/>
          </a:prstGeom>
        </p:spPr>
      </p:pic>
    </p:spTree>
    <p:extLst>
      <p:ext uri="{BB962C8B-B14F-4D97-AF65-F5344CB8AC3E}">
        <p14:creationId xmlns:p14="http://schemas.microsoft.com/office/powerpoint/2010/main" val="1699169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3" name="Google Shape;61;p14"/>
          <p:cNvSpPr txBox="1">
            <a:spLocks noGrp="1"/>
          </p:cNvSpPr>
          <p:nvPr>
            <p:ph type="title"/>
          </p:nvPr>
        </p:nvSpPr>
        <p:spPr>
          <a:xfrm>
            <a:off x="3194554" y="1481070"/>
            <a:ext cx="2871710" cy="1482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4000" dirty="0" smtClean="0">
                <a:latin typeface="Bookman Old Style" panose="02050604050505020204" pitchFamily="18" charset="0"/>
              </a:rPr>
              <a:t>INSIGHTS</a:t>
            </a:r>
            <a:endParaRPr dirty="0">
              <a:latin typeface="Bookman Old Style" panose="02050604050505020204" pitchFamily="18" charset="0"/>
            </a:endParaRPr>
          </a:p>
        </p:txBody>
      </p:sp>
    </p:spTree>
    <p:extLst>
      <p:ext uri="{BB962C8B-B14F-4D97-AF65-F5344CB8AC3E}">
        <p14:creationId xmlns:p14="http://schemas.microsoft.com/office/powerpoint/2010/main" val="426725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48" y="553188"/>
            <a:ext cx="7774655" cy="3908050"/>
          </a:xfrm>
          <a:prstGeom prst="rect">
            <a:avLst/>
          </a:prstGeom>
        </p:spPr>
      </p:pic>
      <p:sp>
        <p:nvSpPr>
          <p:cNvPr id="3" name="TextBox 2"/>
          <p:cNvSpPr txBox="1"/>
          <p:nvPr/>
        </p:nvSpPr>
        <p:spPr>
          <a:xfrm>
            <a:off x="3030144" y="133815"/>
            <a:ext cx="2103864" cy="307777"/>
          </a:xfrm>
          <a:prstGeom prst="rect">
            <a:avLst/>
          </a:prstGeom>
          <a:noFill/>
        </p:spPr>
        <p:txBody>
          <a:bodyPr wrap="square" rtlCol="0">
            <a:spAutoFit/>
          </a:bodyPr>
          <a:lstStyle/>
          <a:p>
            <a:pPr algn="ctr"/>
            <a:r>
              <a:rPr lang="en-US" b="1" dirty="0" smtClean="0">
                <a:latin typeface="Arial Black" panose="020B0A04020102020204" pitchFamily="34" charset="0"/>
              </a:rPr>
              <a:t>Chart 1</a:t>
            </a:r>
            <a:endParaRPr lang="en-US" b="1" dirty="0">
              <a:latin typeface="Arial Black" panose="020B0A04020102020204" pitchFamily="34" charset="0"/>
            </a:endParaRPr>
          </a:p>
        </p:txBody>
      </p:sp>
      <p:sp>
        <p:nvSpPr>
          <p:cNvPr id="4" name="Rounded Rectangle 3"/>
          <p:cNvSpPr/>
          <p:nvPr/>
        </p:nvSpPr>
        <p:spPr>
          <a:xfrm>
            <a:off x="3030144" y="1182030"/>
            <a:ext cx="1055649" cy="327102"/>
          </a:xfrm>
          <a:prstGeom prst="roundRect">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Dec 2019</a:t>
            </a:r>
          </a:p>
          <a:p>
            <a:pPr algn="ctr"/>
            <a:r>
              <a:rPr lang="en-US" sz="1050" dirty="0" smtClean="0">
                <a:solidFill>
                  <a:schemeClr val="tx1"/>
                </a:solidFill>
              </a:rPr>
              <a:t>1846 listings</a:t>
            </a:r>
            <a:endParaRPr lang="en-US" sz="1050" dirty="0">
              <a:solidFill>
                <a:schemeClr val="tx1"/>
              </a:solidFill>
            </a:endParaRPr>
          </a:p>
        </p:txBody>
      </p:sp>
      <p:sp>
        <p:nvSpPr>
          <p:cNvPr id="6" name="Rectangle 5"/>
          <p:cNvSpPr/>
          <p:nvPr/>
        </p:nvSpPr>
        <p:spPr>
          <a:xfrm>
            <a:off x="3221463" y="3888122"/>
            <a:ext cx="860612" cy="315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Apr 2020</a:t>
            </a:r>
          </a:p>
          <a:p>
            <a:pPr algn="ctr"/>
            <a:r>
              <a:rPr lang="en-US" sz="1050" dirty="0" smtClean="0">
                <a:solidFill>
                  <a:schemeClr val="tx1"/>
                </a:solidFill>
              </a:rPr>
              <a:t>180 listings</a:t>
            </a:r>
            <a:endParaRPr lang="en-US" sz="1050" dirty="0">
              <a:solidFill>
                <a:schemeClr val="tx1"/>
              </a:solidFill>
            </a:endParaRPr>
          </a:p>
        </p:txBody>
      </p:sp>
      <p:sp>
        <p:nvSpPr>
          <p:cNvPr id="7" name="Rectangle 6"/>
          <p:cNvSpPr/>
          <p:nvPr/>
        </p:nvSpPr>
        <p:spPr>
          <a:xfrm>
            <a:off x="7016583" y="553188"/>
            <a:ext cx="952820" cy="291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Aug 2022</a:t>
            </a:r>
          </a:p>
          <a:p>
            <a:pPr algn="ctr"/>
            <a:r>
              <a:rPr lang="en-US" sz="1050" dirty="0" smtClean="0">
                <a:solidFill>
                  <a:schemeClr val="tx1"/>
                </a:solidFill>
              </a:rPr>
              <a:t>2331 listings</a:t>
            </a:r>
            <a:endParaRPr lang="en-US" sz="1050" dirty="0">
              <a:solidFill>
                <a:schemeClr val="tx1"/>
              </a:solidFill>
            </a:endParaRPr>
          </a:p>
        </p:txBody>
      </p:sp>
    </p:spTree>
    <p:extLst>
      <p:ext uri="{BB962C8B-B14F-4D97-AF65-F5344CB8AC3E}">
        <p14:creationId xmlns:p14="http://schemas.microsoft.com/office/powerpoint/2010/main" val="55100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p:cNvSpPr txBox="1"/>
          <p:nvPr/>
        </p:nvSpPr>
        <p:spPr>
          <a:xfrm>
            <a:off x="3030144" y="133815"/>
            <a:ext cx="2103864" cy="307777"/>
          </a:xfrm>
          <a:prstGeom prst="rect">
            <a:avLst/>
          </a:prstGeom>
          <a:noFill/>
        </p:spPr>
        <p:txBody>
          <a:bodyPr wrap="square" rtlCol="0">
            <a:spAutoFit/>
          </a:bodyPr>
          <a:lstStyle/>
          <a:p>
            <a:pPr algn="ctr"/>
            <a:r>
              <a:rPr lang="en-US" b="1" dirty="0" smtClean="0">
                <a:latin typeface="Arial Black" panose="020B0A04020102020204" pitchFamily="34" charset="0"/>
              </a:rPr>
              <a:t>Chart 2</a:t>
            </a:r>
            <a:endParaRPr lang="en-US" b="1" dirty="0">
              <a:latin typeface="Arial Black" panose="020B0A04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10" y="795002"/>
            <a:ext cx="7420732" cy="3450068"/>
          </a:xfrm>
          <a:prstGeom prst="rect">
            <a:avLst/>
          </a:prstGeom>
        </p:spPr>
      </p:pic>
    </p:spTree>
    <p:extLst>
      <p:ext uri="{BB962C8B-B14F-4D97-AF65-F5344CB8AC3E}">
        <p14:creationId xmlns:p14="http://schemas.microsoft.com/office/powerpoint/2010/main" val="224669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p:cNvSpPr txBox="1"/>
          <p:nvPr/>
        </p:nvSpPr>
        <p:spPr>
          <a:xfrm>
            <a:off x="3030144" y="133815"/>
            <a:ext cx="2103864" cy="307777"/>
          </a:xfrm>
          <a:prstGeom prst="rect">
            <a:avLst/>
          </a:prstGeom>
          <a:noFill/>
        </p:spPr>
        <p:txBody>
          <a:bodyPr wrap="square" rtlCol="0">
            <a:spAutoFit/>
          </a:bodyPr>
          <a:lstStyle/>
          <a:p>
            <a:pPr algn="ctr"/>
            <a:r>
              <a:rPr lang="en-US" b="1" dirty="0" smtClean="0">
                <a:latin typeface="Arial Black" panose="020B0A04020102020204" pitchFamily="34" charset="0"/>
              </a:rPr>
              <a:t>Chart 3</a:t>
            </a:r>
            <a:endParaRPr lang="en-US" b="1" dirty="0">
              <a:latin typeface="Arial Black" panose="020B0A040201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756" y="717407"/>
            <a:ext cx="4850639" cy="3676173"/>
          </a:xfrm>
          <a:prstGeom prst="rect">
            <a:avLst/>
          </a:prstGeom>
        </p:spPr>
      </p:pic>
    </p:spTree>
    <p:extLst>
      <p:ext uri="{BB962C8B-B14F-4D97-AF65-F5344CB8AC3E}">
        <p14:creationId xmlns:p14="http://schemas.microsoft.com/office/powerpoint/2010/main" val="100297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p:cNvSpPr txBox="1"/>
          <p:nvPr/>
        </p:nvSpPr>
        <p:spPr>
          <a:xfrm>
            <a:off x="3030144" y="133815"/>
            <a:ext cx="2103864" cy="307777"/>
          </a:xfrm>
          <a:prstGeom prst="rect">
            <a:avLst/>
          </a:prstGeom>
          <a:noFill/>
        </p:spPr>
        <p:txBody>
          <a:bodyPr wrap="square" rtlCol="0">
            <a:spAutoFit/>
          </a:bodyPr>
          <a:lstStyle/>
          <a:p>
            <a:pPr algn="ctr"/>
            <a:r>
              <a:rPr lang="en-US" b="1" dirty="0" smtClean="0">
                <a:latin typeface="Arial Black" panose="020B0A04020102020204" pitchFamily="34" charset="0"/>
              </a:rPr>
              <a:t>Chart 4</a:t>
            </a:r>
            <a:endParaRPr lang="en-US" b="1" dirty="0">
              <a:latin typeface="Arial Black" panose="020B0A040201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549" y="833104"/>
            <a:ext cx="4233054" cy="3195872"/>
          </a:xfrm>
          <a:prstGeom prst="rect">
            <a:avLst/>
          </a:prstGeom>
        </p:spPr>
      </p:pic>
    </p:spTree>
    <p:extLst>
      <p:ext uri="{BB962C8B-B14F-4D97-AF65-F5344CB8AC3E}">
        <p14:creationId xmlns:p14="http://schemas.microsoft.com/office/powerpoint/2010/main" val="415821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3" name="Google Shape;61;p14"/>
          <p:cNvSpPr txBox="1">
            <a:spLocks noGrp="1"/>
          </p:cNvSpPr>
          <p:nvPr>
            <p:ph type="title"/>
          </p:nvPr>
        </p:nvSpPr>
        <p:spPr>
          <a:xfrm>
            <a:off x="2577520" y="1600016"/>
            <a:ext cx="4135514" cy="1482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4000" dirty="0" smtClean="0">
                <a:latin typeface="Bookman Old Style" panose="02050604050505020204" pitchFamily="18" charset="0"/>
              </a:rPr>
              <a:t>KEY INSIGHTS</a:t>
            </a:r>
            <a:endParaRPr dirty="0">
              <a:latin typeface="Bookman Old Style" panose="02050604050505020204" pitchFamily="18" charset="0"/>
            </a:endParaRPr>
          </a:p>
        </p:txBody>
      </p:sp>
    </p:spTree>
    <p:extLst>
      <p:ext uri="{BB962C8B-B14F-4D97-AF65-F5344CB8AC3E}">
        <p14:creationId xmlns:p14="http://schemas.microsoft.com/office/powerpoint/2010/main" val="200675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32407" y="1830475"/>
            <a:ext cx="2638500" cy="1482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3200" dirty="0" smtClean="0">
                <a:latin typeface="Bookman Old Style" panose="02050604050505020204" pitchFamily="18" charset="0"/>
              </a:rPr>
              <a:t>Insight #1 :</a:t>
            </a:r>
            <a:br>
              <a:rPr lang="en-US" sz="3200" dirty="0" smtClean="0">
                <a:latin typeface="Bookman Old Style" panose="02050604050505020204" pitchFamily="18" charset="0"/>
              </a:rPr>
            </a:br>
            <a:r>
              <a:rPr lang="en-US" sz="3200" dirty="0" smtClean="0">
                <a:latin typeface="Bookman Old Style" panose="02050604050505020204" pitchFamily="18" charset="0"/>
              </a:rPr>
              <a:t>Trend</a:t>
            </a:r>
            <a:endParaRPr sz="2800" dirty="0">
              <a:latin typeface="Bookman Old Style" panose="02050604050505020204" pitchFamily="18" charset="0"/>
            </a:endParaRPr>
          </a:p>
        </p:txBody>
      </p:sp>
      <p:sp>
        <p:nvSpPr>
          <p:cNvPr id="2" name="TextBox 1"/>
          <p:cNvSpPr txBox="1"/>
          <p:nvPr/>
        </p:nvSpPr>
        <p:spPr>
          <a:xfrm>
            <a:off x="3940097" y="1008133"/>
            <a:ext cx="4676078" cy="3416320"/>
          </a:xfrm>
          <a:prstGeom prst="rect">
            <a:avLst/>
          </a:prstGeom>
          <a:noFill/>
        </p:spPr>
        <p:txBody>
          <a:bodyPr wrap="square" rtlCol="0">
            <a:spAutoFit/>
          </a:bodyPr>
          <a:lstStyle/>
          <a:p>
            <a:pPr algn="just">
              <a:lnSpc>
                <a:spcPct val="150000"/>
              </a:lnSpc>
            </a:pPr>
            <a:r>
              <a:rPr lang="en-US" sz="1800" dirty="0"/>
              <a:t>The listing trend in Chart 1 from </a:t>
            </a:r>
            <a:r>
              <a:rPr lang="en-US" sz="1800" dirty="0" smtClean="0"/>
              <a:t>January 2018 until September 2022 </a:t>
            </a:r>
            <a:r>
              <a:rPr lang="en-US" sz="1800" dirty="0"/>
              <a:t>has some interesting points. The trend goes upward until late 2019, when it began to free fall from 1846 listings in </a:t>
            </a:r>
            <a:r>
              <a:rPr lang="en-US" sz="1800" dirty="0" smtClean="0"/>
              <a:t>December 2019 to </a:t>
            </a:r>
            <a:r>
              <a:rPr lang="en-US" sz="1800" dirty="0"/>
              <a:t>just 180 listings in </a:t>
            </a:r>
            <a:r>
              <a:rPr lang="en-US" sz="1800" dirty="0" smtClean="0"/>
              <a:t>April 2020 </a:t>
            </a:r>
            <a:r>
              <a:rPr lang="en-US" sz="1800" dirty="0" smtClean="0">
                <a:solidFill>
                  <a:srgbClr val="FF0000"/>
                </a:solidFill>
              </a:rPr>
              <a:t>(impact Covid-19 pandemic)</a:t>
            </a:r>
            <a:r>
              <a:rPr lang="en-US" sz="1800" dirty="0" smtClean="0"/>
              <a:t>, before </a:t>
            </a:r>
            <a:r>
              <a:rPr lang="en-US" sz="1800" dirty="0"/>
              <a:t>it finally steadily rises again up to 2331 listings in </a:t>
            </a:r>
            <a:r>
              <a:rPr lang="en-US" sz="1800" dirty="0" smtClean="0"/>
              <a:t>August </a:t>
            </a:r>
            <a:r>
              <a:rPr lang="en-US" sz="1800" dirty="0"/>
              <a:t>2022.</a:t>
            </a:r>
            <a:endParaRPr lang="en-US" sz="18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3130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32407" y="1830475"/>
            <a:ext cx="2638500" cy="1482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3200" dirty="0" smtClean="0">
                <a:latin typeface="Bookman Old Style" panose="02050604050505020204" pitchFamily="18" charset="0"/>
              </a:rPr>
              <a:t>Insight #2 :</a:t>
            </a:r>
            <a:br>
              <a:rPr lang="en-US" sz="3200" dirty="0" smtClean="0">
                <a:latin typeface="Bookman Old Style" panose="02050604050505020204" pitchFamily="18" charset="0"/>
              </a:rPr>
            </a:br>
            <a:r>
              <a:rPr lang="en-US" sz="3200" dirty="0" smtClean="0">
                <a:latin typeface="Bookman Old Style" panose="02050604050505020204" pitchFamily="18" charset="0"/>
              </a:rPr>
              <a:t>Location</a:t>
            </a:r>
            <a:endParaRPr sz="2800" dirty="0">
              <a:latin typeface="Bookman Old Style" panose="02050604050505020204" pitchFamily="18" charset="0"/>
            </a:endParaRPr>
          </a:p>
        </p:txBody>
      </p:sp>
      <p:sp>
        <p:nvSpPr>
          <p:cNvPr id="2" name="TextBox 1"/>
          <p:cNvSpPr txBox="1"/>
          <p:nvPr/>
        </p:nvSpPr>
        <p:spPr>
          <a:xfrm>
            <a:off x="3984701" y="1071214"/>
            <a:ext cx="4676078" cy="3000821"/>
          </a:xfrm>
          <a:prstGeom prst="rect">
            <a:avLst/>
          </a:prstGeom>
          <a:noFill/>
        </p:spPr>
        <p:txBody>
          <a:bodyPr wrap="square" rtlCol="0">
            <a:spAutoFit/>
          </a:bodyPr>
          <a:lstStyle/>
          <a:p>
            <a:pPr algn="just">
              <a:lnSpc>
                <a:spcPct val="150000"/>
              </a:lnSpc>
            </a:pPr>
            <a:r>
              <a:rPr lang="en-US" sz="1800" dirty="0" smtClean="0"/>
              <a:t>The </a:t>
            </a:r>
            <a:r>
              <a:rPr lang="en-US" sz="1800" dirty="0"/>
              <a:t>median of prices </a:t>
            </a:r>
            <a:r>
              <a:rPr lang="en-US" sz="1800" dirty="0" smtClean="0"/>
              <a:t>by </a:t>
            </a:r>
            <a:r>
              <a:rPr lang="en-US" sz="1800" dirty="0"/>
              <a:t>neighborhood group are shown in Chart </a:t>
            </a:r>
            <a:r>
              <a:rPr lang="en-US" sz="1800" dirty="0" smtClean="0"/>
              <a:t>2, with </a:t>
            </a:r>
            <a:r>
              <a:rPr lang="en-US" sz="1800" dirty="0"/>
              <a:t>Central Region being the highest at </a:t>
            </a:r>
            <a:r>
              <a:rPr lang="en-US" sz="1800" dirty="0" smtClean="0"/>
              <a:t>125 and </a:t>
            </a:r>
            <a:r>
              <a:rPr lang="en-US" sz="1800" dirty="0"/>
              <a:t>North Region being the lowest at 49. When we look at occupancy </a:t>
            </a:r>
            <a:r>
              <a:rPr lang="en-US" sz="1800" dirty="0" smtClean="0"/>
              <a:t>rates, </a:t>
            </a:r>
            <a:r>
              <a:rPr lang="en-US" sz="1800" dirty="0"/>
              <a:t>the North Region comes out on top as can be seen on Chart </a:t>
            </a:r>
            <a:r>
              <a:rPr lang="en-US" sz="1800" dirty="0" smtClean="0"/>
              <a:t>3 </a:t>
            </a:r>
            <a:r>
              <a:rPr lang="en-US" sz="1800" dirty="0" smtClean="0">
                <a:solidFill>
                  <a:srgbClr val="FF0000"/>
                </a:solidFill>
              </a:rPr>
              <a:t>(because of it offers affordable price)</a:t>
            </a:r>
            <a:r>
              <a:rPr lang="en-US" sz="1800" dirty="0" smtClean="0">
                <a:solidFill>
                  <a:schemeClr val="tx1"/>
                </a:solidFill>
              </a:rPr>
              <a:t>.</a:t>
            </a:r>
            <a:endParaRPr lang="en-US" sz="1800"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7508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32407" y="1830475"/>
            <a:ext cx="2638500" cy="1482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3200" dirty="0" smtClean="0">
                <a:latin typeface="Bookman Old Style" panose="02050604050505020204" pitchFamily="18" charset="0"/>
              </a:rPr>
              <a:t>Insight #3 :</a:t>
            </a:r>
            <a:br>
              <a:rPr lang="en-US" sz="3200" dirty="0" smtClean="0">
                <a:latin typeface="Bookman Old Style" panose="02050604050505020204" pitchFamily="18" charset="0"/>
              </a:rPr>
            </a:br>
            <a:r>
              <a:rPr lang="en-US" sz="3200" dirty="0" smtClean="0">
                <a:latin typeface="Bookman Old Style" panose="02050604050505020204" pitchFamily="18" charset="0"/>
              </a:rPr>
              <a:t>Room type</a:t>
            </a:r>
            <a:endParaRPr sz="2800" dirty="0">
              <a:latin typeface="Bookman Old Style" panose="02050604050505020204" pitchFamily="18" charset="0"/>
            </a:endParaRPr>
          </a:p>
        </p:txBody>
      </p:sp>
      <p:sp>
        <p:nvSpPr>
          <p:cNvPr id="2" name="TextBox 1"/>
          <p:cNvSpPr txBox="1"/>
          <p:nvPr/>
        </p:nvSpPr>
        <p:spPr>
          <a:xfrm>
            <a:off x="4051608" y="1694462"/>
            <a:ext cx="4676078" cy="1754326"/>
          </a:xfrm>
          <a:prstGeom prst="rect">
            <a:avLst/>
          </a:prstGeom>
          <a:noFill/>
        </p:spPr>
        <p:txBody>
          <a:bodyPr wrap="square" rtlCol="0">
            <a:spAutoFit/>
          </a:bodyPr>
          <a:lstStyle/>
          <a:p>
            <a:pPr algn="just">
              <a:lnSpc>
                <a:spcPct val="150000"/>
              </a:lnSpc>
            </a:pPr>
            <a:r>
              <a:rPr lang="en-US" sz="1800" dirty="0"/>
              <a:t>Moving on to Chart </a:t>
            </a:r>
            <a:r>
              <a:rPr lang="en-US" sz="1800" dirty="0" smtClean="0"/>
              <a:t>4, </a:t>
            </a:r>
            <a:r>
              <a:rPr lang="en-US" sz="1800" dirty="0"/>
              <a:t>we can see that the most reviewed room type is the “Entire home/apt” room </a:t>
            </a:r>
            <a:r>
              <a:rPr lang="en-US" sz="1800" dirty="0" smtClean="0"/>
              <a:t>type and “</a:t>
            </a:r>
            <a:r>
              <a:rPr lang="en-US" sz="1800" dirty="0"/>
              <a:t>Shared room” being the least reviewed.</a:t>
            </a:r>
            <a:endParaRPr lang="en-US" sz="1800"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4391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32407" y="1830475"/>
            <a:ext cx="2638500" cy="1482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4000" dirty="0" smtClean="0">
                <a:latin typeface="Harlow Solid Italic" panose="04030604020F02020D02" pitchFamily="82" charset="0"/>
              </a:rPr>
              <a:t>Table of </a:t>
            </a:r>
            <a:r>
              <a:rPr lang="en-US" dirty="0" smtClean="0">
                <a:latin typeface="Arial Black" panose="020B0A04020102020204" pitchFamily="34" charset="0"/>
              </a:rPr>
              <a:t>CONTENT</a:t>
            </a:r>
            <a:endParaRPr dirty="0">
              <a:latin typeface="Arial Black" panose="020B0A04020102020204" pitchFamily="34" charset="0"/>
            </a:endParaRPr>
          </a:p>
        </p:txBody>
      </p:sp>
      <p:sp>
        <p:nvSpPr>
          <p:cNvPr id="2" name="Horizontal Scroll 1"/>
          <p:cNvSpPr/>
          <p:nvPr/>
        </p:nvSpPr>
        <p:spPr>
          <a:xfrm>
            <a:off x="5337717" y="4393631"/>
            <a:ext cx="2297149" cy="490654"/>
          </a:xfrm>
          <a:prstGeom prst="horizont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latin typeface="Bookman Old Style" panose="02050604050505020204" pitchFamily="18" charset="0"/>
              </a:rPr>
              <a:t>Insights</a:t>
            </a:r>
            <a:endParaRPr lang="en-US" b="1" dirty="0">
              <a:latin typeface="Bookman Old Style" panose="02050604050505020204" pitchFamily="18" charset="0"/>
            </a:endParaRPr>
          </a:p>
        </p:txBody>
      </p:sp>
      <p:sp>
        <p:nvSpPr>
          <p:cNvPr id="6" name="Horizontal Scroll 5"/>
          <p:cNvSpPr/>
          <p:nvPr/>
        </p:nvSpPr>
        <p:spPr>
          <a:xfrm>
            <a:off x="5337717" y="3704520"/>
            <a:ext cx="2297149" cy="490654"/>
          </a:xfrm>
          <a:prstGeom prst="horizont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latin typeface="Bookman Old Style" panose="02050604050505020204" pitchFamily="18" charset="0"/>
              </a:rPr>
              <a:t>Data Cleaning</a:t>
            </a:r>
            <a:endParaRPr lang="en-US" b="1" dirty="0">
              <a:latin typeface="Bookman Old Style" panose="02050604050505020204" pitchFamily="18" charset="0"/>
            </a:endParaRPr>
          </a:p>
        </p:txBody>
      </p:sp>
      <p:sp>
        <p:nvSpPr>
          <p:cNvPr id="7" name="Horizontal Scroll 6"/>
          <p:cNvSpPr/>
          <p:nvPr/>
        </p:nvSpPr>
        <p:spPr>
          <a:xfrm>
            <a:off x="5337717" y="3015409"/>
            <a:ext cx="2297150" cy="490654"/>
          </a:xfrm>
          <a:prstGeom prst="horizont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latin typeface="Bookman Old Style" panose="02050604050505020204" pitchFamily="18" charset="0"/>
              </a:rPr>
              <a:t>Data Understanding</a:t>
            </a:r>
            <a:endParaRPr lang="en-US" b="1" dirty="0">
              <a:latin typeface="Bookman Old Style" panose="02050604050505020204" pitchFamily="18" charset="0"/>
            </a:endParaRPr>
          </a:p>
        </p:txBody>
      </p:sp>
      <p:sp>
        <p:nvSpPr>
          <p:cNvPr id="8" name="Horizontal Scroll 7"/>
          <p:cNvSpPr/>
          <p:nvPr/>
        </p:nvSpPr>
        <p:spPr>
          <a:xfrm>
            <a:off x="5337717" y="258965"/>
            <a:ext cx="2297151" cy="490654"/>
          </a:xfrm>
          <a:prstGeom prst="horizont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latin typeface="Bookman Old Style" panose="02050604050505020204" pitchFamily="18" charset="0"/>
              </a:rPr>
              <a:t>About Me</a:t>
            </a:r>
            <a:endParaRPr lang="en-US" b="1" dirty="0">
              <a:latin typeface="Bookman Old Style" panose="02050604050505020204" pitchFamily="18" charset="0"/>
            </a:endParaRPr>
          </a:p>
        </p:txBody>
      </p:sp>
      <p:sp>
        <p:nvSpPr>
          <p:cNvPr id="9" name="Horizontal Scroll 8"/>
          <p:cNvSpPr/>
          <p:nvPr/>
        </p:nvSpPr>
        <p:spPr>
          <a:xfrm>
            <a:off x="5337718" y="2326298"/>
            <a:ext cx="2297152" cy="490654"/>
          </a:xfrm>
          <a:prstGeom prst="horizont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latin typeface="Bookman Old Style" panose="02050604050505020204" pitchFamily="18" charset="0"/>
              </a:rPr>
              <a:t>Problem Definition</a:t>
            </a:r>
            <a:endParaRPr lang="en-US" b="1" dirty="0">
              <a:latin typeface="Bookman Old Style" panose="02050604050505020204" pitchFamily="18" charset="0"/>
            </a:endParaRPr>
          </a:p>
        </p:txBody>
      </p:sp>
      <p:sp>
        <p:nvSpPr>
          <p:cNvPr id="10" name="Horizontal Scroll 9"/>
          <p:cNvSpPr/>
          <p:nvPr/>
        </p:nvSpPr>
        <p:spPr>
          <a:xfrm>
            <a:off x="5337717" y="948076"/>
            <a:ext cx="2297151" cy="490654"/>
          </a:xfrm>
          <a:prstGeom prst="horizont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latin typeface="Bookman Old Style" panose="02050604050505020204" pitchFamily="18" charset="0"/>
              </a:rPr>
              <a:t>Project Background</a:t>
            </a:r>
            <a:endParaRPr lang="en-US" b="1" dirty="0">
              <a:latin typeface="Bookman Old Style" panose="02050604050505020204" pitchFamily="18" charset="0"/>
            </a:endParaRPr>
          </a:p>
        </p:txBody>
      </p:sp>
      <p:sp>
        <p:nvSpPr>
          <p:cNvPr id="11" name="Horizontal Scroll 10"/>
          <p:cNvSpPr/>
          <p:nvPr/>
        </p:nvSpPr>
        <p:spPr>
          <a:xfrm>
            <a:off x="5337717" y="1637187"/>
            <a:ext cx="2297151" cy="490654"/>
          </a:xfrm>
          <a:prstGeom prst="horizont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latin typeface="Bookman Old Style" panose="02050604050505020204" pitchFamily="18" charset="0"/>
              </a:rPr>
              <a:t>Tools</a:t>
            </a:r>
            <a:endParaRPr lang="en-US" b="1" dirty="0">
              <a:latin typeface="Bookman Old Style" panose="0205060405050502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011" y="1087036"/>
            <a:ext cx="1839291" cy="1815448"/>
          </a:xfrm>
          <a:prstGeom prst="rect">
            <a:avLst/>
          </a:prstGeom>
        </p:spPr>
      </p:pic>
      <p:sp>
        <p:nvSpPr>
          <p:cNvPr id="3" name="TextBox 2"/>
          <p:cNvSpPr txBox="1"/>
          <p:nvPr/>
        </p:nvSpPr>
        <p:spPr>
          <a:xfrm>
            <a:off x="1505411" y="3081453"/>
            <a:ext cx="5984489" cy="1169551"/>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dirty="0" smtClean="0">
                <a:solidFill>
                  <a:schemeClr val="bg1"/>
                </a:solidFill>
                <a:latin typeface="Calibri" panose="020F0502020204030204" pitchFamily="34" charset="0"/>
                <a:ea typeface="Calibri" panose="020F0502020204030204" pitchFamily="34" charset="0"/>
                <a:cs typeface="Calibri" panose="020F0502020204030204" pitchFamily="34" charset="0"/>
              </a:rPr>
              <a:t>I am bachelor of mathematic graduate from UIN </a:t>
            </a:r>
            <a:r>
              <a:rPr lang="en-US" dirty="0" err="1" smtClean="0">
                <a:solidFill>
                  <a:schemeClr val="bg1"/>
                </a:solidFill>
                <a:latin typeface="Calibri" panose="020F0502020204030204" pitchFamily="34" charset="0"/>
                <a:ea typeface="Calibri" panose="020F0502020204030204" pitchFamily="34" charset="0"/>
                <a:cs typeface="Calibri" panose="020F0502020204030204" pitchFamily="34" charset="0"/>
              </a:rPr>
              <a:t>Syarif</a:t>
            </a:r>
            <a:r>
              <a:rPr lang="en-US" dirty="0" smtClean="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err="1" smtClean="0">
                <a:solidFill>
                  <a:schemeClr val="bg1"/>
                </a:solidFill>
                <a:latin typeface="Calibri" panose="020F0502020204030204" pitchFamily="34" charset="0"/>
                <a:ea typeface="Calibri" panose="020F0502020204030204" pitchFamily="34" charset="0"/>
                <a:cs typeface="Calibri" panose="020F0502020204030204" pitchFamily="34" charset="0"/>
              </a:rPr>
              <a:t>Hidayatullah</a:t>
            </a:r>
            <a:r>
              <a:rPr lang="en-US" dirty="0" smtClean="0">
                <a:solidFill>
                  <a:schemeClr val="bg1"/>
                </a:solidFill>
                <a:latin typeface="Calibri" panose="020F0502020204030204" pitchFamily="34" charset="0"/>
                <a:ea typeface="Calibri" panose="020F0502020204030204" pitchFamily="34" charset="0"/>
                <a:cs typeface="Calibri" panose="020F0502020204030204" pitchFamily="34" charset="0"/>
              </a:rPr>
              <a:t> Jakarta with competency skills focused on statistics. Enjoy working with data and able to find insights from the data. In addition, I have completed the Data Analytics with Python and SQL Bootcamp at </a:t>
            </a:r>
            <a:r>
              <a:rPr lang="en-US" dirty="0" err="1" smtClean="0">
                <a:solidFill>
                  <a:schemeClr val="bg1"/>
                </a:solidFill>
                <a:latin typeface="Calibri" panose="020F0502020204030204" pitchFamily="34" charset="0"/>
                <a:ea typeface="Calibri" panose="020F0502020204030204" pitchFamily="34" charset="0"/>
                <a:cs typeface="Calibri" panose="020F0502020204030204" pitchFamily="34" charset="0"/>
              </a:rPr>
              <a:t>DQLab</a:t>
            </a:r>
            <a:r>
              <a:rPr lang="en-US" dirty="0" smtClean="0">
                <a:solidFill>
                  <a:schemeClr val="bg1"/>
                </a:solidFill>
                <a:latin typeface="Calibri" panose="020F0502020204030204" pitchFamily="34" charset="0"/>
                <a:ea typeface="Calibri" panose="020F0502020204030204" pitchFamily="34" charset="0"/>
                <a:cs typeface="Calibri" panose="020F0502020204030204" pitchFamily="34" charset="0"/>
              </a:rPr>
              <a:t> which is provided me with skills in business problem definition, SQL, Python, and data visualization.</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178096" y="521294"/>
            <a:ext cx="2639122" cy="461665"/>
          </a:xfrm>
          <a:prstGeom prst="rect">
            <a:avLst/>
          </a:prstGeom>
          <a:noFill/>
        </p:spPr>
        <p:txBody>
          <a:bodyPr wrap="square" rtlCol="0">
            <a:spAutoFit/>
          </a:bodyPr>
          <a:lstStyle/>
          <a:p>
            <a:r>
              <a:rPr lang="en-US" sz="2400" b="1" dirty="0" smtClean="0">
                <a:solidFill>
                  <a:schemeClr val="bg1"/>
                </a:solidFill>
                <a:latin typeface="Bookman Old Style" panose="02050604050505020204" pitchFamily="18" charset="0"/>
              </a:rPr>
              <a:t>Hello, </a:t>
            </a:r>
            <a:r>
              <a:rPr lang="en-US" sz="2400" b="1" dirty="0" err="1" smtClean="0">
                <a:solidFill>
                  <a:schemeClr val="bg1"/>
                </a:solidFill>
                <a:latin typeface="Bookman Old Style" panose="02050604050505020204" pitchFamily="18" charset="0"/>
              </a:rPr>
              <a:t>im</a:t>
            </a:r>
            <a:r>
              <a:rPr lang="en-US" sz="2400" b="1" dirty="0" smtClean="0">
                <a:solidFill>
                  <a:schemeClr val="bg1"/>
                </a:solidFill>
                <a:latin typeface="Bookman Old Style" panose="02050604050505020204" pitchFamily="18" charset="0"/>
              </a:rPr>
              <a:t> </a:t>
            </a:r>
            <a:r>
              <a:rPr lang="en-US" sz="2400" b="1" dirty="0" err="1" smtClean="0">
                <a:solidFill>
                  <a:schemeClr val="bg1"/>
                </a:solidFill>
                <a:latin typeface="Bookman Old Style" panose="02050604050505020204" pitchFamily="18" charset="0"/>
              </a:rPr>
              <a:t>Figia</a:t>
            </a:r>
            <a:r>
              <a:rPr lang="en-US" sz="2400" b="1" dirty="0" smtClean="0">
                <a:solidFill>
                  <a:schemeClr val="bg1"/>
                </a:solidFill>
                <a:latin typeface="Bookman Old Style" panose="02050604050505020204" pitchFamily="18" charset="0"/>
              </a:rPr>
              <a:t>!</a:t>
            </a:r>
            <a:endParaRPr lang="en-US" b="1" dirty="0">
              <a:solidFill>
                <a:schemeClr val="bg1"/>
              </a:solidFill>
              <a:latin typeface="Bookman Old Style" panose="0205060405050502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extBox 1"/>
          <p:cNvSpPr txBox="1"/>
          <p:nvPr/>
        </p:nvSpPr>
        <p:spPr>
          <a:xfrm>
            <a:off x="465666" y="1521730"/>
            <a:ext cx="8269456" cy="2554545"/>
          </a:xfrm>
          <a:prstGeom prst="rect">
            <a:avLst/>
          </a:prstGeom>
          <a:noFill/>
        </p:spPr>
        <p:txBody>
          <a:bodyPr wrap="square" rtlCol="0">
            <a:spAutoFit/>
          </a:bodyPr>
          <a:lstStyle/>
          <a:p>
            <a:pPr algn="just"/>
            <a:r>
              <a:rPr lang="en-US" sz="1600" dirty="0" err="1">
                <a:latin typeface="Arial Rounded MT Bold" panose="020F0704030504030204" pitchFamily="34" charset="0"/>
              </a:rPr>
              <a:t>A‌i‌r‌b‌n‌b</a:t>
            </a:r>
            <a:r>
              <a:rPr lang="en-US" sz="1600" dirty="0">
                <a:latin typeface="Arial Rounded MT Bold" panose="020F0704030504030204" pitchFamily="34" charset="0"/>
              </a:rPr>
              <a:t>‌ is an online marketplace connects people looking for lodging, primarily homestays, or tourism experiences to hosts of spaces available for </a:t>
            </a:r>
            <a:r>
              <a:rPr lang="en-US" sz="1600" dirty="0" smtClean="0">
                <a:latin typeface="Arial Rounded MT Bold" panose="020F0704030504030204" pitchFamily="34" charset="0"/>
              </a:rPr>
              <a:t>rent. Before the </a:t>
            </a:r>
            <a:r>
              <a:rPr lang="en-US" sz="1600" dirty="0">
                <a:latin typeface="Arial Rounded MT Bold" panose="020F0704030504030204" pitchFamily="34" charset="0"/>
              </a:rPr>
              <a:t>pandemic situation hit the global tourism </a:t>
            </a:r>
            <a:r>
              <a:rPr lang="en-US" sz="1600" dirty="0" smtClean="0">
                <a:latin typeface="Arial Rounded MT Bold" panose="020F0704030504030204" pitchFamily="34" charset="0"/>
              </a:rPr>
              <a:t>industry, the </a:t>
            </a:r>
            <a:r>
              <a:rPr lang="en-US" sz="1600" dirty="0">
                <a:latin typeface="Arial Rounded MT Bold" panose="020F0704030504030204" pitchFamily="34" charset="0"/>
              </a:rPr>
              <a:t>Airbnb grow rapidly in Singapore and generated a highly comprehensive data within Southeast Asia</a:t>
            </a:r>
            <a:r>
              <a:rPr lang="en-US" sz="1600" dirty="0" smtClean="0">
                <a:latin typeface="Arial Rounded MT Bold" panose="020F0704030504030204" pitchFamily="34" charset="0"/>
              </a:rPr>
              <a:t>.</a:t>
            </a:r>
          </a:p>
          <a:p>
            <a:pPr algn="just"/>
            <a:endParaRPr lang="en-US" sz="1600" dirty="0">
              <a:latin typeface="Arial Rounded MT Bold" panose="020F0704030504030204" pitchFamily="34" charset="0"/>
            </a:endParaRPr>
          </a:p>
          <a:p>
            <a:pPr algn="just"/>
            <a:endParaRPr lang="en-US" sz="1600" dirty="0">
              <a:latin typeface="Arial Rounded MT Bold" panose="020F0704030504030204" pitchFamily="34" charset="0"/>
            </a:endParaRPr>
          </a:p>
          <a:p>
            <a:pPr algn="just"/>
            <a:r>
              <a:rPr lang="en-US" sz="1600" dirty="0" smtClean="0">
                <a:latin typeface="Arial Rounded MT Bold" panose="020F0704030504030204" pitchFamily="34" charset="0"/>
              </a:rPr>
              <a:t>So for this project, the dataset provided was Airbnb listings in Singapore from the year 2018 until 2022. Data provided includes detailed data per listing, historical rental data per listing, and </a:t>
            </a:r>
            <a:r>
              <a:rPr lang="en-US" sz="1600" dirty="0" err="1" smtClean="0">
                <a:latin typeface="Arial Rounded MT Bold" panose="020F0704030504030204" pitchFamily="34" charset="0"/>
              </a:rPr>
              <a:t>neighbourhood_group</a:t>
            </a:r>
            <a:r>
              <a:rPr lang="en-US" sz="1600" dirty="0" smtClean="0">
                <a:latin typeface="Arial Rounded MT Bold" panose="020F0704030504030204" pitchFamily="34" charset="0"/>
              </a:rPr>
              <a:t> mapping for each </a:t>
            </a:r>
            <a:r>
              <a:rPr lang="en-US" sz="1600" dirty="0" err="1" smtClean="0">
                <a:latin typeface="Arial Rounded MT Bold" panose="020F0704030504030204" pitchFamily="34" charset="0"/>
              </a:rPr>
              <a:t>neighbourhood</a:t>
            </a:r>
            <a:r>
              <a:rPr lang="en-US" sz="1600" dirty="0" smtClean="0">
                <a:latin typeface="Arial Rounded MT Bold" panose="020F0704030504030204" pitchFamily="34" charset="0"/>
              </a:rPr>
              <a:t>.</a:t>
            </a:r>
            <a:endParaRPr lang="en-US" sz="1600" dirty="0">
              <a:latin typeface="Arial Rounded MT Bold" panose="020F0704030504030204" pitchFamily="34" charset="0"/>
            </a:endParaRPr>
          </a:p>
        </p:txBody>
      </p:sp>
      <p:sp>
        <p:nvSpPr>
          <p:cNvPr id="3" name="Horizontal Scroll 2"/>
          <p:cNvSpPr/>
          <p:nvPr/>
        </p:nvSpPr>
        <p:spPr>
          <a:xfrm>
            <a:off x="245327" y="658145"/>
            <a:ext cx="2297151" cy="490654"/>
          </a:xfrm>
          <a:prstGeom prst="horizont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latin typeface="Bookman Old Style" panose="02050604050505020204" pitchFamily="18" charset="0"/>
              </a:rPr>
              <a:t>Project Background</a:t>
            </a:r>
            <a:endParaRPr lang="en-US" b="1" dirty="0">
              <a:latin typeface="Bookman Old Style" panose="0205060405050502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8" name="Rounded Rectangle 7"/>
          <p:cNvSpPr/>
          <p:nvPr/>
        </p:nvSpPr>
        <p:spPr>
          <a:xfrm>
            <a:off x="473101" y="1220646"/>
            <a:ext cx="8187266" cy="29662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4344939" y="2958140"/>
            <a:ext cx="972191" cy="972191"/>
          </a:xfrm>
          <a:prstGeom prst="rect">
            <a:avLst/>
          </a:prstGeom>
        </p:spPr>
      </p:pic>
      <p:pic>
        <p:nvPicPr>
          <p:cNvPr id="13" name="Picture 4" descr="jupyter, logo Ik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939" y="1496378"/>
            <a:ext cx="2592184" cy="12960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Google Data Studio Logo PNG Vector (AI, SVG) Free Down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2306" y="3241222"/>
            <a:ext cx="1902184" cy="4755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5667" y="544705"/>
            <a:ext cx="2760133" cy="461665"/>
          </a:xfrm>
          <a:prstGeom prst="rect">
            <a:avLst/>
          </a:prstGeom>
          <a:noFill/>
        </p:spPr>
        <p:txBody>
          <a:bodyPr wrap="square" rtlCol="0">
            <a:spAutoFit/>
          </a:bodyPr>
          <a:lstStyle/>
          <a:p>
            <a:r>
              <a:rPr lang="en-US" sz="2400" dirty="0" smtClean="0">
                <a:solidFill>
                  <a:schemeClr val="bg1"/>
                </a:solidFill>
                <a:latin typeface="Bahnschrift SemiCondensed" panose="020B0502040204020203" pitchFamily="34" charset="0"/>
              </a:rPr>
              <a:t>The tools that I used :</a:t>
            </a:r>
            <a:endParaRPr lang="en-US" sz="2400" dirty="0">
              <a:solidFill>
                <a:schemeClr val="bg1"/>
              </a:solidFill>
              <a:latin typeface="Bahnschrift SemiCondensed" panose="020B0502040204020203" pitchFamily="34" charset="0"/>
            </a:endParaRPr>
          </a:p>
        </p:txBody>
      </p:sp>
      <p:pic>
        <p:nvPicPr>
          <p:cNvPr id="1026" name="Picture 2" descr="Microsoft SQL Server Logo PNG vector in SVG, PDF, AI, CDR forma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6030" y="1393959"/>
            <a:ext cx="1999701" cy="150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1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32407" y="1830475"/>
            <a:ext cx="2638500" cy="1482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4000" dirty="0" smtClean="0">
                <a:latin typeface="Bookman Old Style" panose="02050604050505020204" pitchFamily="18" charset="0"/>
              </a:rPr>
              <a:t>Points to analyze :</a:t>
            </a:r>
            <a:endParaRPr dirty="0">
              <a:latin typeface="Bookman Old Style" panose="02050604050505020204" pitchFamily="18" charset="0"/>
            </a:endParaRPr>
          </a:p>
        </p:txBody>
      </p:sp>
      <p:sp>
        <p:nvSpPr>
          <p:cNvPr id="2" name="TextBox 1"/>
          <p:cNvSpPr txBox="1"/>
          <p:nvPr/>
        </p:nvSpPr>
        <p:spPr>
          <a:xfrm>
            <a:off x="4036741" y="1140464"/>
            <a:ext cx="467607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Trend: </a:t>
            </a:r>
            <a:r>
              <a:rPr lang="en-US" sz="18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how the trend number of reviews looks like throughout January 2018 until September 2022 ?</a:t>
            </a:r>
          </a:p>
          <a:p>
            <a:pPr algn="just"/>
            <a:endParaRPr lang="en-US" sz="1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8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Location</a:t>
            </a:r>
            <a:r>
              <a:rPr lang="en-US" sz="18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1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how </a:t>
            </a:r>
            <a:r>
              <a:rPr lang="en-US" sz="18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each </a:t>
            </a:r>
            <a:r>
              <a:rPr lang="en-US" sz="1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region </a:t>
            </a:r>
            <a:r>
              <a:rPr lang="en-US" sz="18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stacks up </a:t>
            </a:r>
            <a:r>
              <a:rPr lang="en-US" sz="1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against one another in pricing </a:t>
            </a:r>
            <a:r>
              <a:rPr lang="en-US" sz="18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and number of reviews ?</a:t>
            </a:r>
          </a:p>
          <a:p>
            <a:pPr algn="just"/>
            <a:endParaRPr lang="en-US" sz="1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8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Room type</a:t>
            </a:r>
            <a:r>
              <a:rPr lang="en-US" sz="18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how the </a:t>
            </a:r>
            <a:r>
              <a:rPr lang="en-US" sz="18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number of reviews by </a:t>
            </a:r>
            <a:r>
              <a:rPr lang="en-US" sz="1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room </a:t>
            </a:r>
            <a:r>
              <a:rPr lang="en-US" sz="18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type </a:t>
            </a:r>
            <a:r>
              <a:rPr lang="en-US" sz="18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of </a:t>
            </a:r>
            <a:r>
              <a:rPr lang="en-US" sz="18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listings ?</a:t>
            </a:r>
            <a:endParaRPr lang="en-US" sz="18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034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 name="Horizontal Scroll 4"/>
          <p:cNvSpPr/>
          <p:nvPr/>
        </p:nvSpPr>
        <p:spPr>
          <a:xfrm>
            <a:off x="223024" y="524970"/>
            <a:ext cx="2297150" cy="490654"/>
          </a:xfrm>
          <a:prstGeom prst="horizont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latin typeface="Bookman Old Style" panose="02050604050505020204" pitchFamily="18" charset="0"/>
              </a:rPr>
              <a:t>Data Understanding</a:t>
            </a:r>
            <a:endParaRPr lang="en-US" b="1" dirty="0">
              <a:latin typeface="Bookman Old Style" panose="02050604050505020204" pitchFamily="18" charset="0"/>
            </a:endParaRPr>
          </a:p>
        </p:txBody>
      </p:sp>
      <p:sp>
        <p:nvSpPr>
          <p:cNvPr id="2" name="TextBox 1"/>
          <p:cNvSpPr txBox="1"/>
          <p:nvPr/>
        </p:nvSpPr>
        <p:spPr>
          <a:xfrm>
            <a:off x="223024" y="1094683"/>
            <a:ext cx="8764859" cy="3108543"/>
          </a:xfrm>
          <a:prstGeom prst="rect">
            <a:avLst/>
          </a:prstGeom>
          <a:noFill/>
        </p:spPr>
        <p:txBody>
          <a:bodyPr wrap="square" rtlCol="0">
            <a:spAutoFit/>
          </a:bodyPr>
          <a:lstStyle/>
          <a:p>
            <a:r>
              <a:rPr lang="en-US" dirty="0" smtClean="0">
                <a:solidFill>
                  <a:schemeClr val="bg1"/>
                </a:solidFill>
                <a:latin typeface="Arial Rounded MT Bold" panose="020F0704030504030204" pitchFamily="34" charset="0"/>
              </a:rPr>
              <a:t>First of all, we joined all data we have using SQL.</a:t>
            </a:r>
          </a:p>
          <a:p>
            <a:r>
              <a:rPr lang="en-US" dirty="0" smtClean="0">
                <a:solidFill>
                  <a:schemeClr val="bg1"/>
                </a:solidFill>
                <a:latin typeface="Arial Rounded MT Bold" panose="020F0704030504030204" pitchFamily="34" charset="0"/>
              </a:rPr>
              <a:t>And then using Python we import library pandas and load the dataset.</a:t>
            </a:r>
          </a:p>
          <a:p>
            <a:endParaRPr lang="en-US" dirty="0" smtClean="0">
              <a:solidFill>
                <a:schemeClr val="bg1"/>
              </a:solidFill>
              <a:latin typeface="Arial Rounded MT Bold" panose="020F0704030504030204" pitchFamily="34" charset="0"/>
            </a:endParaRPr>
          </a:p>
          <a:p>
            <a:pPr>
              <a:buClr>
                <a:schemeClr val="bg1"/>
              </a:buClr>
            </a:pPr>
            <a:endParaRPr lang="en-US" dirty="0">
              <a:solidFill>
                <a:schemeClr val="bg1"/>
              </a:solidFill>
              <a:latin typeface="Arial Rounded MT Bold" panose="020F0704030504030204" pitchFamily="34" charset="0"/>
            </a:endParaRPr>
          </a:p>
          <a:p>
            <a:pPr>
              <a:buClr>
                <a:schemeClr val="bg1"/>
              </a:buClr>
            </a:pPr>
            <a:endParaRPr lang="en-US" dirty="0" smtClean="0">
              <a:solidFill>
                <a:schemeClr val="bg1"/>
              </a:solidFill>
              <a:latin typeface="Arial Rounded MT Bold" panose="020F0704030504030204" pitchFamily="34" charset="0"/>
            </a:endParaRPr>
          </a:p>
          <a:p>
            <a:pPr>
              <a:buClr>
                <a:schemeClr val="bg1"/>
              </a:buClr>
            </a:pPr>
            <a:endParaRPr lang="en-US" dirty="0">
              <a:solidFill>
                <a:schemeClr val="bg1"/>
              </a:solidFill>
              <a:latin typeface="Arial Rounded MT Bold" panose="020F0704030504030204" pitchFamily="34" charset="0"/>
            </a:endParaRPr>
          </a:p>
          <a:p>
            <a:pPr>
              <a:buClr>
                <a:schemeClr val="bg1"/>
              </a:buClr>
            </a:pPr>
            <a:endParaRPr lang="en-US" dirty="0" smtClean="0">
              <a:solidFill>
                <a:schemeClr val="bg1"/>
              </a:solidFill>
              <a:latin typeface="Arial Rounded MT Bold" panose="020F0704030504030204" pitchFamily="34" charset="0"/>
            </a:endParaRPr>
          </a:p>
          <a:p>
            <a:pPr>
              <a:buClr>
                <a:schemeClr val="bg1"/>
              </a:buClr>
            </a:pPr>
            <a:endParaRPr lang="en-US" dirty="0">
              <a:solidFill>
                <a:schemeClr val="bg1"/>
              </a:solidFill>
              <a:latin typeface="Arial Rounded MT Bold" panose="020F0704030504030204" pitchFamily="34" charset="0"/>
            </a:endParaRPr>
          </a:p>
          <a:p>
            <a:pPr>
              <a:buClr>
                <a:schemeClr val="bg1"/>
              </a:buClr>
            </a:pPr>
            <a:endParaRPr lang="en-US" dirty="0" smtClean="0">
              <a:solidFill>
                <a:schemeClr val="bg1"/>
              </a:solidFill>
              <a:latin typeface="Arial Rounded MT Bold" panose="020F0704030504030204" pitchFamily="34" charset="0"/>
            </a:endParaRPr>
          </a:p>
          <a:p>
            <a:pPr>
              <a:buClr>
                <a:schemeClr val="bg1"/>
              </a:buClr>
            </a:pPr>
            <a:endParaRPr lang="en-US" dirty="0">
              <a:solidFill>
                <a:schemeClr val="bg1"/>
              </a:solidFill>
              <a:latin typeface="Arial Rounded MT Bold" panose="020F0704030504030204" pitchFamily="34" charset="0"/>
            </a:endParaRPr>
          </a:p>
          <a:p>
            <a:pPr>
              <a:buClr>
                <a:schemeClr val="bg1"/>
              </a:buClr>
            </a:pPr>
            <a:endParaRPr lang="en-US" dirty="0" smtClean="0">
              <a:solidFill>
                <a:schemeClr val="bg1"/>
              </a:solidFill>
              <a:latin typeface="Arial Rounded MT Bold" panose="020F0704030504030204" pitchFamily="34" charset="0"/>
            </a:endParaRPr>
          </a:p>
          <a:p>
            <a:pPr>
              <a:buClr>
                <a:schemeClr val="bg1"/>
              </a:buClr>
            </a:pPr>
            <a:endParaRPr lang="en-US" dirty="0">
              <a:solidFill>
                <a:schemeClr val="bg1"/>
              </a:solidFill>
              <a:latin typeface="Arial Rounded MT Bold" panose="020F0704030504030204" pitchFamily="34" charset="0"/>
            </a:endParaRPr>
          </a:p>
          <a:p>
            <a:pPr>
              <a:buClr>
                <a:schemeClr val="bg1"/>
              </a:buClr>
            </a:pPr>
            <a:endParaRPr lang="en-US" dirty="0" smtClean="0">
              <a:solidFill>
                <a:schemeClr val="bg1"/>
              </a:solidFill>
              <a:latin typeface="Arial Rounded MT Bold" panose="020F0704030504030204" pitchFamily="34" charset="0"/>
            </a:endParaRPr>
          </a:p>
          <a:p>
            <a:pPr>
              <a:buClr>
                <a:schemeClr val="bg1"/>
              </a:buClr>
            </a:pPr>
            <a:r>
              <a:rPr lang="en-US" dirty="0" smtClean="0">
                <a:solidFill>
                  <a:schemeClr val="bg1"/>
                </a:solidFill>
                <a:latin typeface="Arial Rounded MT Bold" panose="020F0704030504030204" pitchFamily="34" charset="0"/>
              </a:rPr>
              <a:t>	</a:t>
            </a:r>
            <a:endParaRPr lang="en-US" dirty="0">
              <a:solidFill>
                <a:schemeClr val="bg1"/>
              </a:solidFill>
              <a:latin typeface="Arial Rounded MT Bold" panose="020F0704030504030204" pitchFamily="34" charset="0"/>
            </a:endParaRPr>
          </a:p>
        </p:txBody>
      </p:sp>
      <p:pic>
        <p:nvPicPr>
          <p:cNvPr id="3" name="Picture 2"/>
          <p:cNvPicPr>
            <a:picLocks noChangeAspect="1"/>
          </p:cNvPicPr>
          <p:nvPr/>
        </p:nvPicPr>
        <p:blipFill>
          <a:blip r:embed="rId3"/>
          <a:stretch>
            <a:fillRect/>
          </a:stretch>
        </p:blipFill>
        <p:spPr>
          <a:xfrm>
            <a:off x="810321" y="1640580"/>
            <a:ext cx="7597697" cy="322663"/>
          </a:xfrm>
          <a:prstGeom prst="rect">
            <a:avLst/>
          </a:prstGeom>
        </p:spPr>
      </p:pic>
      <p:pic>
        <p:nvPicPr>
          <p:cNvPr id="4" name="Picture 3"/>
          <p:cNvPicPr>
            <a:picLocks noChangeAspect="1"/>
          </p:cNvPicPr>
          <p:nvPr/>
        </p:nvPicPr>
        <p:blipFill>
          <a:blip r:embed="rId4"/>
          <a:stretch>
            <a:fillRect/>
          </a:stretch>
        </p:blipFill>
        <p:spPr>
          <a:xfrm>
            <a:off x="810321" y="2075309"/>
            <a:ext cx="7597697" cy="2949339"/>
          </a:xfrm>
          <a:prstGeom prst="rect">
            <a:avLst/>
          </a:prstGeom>
        </p:spPr>
      </p:pic>
    </p:spTree>
    <p:extLst>
      <p:ext uri="{BB962C8B-B14F-4D97-AF65-F5344CB8AC3E}">
        <p14:creationId xmlns:p14="http://schemas.microsoft.com/office/powerpoint/2010/main" val="272199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6" name="TextBox 5"/>
          <p:cNvSpPr txBox="1"/>
          <p:nvPr/>
        </p:nvSpPr>
        <p:spPr>
          <a:xfrm>
            <a:off x="193288" y="646771"/>
            <a:ext cx="8638478" cy="954107"/>
          </a:xfrm>
          <a:prstGeom prst="rect">
            <a:avLst/>
          </a:prstGeom>
          <a:noFill/>
        </p:spPr>
        <p:txBody>
          <a:bodyPr wrap="square" rtlCol="0">
            <a:spAutoFit/>
          </a:bodyPr>
          <a:lstStyle/>
          <a:p>
            <a:pPr algn="just"/>
            <a:r>
              <a:rPr lang="en-US" dirty="0">
                <a:solidFill>
                  <a:schemeClr val="bg1"/>
                </a:solidFill>
                <a:latin typeface="Arial Rounded MT Bold" panose="020F0704030504030204" pitchFamily="34" charset="0"/>
              </a:rPr>
              <a:t>After we load the dataset, we need to understand the dataset by using various techniques. First, we need to look for information on how big is our dataset. By using shape attributes, we get to know our data size from a number of rows which consist of listing index, and the number of columns with the content of every features related to the index.</a:t>
            </a:r>
          </a:p>
        </p:txBody>
      </p:sp>
      <p:pic>
        <p:nvPicPr>
          <p:cNvPr id="2" name="Picture 1"/>
          <p:cNvPicPr>
            <a:picLocks noChangeAspect="1"/>
          </p:cNvPicPr>
          <p:nvPr/>
        </p:nvPicPr>
        <p:blipFill>
          <a:blip r:embed="rId3"/>
          <a:stretch>
            <a:fillRect/>
          </a:stretch>
        </p:blipFill>
        <p:spPr>
          <a:xfrm>
            <a:off x="1353015" y="1600878"/>
            <a:ext cx="2574997" cy="3014494"/>
          </a:xfrm>
          <a:prstGeom prst="rect">
            <a:avLst/>
          </a:prstGeom>
        </p:spPr>
      </p:pic>
      <p:sp>
        <p:nvSpPr>
          <p:cNvPr id="3" name="TextBox 2"/>
          <p:cNvSpPr txBox="1"/>
          <p:nvPr/>
        </p:nvSpPr>
        <p:spPr>
          <a:xfrm>
            <a:off x="4335498" y="2631071"/>
            <a:ext cx="4177991" cy="954107"/>
          </a:xfrm>
          <a:prstGeom prst="rect">
            <a:avLst/>
          </a:prstGeom>
          <a:noFill/>
        </p:spPr>
        <p:txBody>
          <a:bodyPr wrap="square" rtlCol="0">
            <a:spAutoFit/>
          </a:bodyPr>
          <a:lstStyle/>
          <a:p>
            <a:pPr algn="just"/>
            <a:r>
              <a:rPr lang="en-US" dirty="0" smtClean="0">
                <a:solidFill>
                  <a:schemeClr val="bg1"/>
                </a:solidFill>
                <a:latin typeface="Arial Rounded MT Bold" panose="020F0704030504030204" pitchFamily="34" charset="0"/>
              </a:rPr>
              <a:t>We found out our dataset has 49695 listings and have 13 features. And all </a:t>
            </a:r>
            <a:r>
              <a:rPr lang="en-US" dirty="0">
                <a:solidFill>
                  <a:schemeClr val="bg1"/>
                </a:solidFill>
                <a:latin typeface="Arial Rounded MT Bold" panose="020F0704030504030204" pitchFamily="34" charset="0"/>
              </a:rPr>
              <a:t>the data type of every </a:t>
            </a:r>
            <a:r>
              <a:rPr lang="en-US" dirty="0" smtClean="0">
                <a:solidFill>
                  <a:schemeClr val="bg1"/>
                </a:solidFill>
                <a:latin typeface="Arial Rounded MT Bold" panose="020F0704030504030204" pitchFamily="34" charset="0"/>
              </a:rPr>
              <a:t>column already </a:t>
            </a:r>
            <a:r>
              <a:rPr lang="en-US" dirty="0">
                <a:solidFill>
                  <a:schemeClr val="bg1"/>
                </a:solidFill>
                <a:latin typeface="Arial Rounded MT Bold" panose="020F0704030504030204" pitchFamily="34" charset="0"/>
              </a:rPr>
              <a:t>matches </a:t>
            </a:r>
            <a:r>
              <a:rPr lang="en-US" dirty="0" smtClean="0">
                <a:solidFill>
                  <a:schemeClr val="bg1"/>
                </a:solidFill>
                <a:latin typeface="Arial Rounded MT Bold" panose="020F0704030504030204" pitchFamily="34" charset="0"/>
              </a:rPr>
              <a:t>with our requirement.</a:t>
            </a:r>
            <a:endParaRPr lang="en-US" dirty="0">
              <a:solidFill>
                <a:schemeClr val="bg1"/>
              </a:solidFill>
              <a:latin typeface="Arial Rounded MT Bold" panose="020F0704030504030204" pitchFamily="34" charset="0"/>
            </a:endParaRPr>
          </a:p>
        </p:txBody>
      </p:sp>
      <p:sp>
        <p:nvSpPr>
          <p:cNvPr id="5" name="Rounded Rectangle 4"/>
          <p:cNvSpPr/>
          <p:nvPr/>
        </p:nvSpPr>
        <p:spPr>
          <a:xfrm>
            <a:off x="4274635" y="2557346"/>
            <a:ext cx="4238854" cy="108538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502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4" name="TextBox 3"/>
          <p:cNvSpPr txBox="1"/>
          <p:nvPr/>
        </p:nvSpPr>
        <p:spPr>
          <a:xfrm>
            <a:off x="193288" y="557562"/>
            <a:ext cx="8712819" cy="523220"/>
          </a:xfrm>
          <a:prstGeom prst="rect">
            <a:avLst/>
          </a:prstGeom>
          <a:noFill/>
        </p:spPr>
        <p:txBody>
          <a:bodyPr wrap="square" rtlCol="0">
            <a:spAutoFit/>
          </a:bodyPr>
          <a:lstStyle/>
          <a:p>
            <a:r>
              <a:rPr lang="en-US" dirty="0">
                <a:solidFill>
                  <a:schemeClr val="bg1"/>
                </a:solidFill>
                <a:latin typeface="Arial Rounded MT Bold" panose="020F0704030504030204" pitchFamily="34" charset="0"/>
              </a:rPr>
              <a:t>Next, we look up all the unique values of the ‘</a:t>
            </a:r>
            <a:r>
              <a:rPr lang="en-US" dirty="0" err="1">
                <a:solidFill>
                  <a:schemeClr val="bg1"/>
                </a:solidFill>
                <a:latin typeface="Arial Rounded MT Bold" panose="020F0704030504030204" pitchFamily="34" charset="0"/>
              </a:rPr>
              <a:t>neighbourhood_group</a:t>
            </a:r>
            <a:r>
              <a:rPr lang="en-US" dirty="0">
                <a:solidFill>
                  <a:schemeClr val="bg1"/>
                </a:solidFill>
                <a:latin typeface="Arial Rounded MT Bold" panose="020F0704030504030204" pitchFamily="34" charset="0"/>
              </a:rPr>
              <a:t>’ that is consists of a list of all the Singapore </a:t>
            </a:r>
            <a:r>
              <a:rPr lang="en-US" dirty="0" smtClean="0">
                <a:solidFill>
                  <a:schemeClr val="bg1"/>
                </a:solidFill>
                <a:latin typeface="Arial Rounded MT Bold" panose="020F0704030504030204" pitchFamily="34" charset="0"/>
              </a:rPr>
              <a:t>region.</a:t>
            </a:r>
            <a:endParaRPr lang="en-US" dirty="0">
              <a:solidFill>
                <a:schemeClr val="bg1"/>
              </a:solidFill>
              <a:latin typeface="Arial Rounded MT Bold" panose="020F0704030504030204" pitchFamily="34" charset="0"/>
            </a:endParaRPr>
          </a:p>
        </p:txBody>
      </p:sp>
      <p:pic>
        <p:nvPicPr>
          <p:cNvPr id="5" name="Picture 4"/>
          <p:cNvPicPr>
            <a:picLocks noChangeAspect="1"/>
          </p:cNvPicPr>
          <p:nvPr/>
        </p:nvPicPr>
        <p:blipFill>
          <a:blip r:embed="rId3"/>
          <a:stretch>
            <a:fillRect/>
          </a:stretch>
        </p:blipFill>
        <p:spPr>
          <a:xfrm>
            <a:off x="394009" y="1154209"/>
            <a:ext cx="3067787" cy="516994"/>
          </a:xfrm>
          <a:prstGeom prst="rect">
            <a:avLst/>
          </a:prstGeom>
        </p:spPr>
      </p:pic>
      <p:sp>
        <p:nvSpPr>
          <p:cNvPr id="7" name="TextBox 6"/>
          <p:cNvSpPr txBox="1"/>
          <p:nvPr/>
        </p:nvSpPr>
        <p:spPr>
          <a:xfrm>
            <a:off x="3627864" y="1258817"/>
            <a:ext cx="5144429" cy="307777"/>
          </a:xfrm>
          <a:prstGeom prst="rect">
            <a:avLst/>
          </a:prstGeom>
          <a:noFill/>
        </p:spPr>
        <p:txBody>
          <a:bodyPr wrap="square" rtlCol="0">
            <a:spAutoFit/>
          </a:bodyPr>
          <a:lstStyle/>
          <a:p>
            <a:r>
              <a:rPr lang="en-US" dirty="0">
                <a:solidFill>
                  <a:schemeClr val="bg1"/>
                </a:solidFill>
              </a:rPr>
              <a:t>From the list </a:t>
            </a:r>
            <a:r>
              <a:rPr lang="en-US" dirty="0" smtClean="0">
                <a:solidFill>
                  <a:schemeClr val="bg1"/>
                </a:solidFill>
              </a:rPr>
              <a:t>beside, </a:t>
            </a:r>
            <a:r>
              <a:rPr lang="en-US" dirty="0">
                <a:solidFill>
                  <a:schemeClr val="bg1"/>
                </a:solidFill>
              </a:rPr>
              <a:t>we see that Singapore has 5 region area.</a:t>
            </a:r>
          </a:p>
        </p:txBody>
      </p:sp>
      <p:sp>
        <p:nvSpPr>
          <p:cNvPr id="8" name="Rounded Rectangle 7"/>
          <p:cNvSpPr/>
          <p:nvPr/>
        </p:nvSpPr>
        <p:spPr>
          <a:xfrm>
            <a:off x="3627864" y="1258817"/>
            <a:ext cx="5010614" cy="307777"/>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193288" y="1849238"/>
            <a:ext cx="8712819" cy="523220"/>
          </a:xfrm>
          <a:prstGeom prst="rect">
            <a:avLst/>
          </a:prstGeom>
          <a:noFill/>
        </p:spPr>
        <p:txBody>
          <a:bodyPr wrap="square" rtlCol="0">
            <a:spAutoFit/>
          </a:bodyPr>
          <a:lstStyle/>
          <a:p>
            <a:r>
              <a:rPr lang="en-US" dirty="0" smtClean="0">
                <a:solidFill>
                  <a:schemeClr val="bg1"/>
                </a:solidFill>
                <a:latin typeface="Arial Rounded MT Bold" panose="020F0704030504030204" pitchFamily="34" charset="0"/>
              </a:rPr>
              <a:t>And, </a:t>
            </a:r>
            <a:r>
              <a:rPr lang="en-US" dirty="0">
                <a:solidFill>
                  <a:schemeClr val="bg1"/>
                </a:solidFill>
                <a:latin typeface="Arial Rounded MT Bold" panose="020F0704030504030204" pitchFamily="34" charset="0"/>
              </a:rPr>
              <a:t>we look up all the unique values of the ‘</a:t>
            </a:r>
            <a:r>
              <a:rPr lang="en-US" dirty="0" err="1" smtClean="0">
                <a:solidFill>
                  <a:schemeClr val="bg1"/>
                </a:solidFill>
                <a:latin typeface="Arial Rounded MT Bold" panose="020F0704030504030204" pitchFamily="34" charset="0"/>
              </a:rPr>
              <a:t>neighbourhood</a:t>
            </a:r>
            <a:r>
              <a:rPr lang="en-US" dirty="0" smtClean="0">
                <a:solidFill>
                  <a:schemeClr val="bg1"/>
                </a:solidFill>
                <a:latin typeface="Arial Rounded MT Bold" panose="020F0704030504030204" pitchFamily="34" charset="0"/>
              </a:rPr>
              <a:t>’ </a:t>
            </a:r>
            <a:r>
              <a:rPr lang="en-US" dirty="0">
                <a:solidFill>
                  <a:schemeClr val="bg1"/>
                </a:solidFill>
                <a:latin typeface="Arial Rounded MT Bold" panose="020F0704030504030204" pitchFamily="34" charset="0"/>
              </a:rPr>
              <a:t>to look at which </a:t>
            </a:r>
            <a:r>
              <a:rPr lang="en-US" dirty="0" smtClean="0">
                <a:solidFill>
                  <a:schemeClr val="bg1"/>
                </a:solidFill>
                <a:latin typeface="Arial Rounded MT Bold" panose="020F0704030504030204" pitchFamily="34" charset="0"/>
              </a:rPr>
              <a:t>area </a:t>
            </a:r>
            <a:r>
              <a:rPr lang="en-US" dirty="0">
                <a:solidFill>
                  <a:schemeClr val="bg1"/>
                </a:solidFill>
                <a:latin typeface="Arial Rounded MT Bold" panose="020F0704030504030204" pitchFamily="34" charset="0"/>
              </a:rPr>
              <a:t>that has the Airbnb listing.</a:t>
            </a:r>
          </a:p>
        </p:txBody>
      </p:sp>
      <p:pic>
        <p:nvPicPr>
          <p:cNvPr id="10" name="Picture 9"/>
          <p:cNvPicPr>
            <a:picLocks noChangeAspect="1"/>
          </p:cNvPicPr>
          <p:nvPr/>
        </p:nvPicPr>
        <p:blipFill>
          <a:blip r:embed="rId4"/>
          <a:stretch>
            <a:fillRect/>
          </a:stretch>
        </p:blipFill>
        <p:spPr>
          <a:xfrm>
            <a:off x="394009" y="2385078"/>
            <a:ext cx="3067787" cy="1227115"/>
          </a:xfrm>
          <a:prstGeom prst="rect">
            <a:avLst/>
          </a:prstGeom>
        </p:spPr>
      </p:pic>
      <p:sp>
        <p:nvSpPr>
          <p:cNvPr id="11" name="TextBox 10"/>
          <p:cNvSpPr txBox="1"/>
          <p:nvPr/>
        </p:nvSpPr>
        <p:spPr>
          <a:xfrm>
            <a:off x="3627864" y="2844746"/>
            <a:ext cx="4319239" cy="307777"/>
          </a:xfrm>
          <a:prstGeom prst="rect">
            <a:avLst/>
          </a:prstGeom>
          <a:noFill/>
        </p:spPr>
        <p:txBody>
          <a:bodyPr wrap="square" rtlCol="0">
            <a:spAutoFit/>
          </a:bodyPr>
          <a:lstStyle/>
          <a:p>
            <a:r>
              <a:rPr lang="en-US" dirty="0">
                <a:solidFill>
                  <a:schemeClr val="bg1"/>
                </a:solidFill>
              </a:rPr>
              <a:t>Now, we know that </a:t>
            </a:r>
            <a:r>
              <a:rPr lang="en-US" dirty="0" smtClean="0">
                <a:solidFill>
                  <a:schemeClr val="bg1"/>
                </a:solidFill>
              </a:rPr>
              <a:t>42 </a:t>
            </a:r>
            <a:r>
              <a:rPr lang="en-US" dirty="0">
                <a:solidFill>
                  <a:schemeClr val="bg1"/>
                </a:solidFill>
              </a:rPr>
              <a:t>areas have the Airbnb listing.</a:t>
            </a:r>
          </a:p>
        </p:txBody>
      </p:sp>
      <p:sp>
        <p:nvSpPr>
          <p:cNvPr id="12" name="Rounded Rectangle 11"/>
          <p:cNvSpPr/>
          <p:nvPr/>
        </p:nvSpPr>
        <p:spPr>
          <a:xfrm>
            <a:off x="3627865" y="2844746"/>
            <a:ext cx="4200291" cy="31223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193288" y="3776704"/>
            <a:ext cx="6787375" cy="307777"/>
          </a:xfrm>
          <a:prstGeom prst="rect">
            <a:avLst/>
          </a:prstGeom>
          <a:noFill/>
        </p:spPr>
        <p:txBody>
          <a:bodyPr wrap="square" rtlCol="0">
            <a:spAutoFit/>
          </a:bodyPr>
          <a:lstStyle/>
          <a:p>
            <a:r>
              <a:rPr lang="en-US" dirty="0">
                <a:solidFill>
                  <a:schemeClr val="bg1"/>
                </a:solidFill>
                <a:latin typeface="Arial Rounded MT Bold" panose="020F0704030504030204" pitchFamily="34" charset="0"/>
              </a:rPr>
              <a:t>We also look up the ‘</a:t>
            </a:r>
            <a:r>
              <a:rPr lang="en-US" dirty="0" err="1">
                <a:solidFill>
                  <a:schemeClr val="bg1"/>
                </a:solidFill>
                <a:latin typeface="Arial Rounded MT Bold" panose="020F0704030504030204" pitchFamily="34" charset="0"/>
              </a:rPr>
              <a:t>room_type</a:t>
            </a:r>
            <a:r>
              <a:rPr lang="en-US" dirty="0">
                <a:solidFill>
                  <a:schemeClr val="bg1"/>
                </a:solidFill>
                <a:latin typeface="Arial Rounded MT Bold" panose="020F0704030504030204" pitchFamily="34" charset="0"/>
              </a:rPr>
              <a:t>’ columns for each room type of the </a:t>
            </a:r>
            <a:r>
              <a:rPr lang="en-US" dirty="0" smtClean="0">
                <a:solidFill>
                  <a:schemeClr val="bg1"/>
                </a:solidFill>
                <a:latin typeface="Arial Rounded MT Bold" panose="020F0704030504030204" pitchFamily="34" charset="0"/>
              </a:rPr>
              <a:t>listing.</a:t>
            </a:r>
            <a:endParaRPr lang="en-US" dirty="0">
              <a:solidFill>
                <a:schemeClr val="bg1"/>
              </a:solidFill>
              <a:latin typeface="Arial Rounded MT Bold" panose="020F0704030504030204" pitchFamily="34" charset="0"/>
            </a:endParaRPr>
          </a:p>
        </p:txBody>
      </p:sp>
      <p:pic>
        <p:nvPicPr>
          <p:cNvPr id="14" name="Picture 13"/>
          <p:cNvPicPr>
            <a:picLocks noChangeAspect="1"/>
          </p:cNvPicPr>
          <p:nvPr/>
        </p:nvPicPr>
        <p:blipFill>
          <a:blip r:embed="rId5"/>
          <a:stretch>
            <a:fillRect/>
          </a:stretch>
        </p:blipFill>
        <p:spPr>
          <a:xfrm>
            <a:off x="394009" y="4172574"/>
            <a:ext cx="3067787" cy="438773"/>
          </a:xfrm>
          <a:prstGeom prst="rect">
            <a:avLst/>
          </a:prstGeom>
        </p:spPr>
      </p:pic>
      <p:sp>
        <p:nvSpPr>
          <p:cNvPr id="15" name="TextBox 14"/>
          <p:cNvSpPr txBox="1"/>
          <p:nvPr/>
        </p:nvSpPr>
        <p:spPr>
          <a:xfrm>
            <a:off x="3642735" y="4248992"/>
            <a:ext cx="4802456" cy="307777"/>
          </a:xfrm>
          <a:prstGeom prst="rect">
            <a:avLst/>
          </a:prstGeom>
          <a:noFill/>
        </p:spPr>
        <p:txBody>
          <a:bodyPr wrap="square" rtlCol="0">
            <a:spAutoFit/>
          </a:bodyPr>
          <a:lstStyle/>
          <a:p>
            <a:r>
              <a:rPr lang="en-US" dirty="0">
                <a:solidFill>
                  <a:schemeClr val="bg1"/>
                </a:solidFill>
              </a:rPr>
              <a:t>From the list </a:t>
            </a:r>
            <a:r>
              <a:rPr lang="en-US" dirty="0" smtClean="0">
                <a:solidFill>
                  <a:schemeClr val="bg1"/>
                </a:solidFill>
              </a:rPr>
              <a:t>beside, </a:t>
            </a:r>
            <a:r>
              <a:rPr lang="en-US" dirty="0">
                <a:solidFill>
                  <a:schemeClr val="bg1"/>
                </a:solidFill>
              </a:rPr>
              <a:t>we see that Airbnb have 4 room type.</a:t>
            </a:r>
          </a:p>
        </p:txBody>
      </p:sp>
      <p:sp>
        <p:nvSpPr>
          <p:cNvPr id="16" name="Rounded Rectangle 15"/>
          <p:cNvSpPr/>
          <p:nvPr/>
        </p:nvSpPr>
        <p:spPr>
          <a:xfrm>
            <a:off x="3627865" y="4248992"/>
            <a:ext cx="4742984" cy="307777"/>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62317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659</Words>
  <Application>Microsoft Office PowerPoint</Application>
  <PresentationFormat>On-screen Show (16:9)</PresentationFormat>
  <Paragraphs>67</Paragraphs>
  <Slides>20</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Poppins Light</vt:lpstr>
      <vt:lpstr>Arial Rounded MT Bold</vt:lpstr>
      <vt:lpstr>Tahoma</vt:lpstr>
      <vt:lpstr>Bahnschrift SemiCondensed</vt:lpstr>
      <vt:lpstr>Arial Black</vt:lpstr>
      <vt:lpstr>Harlow Solid Italic</vt:lpstr>
      <vt:lpstr>Calibri</vt:lpstr>
      <vt:lpstr>Poppins</vt:lpstr>
      <vt:lpstr>Bookman Old Style</vt:lpstr>
      <vt:lpstr>Poppins SemiBold</vt:lpstr>
      <vt:lpstr>Simple Light</vt:lpstr>
      <vt:lpstr>Analysis of   in Singapore</vt:lpstr>
      <vt:lpstr>Table of CONTENT</vt:lpstr>
      <vt:lpstr>PowerPoint Presentation</vt:lpstr>
      <vt:lpstr>PowerPoint Presentation</vt:lpstr>
      <vt:lpstr>PowerPoint Presentation</vt:lpstr>
      <vt:lpstr>Points to analyze :</vt:lpstr>
      <vt:lpstr>PowerPoint Presentation</vt:lpstr>
      <vt:lpstr>PowerPoint Presentation</vt:lpstr>
      <vt:lpstr>PowerPoint Presentation</vt:lpstr>
      <vt:lpstr>PowerPoint Presentation</vt:lpstr>
      <vt:lpstr>INSIGHTS</vt:lpstr>
      <vt:lpstr>PowerPoint Presentation</vt:lpstr>
      <vt:lpstr>PowerPoint Presentation</vt:lpstr>
      <vt:lpstr>PowerPoint Presentation</vt:lpstr>
      <vt:lpstr>PowerPoint Presentation</vt:lpstr>
      <vt:lpstr>KEY INSIGHTS</vt:lpstr>
      <vt:lpstr>Insight #1 : Trend</vt:lpstr>
      <vt:lpstr>Insight #2 : Location</vt:lpstr>
      <vt:lpstr>Insight #3 : Room type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 Singapore</dc:title>
  <cp:lastModifiedBy>Microsoft account</cp:lastModifiedBy>
  <cp:revision>63</cp:revision>
  <dcterms:modified xsi:type="dcterms:W3CDTF">2023-07-21T06:46:58Z</dcterms:modified>
</cp:coreProperties>
</file>