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29" r:id="rId2"/>
    <p:sldId id="331" r:id="rId3"/>
    <p:sldId id="352" r:id="rId4"/>
    <p:sldId id="332" r:id="rId5"/>
    <p:sldId id="333" r:id="rId6"/>
    <p:sldId id="334" r:id="rId7"/>
    <p:sldId id="335" r:id="rId8"/>
    <p:sldId id="336" r:id="rId9"/>
    <p:sldId id="337" r:id="rId10"/>
    <p:sldId id="338"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304E6B-9FC4-48DA-8519-FDDBAD8145AC}" type="datetimeFigureOut">
              <a:rPr lang="zh-CN" altLang="en-US" smtClean="0"/>
              <a:pPr/>
              <a:t>2022/2/20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18E445-E070-4166-AD29-2A9B24B4FF29}" type="slidenum">
              <a:rPr lang="zh-CN" altLang="en-US" smtClean="0"/>
              <a:pPr/>
              <a:t>‹#›</a:t>
            </a:fld>
            <a:endParaRPr lang="zh-CN" altLang="en-US"/>
          </a:p>
        </p:txBody>
      </p:sp>
    </p:spTree>
    <p:extLst>
      <p:ext uri="{BB962C8B-B14F-4D97-AF65-F5344CB8AC3E}">
        <p14:creationId xmlns:p14="http://schemas.microsoft.com/office/powerpoint/2010/main" val="3718761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aike.so.com/doc/1551954-1640551.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baike.so.com/doc/5878751.html"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baike.so.com/doc/2466897-2607426.html"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baike.so.com/doc/329278-348744.html" TargetMode="External"/><Relationship Id="rId4" Type="http://schemas.openxmlformats.org/officeDocument/2006/relationships/hyperlink" Target="http://baike.so.com/doc/5328304-5563476.html"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baike.so.com/doc/5614179-5826789.html" TargetMode="External"/><Relationship Id="rId3" Type="http://schemas.openxmlformats.org/officeDocument/2006/relationships/hyperlink" Target="http://baike.so.com/doc/6554668-6768417.html" TargetMode="External"/><Relationship Id="rId7" Type="http://schemas.openxmlformats.org/officeDocument/2006/relationships/hyperlink" Target="http://baike.so.com/doc/5380547-5616821.html" TargetMode="External"/><Relationship Id="rId12" Type="http://schemas.openxmlformats.org/officeDocument/2006/relationships/hyperlink" Target="http://baike.so.com/doc/5327225-5562397.html"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baike.so.com/doc/1035887-1095590.html" TargetMode="External"/><Relationship Id="rId11" Type="http://schemas.openxmlformats.org/officeDocument/2006/relationships/hyperlink" Target="http://baike.so.com/doc/3840102-4032232.html" TargetMode="External"/><Relationship Id="rId5" Type="http://schemas.openxmlformats.org/officeDocument/2006/relationships/hyperlink" Target="http://baike.so.com/doc/626546-663165.html" TargetMode="External"/><Relationship Id="rId10" Type="http://schemas.openxmlformats.org/officeDocument/2006/relationships/hyperlink" Target="http://baike.so.com/doc/580314-614308.html" TargetMode="External"/><Relationship Id="rId4" Type="http://schemas.openxmlformats.org/officeDocument/2006/relationships/hyperlink" Target="http://baike.so.com/doc/7182701-7406811.html" TargetMode="External"/><Relationship Id="rId9" Type="http://schemas.openxmlformats.org/officeDocument/2006/relationships/hyperlink" Target="http://baike.so.com/doc/488364-517128.html"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0418E445-E070-4166-AD29-2A9B24B4FF29}" type="slidenum">
              <a:rPr lang="zh-CN" altLang="en-US" smtClean="0"/>
              <a:pPr/>
              <a:t>1</a:t>
            </a:fld>
            <a:endParaRPr lang="zh-CN" altLang="en-US"/>
          </a:p>
        </p:txBody>
      </p:sp>
    </p:spTree>
    <p:extLst>
      <p:ext uri="{BB962C8B-B14F-4D97-AF65-F5344CB8AC3E}">
        <p14:creationId xmlns:p14="http://schemas.microsoft.com/office/powerpoint/2010/main" val="2506714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6666AC-1823-4F74-B92E-6BC113116C14}" type="slidenum">
              <a:rPr lang="en-US" altLang="zh-CN"/>
              <a:pPr/>
              <a:t>4</a:t>
            </a:fld>
            <a:endParaRPr lang="en-US" altLang="zh-CN"/>
          </a:p>
        </p:txBody>
      </p:sp>
      <p:sp>
        <p:nvSpPr>
          <p:cNvPr id="25602" name="Rectangle 2"/>
          <p:cNvSpPr>
            <a:spLocks noGrp="1" noRot="1" noChangeAspect="1" noChangeArrowheads="1" noTextEdit="1"/>
          </p:cNvSpPr>
          <p:nvPr>
            <p:ph type="sldImg"/>
          </p:nvPr>
        </p:nvSpPr>
        <p:spPr>
          <a:xfrm>
            <a:off x="1150938" y="692150"/>
            <a:ext cx="4556125" cy="3416300"/>
          </a:xfrm>
          <a:ln w="12700" cap="flat">
            <a:solidFill>
              <a:schemeClr val="tx1"/>
            </a:solidFill>
          </a:ln>
        </p:spPr>
      </p:sp>
      <p:sp>
        <p:nvSpPr>
          <p:cNvPr id="25603" name="Rectangle 3"/>
          <p:cNvSpPr>
            <a:spLocks noGrp="1" noChangeArrowheads="1"/>
          </p:cNvSpPr>
          <p:nvPr>
            <p:ph type="body" idx="1"/>
          </p:nvPr>
        </p:nvSpPr>
        <p:spPr>
          <a:xfrm>
            <a:off x="914400" y="4343400"/>
            <a:ext cx="5029200" cy="4114800"/>
          </a:xfrm>
          <a:ln/>
        </p:spPr>
        <p:txBody>
          <a:bodyPr lIns="92075" tIns="46038" rIns="92075" bIns="46038"/>
          <a:lstStyle/>
          <a:p>
            <a:r>
              <a:rPr lang="zh-CN" altLang="en-US" dirty="0"/>
              <a:t>蒸汽机的发明：</a:t>
            </a:r>
            <a:r>
              <a:rPr lang="zh-CN" altLang="en-US" sz="1200" b="0" i="0" kern="1200" dirty="0">
                <a:solidFill>
                  <a:schemeClr val="tx1"/>
                </a:solidFill>
                <a:effectLst/>
                <a:latin typeface="Arial" charset="0"/>
                <a:ea typeface="宋体" pitchFamily="2" charset="-122"/>
                <a:cs typeface="+mn-cs"/>
              </a:rPr>
              <a:t>１６８８年，法 国物理学家德尼斯</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帕潘，曾用一个圆筒和活塞制造出第一台简单的蒸汽机。但是，帕潘的 发明没有实际运用到工业生产上。十年后，英国人托易斯</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塞维利发明了蒸汽抽水机，主要 用于矿井抽水。１７０５年，纽克曼经过长期研究，综合帕潘和塞维利发明的优点，创造了 空气蒸汽机，这在当时是最先进的蒸汽机 了。１７６３年，外边送一台蒸汽机到大学里的要瓦特负责修理。（瓦特１８岁那年进格拉斯哥城学 习手艺，后来又去伦敦专门学习机械制造业。１７５７年，瓦特到格拉斯格大学当实验员， 专门制作和修理教学仪器。）瓦特很快赶到伯明翰，在那里，经过反复实践，终于在１７９６年制成了有分离冷凝器 的单动式蒸汽机。这种蒸汽机比纽克曼的蒸汽机有显著的优点，可节省７５％的燃料。 瓦特并没满足于已取得的成就，１７８２年，他又成功地制造了联协式蒸汽机。１７８ ４年，瓦特对它进行了改进，为它增加了一种自动调节蒸汽机速率的装置，使它能适用于各 种机械的运动。从此之后，纺织业、采矿业、冶金业、造纸业、陶瓷业等工业部门，都先后 采用蒸汽机作为动力了。</a:t>
            </a:r>
            <a:endParaRPr lang="zh-CN" altLang="zh-CN" dirty="0"/>
          </a:p>
        </p:txBody>
      </p:sp>
    </p:spTree>
    <p:extLst>
      <p:ext uri="{BB962C8B-B14F-4D97-AF65-F5344CB8AC3E}">
        <p14:creationId xmlns:p14="http://schemas.microsoft.com/office/powerpoint/2010/main" val="652708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542CDB-2002-4099-AC07-D13BDEC5F6EF}" type="slidenum">
              <a:rPr lang="en-US" altLang="zh-CN"/>
              <a:pPr/>
              <a:t>5</a:t>
            </a:fld>
            <a:endParaRPr lang="en-US" altLang="zh-CN"/>
          </a:p>
        </p:txBody>
      </p:sp>
      <p:sp>
        <p:nvSpPr>
          <p:cNvPr id="28674" name="Rectangle 2"/>
          <p:cNvSpPr>
            <a:spLocks noGrp="1" noRot="1" noChangeAspect="1" noChangeArrowheads="1" noTextEdit="1"/>
          </p:cNvSpPr>
          <p:nvPr>
            <p:ph type="sldImg"/>
          </p:nvPr>
        </p:nvSpPr>
        <p:spPr>
          <a:xfrm>
            <a:off x="1150938" y="692150"/>
            <a:ext cx="4556125" cy="3416300"/>
          </a:xfrm>
          <a:ln/>
        </p:spPr>
      </p:sp>
      <p:sp>
        <p:nvSpPr>
          <p:cNvPr id="28675" name="Rectangle 3"/>
          <p:cNvSpPr>
            <a:spLocks noGrp="1" noChangeArrowheads="1"/>
          </p:cNvSpPr>
          <p:nvPr>
            <p:ph type="body" idx="1"/>
          </p:nvPr>
        </p:nvSpPr>
        <p:spPr>
          <a:xfrm>
            <a:off x="914400" y="4343400"/>
            <a:ext cx="5029200" cy="4114800"/>
          </a:xfrm>
        </p:spPr>
        <p:txBody>
          <a:bodyPr/>
          <a:lstStyle/>
          <a:p>
            <a:endParaRPr lang="zh-CN" altLang="zh-CN"/>
          </a:p>
        </p:txBody>
      </p:sp>
    </p:spTree>
    <p:extLst>
      <p:ext uri="{BB962C8B-B14F-4D97-AF65-F5344CB8AC3E}">
        <p14:creationId xmlns:p14="http://schemas.microsoft.com/office/powerpoint/2010/main" val="186662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宋体" pitchFamily="2" charset="-122"/>
                <a:cs typeface="+mn-cs"/>
              </a:rPr>
              <a:t>第谷</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布拉赫</a:t>
            </a:r>
            <a:r>
              <a:rPr lang="en-US" altLang="zh-CN" sz="1200" b="0" i="0" kern="1200" dirty="0">
                <a:solidFill>
                  <a:schemeClr val="tx1"/>
                </a:solidFill>
                <a:effectLst/>
                <a:latin typeface="Arial" charset="0"/>
                <a:ea typeface="宋体" pitchFamily="2" charset="-122"/>
                <a:cs typeface="+mn-cs"/>
              </a:rPr>
              <a:t>(</a:t>
            </a:r>
            <a:r>
              <a:rPr lang="en-US" altLang="zh-CN" sz="1200" b="0" i="0" kern="1200" dirty="0" err="1">
                <a:solidFill>
                  <a:schemeClr val="tx1"/>
                </a:solidFill>
                <a:effectLst/>
                <a:latin typeface="Arial" charset="0"/>
                <a:ea typeface="宋体" pitchFamily="2" charset="-122"/>
                <a:cs typeface="+mn-cs"/>
              </a:rPr>
              <a:t>Tycho</a:t>
            </a:r>
            <a:r>
              <a:rPr lang="en-US" altLang="zh-CN" sz="1200" b="0" i="0" kern="1200" dirty="0">
                <a:solidFill>
                  <a:schemeClr val="tx1"/>
                </a:solidFill>
                <a:effectLst/>
                <a:latin typeface="Arial" charset="0"/>
                <a:ea typeface="宋体" pitchFamily="2" charset="-122"/>
                <a:cs typeface="+mn-cs"/>
              </a:rPr>
              <a:t> Brahe</a:t>
            </a:r>
            <a:r>
              <a:rPr lang="zh-CN" altLang="en-US" sz="1200" b="0" i="0" kern="1200" dirty="0">
                <a:solidFill>
                  <a:schemeClr val="tx1"/>
                </a:solidFill>
                <a:effectLst/>
                <a:latin typeface="Arial" charset="0"/>
                <a:ea typeface="宋体" pitchFamily="2" charset="-122"/>
                <a:cs typeface="+mn-cs"/>
              </a:rPr>
              <a:t>，</a:t>
            </a:r>
            <a:r>
              <a:rPr lang="en-US" altLang="zh-CN" sz="1200" b="0" i="0" kern="1200" dirty="0">
                <a:solidFill>
                  <a:schemeClr val="tx1"/>
                </a:solidFill>
                <a:effectLst/>
                <a:latin typeface="Arial" charset="0"/>
                <a:ea typeface="宋体" pitchFamily="2" charset="-122"/>
                <a:cs typeface="+mn-cs"/>
              </a:rPr>
              <a:t>1546-1601)</a:t>
            </a:r>
            <a:r>
              <a:rPr lang="zh-CN" altLang="en-US" sz="1200" b="0" i="0" kern="1200" dirty="0">
                <a:solidFill>
                  <a:schemeClr val="tx1"/>
                </a:solidFill>
                <a:effectLst/>
                <a:latin typeface="Arial" charset="0"/>
                <a:ea typeface="宋体" pitchFamily="2" charset="-122"/>
                <a:cs typeface="+mn-cs"/>
              </a:rPr>
              <a:t>，</a:t>
            </a:r>
            <a:r>
              <a:rPr lang="zh-CN" altLang="en-US" sz="1200" b="0" i="0" u="none" strike="noStrike" kern="1200" dirty="0">
                <a:solidFill>
                  <a:schemeClr val="tx1"/>
                </a:solidFill>
                <a:effectLst/>
                <a:latin typeface="Arial" charset="0"/>
                <a:ea typeface="宋体" pitchFamily="2" charset="-122"/>
                <a:cs typeface="+mn-cs"/>
                <a:hlinkClick r:id="rId3"/>
              </a:rPr>
              <a:t>丹麦</a:t>
            </a:r>
            <a:r>
              <a:rPr lang="zh-CN" altLang="en-US" sz="1200" b="0" i="0" kern="1200" dirty="0">
                <a:solidFill>
                  <a:schemeClr val="tx1"/>
                </a:solidFill>
                <a:effectLst/>
                <a:latin typeface="Arial" charset="0"/>
                <a:ea typeface="宋体" pitchFamily="2" charset="-122"/>
                <a:cs typeface="+mn-cs"/>
              </a:rPr>
              <a:t>天文学家和占星学家。</a:t>
            </a:r>
            <a:endParaRPr lang="en-US" altLang="zh-CN" sz="1200" b="0" i="0" kern="1200" dirty="0">
              <a:solidFill>
                <a:schemeClr val="tx1"/>
              </a:solidFill>
              <a:effectLst/>
              <a:latin typeface="Arial" charset="0"/>
              <a:ea typeface="宋体" pitchFamily="2" charset="-122"/>
              <a:cs typeface="+mn-cs"/>
            </a:endParaRPr>
          </a:p>
          <a:p>
            <a:r>
              <a:rPr lang="zh-CN" altLang="en-US" sz="1200" b="0" i="0" kern="1200" dirty="0">
                <a:solidFill>
                  <a:schemeClr val="tx1"/>
                </a:solidFill>
                <a:effectLst/>
                <a:latin typeface="Arial" charset="0"/>
                <a:ea typeface="宋体" pitchFamily="2" charset="-122"/>
                <a:cs typeface="+mn-cs"/>
              </a:rPr>
              <a:t>第谷于</a:t>
            </a:r>
            <a:r>
              <a:rPr lang="en-US" altLang="zh-CN" sz="1200" b="0" i="0" kern="1200" dirty="0">
                <a:solidFill>
                  <a:schemeClr val="tx1"/>
                </a:solidFill>
                <a:effectLst/>
                <a:latin typeface="Arial" charset="0"/>
                <a:ea typeface="宋体" pitchFamily="2" charset="-122"/>
                <a:cs typeface="+mn-cs"/>
              </a:rPr>
              <a:t>1559</a:t>
            </a:r>
            <a:r>
              <a:rPr lang="zh-CN" altLang="en-US" sz="1200" b="0" i="0" kern="1200" dirty="0">
                <a:solidFill>
                  <a:schemeClr val="tx1"/>
                </a:solidFill>
                <a:effectLst/>
                <a:latin typeface="Arial" charset="0"/>
                <a:ea typeface="宋体" pitchFamily="2" charset="-122"/>
                <a:cs typeface="+mn-cs"/>
              </a:rPr>
              <a:t>年入哥本哈根大学读书。</a:t>
            </a:r>
            <a:r>
              <a:rPr lang="en-US" altLang="zh-CN" sz="1200" b="0" i="0" kern="1200" dirty="0">
                <a:solidFill>
                  <a:schemeClr val="tx1"/>
                </a:solidFill>
                <a:effectLst/>
                <a:latin typeface="Arial" charset="0"/>
                <a:ea typeface="宋体" pitchFamily="2" charset="-122"/>
                <a:cs typeface="+mn-cs"/>
              </a:rPr>
              <a:t>1562</a:t>
            </a:r>
            <a:r>
              <a:rPr lang="zh-CN" altLang="en-US" sz="1200" b="0" i="0" kern="1200" dirty="0">
                <a:solidFill>
                  <a:schemeClr val="tx1"/>
                </a:solidFill>
                <a:effectLst/>
                <a:latin typeface="Arial" charset="0"/>
                <a:ea typeface="宋体" pitchFamily="2" charset="-122"/>
                <a:cs typeface="+mn-cs"/>
              </a:rPr>
              <a:t>年第谷转到德国</a:t>
            </a:r>
            <a:r>
              <a:rPr lang="zh-CN" altLang="en-US" sz="1200" b="0" i="0" u="none" strike="noStrike" kern="1200" dirty="0">
                <a:solidFill>
                  <a:schemeClr val="tx1"/>
                </a:solidFill>
                <a:effectLst/>
                <a:latin typeface="Arial" charset="0"/>
                <a:ea typeface="宋体" pitchFamily="2" charset="-122"/>
                <a:cs typeface="+mn-cs"/>
                <a:hlinkClick r:id="rId4"/>
              </a:rPr>
              <a:t>莱比锡大学</a:t>
            </a:r>
            <a:r>
              <a:rPr lang="zh-CN" altLang="en-US" sz="1200" b="0" i="0" kern="1200" dirty="0">
                <a:solidFill>
                  <a:schemeClr val="tx1"/>
                </a:solidFill>
                <a:effectLst/>
                <a:latin typeface="Arial" charset="0"/>
                <a:ea typeface="宋体" pitchFamily="2" charset="-122"/>
                <a:cs typeface="+mn-cs"/>
              </a:rPr>
              <a:t>学习法律，但却利用全部的业余时间研究天文学。至今尚未有人能在没有望远镜的条件下进行更为精确的观察。托协密观察的准确度达到十弧分，而第谷观察的准确度达到二弧分，这大概是用肉眼观察在理论上所能达到的极限。</a:t>
            </a:r>
            <a:endParaRPr lang="en-US" altLang="zh-CN" sz="1200" b="0" i="0" kern="1200" dirty="0">
              <a:solidFill>
                <a:schemeClr val="tx1"/>
              </a:solidFill>
              <a:effectLst/>
              <a:latin typeface="Arial" charset="0"/>
              <a:ea typeface="宋体" pitchFamily="2" charset="-122"/>
              <a:cs typeface="+mn-cs"/>
            </a:endParaRPr>
          </a:p>
          <a:p>
            <a:r>
              <a:rPr lang="zh-CN" altLang="en-US" sz="1200" b="0" i="0" kern="1200" dirty="0">
                <a:solidFill>
                  <a:schemeClr val="tx1"/>
                </a:solidFill>
                <a:effectLst/>
                <a:latin typeface="Arial" charset="0"/>
                <a:ea typeface="宋体" pitchFamily="2" charset="-122"/>
                <a:cs typeface="+mn-cs"/>
              </a:rPr>
              <a:t>开普勒行星三定律。</a:t>
            </a:r>
            <a:endParaRPr lang="en-US" altLang="zh-CN" sz="1200" b="0" i="0" kern="1200" dirty="0">
              <a:solidFill>
                <a:schemeClr val="tx1"/>
              </a:solidFill>
              <a:effectLst/>
              <a:latin typeface="Arial" charset="0"/>
              <a:ea typeface="宋体" pitchFamily="2" charset="-122"/>
              <a:cs typeface="+mn-cs"/>
            </a:endParaRPr>
          </a:p>
          <a:p>
            <a:r>
              <a:rPr lang="zh-CN" altLang="en-US" sz="1200" b="0" i="0" kern="1200" dirty="0">
                <a:solidFill>
                  <a:schemeClr val="tx1"/>
                </a:solidFill>
                <a:effectLst/>
                <a:latin typeface="Arial" charset="0"/>
                <a:ea typeface="宋体" pitchFamily="2" charset="-122"/>
                <a:cs typeface="+mn-cs"/>
              </a:rPr>
              <a:t>第一定律：所有行星分别沿不同大小的椭圆轨道绕太阳运动，太阳处于椭圆的一个焦点上。</a:t>
            </a:r>
          </a:p>
          <a:p>
            <a:r>
              <a:rPr lang="zh-CN" altLang="en-US" sz="1200" b="0" i="0" kern="1200" dirty="0">
                <a:solidFill>
                  <a:schemeClr val="tx1"/>
                </a:solidFill>
                <a:effectLst/>
                <a:latin typeface="Arial" charset="0"/>
                <a:ea typeface="宋体" pitchFamily="2" charset="-122"/>
                <a:cs typeface="+mn-cs"/>
              </a:rPr>
              <a:t>第二定律：在行星运动时，联结行星和太阳的线，在相等的时间内，永远扫过同样大小的面积。</a:t>
            </a:r>
          </a:p>
          <a:p>
            <a:r>
              <a:rPr lang="zh-CN" altLang="en-US" sz="1200" b="0" i="0" kern="1200" dirty="0">
                <a:solidFill>
                  <a:schemeClr val="tx1"/>
                </a:solidFill>
                <a:effectLst/>
                <a:latin typeface="Arial" charset="0"/>
                <a:ea typeface="宋体" pitchFamily="2" charset="-122"/>
                <a:cs typeface="+mn-cs"/>
              </a:rPr>
              <a:t>第三定律：所有行星的椭圆轨道的半长轴的三次方跟公转周期的平方的比值相等。</a:t>
            </a:r>
          </a:p>
          <a:p>
            <a:endParaRPr lang="zh-CN" altLang="en-US" dirty="0"/>
          </a:p>
        </p:txBody>
      </p:sp>
      <p:sp>
        <p:nvSpPr>
          <p:cNvPr id="4" name="灯片编号占位符 3"/>
          <p:cNvSpPr>
            <a:spLocks noGrp="1"/>
          </p:cNvSpPr>
          <p:nvPr>
            <p:ph type="sldNum" sz="quarter" idx="10"/>
          </p:nvPr>
        </p:nvSpPr>
        <p:spPr/>
        <p:txBody>
          <a:bodyPr/>
          <a:lstStyle/>
          <a:p>
            <a:fld id="{F9E76FFC-D984-4C18-B46D-0E3E26A82845}" type="slidenum">
              <a:rPr lang="en-US" altLang="zh-CN" smtClean="0"/>
              <a:pPr/>
              <a:t>11</a:t>
            </a:fld>
            <a:endParaRPr lang="en-US" altLang="zh-CN"/>
          </a:p>
        </p:txBody>
      </p:sp>
    </p:spTree>
    <p:extLst>
      <p:ext uri="{BB962C8B-B14F-4D97-AF65-F5344CB8AC3E}">
        <p14:creationId xmlns:p14="http://schemas.microsoft.com/office/powerpoint/2010/main" val="2013774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Arial" charset="0"/>
                <a:ea typeface="宋体" pitchFamily="2" charset="-122"/>
                <a:cs typeface="+mn-cs"/>
              </a:rPr>
              <a:t>热力学第一定律是能量守恒定律。 热力学第二定律有几种表述方式</a:t>
            </a:r>
            <a:r>
              <a:rPr lang="en-US" altLang="zh-CN" sz="1200" b="0" i="0" kern="1200" dirty="0">
                <a:solidFill>
                  <a:schemeClr val="tx1"/>
                </a:solidFill>
                <a:effectLst/>
                <a:latin typeface="Arial" charset="0"/>
                <a:ea typeface="宋体" pitchFamily="2" charset="-122"/>
                <a:cs typeface="+mn-cs"/>
              </a:rPr>
              <a:t>: </a:t>
            </a:r>
            <a:r>
              <a:rPr lang="zh-CN" altLang="en-US" sz="1200" b="0" i="0" kern="1200" dirty="0">
                <a:solidFill>
                  <a:schemeClr val="tx1"/>
                </a:solidFill>
                <a:effectLst/>
                <a:latin typeface="Arial" charset="0"/>
                <a:ea typeface="宋体" pitchFamily="2" charset="-122"/>
                <a:cs typeface="+mn-cs"/>
              </a:rPr>
              <a:t>克劳修斯表述为热量可以自发地从温度高的物体传递到温度低的物体，但不可能自发地从温度低的物体传递到温度高的物体</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开尔文</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普朗克表述为不可能从</a:t>
            </a:r>
            <a:r>
              <a:rPr lang="zh-CN" altLang="en-US" sz="1200" b="0" i="0" u="none" strike="noStrike" kern="1200" dirty="0">
                <a:solidFill>
                  <a:schemeClr val="tx1"/>
                </a:solidFill>
                <a:effectLst/>
                <a:latin typeface="Arial" charset="0"/>
                <a:ea typeface="宋体" pitchFamily="2" charset="-122"/>
                <a:cs typeface="+mn-cs"/>
                <a:hlinkClick r:id="rId3"/>
              </a:rPr>
              <a:t>单一热源</a:t>
            </a:r>
            <a:r>
              <a:rPr lang="zh-CN" altLang="en-US" sz="1200" b="0" i="0" kern="1200" dirty="0">
                <a:solidFill>
                  <a:schemeClr val="tx1"/>
                </a:solidFill>
                <a:effectLst/>
                <a:latin typeface="Arial" charset="0"/>
                <a:ea typeface="宋体" pitchFamily="2" charset="-122"/>
                <a:cs typeface="+mn-cs"/>
              </a:rPr>
              <a:t>吸取热量，并将这热量完全变为功，而不产生其他影响。以及熵增表述</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孤立系统的熵永不减小。 </a:t>
            </a:r>
            <a:r>
              <a:rPr lang="zh-CN" altLang="en-US" sz="1200" b="0" i="0" u="none" strike="noStrike" kern="1200" dirty="0">
                <a:solidFill>
                  <a:schemeClr val="tx1"/>
                </a:solidFill>
                <a:effectLst/>
                <a:latin typeface="Arial" charset="0"/>
                <a:ea typeface="宋体" pitchFamily="2" charset="-122"/>
                <a:cs typeface="+mn-cs"/>
                <a:hlinkClick r:id="rId4"/>
              </a:rPr>
              <a:t>热力学第三定律</a:t>
            </a:r>
            <a:r>
              <a:rPr lang="zh-CN" altLang="en-US" sz="1200" b="0" i="0" kern="1200" dirty="0">
                <a:solidFill>
                  <a:schemeClr val="tx1"/>
                </a:solidFill>
                <a:effectLst/>
                <a:latin typeface="Arial" charset="0"/>
                <a:ea typeface="宋体" pitchFamily="2" charset="-122"/>
                <a:cs typeface="+mn-cs"/>
              </a:rPr>
              <a:t>通常表述为绝对零度时，所有纯物质的完美晶体的</a:t>
            </a:r>
            <a:r>
              <a:rPr lang="zh-CN" altLang="en-US" sz="1200" b="0" i="0" u="none" strike="noStrike" kern="1200" dirty="0">
                <a:solidFill>
                  <a:schemeClr val="tx1"/>
                </a:solidFill>
                <a:effectLst/>
                <a:latin typeface="Arial" charset="0"/>
                <a:ea typeface="宋体" pitchFamily="2" charset="-122"/>
                <a:cs typeface="+mn-cs"/>
                <a:hlinkClick r:id="rId5"/>
              </a:rPr>
              <a:t>熵值</a:t>
            </a:r>
            <a:r>
              <a:rPr lang="zh-CN" altLang="en-US" sz="1200" b="0" i="0" kern="1200" dirty="0">
                <a:solidFill>
                  <a:schemeClr val="tx1"/>
                </a:solidFill>
                <a:effectLst/>
                <a:latin typeface="Arial" charset="0"/>
                <a:ea typeface="宋体" pitchFamily="2" charset="-122"/>
                <a:cs typeface="+mn-cs"/>
              </a:rPr>
              <a:t>为零， 或者绝对零度</a:t>
            </a:r>
            <a:r>
              <a:rPr lang="en-US" altLang="zh-CN" sz="1200" b="0" i="0" kern="1200" dirty="0">
                <a:solidFill>
                  <a:schemeClr val="tx1"/>
                </a:solidFill>
                <a:effectLst/>
                <a:latin typeface="Arial" charset="0"/>
                <a:ea typeface="宋体" pitchFamily="2" charset="-122"/>
                <a:cs typeface="+mn-cs"/>
              </a:rPr>
              <a:t>(T=0)</a:t>
            </a:r>
            <a:r>
              <a:rPr lang="zh-CN" altLang="en-US" sz="1200" b="0" i="0" kern="1200" dirty="0">
                <a:solidFill>
                  <a:schemeClr val="tx1"/>
                </a:solidFill>
                <a:effectLst/>
                <a:latin typeface="Arial" charset="0"/>
                <a:ea typeface="宋体" pitchFamily="2" charset="-122"/>
                <a:cs typeface="+mn-cs"/>
              </a:rPr>
              <a:t>不可达到。</a:t>
            </a:r>
            <a:endParaRPr lang="zh-CN" altLang="en-US" dirty="0"/>
          </a:p>
        </p:txBody>
      </p:sp>
      <p:sp>
        <p:nvSpPr>
          <p:cNvPr id="4" name="灯片编号占位符 3"/>
          <p:cNvSpPr>
            <a:spLocks noGrp="1"/>
          </p:cNvSpPr>
          <p:nvPr>
            <p:ph type="sldNum" sz="quarter" idx="10"/>
          </p:nvPr>
        </p:nvSpPr>
        <p:spPr/>
        <p:txBody>
          <a:bodyPr/>
          <a:lstStyle/>
          <a:p>
            <a:fld id="{F9E76FFC-D984-4C18-B46D-0E3E26A82845}" type="slidenum">
              <a:rPr lang="en-US" altLang="zh-CN" smtClean="0"/>
              <a:pPr/>
              <a:t>14</a:t>
            </a:fld>
            <a:endParaRPr lang="en-US" altLang="zh-CN"/>
          </a:p>
        </p:txBody>
      </p:sp>
    </p:spTree>
    <p:extLst>
      <p:ext uri="{BB962C8B-B14F-4D97-AF65-F5344CB8AC3E}">
        <p14:creationId xmlns:p14="http://schemas.microsoft.com/office/powerpoint/2010/main" val="2890327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charset="0"/>
                <a:ea typeface="宋体" pitchFamily="2" charset="-122"/>
                <a:cs typeface="+mn-cs"/>
              </a:rPr>
              <a:t>亨利</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卡文迪许</a:t>
            </a:r>
            <a:r>
              <a:rPr lang="en-US" altLang="zh-CN" sz="1200" b="0" i="0" kern="1200" dirty="0">
                <a:solidFill>
                  <a:schemeClr val="tx1"/>
                </a:solidFill>
                <a:effectLst/>
                <a:latin typeface="Arial" charset="0"/>
                <a:ea typeface="宋体" pitchFamily="2" charset="-122"/>
                <a:cs typeface="+mn-cs"/>
              </a:rPr>
              <a:t>(Henry Cavendish</a:t>
            </a:r>
            <a:r>
              <a:rPr lang="zh-CN" altLang="en-US" sz="1200" b="0" i="0" kern="1200" dirty="0">
                <a:solidFill>
                  <a:schemeClr val="tx1"/>
                </a:solidFill>
                <a:effectLst/>
                <a:latin typeface="Arial" charset="0"/>
                <a:ea typeface="宋体" pitchFamily="2" charset="-122"/>
                <a:cs typeface="+mn-cs"/>
              </a:rPr>
              <a:t>，又译亨利</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卡文迪什，</a:t>
            </a:r>
            <a:r>
              <a:rPr lang="en-US" altLang="zh-CN" sz="1200" b="0" i="0" kern="1200" dirty="0">
                <a:solidFill>
                  <a:schemeClr val="tx1"/>
                </a:solidFill>
                <a:effectLst/>
                <a:latin typeface="Arial" charset="0"/>
                <a:ea typeface="宋体" pitchFamily="2" charset="-122"/>
                <a:cs typeface="+mn-cs"/>
              </a:rPr>
              <a:t>1731</a:t>
            </a:r>
            <a:r>
              <a:rPr lang="zh-CN" altLang="en-US" sz="1200" b="0" i="0" kern="1200" dirty="0">
                <a:solidFill>
                  <a:schemeClr val="tx1"/>
                </a:solidFill>
                <a:effectLst/>
                <a:latin typeface="Arial" charset="0"/>
                <a:ea typeface="宋体" pitchFamily="2" charset="-122"/>
                <a:cs typeface="+mn-cs"/>
              </a:rPr>
              <a:t>年</a:t>
            </a:r>
            <a:r>
              <a:rPr lang="en-US" altLang="zh-CN" sz="1200" b="0" i="0" kern="1200" dirty="0">
                <a:solidFill>
                  <a:schemeClr val="tx1"/>
                </a:solidFill>
                <a:effectLst/>
                <a:latin typeface="Arial" charset="0"/>
                <a:ea typeface="宋体" pitchFamily="2" charset="-122"/>
                <a:cs typeface="+mn-cs"/>
              </a:rPr>
              <a:t>10</a:t>
            </a:r>
            <a:r>
              <a:rPr lang="zh-CN" altLang="en-US" sz="1200" b="0" i="0" kern="1200" dirty="0">
                <a:solidFill>
                  <a:schemeClr val="tx1"/>
                </a:solidFill>
                <a:effectLst/>
                <a:latin typeface="Arial" charset="0"/>
                <a:ea typeface="宋体" pitchFamily="2" charset="-122"/>
                <a:cs typeface="+mn-cs"/>
              </a:rPr>
              <a:t>月</a:t>
            </a:r>
            <a:r>
              <a:rPr lang="en-US" altLang="zh-CN" sz="1200" b="0" i="0" kern="1200" dirty="0">
                <a:solidFill>
                  <a:schemeClr val="tx1"/>
                </a:solidFill>
                <a:effectLst/>
                <a:latin typeface="Arial" charset="0"/>
                <a:ea typeface="宋体" pitchFamily="2" charset="-122"/>
                <a:cs typeface="+mn-cs"/>
              </a:rPr>
              <a:t>10</a:t>
            </a:r>
            <a:r>
              <a:rPr lang="zh-CN" altLang="en-US" sz="1200" b="0" i="0" kern="1200" dirty="0">
                <a:solidFill>
                  <a:schemeClr val="tx1"/>
                </a:solidFill>
                <a:effectLst/>
                <a:latin typeface="Arial" charset="0"/>
                <a:ea typeface="宋体" pitchFamily="2" charset="-122"/>
                <a:cs typeface="+mn-cs"/>
              </a:rPr>
              <a:t>日</a:t>
            </a:r>
            <a:r>
              <a:rPr lang="en-US" altLang="zh-CN" sz="1200" b="0" i="0" kern="1200" dirty="0">
                <a:solidFill>
                  <a:schemeClr val="tx1"/>
                </a:solidFill>
                <a:effectLst/>
                <a:latin typeface="Arial" charset="0"/>
                <a:ea typeface="宋体" pitchFamily="2" charset="-122"/>
                <a:cs typeface="+mn-cs"/>
              </a:rPr>
              <a:t>-1810</a:t>
            </a:r>
            <a:r>
              <a:rPr lang="zh-CN" altLang="en-US" sz="1200" b="0" i="0" kern="1200" dirty="0">
                <a:solidFill>
                  <a:schemeClr val="tx1"/>
                </a:solidFill>
                <a:effectLst/>
                <a:latin typeface="Arial" charset="0"/>
                <a:ea typeface="宋体" pitchFamily="2" charset="-122"/>
                <a:cs typeface="+mn-cs"/>
              </a:rPr>
              <a:t>年</a:t>
            </a:r>
            <a:r>
              <a:rPr lang="en-US" altLang="zh-CN" sz="1200" b="0" i="0" kern="1200" dirty="0">
                <a:solidFill>
                  <a:schemeClr val="tx1"/>
                </a:solidFill>
                <a:effectLst/>
                <a:latin typeface="Arial" charset="0"/>
                <a:ea typeface="宋体" pitchFamily="2" charset="-122"/>
                <a:cs typeface="+mn-cs"/>
              </a:rPr>
              <a:t>2</a:t>
            </a:r>
            <a:r>
              <a:rPr lang="zh-CN" altLang="en-US" sz="1200" b="0" i="0" kern="1200" dirty="0">
                <a:solidFill>
                  <a:schemeClr val="tx1"/>
                </a:solidFill>
                <a:effectLst/>
                <a:latin typeface="Arial" charset="0"/>
                <a:ea typeface="宋体" pitchFamily="2" charset="-122"/>
                <a:cs typeface="+mn-cs"/>
              </a:rPr>
              <a:t>月</a:t>
            </a:r>
            <a:r>
              <a:rPr lang="en-US" altLang="zh-CN" sz="1200" b="0" i="0" kern="1200" dirty="0">
                <a:solidFill>
                  <a:schemeClr val="tx1"/>
                </a:solidFill>
                <a:effectLst/>
                <a:latin typeface="Arial" charset="0"/>
                <a:ea typeface="宋体" pitchFamily="2" charset="-122"/>
                <a:cs typeface="+mn-cs"/>
              </a:rPr>
              <a:t>24</a:t>
            </a:r>
            <a:r>
              <a:rPr lang="zh-CN" altLang="en-US" sz="1200" b="0" i="0" kern="1200" dirty="0">
                <a:solidFill>
                  <a:schemeClr val="tx1"/>
                </a:solidFill>
                <a:effectLst/>
                <a:latin typeface="Arial" charset="0"/>
                <a:ea typeface="宋体" pitchFamily="2" charset="-122"/>
                <a:cs typeface="+mn-cs"/>
              </a:rPr>
              <a:t>日</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，英国物理学家、</a:t>
            </a:r>
            <a:r>
              <a:rPr lang="zh-CN" altLang="en-US" sz="1200" b="0" i="0" u="none" strike="noStrike" kern="1200" dirty="0">
                <a:solidFill>
                  <a:schemeClr val="tx1"/>
                </a:solidFill>
                <a:effectLst/>
                <a:latin typeface="Arial" charset="0"/>
                <a:ea typeface="宋体" pitchFamily="2" charset="-122"/>
                <a:cs typeface="+mn-cs"/>
                <a:hlinkClick r:id="rId3"/>
              </a:rPr>
              <a:t>化学家</a:t>
            </a:r>
            <a:r>
              <a:rPr lang="zh-CN" altLang="en-US" sz="1200" b="0" i="0" u="none" strike="noStrike"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被认为是牛顿之后英国最伟大的科学家之一。曾经有科学史家说</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他是有学问的人当中最富有的，也是富人当中最有学问的。</a:t>
            </a:r>
            <a:r>
              <a:rPr lang="en-US" altLang="zh-CN" sz="1200" b="0" i="0" kern="1200" dirty="0">
                <a:solidFill>
                  <a:schemeClr val="tx1"/>
                </a:solidFill>
                <a:effectLst/>
                <a:latin typeface="Arial" charset="0"/>
                <a:ea typeface="宋体" pitchFamily="2" charset="-122"/>
                <a:cs typeface="+mn-cs"/>
              </a:rPr>
              <a:t>"</a:t>
            </a:r>
          </a:p>
          <a:p>
            <a:r>
              <a:rPr lang="zh-CN" altLang="en-US" sz="1200" b="0" i="0" kern="1200" dirty="0">
                <a:solidFill>
                  <a:schemeClr val="tx1"/>
                </a:solidFill>
                <a:effectLst/>
                <a:latin typeface="Arial" charset="0"/>
                <a:ea typeface="宋体" pitchFamily="2" charset="-122"/>
                <a:cs typeface="+mn-cs"/>
              </a:rPr>
              <a:t>卡文迪许的祖父和外祖父分别是德文郡公爵和肯特公爵。他是在牛顿病故四年后出生的，他读过牛顿的全部著作，一生最佩服牛顿的学识和为人。到了</a:t>
            </a:r>
            <a:r>
              <a:rPr lang="en-US" altLang="zh-CN" sz="1200" b="0" i="0" kern="1200" dirty="0">
                <a:solidFill>
                  <a:schemeClr val="tx1"/>
                </a:solidFill>
                <a:effectLst/>
                <a:latin typeface="Arial" charset="0"/>
                <a:ea typeface="宋体" pitchFamily="2" charset="-122"/>
                <a:cs typeface="+mn-cs"/>
              </a:rPr>
              <a:t>1760</a:t>
            </a:r>
            <a:r>
              <a:rPr lang="zh-CN" altLang="en-US" sz="1200" b="0" i="0" kern="1200" dirty="0">
                <a:solidFill>
                  <a:schemeClr val="tx1"/>
                </a:solidFill>
                <a:effectLst/>
                <a:latin typeface="Arial" charset="0"/>
                <a:ea typeface="宋体" pitchFamily="2" charset="-122"/>
                <a:cs typeface="+mn-cs"/>
              </a:rPr>
              <a:t>年他被选为皇家学会会员，凡是有</a:t>
            </a:r>
            <a:r>
              <a:rPr lang="en-US" altLang="zh-CN" sz="1200" b="0" i="0" kern="1200" dirty="0">
                <a:solidFill>
                  <a:schemeClr val="tx1"/>
                </a:solidFill>
                <a:effectLst/>
                <a:latin typeface="Arial" charset="0"/>
                <a:ea typeface="宋体" pitchFamily="2" charset="-122"/>
                <a:cs typeface="+mn-cs"/>
              </a:rPr>
              <a:t>FSR(</a:t>
            </a:r>
            <a:r>
              <a:rPr lang="zh-CN" altLang="en-US" sz="1200" b="0" i="0" kern="1200" dirty="0">
                <a:solidFill>
                  <a:schemeClr val="tx1"/>
                </a:solidFill>
                <a:effectLst/>
                <a:latin typeface="Arial" charset="0"/>
                <a:ea typeface="宋体" pitchFamily="2" charset="-122"/>
                <a:cs typeface="+mn-cs"/>
              </a:rPr>
              <a:t>皇家学会会员</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头衔的人，依然受到人们的尊敬。</a:t>
            </a:r>
          </a:p>
          <a:p>
            <a:r>
              <a:rPr lang="zh-CN" altLang="en-US" sz="1200" b="0" i="0" kern="1200" dirty="0">
                <a:solidFill>
                  <a:schemeClr val="tx1"/>
                </a:solidFill>
                <a:effectLst/>
                <a:latin typeface="Arial" charset="0"/>
                <a:ea typeface="宋体" pitchFamily="2" charset="-122"/>
                <a:cs typeface="+mn-cs"/>
              </a:rPr>
              <a:t>在</a:t>
            </a:r>
            <a:r>
              <a:rPr lang="en-US" altLang="zh-CN" sz="1200" b="0" i="0" kern="1200" dirty="0">
                <a:solidFill>
                  <a:schemeClr val="tx1"/>
                </a:solidFill>
                <a:effectLst/>
                <a:latin typeface="Arial" charset="0"/>
                <a:ea typeface="宋体" pitchFamily="2" charset="-122"/>
                <a:cs typeface="+mn-cs"/>
              </a:rPr>
              <a:t>18</a:t>
            </a:r>
            <a:r>
              <a:rPr lang="zh-CN" altLang="en-US" sz="1200" b="0" i="0" kern="1200" dirty="0">
                <a:solidFill>
                  <a:schemeClr val="tx1"/>
                </a:solidFill>
                <a:effectLst/>
                <a:latin typeface="Arial" charset="0"/>
                <a:ea typeface="宋体" pitchFamily="2" charset="-122"/>
                <a:cs typeface="+mn-cs"/>
              </a:rPr>
              <a:t>世纪时，还没有公家办的实验室。所以卡文迪许在自己家里装备了一座规模相当大的实验室，他终身在自己家里做实验工作。</a:t>
            </a:r>
            <a:r>
              <a:rPr lang="en-US" altLang="zh-CN" sz="1200" b="0" i="0" kern="1200" dirty="0">
                <a:solidFill>
                  <a:schemeClr val="tx1"/>
                </a:solidFill>
                <a:effectLst/>
                <a:latin typeface="Arial" charset="0"/>
                <a:ea typeface="宋体" pitchFamily="2" charset="-122"/>
                <a:cs typeface="+mn-cs"/>
              </a:rPr>
              <a:t>1773</a:t>
            </a:r>
            <a:r>
              <a:rPr lang="zh-CN" altLang="en-US" sz="1200" b="0" i="0" kern="1200" dirty="0">
                <a:solidFill>
                  <a:schemeClr val="tx1"/>
                </a:solidFill>
                <a:effectLst/>
                <a:latin typeface="Arial" charset="0"/>
                <a:ea typeface="宋体" pitchFamily="2" charset="-122"/>
                <a:cs typeface="+mn-cs"/>
              </a:rPr>
              <a:t>年，卡文迪许用两个同心金属球壳做实验，发现了电荷间的作用规律，从而验证了自己的之前的结论</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卡文迪许之前曾圆满解释了电荷在导体表面分布并严格遵守距离平方反比律的原因。</a:t>
            </a:r>
            <a:r>
              <a:rPr lang="en-US" altLang="zh-CN" sz="1200" b="0" i="0" kern="1200" dirty="0">
                <a:solidFill>
                  <a:schemeClr val="tx1"/>
                </a:solidFill>
                <a:effectLst/>
                <a:latin typeface="Arial" charset="0"/>
                <a:ea typeface="宋体" pitchFamily="2" charset="-122"/>
                <a:cs typeface="+mn-cs"/>
              </a:rPr>
              <a:t>1797</a:t>
            </a:r>
            <a:r>
              <a:rPr lang="zh-CN" altLang="en-US" sz="1200" b="0" i="0" kern="1200" dirty="0">
                <a:solidFill>
                  <a:schemeClr val="tx1"/>
                </a:solidFill>
                <a:effectLst/>
                <a:latin typeface="Arial" charset="0"/>
                <a:ea typeface="宋体" pitchFamily="2" charset="-122"/>
                <a:cs typeface="+mn-cs"/>
              </a:rPr>
              <a:t>年，卡文迪许最后的一项研究十分著名的，是关于地球平均密度的问题。他在改良约翰</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米切尔设计之后，通过实验测量了地球平均密度。卡文迪许提出的数字是</a:t>
            </a:r>
            <a:r>
              <a:rPr lang="en-US" altLang="zh-CN" sz="1200" b="0" i="0" kern="1200" dirty="0">
                <a:solidFill>
                  <a:schemeClr val="tx1"/>
                </a:solidFill>
                <a:effectLst/>
                <a:latin typeface="Arial" charset="0"/>
                <a:ea typeface="宋体" pitchFamily="2" charset="-122"/>
                <a:cs typeface="+mn-cs"/>
              </a:rPr>
              <a:t>5.448</a:t>
            </a:r>
            <a:r>
              <a:rPr lang="zh-CN" altLang="en-US" sz="1200" b="0" i="0" kern="1200" dirty="0">
                <a:solidFill>
                  <a:schemeClr val="tx1"/>
                </a:solidFill>
                <a:effectLst/>
                <a:latin typeface="Arial" charset="0"/>
                <a:ea typeface="宋体" pitchFamily="2" charset="-122"/>
                <a:cs typeface="+mn-cs"/>
              </a:rPr>
              <a:t>克</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厘米，公认的是</a:t>
            </a:r>
            <a:r>
              <a:rPr lang="en-US" altLang="zh-CN" sz="1200" b="0" i="0" kern="1200" dirty="0">
                <a:solidFill>
                  <a:schemeClr val="tx1"/>
                </a:solidFill>
                <a:effectLst/>
                <a:latin typeface="Arial" charset="0"/>
                <a:ea typeface="宋体" pitchFamily="2" charset="-122"/>
                <a:cs typeface="+mn-cs"/>
              </a:rPr>
              <a:t>5.48</a:t>
            </a:r>
            <a:r>
              <a:rPr lang="zh-CN" altLang="en-US" sz="1200" b="0" i="0" kern="1200" dirty="0">
                <a:solidFill>
                  <a:schemeClr val="tx1"/>
                </a:solidFill>
                <a:effectLst/>
                <a:latin typeface="Arial" charset="0"/>
                <a:ea typeface="宋体" pitchFamily="2" charset="-122"/>
                <a:cs typeface="+mn-cs"/>
              </a:rPr>
              <a:t>克</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厘米。这说明当时试验已经相当准确。这项实验同时实验验证了牛顿的万有引力定律，确定了引力常数，被后人称为</a:t>
            </a:r>
            <a:r>
              <a:rPr lang="en-US" altLang="zh-CN" sz="1200" b="0" i="0" kern="1200" dirty="0">
                <a:solidFill>
                  <a:schemeClr val="tx1"/>
                </a:solidFill>
                <a:effectLst/>
                <a:latin typeface="Arial" charset="0"/>
                <a:ea typeface="宋体" pitchFamily="2" charset="-122"/>
                <a:cs typeface="+mn-cs"/>
              </a:rPr>
              <a:t>"</a:t>
            </a:r>
            <a:r>
              <a:rPr lang="zh-CN" altLang="en-US" sz="1200" b="0" i="0" u="none" strike="noStrike" kern="1200" dirty="0">
                <a:solidFill>
                  <a:schemeClr val="tx1"/>
                </a:solidFill>
                <a:effectLst/>
                <a:latin typeface="Arial" charset="0"/>
                <a:ea typeface="宋体" pitchFamily="2" charset="-122"/>
                <a:cs typeface="+mn-cs"/>
                <a:hlinkClick r:id="rId4"/>
              </a:rPr>
              <a:t>卡文迪许实验</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a:t>
            </a:r>
            <a:endParaRPr lang="en-US" altLang="zh-CN" sz="1200" b="0" i="0" kern="1200" dirty="0">
              <a:solidFill>
                <a:schemeClr val="tx1"/>
              </a:solidFill>
              <a:effectLst/>
              <a:latin typeface="Arial" charset="0"/>
              <a:ea typeface="宋体" pitchFamily="2" charset="-122"/>
              <a:cs typeface="+mn-cs"/>
            </a:endParaRPr>
          </a:p>
          <a:p>
            <a:r>
              <a:rPr lang="zh-CN" altLang="en-US" sz="1200" b="0" i="0" kern="1200" dirty="0">
                <a:solidFill>
                  <a:schemeClr val="tx1"/>
                </a:solidFill>
                <a:effectLst/>
                <a:latin typeface="Arial" charset="0"/>
                <a:ea typeface="宋体" pitchFamily="2" charset="-122"/>
                <a:cs typeface="+mn-cs"/>
              </a:rPr>
              <a:t>他在</a:t>
            </a:r>
            <a:r>
              <a:rPr lang="en-US" altLang="zh-CN" sz="1200" b="0" i="0" kern="1200" dirty="0">
                <a:solidFill>
                  <a:schemeClr val="tx1"/>
                </a:solidFill>
                <a:effectLst/>
                <a:latin typeface="Arial" charset="0"/>
                <a:ea typeface="宋体" pitchFamily="2" charset="-122"/>
                <a:cs typeface="+mn-cs"/>
              </a:rPr>
              <a:t>1777</a:t>
            </a:r>
            <a:r>
              <a:rPr lang="zh-CN" altLang="en-US" sz="1200" b="0" i="0" kern="1200" dirty="0">
                <a:solidFill>
                  <a:schemeClr val="tx1"/>
                </a:solidFill>
                <a:effectLst/>
                <a:latin typeface="Arial" charset="0"/>
                <a:ea typeface="宋体" pitchFamily="2" charset="-122"/>
                <a:cs typeface="+mn-cs"/>
              </a:rPr>
              <a:t>年向皇家学会提交论文，认为电荷之间的作用力可能呈现与距离的平方成反比的关系，后来被库仑通过实验证明，成为库仑定律。他和法拉第共同主张电容器的电容会随着极板间的介质不同而变化</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提出了</a:t>
            </a:r>
            <a:r>
              <a:rPr lang="zh-CN" altLang="en-US" sz="1200" b="0" i="0" u="none" strike="noStrike" kern="1200" dirty="0">
                <a:solidFill>
                  <a:schemeClr val="tx1"/>
                </a:solidFill>
                <a:effectLst/>
                <a:latin typeface="Arial" charset="0"/>
                <a:ea typeface="宋体" pitchFamily="2" charset="-122"/>
                <a:cs typeface="+mn-cs"/>
                <a:hlinkClick r:id="rId5"/>
              </a:rPr>
              <a:t>介电常数</a:t>
            </a:r>
            <a:r>
              <a:rPr lang="zh-CN" altLang="en-US" sz="1200" b="0" i="0" kern="1200" dirty="0">
                <a:solidFill>
                  <a:schemeClr val="tx1"/>
                </a:solidFill>
                <a:effectLst/>
                <a:latin typeface="Arial" charset="0"/>
                <a:ea typeface="宋体" pitchFamily="2" charset="-122"/>
                <a:cs typeface="+mn-cs"/>
              </a:rPr>
              <a:t>的概念，并推导出平板电容器的公式。他第一个将</a:t>
            </a:r>
            <a:r>
              <a:rPr lang="zh-CN" altLang="en-US" sz="1200" b="0" i="0" u="none" strike="noStrike" kern="1200" dirty="0">
                <a:solidFill>
                  <a:schemeClr val="tx1"/>
                </a:solidFill>
                <a:effectLst/>
                <a:latin typeface="Arial" charset="0"/>
                <a:ea typeface="宋体" pitchFamily="2" charset="-122"/>
                <a:cs typeface="+mn-cs"/>
                <a:hlinkClick r:id="rId6"/>
              </a:rPr>
              <a:t>电势</a:t>
            </a:r>
            <a:r>
              <a:rPr lang="zh-CN" altLang="en-US" sz="1200" b="0" i="0" kern="1200" dirty="0">
                <a:solidFill>
                  <a:schemeClr val="tx1"/>
                </a:solidFill>
                <a:effectLst/>
                <a:latin typeface="Arial" charset="0"/>
                <a:ea typeface="宋体" pitchFamily="2" charset="-122"/>
                <a:cs typeface="+mn-cs"/>
              </a:rPr>
              <a:t>概念大量应用对电学现象的解释中。并通过大量实验，提出了电势与电流成正比的关系，这一关系</a:t>
            </a:r>
            <a:r>
              <a:rPr lang="en-US" altLang="zh-CN" sz="1200" b="0" i="0" kern="1200" dirty="0">
                <a:solidFill>
                  <a:schemeClr val="tx1"/>
                </a:solidFill>
                <a:effectLst/>
                <a:latin typeface="Arial" charset="0"/>
                <a:ea typeface="宋体" pitchFamily="2" charset="-122"/>
                <a:cs typeface="+mn-cs"/>
              </a:rPr>
              <a:t>1827</a:t>
            </a:r>
            <a:r>
              <a:rPr lang="zh-CN" altLang="en-US" sz="1200" b="0" i="0" kern="1200" dirty="0">
                <a:solidFill>
                  <a:schemeClr val="tx1"/>
                </a:solidFill>
                <a:effectLst/>
                <a:latin typeface="Arial" charset="0"/>
                <a:ea typeface="宋体" pitchFamily="2" charset="-122"/>
                <a:cs typeface="+mn-cs"/>
              </a:rPr>
              <a:t>年被欧姆重新发现，即欧姆定律。卡文迪什对电学的研究基本都没有发表，詹姆斯</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克拉克</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麦克斯韦的最后五年致力于对卡文迪什个人实验记录的整理，于</a:t>
            </a:r>
            <a:r>
              <a:rPr lang="en-US" altLang="zh-CN" sz="1200" b="0" i="0" kern="1200" dirty="0">
                <a:solidFill>
                  <a:schemeClr val="tx1"/>
                </a:solidFill>
                <a:effectLst/>
                <a:latin typeface="Arial" charset="0"/>
                <a:ea typeface="宋体" pitchFamily="2" charset="-122"/>
                <a:cs typeface="+mn-cs"/>
              </a:rPr>
              <a:t>1879</a:t>
            </a:r>
            <a:r>
              <a:rPr lang="zh-CN" altLang="en-US" sz="1200" b="0" i="0" kern="1200" dirty="0">
                <a:solidFill>
                  <a:schemeClr val="tx1"/>
                </a:solidFill>
                <a:effectLst/>
                <a:latin typeface="Arial" charset="0"/>
                <a:ea typeface="宋体" pitchFamily="2" charset="-122"/>
                <a:cs typeface="+mn-cs"/>
              </a:rPr>
              <a:t>年出版了麦克斯韦注释的</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卡文迪什的电学研究</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，卡文迪什在电学上成果才使世人知晓。</a:t>
            </a:r>
            <a:endParaRPr lang="en-US" altLang="zh-CN" sz="1200" b="0" i="0" kern="1200" dirty="0">
              <a:solidFill>
                <a:schemeClr val="tx1"/>
              </a:solidFill>
              <a:effectLst/>
              <a:latin typeface="Arial" charset="0"/>
              <a:ea typeface="宋体" pitchFamily="2" charset="-122"/>
              <a:cs typeface="+mn-cs"/>
            </a:endParaRPr>
          </a:p>
          <a:p>
            <a:r>
              <a:rPr lang="en-US" altLang="zh-CN" sz="1200" b="0" i="0" kern="1200" dirty="0">
                <a:solidFill>
                  <a:schemeClr val="tx1"/>
                </a:solidFill>
                <a:effectLst/>
                <a:latin typeface="Arial" charset="0"/>
                <a:ea typeface="宋体" pitchFamily="2" charset="-122"/>
                <a:cs typeface="+mn-cs"/>
              </a:rPr>
              <a:t>1810</a:t>
            </a:r>
            <a:r>
              <a:rPr lang="zh-CN" altLang="en-US" sz="1200" b="0" i="0" kern="1200" dirty="0">
                <a:solidFill>
                  <a:schemeClr val="tx1"/>
                </a:solidFill>
                <a:effectLst/>
                <a:latin typeface="Arial" charset="0"/>
                <a:ea typeface="宋体" pitchFamily="2" charset="-122"/>
                <a:cs typeface="+mn-cs"/>
              </a:rPr>
              <a:t>年卡文迪许逝世后，他的侄子齐治把卡文迪许遗留下的</a:t>
            </a:r>
            <a:r>
              <a:rPr lang="en-US" altLang="zh-CN" sz="1200" b="0" i="0" kern="1200" dirty="0">
                <a:solidFill>
                  <a:schemeClr val="tx1"/>
                </a:solidFill>
                <a:effectLst/>
                <a:latin typeface="Arial" charset="0"/>
                <a:ea typeface="宋体" pitchFamily="2" charset="-122"/>
                <a:cs typeface="+mn-cs"/>
              </a:rPr>
              <a:t>20</a:t>
            </a:r>
            <a:r>
              <a:rPr lang="zh-CN" altLang="en-US" sz="1200" b="0" i="0" kern="1200" dirty="0">
                <a:solidFill>
                  <a:schemeClr val="tx1"/>
                </a:solidFill>
                <a:effectLst/>
                <a:latin typeface="Arial" charset="0"/>
                <a:ea typeface="宋体" pitchFamily="2" charset="-122"/>
                <a:cs typeface="+mn-cs"/>
              </a:rPr>
              <a:t>捆实验笔记完好地放进了书橱里，谁也没有去动它。谁知手稿在书橱里一放竟是</a:t>
            </a:r>
            <a:r>
              <a:rPr lang="en-US" altLang="zh-CN" sz="1200" b="0" i="0" kern="1200" dirty="0">
                <a:solidFill>
                  <a:schemeClr val="tx1"/>
                </a:solidFill>
                <a:effectLst/>
                <a:latin typeface="Arial" charset="0"/>
                <a:ea typeface="宋体" pitchFamily="2" charset="-122"/>
                <a:cs typeface="+mn-cs"/>
              </a:rPr>
              <a:t>70</a:t>
            </a:r>
            <a:r>
              <a:rPr lang="zh-CN" altLang="en-US" sz="1200" b="0" i="0" kern="1200" dirty="0">
                <a:solidFill>
                  <a:schemeClr val="tx1"/>
                </a:solidFill>
                <a:effectLst/>
                <a:latin typeface="Arial" charset="0"/>
                <a:ea typeface="宋体" pitchFamily="2" charset="-122"/>
                <a:cs typeface="+mn-cs"/>
              </a:rPr>
              <a:t>年，一进到了</a:t>
            </a:r>
            <a:r>
              <a:rPr lang="en-US" altLang="zh-CN" sz="1200" b="0" i="0" kern="1200" dirty="0">
                <a:solidFill>
                  <a:schemeClr val="tx1"/>
                </a:solidFill>
                <a:effectLst/>
                <a:latin typeface="Arial" charset="0"/>
                <a:ea typeface="宋体" pitchFamily="2" charset="-122"/>
                <a:cs typeface="+mn-cs"/>
              </a:rPr>
              <a:t>1871</a:t>
            </a:r>
            <a:r>
              <a:rPr lang="zh-CN" altLang="en-US" sz="1200" b="0" i="0" kern="1200" dirty="0">
                <a:solidFill>
                  <a:schemeClr val="tx1"/>
                </a:solidFill>
                <a:effectLst/>
                <a:latin typeface="Arial" charset="0"/>
                <a:ea typeface="宋体" pitchFamily="2" charset="-122"/>
                <a:cs typeface="+mn-cs"/>
              </a:rPr>
              <a:t>年，另一位电学大师麦克斯韦应聘担任</a:t>
            </a:r>
            <a:r>
              <a:rPr lang="zh-CN" altLang="en-US" sz="1200" b="0" i="0" u="none" strike="noStrike" kern="1200" dirty="0">
                <a:solidFill>
                  <a:schemeClr val="tx1"/>
                </a:solidFill>
                <a:effectLst/>
                <a:latin typeface="Arial" charset="0"/>
                <a:ea typeface="宋体" pitchFamily="2" charset="-122"/>
                <a:cs typeface="+mn-cs"/>
                <a:hlinkClick r:id="rId7"/>
              </a:rPr>
              <a:t>剑桥大学</a:t>
            </a:r>
            <a:r>
              <a:rPr lang="zh-CN" altLang="en-US" sz="1200" b="0" i="0" kern="1200" dirty="0">
                <a:solidFill>
                  <a:schemeClr val="tx1"/>
                </a:solidFill>
                <a:effectLst/>
                <a:latin typeface="Arial" charset="0"/>
                <a:ea typeface="宋体" pitchFamily="2" charset="-122"/>
                <a:cs typeface="+mn-cs"/>
              </a:rPr>
              <a:t>教授并负责筹建卡文迪许实验室时，这些充满了智慧和心血的笔记获得了</a:t>
            </a:r>
            <a:r>
              <a:rPr lang="zh-CN" altLang="en-US" sz="1200" b="0" i="0" u="none" strike="noStrike" kern="1200" dirty="0">
                <a:solidFill>
                  <a:schemeClr val="tx1"/>
                </a:solidFill>
                <a:effectLst/>
                <a:latin typeface="Arial" charset="0"/>
                <a:ea typeface="宋体" pitchFamily="2" charset="-122"/>
                <a:cs typeface="+mn-cs"/>
                <a:hlinkClick r:id="rId8"/>
              </a:rPr>
              <a:t>重返人间</a:t>
            </a:r>
            <a:r>
              <a:rPr lang="zh-CN" altLang="en-US" sz="1200" b="0" i="0" kern="1200" dirty="0">
                <a:solidFill>
                  <a:schemeClr val="tx1"/>
                </a:solidFill>
                <a:effectLst/>
                <a:latin typeface="Arial" charset="0"/>
                <a:ea typeface="宋体" pitchFamily="2" charset="-122"/>
                <a:cs typeface="+mn-cs"/>
              </a:rPr>
              <a:t>的机会。麦克斯韦仔细阅读了前辈在</a:t>
            </a:r>
            <a:r>
              <a:rPr lang="en-US" altLang="zh-CN" sz="1200" b="0" i="0" kern="1200" dirty="0">
                <a:solidFill>
                  <a:schemeClr val="tx1"/>
                </a:solidFill>
                <a:effectLst/>
                <a:latin typeface="Arial" charset="0"/>
                <a:ea typeface="宋体" pitchFamily="2" charset="-122"/>
                <a:cs typeface="+mn-cs"/>
              </a:rPr>
              <a:t>100</a:t>
            </a:r>
            <a:r>
              <a:rPr lang="zh-CN" altLang="en-US" sz="1200" b="0" i="0" kern="1200" dirty="0">
                <a:solidFill>
                  <a:schemeClr val="tx1"/>
                </a:solidFill>
                <a:effectLst/>
                <a:latin typeface="Arial" charset="0"/>
                <a:ea typeface="宋体" pitchFamily="2" charset="-122"/>
                <a:cs typeface="+mn-cs"/>
              </a:rPr>
              <a:t>年前的手搞，不由大惊失色，连声叹服说</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卡文迪许也许是有史以来最伟大的</a:t>
            </a:r>
            <a:r>
              <a:rPr lang="zh-CN" altLang="en-US" sz="1200" b="0" i="0" u="none" strike="noStrike" kern="1200" dirty="0">
                <a:solidFill>
                  <a:schemeClr val="tx1"/>
                </a:solidFill>
                <a:effectLst/>
                <a:latin typeface="Arial" charset="0"/>
                <a:ea typeface="宋体" pitchFamily="2" charset="-122"/>
                <a:cs typeface="+mn-cs"/>
                <a:hlinkClick r:id="rId9"/>
              </a:rPr>
              <a:t>实验物理学家</a:t>
            </a:r>
            <a:r>
              <a:rPr lang="zh-CN" altLang="en-US" sz="1200" b="0" i="0" kern="1200" dirty="0">
                <a:solidFill>
                  <a:schemeClr val="tx1"/>
                </a:solidFill>
                <a:effectLst/>
                <a:latin typeface="Arial" charset="0"/>
                <a:ea typeface="宋体" pitchFamily="2" charset="-122"/>
                <a:cs typeface="+mn-cs"/>
              </a:rPr>
              <a:t>，他几乎预料到电学上的所有伟大事实。这些事实后来通过库仑和法国哲学家的著作闻名于世。</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此后麦克韦决定搁下自己的一些研究课题，呕心沥血地整理这些手稿，使卡文迪许的光辉思想流传了下来。真是一本名著，两代风流。不啻是科学史上的一段佳话</a:t>
            </a:r>
            <a:r>
              <a:rPr lang="en-US" altLang="zh-CN" sz="1200" b="0" i="0" kern="1200" dirty="0">
                <a:solidFill>
                  <a:schemeClr val="tx1"/>
                </a:solidFill>
                <a:effectLst/>
                <a:latin typeface="Arial" charset="0"/>
                <a:ea typeface="宋体" pitchFamily="2" charset="-122"/>
                <a:cs typeface="+mn-cs"/>
              </a:rPr>
              <a:t>.</a:t>
            </a:r>
          </a:p>
          <a:p>
            <a:endParaRPr lang="en-US" altLang="zh-CN" sz="1200" b="0" i="0" kern="1200" dirty="0">
              <a:solidFill>
                <a:schemeClr val="tx1"/>
              </a:solidFill>
              <a:effectLst/>
              <a:latin typeface="Arial" charset="0"/>
              <a:ea typeface="宋体" pitchFamily="2" charset="-122"/>
              <a:cs typeface="+mn-cs"/>
            </a:endParaRPr>
          </a:p>
          <a:p>
            <a:endParaRPr lang="en-US" altLang="zh-CN" sz="1200" b="0" i="0" kern="1200" dirty="0">
              <a:solidFill>
                <a:schemeClr val="tx1"/>
              </a:solidFill>
              <a:effectLst/>
              <a:latin typeface="Arial" charset="0"/>
              <a:ea typeface="宋体" pitchFamily="2" charset="-122"/>
              <a:cs typeface="+mn-cs"/>
            </a:endParaRPr>
          </a:p>
          <a:p>
            <a:endParaRPr lang="en-US" altLang="zh-CN" sz="1200" b="0" i="0" kern="1200" dirty="0">
              <a:solidFill>
                <a:schemeClr val="tx1"/>
              </a:solidFill>
              <a:effectLst/>
              <a:latin typeface="Arial" charset="0"/>
              <a:ea typeface="宋体" pitchFamily="2" charset="-122"/>
              <a:cs typeface="+mn-cs"/>
            </a:endParaRPr>
          </a:p>
          <a:p>
            <a:r>
              <a:rPr lang="zh-CN" altLang="en-US" sz="1200" b="0" i="0" kern="1200" dirty="0">
                <a:solidFill>
                  <a:schemeClr val="tx1"/>
                </a:solidFill>
                <a:effectLst/>
                <a:latin typeface="Arial" charset="0"/>
                <a:ea typeface="宋体" pitchFamily="2" charset="-122"/>
                <a:cs typeface="+mn-cs"/>
              </a:rPr>
              <a:t>奥斯特</a:t>
            </a:r>
            <a:r>
              <a:rPr lang="en-US" altLang="zh-CN" sz="1200" b="0" i="0" kern="1200" dirty="0">
                <a:solidFill>
                  <a:schemeClr val="tx1"/>
                </a:solidFill>
                <a:effectLst/>
                <a:latin typeface="Arial" charset="0"/>
                <a:ea typeface="宋体" pitchFamily="2" charset="-122"/>
                <a:cs typeface="+mn-cs"/>
              </a:rPr>
              <a:t>(Hans Christian </a:t>
            </a:r>
            <a:r>
              <a:rPr lang="en-US" altLang="zh-CN" sz="1200" b="0" i="0" kern="1200" dirty="0" err="1">
                <a:solidFill>
                  <a:schemeClr val="tx1"/>
                </a:solidFill>
                <a:effectLst/>
                <a:latin typeface="Arial" charset="0"/>
                <a:ea typeface="宋体" pitchFamily="2" charset="-122"/>
                <a:cs typeface="+mn-cs"/>
              </a:rPr>
              <a:t>Oersted</a:t>
            </a:r>
            <a:r>
              <a:rPr lang="zh-CN" altLang="en-US" sz="1200" b="0" i="0" kern="1200" dirty="0">
                <a:solidFill>
                  <a:schemeClr val="tx1"/>
                </a:solidFill>
                <a:effectLst/>
                <a:latin typeface="Arial" charset="0"/>
                <a:ea typeface="宋体" pitchFamily="2" charset="-122"/>
                <a:cs typeface="+mn-cs"/>
              </a:rPr>
              <a:t>，</a:t>
            </a:r>
            <a:r>
              <a:rPr lang="en-US" altLang="zh-CN" sz="1200" b="0" i="0" kern="1200" dirty="0">
                <a:solidFill>
                  <a:schemeClr val="tx1"/>
                </a:solidFill>
                <a:effectLst/>
                <a:latin typeface="Arial" charset="0"/>
                <a:ea typeface="宋体" pitchFamily="2" charset="-122"/>
                <a:cs typeface="+mn-cs"/>
              </a:rPr>
              <a:t>1777~1851)</a:t>
            </a:r>
            <a:r>
              <a:rPr lang="zh-CN" altLang="en-US" sz="1200" b="0" i="0" kern="1200" dirty="0">
                <a:solidFill>
                  <a:schemeClr val="tx1"/>
                </a:solidFill>
                <a:effectLst/>
                <a:latin typeface="Arial" charset="0"/>
                <a:ea typeface="宋体" pitchFamily="2" charset="-122"/>
                <a:cs typeface="+mn-cs"/>
              </a:rPr>
              <a:t>，丹麦物理学家。他坚信自然力是可以相互转化的，长期探索</a:t>
            </a:r>
            <a:r>
              <a:rPr lang="zh-CN" altLang="en-US" sz="1200" b="0" i="0" u="none" strike="noStrike" kern="1200" dirty="0">
                <a:solidFill>
                  <a:schemeClr val="tx1"/>
                </a:solidFill>
                <a:effectLst/>
                <a:latin typeface="Arial" charset="0"/>
                <a:ea typeface="宋体" pitchFamily="2" charset="-122"/>
                <a:cs typeface="+mn-cs"/>
                <a:hlinkClick r:id="rId10"/>
              </a:rPr>
              <a:t>电与磁</a:t>
            </a:r>
            <a:r>
              <a:rPr lang="zh-CN" altLang="en-US" sz="1200" b="0" i="0" kern="1200" dirty="0">
                <a:solidFill>
                  <a:schemeClr val="tx1"/>
                </a:solidFill>
                <a:effectLst/>
                <a:latin typeface="Arial" charset="0"/>
                <a:ea typeface="宋体" pitchFamily="2" charset="-122"/>
                <a:cs typeface="+mn-cs"/>
              </a:rPr>
              <a:t>之间的联系。</a:t>
            </a:r>
            <a:r>
              <a:rPr lang="en-US" altLang="zh-CN" sz="1200" b="0" i="0" kern="1200" dirty="0">
                <a:solidFill>
                  <a:schemeClr val="tx1"/>
                </a:solidFill>
                <a:effectLst/>
                <a:latin typeface="Arial" charset="0"/>
                <a:ea typeface="宋体" pitchFamily="2" charset="-122"/>
                <a:cs typeface="+mn-cs"/>
              </a:rPr>
              <a:t>1820</a:t>
            </a:r>
            <a:r>
              <a:rPr lang="zh-CN" altLang="en-US" sz="1200" b="0" i="0" kern="1200" dirty="0">
                <a:solidFill>
                  <a:schemeClr val="tx1"/>
                </a:solidFill>
                <a:effectLst/>
                <a:latin typeface="Arial" charset="0"/>
                <a:ea typeface="宋体" pitchFamily="2" charset="-122"/>
                <a:cs typeface="+mn-cs"/>
              </a:rPr>
              <a:t>年</a:t>
            </a:r>
            <a:r>
              <a:rPr lang="en-US" altLang="zh-CN" sz="1200" b="0" i="0" kern="1200" dirty="0">
                <a:solidFill>
                  <a:schemeClr val="tx1"/>
                </a:solidFill>
                <a:effectLst/>
                <a:latin typeface="Arial" charset="0"/>
                <a:ea typeface="宋体" pitchFamily="2" charset="-122"/>
                <a:cs typeface="+mn-cs"/>
              </a:rPr>
              <a:t>4</a:t>
            </a:r>
            <a:r>
              <a:rPr lang="zh-CN" altLang="en-US" sz="1200" b="0" i="0" kern="1200" dirty="0">
                <a:solidFill>
                  <a:schemeClr val="tx1"/>
                </a:solidFill>
                <a:effectLst/>
                <a:latin typeface="Arial" charset="0"/>
                <a:ea typeface="宋体" pitchFamily="2" charset="-122"/>
                <a:cs typeface="+mn-cs"/>
              </a:rPr>
              <a:t>月终于发现了电流对磁针的作用，即电流的磁效应。同年</a:t>
            </a:r>
            <a:r>
              <a:rPr lang="en-US" altLang="zh-CN" sz="1200" b="0" i="0" kern="1200" dirty="0">
                <a:solidFill>
                  <a:schemeClr val="tx1"/>
                </a:solidFill>
                <a:effectLst/>
                <a:latin typeface="Arial" charset="0"/>
                <a:ea typeface="宋体" pitchFamily="2" charset="-122"/>
                <a:cs typeface="+mn-cs"/>
              </a:rPr>
              <a:t>7</a:t>
            </a:r>
            <a:r>
              <a:rPr lang="zh-CN" altLang="en-US" sz="1200" b="0" i="0" kern="1200" dirty="0">
                <a:solidFill>
                  <a:schemeClr val="tx1"/>
                </a:solidFill>
                <a:effectLst/>
                <a:latin typeface="Arial" charset="0"/>
                <a:ea typeface="宋体" pitchFamily="2" charset="-122"/>
                <a:cs typeface="+mn-cs"/>
              </a:rPr>
              <a:t>月</a:t>
            </a:r>
            <a:r>
              <a:rPr lang="en-US" altLang="zh-CN" sz="1200" b="0" i="0" kern="1200" dirty="0">
                <a:solidFill>
                  <a:schemeClr val="tx1"/>
                </a:solidFill>
                <a:effectLst/>
                <a:latin typeface="Arial" charset="0"/>
                <a:ea typeface="宋体" pitchFamily="2" charset="-122"/>
                <a:cs typeface="+mn-cs"/>
              </a:rPr>
              <a:t>21</a:t>
            </a:r>
            <a:r>
              <a:rPr lang="zh-CN" altLang="en-US" sz="1200" b="0" i="0" kern="1200" dirty="0">
                <a:solidFill>
                  <a:schemeClr val="tx1"/>
                </a:solidFill>
                <a:effectLst/>
                <a:latin typeface="Arial" charset="0"/>
                <a:ea typeface="宋体" pitchFamily="2" charset="-122"/>
                <a:cs typeface="+mn-cs"/>
              </a:rPr>
              <a:t>日以</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关于磁针上电冲突作用的实验</a:t>
            </a:r>
            <a:r>
              <a:rPr lang="en-US" altLang="zh-CN" sz="1200" b="0" i="0" kern="1200" dirty="0">
                <a:solidFill>
                  <a:schemeClr val="tx1"/>
                </a:solidFill>
                <a:effectLst/>
                <a:latin typeface="Arial" charset="0"/>
                <a:ea typeface="宋体" pitchFamily="2" charset="-122"/>
                <a:cs typeface="+mn-cs"/>
              </a:rPr>
              <a:t>》</a:t>
            </a:r>
            <a:r>
              <a:rPr lang="zh-CN" altLang="en-US" sz="1200" b="0" i="0" kern="1200" dirty="0">
                <a:solidFill>
                  <a:schemeClr val="tx1"/>
                </a:solidFill>
                <a:effectLst/>
                <a:latin typeface="Arial" charset="0"/>
                <a:ea typeface="宋体" pitchFamily="2" charset="-122"/>
                <a:cs typeface="+mn-cs"/>
              </a:rPr>
              <a:t>为题发表了他的发现。这篇短短的论文使</a:t>
            </a:r>
            <a:r>
              <a:rPr lang="zh-CN" altLang="en-US" sz="1200" b="0" i="0" u="none" strike="noStrike" kern="1200" dirty="0">
                <a:solidFill>
                  <a:schemeClr val="tx1"/>
                </a:solidFill>
                <a:effectLst/>
                <a:latin typeface="Arial" charset="0"/>
                <a:ea typeface="宋体" pitchFamily="2" charset="-122"/>
                <a:cs typeface="+mn-cs"/>
                <a:hlinkClick r:id="rId11"/>
              </a:rPr>
              <a:t>欧洲</a:t>
            </a:r>
            <a:r>
              <a:rPr lang="zh-CN" altLang="en-US" sz="1200" b="0" i="0" kern="1200" dirty="0">
                <a:solidFill>
                  <a:schemeClr val="tx1"/>
                </a:solidFill>
                <a:effectLst/>
                <a:latin typeface="Arial" charset="0"/>
                <a:ea typeface="宋体" pitchFamily="2" charset="-122"/>
                <a:cs typeface="+mn-cs"/>
              </a:rPr>
              <a:t>物理学界产生了极大震动，导致了大批实验成果的出现，由此开辟了物理学的新领域──</a:t>
            </a:r>
            <a:r>
              <a:rPr lang="zh-CN" altLang="en-US" sz="1200" b="0" i="0" u="sng" kern="1200" dirty="0">
                <a:solidFill>
                  <a:schemeClr val="tx1"/>
                </a:solidFill>
                <a:effectLst/>
                <a:latin typeface="Arial" charset="0"/>
                <a:ea typeface="宋体" pitchFamily="2" charset="-122"/>
                <a:cs typeface="+mn-cs"/>
                <a:hlinkClick r:id="rId12"/>
              </a:rPr>
              <a:t>电磁学</a:t>
            </a:r>
            <a:r>
              <a:rPr lang="zh-CN" altLang="en-US" sz="1200" b="0" i="0" kern="1200" dirty="0">
                <a:solidFill>
                  <a:schemeClr val="tx1"/>
                </a:solidFill>
                <a:effectLst/>
                <a:latin typeface="Arial" charset="0"/>
                <a:ea typeface="宋体" pitchFamily="2" charset="-122"/>
                <a:cs typeface="+mn-cs"/>
              </a:rPr>
              <a:t>。</a:t>
            </a:r>
          </a:p>
          <a:p>
            <a:endParaRPr lang="zh-CN" altLang="en-US" dirty="0"/>
          </a:p>
        </p:txBody>
      </p:sp>
      <p:sp>
        <p:nvSpPr>
          <p:cNvPr id="4" name="灯片编号占位符 3"/>
          <p:cNvSpPr>
            <a:spLocks noGrp="1"/>
          </p:cNvSpPr>
          <p:nvPr>
            <p:ph type="sldNum" sz="quarter" idx="10"/>
          </p:nvPr>
        </p:nvSpPr>
        <p:spPr/>
        <p:txBody>
          <a:bodyPr/>
          <a:lstStyle/>
          <a:p>
            <a:fld id="{F9E76FFC-D984-4C18-B46D-0E3E26A82845}" type="slidenum">
              <a:rPr lang="en-US" altLang="zh-CN" smtClean="0"/>
              <a:pPr/>
              <a:t>15</a:t>
            </a:fld>
            <a:endParaRPr lang="en-US" altLang="zh-CN"/>
          </a:p>
        </p:txBody>
      </p:sp>
    </p:spTree>
    <p:extLst>
      <p:ext uri="{BB962C8B-B14F-4D97-AF65-F5344CB8AC3E}">
        <p14:creationId xmlns:p14="http://schemas.microsoft.com/office/powerpoint/2010/main" val="153458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迈克尔逊</a:t>
            </a:r>
            <a:r>
              <a:rPr lang="en-US" altLang="zh-CN" dirty="0"/>
              <a:t>-</a:t>
            </a:r>
            <a:r>
              <a:rPr lang="zh-CN" altLang="en-US" dirty="0"/>
              <a:t>莫雷，以太的实验</a:t>
            </a:r>
            <a:r>
              <a:rPr lang="en-US" altLang="zh-CN" dirty="0"/>
              <a:t>—</a:t>
            </a:r>
            <a:r>
              <a:rPr lang="zh-CN" altLang="en-US" dirty="0"/>
              <a:t>光速不变</a:t>
            </a:r>
            <a:endParaRPr lang="en-US" altLang="zh-CN" dirty="0"/>
          </a:p>
          <a:p>
            <a:r>
              <a:rPr lang="zh-CN" altLang="en-US" dirty="0"/>
              <a:t>黑体辐射的实验</a:t>
            </a:r>
            <a:r>
              <a:rPr lang="en-US" altLang="zh-CN" dirty="0"/>
              <a:t>—</a:t>
            </a:r>
            <a:r>
              <a:rPr lang="zh-CN" altLang="en-US" dirty="0"/>
              <a:t>理论光谱线与实际的光谱线不同</a:t>
            </a:r>
            <a:r>
              <a:rPr lang="en-US" altLang="zh-CN" dirty="0"/>
              <a:t>----</a:t>
            </a:r>
            <a:r>
              <a:rPr lang="zh-CN" altLang="en-US" dirty="0"/>
              <a:t>光量子化</a:t>
            </a:r>
          </a:p>
        </p:txBody>
      </p:sp>
      <p:sp>
        <p:nvSpPr>
          <p:cNvPr id="4" name="灯片编号占位符 3"/>
          <p:cNvSpPr>
            <a:spLocks noGrp="1"/>
          </p:cNvSpPr>
          <p:nvPr>
            <p:ph type="sldNum" sz="quarter" idx="10"/>
          </p:nvPr>
        </p:nvSpPr>
        <p:spPr/>
        <p:txBody>
          <a:bodyPr/>
          <a:lstStyle/>
          <a:p>
            <a:fld id="{F9E76FFC-D984-4C18-B46D-0E3E26A82845}" type="slidenum">
              <a:rPr lang="en-US" altLang="zh-CN" smtClean="0"/>
              <a:pPr/>
              <a:t>17</a:t>
            </a:fld>
            <a:endParaRPr lang="en-US" altLang="zh-CN"/>
          </a:p>
        </p:txBody>
      </p:sp>
    </p:spTree>
    <p:extLst>
      <p:ext uri="{BB962C8B-B14F-4D97-AF65-F5344CB8AC3E}">
        <p14:creationId xmlns:p14="http://schemas.microsoft.com/office/powerpoint/2010/main" val="1001585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DC93FBDD-CB42-4099-A340-BE77D8552C3B}" type="datetimeFigureOut">
              <a:rPr lang="zh-CN" altLang="en-US"/>
              <a:pPr>
                <a:defRPr/>
              </a:pPr>
              <a:t>2022/2/20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C92F515-F1CD-4E50-8A55-27D032855B5F}"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C39D361-ECA4-4AE3-BF95-F6C14DB257A1}" type="datetimeFigureOut">
              <a:rPr lang="zh-CN" altLang="en-US"/>
              <a:pPr>
                <a:defRPr/>
              </a:pPr>
              <a:t>2022/2/20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E025662-2435-4846-AC84-31404F4778A5}"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CA74E96-FF8B-4D99-AD05-DE74D7E280AC}" type="datetimeFigureOut">
              <a:rPr lang="zh-CN" altLang="en-US"/>
              <a:pPr>
                <a:defRPr/>
              </a:pPr>
              <a:t>2022/2/20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87F127A-0CF8-4CDC-AF76-8E9B077338E6}"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468D7DFF-1913-42E9-B405-B211BBB9A200}" type="datetimeFigureOut">
              <a:rPr lang="zh-CN" altLang="en-US"/>
              <a:pPr>
                <a:defRPr/>
              </a:pPr>
              <a:t>2022/2/20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2F8956D-CD47-4D28-8E9F-A4A2FAB8FB25}"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AB0578C-FC89-4E75-BE3A-CCCD876A71C7}" type="datetimeFigureOut">
              <a:rPr lang="zh-CN" altLang="en-US"/>
              <a:pPr>
                <a:defRPr/>
              </a:pPr>
              <a:t>2022/2/20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ED084A6-FA1F-469F-91BB-94572DEA7FBD}"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A6706F2E-3460-497A-ACAB-D5C7E1031BFC}" type="datetimeFigureOut">
              <a:rPr lang="zh-CN" altLang="en-US"/>
              <a:pPr>
                <a:defRPr/>
              </a:pPr>
              <a:t>2022/2/20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4308121-D6B2-47A4-9524-F23DDBD2F934}"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9A48C3AA-D61C-4649-9DA4-86CE0BE43449}" type="datetimeFigureOut">
              <a:rPr lang="zh-CN" altLang="en-US"/>
              <a:pPr>
                <a:defRPr/>
              </a:pPr>
              <a:t>2022/2/20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CD5E919-3D36-44C9-BE69-0227FBFA62E6}"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8B30CF41-9DEA-43C6-B53F-DFB91886DB81}" type="datetimeFigureOut">
              <a:rPr lang="zh-CN" altLang="en-US"/>
              <a:pPr>
                <a:defRPr/>
              </a:pPr>
              <a:t>2022/2/20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2077BF9-CDD1-4D9B-ADE2-22C2F3B42E0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491A9798-18AA-4A25-9991-84509E981699}" type="datetimeFigureOut">
              <a:rPr lang="zh-CN" altLang="en-US"/>
              <a:pPr>
                <a:defRPr/>
              </a:pPr>
              <a:t>2022/2/20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71C871E7-F0F2-4ADF-BEF7-1F7643F6B1E6}"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D74EA7A-4946-48A1-95F0-15884C9E7681}" type="datetimeFigureOut">
              <a:rPr lang="zh-CN" altLang="en-US"/>
              <a:pPr>
                <a:defRPr/>
              </a:pPr>
              <a:t>2022/2/20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55AD256-C0F7-4122-BA49-F3A3FC30CA8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4361F06-7371-4038-A934-58BF4D14DFD0}" type="datetimeFigureOut">
              <a:rPr lang="zh-CN" altLang="en-US"/>
              <a:pPr>
                <a:defRPr/>
              </a:pPr>
              <a:t>2022/2/20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A69994B-382C-4B2E-8D3B-D5039418BA4D}"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70658"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0659"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2C6F210B-E8AB-42DD-9C6C-785ABB281B72}" type="datetimeFigureOut">
              <a:rPr lang="zh-CN" altLang="en-US"/>
              <a:pPr>
                <a:defRPr/>
              </a:pPr>
              <a:t>2022/2/20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9219224C-268C-4C22-BE6B-3C0C4E749A6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pitchFamily="2" charset="-122"/>
        </a:defRPr>
      </a:lvl2pPr>
      <a:lvl3pPr algn="ctr" rtl="0" fontAlgn="base">
        <a:spcBef>
          <a:spcPct val="0"/>
        </a:spcBef>
        <a:spcAft>
          <a:spcPct val="0"/>
        </a:spcAft>
        <a:defRPr sz="4400">
          <a:solidFill>
            <a:schemeClr val="tx1"/>
          </a:solidFill>
          <a:latin typeface="Calibri" pitchFamily="34" charset="0"/>
          <a:ea typeface="宋体" pitchFamily="2" charset="-122"/>
        </a:defRPr>
      </a:lvl3pPr>
      <a:lvl4pPr algn="ctr" rtl="0" fontAlgn="base">
        <a:spcBef>
          <a:spcPct val="0"/>
        </a:spcBef>
        <a:spcAft>
          <a:spcPct val="0"/>
        </a:spcAft>
        <a:defRPr sz="4400">
          <a:solidFill>
            <a:schemeClr val="tx1"/>
          </a:solidFill>
          <a:latin typeface="Calibri" pitchFamily="34" charset="0"/>
          <a:ea typeface="宋体" pitchFamily="2" charset="-122"/>
        </a:defRPr>
      </a:lvl4pPr>
      <a:lvl5pPr algn="ctr" rtl="0" fontAlgn="base">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fengchenzql@njtech.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685800" y="3276600"/>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7200" b="1" i="0" u="none" strike="noStrike" kern="1200" cap="none" spc="0" normalizeH="0" baseline="0" noProof="0" dirty="0">
                <a:ln>
                  <a:solidFill>
                    <a:srgbClr val="FFFFFF"/>
                  </a:solidFill>
                </a:ln>
                <a:solidFill>
                  <a:srgbClr val="0033CC"/>
                </a:solidFill>
                <a:effectLst/>
                <a:uLnTx/>
                <a:uFillTx/>
                <a:latin typeface="+mj-lt"/>
                <a:ea typeface="黑体" pitchFamily="49" charset="-122"/>
                <a:cs typeface="+mj-cs"/>
              </a:rPr>
              <a:t>大学物理绪论</a:t>
            </a:r>
          </a:p>
        </p:txBody>
      </p:sp>
      <p:sp>
        <p:nvSpPr>
          <p:cNvPr id="2" name="文本框 1">
            <a:extLst>
              <a:ext uri="{FF2B5EF4-FFF2-40B4-BE49-F238E27FC236}">
                <a16:creationId xmlns:a16="http://schemas.microsoft.com/office/drawing/2014/main" id="{9C836C54-C0E5-47E7-A9D0-D7FCB7D43CA6}"/>
              </a:ext>
            </a:extLst>
          </p:cNvPr>
          <p:cNvSpPr txBox="1"/>
          <p:nvPr/>
        </p:nvSpPr>
        <p:spPr>
          <a:xfrm>
            <a:off x="1371600" y="4746625"/>
            <a:ext cx="6134100" cy="1692771"/>
          </a:xfrm>
          <a:prstGeom prst="rect">
            <a:avLst/>
          </a:prstGeom>
          <a:noFill/>
        </p:spPr>
        <p:txBody>
          <a:bodyPr wrap="square" rtlCol="0">
            <a:spAutoFit/>
          </a:bodyPr>
          <a:lstStyle/>
          <a:p>
            <a:pPr algn="ctr"/>
            <a:r>
              <a:rPr lang="zh-CN" altLang="en-US" sz="3200" dirty="0">
                <a:latin typeface="Times New Roman" panose="02020603050405020304" pitchFamily="18" charset="0"/>
                <a:ea typeface="黑体" panose="02010609060101010101" pitchFamily="49" charset="-122"/>
                <a:cs typeface="Times New Roman" panose="02020603050405020304" pitchFamily="18" charset="0"/>
              </a:rPr>
              <a:t>陈峰</a:t>
            </a:r>
            <a:endParaRPr lang="en-US" altLang="zh-CN" sz="3200"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15005182571</a:t>
            </a:r>
          </a:p>
          <a:p>
            <a:pPr algn="ctr"/>
            <a:r>
              <a:rPr lang="en-US" altLang="zh-CN" sz="2400" dirty="0">
                <a:latin typeface="Times New Roman" panose="02020603050405020304" pitchFamily="18" charset="0"/>
                <a:ea typeface="黑体" panose="02010609060101010101" pitchFamily="49" charset="-122"/>
                <a:cs typeface="Times New Roman" panose="02020603050405020304" pitchFamily="18" charset="0"/>
                <a:hlinkClick r:id="rId4"/>
              </a:rPr>
              <a:t>fengchenzql@njtech.edu.cn</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ct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笃行楼</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107-1</a:t>
            </a:r>
            <a:endParaRPr lang="zh-CN" altLang="en-US" sz="240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419100" y="1208087"/>
            <a:ext cx="4838699" cy="523220"/>
          </a:xfrm>
          <a:prstGeom prst="rect">
            <a:avLst/>
          </a:prstGeom>
          <a:noFill/>
          <a:ln w="12700">
            <a:noFill/>
            <a:miter lim="800000"/>
            <a:headEnd type="none" w="sm" len="sm"/>
            <a:tailEnd type="none" w="sm" len="sm"/>
          </a:ln>
          <a:effectLst/>
        </p:spPr>
        <p:txBody>
          <a:bodyPr wrap="square">
            <a:spAutoFit/>
          </a:bodyPr>
          <a:lstStyle/>
          <a:p>
            <a:pPr eaLnBrk="0" hangingPunct="0">
              <a:spcBef>
                <a:spcPct val="50000"/>
              </a:spcBef>
            </a:pPr>
            <a:r>
              <a:rPr kumimoji="1" lang="zh-CN" altLang="en-US" sz="2800" b="1" dirty="0">
                <a:solidFill>
                  <a:srgbClr val="0033CC"/>
                </a:solidFill>
                <a:latin typeface="黑体" panose="02010609060101010101" pitchFamily="49" charset="-122"/>
                <a:ea typeface="黑体" panose="02010609060101010101" pitchFamily="49" charset="-122"/>
              </a:rPr>
              <a:t>中世纪的欧洲经济和科学：</a:t>
            </a:r>
          </a:p>
        </p:txBody>
      </p:sp>
      <p:sp>
        <p:nvSpPr>
          <p:cNvPr id="46084" name="Text Box 4"/>
          <p:cNvSpPr txBox="1">
            <a:spLocks noChangeArrowheads="1"/>
          </p:cNvSpPr>
          <p:nvPr/>
        </p:nvSpPr>
        <p:spPr bwMode="auto">
          <a:xfrm>
            <a:off x="385763" y="2144712"/>
            <a:ext cx="7978775" cy="95410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培根</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dirty="0" err="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R.Bacon</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latin typeface="Times New Roman" panose="02020603050405020304" pitchFamily="18" charset="0"/>
                <a:ea typeface="黑体" panose="02010609060101010101" pitchFamily="49" charset="-122"/>
                <a:cs typeface="Times New Roman" panose="02020603050405020304" pitchFamily="18" charset="0"/>
              </a:rPr>
              <a:t>毕生宣传科学知识，提出“知识就是力量”。</a:t>
            </a:r>
          </a:p>
        </p:txBody>
      </p:sp>
      <p:sp>
        <p:nvSpPr>
          <p:cNvPr id="46085" name="Text Box 5"/>
          <p:cNvSpPr txBox="1">
            <a:spLocks noChangeArrowheads="1"/>
          </p:cNvSpPr>
          <p:nvPr/>
        </p:nvSpPr>
        <p:spPr bwMode="auto">
          <a:xfrm>
            <a:off x="419100" y="3524250"/>
            <a:ext cx="8337550" cy="52322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solidFill>
                  <a:srgbClr val="FF3300"/>
                </a:solidFill>
                <a:latin typeface="黑体" panose="02010609060101010101" pitchFamily="49" charset="-122"/>
                <a:ea typeface="黑体" panose="02010609060101010101" pitchFamily="49" charset="-122"/>
              </a:rPr>
              <a:t>哥伦布</a:t>
            </a:r>
            <a:r>
              <a:rPr kumimoji="1" lang="zh-CN" altLang="en-US" sz="2800" dirty="0">
                <a:latin typeface="黑体" panose="02010609060101010101" pitchFamily="49" charset="-122"/>
                <a:ea typeface="黑体" panose="02010609060101010101" pitchFamily="49" charset="-122"/>
              </a:rPr>
              <a:t>：</a:t>
            </a:r>
            <a:r>
              <a:rPr kumimoji="1" lang="en-US" altLang="zh-CN" sz="2800" dirty="0">
                <a:latin typeface="黑体" panose="02010609060101010101" pitchFamily="49" charset="-122"/>
                <a:ea typeface="黑体" panose="02010609060101010101" pitchFamily="49" charset="-122"/>
                <a:cs typeface="Arial" charset="0"/>
              </a:rPr>
              <a:t>1492</a:t>
            </a:r>
            <a:r>
              <a:rPr kumimoji="1" lang="zh-CN" altLang="en-US" sz="2800" dirty="0">
                <a:latin typeface="黑体" panose="02010609060101010101" pitchFamily="49" charset="-122"/>
                <a:ea typeface="黑体" panose="02010609060101010101" pitchFamily="49" charset="-122"/>
              </a:rPr>
              <a:t>年发现美洲大陆。</a:t>
            </a:r>
          </a:p>
        </p:txBody>
      </p:sp>
      <p:sp>
        <p:nvSpPr>
          <p:cNvPr id="46086" name="Text Box 6"/>
          <p:cNvSpPr txBox="1">
            <a:spLocks noChangeArrowheads="1"/>
          </p:cNvSpPr>
          <p:nvPr/>
        </p:nvSpPr>
        <p:spPr bwMode="auto">
          <a:xfrm>
            <a:off x="419100" y="4429780"/>
            <a:ext cx="8102600" cy="52322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solidFill>
                  <a:srgbClr val="FF3300"/>
                </a:solidFill>
                <a:latin typeface="黑体" panose="02010609060101010101" pitchFamily="49" charset="-122"/>
                <a:ea typeface="黑体" panose="02010609060101010101" pitchFamily="49" charset="-122"/>
              </a:rPr>
              <a:t>麦哲伦船队</a:t>
            </a:r>
            <a:r>
              <a:rPr kumimoji="1" lang="zh-CN" altLang="en-US" sz="2800" dirty="0">
                <a:latin typeface="黑体" panose="02010609060101010101" pitchFamily="49" charset="-122"/>
                <a:ea typeface="黑体" panose="02010609060101010101" pitchFamily="49" charset="-122"/>
              </a:rPr>
              <a:t>：</a:t>
            </a:r>
            <a:r>
              <a:rPr kumimoji="1" lang="en-US" altLang="zh-CN" sz="2800" dirty="0">
                <a:latin typeface="黑体" panose="02010609060101010101" pitchFamily="49" charset="-122"/>
                <a:ea typeface="黑体" panose="02010609060101010101" pitchFamily="49" charset="-122"/>
              </a:rPr>
              <a:t>1519-1522</a:t>
            </a:r>
            <a:r>
              <a:rPr kumimoji="1" lang="zh-CN" altLang="en-US" sz="2800" dirty="0">
                <a:latin typeface="黑体" panose="02010609060101010101" pitchFamily="49" charset="-122"/>
                <a:ea typeface="黑体" panose="02010609060101010101" pitchFamily="49" charset="-122"/>
              </a:rPr>
              <a:t>年完成环球航行。</a:t>
            </a:r>
          </a:p>
        </p:txBody>
      </p:sp>
      <p:sp>
        <p:nvSpPr>
          <p:cNvPr id="6" name="Rectangle 2"/>
          <p:cNvSpPr txBox="1">
            <a:spLocks noChangeArrowheads="1"/>
          </p:cNvSpPr>
          <p:nvPr/>
        </p:nvSpPr>
        <p:spPr>
          <a:xfrm>
            <a:off x="533400" y="228600"/>
            <a:ext cx="3352800" cy="68580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sz="3200" b="1" kern="0" dirty="0">
                <a:solidFill>
                  <a:srgbClr val="00B050"/>
                </a:solidFill>
                <a:ea typeface="黑体" pitchFamily="49" charset="-122"/>
              </a:rPr>
              <a:t>物理学发展简史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Effect transition="in" filter="barn(inHorizontal)">
                                      <p:cBhvr>
                                        <p:cTn id="7" dur="500"/>
                                        <p:tgtEl>
                                          <p:spTgt spid="46083"/>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46084"/>
                                        </p:tgtEl>
                                        <p:attrNameLst>
                                          <p:attrName>style.visibility</p:attrName>
                                        </p:attrNameLst>
                                      </p:cBhvr>
                                      <p:to>
                                        <p:strVal val="visible"/>
                                      </p:to>
                                    </p:set>
                                    <p:anim calcmode="lin" valueType="num">
                                      <p:cBhvr>
                                        <p:cTn id="12" dur="500" fill="hold"/>
                                        <p:tgtEl>
                                          <p:spTgt spid="46084"/>
                                        </p:tgtEl>
                                        <p:attrNameLst>
                                          <p:attrName>ppt_w</p:attrName>
                                        </p:attrNameLst>
                                      </p:cBhvr>
                                      <p:tavLst>
                                        <p:tav tm="0">
                                          <p:val>
                                            <p:fltVal val="0"/>
                                          </p:val>
                                        </p:tav>
                                        <p:tav tm="100000">
                                          <p:val>
                                            <p:strVal val="#ppt_w"/>
                                          </p:val>
                                        </p:tav>
                                      </p:tavLst>
                                    </p:anim>
                                    <p:anim calcmode="lin" valueType="num">
                                      <p:cBhvr>
                                        <p:cTn id="13" dur="500" fill="hold"/>
                                        <p:tgtEl>
                                          <p:spTgt spid="46084"/>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6085"/>
                                        </p:tgtEl>
                                        <p:attrNameLst>
                                          <p:attrName>style.visibility</p:attrName>
                                        </p:attrNameLst>
                                      </p:cBhvr>
                                      <p:to>
                                        <p:strVal val="visible"/>
                                      </p:to>
                                    </p:set>
                                    <p:animEffect transition="in" filter="wipe(up)">
                                      <p:cBhvr>
                                        <p:cTn id="18" dur="500"/>
                                        <p:tgtEl>
                                          <p:spTgt spid="4608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6086"/>
                                        </p:tgtEl>
                                        <p:attrNameLst>
                                          <p:attrName>style.visibility</p:attrName>
                                        </p:attrNameLst>
                                      </p:cBhvr>
                                      <p:to>
                                        <p:strVal val="visible"/>
                                      </p:to>
                                    </p:set>
                                    <p:animEffect transition="in" filter="dissolve">
                                      <p:cBhvr>
                                        <p:cTn id="23" dur="500"/>
                                        <p:tgtEl>
                                          <p:spTgt spid="4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utoUpdateAnimBg="0"/>
      <p:bldP spid="46084" grpId="0" autoUpdateAnimBg="0"/>
      <p:bldP spid="46085" grpId="0" autoUpdateAnimBg="0"/>
      <p:bldP spid="4608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533400" y="1200150"/>
            <a:ext cx="8140700" cy="95410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达</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芬奇</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dirty="0" err="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L.da</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 Vinci)</a:t>
            </a: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latin typeface="Times New Roman" panose="02020603050405020304" pitchFamily="18" charset="0"/>
                <a:ea typeface="黑体" panose="02010609060101010101" pitchFamily="49" charset="-122"/>
                <a:cs typeface="Times New Roman" panose="02020603050405020304" pitchFamily="18" charset="0"/>
              </a:rPr>
              <a:t>最后的晚餐</a:t>
            </a:r>
            <a:r>
              <a:rPr kumimoji="1"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latin typeface="Times New Roman" panose="02020603050405020304" pitchFamily="18" charset="0"/>
                <a:ea typeface="黑体" panose="02010609060101010101" pitchFamily="49" charset="-122"/>
                <a:cs typeface="Times New Roman" panose="02020603050405020304" pitchFamily="18" charset="0"/>
              </a:rPr>
              <a:t>蒙娜丽莎</a:t>
            </a:r>
            <a:r>
              <a:rPr kumimoji="1"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latin typeface="Times New Roman" panose="02020603050405020304" pitchFamily="18" charset="0"/>
                <a:ea typeface="黑体" panose="02010609060101010101" pitchFamily="49" charset="-122"/>
                <a:cs typeface="Times New Roman" panose="02020603050405020304" pitchFamily="18" charset="0"/>
              </a:rPr>
              <a:t>等，研究过弹道和单摆等。</a:t>
            </a:r>
          </a:p>
        </p:txBody>
      </p:sp>
      <p:sp>
        <p:nvSpPr>
          <p:cNvPr id="47107" name="Text Box 3"/>
          <p:cNvSpPr txBox="1">
            <a:spLocks noChangeArrowheads="1"/>
          </p:cNvSpPr>
          <p:nvPr/>
        </p:nvSpPr>
        <p:spPr bwMode="auto">
          <a:xfrm>
            <a:off x="533400" y="2543175"/>
            <a:ext cx="8318500" cy="95410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哥白尼</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dirty="0" err="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N.Copernicus</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latin typeface="Times New Roman" panose="02020603050405020304" pitchFamily="18" charset="0"/>
                <a:ea typeface="黑体" panose="02010609060101010101" pitchFamily="49" charset="-122"/>
                <a:cs typeface="Times New Roman" panose="02020603050405020304" pitchFamily="18" charset="0"/>
              </a:rPr>
              <a:t>天体运行论</a:t>
            </a:r>
            <a:r>
              <a:rPr kumimoji="1"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latin typeface="Times New Roman" panose="02020603050405020304" pitchFamily="18" charset="0"/>
                <a:ea typeface="黑体" panose="02010609060101010101" pitchFamily="49" charset="-122"/>
                <a:cs typeface="Times New Roman" panose="02020603050405020304" pitchFamily="18" charset="0"/>
              </a:rPr>
              <a:t>向地心说发出致命的一击。</a:t>
            </a:r>
          </a:p>
        </p:txBody>
      </p:sp>
      <p:sp>
        <p:nvSpPr>
          <p:cNvPr id="47108" name="Text Box 4"/>
          <p:cNvSpPr txBox="1">
            <a:spLocks noChangeArrowheads="1"/>
          </p:cNvSpPr>
          <p:nvPr/>
        </p:nvSpPr>
        <p:spPr bwMode="auto">
          <a:xfrm>
            <a:off x="552450" y="4067175"/>
            <a:ext cx="8104188" cy="95410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布拉赫</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dirty="0" err="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T.Brahe</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和开普勒</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dirty="0" err="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J.Keppler</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latin typeface="Times New Roman" panose="02020603050405020304" pitchFamily="18" charset="0"/>
                <a:ea typeface="黑体" panose="02010609060101010101" pitchFamily="49" charset="-122"/>
                <a:cs typeface="Times New Roman" panose="02020603050405020304" pitchFamily="18" charset="0"/>
              </a:rPr>
              <a:t>完成从哥白尼的日心说向科学天文学的过渡。</a:t>
            </a:r>
          </a:p>
        </p:txBody>
      </p:sp>
      <p:sp>
        <p:nvSpPr>
          <p:cNvPr id="5" name="Rectangle 2"/>
          <p:cNvSpPr txBox="1">
            <a:spLocks noChangeArrowheads="1"/>
          </p:cNvSpPr>
          <p:nvPr/>
        </p:nvSpPr>
        <p:spPr>
          <a:xfrm>
            <a:off x="533400" y="152400"/>
            <a:ext cx="3352800" cy="68580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sz="3200" b="1" kern="0">
                <a:solidFill>
                  <a:srgbClr val="00B050"/>
                </a:solidFill>
                <a:ea typeface="黑体" pitchFamily="49" charset="-122"/>
              </a:rPr>
              <a:t>物理学发展简史</a:t>
            </a:r>
            <a:endParaRPr lang="zh-CN" altLang="en-US" sz="3200" b="1" kern="0" dirty="0">
              <a:solidFill>
                <a:srgbClr val="00B05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dissolve">
                                      <p:cBhvr>
                                        <p:cTn id="7" dur="500"/>
                                        <p:tgtEl>
                                          <p:spTgt spid="4710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47107"/>
                                        </p:tgtEl>
                                        <p:attrNameLst>
                                          <p:attrName>style.visibility</p:attrName>
                                        </p:attrNameLst>
                                      </p:cBhvr>
                                      <p:to>
                                        <p:strVal val="visible"/>
                                      </p:to>
                                    </p:set>
                                    <p:animEffect transition="in" filter="barn(outHorizontal)">
                                      <p:cBhvr>
                                        <p:cTn id="12" dur="500"/>
                                        <p:tgtEl>
                                          <p:spTgt spid="471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8"/>
                                        </p:tgtEl>
                                        <p:attrNameLst>
                                          <p:attrName>style.visibility</p:attrName>
                                        </p:attrNameLst>
                                      </p:cBhvr>
                                      <p:to>
                                        <p:strVal val="visible"/>
                                      </p:to>
                                    </p:set>
                                    <p:animEffect transition="in" filter="wipe(left)">
                                      <p:cBhvr>
                                        <p:cTn id="17" dur="500"/>
                                        <p:tgtEl>
                                          <p:spTgt spid="4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autoUpdateAnimBg="0"/>
      <p:bldP spid="47107" grpId="0" autoUpdateAnimBg="0"/>
      <p:bldP spid="4710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533400" y="1295400"/>
            <a:ext cx="8001000" cy="1384995"/>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solidFill>
                  <a:srgbClr val="FF3300"/>
                </a:solidFill>
                <a:latin typeface="黑体" panose="02010609060101010101" pitchFamily="49" charset="-122"/>
                <a:ea typeface="黑体" panose="02010609060101010101" pitchFamily="49" charset="-122"/>
              </a:rPr>
              <a:t>伽利略：</a:t>
            </a:r>
            <a:r>
              <a:rPr kumimoji="1" lang="zh-CN" altLang="en-US" sz="2800" dirty="0">
                <a:latin typeface="黑体" panose="02010609060101010101" pitchFamily="49" charset="-122"/>
                <a:ea typeface="黑体" panose="02010609060101010101" pitchFamily="49" charset="-122"/>
              </a:rPr>
              <a:t>制成了第一个天文望远镜，发现了木星的四颗卫星、看到了金星和月球表面的山谷、发现了太阳黑子。</a:t>
            </a:r>
          </a:p>
        </p:txBody>
      </p:sp>
      <p:sp>
        <p:nvSpPr>
          <p:cNvPr id="48131" name="Text Box 3"/>
          <p:cNvSpPr txBox="1">
            <a:spLocks noChangeArrowheads="1"/>
          </p:cNvSpPr>
          <p:nvPr/>
        </p:nvSpPr>
        <p:spPr bwMode="auto">
          <a:xfrm>
            <a:off x="533400" y="2924175"/>
            <a:ext cx="8229600" cy="1384995"/>
          </a:xfrm>
          <a:prstGeom prst="rect">
            <a:avLst/>
          </a:prstGeom>
          <a:noFill/>
          <a:ln w="12700">
            <a:noFill/>
            <a:miter lim="800000"/>
            <a:headEnd type="none" w="sm" len="sm"/>
            <a:tailEnd type="none" w="sm" len="sm"/>
          </a:ln>
          <a:effectLst/>
        </p:spPr>
        <p:txBody>
          <a:bodyPr wrap="square">
            <a:spAutoFit/>
          </a:bodyPr>
          <a:lstStyle/>
          <a:p>
            <a:pPr eaLnBrk="0" hangingPunct="0">
              <a:spcBef>
                <a:spcPct val="50000"/>
              </a:spcBef>
            </a:pPr>
            <a:r>
              <a:rPr kumimoji="1" lang="zh-CN" altLang="en-US" sz="2800" dirty="0">
                <a:solidFill>
                  <a:srgbClr val="FF0000"/>
                </a:solidFill>
                <a:latin typeface="黑体" panose="02010609060101010101" pitchFamily="49" charset="-122"/>
                <a:ea typeface="黑体" panose="02010609060101010101" pitchFamily="49" charset="-122"/>
              </a:rPr>
              <a:t>笛卡尔</a:t>
            </a:r>
            <a:r>
              <a:rPr kumimoji="1"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R.Discartes</a:t>
            </a:r>
            <a:r>
              <a:rPr kumimoji="1"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solidFill>
                  <a:srgbClr val="FF0000"/>
                </a:solidFill>
                <a:latin typeface="黑体" panose="02010609060101010101" pitchFamily="49" charset="-122"/>
                <a:ea typeface="黑体" panose="02010609060101010101" pitchFamily="49" charset="-122"/>
              </a:rPr>
              <a:t>：</a:t>
            </a:r>
            <a:r>
              <a:rPr kumimoji="1" lang="zh-CN" altLang="en-US" sz="2800" dirty="0">
                <a:latin typeface="黑体" panose="02010609060101010101" pitchFamily="49" charset="-122"/>
                <a:ea typeface="黑体" panose="02010609060101010101" pitchFamily="49" charset="-122"/>
              </a:rPr>
              <a:t>提出了“运动量守恒”，意味着“动量</a:t>
            </a:r>
            <a:r>
              <a:rPr kumimoji="1" lang="en-US" altLang="zh-CN" sz="2800" dirty="0">
                <a:latin typeface="黑体" panose="02010609060101010101" pitchFamily="49" charset="-122"/>
                <a:ea typeface="黑体" panose="02010609060101010101" pitchFamily="49" charset="-122"/>
              </a:rPr>
              <a:t>(</a:t>
            </a:r>
            <a:r>
              <a:rPr kumimoji="1" lang="en-US" altLang="zh-CN" sz="2800" i="1" dirty="0" err="1">
                <a:latin typeface="Times New Roman" panose="02020603050405020304" pitchFamily="18" charset="0"/>
                <a:ea typeface="黑体" panose="02010609060101010101" pitchFamily="49" charset="-122"/>
                <a:cs typeface="Times New Roman" panose="02020603050405020304" pitchFamily="18" charset="0"/>
              </a:rPr>
              <a:t>m</a:t>
            </a:r>
            <a:r>
              <a:rPr kumimoji="1" lang="en-US" altLang="zh-CN" sz="2800" i="1" dirty="0" err="1">
                <a:latin typeface="Book Antiqua" panose="02040602050305030304" pitchFamily="18" charset="0"/>
                <a:ea typeface="黑体" panose="02010609060101010101" pitchFamily="49" charset="-122"/>
                <a:cs typeface="Times New Roman" panose="02020603050405020304" pitchFamily="18" charset="0"/>
              </a:rPr>
              <a:t>v</a:t>
            </a:r>
            <a:r>
              <a:rPr kumimoji="1" lang="en-US" altLang="zh-CN" sz="2800" dirty="0">
                <a:latin typeface="黑体" panose="02010609060101010101" pitchFamily="49" charset="-122"/>
                <a:ea typeface="黑体" panose="02010609060101010101" pitchFamily="49" charset="-122"/>
              </a:rPr>
              <a:t>)”</a:t>
            </a:r>
            <a:r>
              <a:rPr kumimoji="1" lang="zh-CN" altLang="en-US" sz="2800" dirty="0">
                <a:latin typeface="黑体" panose="02010609060101010101" pitchFamily="49" charset="-122"/>
                <a:ea typeface="黑体" panose="02010609060101010101" pitchFamily="49" charset="-122"/>
              </a:rPr>
              <a:t>概念的萌芽，明确提出了“惯性定律”。</a:t>
            </a:r>
          </a:p>
        </p:txBody>
      </p:sp>
      <p:sp>
        <p:nvSpPr>
          <p:cNvPr id="48132" name="Text Box 4"/>
          <p:cNvSpPr txBox="1">
            <a:spLocks noChangeArrowheads="1"/>
          </p:cNvSpPr>
          <p:nvPr/>
        </p:nvSpPr>
        <p:spPr bwMode="auto">
          <a:xfrm>
            <a:off x="512762" y="4608493"/>
            <a:ext cx="8631238" cy="954107"/>
          </a:xfrm>
          <a:prstGeom prst="rect">
            <a:avLst/>
          </a:prstGeom>
          <a:noFill/>
          <a:ln w="12700">
            <a:noFill/>
            <a:miter lim="800000"/>
            <a:headEnd type="none" w="sm" len="sm"/>
            <a:tailEnd type="none" w="sm" len="sm"/>
          </a:ln>
          <a:effectLst/>
        </p:spPr>
        <p:txBody>
          <a:bodyPr wrap="square">
            <a:spAutoFit/>
          </a:bodyPr>
          <a:lstStyle/>
          <a:p>
            <a:pPr eaLnBrk="0" hangingPunct="0">
              <a:spcBef>
                <a:spcPct val="50000"/>
              </a:spcBef>
            </a:pPr>
            <a:r>
              <a:rPr kumimoji="1"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惠更斯</a:t>
            </a:r>
            <a:r>
              <a:rPr kumimoji="1"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C.Huygens</a:t>
            </a:r>
            <a:r>
              <a:rPr kumimoji="1"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latin typeface="Times New Roman" panose="02020603050405020304" pitchFamily="18" charset="0"/>
                <a:ea typeface="黑体" panose="02010609060101010101" pitchFamily="49" charset="-122"/>
                <a:cs typeface="Times New Roman" panose="02020603050405020304" pitchFamily="18" charset="0"/>
              </a:rPr>
              <a:t>光的波动说，测量重力加速度，向心力和离心力，“活力</a:t>
            </a:r>
            <a:r>
              <a:rPr kumimoji="1"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i="1" dirty="0">
                <a:latin typeface="Times New Roman" panose="02020603050405020304" pitchFamily="18" charset="0"/>
                <a:ea typeface="黑体" panose="02010609060101010101" pitchFamily="49" charset="-122"/>
                <a:cs typeface="Times New Roman" panose="02020603050405020304" pitchFamily="18" charset="0"/>
              </a:rPr>
              <a:t>m</a:t>
            </a:r>
            <a:r>
              <a:rPr kumimoji="1" lang="en-US" altLang="zh-CN" sz="2800" i="1" dirty="0">
                <a:latin typeface="Book Antiqua" panose="02040602050305030304" pitchFamily="18" charset="0"/>
                <a:ea typeface="黑体" panose="02010609060101010101" pitchFamily="49" charset="-122"/>
                <a:cs typeface="Times New Roman" panose="02020603050405020304" pitchFamily="18" charset="0"/>
              </a:rPr>
              <a:t>v</a:t>
            </a:r>
            <a:r>
              <a:rPr kumimoji="1" lang="en-US" altLang="zh-CN" sz="2800" baseline="30000" dirty="0">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latin typeface="Times New Roman" panose="02020603050405020304" pitchFamily="18" charset="0"/>
                <a:ea typeface="黑体" panose="02010609060101010101" pitchFamily="49" charset="-122"/>
                <a:cs typeface="Times New Roman" panose="02020603050405020304" pitchFamily="18" charset="0"/>
              </a:rPr>
              <a:t>守恒”。</a:t>
            </a:r>
          </a:p>
        </p:txBody>
      </p:sp>
      <p:sp>
        <p:nvSpPr>
          <p:cNvPr id="5" name="Rectangle 2"/>
          <p:cNvSpPr txBox="1">
            <a:spLocks noChangeArrowheads="1"/>
          </p:cNvSpPr>
          <p:nvPr/>
        </p:nvSpPr>
        <p:spPr>
          <a:xfrm>
            <a:off x="533400" y="152400"/>
            <a:ext cx="3352800" cy="68580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sz="3200" b="1" kern="0" dirty="0">
                <a:solidFill>
                  <a:srgbClr val="00B050"/>
                </a:solidFill>
                <a:ea typeface="黑体" pitchFamily="49" charset="-122"/>
              </a:rPr>
              <a:t>物理学发展简史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dissolve">
                                      <p:cBhvr>
                                        <p:cTn id="7" dur="500"/>
                                        <p:tgtEl>
                                          <p:spTgt spid="4813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8131"/>
                                        </p:tgtEl>
                                        <p:attrNameLst>
                                          <p:attrName>style.visibility</p:attrName>
                                        </p:attrNameLst>
                                      </p:cBhvr>
                                      <p:to>
                                        <p:strVal val="visible"/>
                                      </p:to>
                                    </p:set>
                                    <p:animEffect transition="in" filter="barn(inVertical)">
                                      <p:cBhvr>
                                        <p:cTn id="12" dur="500"/>
                                        <p:tgtEl>
                                          <p:spTgt spid="481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8132"/>
                                        </p:tgtEl>
                                        <p:attrNameLst>
                                          <p:attrName>style.visibility</p:attrName>
                                        </p:attrNameLst>
                                      </p:cBhvr>
                                      <p:to>
                                        <p:strVal val="visible"/>
                                      </p:to>
                                    </p:set>
                                    <p:animEffect transition="in" filter="wipe(right)">
                                      <p:cBhvr>
                                        <p:cTn id="17" dur="5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31" grpId="0" autoUpdateAnimBg="0"/>
      <p:bldP spid="4813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514350" y="3124200"/>
            <a:ext cx="6858000" cy="52322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en-US" altLang="zh-CN" sz="2800" dirty="0">
                <a:latin typeface="黑体" panose="02010609060101010101" pitchFamily="49" charset="-122"/>
                <a:ea typeface="黑体" panose="02010609060101010101" pitchFamily="49" charset="-122"/>
              </a:rPr>
              <a:t>1687</a:t>
            </a:r>
            <a:r>
              <a:rPr kumimoji="1" lang="zh-CN" altLang="en-US" sz="2800" dirty="0">
                <a:latin typeface="黑体" panose="02010609060101010101" pitchFamily="49" charset="-122"/>
                <a:ea typeface="黑体" panose="02010609060101010101" pitchFamily="49" charset="-122"/>
              </a:rPr>
              <a:t>年发表划时代著作：</a:t>
            </a:r>
          </a:p>
        </p:txBody>
      </p:sp>
      <p:sp>
        <p:nvSpPr>
          <p:cNvPr id="49155" name="Text Box 3"/>
          <p:cNvSpPr txBox="1">
            <a:spLocks noChangeArrowheads="1"/>
          </p:cNvSpPr>
          <p:nvPr/>
        </p:nvSpPr>
        <p:spPr bwMode="auto">
          <a:xfrm>
            <a:off x="971550" y="3810000"/>
            <a:ext cx="6400800" cy="52322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en-US" altLang="zh-CN" sz="2800" dirty="0">
                <a:solidFill>
                  <a:srgbClr val="FF0000"/>
                </a:solidFill>
                <a:latin typeface="黑体" panose="02010609060101010101" pitchFamily="49" charset="-122"/>
                <a:ea typeface="黑体" panose="02010609060101010101" pitchFamily="49" charset="-122"/>
              </a:rPr>
              <a:t>《</a:t>
            </a:r>
            <a:r>
              <a:rPr kumimoji="1" lang="zh-CN" altLang="en-US" sz="2800" dirty="0">
                <a:solidFill>
                  <a:srgbClr val="FF0000"/>
                </a:solidFill>
                <a:latin typeface="黑体" panose="02010609060101010101" pitchFamily="49" charset="-122"/>
                <a:ea typeface="黑体" panose="02010609060101010101" pitchFamily="49" charset="-122"/>
              </a:rPr>
              <a:t>自然哲学的数学原理</a:t>
            </a:r>
            <a:r>
              <a:rPr kumimoji="1" lang="en-US" altLang="zh-CN" sz="2800" dirty="0">
                <a:solidFill>
                  <a:srgbClr val="FF0000"/>
                </a:solidFill>
                <a:latin typeface="黑体" panose="02010609060101010101" pitchFamily="49" charset="-122"/>
                <a:ea typeface="黑体" panose="02010609060101010101" pitchFamily="49" charset="-122"/>
              </a:rPr>
              <a:t>》</a:t>
            </a:r>
          </a:p>
        </p:txBody>
      </p:sp>
      <p:sp>
        <p:nvSpPr>
          <p:cNvPr id="49156" name="Text Box 4"/>
          <p:cNvSpPr txBox="1">
            <a:spLocks noChangeArrowheads="1"/>
          </p:cNvSpPr>
          <p:nvPr/>
        </p:nvSpPr>
        <p:spPr bwMode="auto">
          <a:xfrm>
            <a:off x="457200" y="1446213"/>
            <a:ext cx="8305800" cy="1077218"/>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3600" b="1" dirty="0">
                <a:solidFill>
                  <a:srgbClr val="FF0000"/>
                </a:solidFill>
                <a:latin typeface="黑体" panose="02010609060101010101" pitchFamily="49" charset="-122"/>
                <a:ea typeface="黑体" panose="02010609060101010101" pitchFamily="49" charset="-122"/>
              </a:rPr>
              <a:t>牛顿</a:t>
            </a:r>
            <a:r>
              <a:rPr kumimoji="1" lang="en-US" altLang="zh-CN" sz="3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3600" b="1" dirty="0" err="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I.Newton</a:t>
            </a:r>
            <a:r>
              <a:rPr kumimoji="1" lang="en-US" altLang="zh-CN" sz="3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3600" b="1" dirty="0">
                <a:solidFill>
                  <a:srgbClr val="FF0000"/>
                </a:solidFill>
                <a:latin typeface="黑体" panose="02010609060101010101" pitchFamily="49" charset="-122"/>
                <a:ea typeface="黑体" panose="02010609060101010101" pitchFamily="49" charset="-122"/>
              </a:rPr>
              <a:t>：</a:t>
            </a:r>
            <a:r>
              <a:rPr kumimoji="1" lang="zh-CN" altLang="en-US" sz="2800" dirty="0">
                <a:latin typeface="黑体" panose="02010609060101010101" pitchFamily="49" charset="-122"/>
                <a:ea typeface="黑体" panose="02010609060101010101" pitchFamily="49" charset="-122"/>
              </a:rPr>
              <a:t>确立力学的三条基本定律和万有引力定律，发明了微积分，光学和天文学。</a:t>
            </a:r>
          </a:p>
        </p:txBody>
      </p:sp>
      <p:sp>
        <p:nvSpPr>
          <p:cNvPr id="49157" name="Rectangle 5"/>
          <p:cNvSpPr>
            <a:spLocks noChangeArrowheads="1"/>
          </p:cNvSpPr>
          <p:nvPr/>
        </p:nvSpPr>
        <p:spPr bwMode="auto">
          <a:xfrm>
            <a:off x="615950" y="4616450"/>
            <a:ext cx="7943850" cy="52322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第</a:t>
            </a:r>
            <a:r>
              <a:rPr kumimoji="1" lang="en-US" altLang="zh-CN" sz="2800"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1</a:t>
            </a:r>
            <a:r>
              <a:rPr kumimoji="1" lang="zh-CN" altLang="en-US" sz="2800"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次综合</a:t>
            </a:r>
            <a:r>
              <a:rPr kumimoji="1" lang="zh-CN" altLang="en-US" sz="2800" dirty="0">
                <a:solidFill>
                  <a:srgbClr val="FF0000"/>
                </a:solidFill>
                <a:latin typeface="黑体" panose="02010609060101010101" pitchFamily="49" charset="-122"/>
                <a:ea typeface="黑体" panose="02010609060101010101" pitchFamily="49" charset="-122"/>
              </a:rPr>
              <a:t>：</a:t>
            </a:r>
            <a:r>
              <a:rPr kumimoji="1" lang="zh-CN" altLang="en-US" sz="2800" dirty="0">
                <a:solidFill>
                  <a:srgbClr val="0033CC"/>
                </a:solidFill>
                <a:latin typeface="黑体" panose="02010609060101010101" pitchFamily="49" charset="-122"/>
                <a:ea typeface="黑体" panose="02010609060101010101" pitchFamily="49" charset="-122"/>
              </a:rPr>
              <a:t>以</a:t>
            </a:r>
            <a:r>
              <a:rPr kumimoji="1" lang="en-US" altLang="zh-CN" sz="2800" dirty="0">
                <a:solidFill>
                  <a:srgbClr val="0033CC"/>
                </a:solidFill>
                <a:latin typeface="黑体" panose="02010609060101010101" pitchFamily="49" charset="-122"/>
                <a:ea typeface="黑体" panose="02010609060101010101" pitchFamily="49" charset="-122"/>
              </a:rPr>
              <a:t>17</a:t>
            </a:r>
            <a:r>
              <a:rPr kumimoji="1" lang="zh-CN" altLang="en-US" sz="2800" dirty="0">
                <a:solidFill>
                  <a:srgbClr val="0033CC"/>
                </a:solidFill>
                <a:latin typeface="黑体" panose="02010609060101010101" pitchFamily="49" charset="-122"/>
                <a:ea typeface="黑体" panose="02010609060101010101" pitchFamily="49" charset="-122"/>
              </a:rPr>
              <a:t>世纪牛顿力学的建立为标志。</a:t>
            </a:r>
          </a:p>
        </p:txBody>
      </p:sp>
      <p:sp>
        <p:nvSpPr>
          <p:cNvPr id="6" name="Rectangle 2"/>
          <p:cNvSpPr txBox="1">
            <a:spLocks noChangeArrowheads="1"/>
          </p:cNvSpPr>
          <p:nvPr/>
        </p:nvSpPr>
        <p:spPr>
          <a:xfrm>
            <a:off x="533400" y="228600"/>
            <a:ext cx="3352800" cy="68580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sz="3200" b="1" kern="0" dirty="0">
                <a:solidFill>
                  <a:srgbClr val="00B050"/>
                </a:solidFill>
                <a:ea typeface="黑体" pitchFamily="49" charset="-122"/>
              </a:rPr>
              <a:t>物理学发展简史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wipe(left)">
                                      <p:cBhvr>
                                        <p:cTn id="7" dur="500"/>
                                        <p:tgtEl>
                                          <p:spTgt spid="4915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154"/>
                                        </p:tgtEl>
                                        <p:attrNameLst>
                                          <p:attrName>style.visibility</p:attrName>
                                        </p:attrNameLst>
                                      </p:cBhvr>
                                      <p:to>
                                        <p:strVal val="visible"/>
                                      </p:to>
                                    </p:set>
                                    <p:animEffect transition="in" filter="dissolve">
                                      <p:cBhvr>
                                        <p:cTn id="12" dur="500"/>
                                        <p:tgtEl>
                                          <p:spTgt spid="49154"/>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grpId="0" nodeType="clickEffect">
                                  <p:stCondLst>
                                    <p:cond delay="0"/>
                                  </p:stCondLst>
                                  <p:childTnLst>
                                    <p:set>
                                      <p:cBhvr>
                                        <p:cTn id="16" dur="1" fill="hold">
                                          <p:stCondLst>
                                            <p:cond delay="0"/>
                                          </p:stCondLst>
                                        </p:cTn>
                                        <p:tgtEl>
                                          <p:spTgt spid="49155"/>
                                        </p:tgtEl>
                                        <p:attrNameLst>
                                          <p:attrName>style.visibility</p:attrName>
                                        </p:attrNameLst>
                                      </p:cBhvr>
                                      <p:to>
                                        <p:strVal val="visible"/>
                                      </p:to>
                                    </p:set>
                                    <p:anim calcmode="lin" valueType="num">
                                      <p:cBhvr>
                                        <p:cTn id="17" dur="500" fill="hold"/>
                                        <p:tgtEl>
                                          <p:spTgt spid="49155"/>
                                        </p:tgtEl>
                                        <p:attrNameLst>
                                          <p:attrName>ppt_w</p:attrName>
                                        </p:attrNameLst>
                                      </p:cBhvr>
                                      <p:tavLst>
                                        <p:tav tm="0">
                                          <p:val>
                                            <p:fltVal val="0"/>
                                          </p:val>
                                        </p:tav>
                                        <p:tav tm="100000">
                                          <p:val>
                                            <p:strVal val="#ppt_w"/>
                                          </p:val>
                                        </p:tav>
                                      </p:tavLst>
                                    </p:anim>
                                    <p:anim calcmode="lin" valueType="num">
                                      <p:cBhvr>
                                        <p:cTn id="18" dur="500" fill="hold"/>
                                        <p:tgtEl>
                                          <p:spTgt spid="49155"/>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49157"/>
                                        </p:tgtEl>
                                        <p:attrNameLst>
                                          <p:attrName>style.visibility</p:attrName>
                                        </p:attrNameLst>
                                      </p:cBhvr>
                                      <p:to>
                                        <p:strVal val="visible"/>
                                      </p:to>
                                    </p:set>
                                    <p:animEffect transition="in" filter="dissolve">
                                      <p:cBhvr>
                                        <p:cTn id="23" dur="500"/>
                                        <p:tgtEl>
                                          <p:spTgt spid="49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utoUpdateAnimBg="0"/>
      <p:bldP spid="49155" grpId="0" autoUpdateAnimBg="0"/>
      <p:bldP spid="49156" grpId="0" autoUpdateAnimBg="0"/>
      <p:bldP spid="4915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385763" y="1095375"/>
            <a:ext cx="8077200" cy="95410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solidFill>
                  <a:srgbClr val="FF0000"/>
                </a:solidFill>
                <a:latin typeface="黑体" panose="02010609060101010101" pitchFamily="49" charset="-122"/>
                <a:ea typeface="黑体" panose="02010609060101010101" pitchFamily="49" charset="-122"/>
              </a:rPr>
              <a:t>第</a:t>
            </a:r>
            <a:r>
              <a:rPr kumimoji="1" lang="en-US" altLang="zh-CN" sz="2800" dirty="0">
                <a:solidFill>
                  <a:srgbClr val="FF0000"/>
                </a:solidFill>
                <a:latin typeface="黑体" panose="02010609060101010101" pitchFamily="49" charset="-122"/>
                <a:ea typeface="黑体" panose="02010609060101010101" pitchFamily="49" charset="-122"/>
              </a:rPr>
              <a:t>2</a:t>
            </a:r>
            <a:r>
              <a:rPr kumimoji="1" lang="zh-CN" altLang="en-US" sz="2800" dirty="0">
                <a:solidFill>
                  <a:srgbClr val="FF0000"/>
                </a:solidFill>
                <a:latin typeface="黑体" panose="02010609060101010101" pitchFamily="49" charset="-122"/>
                <a:ea typeface="黑体" panose="02010609060101010101" pitchFamily="49" charset="-122"/>
              </a:rPr>
              <a:t>次综合：</a:t>
            </a:r>
            <a:r>
              <a:rPr kumimoji="1" lang="zh-CN" altLang="en-US" sz="2800" dirty="0">
                <a:solidFill>
                  <a:srgbClr val="0033CC"/>
                </a:solidFill>
                <a:latin typeface="黑体" panose="02010609060101010101" pitchFamily="49" charset="-122"/>
                <a:ea typeface="黑体" panose="02010609060101010101" pitchFamily="49" charset="-122"/>
              </a:rPr>
              <a:t>以</a:t>
            </a:r>
            <a:r>
              <a:rPr kumimoji="1" lang="en-US" altLang="zh-CN" sz="2800" dirty="0">
                <a:solidFill>
                  <a:srgbClr val="0033CC"/>
                </a:solidFill>
                <a:latin typeface="黑体" panose="02010609060101010101" pitchFamily="49" charset="-122"/>
                <a:ea typeface="黑体" panose="02010609060101010101" pitchFamily="49" charset="-122"/>
              </a:rPr>
              <a:t>18</a:t>
            </a:r>
            <a:r>
              <a:rPr kumimoji="1" lang="zh-CN" altLang="en-US" sz="2800" dirty="0">
                <a:solidFill>
                  <a:srgbClr val="0033CC"/>
                </a:solidFill>
                <a:latin typeface="黑体" panose="02010609060101010101" pitchFamily="49" charset="-122"/>
                <a:ea typeface="黑体" panose="02010609060101010101" pitchFamily="49" charset="-122"/>
              </a:rPr>
              <a:t>、</a:t>
            </a:r>
            <a:r>
              <a:rPr kumimoji="1" lang="en-US" altLang="zh-CN" sz="2800" dirty="0">
                <a:solidFill>
                  <a:srgbClr val="0033CC"/>
                </a:solidFill>
                <a:latin typeface="黑体" panose="02010609060101010101" pitchFamily="49" charset="-122"/>
                <a:ea typeface="黑体" panose="02010609060101010101" pitchFamily="49" charset="-122"/>
              </a:rPr>
              <a:t>19</a:t>
            </a:r>
            <a:r>
              <a:rPr kumimoji="1" lang="zh-CN" altLang="en-US" sz="2800" dirty="0">
                <a:solidFill>
                  <a:srgbClr val="0033CC"/>
                </a:solidFill>
                <a:latin typeface="黑体" panose="02010609060101010101" pitchFamily="49" charset="-122"/>
                <a:ea typeface="黑体" panose="02010609060101010101" pitchFamily="49" charset="-122"/>
              </a:rPr>
              <a:t>世纪热力学理论和气体分子动理论的建立为标志。</a:t>
            </a:r>
          </a:p>
        </p:txBody>
      </p:sp>
      <p:sp>
        <p:nvSpPr>
          <p:cNvPr id="50179" name="Text Box 3"/>
          <p:cNvSpPr txBox="1">
            <a:spLocks noChangeArrowheads="1"/>
          </p:cNvSpPr>
          <p:nvPr/>
        </p:nvSpPr>
        <p:spPr bwMode="auto">
          <a:xfrm>
            <a:off x="495300" y="4913293"/>
            <a:ext cx="8039100" cy="95410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solidFill>
                  <a:srgbClr val="FF0000"/>
                </a:solidFill>
                <a:latin typeface="黑体" panose="02010609060101010101" pitchFamily="49" charset="-122"/>
                <a:ea typeface="黑体" panose="02010609060101010101" pitchFamily="49" charset="-122"/>
              </a:rPr>
              <a:t>蒸汽机</a:t>
            </a:r>
            <a:r>
              <a:rPr kumimoji="1" lang="zh-CN" altLang="en-US" sz="2800" dirty="0">
                <a:latin typeface="黑体" panose="02010609060101010101" pitchFamily="49" charset="-122"/>
                <a:ea typeface="黑体" panose="02010609060101010101" pitchFamily="49" charset="-122"/>
              </a:rPr>
              <a:t>：导致以解决动力机械为主导的第一次工业革命</a:t>
            </a:r>
          </a:p>
        </p:txBody>
      </p:sp>
      <p:sp>
        <p:nvSpPr>
          <p:cNvPr id="50180" name="Text Box 4"/>
          <p:cNvSpPr txBox="1">
            <a:spLocks noChangeArrowheads="1"/>
          </p:cNvSpPr>
          <p:nvPr/>
        </p:nvSpPr>
        <p:spPr bwMode="auto">
          <a:xfrm>
            <a:off x="381000" y="2514600"/>
            <a:ext cx="8012113" cy="52322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latin typeface="黑体" panose="02010609060101010101" pitchFamily="49" charset="-122"/>
                <a:ea typeface="黑体" panose="02010609060101010101" pitchFamily="49" charset="-122"/>
              </a:rPr>
              <a:t>能量转化和守恒定律</a:t>
            </a:r>
            <a:r>
              <a:rPr kumimoji="1" lang="en-US" altLang="zh-CN" sz="2800" dirty="0">
                <a:latin typeface="黑体" panose="02010609060101010101" pitchFamily="49" charset="-122"/>
                <a:ea typeface="黑体" panose="02010609060101010101" pitchFamily="49" charset="-122"/>
              </a:rPr>
              <a:t>——“</a:t>
            </a:r>
            <a:r>
              <a:rPr kumimoji="1" lang="zh-CN" altLang="en-US" sz="2800" dirty="0">
                <a:latin typeface="黑体" panose="02010609060101010101" pitchFamily="49" charset="-122"/>
                <a:ea typeface="黑体" panose="02010609060101010101" pitchFamily="49" charset="-122"/>
              </a:rPr>
              <a:t>热力学第一定律”</a:t>
            </a:r>
          </a:p>
        </p:txBody>
      </p:sp>
      <p:sp>
        <p:nvSpPr>
          <p:cNvPr id="50181" name="Text Box 5"/>
          <p:cNvSpPr txBox="1">
            <a:spLocks noChangeArrowheads="1"/>
          </p:cNvSpPr>
          <p:nvPr/>
        </p:nvSpPr>
        <p:spPr bwMode="auto">
          <a:xfrm>
            <a:off x="304800" y="3352800"/>
            <a:ext cx="8050213" cy="52322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en-US" altLang="zh-CN" sz="2800" dirty="0">
                <a:latin typeface="黑体" panose="02010609060101010101" pitchFamily="49" charset="-122"/>
                <a:ea typeface="黑体" panose="02010609060101010101" pitchFamily="49" charset="-122"/>
              </a:rPr>
              <a:t>“</a:t>
            </a:r>
            <a:r>
              <a:rPr kumimoji="1" lang="zh-CN" altLang="en-US" sz="2800" dirty="0">
                <a:latin typeface="黑体" panose="02010609060101010101" pitchFamily="49" charset="-122"/>
                <a:ea typeface="黑体" panose="02010609060101010101" pitchFamily="49" charset="-122"/>
              </a:rPr>
              <a:t>热力学第二定律”的建立</a:t>
            </a:r>
          </a:p>
        </p:txBody>
      </p:sp>
      <p:sp>
        <p:nvSpPr>
          <p:cNvPr id="50182" name="Text Box 6"/>
          <p:cNvSpPr txBox="1">
            <a:spLocks noChangeArrowheads="1"/>
          </p:cNvSpPr>
          <p:nvPr/>
        </p:nvSpPr>
        <p:spPr bwMode="auto">
          <a:xfrm>
            <a:off x="304800" y="4124980"/>
            <a:ext cx="7961313" cy="52322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en-US" altLang="zh-CN" sz="2800" dirty="0">
                <a:latin typeface="黑体" panose="02010609060101010101" pitchFamily="49" charset="-122"/>
                <a:ea typeface="黑体" panose="02010609060101010101" pitchFamily="49" charset="-122"/>
              </a:rPr>
              <a:t>“</a:t>
            </a:r>
            <a:r>
              <a:rPr kumimoji="1" lang="zh-CN" altLang="en-US" sz="2800" dirty="0">
                <a:latin typeface="黑体" panose="02010609060101010101" pitchFamily="49" charset="-122"/>
                <a:ea typeface="黑体" panose="02010609060101010101" pitchFamily="49" charset="-122"/>
              </a:rPr>
              <a:t>绝对零度”是不可能达到的</a:t>
            </a:r>
          </a:p>
        </p:txBody>
      </p:sp>
      <p:sp>
        <p:nvSpPr>
          <p:cNvPr id="7" name="Rectangle 2"/>
          <p:cNvSpPr txBox="1">
            <a:spLocks noChangeArrowheads="1"/>
          </p:cNvSpPr>
          <p:nvPr/>
        </p:nvSpPr>
        <p:spPr>
          <a:xfrm>
            <a:off x="533400" y="228600"/>
            <a:ext cx="3352800" cy="68580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sz="3200" b="1" kern="0" dirty="0">
                <a:solidFill>
                  <a:srgbClr val="00B050"/>
                </a:solidFill>
                <a:ea typeface="黑体" pitchFamily="49" charset="-122"/>
              </a:rPr>
              <a:t>物理学发展简史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dissolve">
                                      <p:cBhvr>
                                        <p:cTn id="7" dur="500"/>
                                        <p:tgtEl>
                                          <p:spTgt spid="501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0"/>
                                        </p:tgtEl>
                                        <p:attrNameLst>
                                          <p:attrName>style.visibility</p:attrName>
                                        </p:attrNameLst>
                                      </p:cBhvr>
                                      <p:to>
                                        <p:strVal val="visible"/>
                                      </p:to>
                                    </p:set>
                                    <p:animEffect transition="in" filter="wipe(left)">
                                      <p:cBhvr>
                                        <p:cTn id="12" dur="500"/>
                                        <p:tgtEl>
                                          <p:spTgt spid="5018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0181"/>
                                        </p:tgtEl>
                                        <p:attrNameLst>
                                          <p:attrName>style.visibility</p:attrName>
                                        </p:attrNameLst>
                                      </p:cBhvr>
                                      <p:to>
                                        <p:strVal val="visible"/>
                                      </p:to>
                                    </p:set>
                                    <p:animEffect transition="in" filter="dissolve">
                                      <p:cBhvr>
                                        <p:cTn id="17" dur="500"/>
                                        <p:tgtEl>
                                          <p:spTgt spid="5018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50182"/>
                                        </p:tgtEl>
                                        <p:attrNameLst>
                                          <p:attrName>style.visibility</p:attrName>
                                        </p:attrNameLst>
                                      </p:cBhvr>
                                      <p:to>
                                        <p:strVal val="visible"/>
                                      </p:to>
                                    </p:set>
                                    <p:animEffect transition="in" filter="wipe(right)">
                                      <p:cBhvr>
                                        <p:cTn id="22" dur="500"/>
                                        <p:tgtEl>
                                          <p:spTgt spid="5018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50179"/>
                                        </p:tgtEl>
                                        <p:attrNameLst>
                                          <p:attrName>style.visibility</p:attrName>
                                        </p:attrNameLst>
                                      </p:cBhvr>
                                      <p:to>
                                        <p:strVal val="visible"/>
                                      </p:to>
                                    </p:set>
                                    <p:animEffect transition="in" filter="barn(inHorizontal)">
                                      <p:cBhvr>
                                        <p:cTn id="27" dur="500"/>
                                        <p:tgtEl>
                                          <p:spTgt spid="5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autoUpdateAnimBg="0"/>
      <p:bldP spid="50179" grpId="0" autoUpdateAnimBg="0"/>
      <p:bldP spid="50180" grpId="0" autoUpdateAnimBg="0"/>
      <p:bldP spid="50181" grpId="0" autoUpdateAnimBg="0"/>
      <p:bldP spid="50182"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76200" y="1305580"/>
            <a:ext cx="9296400" cy="523220"/>
          </a:xfrm>
          <a:prstGeom prst="rect">
            <a:avLst/>
          </a:prstGeom>
          <a:noFill/>
          <a:ln w="12700">
            <a:noFill/>
            <a:miter lim="800000"/>
            <a:headEnd type="none" w="sm" len="sm"/>
            <a:tailEnd type="none" w="sm" len="sm"/>
          </a:ln>
          <a:effectLst/>
        </p:spPr>
        <p:txBody>
          <a:bodyPr wrap="square">
            <a:spAutoFit/>
          </a:bodyPr>
          <a:lstStyle/>
          <a:p>
            <a:pPr eaLnBrk="0" hangingPunct="0">
              <a:spcBef>
                <a:spcPct val="50000"/>
              </a:spcBef>
            </a:pPr>
            <a:r>
              <a:rPr kumimoji="1" lang="zh-CN" altLang="en-US" sz="2800" dirty="0">
                <a:solidFill>
                  <a:srgbClr val="FF0000"/>
                </a:solidFill>
                <a:latin typeface="黑体" panose="02010609060101010101" pitchFamily="49" charset="-122"/>
                <a:ea typeface="黑体" panose="02010609060101010101" pitchFamily="49" charset="-122"/>
              </a:rPr>
              <a:t>第</a:t>
            </a:r>
            <a:r>
              <a:rPr kumimoji="1" lang="en-US" altLang="zh-CN" sz="2800" dirty="0">
                <a:solidFill>
                  <a:srgbClr val="FF0000"/>
                </a:solidFill>
                <a:latin typeface="黑体" panose="02010609060101010101" pitchFamily="49" charset="-122"/>
                <a:ea typeface="黑体" panose="02010609060101010101" pitchFamily="49" charset="-122"/>
              </a:rPr>
              <a:t>3</a:t>
            </a:r>
            <a:r>
              <a:rPr kumimoji="1" lang="zh-CN" altLang="en-US" sz="2800" dirty="0">
                <a:solidFill>
                  <a:srgbClr val="FF0000"/>
                </a:solidFill>
                <a:latin typeface="黑体" panose="02010609060101010101" pitchFamily="49" charset="-122"/>
                <a:ea typeface="黑体" panose="02010609060101010101" pitchFamily="49" charset="-122"/>
              </a:rPr>
              <a:t>次综合：</a:t>
            </a:r>
            <a:r>
              <a:rPr kumimoji="1" lang="zh-CN" altLang="en-US" sz="2800" dirty="0">
                <a:solidFill>
                  <a:srgbClr val="0033CC"/>
                </a:solidFill>
                <a:latin typeface="黑体" panose="02010609060101010101" pitchFamily="49" charset="-122"/>
                <a:ea typeface="黑体" panose="02010609060101010101" pitchFamily="49" charset="-122"/>
              </a:rPr>
              <a:t>以</a:t>
            </a:r>
            <a:r>
              <a:rPr kumimoji="1" lang="en-US" altLang="zh-CN" sz="2800" dirty="0">
                <a:solidFill>
                  <a:srgbClr val="0033CC"/>
                </a:solidFill>
                <a:latin typeface="黑体" panose="02010609060101010101" pitchFamily="49" charset="-122"/>
                <a:ea typeface="黑体" panose="02010609060101010101" pitchFamily="49" charset="-122"/>
              </a:rPr>
              <a:t>19</a:t>
            </a:r>
            <a:r>
              <a:rPr kumimoji="1" lang="zh-CN" altLang="en-US" sz="2800" dirty="0">
                <a:solidFill>
                  <a:srgbClr val="0033CC"/>
                </a:solidFill>
                <a:latin typeface="黑体" panose="02010609060101010101" pitchFamily="49" charset="-122"/>
                <a:ea typeface="黑体" panose="02010609060101010101" pitchFamily="49" charset="-122"/>
              </a:rPr>
              <a:t>世纪麦克斯韦电磁场理论的建立为标志。</a:t>
            </a:r>
          </a:p>
        </p:txBody>
      </p:sp>
      <p:sp>
        <p:nvSpPr>
          <p:cNvPr id="51203" name="Text Box 3"/>
          <p:cNvSpPr txBox="1">
            <a:spLocks noChangeArrowheads="1"/>
          </p:cNvSpPr>
          <p:nvPr/>
        </p:nvSpPr>
        <p:spPr bwMode="auto">
          <a:xfrm>
            <a:off x="304800" y="2099330"/>
            <a:ext cx="8261350" cy="95410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卡文迪许</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dirty="0" err="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H.Cavendish</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、库仑</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dirty="0" err="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C.A.Coulomb</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latin typeface="Times New Roman" panose="02020603050405020304" pitchFamily="18" charset="0"/>
                <a:ea typeface="黑体" panose="02010609060101010101" pitchFamily="49" charset="-122"/>
                <a:cs typeface="Times New Roman" panose="02020603050405020304" pitchFamily="18" charset="0"/>
              </a:rPr>
              <a:t>静电的库仑定律</a:t>
            </a:r>
          </a:p>
        </p:txBody>
      </p:sp>
      <p:sp>
        <p:nvSpPr>
          <p:cNvPr id="51204" name="Text Box 4"/>
          <p:cNvSpPr txBox="1">
            <a:spLocks noChangeArrowheads="1"/>
          </p:cNvSpPr>
          <p:nvPr/>
        </p:nvSpPr>
        <p:spPr bwMode="auto">
          <a:xfrm>
            <a:off x="385763" y="3343930"/>
            <a:ext cx="7996237" cy="52322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伏打</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dirty="0" err="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C.A.Volta</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latin typeface="Times New Roman" panose="02020603050405020304" pitchFamily="18" charset="0"/>
                <a:ea typeface="黑体" panose="02010609060101010101" pitchFamily="49" charset="-122"/>
                <a:cs typeface="Times New Roman" panose="02020603050405020304" pitchFamily="18" charset="0"/>
              </a:rPr>
              <a:t>发明了电池</a:t>
            </a:r>
          </a:p>
        </p:txBody>
      </p:sp>
      <p:sp>
        <p:nvSpPr>
          <p:cNvPr id="51205" name="Text Box 5"/>
          <p:cNvSpPr txBox="1">
            <a:spLocks noChangeArrowheads="1"/>
          </p:cNvSpPr>
          <p:nvPr/>
        </p:nvSpPr>
        <p:spPr bwMode="auto">
          <a:xfrm>
            <a:off x="385763" y="4097993"/>
            <a:ext cx="7996237" cy="52322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欧姆</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dirty="0" err="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G.S.Ohm</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latin typeface="Times New Roman" panose="02020603050405020304" pitchFamily="18" charset="0"/>
                <a:ea typeface="黑体" panose="02010609060101010101" pitchFamily="49" charset="-122"/>
                <a:cs typeface="Times New Roman" panose="02020603050405020304" pitchFamily="18" charset="0"/>
              </a:rPr>
              <a:t>欧姆定律</a:t>
            </a:r>
          </a:p>
        </p:txBody>
      </p:sp>
      <p:sp>
        <p:nvSpPr>
          <p:cNvPr id="51206" name="Text Box 6"/>
          <p:cNvSpPr txBox="1">
            <a:spLocks noChangeArrowheads="1"/>
          </p:cNvSpPr>
          <p:nvPr/>
        </p:nvSpPr>
        <p:spPr bwMode="auto">
          <a:xfrm>
            <a:off x="385763" y="4820305"/>
            <a:ext cx="7996237" cy="52322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solidFill>
                  <a:srgbClr val="FF3300"/>
                </a:solidFill>
                <a:latin typeface="黑体" panose="02010609060101010101" pitchFamily="49" charset="-122"/>
                <a:ea typeface="黑体" panose="02010609060101010101" pitchFamily="49" charset="-122"/>
              </a:rPr>
              <a:t>奥斯特：</a:t>
            </a:r>
            <a:r>
              <a:rPr kumimoji="1" lang="zh-CN" altLang="en-US" sz="2800" dirty="0">
                <a:latin typeface="黑体" panose="02010609060101010101" pitchFamily="49" charset="-122"/>
                <a:ea typeface="黑体" panose="02010609060101010101" pitchFamily="49" charset="-122"/>
              </a:rPr>
              <a:t>电流的磁效应</a:t>
            </a:r>
          </a:p>
        </p:txBody>
      </p:sp>
      <p:sp>
        <p:nvSpPr>
          <p:cNvPr id="51207" name="Text Box 7"/>
          <p:cNvSpPr txBox="1">
            <a:spLocks noChangeArrowheads="1"/>
          </p:cNvSpPr>
          <p:nvPr/>
        </p:nvSpPr>
        <p:spPr bwMode="auto">
          <a:xfrm>
            <a:off x="404813" y="5572780"/>
            <a:ext cx="8815387" cy="523220"/>
          </a:xfrm>
          <a:prstGeom prst="rect">
            <a:avLst/>
          </a:prstGeom>
          <a:noFill/>
          <a:ln w="12700">
            <a:noFill/>
            <a:miter lim="800000"/>
            <a:headEnd type="none" w="sm" len="sm"/>
            <a:tailEnd type="none" w="sm" len="sm"/>
          </a:ln>
          <a:effectLst/>
        </p:spPr>
        <p:txBody>
          <a:bodyPr wrap="square">
            <a:spAutoFit/>
          </a:bodyPr>
          <a:lstStyle/>
          <a:p>
            <a:pPr eaLnBrk="0" hangingPunct="0">
              <a:spcBef>
                <a:spcPct val="50000"/>
              </a:spcBef>
            </a:pPr>
            <a:r>
              <a:rPr kumimoji="1" lang="zh-CN" altLang="en-US" sz="2800" dirty="0">
                <a:solidFill>
                  <a:srgbClr val="FF3300"/>
                </a:solidFill>
                <a:latin typeface="黑体" panose="02010609060101010101" pitchFamily="49" charset="-122"/>
                <a:ea typeface="黑体" panose="02010609060101010101" pitchFamily="49" charset="-122"/>
              </a:rPr>
              <a:t>安培</a:t>
            </a:r>
            <a:r>
              <a:rPr kumimoji="1" lang="en-US" altLang="zh-CN" sz="2800" dirty="0">
                <a:solidFill>
                  <a:srgbClr val="FF3300"/>
                </a:solidFill>
                <a:latin typeface="黑体" panose="02010609060101010101" pitchFamily="49" charset="-122"/>
                <a:ea typeface="黑体" panose="02010609060101010101" pitchFamily="49" charset="-122"/>
              </a:rPr>
              <a:t>(</a:t>
            </a:r>
            <a:r>
              <a:rPr kumimoji="1" lang="en-US" altLang="zh-CN" sz="2800" dirty="0" err="1">
                <a:solidFill>
                  <a:srgbClr val="FF3300"/>
                </a:solidFill>
                <a:latin typeface="黑体" panose="02010609060101010101" pitchFamily="49" charset="-122"/>
                <a:ea typeface="黑体" panose="02010609060101010101" pitchFamily="49" charset="-122"/>
              </a:rPr>
              <a:t>A.M.Ampere</a:t>
            </a:r>
            <a:r>
              <a:rPr kumimoji="1" lang="en-US" altLang="zh-CN" sz="2800" dirty="0">
                <a:solidFill>
                  <a:srgbClr val="FF3300"/>
                </a:solidFill>
                <a:latin typeface="黑体" panose="02010609060101010101" pitchFamily="49" charset="-122"/>
                <a:ea typeface="黑体" panose="02010609060101010101" pitchFamily="49" charset="-122"/>
              </a:rPr>
              <a:t>)</a:t>
            </a:r>
            <a:r>
              <a:rPr kumimoji="1" lang="zh-CN" altLang="en-US" sz="2800" dirty="0">
                <a:solidFill>
                  <a:srgbClr val="FF3300"/>
                </a:solidFill>
                <a:latin typeface="黑体" panose="02010609060101010101" pitchFamily="49" charset="-122"/>
                <a:ea typeface="黑体" panose="02010609060101010101" pitchFamily="49" charset="-122"/>
              </a:rPr>
              <a:t>：</a:t>
            </a:r>
            <a:r>
              <a:rPr kumimoji="1" lang="zh-CN" altLang="en-US" sz="2800" dirty="0">
                <a:latin typeface="黑体" panose="02010609060101010101" pitchFamily="49" charset="-122"/>
                <a:ea typeface="黑体" panose="02010609060101010101" pitchFamily="49" charset="-122"/>
              </a:rPr>
              <a:t>电流之间相互作用</a:t>
            </a:r>
            <a:r>
              <a:rPr kumimoji="1" lang="en-US" altLang="zh-CN" sz="2800" dirty="0">
                <a:latin typeface="黑体" panose="02010609060101010101" pitchFamily="49" charset="-122"/>
                <a:ea typeface="黑体" panose="02010609060101010101" pitchFamily="49" charset="-122"/>
              </a:rPr>
              <a:t>——</a:t>
            </a:r>
            <a:r>
              <a:rPr kumimoji="1" lang="zh-CN" altLang="en-US" sz="2800" dirty="0">
                <a:latin typeface="黑体" panose="02010609060101010101" pitchFamily="49" charset="-122"/>
                <a:ea typeface="黑体" panose="02010609060101010101" pitchFamily="49" charset="-122"/>
              </a:rPr>
              <a:t>安培定律。</a:t>
            </a:r>
          </a:p>
        </p:txBody>
      </p:sp>
      <p:sp>
        <p:nvSpPr>
          <p:cNvPr id="8" name="Rectangle 2"/>
          <p:cNvSpPr txBox="1">
            <a:spLocks noChangeArrowheads="1"/>
          </p:cNvSpPr>
          <p:nvPr/>
        </p:nvSpPr>
        <p:spPr>
          <a:xfrm>
            <a:off x="533400" y="228600"/>
            <a:ext cx="3352800" cy="68580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sz="3200" b="1" kern="0" dirty="0">
                <a:solidFill>
                  <a:srgbClr val="00B050"/>
                </a:solidFill>
                <a:ea typeface="黑体" pitchFamily="49" charset="-122"/>
              </a:rPr>
              <a:t>物理学发展简史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Effect transition="in" filter="dissolve">
                                      <p:cBhvr>
                                        <p:cTn id="7" dur="500"/>
                                        <p:tgtEl>
                                          <p:spTgt spid="5120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51203"/>
                                        </p:tgtEl>
                                        <p:attrNameLst>
                                          <p:attrName>style.visibility</p:attrName>
                                        </p:attrNameLst>
                                      </p:cBhvr>
                                      <p:to>
                                        <p:strVal val="visible"/>
                                      </p:to>
                                    </p:set>
                                    <p:animEffect transition="in" filter="barn(outVertical)">
                                      <p:cBhvr>
                                        <p:cTn id="12" dur="500"/>
                                        <p:tgtEl>
                                          <p:spTgt spid="5120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1204"/>
                                        </p:tgtEl>
                                        <p:attrNameLst>
                                          <p:attrName>style.visibility</p:attrName>
                                        </p:attrNameLst>
                                      </p:cBhvr>
                                      <p:to>
                                        <p:strVal val="visible"/>
                                      </p:to>
                                    </p:set>
                                    <p:animEffect transition="in" filter="dissolve">
                                      <p:cBhvr>
                                        <p:cTn id="17" dur="500"/>
                                        <p:tgtEl>
                                          <p:spTgt spid="51204"/>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grpId="0" nodeType="clickEffect">
                                  <p:stCondLst>
                                    <p:cond delay="0"/>
                                  </p:stCondLst>
                                  <p:childTnLst>
                                    <p:set>
                                      <p:cBhvr>
                                        <p:cTn id="21" dur="1" fill="hold">
                                          <p:stCondLst>
                                            <p:cond delay="0"/>
                                          </p:stCondLst>
                                        </p:cTn>
                                        <p:tgtEl>
                                          <p:spTgt spid="51205"/>
                                        </p:tgtEl>
                                        <p:attrNameLst>
                                          <p:attrName>style.visibility</p:attrName>
                                        </p:attrNameLst>
                                      </p:cBhvr>
                                      <p:to>
                                        <p:strVal val="visible"/>
                                      </p:to>
                                    </p:set>
                                    <p:anim calcmode="lin" valueType="num">
                                      <p:cBhvr>
                                        <p:cTn id="22" dur="500" fill="hold"/>
                                        <p:tgtEl>
                                          <p:spTgt spid="51205"/>
                                        </p:tgtEl>
                                        <p:attrNameLst>
                                          <p:attrName>ppt_w</p:attrName>
                                        </p:attrNameLst>
                                      </p:cBhvr>
                                      <p:tavLst>
                                        <p:tav tm="0">
                                          <p:val>
                                            <p:fltVal val="0"/>
                                          </p:val>
                                        </p:tav>
                                        <p:tav tm="100000">
                                          <p:val>
                                            <p:strVal val="#ppt_w"/>
                                          </p:val>
                                        </p:tav>
                                      </p:tavLst>
                                    </p:anim>
                                    <p:anim calcmode="lin" valueType="num">
                                      <p:cBhvr>
                                        <p:cTn id="23" dur="500" fill="hold"/>
                                        <p:tgtEl>
                                          <p:spTgt spid="51205"/>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1206"/>
                                        </p:tgtEl>
                                        <p:attrNameLst>
                                          <p:attrName>style.visibility</p:attrName>
                                        </p:attrNameLst>
                                      </p:cBhvr>
                                      <p:to>
                                        <p:strVal val="visible"/>
                                      </p:to>
                                    </p:set>
                                    <p:animEffect transition="in" filter="dissolve">
                                      <p:cBhvr>
                                        <p:cTn id="28" dur="500"/>
                                        <p:tgtEl>
                                          <p:spTgt spid="5120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1207"/>
                                        </p:tgtEl>
                                        <p:attrNameLst>
                                          <p:attrName>style.visibility</p:attrName>
                                        </p:attrNameLst>
                                      </p:cBhvr>
                                      <p:to>
                                        <p:strVal val="visible"/>
                                      </p:to>
                                    </p:set>
                                    <p:animEffect transition="in" filter="wipe(left)">
                                      <p:cBhvr>
                                        <p:cTn id="33" dur="500"/>
                                        <p:tgtEl>
                                          <p:spTgt spid="51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autoUpdateAnimBg="0"/>
      <p:bldP spid="51203" grpId="0" autoUpdateAnimBg="0"/>
      <p:bldP spid="51204" grpId="0" autoUpdateAnimBg="0"/>
      <p:bldP spid="51205" grpId="0" autoUpdateAnimBg="0"/>
      <p:bldP spid="51206" grpId="0" autoUpdateAnimBg="0"/>
      <p:bldP spid="5120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533400" y="4371975"/>
            <a:ext cx="7848600" cy="95410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solidFill>
                  <a:srgbClr val="FF0000"/>
                </a:solidFill>
                <a:latin typeface="黑体" panose="02010609060101010101" pitchFamily="49" charset="-122"/>
                <a:ea typeface="黑体" panose="02010609060101010101" pitchFamily="49" charset="-122"/>
              </a:rPr>
              <a:t>电力和无线电通讯</a:t>
            </a:r>
            <a:r>
              <a:rPr kumimoji="1" lang="zh-CN" altLang="en-US" sz="2800" dirty="0">
                <a:latin typeface="黑体" panose="02010609060101010101" pitchFamily="49" charset="-122"/>
                <a:ea typeface="黑体" panose="02010609060101010101" pitchFamily="49" charset="-122"/>
              </a:rPr>
              <a:t>：开始工业电气化进程，导致第二次工业革命。</a:t>
            </a:r>
          </a:p>
        </p:txBody>
      </p:sp>
      <p:sp>
        <p:nvSpPr>
          <p:cNvPr id="52227" name="Text Box 3"/>
          <p:cNvSpPr txBox="1">
            <a:spLocks noChangeArrowheads="1"/>
          </p:cNvSpPr>
          <p:nvPr/>
        </p:nvSpPr>
        <p:spPr bwMode="auto">
          <a:xfrm>
            <a:off x="533400" y="1229380"/>
            <a:ext cx="8305800" cy="523220"/>
          </a:xfrm>
          <a:prstGeom prst="rect">
            <a:avLst/>
          </a:prstGeom>
          <a:noFill/>
          <a:ln w="12700">
            <a:noFill/>
            <a:miter lim="800000"/>
            <a:headEnd type="none" w="sm" len="sm"/>
            <a:tailEnd type="none" w="sm" len="sm"/>
          </a:ln>
          <a:effectLst/>
        </p:spPr>
        <p:txBody>
          <a:bodyPr wrap="square">
            <a:spAutoFit/>
          </a:bodyPr>
          <a:lstStyle/>
          <a:p>
            <a:pPr eaLnBrk="0" hangingPunct="0">
              <a:spcBef>
                <a:spcPct val="50000"/>
              </a:spcBef>
            </a:pP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法拉第</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dirty="0" err="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M.Faraday</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latin typeface="Times New Roman" panose="02020603050405020304" pitchFamily="18" charset="0"/>
                <a:ea typeface="黑体" panose="02010609060101010101" pitchFamily="49" charset="-122"/>
                <a:cs typeface="Times New Roman" panose="02020603050405020304" pitchFamily="18" charset="0"/>
              </a:rPr>
              <a:t>发现并确立了电磁感应定律。</a:t>
            </a:r>
          </a:p>
        </p:txBody>
      </p:sp>
      <p:sp>
        <p:nvSpPr>
          <p:cNvPr id="52228" name="Text Box 4"/>
          <p:cNvSpPr txBox="1">
            <a:spLocks noChangeArrowheads="1"/>
          </p:cNvSpPr>
          <p:nvPr/>
        </p:nvSpPr>
        <p:spPr bwMode="auto">
          <a:xfrm>
            <a:off x="533400" y="2057400"/>
            <a:ext cx="7978775" cy="52322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solidFill>
                  <a:srgbClr val="FF3300"/>
                </a:solidFill>
                <a:latin typeface="黑体" panose="02010609060101010101" pitchFamily="49" charset="-122"/>
                <a:ea typeface="黑体" panose="02010609060101010101" pitchFamily="49" charset="-122"/>
              </a:rPr>
              <a:t>麦克斯韦：</a:t>
            </a:r>
            <a:r>
              <a:rPr kumimoji="1" lang="zh-CN" altLang="en-US" sz="2800" dirty="0">
                <a:latin typeface="黑体" panose="02010609060101010101" pitchFamily="49" charset="-122"/>
                <a:ea typeface="黑体" panose="02010609060101010101" pitchFamily="49" charset="-122"/>
              </a:rPr>
              <a:t>电磁场理论</a:t>
            </a:r>
          </a:p>
        </p:txBody>
      </p:sp>
      <p:sp>
        <p:nvSpPr>
          <p:cNvPr id="52229" name="Text Box 5"/>
          <p:cNvSpPr txBox="1">
            <a:spLocks noChangeArrowheads="1"/>
          </p:cNvSpPr>
          <p:nvPr/>
        </p:nvSpPr>
        <p:spPr bwMode="auto">
          <a:xfrm>
            <a:off x="533400" y="3048000"/>
            <a:ext cx="8305800" cy="954107"/>
          </a:xfrm>
          <a:prstGeom prst="rect">
            <a:avLst/>
          </a:prstGeom>
          <a:noFill/>
          <a:ln w="12700">
            <a:noFill/>
            <a:miter lim="800000"/>
            <a:headEnd type="none" w="sm" len="sm"/>
            <a:tailEnd type="none" w="sm" len="sm"/>
          </a:ln>
          <a:effectLst/>
        </p:spPr>
        <p:txBody>
          <a:bodyPr wrap="square">
            <a:spAutoFit/>
          </a:bodyPr>
          <a:lstStyle/>
          <a:p>
            <a:pPr eaLnBrk="0" hangingPunct="0">
              <a:spcBef>
                <a:spcPct val="50000"/>
              </a:spcBef>
            </a:pP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赫兹</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dirty="0" err="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H.R.Hertz</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latin typeface="Times New Roman" panose="02020603050405020304" pitchFamily="18" charset="0"/>
                <a:ea typeface="黑体" panose="02010609060101010101" pitchFamily="49" charset="-122"/>
                <a:cs typeface="Times New Roman" panose="02020603050405020304" pitchFamily="18" charset="0"/>
              </a:rPr>
              <a:t>实验证明电磁波的存在，导致无线电通讯的发明。</a:t>
            </a:r>
          </a:p>
        </p:txBody>
      </p:sp>
      <p:sp>
        <p:nvSpPr>
          <p:cNvPr id="6" name="Rectangle 2"/>
          <p:cNvSpPr txBox="1">
            <a:spLocks noChangeArrowheads="1"/>
          </p:cNvSpPr>
          <p:nvPr/>
        </p:nvSpPr>
        <p:spPr>
          <a:xfrm>
            <a:off x="533400" y="228600"/>
            <a:ext cx="3352800" cy="68580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sz="3200" b="1" kern="0" dirty="0">
                <a:solidFill>
                  <a:srgbClr val="00B050"/>
                </a:solidFill>
                <a:ea typeface="黑体" pitchFamily="49" charset="-122"/>
              </a:rPr>
              <a:t>物理学发展简史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barn(outHorizontal)">
                                      <p:cBhvr>
                                        <p:cTn id="7" dur="500"/>
                                        <p:tgtEl>
                                          <p:spTgt spid="52227"/>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childTnLst>
                                    <p:set>
                                      <p:cBhvr>
                                        <p:cTn id="11" dur="1" fill="hold">
                                          <p:stCondLst>
                                            <p:cond delay="0"/>
                                          </p:stCondLst>
                                        </p:cTn>
                                        <p:tgtEl>
                                          <p:spTgt spid="52228"/>
                                        </p:tgtEl>
                                        <p:attrNameLst>
                                          <p:attrName>style.visibility</p:attrName>
                                        </p:attrNameLst>
                                      </p:cBhvr>
                                      <p:to>
                                        <p:strVal val="visible"/>
                                      </p:to>
                                    </p:set>
                                    <p:anim calcmode="lin" valueType="num">
                                      <p:cBhvr>
                                        <p:cTn id="12" dur="500" fill="hold"/>
                                        <p:tgtEl>
                                          <p:spTgt spid="52228"/>
                                        </p:tgtEl>
                                        <p:attrNameLst>
                                          <p:attrName>ppt_w</p:attrName>
                                        </p:attrNameLst>
                                      </p:cBhvr>
                                      <p:tavLst>
                                        <p:tav tm="0">
                                          <p:val>
                                            <p:fltVal val="0"/>
                                          </p:val>
                                        </p:tav>
                                        <p:tav tm="100000">
                                          <p:val>
                                            <p:strVal val="#ppt_w"/>
                                          </p:val>
                                        </p:tav>
                                      </p:tavLst>
                                    </p:anim>
                                    <p:anim calcmode="lin" valueType="num">
                                      <p:cBhvr>
                                        <p:cTn id="13" dur="500" fill="hold"/>
                                        <p:tgtEl>
                                          <p:spTgt spid="52228"/>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52229"/>
                                        </p:tgtEl>
                                        <p:attrNameLst>
                                          <p:attrName>style.visibility</p:attrName>
                                        </p:attrNameLst>
                                      </p:cBhvr>
                                      <p:to>
                                        <p:strVal val="visible"/>
                                      </p:to>
                                    </p:set>
                                    <p:animEffect transition="in" filter="wipe(up)">
                                      <p:cBhvr>
                                        <p:cTn id="18" dur="500"/>
                                        <p:tgtEl>
                                          <p:spTgt spid="5222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2226"/>
                                        </p:tgtEl>
                                        <p:attrNameLst>
                                          <p:attrName>style.visibility</p:attrName>
                                        </p:attrNameLst>
                                      </p:cBhvr>
                                      <p:to>
                                        <p:strVal val="visible"/>
                                      </p:to>
                                    </p:set>
                                    <p:animEffect transition="in" filter="dissolve">
                                      <p:cBhvr>
                                        <p:cTn id="23" dur="500"/>
                                        <p:tgtEl>
                                          <p:spTgt spid="52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27" grpId="0" autoUpdateAnimBg="0"/>
      <p:bldP spid="52228" grpId="0" autoUpdateAnimBg="0"/>
      <p:bldP spid="5222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533400" y="990600"/>
            <a:ext cx="4724400" cy="584775"/>
          </a:xfrm>
          <a:prstGeom prst="rect">
            <a:avLst/>
          </a:prstGeom>
          <a:noFill/>
          <a:ln w="12700">
            <a:noFill/>
            <a:miter lim="800000"/>
            <a:headEnd type="none" w="sm" len="sm"/>
            <a:tailEnd type="none" w="sm" len="sm"/>
          </a:ln>
          <a:effectLst/>
        </p:spPr>
        <p:txBody>
          <a:bodyPr wrap="square">
            <a:spAutoFit/>
          </a:bodyPr>
          <a:lstStyle/>
          <a:p>
            <a:pPr eaLnBrk="0" hangingPunct="0">
              <a:spcBef>
                <a:spcPct val="50000"/>
              </a:spcBef>
            </a:pPr>
            <a:r>
              <a:rPr kumimoji="1" lang="zh-CN" altLang="en-US" sz="3200" b="1" dirty="0">
                <a:solidFill>
                  <a:srgbClr val="0070C0"/>
                </a:solidFill>
                <a:latin typeface="黑体" panose="02010609060101010101" pitchFamily="49" charset="-122"/>
                <a:ea typeface="黑体" panose="02010609060101010101" pitchFamily="49" charset="-122"/>
              </a:rPr>
              <a:t>二</a:t>
            </a:r>
            <a:r>
              <a:rPr kumimoji="1" lang="en-US" altLang="zh-CN" sz="3200" b="1" dirty="0">
                <a:solidFill>
                  <a:srgbClr val="0070C0"/>
                </a:solidFill>
                <a:latin typeface="黑体" panose="02010609060101010101" pitchFamily="49" charset="-122"/>
                <a:ea typeface="黑体" panose="02010609060101010101" pitchFamily="49" charset="-122"/>
              </a:rPr>
              <a:t>.20</a:t>
            </a:r>
            <a:r>
              <a:rPr kumimoji="1" lang="zh-CN" altLang="en-US" sz="3200" b="1" dirty="0">
                <a:solidFill>
                  <a:srgbClr val="0070C0"/>
                </a:solidFill>
                <a:latin typeface="黑体" panose="02010609060101010101" pitchFamily="49" charset="-122"/>
                <a:ea typeface="黑体" panose="02010609060101010101" pitchFamily="49" charset="-122"/>
              </a:rPr>
              <a:t>世纪</a:t>
            </a:r>
            <a:r>
              <a:rPr kumimoji="1" lang="en-US" altLang="zh-CN" sz="3200" b="1" dirty="0">
                <a:solidFill>
                  <a:srgbClr val="0070C0"/>
                </a:solidFill>
                <a:latin typeface="黑体" panose="02010609060101010101" pitchFamily="49" charset="-122"/>
                <a:ea typeface="黑体" panose="02010609060101010101" pitchFamily="49" charset="-122"/>
              </a:rPr>
              <a:t>——</a:t>
            </a:r>
            <a:r>
              <a:rPr kumimoji="1" lang="zh-CN" altLang="en-US" sz="3200" b="1" dirty="0">
                <a:solidFill>
                  <a:srgbClr val="0070C0"/>
                </a:solidFill>
                <a:latin typeface="黑体" panose="02010609060101010101" pitchFamily="49" charset="-122"/>
                <a:ea typeface="黑体" panose="02010609060101010101" pitchFamily="49" charset="-122"/>
              </a:rPr>
              <a:t>近代物理</a:t>
            </a:r>
            <a:endParaRPr kumimoji="1" lang="zh-CN" altLang="en-US" sz="3200" dirty="0">
              <a:solidFill>
                <a:srgbClr val="0070C0"/>
              </a:solidFill>
              <a:latin typeface="黑体" panose="02010609060101010101" pitchFamily="49" charset="-122"/>
              <a:ea typeface="黑体" panose="02010609060101010101" pitchFamily="49" charset="-122"/>
            </a:endParaRPr>
          </a:p>
        </p:txBody>
      </p:sp>
      <p:sp>
        <p:nvSpPr>
          <p:cNvPr id="53251" name="Text Box 3"/>
          <p:cNvSpPr txBox="1">
            <a:spLocks noChangeArrowheads="1"/>
          </p:cNvSpPr>
          <p:nvPr/>
        </p:nvSpPr>
        <p:spPr bwMode="auto">
          <a:xfrm>
            <a:off x="533400" y="1679575"/>
            <a:ext cx="7772400" cy="523220"/>
          </a:xfrm>
          <a:prstGeom prst="rect">
            <a:avLst/>
          </a:prstGeom>
          <a:noFill/>
          <a:ln w="12700">
            <a:noFill/>
            <a:miter lim="800000"/>
            <a:headEnd type="none" w="sm" len="sm"/>
            <a:tailEnd type="none" w="sm" len="sm"/>
          </a:ln>
          <a:effectLst/>
        </p:spPr>
        <p:txBody>
          <a:bodyPr>
            <a:spAutoFit/>
          </a:bodyPr>
          <a:lstStyle/>
          <a:p>
            <a:pPr eaLnBrk="0" hangingPunct="0"/>
            <a:r>
              <a:rPr kumimoji="1" lang="en-US" altLang="zh-CN" sz="2800" dirty="0">
                <a:latin typeface="黑体" panose="02010609060101010101" pitchFamily="49" charset="-122"/>
                <a:ea typeface="黑体" panose="02010609060101010101" pitchFamily="49" charset="-122"/>
              </a:rPr>
              <a:t>1900</a:t>
            </a:r>
            <a:r>
              <a:rPr kumimoji="1" lang="zh-CN" altLang="en-US" sz="2800" dirty="0">
                <a:latin typeface="黑体" panose="02010609060101010101" pitchFamily="49" charset="-122"/>
                <a:ea typeface="黑体" panose="02010609060101010101" pitchFamily="49" charset="-122"/>
              </a:rPr>
              <a:t>年英国物理学家</a:t>
            </a:r>
            <a:r>
              <a:rPr kumimoji="1" lang="zh-CN" altLang="en-US" sz="2800" dirty="0">
                <a:solidFill>
                  <a:srgbClr val="FF0000"/>
                </a:solidFill>
                <a:latin typeface="黑体" panose="02010609060101010101" pitchFamily="49" charset="-122"/>
                <a:ea typeface="黑体" panose="02010609060101010101" pitchFamily="49" charset="-122"/>
              </a:rPr>
              <a:t>开尔文</a:t>
            </a:r>
            <a:r>
              <a:rPr kumimoji="1" lang="zh-CN" altLang="en-US" sz="2800" dirty="0">
                <a:latin typeface="黑体" panose="02010609060101010101" pitchFamily="49" charset="-122"/>
                <a:ea typeface="黑体" panose="02010609060101010101" pitchFamily="49" charset="-122"/>
              </a:rPr>
              <a:t>展望</a:t>
            </a:r>
            <a:r>
              <a:rPr kumimoji="1" lang="en-US" altLang="zh-CN" sz="2800" dirty="0">
                <a:latin typeface="黑体" panose="02010609060101010101" pitchFamily="49" charset="-122"/>
                <a:ea typeface="黑体" panose="02010609060101010101" pitchFamily="49" charset="-122"/>
              </a:rPr>
              <a:t>20</a:t>
            </a:r>
            <a:r>
              <a:rPr kumimoji="1" lang="zh-CN" altLang="en-US" sz="2800" dirty="0">
                <a:latin typeface="黑体" panose="02010609060101010101" pitchFamily="49" charset="-122"/>
                <a:ea typeface="黑体" panose="02010609060101010101" pitchFamily="49" charset="-122"/>
              </a:rPr>
              <a:t>世纪科学：</a:t>
            </a:r>
          </a:p>
        </p:txBody>
      </p:sp>
      <p:sp>
        <p:nvSpPr>
          <p:cNvPr id="53252" name="Text Box 4"/>
          <p:cNvSpPr txBox="1">
            <a:spLocks noChangeArrowheads="1"/>
          </p:cNvSpPr>
          <p:nvPr/>
        </p:nvSpPr>
        <p:spPr bwMode="auto">
          <a:xfrm>
            <a:off x="533400" y="2365375"/>
            <a:ext cx="8077200" cy="95410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en-US" altLang="zh-CN" sz="2800" dirty="0">
                <a:latin typeface="黑体" panose="02010609060101010101" pitchFamily="49" charset="-122"/>
                <a:ea typeface="黑体" panose="02010609060101010101" pitchFamily="49" charset="-122"/>
              </a:rPr>
              <a:t>“</a:t>
            </a:r>
            <a:r>
              <a:rPr kumimoji="1" lang="zh-CN" altLang="en-US" sz="2800" dirty="0">
                <a:latin typeface="黑体" panose="02010609060101010101" pitchFamily="49" charset="-122"/>
                <a:ea typeface="黑体" panose="02010609060101010101" pitchFamily="49" charset="-122"/>
              </a:rPr>
              <a:t>在已经基本建成的科学大厦中，后辈物理学家只要做一些零碎的修补工作就行了”</a:t>
            </a:r>
          </a:p>
        </p:txBody>
      </p:sp>
      <p:sp>
        <p:nvSpPr>
          <p:cNvPr id="53253" name="Text Box 5"/>
          <p:cNvSpPr txBox="1">
            <a:spLocks noChangeArrowheads="1"/>
          </p:cNvSpPr>
          <p:nvPr/>
        </p:nvSpPr>
        <p:spPr bwMode="auto">
          <a:xfrm>
            <a:off x="457200" y="3432175"/>
            <a:ext cx="8077200" cy="95410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en-US" altLang="zh-CN" sz="2800" dirty="0">
                <a:latin typeface="黑体" panose="02010609060101010101" pitchFamily="49" charset="-122"/>
                <a:ea typeface="黑体" panose="02010609060101010101" pitchFamily="49" charset="-122"/>
              </a:rPr>
              <a:t>“</a:t>
            </a:r>
            <a:r>
              <a:rPr kumimoji="1" lang="zh-CN" altLang="en-US" sz="2800" dirty="0">
                <a:latin typeface="黑体" panose="02010609060101010101" pitchFamily="49" charset="-122"/>
                <a:ea typeface="黑体" panose="02010609060101010101" pitchFamily="49" charset="-122"/>
              </a:rPr>
              <a:t>但是，在物理学晴朗天空的远处</a:t>
            </a:r>
            <a:r>
              <a:rPr kumimoji="1" lang="en-US" altLang="zh-CN" sz="2800" dirty="0">
                <a:latin typeface="黑体" panose="02010609060101010101" pitchFamily="49" charset="-122"/>
                <a:ea typeface="黑体" panose="02010609060101010101" pitchFamily="49" charset="-122"/>
              </a:rPr>
              <a:t>,</a:t>
            </a:r>
            <a:r>
              <a:rPr kumimoji="1" lang="zh-CN" altLang="en-US" sz="2800" dirty="0">
                <a:latin typeface="黑体" panose="02010609060101010101" pitchFamily="49" charset="-122"/>
                <a:ea typeface="黑体" panose="02010609060101010101" pitchFamily="49" charset="-122"/>
              </a:rPr>
              <a:t>还有两朵小小的令人不安的乌云”</a:t>
            </a:r>
          </a:p>
        </p:txBody>
      </p:sp>
      <p:sp>
        <p:nvSpPr>
          <p:cNvPr id="6" name="Rectangle 2"/>
          <p:cNvSpPr txBox="1">
            <a:spLocks noChangeArrowheads="1"/>
          </p:cNvSpPr>
          <p:nvPr/>
        </p:nvSpPr>
        <p:spPr>
          <a:xfrm>
            <a:off x="533400" y="228600"/>
            <a:ext cx="3352800" cy="68580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sz="3200" b="1" kern="0" dirty="0">
                <a:solidFill>
                  <a:srgbClr val="00B050"/>
                </a:solidFill>
                <a:ea typeface="黑体" pitchFamily="49" charset="-122"/>
              </a:rPr>
              <a:t>物理学发展简史</a:t>
            </a:r>
          </a:p>
        </p:txBody>
      </p:sp>
      <p:sp>
        <p:nvSpPr>
          <p:cNvPr id="7" name="Text Box 2"/>
          <p:cNvSpPr txBox="1">
            <a:spLocks noChangeArrowheads="1"/>
          </p:cNvSpPr>
          <p:nvPr/>
        </p:nvSpPr>
        <p:spPr bwMode="auto">
          <a:xfrm>
            <a:off x="914400" y="4692650"/>
            <a:ext cx="5505450" cy="48895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en-US" altLang="zh-CN" sz="2600" b="1" dirty="0">
                <a:solidFill>
                  <a:srgbClr val="2217B5"/>
                </a:solidFill>
                <a:latin typeface="Arial"/>
              </a:rPr>
              <a:t>——</a:t>
            </a:r>
            <a:r>
              <a:rPr kumimoji="1" lang="zh-CN" altLang="en-US" sz="2600" b="1" dirty="0">
                <a:solidFill>
                  <a:srgbClr val="2217B5"/>
                </a:solidFill>
                <a:latin typeface="幼圆" pitchFamily="49" charset="-122"/>
              </a:rPr>
              <a:t>黑体热辐射实验</a:t>
            </a:r>
          </a:p>
        </p:txBody>
      </p:sp>
      <p:sp>
        <p:nvSpPr>
          <p:cNvPr id="8" name="Text Box 3"/>
          <p:cNvSpPr txBox="1">
            <a:spLocks noChangeArrowheads="1"/>
          </p:cNvSpPr>
          <p:nvPr/>
        </p:nvSpPr>
        <p:spPr bwMode="auto">
          <a:xfrm>
            <a:off x="931862" y="5378450"/>
            <a:ext cx="6096000" cy="48895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en-US" altLang="zh-CN" sz="2600" b="1" dirty="0">
                <a:solidFill>
                  <a:srgbClr val="2217B5"/>
                </a:solidFill>
                <a:latin typeface="Arial"/>
              </a:rPr>
              <a:t>——</a:t>
            </a:r>
            <a:r>
              <a:rPr kumimoji="1" lang="zh-CN" altLang="en-US" sz="2600" b="1" dirty="0">
                <a:solidFill>
                  <a:srgbClr val="2217B5"/>
                </a:solidFill>
                <a:latin typeface="幼圆" pitchFamily="49" charset="-122"/>
              </a:rPr>
              <a:t>迈克耳逊</a:t>
            </a:r>
            <a:r>
              <a:rPr kumimoji="1" lang="en-US" altLang="zh-CN" sz="2600" b="1" dirty="0">
                <a:solidFill>
                  <a:srgbClr val="2217B5"/>
                </a:solidFill>
                <a:latin typeface="Bookman Old Style"/>
              </a:rPr>
              <a:t>—</a:t>
            </a:r>
            <a:r>
              <a:rPr kumimoji="1" lang="zh-CN" altLang="en-US" sz="2600" b="1" dirty="0">
                <a:solidFill>
                  <a:srgbClr val="2217B5"/>
                </a:solidFill>
                <a:latin typeface="幼圆" pitchFamily="49" charset="-122"/>
              </a:rPr>
              <a:t>莫雷实验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Effect transition="in" filter="randombar(horizontal)">
                                      <p:cBhvr>
                                        <p:cTn id="7" dur="500"/>
                                        <p:tgtEl>
                                          <p:spTgt spid="532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251"/>
                                        </p:tgtEl>
                                        <p:attrNameLst>
                                          <p:attrName>style.visibility</p:attrName>
                                        </p:attrNameLst>
                                      </p:cBhvr>
                                      <p:to>
                                        <p:strVal val="visible"/>
                                      </p:to>
                                    </p:set>
                                    <p:animEffect transition="in" filter="dissolve">
                                      <p:cBhvr>
                                        <p:cTn id="12" dur="500"/>
                                        <p:tgtEl>
                                          <p:spTgt spid="53251"/>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53252"/>
                                        </p:tgtEl>
                                        <p:attrNameLst>
                                          <p:attrName>style.visibility</p:attrName>
                                        </p:attrNameLst>
                                      </p:cBhvr>
                                      <p:to>
                                        <p:strVal val="visible"/>
                                      </p:to>
                                    </p:set>
                                    <p:anim calcmode="lin" valueType="num">
                                      <p:cBhvr>
                                        <p:cTn id="17" dur="500" fill="hold"/>
                                        <p:tgtEl>
                                          <p:spTgt spid="53252"/>
                                        </p:tgtEl>
                                        <p:attrNameLst>
                                          <p:attrName>ppt_w</p:attrName>
                                        </p:attrNameLst>
                                      </p:cBhvr>
                                      <p:tavLst>
                                        <p:tav tm="0">
                                          <p:val>
                                            <p:fltVal val="0"/>
                                          </p:val>
                                        </p:tav>
                                        <p:tav tm="100000">
                                          <p:val>
                                            <p:strVal val="#ppt_w"/>
                                          </p:val>
                                        </p:tav>
                                      </p:tavLst>
                                    </p:anim>
                                    <p:anim calcmode="lin" valueType="num">
                                      <p:cBhvr>
                                        <p:cTn id="18" dur="500" fill="hold"/>
                                        <p:tgtEl>
                                          <p:spTgt spid="53252"/>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53253"/>
                                        </p:tgtEl>
                                        <p:attrNameLst>
                                          <p:attrName>style.visibility</p:attrName>
                                        </p:attrNameLst>
                                      </p:cBhvr>
                                      <p:to>
                                        <p:strVal val="visible"/>
                                      </p:to>
                                    </p:set>
                                    <p:anim calcmode="lin" valueType="num">
                                      <p:cBhvr>
                                        <p:cTn id="23" dur="500" fill="hold"/>
                                        <p:tgtEl>
                                          <p:spTgt spid="53253"/>
                                        </p:tgtEl>
                                        <p:attrNameLst>
                                          <p:attrName>ppt_w</p:attrName>
                                        </p:attrNameLst>
                                      </p:cBhvr>
                                      <p:tavLst>
                                        <p:tav tm="0">
                                          <p:val>
                                            <p:fltVal val="0"/>
                                          </p:val>
                                        </p:tav>
                                        <p:tav tm="100000">
                                          <p:val>
                                            <p:strVal val="#ppt_w"/>
                                          </p:val>
                                        </p:tav>
                                      </p:tavLst>
                                    </p:anim>
                                    <p:anim calcmode="lin" valueType="num">
                                      <p:cBhvr>
                                        <p:cTn id="24" dur="500" fill="hold"/>
                                        <p:tgtEl>
                                          <p:spTgt spid="53253"/>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right)">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utoUpdateAnimBg="0"/>
      <p:bldP spid="53251" grpId="0" autoUpdateAnimBg="0"/>
      <p:bldP spid="53252" grpId="0" autoUpdateAnimBg="0"/>
      <p:bldP spid="53253" grpId="0" autoUpdateAnimBg="0"/>
      <p:bldP spid="7" grpId="0" autoUpdateAnimBg="0"/>
      <p:bldP spid="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 Box 4"/>
          <p:cNvSpPr txBox="1">
            <a:spLocks noChangeArrowheads="1"/>
          </p:cNvSpPr>
          <p:nvPr/>
        </p:nvSpPr>
        <p:spPr bwMode="auto">
          <a:xfrm>
            <a:off x="881062" y="1384300"/>
            <a:ext cx="6629400" cy="52322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latin typeface="黑体" panose="02010609060101010101" pitchFamily="49" charset="-122"/>
                <a:ea typeface="黑体" panose="02010609060101010101" pitchFamily="49" charset="-122"/>
              </a:rPr>
              <a:t>引发物理学史的革命风暴！</a:t>
            </a:r>
          </a:p>
        </p:txBody>
      </p:sp>
      <p:sp>
        <p:nvSpPr>
          <p:cNvPr id="54277" name="Text Box 5"/>
          <p:cNvSpPr txBox="1">
            <a:spLocks noChangeArrowheads="1"/>
          </p:cNvSpPr>
          <p:nvPr/>
        </p:nvSpPr>
        <p:spPr bwMode="auto">
          <a:xfrm>
            <a:off x="838200" y="2160587"/>
            <a:ext cx="7764462" cy="52322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en-US" altLang="zh-CN" sz="2800">
                <a:latin typeface="黑体" panose="02010609060101010101" pitchFamily="49" charset="-122"/>
                <a:ea typeface="黑体" panose="02010609060101010101" pitchFamily="49" charset="-122"/>
              </a:rPr>
              <a:t>X</a:t>
            </a:r>
            <a:r>
              <a:rPr kumimoji="1" lang="zh-CN" altLang="en-US" sz="2800">
                <a:latin typeface="黑体" panose="02010609060101010101" pitchFamily="49" charset="-122"/>
                <a:ea typeface="黑体" panose="02010609060101010101" pitchFamily="49" charset="-122"/>
              </a:rPr>
              <a:t>射线、放射性和电子的发现</a:t>
            </a:r>
          </a:p>
        </p:txBody>
      </p:sp>
      <p:sp>
        <p:nvSpPr>
          <p:cNvPr id="54278" name="Text Box 6"/>
          <p:cNvSpPr txBox="1">
            <a:spLocks noChangeArrowheads="1"/>
          </p:cNvSpPr>
          <p:nvPr/>
        </p:nvSpPr>
        <p:spPr bwMode="auto">
          <a:xfrm>
            <a:off x="850900" y="2906712"/>
            <a:ext cx="7764462" cy="52322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a:solidFill>
                  <a:srgbClr val="FF3300"/>
                </a:solidFill>
                <a:latin typeface="黑体" panose="02010609060101010101" pitchFamily="49" charset="-122"/>
                <a:ea typeface="黑体" panose="02010609060101010101" pitchFamily="49" charset="-122"/>
              </a:rPr>
              <a:t>爱因斯坦：</a:t>
            </a:r>
            <a:r>
              <a:rPr kumimoji="1" lang="zh-CN" altLang="en-US" sz="2800">
                <a:solidFill>
                  <a:schemeClr val="tx2"/>
                </a:solidFill>
                <a:latin typeface="黑体" panose="02010609060101010101" pitchFamily="49" charset="-122"/>
                <a:ea typeface="黑体" panose="02010609060101010101" pitchFamily="49" charset="-122"/>
              </a:rPr>
              <a:t>狭义相对论</a:t>
            </a:r>
            <a:endParaRPr kumimoji="1" lang="zh-CN" altLang="en-US" sz="2800">
              <a:latin typeface="黑体" panose="02010609060101010101" pitchFamily="49" charset="-122"/>
              <a:ea typeface="黑体" panose="02010609060101010101" pitchFamily="49" charset="-122"/>
            </a:endParaRPr>
          </a:p>
        </p:txBody>
      </p:sp>
      <p:sp>
        <p:nvSpPr>
          <p:cNvPr id="54279" name="Text Box 7"/>
          <p:cNvSpPr txBox="1">
            <a:spLocks noChangeArrowheads="1"/>
          </p:cNvSpPr>
          <p:nvPr/>
        </p:nvSpPr>
        <p:spPr bwMode="auto">
          <a:xfrm>
            <a:off x="963612" y="3663950"/>
            <a:ext cx="8032750" cy="52322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a:solidFill>
                  <a:srgbClr val="FF3300"/>
                </a:solidFill>
                <a:latin typeface="黑体" panose="02010609060101010101" pitchFamily="49" charset="-122"/>
                <a:ea typeface="黑体" panose="02010609060101010101" pitchFamily="49" charset="-122"/>
              </a:rPr>
              <a:t>卢瑟福：</a:t>
            </a:r>
            <a:r>
              <a:rPr kumimoji="1" lang="zh-CN" altLang="en-US" sz="2800">
                <a:latin typeface="黑体" panose="02010609060101010101" pitchFamily="49" charset="-122"/>
                <a:ea typeface="黑体" panose="02010609060101010101" pitchFamily="49" charset="-122"/>
              </a:rPr>
              <a:t>发现原子核</a:t>
            </a:r>
          </a:p>
        </p:txBody>
      </p:sp>
      <p:sp>
        <p:nvSpPr>
          <p:cNvPr id="54280" name="Text Box 8"/>
          <p:cNvSpPr txBox="1">
            <a:spLocks noChangeArrowheads="1"/>
          </p:cNvSpPr>
          <p:nvPr/>
        </p:nvSpPr>
        <p:spPr bwMode="auto">
          <a:xfrm>
            <a:off x="944562" y="4403725"/>
            <a:ext cx="8086725" cy="52322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a:solidFill>
                  <a:srgbClr val="FF3300"/>
                </a:solidFill>
                <a:latin typeface="黑体" panose="02010609060101010101" pitchFamily="49" charset="-122"/>
                <a:ea typeface="黑体" panose="02010609060101010101" pitchFamily="49" charset="-122"/>
              </a:rPr>
              <a:t>玻尔：</a:t>
            </a:r>
            <a:r>
              <a:rPr kumimoji="1" lang="zh-CN" altLang="en-US" sz="2800">
                <a:latin typeface="黑体" panose="02010609060101010101" pitchFamily="49" charset="-122"/>
                <a:ea typeface="黑体" panose="02010609060101010101" pitchFamily="49" charset="-122"/>
              </a:rPr>
              <a:t>量子理论的建立</a:t>
            </a:r>
          </a:p>
        </p:txBody>
      </p:sp>
      <p:sp>
        <p:nvSpPr>
          <p:cNvPr id="54281" name="Text Box 9"/>
          <p:cNvSpPr txBox="1">
            <a:spLocks noChangeArrowheads="1"/>
          </p:cNvSpPr>
          <p:nvPr/>
        </p:nvSpPr>
        <p:spPr bwMode="auto">
          <a:xfrm>
            <a:off x="947737" y="5149850"/>
            <a:ext cx="7961313" cy="52322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a:solidFill>
                  <a:srgbClr val="FF3300"/>
                </a:solidFill>
                <a:latin typeface="黑体" panose="02010609060101010101" pitchFamily="49" charset="-122"/>
                <a:ea typeface="黑体" panose="02010609060101010101" pitchFamily="49" charset="-122"/>
              </a:rPr>
              <a:t>海森伯、薛定谔：</a:t>
            </a:r>
            <a:r>
              <a:rPr kumimoji="1" lang="zh-CN" altLang="en-US" sz="2800">
                <a:latin typeface="黑体" panose="02010609060101010101" pitchFamily="49" charset="-122"/>
                <a:ea typeface="黑体" panose="02010609060101010101" pitchFamily="49" charset="-122"/>
              </a:rPr>
              <a:t>建立量子力学</a:t>
            </a:r>
          </a:p>
        </p:txBody>
      </p:sp>
      <p:sp>
        <p:nvSpPr>
          <p:cNvPr id="10" name="Rectangle 2"/>
          <p:cNvSpPr txBox="1">
            <a:spLocks noChangeArrowheads="1"/>
          </p:cNvSpPr>
          <p:nvPr/>
        </p:nvSpPr>
        <p:spPr>
          <a:xfrm>
            <a:off x="533400" y="228600"/>
            <a:ext cx="3352800" cy="68580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sz="3200" b="1" kern="0" dirty="0">
                <a:solidFill>
                  <a:srgbClr val="00B050"/>
                </a:solidFill>
                <a:ea typeface="黑体" pitchFamily="49" charset="-122"/>
              </a:rPr>
              <a:t>物理学发展简史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dissolve">
                                      <p:cBhvr>
                                        <p:cTn id="7" dur="500"/>
                                        <p:tgtEl>
                                          <p:spTgt spid="5427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54277"/>
                                        </p:tgtEl>
                                        <p:attrNameLst>
                                          <p:attrName>style.visibility</p:attrName>
                                        </p:attrNameLst>
                                      </p:cBhvr>
                                      <p:to>
                                        <p:strVal val="visible"/>
                                      </p:to>
                                    </p:set>
                                    <p:animEffect transition="in" filter="barn(inHorizontal)">
                                      <p:cBhvr>
                                        <p:cTn id="12" dur="500"/>
                                        <p:tgtEl>
                                          <p:spTgt spid="5427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54278"/>
                                        </p:tgtEl>
                                        <p:attrNameLst>
                                          <p:attrName>style.visibility</p:attrName>
                                        </p:attrNameLst>
                                      </p:cBhvr>
                                      <p:to>
                                        <p:strVal val="visible"/>
                                      </p:to>
                                    </p:set>
                                    <p:animEffect transition="in" filter="barn(outHorizontal)">
                                      <p:cBhvr>
                                        <p:cTn id="17" dur="500"/>
                                        <p:tgtEl>
                                          <p:spTgt spid="5427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4279"/>
                                        </p:tgtEl>
                                        <p:attrNameLst>
                                          <p:attrName>style.visibility</p:attrName>
                                        </p:attrNameLst>
                                      </p:cBhvr>
                                      <p:to>
                                        <p:strVal val="visible"/>
                                      </p:to>
                                    </p:set>
                                    <p:animEffect transition="in" filter="dissolve">
                                      <p:cBhvr>
                                        <p:cTn id="22" dur="500"/>
                                        <p:tgtEl>
                                          <p:spTgt spid="54279"/>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54280"/>
                                        </p:tgtEl>
                                        <p:attrNameLst>
                                          <p:attrName>style.visibility</p:attrName>
                                        </p:attrNameLst>
                                      </p:cBhvr>
                                      <p:to>
                                        <p:strVal val="visible"/>
                                      </p:to>
                                    </p:set>
                                    <p:anim calcmode="lin" valueType="num">
                                      <p:cBhvr>
                                        <p:cTn id="27" dur="500" fill="hold"/>
                                        <p:tgtEl>
                                          <p:spTgt spid="54280"/>
                                        </p:tgtEl>
                                        <p:attrNameLst>
                                          <p:attrName>ppt_w</p:attrName>
                                        </p:attrNameLst>
                                      </p:cBhvr>
                                      <p:tavLst>
                                        <p:tav tm="0">
                                          <p:val>
                                            <p:fltVal val="0"/>
                                          </p:val>
                                        </p:tav>
                                        <p:tav tm="100000">
                                          <p:val>
                                            <p:strVal val="#ppt_w"/>
                                          </p:val>
                                        </p:tav>
                                      </p:tavLst>
                                    </p:anim>
                                    <p:anim calcmode="lin" valueType="num">
                                      <p:cBhvr>
                                        <p:cTn id="28" dur="500" fill="hold"/>
                                        <p:tgtEl>
                                          <p:spTgt spid="54280"/>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4281"/>
                                        </p:tgtEl>
                                        <p:attrNameLst>
                                          <p:attrName>style.visibility</p:attrName>
                                        </p:attrNameLst>
                                      </p:cBhvr>
                                      <p:to>
                                        <p:strVal val="visible"/>
                                      </p:to>
                                    </p:set>
                                    <p:animEffect transition="in" filter="dissolve">
                                      <p:cBhvr>
                                        <p:cTn id="33" dur="500"/>
                                        <p:tgtEl>
                                          <p:spTgt spid="54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autoUpdateAnimBg="0"/>
      <p:bldP spid="54277" grpId="0" autoUpdateAnimBg="0"/>
      <p:bldP spid="54278" grpId="0" autoUpdateAnimBg="0"/>
      <p:bldP spid="54279" grpId="0" autoUpdateAnimBg="0"/>
      <p:bldP spid="54280" grpId="0" autoUpdateAnimBg="0"/>
      <p:bldP spid="54281"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695325" y="4600575"/>
            <a:ext cx="8296275" cy="95410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solidFill>
                  <a:srgbClr val="FF0000"/>
                </a:solidFill>
                <a:latin typeface="黑体" panose="02010609060101010101" pitchFamily="49" charset="-122"/>
                <a:ea typeface="黑体" panose="02010609060101010101" pitchFamily="49" charset="-122"/>
              </a:rPr>
              <a:t>高新技术</a:t>
            </a:r>
            <a:r>
              <a:rPr kumimoji="1" lang="en-US" altLang="zh-CN" sz="2800" dirty="0">
                <a:solidFill>
                  <a:srgbClr val="FF0000"/>
                </a:solidFill>
                <a:latin typeface="黑体" panose="02010609060101010101" pitchFamily="49" charset="-122"/>
                <a:ea typeface="黑体" panose="02010609060101010101" pitchFamily="49" charset="-122"/>
              </a:rPr>
              <a:t>——</a:t>
            </a:r>
            <a:r>
              <a:rPr kumimoji="1" lang="zh-CN" altLang="en-US" sz="2800" dirty="0">
                <a:solidFill>
                  <a:srgbClr val="FF0000"/>
                </a:solidFill>
                <a:latin typeface="黑体" panose="02010609060101010101" pitchFamily="49" charset="-122"/>
                <a:ea typeface="黑体" panose="02010609060101010101" pitchFamily="49" charset="-122"/>
              </a:rPr>
              <a:t>核能、晶体管、激光、大规模集成电路、计算机等</a:t>
            </a:r>
            <a:r>
              <a:rPr kumimoji="1" lang="zh-CN" altLang="en-US" sz="2800" dirty="0">
                <a:latin typeface="黑体" panose="02010609060101010101" pitchFamily="49" charset="-122"/>
                <a:ea typeface="黑体" panose="02010609060101010101" pitchFamily="49" charset="-122"/>
              </a:rPr>
              <a:t>：导致第三次工业革命。</a:t>
            </a:r>
          </a:p>
        </p:txBody>
      </p:sp>
      <p:sp>
        <p:nvSpPr>
          <p:cNvPr id="55299" name="Text Box 3"/>
          <p:cNvSpPr txBox="1">
            <a:spLocks noChangeArrowheads="1"/>
          </p:cNvSpPr>
          <p:nvPr/>
        </p:nvSpPr>
        <p:spPr bwMode="auto">
          <a:xfrm>
            <a:off x="762000" y="2897188"/>
            <a:ext cx="5410200" cy="52322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a:latin typeface="黑体" panose="02010609060101010101" pitchFamily="49" charset="-122"/>
                <a:ea typeface="黑体" panose="02010609060101010101" pitchFamily="49" charset="-122"/>
              </a:rPr>
              <a:t>物理学进一步发展：</a:t>
            </a:r>
          </a:p>
        </p:txBody>
      </p:sp>
      <p:sp>
        <p:nvSpPr>
          <p:cNvPr id="55300" name="Text Box 4"/>
          <p:cNvSpPr txBox="1">
            <a:spLocks noChangeArrowheads="1"/>
          </p:cNvSpPr>
          <p:nvPr/>
        </p:nvSpPr>
        <p:spPr bwMode="auto">
          <a:xfrm>
            <a:off x="685800" y="3640138"/>
            <a:ext cx="8077200" cy="52322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a:latin typeface="黑体" panose="02010609060101010101" pitchFamily="49" charset="-122"/>
                <a:ea typeface="黑体" panose="02010609060101010101" pitchFamily="49" charset="-122"/>
              </a:rPr>
              <a:t>核物理、半导体物理、固体物理、激光物理</a:t>
            </a:r>
            <a:r>
              <a:rPr kumimoji="1" lang="zh-CN" altLang="en-US" sz="2800">
                <a:latin typeface="黑体" panose="02010609060101010101" pitchFamily="49" charset="-122"/>
                <a:ea typeface="黑体" panose="02010609060101010101" pitchFamily="49" charset="-122"/>
                <a:sym typeface="Symbol" pitchFamily="18" charset="2"/>
              </a:rPr>
              <a:t></a:t>
            </a:r>
            <a:endParaRPr kumimoji="1" lang="zh-CN" altLang="en-US" sz="2800">
              <a:latin typeface="黑体" panose="02010609060101010101" pitchFamily="49" charset="-122"/>
              <a:ea typeface="黑体" panose="02010609060101010101" pitchFamily="49" charset="-122"/>
            </a:endParaRPr>
          </a:p>
        </p:txBody>
      </p:sp>
      <p:sp>
        <p:nvSpPr>
          <p:cNvPr id="55301" name="Text Box 5"/>
          <p:cNvSpPr txBox="1">
            <a:spLocks noChangeArrowheads="1"/>
          </p:cNvSpPr>
          <p:nvPr/>
        </p:nvSpPr>
        <p:spPr bwMode="auto">
          <a:xfrm>
            <a:off x="1828800" y="1292225"/>
            <a:ext cx="2286000" cy="52322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a:solidFill>
                  <a:srgbClr val="2217B5"/>
                </a:solidFill>
                <a:effectLst>
                  <a:outerShdw blurRad="38100" dist="38100" dir="2700000" algn="tl">
                    <a:srgbClr val="C0C0C0"/>
                  </a:outerShdw>
                </a:effectLst>
                <a:latin typeface="黑体" panose="02010609060101010101" pitchFamily="49" charset="-122"/>
                <a:ea typeface="黑体" panose="02010609060101010101" pitchFamily="49" charset="-122"/>
              </a:rPr>
              <a:t>相对论</a:t>
            </a:r>
          </a:p>
        </p:txBody>
      </p:sp>
      <p:sp>
        <p:nvSpPr>
          <p:cNvPr id="55302" name="Text Box 6"/>
          <p:cNvSpPr txBox="1">
            <a:spLocks noChangeArrowheads="1"/>
          </p:cNvSpPr>
          <p:nvPr/>
        </p:nvSpPr>
        <p:spPr bwMode="auto">
          <a:xfrm>
            <a:off x="1828800" y="1978025"/>
            <a:ext cx="2667000" cy="52322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a:solidFill>
                  <a:srgbClr val="2217B5"/>
                </a:solidFill>
                <a:effectLst>
                  <a:outerShdw blurRad="38100" dist="38100" dir="2700000" algn="tl">
                    <a:srgbClr val="C0C0C0"/>
                  </a:outerShdw>
                </a:effectLst>
                <a:latin typeface="黑体" panose="02010609060101010101" pitchFamily="49" charset="-122"/>
                <a:ea typeface="黑体" panose="02010609060101010101" pitchFamily="49" charset="-122"/>
              </a:rPr>
              <a:t>量子力学</a:t>
            </a:r>
            <a:endParaRPr kumimoji="1" lang="zh-CN" altLang="en-US" sz="2800">
              <a:solidFill>
                <a:srgbClr val="2217B5"/>
              </a:solidFill>
              <a:latin typeface="黑体" panose="02010609060101010101" pitchFamily="49" charset="-122"/>
              <a:ea typeface="黑体" panose="02010609060101010101" pitchFamily="49" charset="-122"/>
            </a:endParaRPr>
          </a:p>
        </p:txBody>
      </p:sp>
      <p:sp>
        <p:nvSpPr>
          <p:cNvPr id="55304" name="Text Box 8"/>
          <p:cNvSpPr txBox="1">
            <a:spLocks noChangeArrowheads="1"/>
          </p:cNvSpPr>
          <p:nvPr/>
        </p:nvSpPr>
        <p:spPr bwMode="auto">
          <a:xfrm>
            <a:off x="3962400" y="1704975"/>
            <a:ext cx="3810000" cy="523220"/>
          </a:xfrm>
          <a:prstGeom prst="rect">
            <a:avLst/>
          </a:prstGeom>
          <a:noFill/>
          <a:ln w="12700">
            <a:noFill/>
            <a:miter lim="800000"/>
            <a:headEnd type="none" w="sm" len="sm"/>
            <a:tailEnd type="none" w="sm" len="sm"/>
          </a:ln>
          <a:effectLst/>
        </p:spPr>
        <p:txBody>
          <a:bodyPr wrap="square">
            <a:spAutoFit/>
          </a:bodyPr>
          <a:lstStyle/>
          <a:p>
            <a:pPr eaLnBrk="0" hangingPunct="0">
              <a:spcBef>
                <a:spcPct val="50000"/>
              </a:spcBef>
            </a:pPr>
            <a:r>
              <a:rPr kumimoji="1" lang="zh-CN" altLang="en-US" sz="2800"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近代物理的理论基础</a:t>
            </a:r>
            <a:endParaRPr kumimoji="1" lang="zh-CN" altLang="en-US" sz="2800" dirty="0">
              <a:solidFill>
                <a:srgbClr val="FF0000"/>
              </a:solidFill>
              <a:latin typeface="黑体" panose="02010609060101010101" pitchFamily="49" charset="-122"/>
              <a:ea typeface="黑体" panose="02010609060101010101" pitchFamily="49" charset="-122"/>
            </a:endParaRPr>
          </a:p>
        </p:txBody>
      </p:sp>
      <p:graphicFrame>
        <p:nvGraphicFramePr>
          <p:cNvPr id="55305" name="Object 9"/>
          <p:cNvGraphicFramePr>
            <a:graphicFrameLocks noChangeAspect="1"/>
          </p:cNvGraphicFramePr>
          <p:nvPr>
            <p:extLst>
              <p:ext uri="{D42A27DB-BD31-4B8C-83A1-F6EECF244321}">
                <p14:modId xmlns:p14="http://schemas.microsoft.com/office/powerpoint/2010/main" val="2469440684"/>
              </p:ext>
            </p:extLst>
          </p:nvPr>
        </p:nvGraphicFramePr>
        <p:xfrm>
          <a:off x="2895600" y="1400175"/>
          <a:ext cx="998538" cy="1174750"/>
        </p:xfrm>
        <a:graphic>
          <a:graphicData uri="http://schemas.openxmlformats.org/presentationml/2006/ole">
            <mc:AlternateContent xmlns:mc="http://schemas.openxmlformats.org/markup-compatibility/2006">
              <mc:Choice xmlns:v="urn:schemas-microsoft-com:vml" Requires="v">
                <p:oleObj spid="_x0000_s196614" name="公式" r:id="rId3" imgW="5271480" imgH="6897960" progId="">
                  <p:embed/>
                </p:oleObj>
              </mc:Choice>
              <mc:Fallback>
                <p:oleObj name="公式" r:id="rId3" imgW="5271480" imgH="68979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400175"/>
                        <a:ext cx="998538" cy="1174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
          <p:cNvSpPr txBox="1">
            <a:spLocks noChangeArrowheads="1"/>
          </p:cNvSpPr>
          <p:nvPr/>
        </p:nvSpPr>
        <p:spPr>
          <a:xfrm>
            <a:off x="533400" y="228600"/>
            <a:ext cx="3352800" cy="685800"/>
          </a:xfrm>
          <a:prstGeom prst="rect">
            <a:avLst/>
          </a:prstGeom>
        </p:spPr>
        <p:txBody>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a:lstStyle>
          <a:p>
            <a:r>
              <a:rPr lang="zh-CN" altLang="en-US" sz="3200" b="1" kern="0" dirty="0">
                <a:solidFill>
                  <a:srgbClr val="00B050"/>
                </a:solidFill>
                <a:ea typeface="黑体" pitchFamily="49" charset="-122"/>
              </a:rPr>
              <a:t>物理学发展简史</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301"/>
                                        </p:tgtEl>
                                        <p:attrNameLst>
                                          <p:attrName>style.visibility</p:attrName>
                                        </p:attrNameLst>
                                      </p:cBhvr>
                                      <p:to>
                                        <p:strVal val="visible"/>
                                      </p:to>
                                    </p:set>
                                    <p:animEffect transition="in" filter="dissolve">
                                      <p:cBhvr>
                                        <p:cTn id="7" dur="500"/>
                                        <p:tgtEl>
                                          <p:spTgt spid="553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5302"/>
                                        </p:tgtEl>
                                        <p:attrNameLst>
                                          <p:attrName>style.visibility</p:attrName>
                                        </p:attrNameLst>
                                      </p:cBhvr>
                                      <p:to>
                                        <p:strVal val="visible"/>
                                      </p:to>
                                    </p:set>
                                    <p:animEffect transition="in" filter="wipe(up)">
                                      <p:cBhvr>
                                        <p:cTn id="12" dur="500"/>
                                        <p:tgtEl>
                                          <p:spTgt spid="5530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55299"/>
                                        </p:tgtEl>
                                        <p:attrNameLst>
                                          <p:attrName>style.visibility</p:attrName>
                                        </p:attrNameLst>
                                      </p:cBhvr>
                                      <p:to>
                                        <p:strVal val="visible"/>
                                      </p:to>
                                    </p:set>
                                    <p:animEffect transition="in" filter="barn(inHorizontal)">
                                      <p:cBhvr>
                                        <p:cTn id="17" dur="500"/>
                                        <p:tgtEl>
                                          <p:spTgt spid="5529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55300"/>
                                        </p:tgtEl>
                                        <p:attrNameLst>
                                          <p:attrName>style.visibility</p:attrName>
                                        </p:attrNameLst>
                                      </p:cBhvr>
                                      <p:to>
                                        <p:strVal val="visible"/>
                                      </p:to>
                                    </p:set>
                                    <p:animEffect transition="in" filter="barn(outHorizontal)">
                                      <p:cBhvr>
                                        <p:cTn id="22" dur="500"/>
                                        <p:tgtEl>
                                          <p:spTgt spid="5530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5298"/>
                                        </p:tgtEl>
                                        <p:attrNameLst>
                                          <p:attrName>style.visibility</p:attrName>
                                        </p:attrNameLst>
                                      </p:cBhvr>
                                      <p:to>
                                        <p:strVal val="visible"/>
                                      </p:to>
                                    </p:set>
                                    <p:animEffect transition="in" filter="dissolve">
                                      <p:cBhvr>
                                        <p:cTn id="27" dur="500"/>
                                        <p:tgtEl>
                                          <p:spTgt spid="55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autoUpdateAnimBg="0"/>
      <p:bldP spid="55299" grpId="0" autoUpdateAnimBg="0"/>
      <p:bldP spid="55300" grpId="0" autoUpdateAnimBg="0"/>
      <p:bldP spid="55301" grpId="0" autoUpdateAnimBg="0"/>
      <p:bldP spid="5530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Grp="1" noChangeArrowheads="1"/>
          </p:cNvSpPr>
          <p:nvPr>
            <p:ph type="title"/>
          </p:nvPr>
        </p:nvSpPr>
        <p:spPr>
          <a:xfrm>
            <a:off x="533400" y="228600"/>
            <a:ext cx="3048000" cy="609600"/>
          </a:xfrm>
        </p:spPr>
        <p:txBody>
          <a:bodyPr/>
          <a:lstStyle/>
          <a:p>
            <a:r>
              <a:rPr lang="zh-CN" altLang="en-US" sz="3200" b="1" dirty="0">
                <a:solidFill>
                  <a:srgbClr val="00B050"/>
                </a:solidFill>
                <a:ea typeface="黑体" pitchFamily="49" charset="-122"/>
              </a:rPr>
              <a:t>何为物理学？</a:t>
            </a:r>
          </a:p>
        </p:txBody>
      </p:sp>
      <p:sp>
        <p:nvSpPr>
          <p:cNvPr id="5126" name="Rectangle 6"/>
          <p:cNvSpPr>
            <a:spLocks noGrp="1" noChangeArrowheads="1"/>
          </p:cNvSpPr>
          <p:nvPr>
            <p:ph type="body" idx="1"/>
          </p:nvPr>
        </p:nvSpPr>
        <p:spPr>
          <a:xfrm>
            <a:off x="457200" y="1676400"/>
            <a:ext cx="8229600" cy="990600"/>
          </a:xfrm>
        </p:spPr>
        <p:txBody>
          <a:bodyPr/>
          <a:lstStyle/>
          <a:p>
            <a:r>
              <a:rPr lang="zh-CN" altLang="en-US" sz="2800" dirty="0">
                <a:ea typeface="黑体" pitchFamily="49" charset="-122"/>
              </a:rPr>
              <a:t>物理学是研究物质结构和物质基本运动规律的科学，是自然科学的基础。</a:t>
            </a:r>
            <a:br>
              <a:rPr lang="zh-CN" altLang="en-US" sz="2800" dirty="0">
                <a:ea typeface="黑体" pitchFamily="49" charset="-122"/>
              </a:rPr>
            </a:br>
            <a:endParaRPr lang="zh-CN" altLang="en-US" sz="2800" dirty="0">
              <a:ea typeface="黑体" pitchFamily="49" charset="-122"/>
            </a:endParaRPr>
          </a:p>
        </p:txBody>
      </p:sp>
      <p:sp>
        <p:nvSpPr>
          <p:cNvPr id="2" name="矩形 1"/>
          <p:cNvSpPr/>
          <p:nvPr/>
        </p:nvSpPr>
        <p:spPr>
          <a:xfrm>
            <a:off x="533400" y="3043518"/>
            <a:ext cx="8458200" cy="954107"/>
          </a:xfrm>
          <a:prstGeom prst="rect">
            <a:avLst/>
          </a:prstGeom>
        </p:spPr>
        <p:txBody>
          <a:bodyPr wrap="square">
            <a:spAutoFit/>
          </a:bodyPr>
          <a:lstStyle/>
          <a:p>
            <a:pPr marL="342900" lvl="0" indent="-342900">
              <a:spcBef>
                <a:spcPct val="20000"/>
              </a:spcBef>
              <a:buFontTx/>
              <a:buChar char="•"/>
            </a:pPr>
            <a:r>
              <a:rPr lang="zh-CN" altLang="en-US" sz="2800" kern="0" dirty="0">
                <a:solidFill>
                  <a:srgbClr val="000000"/>
                </a:solidFill>
                <a:latin typeface="Arial"/>
                <a:ea typeface="黑体" pitchFamily="49" charset="-122"/>
              </a:rPr>
              <a:t>物质存在的基本形式：粒子，场</a:t>
            </a:r>
            <a:br>
              <a:rPr lang="zh-CN" altLang="en-US" sz="2800" kern="0" dirty="0">
                <a:solidFill>
                  <a:srgbClr val="000000"/>
                </a:solidFill>
                <a:latin typeface="Arial"/>
                <a:ea typeface="黑体" pitchFamily="49" charset="-122"/>
              </a:rPr>
            </a:br>
            <a:endParaRPr lang="zh-CN" altLang="en-US" sz="2800" kern="0" dirty="0">
              <a:solidFill>
                <a:srgbClr val="000000"/>
              </a:solidFill>
              <a:latin typeface="Arial"/>
              <a:ea typeface="黑体" pitchFamily="49" charset="-122"/>
            </a:endParaRPr>
          </a:p>
        </p:txBody>
      </p:sp>
      <p:sp>
        <p:nvSpPr>
          <p:cNvPr id="3" name="矩形 2"/>
          <p:cNvSpPr/>
          <p:nvPr/>
        </p:nvSpPr>
        <p:spPr>
          <a:xfrm>
            <a:off x="533400" y="4191000"/>
            <a:ext cx="8229600" cy="954107"/>
          </a:xfrm>
          <a:prstGeom prst="rect">
            <a:avLst/>
          </a:prstGeom>
        </p:spPr>
        <p:txBody>
          <a:bodyPr wrap="square">
            <a:spAutoFit/>
          </a:bodyPr>
          <a:lstStyle/>
          <a:p>
            <a:pPr marL="342900" lvl="0" indent="-342900">
              <a:spcBef>
                <a:spcPct val="20000"/>
              </a:spcBef>
              <a:buFontTx/>
              <a:buChar char="•"/>
            </a:pPr>
            <a:r>
              <a:rPr lang="zh-CN" altLang="en-US" sz="2800" kern="0" dirty="0">
                <a:solidFill>
                  <a:srgbClr val="000000"/>
                </a:solidFill>
                <a:latin typeface="Arial"/>
                <a:ea typeface="黑体" pitchFamily="49" charset="-122"/>
              </a:rPr>
              <a:t>物质的常见运动形式：机械运动，分子运动，电磁运动，基本粒子的运动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build="p"/>
      <p:bldP spid="2"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33400" y="152400"/>
            <a:ext cx="3810000" cy="685800"/>
          </a:xfrm>
        </p:spPr>
        <p:txBody>
          <a:bodyPr/>
          <a:lstStyle/>
          <a:p>
            <a:r>
              <a:rPr lang="zh-CN" altLang="en-US" sz="3200" b="1" dirty="0">
                <a:solidFill>
                  <a:srgbClr val="00B050"/>
                </a:solidFill>
                <a:ea typeface="黑体" pitchFamily="49" charset="-122"/>
              </a:rPr>
              <a:t>物理学的学科特点</a:t>
            </a:r>
          </a:p>
        </p:txBody>
      </p:sp>
      <p:sp>
        <p:nvSpPr>
          <p:cNvPr id="22531" name="Rectangle 3"/>
          <p:cNvSpPr>
            <a:spLocks noGrp="1" noChangeArrowheads="1"/>
          </p:cNvSpPr>
          <p:nvPr>
            <p:ph type="body" idx="1"/>
          </p:nvPr>
        </p:nvSpPr>
        <p:spPr>
          <a:xfrm>
            <a:off x="381000" y="1600200"/>
            <a:ext cx="8229600" cy="4525963"/>
          </a:xfrm>
        </p:spPr>
        <p:txBody>
          <a:bodyPr/>
          <a:lstStyle/>
          <a:p>
            <a:r>
              <a:rPr lang="zh-CN" altLang="en-US" sz="2800" dirty="0">
                <a:solidFill>
                  <a:srgbClr val="FF0000"/>
                </a:solidFill>
                <a:latin typeface="黑体" panose="02010609060101010101" pitchFamily="49" charset="-122"/>
                <a:ea typeface="黑体" panose="02010609060101010101" pitchFamily="49" charset="-122"/>
              </a:rPr>
              <a:t>建立理想的模型：</a:t>
            </a:r>
            <a:r>
              <a:rPr lang="zh-CN" altLang="en-US" sz="2800" dirty="0">
                <a:latin typeface="黑体" panose="02010609060101010101" pitchFamily="49" charset="-122"/>
                <a:ea typeface="黑体" panose="02010609060101010101" pitchFamily="49" charset="-122"/>
              </a:rPr>
              <a:t>突出主要矛盾，抓住现象本质。如：质点，刚体，理想气体，点电荷等。</a:t>
            </a:r>
            <a:br>
              <a:rPr lang="zh-CN" altLang="en-US" sz="2800" dirty="0">
                <a:latin typeface="黑体" panose="02010609060101010101" pitchFamily="49" charset="-122"/>
                <a:ea typeface="黑体" panose="02010609060101010101" pitchFamily="49" charset="-122"/>
              </a:rPr>
            </a:br>
            <a:endParaRPr lang="zh-CN" altLang="en-US" sz="2800" dirty="0">
              <a:latin typeface="黑体" panose="02010609060101010101" pitchFamily="49" charset="-122"/>
              <a:ea typeface="黑体" panose="02010609060101010101" pitchFamily="49" charset="-122"/>
            </a:endParaRPr>
          </a:p>
          <a:p>
            <a:r>
              <a:rPr lang="zh-CN" altLang="en-US" sz="2800" dirty="0">
                <a:solidFill>
                  <a:srgbClr val="FF0000"/>
                </a:solidFill>
                <a:latin typeface="黑体" panose="02010609060101010101" pitchFamily="49" charset="-122"/>
                <a:ea typeface="黑体" panose="02010609060101010101" pitchFamily="49" charset="-122"/>
              </a:rPr>
              <a:t>定量科学：</a:t>
            </a:r>
            <a:r>
              <a:rPr lang="zh-CN" altLang="en-US" sz="2800" dirty="0">
                <a:latin typeface="黑体" panose="02010609060101010101" pitchFamily="49" charset="-122"/>
                <a:ea typeface="黑体" panose="02010609060101010101" pitchFamily="49" charset="-122"/>
              </a:rPr>
              <a:t>较多的运用高数知识，特别要用到</a:t>
            </a:r>
            <a:r>
              <a:rPr lang="zh-CN" altLang="en-US" sz="2800" dirty="0">
                <a:solidFill>
                  <a:srgbClr val="FF0000"/>
                </a:solidFill>
                <a:latin typeface="黑体" panose="02010609060101010101" pitchFamily="49" charset="-122"/>
                <a:ea typeface="黑体" panose="02010609060101010101" pitchFamily="49" charset="-122"/>
              </a:rPr>
              <a:t>矢量和微积分</a:t>
            </a:r>
            <a:r>
              <a:rPr lang="zh-CN" altLang="en-US" sz="2800" dirty="0">
                <a:latin typeface="黑体" panose="02010609060101010101" pitchFamily="49" charset="-122"/>
                <a:ea typeface="黑体" panose="02010609060101010101" pitchFamily="49" charset="-122"/>
              </a:rPr>
              <a:t>求解物理问题。</a:t>
            </a:r>
            <a:br>
              <a:rPr lang="zh-CN" altLang="en-US" sz="2800" dirty="0">
                <a:latin typeface="黑体" panose="02010609060101010101" pitchFamily="49" charset="-122"/>
                <a:ea typeface="黑体" panose="02010609060101010101" pitchFamily="49" charset="-122"/>
              </a:rPr>
            </a:br>
            <a:endParaRPr lang="zh-CN" altLang="en-US"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更强调的是抽象的理解能力和较强的空间想象力。</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09600" y="152400"/>
            <a:ext cx="5181600" cy="731838"/>
          </a:xfrm>
        </p:spPr>
        <p:txBody>
          <a:bodyPr/>
          <a:lstStyle/>
          <a:p>
            <a:r>
              <a:rPr lang="zh-CN" altLang="en-US" sz="3200" b="1" dirty="0">
                <a:solidFill>
                  <a:srgbClr val="00B050"/>
                </a:solidFill>
                <a:ea typeface="黑体" pitchFamily="49" charset="-122"/>
              </a:rPr>
              <a:t>学习大学物理的目的和意义</a:t>
            </a:r>
          </a:p>
        </p:txBody>
      </p:sp>
      <p:sp>
        <p:nvSpPr>
          <p:cNvPr id="23555" name="Rectangle 3"/>
          <p:cNvSpPr>
            <a:spLocks noGrp="1" noChangeArrowheads="1"/>
          </p:cNvSpPr>
          <p:nvPr>
            <p:ph type="body" idx="1"/>
          </p:nvPr>
        </p:nvSpPr>
        <p:spPr>
          <a:xfrm>
            <a:off x="457200" y="1265237"/>
            <a:ext cx="8229600" cy="4525963"/>
          </a:xfrm>
        </p:spPr>
        <p:txBody>
          <a:bodyPr/>
          <a:lstStyle/>
          <a:p>
            <a:pPr>
              <a:lnSpc>
                <a:spcPct val="90000"/>
              </a:lnSpc>
            </a:pPr>
            <a:r>
              <a:rPr lang="zh-CN" altLang="en-US" sz="2800" dirty="0">
                <a:latin typeface="黑体" panose="02010609060101010101" pitchFamily="49" charset="-122"/>
                <a:ea typeface="黑体" panose="02010609060101010101" pitchFamily="49" charset="-122"/>
              </a:rPr>
              <a:t>为学生学习其他自然科学和工程技术较为系统地打下必要的物理学基础。</a:t>
            </a:r>
            <a:br>
              <a:rPr lang="zh-CN" altLang="en-US" sz="2800" dirty="0">
                <a:latin typeface="黑体" panose="02010609060101010101" pitchFamily="49" charset="-122"/>
                <a:ea typeface="黑体" panose="02010609060101010101" pitchFamily="49" charset="-122"/>
              </a:rPr>
            </a:br>
            <a:endParaRPr lang="zh-CN" altLang="en-US" sz="2800" dirty="0">
              <a:latin typeface="黑体" panose="02010609060101010101" pitchFamily="49" charset="-122"/>
              <a:ea typeface="黑体" panose="02010609060101010101" pitchFamily="49" charset="-122"/>
            </a:endParaRPr>
          </a:p>
          <a:p>
            <a:pPr>
              <a:lnSpc>
                <a:spcPct val="90000"/>
              </a:lnSpc>
            </a:pPr>
            <a:r>
              <a:rPr lang="zh-CN" altLang="en-US" sz="2800" dirty="0">
                <a:latin typeface="黑体" panose="02010609060101010101" pitchFamily="49" charset="-122"/>
                <a:ea typeface="黑体" panose="02010609060101010101" pitchFamily="49" charset="-122"/>
              </a:rPr>
              <a:t>初步学习科学的思想方法和研究问题的方法，培养提出问题</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分析问题</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解决问题</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评价问题的能力。</a:t>
            </a:r>
            <a:br>
              <a:rPr lang="zh-CN" altLang="en-US" sz="2800" dirty="0">
                <a:latin typeface="黑体" panose="02010609060101010101" pitchFamily="49" charset="-122"/>
                <a:ea typeface="黑体" panose="02010609060101010101" pitchFamily="49" charset="-122"/>
              </a:rPr>
            </a:br>
            <a:endParaRPr lang="zh-CN" altLang="en-US" sz="2800" dirty="0">
              <a:latin typeface="黑体" panose="02010609060101010101" pitchFamily="49" charset="-122"/>
              <a:ea typeface="黑体" panose="02010609060101010101" pitchFamily="49" charset="-122"/>
            </a:endParaRPr>
          </a:p>
          <a:p>
            <a:pPr>
              <a:lnSpc>
                <a:spcPct val="90000"/>
              </a:lnSpc>
            </a:pPr>
            <a:r>
              <a:rPr lang="zh-CN" altLang="en-US" sz="2800" dirty="0">
                <a:latin typeface="黑体" panose="02010609060101010101" pitchFamily="49" charset="-122"/>
                <a:ea typeface="黑体" panose="02010609060101010101" pitchFamily="49" charset="-122"/>
              </a:rPr>
              <a:t>形成正确的自然观，能用理性的思维分析现实中遇到的问题。</a:t>
            </a:r>
            <a:br>
              <a:rPr lang="zh-CN" altLang="en-US" sz="2800" dirty="0">
                <a:latin typeface="黑体" panose="02010609060101010101" pitchFamily="49" charset="-122"/>
                <a:ea typeface="黑体" panose="02010609060101010101" pitchFamily="49" charset="-122"/>
              </a:rPr>
            </a:br>
            <a:endParaRPr lang="zh-CN" altLang="en-US" sz="2800" dirty="0">
              <a:latin typeface="黑体" panose="02010609060101010101" pitchFamily="49" charset="-122"/>
              <a:ea typeface="黑体" panose="02010609060101010101" pitchFamily="49" charset="-122"/>
            </a:endParaRPr>
          </a:p>
          <a:p>
            <a:pPr>
              <a:lnSpc>
                <a:spcPct val="90000"/>
              </a:lnSpc>
            </a:pPr>
            <a:r>
              <a:rPr lang="zh-CN" altLang="en-US" sz="2800" dirty="0">
                <a:latin typeface="黑体" panose="02010609060101010101" pitchFamily="49" charset="-122"/>
                <a:ea typeface="黑体" panose="02010609060101010101" pitchFamily="49" charset="-122"/>
              </a:rPr>
              <a:t>物理学既是科学，也是文化。不仅具有传播自然科学知识功能，还有社会教育和思想文化功能。</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344776F-1647-4835-9379-6023C062F1C0}"/>
              </a:ext>
            </a:extLst>
          </p:cNvPr>
          <p:cNvSpPr/>
          <p:nvPr/>
        </p:nvSpPr>
        <p:spPr>
          <a:xfrm>
            <a:off x="838200" y="5791200"/>
            <a:ext cx="4876800" cy="6858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778" name="Rectangle 2"/>
          <p:cNvSpPr>
            <a:spLocks noGrp="1" noChangeArrowheads="1"/>
          </p:cNvSpPr>
          <p:nvPr>
            <p:ph type="title"/>
          </p:nvPr>
        </p:nvSpPr>
        <p:spPr>
          <a:xfrm>
            <a:off x="381000" y="76200"/>
            <a:ext cx="3505200" cy="762000"/>
          </a:xfrm>
        </p:spPr>
        <p:txBody>
          <a:bodyPr/>
          <a:lstStyle/>
          <a:p>
            <a:r>
              <a:rPr lang="zh-CN" altLang="en-US" sz="3200" b="1" dirty="0">
                <a:solidFill>
                  <a:srgbClr val="00B050"/>
                </a:solidFill>
                <a:ea typeface="黑体" pitchFamily="49" charset="-122"/>
              </a:rPr>
              <a:t>几点建议和要求</a:t>
            </a:r>
          </a:p>
        </p:txBody>
      </p:sp>
      <p:sp>
        <p:nvSpPr>
          <p:cNvPr id="75779" name="Rectangle 3"/>
          <p:cNvSpPr>
            <a:spLocks noGrp="1" noChangeArrowheads="1"/>
          </p:cNvSpPr>
          <p:nvPr>
            <p:ph type="body" idx="1"/>
          </p:nvPr>
        </p:nvSpPr>
        <p:spPr>
          <a:xfrm>
            <a:off x="609600" y="1371600"/>
            <a:ext cx="8229600" cy="4419600"/>
          </a:xfrm>
        </p:spPr>
        <p:txBody>
          <a:bodyPr/>
          <a:lstStyle/>
          <a:p>
            <a:pPr>
              <a:lnSpc>
                <a:spcPct val="150000"/>
              </a:lnSpc>
            </a:pPr>
            <a:r>
              <a:rPr lang="zh-CN" altLang="en-US" sz="2800" dirty="0">
                <a:latin typeface="黑体" panose="02010609060101010101" pitchFamily="49" charset="-122"/>
                <a:ea typeface="黑体" panose="02010609060101010101" pitchFamily="49" charset="-122"/>
              </a:rPr>
              <a:t>学好物理的关键：“勤于思考，悟物穷理”。</a:t>
            </a:r>
          </a:p>
          <a:p>
            <a:pPr>
              <a:lnSpc>
                <a:spcPct val="150000"/>
              </a:lnSpc>
            </a:pPr>
            <a:r>
              <a:rPr lang="zh-CN" altLang="en-US" sz="2800" dirty="0">
                <a:latin typeface="黑体" panose="02010609060101010101" pitchFamily="49" charset="-122"/>
                <a:ea typeface="黑体" panose="02010609060101010101" pitchFamily="49" charset="-122"/>
              </a:rPr>
              <a:t>注意把握物理学的整体结构和逻辑性。</a:t>
            </a:r>
          </a:p>
          <a:p>
            <a:pPr>
              <a:lnSpc>
                <a:spcPct val="150000"/>
              </a:lnSpc>
            </a:pPr>
            <a:r>
              <a:rPr lang="zh-CN" altLang="en-US" sz="2800" dirty="0">
                <a:latin typeface="黑体" panose="02010609060101010101" pitchFamily="49" charset="-122"/>
                <a:ea typeface="黑体" panose="02010609060101010101" pitchFamily="49" charset="-122"/>
              </a:rPr>
              <a:t>关注物理学原理在实际工程技术的应用。</a:t>
            </a:r>
          </a:p>
          <a:p>
            <a:pPr>
              <a:lnSpc>
                <a:spcPct val="150000"/>
              </a:lnSpc>
            </a:pPr>
            <a:r>
              <a:rPr lang="zh-CN" altLang="en-US" sz="2800" dirty="0">
                <a:solidFill>
                  <a:srgbClr val="FF0000"/>
                </a:solidFill>
                <a:latin typeface="黑体" panose="02010609060101010101" pitchFamily="49" charset="-122"/>
                <a:ea typeface="黑体" panose="02010609060101010101" pitchFamily="49" charset="-122"/>
              </a:rPr>
              <a:t>准时上课，认真听课。</a:t>
            </a:r>
          </a:p>
          <a:p>
            <a:pPr>
              <a:lnSpc>
                <a:spcPct val="150000"/>
              </a:lnSpc>
            </a:pPr>
            <a:r>
              <a:rPr lang="zh-CN" altLang="en-US" sz="2800" dirty="0">
                <a:solidFill>
                  <a:srgbClr val="FF0000"/>
                </a:solidFill>
                <a:latin typeface="黑体" panose="02010609060101010101" pitchFamily="49" charset="-122"/>
                <a:ea typeface="黑体" panose="02010609060101010101" pitchFamily="49" charset="-122"/>
              </a:rPr>
              <a:t>按时独立完成作业</a:t>
            </a:r>
            <a:r>
              <a:rPr lang="zh-CN" altLang="en-US" sz="2800" dirty="0">
                <a:latin typeface="黑体" panose="02010609060101010101" pitchFamily="49" charset="-122"/>
                <a:ea typeface="黑体" panose="02010609060101010101" pitchFamily="49" charset="-122"/>
              </a:rPr>
              <a:t>。</a:t>
            </a:r>
          </a:p>
          <a:p>
            <a:pPr>
              <a:lnSpc>
                <a:spcPct val="150000"/>
              </a:lnSpc>
            </a:pPr>
            <a:r>
              <a:rPr lang="zh-CN" altLang="en-US" sz="2800" dirty="0">
                <a:latin typeface="黑体" panose="02010609060101010101" pitchFamily="49" charset="-122"/>
                <a:ea typeface="黑体" panose="02010609060101010101" pitchFamily="49" charset="-122"/>
              </a:rPr>
              <a:t>有意识的培养自学能力，进行研究性学习。</a:t>
            </a:r>
            <a:endParaRPr lang="en-US" altLang="zh-CN" sz="2800" dirty="0">
              <a:latin typeface="黑体" panose="02010609060101010101" pitchFamily="49" charset="-122"/>
              <a:ea typeface="黑体" panose="02010609060101010101" pitchFamily="49" charset="-122"/>
            </a:endParaRPr>
          </a:p>
          <a:p>
            <a:pPr>
              <a:lnSpc>
                <a:spcPct val="150000"/>
              </a:lnSpc>
            </a:pPr>
            <a:r>
              <a:rPr lang="zh-CN" altLang="en-US" sz="2800" b="1" dirty="0">
                <a:latin typeface="黑体" panose="02010609060101010101" pitchFamily="49" charset="-122"/>
                <a:ea typeface="黑体" panose="02010609060101010101" pitchFamily="49" charset="-122"/>
              </a:rPr>
              <a:t>注：自学绪论</a:t>
            </a:r>
            <a:r>
              <a:rPr lang="en-US" altLang="zh-CN" sz="2800" b="1" dirty="0">
                <a:latin typeface="黑体" panose="02010609060101010101" pitchFamily="49" charset="-122"/>
                <a:ea typeface="黑体" panose="02010609060101010101" pitchFamily="49" charset="-122"/>
              </a:rPr>
              <a:t>0.2</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0.3</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0.4</a:t>
            </a:r>
            <a:endParaRPr lang="zh-CN" altLang="en-US" sz="2800" b="1" dirty="0">
              <a:latin typeface="黑体" panose="02010609060101010101" pitchFamily="49" charset="-122"/>
              <a:ea typeface="黑体" panose="02010609060101010101" pitchFamily="49" charset="-122"/>
            </a:endParaRPr>
          </a:p>
          <a:p>
            <a:endParaRPr lang="en-US" altLang="zh-CN" sz="2800" b="1" dirty="0">
              <a:ea typeface="幼圆"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685800" y="152400"/>
            <a:ext cx="2743200" cy="584775"/>
          </a:xfrm>
          <a:prstGeom prst="rect">
            <a:avLst/>
          </a:prstGeom>
          <a:noFill/>
          <a:ln w="9525">
            <a:noFill/>
            <a:miter lim="800000"/>
            <a:headEnd/>
            <a:tailEnd/>
          </a:ln>
          <a:effectLst/>
        </p:spPr>
        <p:txBody>
          <a:bodyPr wrap="square">
            <a:spAutoFit/>
          </a:bodyPr>
          <a:lstStyle/>
          <a:p>
            <a:pPr>
              <a:spcBef>
                <a:spcPct val="50000"/>
              </a:spcBef>
            </a:pPr>
            <a:r>
              <a:rPr lang="zh-CN" altLang="en-US" sz="3200" b="1" dirty="0">
                <a:solidFill>
                  <a:srgbClr val="00B050"/>
                </a:solidFill>
                <a:latin typeface="黑体" pitchFamily="49" charset="-122"/>
                <a:ea typeface="黑体" pitchFamily="49" charset="-122"/>
              </a:rPr>
              <a:t>学习参考书目</a:t>
            </a:r>
          </a:p>
        </p:txBody>
      </p:sp>
      <p:sp>
        <p:nvSpPr>
          <p:cNvPr id="76803" name="Text Box 3"/>
          <p:cNvSpPr txBox="1">
            <a:spLocks noChangeArrowheads="1"/>
          </p:cNvSpPr>
          <p:nvPr/>
        </p:nvSpPr>
        <p:spPr bwMode="auto">
          <a:xfrm>
            <a:off x="0" y="1652147"/>
            <a:ext cx="9067800" cy="2999347"/>
          </a:xfrm>
          <a:prstGeom prst="rect">
            <a:avLst/>
          </a:prstGeom>
          <a:noFill/>
          <a:ln w="9525">
            <a:noFill/>
            <a:miter lim="800000"/>
            <a:headEnd/>
            <a:tailEnd/>
          </a:ln>
          <a:effectLst/>
        </p:spPr>
        <p:txBody>
          <a:bodyPr wrap="square">
            <a:spAutoFit/>
          </a:bodyPr>
          <a:lstStyle/>
          <a:p>
            <a:pPr marL="342900" indent="-342900">
              <a:lnSpc>
                <a:spcPct val="150000"/>
              </a:lnSpc>
            </a:pPr>
            <a:r>
              <a:rPr lang="zh-CN" altLang="en-US" sz="2600" dirty="0">
                <a:solidFill>
                  <a:srgbClr val="000016"/>
                </a:solidFill>
                <a:latin typeface="黑体" panose="02010609060101010101" pitchFamily="49" charset="-122"/>
                <a:ea typeface="黑体" panose="02010609060101010101" pitchFamily="49" charset="-122"/>
              </a:rPr>
              <a:t>张三惠</a:t>
            </a:r>
            <a:r>
              <a:rPr lang="en-US" altLang="zh-CN" sz="2600" dirty="0">
                <a:solidFill>
                  <a:srgbClr val="000016"/>
                </a:solidFill>
                <a:latin typeface="黑体" panose="02010609060101010101" pitchFamily="49" charset="-122"/>
                <a:ea typeface="黑体" panose="02010609060101010101" pitchFamily="49" charset="-122"/>
              </a:rPr>
              <a:t>. </a:t>
            </a:r>
            <a:r>
              <a:rPr lang="zh-CN" altLang="en-US" sz="2600" dirty="0">
                <a:solidFill>
                  <a:srgbClr val="CC0000"/>
                </a:solidFill>
                <a:latin typeface="黑体" panose="02010609060101010101" pitchFamily="49" charset="-122"/>
                <a:ea typeface="黑体" panose="02010609060101010101" pitchFamily="49" charset="-122"/>
              </a:rPr>
              <a:t>大学物理学</a:t>
            </a:r>
            <a:r>
              <a:rPr lang="en-US" altLang="zh-CN" sz="2600" dirty="0">
                <a:solidFill>
                  <a:srgbClr val="CC0000"/>
                </a:solidFill>
                <a:latin typeface="黑体" panose="02010609060101010101" pitchFamily="49" charset="-122"/>
                <a:ea typeface="黑体" panose="02010609060101010101" pitchFamily="49" charset="-122"/>
              </a:rPr>
              <a:t>. </a:t>
            </a:r>
            <a:r>
              <a:rPr lang="zh-CN" altLang="en-US" sz="2600" dirty="0">
                <a:solidFill>
                  <a:srgbClr val="000016"/>
                </a:solidFill>
                <a:latin typeface="黑体" panose="02010609060101010101" pitchFamily="49" charset="-122"/>
                <a:ea typeface="黑体" panose="02010609060101010101" pitchFamily="49" charset="-122"/>
              </a:rPr>
              <a:t>北京</a:t>
            </a:r>
            <a:r>
              <a:rPr lang="en-US" altLang="zh-CN" sz="2600" dirty="0">
                <a:solidFill>
                  <a:srgbClr val="000016"/>
                </a:solidFill>
                <a:latin typeface="黑体" panose="02010609060101010101" pitchFamily="49" charset="-122"/>
                <a:ea typeface="黑体" panose="02010609060101010101" pitchFamily="49" charset="-122"/>
              </a:rPr>
              <a:t>:</a:t>
            </a:r>
            <a:r>
              <a:rPr lang="zh-CN" altLang="en-US" sz="2600" dirty="0">
                <a:solidFill>
                  <a:srgbClr val="000016"/>
                </a:solidFill>
                <a:latin typeface="黑体" panose="02010609060101010101" pitchFamily="49" charset="-122"/>
                <a:ea typeface="黑体" panose="02010609060101010101" pitchFamily="49" charset="-122"/>
              </a:rPr>
              <a:t>清华大学出版社</a:t>
            </a:r>
            <a:r>
              <a:rPr lang="en-US" altLang="zh-CN" sz="2600" dirty="0">
                <a:solidFill>
                  <a:srgbClr val="000016"/>
                </a:solidFill>
                <a:latin typeface="黑体" panose="02010609060101010101" pitchFamily="49" charset="-122"/>
                <a:ea typeface="黑体" panose="02010609060101010101" pitchFamily="49" charset="-122"/>
              </a:rPr>
              <a:t>,1999</a:t>
            </a:r>
          </a:p>
          <a:p>
            <a:pPr marL="342900" indent="-342900">
              <a:lnSpc>
                <a:spcPct val="150000"/>
              </a:lnSpc>
            </a:pPr>
            <a:r>
              <a:rPr lang="zh-CN" altLang="en-US" sz="2600" dirty="0">
                <a:solidFill>
                  <a:srgbClr val="000016"/>
                </a:solidFill>
                <a:latin typeface="黑体" panose="02010609060101010101" pitchFamily="49" charset="-122"/>
                <a:ea typeface="黑体" panose="02010609060101010101" pitchFamily="49" charset="-122"/>
              </a:rPr>
              <a:t>赵凯华</a:t>
            </a:r>
            <a:r>
              <a:rPr lang="en-US" altLang="zh-CN" sz="2600" dirty="0">
                <a:solidFill>
                  <a:srgbClr val="000016"/>
                </a:solidFill>
                <a:latin typeface="黑体" panose="02010609060101010101" pitchFamily="49" charset="-122"/>
                <a:ea typeface="黑体" panose="02010609060101010101" pitchFamily="49" charset="-122"/>
              </a:rPr>
              <a:t>,</a:t>
            </a:r>
            <a:r>
              <a:rPr lang="zh-CN" altLang="en-US" sz="2600" dirty="0">
                <a:solidFill>
                  <a:srgbClr val="000016"/>
                </a:solidFill>
                <a:latin typeface="黑体" panose="02010609060101010101" pitchFamily="49" charset="-122"/>
                <a:ea typeface="黑体" panose="02010609060101010101" pitchFamily="49" charset="-122"/>
              </a:rPr>
              <a:t>罗蔚英</a:t>
            </a:r>
            <a:r>
              <a:rPr lang="en-US" altLang="zh-CN" sz="2600" dirty="0">
                <a:solidFill>
                  <a:srgbClr val="000016"/>
                </a:solidFill>
                <a:latin typeface="黑体" panose="02010609060101010101" pitchFamily="49" charset="-122"/>
                <a:ea typeface="黑体" panose="02010609060101010101" pitchFamily="49" charset="-122"/>
              </a:rPr>
              <a:t>.</a:t>
            </a:r>
            <a:r>
              <a:rPr lang="zh-CN" altLang="en-US" sz="2600" dirty="0">
                <a:solidFill>
                  <a:srgbClr val="CC0000"/>
                </a:solidFill>
                <a:latin typeface="黑体" panose="02010609060101010101" pitchFamily="49" charset="-122"/>
                <a:ea typeface="黑体" panose="02010609060101010101" pitchFamily="49" charset="-122"/>
              </a:rPr>
              <a:t>新概念物理教程</a:t>
            </a:r>
            <a:r>
              <a:rPr lang="en-US" altLang="zh-CN" sz="2600" dirty="0">
                <a:solidFill>
                  <a:srgbClr val="CC0000"/>
                </a:solidFill>
                <a:latin typeface="黑体" panose="02010609060101010101" pitchFamily="49" charset="-122"/>
                <a:ea typeface="黑体" panose="02010609060101010101" pitchFamily="49" charset="-122"/>
              </a:rPr>
              <a:t>.</a:t>
            </a:r>
            <a:r>
              <a:rPr lang="zh-CN" altLang="en-US" sz="2600" dirty="0">
                <a:solidFill>
                  <a:srgbClr val="000016"/>
                </a:solidFill>
                <a:latin typeface="黑体" panose="02010609060101010101" pitchFamily="49" charset="-122"/>
                <a:ea typeface="黑体" panose="02010609060101010101" pitchFamily="49" charset="-122"/>
              </a:rPr>
              <a:t>北京</a:t>
            </a:r>
            <a:r>
              <a:rPr lang="en-US" altLang="zh-CN" sz="2600" dirty="0">
                <a:solidFill>
                  <a:srgbClr val="000016"/>
                </a:solidFill>
                <a:latin typeface="黑体" panose="02010609060101010101" pitchFamily="49" charset="-122"/>
                <a:ea typeface="黑体" panose="02010609060101010101" pitchFamily="49" charset="-122"/>
              </a:rPr>
              <a:t>:</a:t>
            </a:r>
            <a:r>
              <a:rPr lang="zh-CN" altLang="en-US" sz="2600" dirty="0">
                <a:solidFill>
                  <a:srgbClr val="000016"/>
                </a:solidFill>
                <a:latin typeface="黑体" panose="02010609060101010101" pitchFamily="49" charset="-122"/>
                <a:ea typeface="黑体" panose="02010609060101010101" pitchFamily="49" charset="-122"/>
              </a:rPr>
              <a:t>高等教育出版社</a:t>
            </a:r>
            <a:r>
              <a:rPr lang="en-US" altLang="zh-CN" sz="2600" dirty="0">
                <a:solidFill>
                  <a:srgbClr val="000016"/>
                </a:solidFill>
                <a:latin typeface="黑体" panose="02010609060101010101" pitchFamily="49" charset="-122"/>
                <a:ea typeface="黑体" panose="02010609060101010101" pitchFamily="49" charset="-122"/>
              </a:rPr>
              <a:t>,2003</a:t>
            </a:r>
          </a:p>
          <a:p>
            <a:pPr marL="342900" indent="-342900">
              <a:lnSpc>
                <a:spcPct val="150000"/>
              </a:lnSpc>
            </a:pPr>
            <a:r>
              <a:rPr lang="zh-CN" altLang="en-US" sz="2600" dirty="0">
                <a:solidFill>
                  <a:srgbClr val="000016"/>
                </a:solidFill>
                <a:latin typeface="黑体" panose="02010609060101010101" pitchFamily="49" charset="-122"/>
                <a:ea typeface="黑体" panose="02010609060101010101" pitchFamily="49" charset="-122"/>
              </a:rPr>
              <a:t>倪光炯</a:t>
            </a:r>
            <a:r>
              <a:rPr lang="en-US" altLang="zh-CN" sz="2600" dirty="0">
                <a:solidFill>
                  <a:srgbClr val="000016"/>
                </a:solidFill>
                <a:latin typeface="黑体" panose="02010609060101010101" pitchFamily="49" charset="-122"/>
                <a:ea typeface="黑体" panose="02010609060101010101" pitchFamily="49" charset="-122"/>
              </a:rPr>
              <a:t>,</a:t>
            </a:r>
            <a:r>
              <a:rPr lang="zh-CN" altLang="en-US" sz="2600" dirty="0">
                <a:solidFill>
                  <a:srgbClr val="000016"/>
                </a:solidFill>
                <a:latin typeface="黑体" panose="02010609060101010101" pitchFamily="49" charset="-122"/>
                <a:ea typeface="黑体" panose="02010609060101010101" pitchFamily="49" charset="-122"/>
              </a:rPr>
              <a:t>王炎森</a:t>
            </a:r>
            <a:r>
              <a:rPr lang="en-US" altLang="zh-CN" sz="2600" dirty="0">
                <a:solidFill>
                  <a:srgbClr val="000016"/>
                </a:solidFill>
                <a:latin typeface="黑体" panose="02010609060101010101" pitchFamily="49" charset="-122"/>
                <a:ea typeface="黑体" panose="02010609060101010101" pitchFamily="49" charset="-122"/>
              </a:rPr>
              <a:t>. </a:t>
            </a:r>
            <a:r>
              <a:rPr lang="zh-CN" altLang="en-US" sz="2600" dirty="0">
                <a:solidFill>
                  <a:srgbClr val="CC0000"/>
                </a:solidFill>
                <a:latin typeface="黑体" panose="02010609060101010101" pitchFamily="49" charset="-122"/>
                <a:ea typeface="黑体" panose="02010609060101010101" pitchFamily="49" charset="-122"/>
              </a:rPr>
              <a:t>物理与文化</a:t>
            </a:r>
            <a:r>
              <a:rPr lang="en-US" altLang="zh-CN" sz="2600" dirty="0">
                <a:solidFill>
                  <a:srgbClr val="CC0000"/>
                </a:solidFill>
                <a:latin typeface="黑体" panose="02010609060101010101" pitchFamily="49" charset="-122"/>
                <a:ea typeface="黑体" panose="02010609060101010101" pitchFamily="49" charset="-122"/>
              </a:rPr>
              <a:t>.</a:t>
            </a:r>
            <a:r>
              <a:rPr lang="en-US" altLang="zh-CN" sz="2600" dirty="0">
                <a:solidFill>
                  <a:srgbClr val="000016"/>
                </a:solidFill>
                <a:latin typeface="黑体" panose="02010609060101010101" pitchFamily="49" charset="-122"/>
                <a:ea typeface="黑体" panose="02010609060101010101" pitchFamily="49" charset="-122"/>
              </a:rPr>
              <a:t> </a:t>
            </a:r>
            <a:r>
              <a:rPr lang="zh-CN" altLang="en-US" sz="2600" dirty="0">
                <a:solidFill>
                  <a:srgbClr val="000016"/>
                </a:solidFill>
                <a:latin typeface="黑体" panose="02010609060101010101" pitchFamily="49" charset="-122"/>
                <a:ea typeface="黑体" panose="02010609060101010101" pitchFamily="49" charset="-122"/>
              </a:rPr>
              <a:t>北京</a:t>
            </a:r>
            <a:r>
              <a:rPr lang="en-US" altLang="zh-CN" sz="2600" dirty="0">
                <a:solidFill>
                  <a:srgbClr val="000016"/>
                </a:solidFill>
                <a:latin typeface="黑体" panose="02010609060101010101" pitchFamily="49" charset="-122"/>
                <a:ea typeface="黑体" panose="02010609060101010101" pitchFamily="49" charset="-122"/>
              </a:rPr>
              <a:t>:</a:t>
            </a:r>
            <a:r>
              <a:rPr lang="zh-CN" altLang="en-US" sz="2600" dirty="0">
                <a:solidFill>
                  <a:srgbClr val="000016"/>
                </a:solidFill>
                <a:latin typeface="黑体" panose="02010609060101010101" pitchFamily="49" charset="-122"/>
                <a:ea typeface="黑体" panose="02010609060101010101" pitchFamily="49" charset="-122"/>
              </a:rPr>
              <a:t>高等教育出版社</a:t>
            </a:r>
            <a:r>
              <a:rPr lang="en-US" altLang="zh-CN" sz="2600" dirty="0">
                <a:solidFill>
                  <a:srgbClr val="000016"/>
                </a:solidFill>
                <a:latin typeface="黑体" panose="02010609060101010101" pitchFamily="49" charset="-122"/>
                <a:ea typeface="黑体" panose="02010609060101010101" pitchFamily="49" charset="-122"/>
              </a:rPr>
              <a:t>,2009</a:t>
            </a:r>
          </a:p>
          <a:p>
            <a:pPr marL="342900" indent="-342900">
              <a:lnSpc>
                <a:spcPct val="150000"/>
              </a:lnSpc>
            </a:pPr>
            <a:r>
              <a:rPr lang="zh-CN" altLang="en-US" sz="2600" dirty="0">
                <a:solidFill>
                  <a:srgbClr val="000016"/>
                </a:solidFill>
                <a:latin typeface="黑体" panose="02010609060101010101" pitchFamily="49" charset="-122"/>
                <a:ea typeface="黑体" panose="02010609060101010101" pitchFamily="49" charset="-122"/>
              </a:rPr>
              <a:t>马文蔚等</a:t>
            </a:r>
            <a:r>
              <a:rPr lang="en-US" altLang="zh-CN" sz="2600" dirty="0">
                <a:solidFill>
                  <a:srgbClr val="000016"/>
                </a:solidFill>
                <a:latin typeface="黑体" panose="02010609060101010101" pitchFamily="49" charset="-122"/>
                <a:ea typeface="黑体" panose="02010609060101010101" pitchFamily="49" charset="-122"/>
              </a:rPr>
              <a:t>. </a:t>
            </a:r>
            <a:r>
              <a:rPr lang="zh-CN" altLang="en-US" sz="2600" dirty="0">
                <a:solidFill>
                  <a:srgbClr val="CC0000"/>
                </a:solidFill>
                <a:latin typeface="黑体" panose="02010609060101010101" pitchFamily="49" charset="-122"/>
                <a:ea typeface="黑体" panose="02010609060101010101" pitchFamily="49" charset="-122"/>
              </a:rPr>
              <a:t>物理学第五版</a:t>
            </a:r>
            <a:r>
              <a:rPr lang="en-US" altLang="zh-CN" sz="2600" dirty="0">
                <a:solidFill>
                  <a:srgbClr val="CC0000"/>
                </a:solidFill>
                <a:latin typeface="黑体" panose="02010609060101010101" pitchFamily="49" charset="-122"/>
                <a:ea typeface="黑体" panose="02010609060101010101" pitchFamily="49" charset="-122"/>
              </a:rPr>
              <a:t>.</a:t>
            </a:r>
            <a:r>
              <a:rPr lang="en-US" altLang="zh-CN" sz="2600" dirty="0">
                <a:solidFill>
                  <a:srgbClr val="000016"/>
                </a:solidFill>
                <a:latin typeface="黑体" panose="02010609060101010101" pitchFamily="49" charset="-122"/>
                <a:ea typeface="黑体" panose="02010609060101010101" pitchFamily="49" charset="-122"/>
              </a:rPr>
              <a:t> </a:t>
            </a:r>
            <a:r>
              <a:rPr lang="zh-CN" altLang="en-US" sz="2600" dirty="0">
                <a:solidFill>
                  <a:srgbClr val="000016"/>
                </a:solidFill>
                <a:latin typeface="黑体" panose="02010609060101010101" pitchFamily="49" charset="-122"/>
                <a:ea typeface="黑体" panose="02010609060101010101" pitchFamily="49" charset="-122"/>
              </a:rPr>
              <a:t>北京</a:t>
            </a:r>
            <a:r>
              <a:rPr lang="en-US" altLang="zh-CN" sz="2600" dirty="0">
                <a:solidFill>
                  <a:srgbClr val="000016"/>
                </a:solidFill>
                <a:latin typeface="黑体" panose="02010609060101010101" pitchFamily="49" charset="-122"/>
                <a:ea typeface="黑体" panose="02010609060101010101" pitchFamily="49" charset="-122"/>
              </a:rPr>
              <a:t>:</a:t>
            </a:r>
            <a:r>
              <a:rPr lang="zh-CN" altLang="en-US" sz="2600" dirty="0">
                <a:solidFill>
                  <a:srgbClr val="000016"/>
                </a:solidFill>
                <a:latin typeface="黑体" panose="02010609060101010101" pitchFamily="49" charset="-122"/>
                <a:ea typeface="黑体" panose="02010609060101010101" pitchFamily="49" charset="-122"/>
              </a:rPr>
              <a:t>高等教育出版社</a:t>
            </a:r>
            <a:r>
              <a:rPr lang="en-US" altLang="zh-CN" sz="2600" dirty="0">
                <a:solidFill>
                  <a:srgbClr val="000016"/>
                </a:solidFill>
                <a:latin typeface="黑体" panose="02010609060101010101" pitchFamily="49" charset="-122"/>
                <a:ea typeface="黑体" panose="02010609060101010101" pitchFamily="49" charset="-122"/>
              </a:rPr>
              <a:t>,2006</a:t>
            </a:r>
          </a:p>
          <a:p>
            <a:pPr marL="342900" indent="-342900">
              <a:lnSpc>
                <a:spcPct val="150000"/>
              </a:lnSpc>
            </a:pPr>
            <a:r>
              <a:rPr lang="zh-CN" altLang="en-US" sz="2600" dirty="0">
                <a:solidFill>
                  <a:srgbClr val="000016"/>
                </a:solidFill>
                <a:latin typeface="黑体" panose="02010609060101010101" pitchFamily="49" charset="-122"/>
                <a:ea typeface="黑体" panose="02010609060101010101" pitchFamily="49" charset="-122"/>
              </a:rPr>
              <a:t>程守诛</a:t>
            </a:r>
            <a:r>
              <a:rPr lang="en-US" altLang="zh-CN" sz="2600" dirty="0">
                <a:solidFill>
                  <a:srgbClr val="000016"/>
                </a:solidFill>
                <a:latin typeface="黑体" panose="02010609060101010101" pitchFamily="49" charset="-122"/>
                <a:ea typeface="黑体" panose="02010609060101010101" pitchFamily="49" charset="-122"/>
              </a:rPr>
              <a:t>,</a:t>
            </a:r>
            <a:r>
              <a:rPr lang="zh-CN" altLang="en-US" sz="2600" dirty="0">
                <a:solidFill>
                  <a:srgbClr val="000016"/>
                </a:solidFill>
                <a:latin typeface="黑体" panose="02010609060101010101" pitchFamily="49" charset="-122"/>
                <a:ea typeface="黑体" panose="02010609060101010101" pitchFamily="49" charset="-122"/>
              </a:rPr>
              <a:t>江之永</a:t>
            </a:r>
            <a:r>
              <a:rPr lang="en-US" altLang="zh-CN" sz="2600" dirty="0">
                <a:solidFill>
                  <a:srgbClr val="000016"/>
                </a:solidFill>
                <a:latin typeface="黑体" panose="02010609060101010101" pitchFamily="49" charset="-122"/>
                <a:ea typeface="黑体" panose="02010609060101010101" pitchFamily="49" charset="-122"/>
              </a:rPr>
              <a:t>. </a:t>
            </a:r>
            <a:r>
              <a:rPr lang="zh-CN" altLang="en-US" sz="2600" dirty="0">
                <a:solidFill>
                  <a:srgbClr val="CC0000"/>
                </a:solidFill>
                <a:latin typeface="黑体" panose="02010609060101010101" pitchFamily="49" charset="-122"/>
                <a:ea typeface="黑体" panose="02010609060101010101" pitchFamily="49" charset="-122"/>
              </a:rPr>
              <a:t>普通物理学</a:t>
            </a:r>
            <a:r>
              <a:rPr lang="en-US" altLang="zh-CN" sz="2600" dirty="0">
                <a:solidFill>
                  <a:srgbClr val="CC0000"/>
                </a:solidFill>
                <a:latin typeface="黑体" panose="02010609060101010101" pitchFamily="49" charset="-122"/>
                <a:ea typeface="黑体" panose="02010609060101010101" pitchFamily="49" charset="-122"/>
              </a:rPr>
              <a:t>.</a:t>
            </a:r>
            <a:r>
              <a:rPr lang="en-US" altLang="zh-CN" sz="2600" dirty="0">
                <a:solidFill>
                  <a:srgbClr val="000016"/>
                </a:solidFill>
                <a:latin typeface="黑体" panose="02010609060101010101" pitchFamily="49" charset="-122"/>
                <a:ea typeface="黑体" panose="02010609060101010101" pitchFamily="49" charset="-122"/>
              </a:rPr>
              <a:t> </a:t>
            </a:r>
            <a:r>
              <a:rPr lang="zh-CN" altLang="en-US" sz="2600" dirty="0">
                <a:solidFill>
                  <a:srgbClr val="000016"/>
                </a:solidFill>
                <a:latin typeface="黑体" panose="02010609060101010101" pitchFamily="49" charset="-122"/>
                <a:ea typeface="黑体" panose="02010609060101010101" pitchFamily="49" charset="-122"/>
              </a:rPr>
              <a:t>北京</a:t>
            </a:r>
            <a:r>
              <a:rPr lang="en-US" altLang="zh-CN" sz="2600" dirty="0">
                <a:solidFill>
                  <a:srgbClr val="000016"/>
                </a:solidFill>
                <a:latin typeface="黑体" panose="02010609060101010101" pitchFamily="49" charset="-122"/>
                <a:ea typeface="黑体" panose="02010609060101010101" pitchFamily="49" charset="-122"/>
              </a:rPr>
              <a:t>:</a:t>
            </a:r>
            <a:r>
              <a:rPr lang="zh-CN" altLang="en-US" sz="2600" dirty="0">
                <a:solidFill>
                  <a:srgbClr val="000016"/>
                </a:solidFill>
                <a:latin typeface="黑体" panose="02010609060101010101" pitchFamily="49" charset="-122"/>
                <a:ea typeface="黑体" panose="02010609060101010101" pitchFamily="49" charset="-122"/>
              </a:rPr>
              <a:t>高等教育出版社</a:t>
            </a:r>
            <a:r>
              <a:rPr lang="en-US" altLang="zh-CN" sz="2600" dirty="0">
                <a:solidFill>
                  <a:srgbClr val="000016"/>
                </a:solidFill>
                <a:latin typeface="黑体" panose="02010609060101010101" pitchFamily="49" charset="-122"/>
                <a:ea typeface="黑体" panose="02010609060101010101" pitchFamily="49" charset="-122"/>
              </a:rPr>
              <a:t>,2004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FF94705-6CC5-4DA6-9ABD-B97CCC752AC2}"/>
              </a:ext>
            </a:extLst>
          </p:cNvPr>
          <p:cNvPicPr>
            <a:picLocks noChangeAspect="1"/>
          </p:cNvPicPr>
          <p:nvPr/>
        </p:nvPicPr>
        <p:blipFill rotWithShape="1">
          <a:blip r:embed="rId2"/>
          <a:srcRect t="8926" b="10743"/>
          <a:stretch/>
        </p:blipFill>
        <p:spPr>
          <a:xfrm>
            <a:off x="0" y="1143000"/>
            <a:ext cx="9144000" cy="5509108"/>
          </a:xfrm>
          <a:prstGeom prst="rect">
            <a:avLst/>
          </a:prstGeom>
        </p:spPr>
      </p:pic>
      <p:sp>
        <p:nvSpPr>
          <p:cNvPr id="6" name="矩形 5">
            <a:extLst>
              <a:ext uri="{FF2B5EF4-FFF2-40B4-BE49-F238E27FC236}">
                <a16:creationId xmlns:a16="http://schemas.microsoft.com/office/drawing/2014/main" id="{9B27F499-CC36-452F-A465-1F709FF23486}"/>
              </a:ext>
            </a:extLst>
          </p:cNvPr>
          <p:cNvSpPr/>
          <p:nvPr/>
        </p:nvSpPr>
        <p:spPr>
          <a:xfrm>
            <a:off x="8229600" y="6096000"/>
            <a:ext cx="5334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8774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descr="深色木质"/>
          <p:cNvSpPr>
            <a:spLocks noChangeArrowheads="1"/>
          </p:cNvSpPr>
          <p:nvPr/>
        </p:nvSpPr>
        <p:spPr bwMode="auto">
          <a:xfrm>
            <a:off x="228600" y="152400"/>
            <a:ext cx="4419600" cy="585418"/>
          </a:xfrm>
          <a:prstGeom prst="rect">
            <a:avLst/>
          </a:prstGeom>
          <a:noFill/>
          <a:ln w="9525">
            <a:noFill/>
            <a:miter lim="800000"/>
            <a:headEnd/>
            <a:tailEnd/>
          </a:ln>
          <a:effectLst/>
        </p:spPr>
        <p:txBody>
          <a:bodyPr wrap="square" lIns="92075" tIns="46038" rIns="92075" bIns="46038">
            <a:spAutoFit/>
            <a:flatTx/>
          </a:bodyPr>
          <a:lstStyle/>
          <a:p>
            <a:pPr algn="ctr" defTabSz="762000" eaLnBrk="0" hangingPunct="0">
              <a:spcBef>
                <a:spcPct val="50000"/>
              </a:spcBef>
            </a:pPr>
            <a:r>
              <a:rPr kumimoji="1" lang="zh-CN" altLang="en-US" sz="3200" b="1" dirty="0">
                <a:solidFill>
                  <a:srgbClr val="00B050"/>
                </a:solidFill>
                <a:latin typeface="黑体" pitchFamily="49" charset="-122"/>
                <a:ea typeface="黑体" pitchFamily="49" charset="-122"/>
              </a:rPr>
              <a:t>物理学与科学技术</a:t>
            </a:r>
          </a:p>
        </p:txBody>
      </p:sp>
      <p:sp>
        <p:nvSpPr>
          <p:cNvPr id="24579" name="Rectangle 3"/>
          <p:cNvSpPr>
            <a:spLocks noChangeArrowheads="1"/>
          </p:cNvSpPr>
          <p:nvPr/>
        </p:nvSpPr>
        <p:spPr bwMode="auto">
          <a:xfrm>
            <a:off x="685800" y="3810000"/>
            <a:ext cx="8458200" cy="519113"/>
          </a:xfrm>
          <a:prstGeom prst="rect">
            <a:avLst/>
          </a:prstGeom>
          <a:noFill/>
          <a:ln w="9525">
            <a:noFill/>
            <a:miter lim="800000"/>
            <a:headEnd/>
            <a:tailEnd/>
          </a:ln>
          <a:effectLst/>
        </p:spPr>
        <p:txBody>
          <a:bodyPr lIns="92075" tIns="46038" rIns="92075" bIns="46038">
            <a:spAutoFit/>
          </a:bodyPr>
          <a:lstStyle/>
          <a:p>
            <a:pPr defTabSz="762000" eaLnBrk="0" hangingPunct="0">
              <a:spcBef>
                <a:spcPct val="50000"/>
              </a:spcBef>
            </a:pPr>
            <a:r>
              <a:rPr kumimoji="1" lang="zh-CN" altLang="en-US" sz="2800" b="1">
                <a:solidFill>
                  <a:srgbClr val="FF0033"/>
                </a:solidFill>
                <a:latin typeface="黑体" panose="02010609060101010101" pitchFamily="49" charset="-122"/>
                <a:ea typeface="黑体" panose="02010609060101010101" pitchFamily="49" charset="-122"/>
              </a:rPr>
              <a:t>第一次                    （蒸汽机）工业革命</a:t>
            </a:r>
          </a:p>
        </p:txBody>
      </p:sp>
      <p:sp>
        <p:nvSpPr>
          <p:cNvPr id="24580" name="Text Box 4"/>
          <p:cNvSpPr txBox="1">
            <a:spLocks noChangeArrowheads="1"/>
          </p:cNvSpPr>
          <p:nvPr/>
        </p:nvSpPr>
        <p:spPr bwMode="auto">
          <a:xfrm>
            <a:off x="533400" y="4572000"/>
            <a:ext cx="7997825" cy="519113"/>
          </a:xfrm>
          <a:prstGeom prst="rect">
            <a:avLst/>
          </a:prstGeom>
          <a:noFill/>
          <a:ln w="12700">
            <a:noFill/>
            <a:miter lim="800000"/>
            <a:headEnd type="none" w="sm" len="sm"/>
            <a:tailEnd type="none" w="sm" len="sm"/>
          </a:ln>
          <a:effectLst/>
        </p:spPr>
        <p:txBody>
          <a:bodyPr>
            <a:spAutoFit/>
          </a:bodyPr>
          <a:lstStyle/>
          <a:p>
            <a:pPr algn="ctr" defTabSz="762000" eaLnBrk="0" hangingPunct="0"/>
            <a:r>
              <a:rPr kumimoji="1" lang="zh-CN" altLang="en-US" sz="2800" b="1">
                <a:solidFill>
                  <a:srgbClr val="FF0033"/>
                </a:solidFill>
                <a:latin typeface="黑体" panose="02010609060101010101" pitchFamily="49" charset="-122"/>
                <a:ea typeface="黑体" panose="02010609060101010101" pitchFamily="49" charset="-122"/>
              </a:rPr>
              <a:t>第二次                    （电器）工业革命</a:t>
            </a:r>
          </a:p>
        </p:txBody>
      </p:sp>
      <p:sp>
        <p:nvSpPr>
          <p:cNvPr id="24581" name="Text Box 5"/>
          <p:cNvSpPr txBox="1">
            <a:spLocks noChangeArrowheads="1"/>
          </p:cNvSpPr>
          <p:nvPr/>
        </p:nvSpPr>
        <p:spPr bwMode="auto">
          <a:xfrm>
            <a:off x="381000" y="5257800"/>
            <a:ext cx="8204200" cy="519113"/>
          </a:xfrm>
          <a:prstGeom prst="rect">
            <a:avLst/>
          </a:prstGeom>
          <a:noFill/>
          <a:ln w="12700">
            <a:noFill/>
            <a:miter lim="800000"/>
            <a:headEnd type="none" w="sm" len="sm"/>
            <a:tailEnd type="none" w="sm" len="sm"/>
          </a:ln>
          <a:effectLst/>
        </p:spPr>
        <p:txBody>
          <a:bodyPr>
            <a:spAutoFit/>
          </a:bodyPr>
          <a:lstStyle/>
          <a:p>
            <a:pPr algn="ctr" defTabSz="762000" eaLnBrk="0" hangingPunct="0"/>
            <a:r>
              <a:rPr kumimoji="1" lang="zh-CN" altLang="en-US" sz="2800" b="1">
                <a:solidFill>
                  <a:srgbClr val="FF0033"/>
                </a:solidFill>
                <a:latin typeface="黑体" panose="02010609060101010101" pitchFamily="49" charset="-122"/>
                <a:ea typeface="黑体" panose="02010609060101010101" pitchFamily="49" charset="-122"/>
              </a:rPr>
              <a:t>第三次             （高速、微观）工业革命</a:t>
            </a:r>
          </a:p>
        </p:txBody>
      </p:sp>
      <p:sp>
        <p:nvSpPr>
          <p:cNvPr id="24582" name="Text Box 6"/>
          <p:cNvSpPr txBox="1">
            <a:spLocks noChangeArrowheads="1"/>
          </p:cNvSpPr>
          <p:nvPr/>
        </p:nvSpPr>
        <p:spPr bwMode="auto">
          <a:xfrm>
            <a:off x="6172200" y="1981200"/>
            <a:ext cx="1816100" cy="1066800"/>
          </a:xfrm>
          <a:prstGeom prst="rect">
            <a:avLst/>
          </a:prstGeom>
          <a:solidFill>
            <a:srgbClr val="66FF99"/>
          </a:solidFill>
          <a:ln w="12700">
            <a:noFill/>
            <a:miter lim="800000"/>
            <a:headEnd type="none" w="sm" len="sm"/>
            <a:tailEnd type="none" w="sm" len="sm"/>
          </a:ln>
          <a:effectLst/>
        </p:spPr>
        <p:txBody>
          <a:bodyPr wrap="none">
            <a:spAutoFit/>
          </a:bodyPr>
          <a:lstStyle/>
          <a:p>
            <a:pPr algn="ctr" defTabSz="762000" eaLnBrk="0" hangingPunct="0"/>
            <a:r>
              <a:rPr kumimoji="1" lang="zh-CN" altLang="en-US" sz="3200" b="1" dirty="0">
                <a:solidFill>
                  <a:srgbClr val="0033CC"/>
                </a:solidFill>
                <a:latin typeface="黑体" pitchFamily="49" charset="-122"/>
                <a:ea typeface="黑体" pitchFamily="49" charset="-122"/>
              </a:rPr>
              <a:t>物理学</a:t>
            </a:r>
          </a:p>
          <a:p>
            <a:pPr algn="ctr" defTabSz="762000" eaLnBrk="0" hangingPunct="0"/>
            <a:r>
              <a:rPr kumimoji="1" lang="zh-CN" altLang="en-US" sz="3200" b="1" dirty="0">
                <a:solidFill>
                  <a:srgbClr val="0033CC"/>
                </a:solidFill>
                <a:latin typeface="黑体" pitchFamily="49" charset="-122"/>
                <a:ea typeface="黑体" pitchFamily="49" charset="-122"/>
              </a:rPr>
              <a:t>基本规律</a:t>
            </a:r>
          </a:p>
        </p:txBody>
      </p:sp>
      <p:sp>
        <p:nvSpPr>
          <p:cNvPr id="24583" name="Text Box 7"/>
          <p:cNvSpPr txBox="1">
            <a:spLocks noChangeArrowheads="1"/>
          </p:cNvSpPr>
          <p:nvPr/>
        </p:nvSpPr>
        <p:spPr bwMode="auto">
          <a:xfrm>
            <a:off x="448235" y="1542117"/>
            <a:ext cx="4013200" cy="523220"/>
          </a:xfrm>
          <a:prstGeom prst="rect">
            <a:avLst/>
          </a:prstGeom>
          <a:solidFill>
            <a:srgbClr val="66FF99"/>
          </a:solidFill>
          <a:ln w="12700">
            <a:noFill/>
            <a:miter lim="800000"/>
            <a:headEnd type="none" w="sm" len="sm"/>
            <a:tailEnd type="none" w="sm" len="sm"/>
          </a:ln>
          <a:effectLst/>
        </p:spPr>
        <p:txBody>
          <a:bodyPr wrap="square">
            <a:spAutoFit/>
          </a:bodyPr>
          <a:lstStyle/>
          <a:p>
            <a:pPr algn="ctr" defTabSz="762000" eaLnBrk="0" hangingPunct="0"/>
            <a:r>
              <a:rPr kumimoji="1" lang="zh-CN" altLang="en-US" sz="2800" b="1" dirty="0">
                <a:solidFill>
                  <a:srgbClr val="000099"/>
                </a:solidFill>
                <a:latin typeface="黑体" pitchFamily="49" charset="-122"/>
                <a:ea typeface="黑体" pitchFamily="49" charset="-122"/>
              </a:rPr>
              <a:t>自然科学的一切领域</a:t>
            </a:r>
          </a:p>
        </p:txBody>
      </p:sp>
      <p:sp>
        <p:nvSpPr>
          <p:cNvPr id="24584" name="Text Box 8"/>
          <p:cNvSpPr txBox="1">
            <a:spLocks noChangeArrowheads="1"/>
          </p:cNvSpPr>
          <p:nvPr/>
        </p:nvSpPr>
        <p:spPr bwMode="auto">
          <a:xfrm>
            <a:off x="517526" y="2783775"/>
            <a:ext cx="4084637" cy="914400"/>
          </a:xfrm>
          <a:prstGeom prst="rect">
            <a:avLst/>
          </a:prstGeom>
          <a:solidFill>
            <a:srgbClr val="66FF99"/>
          </a:solidFill>
          <a:ln w="12700">
            <a:noFill/>
            <a:miter lim="800000"/>
            <a:headEnd type="none" w="sm" len="sm"/>
            <a:tailEnd type="none" w="sm" len="sm"/>
          </a:ln>
          <a:effectLst/>
        </p:spPr>
        <p:txBody>
          <a:bodyPr>
            <a:spAutoFit/>
          </a:bodyPr>
          <a:lstStyle/>
          <a:p>
            <a:pPr algn="ctr" defTabSz="762000" eaLnBrk="0" hangingPunct="0"/>
            <a:r>
              <a:rPr kumimoji="1" lang="zh-CN" altLang="en-US" sz="2700" b="1" dirty="0">
                <a:solidFill>
                  <a:srgbClr val="000099"/>
                </a:solidFill>
                <a:latin typeface="黑体" pitchFamily="49" charset="-122"/>
                <a:ea typeface="黑体" pitchFamily="49" charset="-122"/>
              </a:rPr>
              <a:t>生产技术的各个部门</a:t>
            </a:r>
          </a:p>
          <a:p>
            <a:pPr algn="ctr" defTabSz="762000" eaLnBrk="0" hangingPunct="0"/>
            <a:r>
              <a:rPr kumimoji="1" lang="zh-CN" altLang="en-US" sz="2700" b="1" dirty="0">
                <a:solidFill>
                  <a:srgbClr val="000099"/>
                </a:solidFill>
                <a:latin typeface="黑体" pitchFamily="49" charset="-122"/>
                <a:ea typeface="黑体" pitchFamily="49" charset="-122"/>
              </a:rPr>
              <a:t>（包括现代高新技术</a:t>
            </a:r>
            <a:r>
              <a:rPr kumimoji="1" lang="zh-CN" altLang="en-US" sz="2700" b="1" dirty="0">
                <a:solidFill>
                  <a:srgbClr val="000099"/>
                </a:solidFill>
                <a:latin typeface="宋体" pitchFamily="2" charset="-122"/>
                <a:ea typeface="宋体" pitchFamily="2" charset="-122"/>
              </a:rPr>
              <a:t>）</a:t>
            </a:r>
          </a:p>
        </p:txBody>
      </p:sp>
      <p:sp>
        <p:nvSpPr>
          <p:cNvPr id="24585" name="Line 9"/>
          <p:cNvSpPr>
            <a:spLocks noChangeShapeType="1"/>
          </p:cNvSpPr>
          <p:nvPr/>
        </p:nvSpPr>
        <p:spPr bwMode="auto">
          <a:xfrm flipV="1">
            <a:off x="4731684" y="2578380"/>
            <a:ext cx="1219200" cy="473075"/>
          </a:xfrm>
          <a:prstGeom prst="line">
            <a:avLst/>
          </a:prstGeom>
          <a:noFill/>
          <a:ln w="76200">
            <a:solidFill>
              <a:srgbClr val="66FF33"/>
            </a:solidFill>
            <a:round/>
            <a:headEnd type="none" w="sm" len="sm"/>
            <a:tailEnd type="triangle" w="sm" len="sm"/>
          </a:ln>
          <a:effectLst/>
        </p:spPr>
        <p:txBody>
          <a:bodyPr wrap="none" anchor="ctr"/>
          <a:lstStyle/>
          <a:p>
            <a:endParaRPr lang="zh-CN" altLang="en-US"/>
          </a:p>
        </p:txBody>
      </p:sp>
      <p:sp>
        <p:nvSpPr>
          <p:cNvPr id="24586" name="Line 10"/>
          <p:cNvSpPr>
            <a:spLocks noChangeShapeType="1"/>
          </p:cNvSpPr>
          <p:nvPr/>
        </p:nvSpPr>
        <p:spPr bwMode="auto">
          <a:xfrm>
            <a:off x="4730750" y="1751806"/>
            <a:ext cx="1219200" cy="627062"/>
          </a:xfrm>
          <a:prstGeom prst="line">
            <a:avLst/>
          </a:prstGeom>
          <a:noFill/>
          <a:ln w="76200">
            <a:solidFill>
              <a:srgbClr val="66FF33"/>
            </a:solidFill>
            <a:round/>
            <a:headEnd type="none" w="sm" len="sm"/>
            <a:tailEnd type="triangle" w="sm" len="sm"/>
          </a:ln>
          <a:effectLst/>
        </p:spPr>
        <p:txBody>
          <a:bodyPr wrap="none" anchor="ctr"/>
          <a:lstStyle/>
          <a:p>
            <a:endParaRPr lang="zh-CN" altLang="en-US"/>
          </a:p>
        </p:txBody>
      </p:sp>
      <p:sp>
        <p:nvSpPr>
          <p:cNvPr id="24587" name="Text Box 11"/>
          <p:cNvSpPr txBox="1">
            <a:spLocks noChangeArrowheads="1"/>
          </p:cNvSpPr>
          <p:nvPr/>
        </p:nvSpPr>
        <p:spPr bwMode="auto">
          <a:xfrm>
            <a:off x="2286000" y="3810000"/>
            <a:ext cx="3054350" cy="531813"/>
          </a:xfrm>
          <a:prstGeom prst="rect">
            <a:avLst/>
          </a:prstGeom>
          <a:solidFill>
            <a:srgbClr val="FFFFCC"/>
          </a:solidFill>
          <a:ln w="12700">
            <a:solidFill>
              <a:srgbClr val="66FF33"/>
            </a:solidFill>
            <a:miter lim="800000"/>
            <a:headEnd type="none" w="sm" len="sm"/>
            <a:tailEnd type="none" w="sm" len="sm"/>
          </a:ln>
          <a:effectLst/>
        </p:spPr>
        <p:txBody>
          <a:bodyPr wrap="none">
            <a:spAutoFit/>
          </a:bodyPr>
          <a:lstStyle/>
          <a:p>
            <a:pPr algn="ctr" defTabSz="762000" eaLnBrk="0" hangingPunct="0"/>
            <a:r>
              <a:rPr kumimoji="1" lang="zh-CN" altLang="en-US" sz="2800" b="1">
                <a:solidFill>
                  <a:srgbClr val="FF0033"/>
                </a:solidFill>
                <a:latin typeface="黑体" panose="02010609060101010101" pitchFamily="49" charset="-122"/>
                <a:ea typeface="黑体" panose="02010609060101010101" pitchFamily="49" charset="-122"/>
              </a:rPr>
              <a:t>牛顿力学、热力学</a:t>
            </a:r>
            <a:endParaRPr kumimoji="1" lang="zh-CN" altLang="en-US" sz="4000" b="1">
              <a:solidFill>
                <a:srgbClr val="FF0033"/>
              </a:solidFill>
              <a:latin typeface="黑体" panose="02010609060101010101" pitchFamily="49" charset="-122"/>
              <a:ea typeface="黑体" panose="02010609060101010101" pitchFamily="49" charset="-122"/>
            </a:endParaRPr>
          </a:p>
        </p:txBody>
      </p:sp>
      <p:sp>
        <p:nvSpPr>
          <p:cNvPr id="24588" name="Text Box 12"/>
          <p:cNvSpPr txBox="1">
            <a:spLocks noChangeArrowheads="1"/>
          </p:cNvSpPr>
          <p:nvPr/>
        </p:nvSpPr>
        <p:spPr bwMode="auto">
          <a:xfrm>
            <a:off x="2292350" y="4521200"/>
            <a:ext cx="3270250" cy="531813"/>
          </a:xfrm>
          <a:prstGeom prst="rect">
            <a:avLst/>
          </a:prstGeom>
          <a:solidFill>
            <a:srgbClr val="FFFFCC"/>
          </a:solidFill>
          <a:ln w="12700">
            <a:solidFill>
              <a:srgbClr val="66FF33"/>
            </a:solidFill>
            <a:miter lim="800000"/>
            <a:headEnd type="none" w="sm" len="sm"/>
            <a:tailEnd type="none" w="sm" len="sm"/>
          </a:ln>
          <a:effectLst/>
        </p:spPr>
        <p:txBody>
          <a:bodyPr>
            <a:spAutoFit/>
          </a:bodyPr>
          <a:lstStyle/>
          <a:p>
            <a:pPr algn="ctr" defTabSz="762000" eaLnBrk="0" hangingPunct="0"/>
            <a:r>
              <a:rPr kumimoji="1" lang="zh-CN" altLang="en-US" sz="2800" b="1">
                <a:solidFill>
                  <a:srgbClr val="FF0033"/>
                </a:solidFill>
                <a:latin typeface="黑体" panose="02010609060101010101" pitchFamily="49" charset="-122"/>
                <a:ea typeface="黑体" panose="02010609060101010101" pitchFamily="49" charset="-122"/>
              </a:rPr>
              <a:t>法拉第、麦克斯韦</a:t>
            </a:r>
            <a:endParaRPr kumimoji="1" lang="zh-CN" altLang="en-US" sz="4000" b="1">
              <a:solidFill>
                <a:srgbClr val="FF0033"/>
              </a:solidFill>
              <a:latin typeface="黑体" panose="02010609060101010101" pitchFamily="49" charset="-122"/>
              <a:ea typeface="黑体" panose="02010609060101010101" pitchFamily="49" charset="-122"/>
            </a:endParaRPr>
          </a:p>
        </p:txBody>
      </p:sp>
      <p:sp>
        <p:nvSpPr>
          <p:cNvPr id="24589" name="Text Box 13"/>
          <p:cNvSpPr txBox="1">
            <a:spLocks noChangeArrowheads="1"/>
          </p:cNvSpPr>
          <p:nvPr/>
        </p:nvSpPr>
        <p:spPr bwMode="auto">
          <a:xfrm>
            <a:off x="2289175" y="5257800"/>
            <a:ext cx="2054225" cy="531813"/>
          </a:xfrm>
          <a:prstGeom prst="rect">
            <a:avLst/>
          </a:prstGeom>
          <a:solidFill>
            <a:srgbClr val="FFFFCC"/>
          </a:solidFill>
          <a:ln w="12700">
            <a:solidFill>
              <a:srgbClr val="66FF33"/>
            </a:solidFill>
            <a:miter lim="800000"/>
            <a:headEnd type="none" w="sm" len="sm"/>
            <a:tailEnd type="none" w="sm" len="sm"/>
          </a:ln>
          <a:effectLst/>
        </p:spPr>
        <p:txBody>
          <a:bodyPr>
            <a:spAutoFit/>
          </a:bodyPr>
          <a:lstStyle/>
          <a:p>
            <a:pPr algn="ctr" defTabSz="762000" eaLnBrk="0" hangingPunct="0"/>
            <a:r>
              <a:rPr kumimoji="1" lang="zh-CN" altLang="en-US" sz="2800" b="1">
                <a:solidFill>
                  <a:srgbClr val="FF0033"/>
                </a:solidFill>
                <a:latin typeface="黑体" panose="02010609060101010101" pitchFamily="49" charset="-122"/>
                <a:ea typeface="黑体" panose="02010609060101010101" pitchFamily="49" charset="-122"/>
              </a:rPr>
              <a:t>爱因斯坦</a:t>
            </a:r>
          </a:p>
        </p:txBody>
      </p:sp>
      <p:sp>
        <p:nvSpPr>
          <p:cNvPr id="2" name="下箭头 1"/>
          <p:cNvSpPr/>
          <p:nvPr/>
        </p:nvSpPr>
        <p:spPr>
          <a:xfrm>
            <a:off x="5334000" y="2350903"/>
            <a:ext cx="86400" cy="1306697"/>
          </a:xfrm>
          <a:prstGeom prst="downArrow">
            <a:avLst/>
          </a:prstGeom>
          <a:ln>
            <a:solidFill>
              <a:srgbClr val="FF0000"/>
            </a:solidFill>
          </a:ln>
          <a:scene3d>
            <a:camera prst="orthographicFront">
              <a:rot lat="21599989" lon="600000" rev="17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5334000" y="1219200"/>
            <a:ext cx="86400" cy="1306697"/>
          </a:xfrm>
          <a:prstGeom prst="downArrow">
            <a:avLst/>
          </a:prstGeom>
          <a:ln>
            <a:solidFill>
              <a:srgbClr val="FF0000"/>
            </a:solidFill>
          </a:ln>
          <a:scene3d>
            <a:camera prst="orthographicFront">
              <a:rot lat="21599989" lon="600000" rev="147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wipe(left)">
                                      <p:cBhvr>
                                        <p:cTn id="7" dur="500"/>
                                        <p:tgtEl>
                                          <p:spTgt spid="24578"/>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3"/>
                                        </p:tgtEl>
                                        <p:attrNameLst>
                                          <p:attrName>style.visibility</p:attrName>
                                        </p:attrNameLst>
                                      </p:cBhvr>
                                      <p:to>
                                        <p:strVal val="visible"/>
                                      </p:to>
                                    </p:set>
                                    <p:animEffect transition="in" filter="wipe(left)">
                                      <p:cBhvr>
                                        <p:cTn id="12" dur="500"/>
                                        <p:tgtEl>
                                          <p:spTgt spid="245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84"/>
                                        </p:tgtEl>
                                        <p:attrNameLst>
                                          <p:attrName>style.visibility</p:attrName>
                                        </p:attrNameLst>
                                      </p:cBhvr>
                                      <p:to>
                                        <p:strVal val="visible"/>
                                      </p:to>
                                    </p:set>
                                    <p:animEffect transition="in" filter="wipe(left)">
                                      <p:cBhvr>
                                        <p:cTn id="17" dur="500"/>
                                        <p:tgtEl>
                                          <p:spTgt spid="2458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82"/>
                                        </p:tgtEl>
                                        <p:attrNameLst>
                                          <p:attrName>style.visibility</p:attrName>
                                        </p:attrNameLst>
                                      </p:cBhvr>
                                      <p:to>
                                        <p:strVal val="visible"/>
                                      </p:to>
                                    </p:set>
                                    <p:animEffect transition="in" filter="wipe(left)">
                                      <p:cBhvr>
                                        <p:cTn id="22" dur="500"/>
                                        <p:tgtEl>
                                          <p:spTgt spid="245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586"/>
                                        </p:tgtEl>
                                        <p:attrNameLst>
                                          <p:attrName>style.visibility</p:attrName>
                                        </p:attrNameLst>
                                      </p:cBhvr>
                                      <p:to>
                                        <p:strVal val="visible"/>
                                      </p:to>
                                    </p:set>
                                    <p:animEffect transition="in" filter="wipe(left)">
                                      <p:cBhvr>
                                        <p:cTn id="27" dur="500"/>
                                        <p:tgtEl>
                                          <p:spTgt spid="2458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4585"/>
                                        </p:tgtEl>
                                        <p:attrNameLst>
                                          <p:attrName>style.visibility</p:attrName>
                                        </p:attrNameLst>
                                      </p:cBhvr>
                                      <p:to>
                                        <p:strVal val="visible"/>
                                      </p:to>
                                    </p:set>
                                    <p:animEffect transition="in" filter="wipe(left)">
                                      <p:cBhvr>
                                        <p:cTn id="37" dur="500"/>
                                        <p:tgtEl>
                                          <p:spTgt spid="2458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579"/>
                                        </p:tgtEl>
                                        <p:attrNameLst>
                                          <p:attrName>style.visibility</p:attrName>
                                        </p:attrNameLst>
                                      </p:cBhvr>
                                      <p:to>
                                        <p:strVal val="visible"/>
                                      </p:to>
                                    </p:set>
                                    <p:animEffect transition="in" filter="wipe(left)">
                                      <p:cBhvr>
                                        <p:cTn id="47" dur="500"/>
                                        <p:tgtEl>
                                          <p:spTgt spid="245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4587"/>
                                        </p:tgtEl>
                                        <p:attrNameLst>
                                          <p:attrName>style.visibility</p:attrName>
                                        </p:attrNameLst>
                                      </p:cBhvr>
                                      <p:to>
                                        <p:strVal val="visible"/>
                                      </p:to>
                                    </p:set>
                                    <p:animEffect transition="in" filter="wipe(left)">
                                      <p:cBhvr>
                                        <p:cTn id="52" dur="500"/>
                                        <p:tgtEl>
                                          <p:spTgt spid="2458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4580"/>
                                        </p:tgtEl>
                                        <p:attrNameLst>
                                          <p:attrName>style.visibility</p:attrName>
                                        </p:attrNameLst>
                                      </p:cBhvr>
                                      <p:to>
                                        <p:strVal val="visible"/>
                                      </p:to>
                                    </p:set>
                                    <p:animEffect transition="in" filter="wipe(left)">
                                      <p:cBhvr>
                                        <p:cTn id="57" dur="500"/>
                                        <p:tgtEl>
                                          <p:spTgt spid="2458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588"/>
                                        </p:tgtEl>
                                        <p:attrNameLst>
                                          <p:attrName>style.visibility</p:attrName>
                                        </p:attrNameLst>
                                      </p:cBhvr>
                                      <p:to>
                                        <p:strVal val="visible"/>
                                      </p:to>
                                    </p:set>
                                    <p:animEffect transition="in" filter="wipe(left)">
                                      <p:cBhvr>
                                        <p:cTn id="62" dur="500"/>
                                        <p:tgtEl>
                                          <p:spTgt spid="2458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4581"/>
                                        </p:tgtEl>
                                        <p:attrNameLst>
                                          <p:attrName>style.visibility</p:attrName>
                                        </p:attrNameLst>
                                      </p:cBhvr>
                                      <p:to>
                                        <p:strVal val="visible"/>
                                      </p:to>
                                    </p:set>
                                    <p:animEffect transition="in" filter="wipe(left)">
                                      <p:cBhvr>
                                        <p:cTn id="67" dur="500"/>
                                        <p:tgtEl>
                                          <p:spTgt spid="2458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4589"/>
                                        </p:tgtEl>
                                        <p:attrNameLst>
                                          <p:attrName>style.visibility</p:attrName>
                                        </p:attrNameLst>
                                      </p:cBhvr>
                                      <p:to>
                                        <p:strVal val="visible"/>
                                      </p:to>
                                    </p:set>
                                    <p:animEffect transition="in" filter="wipe(left)">
                                      <p:cBhvr>
                                        <p:cTn id="72" dur="500"/>
                                        <p:tgtEl>
                                          <p:spTgt spid="24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P spid="24579" grpId="0" autoUpdateAnimBg="0"/>
      <p:bldP spid="24580" grpId="0" autoUpdateAnimBg="0"/>
      <p:bldP spid="24581" grpId="0" autoUpdateAnimBg="0"/>
      <p:bldP spid="24582" grpId="0" animBg="1" autoUpdateAnimBg="0"/>
      <p:bldP spid="24583" grpId="0" animBg="1" autoUpdateAnimBg="0"/>
      <p:bldP spid="24584" grpId="0" animBg="1" autoUpdateAnimBg="0"/>
      <p:bldP spid="24585" grpId="0" animBg="1"/>
      <p:bldP spid="24586" grpId="0" animBg="1"/>
      <p:bldP spid="24587" grpId="0" animBg="1" autoUpdateAnimBg="0"/>
      <p:bldP spid="24588" grpId="0" animBg="1" autoUpdateAnimBg="0"/>
      <p:bldP spid="24589" grpId="0" animBg="1" autoUpdateAnimBg="0"/>
      <p:bldP spid="2"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631901" y="177225"/>
            <a:ext cx="5128327" cy="584775"/>
          </a:xfrm>
          <a:prstGeom prst="rect">
            <a:avLst/>
          </a:prstGeom>
          <a:noFill/>
          <a:ln w="57150">
            <a:noFill/>
            <a:miter lim="800000"/>
            <a:headEnd/>
            <a:tailEnd/>
          </a:ln>
          <a:effectLst/>
        </p:spPr>
        <p:txBody>
          <a:bodyPr wrap="none" anchor="ctr">
            <a:spAutoFit/>
          </a:bodyPr>
          <a:lstStyle/>
          <a:p>
            <a:pPr defTabSz="762000" eaLnBrk="0" hangingPunct="0"/>
            <a:r>
              <a:rPr kumimoji="1" lang="zh-CN" altLang="en-US" sz="3200" b="1" dirty="0">
                <a:solidFill>
                  <a:srgbClr val="00B050"/>
                </a:solidFill>
                <a:latin typeface="黑体" pitchFamily="49" charset="-122"/>
                <a:ea typeface="黑体" pitchFamily="49" charset="-122"/>
              </a:rPr>
              <a:t>重大新技术离不开物理酝酿</a:t>
            </a:r>
          </a:p>
        </p:txBody>
      </p:sp>
      <p:sp>
        <p:nvSpPr>
          <p:cNvPr id="27651" name="Text Box 3"/>
          <p:cNvSpPr txBox="1">
            <a:spLocks noChangeArrowheads="1"/>
          </p:cNvSpPr>
          <p:nvPr/>
        </p:nvSpPr>
        <p:spPr bwMode="auto">
          <a:xfrm>
            <a:off x="609600" y="1143000"/>
            <a:ext cx="7848600" cy="1384995"/>
          </a:xfrm>
          <a:prstGeom prst="rect">
            <a:avLst/>
          </a:prstGeom>
          <a:noFill/>
          <a:ln w="57150">
            <a:noFill/>
            <a:miter lim="800000"/>
            <a:headEnd/>
            <a:tailEnd/>
          </a:ln>
          <a:effectLst/>
        </p:spPr>
        <p:txBody>
          <a:bodyPr wrap="square" anchor="ctr">
            <a:spAutoFit/>
          </a:bodyPr>
          <a:lstStyle/>
          <a:p>
            <a:pPr defTabSz="762000" eaLnBrk="0" hangingPunct="0"/>
            <a:r>
              <a:rPr kumimoji="1" lang="zh-CN" altLang="en-US" sz="2800" dirty="0">
                <a:solidFill>
                  <a:srgbClr val="0033CC"/>
                </a:solidFill>
                <a:latin typeface="黑体" panose="02010609060101010101" pitchFamily="49" charset="-122"/>
                <a:ea typeface="黑体" panose="02010609060101010101" pitchFamily="49" charset="-122"/>
              </a:rPr>
              <a:t>如爱因斯坦质量能量公式</a:t>
            </a:r>
            <a:r>
              <a:rPr kumimoji="1" lang="zh-CN" altLang="en-US" sz="2800" dirty="0">
                <a:latin typeface="黑体" panose="02010609060101010101" pitchFamily="49" charset="-122"/>
                <a:ea typeface="黑体" panose="02010609060101010101" pitchFamily="49" charset="-122"/>
              </a:rPr>
              <a:t>（</a:t>
            </a:r>
            <a:r>
              <a:rPr kumimoji="1" lang="en-US" altLang="zh-CN" sz="2800" dirty="0">
                <a:latin typeface="黑体" panose="02010609060101010101" pitchFamily="49" charset="-122"/>
                <a:ea typeface="黑体" panose="02010609060101010101" pitchFamily="49" charset="-122"/>
              </a:rPr>
              <a:t>1905</a:t>
            </a:r>
            <a:r>
              <a:rPr kumimoji="1" lang="zh-CN" altLang="en-US" sz="2800" dirty="0">
                <a:latin typeface="黑体" panose="02010609060101010101" pitchFamily="49" charset="-122"/>
                <a:ea typeface="黑体" panose="02010609060101010101" pitchFamily="49" charset="-122"/>
              </a:rPr>
              <a:t>）</a:t>
            </a:r>
          </a:p>
          <a:p>
            <a:pPr defTabSz="762000" eaLnBrk="0" hangingPunct="0"/>
            <a:r>
              <a:rPr kumimoji="1" lang="zh-CN" altLang="en-US" sz="2800" dirty="0">
                <a:latin typeface="黑体" panose="02010609060101010101" pitchFamily="49" charset="-122"/>
                <a:ea typeface="黑体" panose="02010609060101010101" pitchFamily="49" charset="-122"/>
              </a:rPr>
              <a:t>    </a:t>
            </a:r>
            <a:r>
              <a:rPr kumimoji="1" lang="en-US" altLang="zh-CN" sz="2800" dirty="0">
                <a:latin typeface="黑体" panose="02010609060101010101" pitchFamily="49" charset="-122"/>
                <a:ea typeface="黑体" panose="02010609060101010101" pitchFamily="49" charset="-122"/>
              </a:rPr>
              <a:t>----</a:t>
            </a:r>
            <a:r>
              <a:rPr kumimoji="1" lang="zh-CN" altLang="en-US" sz="2800" dirty="0">
                <a:latin typeface="黑体" panose="02010609060101010101" pitchFamily="49" charset="-122"/>
                <a:ea typeface="黑体" panose="02010609060101010101" pitchFamily="49" charset="-122"/>
              </a:rPr>
              <a:t>卢瑟福粒子散射（</a:t>
            </a:r>
            <a:r>
              <a:rPr kumimoji="1" lang="en-US" altLang="zh-CN" sz="2800" dirty="0">
                <a:latin typeface="黑体" panose="02010609060101010101" pitchFamily="49" charset="-122"/>
                <a:ea typeface="黑体" panose="02010609060101010101" pitchFamily="49" charset="-122"/>
              </a:rPr>
              <a:t>1909</a:t>
            </a:r>
            <a:r>
              <a:rPr kumimoji="1" lang="zh-CN" altLang="en-US" sz="2800" dirty="0">
                <a:latin typeface="黑体" panose="02010609060101010101" pitchFamily="49" charset="-122"/>
                <a:ea typeface="黑体" panose="02010609060101010101" pitchFamily="49" charset="-122"/>
              </a:rPr>
              <a:t>）</a:t>
            </a:r>
          </a:p>
          <a:p>
            <a:pPr defTabSz="762000" eaLnBrk="0" hangingPunct="0"/>
            <a:r>
              <a:rPr kumimoji="1" lang="zh-CN" altLang="en-US" sz="2800" dirty="0">
                <a:latin typeface="黑体" panose="02010609060101010101" pitchFamily="49" charset="-122"/>
                <a:ea typeface="黑体" panose="02010609060101010101" pitchFamily="49" charset="-122"/>
              </a:rPr>
              <a:t>    </a:t>
            </a:r>
            <a:r>
              <a:rPr kumimoji="1" lang="en-US" altLang="zh-CN" sz="2800" dirty="0">
                <a:latin typeface="黑体" panose="02010609060101010101" pitchFamily="49" charset="-122"/>
                <a:ea typeface="黑体" panose="02010609060101010101" pitchFamily="49" charset="-122"/>
              </a:rPr>
              <a:t>----</a:t>
            </a:r>
            <a:r>
              <a:rPr kumimoji="1" lang="zh-CN" altLang="en-US" sz="2800" dirty="0">
                <a:latin typeface="黑体" panose="02010609060101010101" pitchFamily="49" charset="-122"/>
                <a:ea typeface="黑体" panose="02010609060101010101" pitchFamily="49" charset="-122"/>
              </a:rPr>
              <a:t>核能利用（上世纪</a:t>
            </a:r>
            <a:r>
              <a:rPr kumimoji="1" lang="en-US" altLang="zh-CN" sz="2800" dirty="0">
                <a:latin typeface="黑体" panose="02010609060101010101" pitchFamily="49" charset="-122"/>
                <a:ea typeface="黑体" panose="02010609060101010101" pitchFamily="49" charset="-122"/>
              </a:rPr>
              <a:t>40</a:t>
            </a:r>
            <a:r>
              <a:rPr kumimoji="1" lang="zh-CN" altLang="en-US" sz="2800" dirty="0">
                <a:latin typeface="黑体" panose="02010609060101010101" pitchFamily="49" charset="-122"/>
                <a:ea typeface="黑体" panose="02010609060101010101" pitchFamily="49" charset="-122"/>
              </a:rPr>
              <a:t>年代以后）</a:t>
            </a:r>
          </a:p>
        </p:txBody>
      </p:sp>
      <p:sp>
        <p:nvSpPr>
          <p:cNvPr id="27652" name="Text Box 4"/>
          <p:cNvSpPr txBox="1">
            <a:spLocks noChangeArrowheads="1"/>
          </p:cNvSpPr>
          <p:nvPr/>
        </p:nvSpPr>
        <p:spPr bwMode="auto">
          <a:xfrm>
            <a:off x="228600" y="2743200"/>
            <a:ext cx="6324600" cy="954107"/>
          </a:xfrm>
          <a:prstGeom prst="rect">
            <a:avLst/>
          </a:prstGeom>
          <a:noFill/>
          <a:ln w="57150">
            <a:noFill/>
            <a:miter lim="800000"/>
            <a:headEnd/>
            <a:tailEnd/>
          </a:ln>
          <a:effectLst/>
        </p:spPr>
        <p:txBody>
          <a:bodyPr wrap="square" anchor="ctr">
            <a:spAutoFit/>
          </a:bodyPr>
          <a:lstStyle/>
          <a:p>
            <a:pPr algn="ctr" defTabSz="762000" eaLnBrk="0" hangingPunct="0"/>
            <a:r>
              <a:rPr kumimoji="1" lang="zh-CN" altLang="en-US" sz="2800" dirty="0">
                <a:solidFill>
                  <a:srgbClr val="0033CC"/>
                </a:solidFill>
                <a:latin typeface="黑体" panose="02010609060101010101" pitchFamily="49" charset="-122"/>
                <a:ea typeface="黑体" panose="02010609060101010101" pitchFamily="49" charset="-122"/>
              </a:rPr>
              <a:t>如爱因斯坦受激辐射理论</a:t>
            </a:r>
            <a:r>
              <a:rPr kumimoji="1" lang="zh-CN" altLang="en-US" sz="2800" dirty="0">
                <a:latin typeface="黑体" panose="02010609060101010101" pitchFamily="49" charset="-122"/>
                <a:ea typeface="黑体" panose="02010609060101010101" pitchFamily="49" charset="-122"/>
              </a:rPr>
              <a:t>（</a:t>
            </a:r>
            <a:r>
              <a:rPr kumimoji="1" lang="en-US" altLang="zh-CN" sz="2800" dirty="0">
                <a:latin typeface="黑体" panose="02010609060101010101" pitchFamily="49" charset="-122"/>
                <a:ea typeface="黑体" panose="02010609060101010101" pitchFamily="49" charset="-122"/>
              </a:rPr>
              <a:t>1917</a:t>
            </a:r>
            <a:r>
              <a:rPr kumimoji="1" lang="zh-CN" altLang="en-US" sz="2800" dirty="0">
                <a:latin typeface="黑体" panose="02010609060101010101" pitchFamily="49" charset="-122"/>
                <a:ea typeface="黑体" panose="02010609060101010101" pitchFamily="49" charset="-122"/>
              </a:rPr>
              <a:t>）</a:t>
            </a:r>
          </a:p>
          <a:p>
            <a:pPr algn="ctr" defTabSz="762000" eaLnBrk="0" hangingPunct="0"/>
            <a:r>
              <a:rPr kumimoji="1" lang="zh-CN" altLang="en-US" sz="2800" dirty="0">
                <a:latin typeface="黑体" panose="02010609060101010101" pitchFamily="49" charset="-122"/>
                <a:ea typeface="黑体" panose="02010609060101010101" pitchFamily="49" charset="-122"/>
              </a:rPr>
              <a:t>      </a:t>
            </a:r>
            <a:r>
              <a:rPr kumimoji="1" lang="en-US" altLang="zh-CN" sz="2800" dirty="0">
                <a:latin typeface="黑体" panose="02010609060101010101" pitchFamily="49" charset="-122"/>
                <a:ea typeface="黑体" panose="02010609060101010101" pitchFamily="49" charset="-122"/>
              </a:rPr>
              <a:t>----</a:t>
            </a:r>
            <a:r>
              <a:rPr kumimoji="1" lang="zh-CN" altLang="en-US" sz="2800" dirty="0">
                <a:latin typeface="黑体" panose="02010609060101010101" pitchFamily="49" charset="-122"/>
                <a:ea typeface="黑体" panose="02010609060101010101" pitchFamily="49" charset="-122"/>
              </a:rPr>
              <a:t>第一台激光器问世（</a:t>
            </a:r>
            <a:r>
              <a:rPr kumimoji="1" lang="en-US" altLang="zh-CN" sz="2800" dirty="0">
                <a:latin typeface="黑体" panose="02010609060101010101" pitchFamily="49" charset="-122"/>
                <a:ea typeface="黑体" panose="02010609060101010101" pitchFamily="49" charset="-122"/>
              </a:rPr>
              <a:t>1960</a:t>
            </a:r>
            <a:r>
              <a:rPr kumimoji="1" lang="zh-CN" altLang="en-US" sz="2800" dirty="0">
                <a:latin typeface="黑体" panose="02010609060101010101" pitchFamily="49" charset="-122"/>
                <a:ea typeface="黑体" panose="02010609060101010101" pitchFamily="49" charset="-122"/>
              </a:rPr>
              <a:t>）</a:t>
            </a:r>
          </a:p>
        </p:txBody>
      </p:sp>
      <p:sp>
        <p:nvSpPr>
          <p:cNvPr id="27653" name="Text Box 5"/>
          <p:cNvSpPr txBox="1">
            <a:spLocks noChangeArrowheads="1"/>
          </p:cNvSpPr>
          <p:nvPr/>
        </p:nvSpPr>
        <p:spPr bwMode="auto">
          <a:xfrm>
            <a:off x="609600" y="3875544"/>
            <a:ext cx="8153400" cy="2677656"/>
          </a:xfrm>
          <a:prstGeom prst="rect">
            <a:avLst/>
          </a:prstGeom>
          <a:noFill/>
          <a:ln w="57150">
            <a:noFill/>
            <a:miter lim="800000"/>
            <a:headEnd/>
            <a:tailEnd/>
          </a:ln>
          <a:effectLst/>
        </p:spPr>
        <p:txBody>
          <a:bodyPr wrap="square" anchor="ctr">
            <a:spAutoFit/>
          </a:bodyPr>
          <a:lstStyle/>
          <a:p>
            <a:pPr defTabSz="762000" eaLnBrk="0" hangingPunct="0"/>
            <a:r>
              <a:rPr kumimoji="1" lang="zh-CN" altLang="en-US" sz="2800" dirty="0">
                <a:solidFill>
                  <a:srgbClr val="0033CC"/>
                </a:solidFill>
                <a:latin typeface="黑体" panose="02010609060101010101" pitchFamily="49" charset="-122"/>
                <a:ea typeface="黑体" panose="02010609060101010101" pitchFamily="49" charset="-122"/>
              </a:rPr>
              <a:t>如微电子技术的发展：</a:t>
            </a:r>
          </a:p>
          <a:p>
            <a:pPr defTabSz="762000" eaLnBrk="0" hangingPunct="0"/>
            <a:r>
              <a:rPr kumimoji="1" lang="zh-CN" altLang="en-US" sz="2800" dirty="0">
                <a:solidFill>
                  <a:srgbClr val="0033CC"/>
                </a:solidFill>
                <a:latin typeface="黑体" panose="02010609060101010101" pitchFamily="49" charset="-122"/>
                <a:ea typeface="黑体" panose="02010609060101010101" pitchFamily="49" charset="-122"/>
              </a:rPr>
              <a:t>  量子力学、固体能带理论</a:t>
            </a:r>
            <a:r>
              <a:rPr kumimoji="1" lang="zh-CN" altLang="en-US" sz="2800" dirty="0">
                <a:latin typeface="黑体" panose="02010609060101010101" pitchFamily="49" charset="-122"/>
                <a:ea typeface="黑体" panose="02010609060101010101" pitchFamily="49" charset="-122"/>
              </a:rPr>
              <a:t>（上世纪</a:t>
            </a:r>
            <a:r>
              <a:rPr kumimoji="1" lang="en-US" altLang="zh-CN" sz="2800" dirty="0">
                <a:latin typeface="黑体" panose="02010609060101010101" pitchFamily="49" charset="-122"/>
                <a:ea typeface="黑体" panose="02010609060101010101" pitchFamily="49" charset="-122"/>
              </a:rPr>
              <a:t>20</a:t>
            </a:r>
            <a:r>
              <a:rPr kumimoji="1" lang="zh-CN" altLang="en-US" sz="2800" dirty="0">
                <a:latin typeface="黑体" panose="02010609060101010101" pitchFamily="49" charset="-122"/>
                <a:ea typeface="黑体" panose="02010609060101010101" pitchFamily="49" charset="-122"/>
              </a:rPr>
              <a:t>、</a:t>
            </a:r>
            <a:r>
              <a:rPr kumimoji="1" lang="en-US" altLang="zh-CN" sz="2800" dirty="0">
                <a:latin typeface="黑体" panose="02010609060101010101" pitchFamily="49" charset="-122"/>
                <a:ea typeface="黑体" panose="02010609060101010101" pitchFamily="49" charset="-122"/>
              </a:rPr>
              <a:t>30</a:t>
            </a:r>
            <a:r>
              <a:rPr kumimoji="1" lang="zh-CN" altLang="en-US" sz="2800" dirty="0">
                <a:latin typeface="黑体" panose="02010609060101010101" pitchFamily="49" charset="-122"/>
                <a:ea typeface="黑体" panose="02010609060101010101" pitchFamily="49" charset="-122"/>
              </a:rPr>
              <a:t>年代）</a:t>
            </a:r>
          </a:p>
          <a:p>
            <a:pPr defTabSz="762000" eaLnBrk="0" hangingPunct="0"/>
            <a:r>
              <a:rPr kumimoji="1" lang="zh-CN" altLang="en-US" sz="2800" dirty="0">
                <a:latin typeface="黑体" panose="02010609060101010101" pitchFamily="49" charset="-122"/>
                <a:ea typeface="黑体" panose="02010609060101010101" pitchFamily="49" charset="-122"/>
              </a:rPr>
              <a:t>    </a:t>
            </a:r>
            <a:r>
              <a:rPr kumimoji="1" lang="en-US" altLang="zh-CN" sz="2800" dirty="0">
                <a:latin typeface="黑体" panose="02010609060101010101" pitchFamily="49" charset="-122"/>
                <a:ea typeface="黑体" panose="02010609060101010101" pitchFamily="49" charset="-122"/>
              </a:rPr>
              <a:t>----</a:t>
            </a:r>
            <a:r>
              <a:rPr kumimoji="1" lang="zh-CN" altLang="en-US" sz="2800" dirty="0">
                <a:latin typeface="黑体" panose="02010609060101010101" pitchFamily="49" charset="-122"/>
                <a:ea typeface="黑体" panose="02010609060101010101" pitchFamily="49" charset="-122"/>
              </a:rPr>
              <a:t>晶体管诞生（</a:t>
            </a:r>
            <a:r>
              <a:rPr kumimoji="1" lang="en-US" altLang="zh-CN" sz="2800" dirty="0">
                <a:latin typeface="黑体" panose="02010609060101010101" pitchFamily="49" charset="-122"/>
                <a:ea typeface="黑体" panose="02010609060101010101" pitchFamily="49" charset="-122"/>
              </a:rPr>
              <a:t>1947</a:t>
            </a:r>
            <a:r>
              <a:rPr kumimoji="1" lang="zh-CN" altLang="en-US" sz="2800" dirty="0">
                <a:latin typeface="黑体" panose="02010609060101010101" pitchFamily="49" charset="-122"/>
                <a:ea typeface="黑体" panose="02010609060101010101" pitchFamily="49" charset="-122"/>
              </a:rPr>
              <a:t>）</a:t>
            </a:r>
          </a:p>
          <a:p>
            <a:pPr defTabSz="762000" eaLnBrk="0" hangingPunct="0"/>
            <a:r>
              <a:rPr kumimoji="1" lang="zh-CN" altLang="en-US" sz="2800" dirty="0">
                <a:latin typeface="黑体" panose="02010609060101010101" pitchFamily="49" charset="-122"/>
                <a:ea typeface="黑体" panose="02010609060101010101" pitchFamily="49" charset="-122"/>
              </a:rPr>
              <a:t>    </a:t>
            </a:r>
            <a:r>
              <a:rPr kumimoji="1" lang="en-US" altLang="zh-CN" sz="2800" dirty="0">
                <a:latin typeface="黑体" panose="02010609060101010101" pitchFamily="49" charset="-122"/>
                <a:ea typeface="黑体" panose="02010609060101010101" pitchFamily="49" charset="-122"/>
              </a:rPr>
              <a:t>----</a:t>
            </a:r>
            <a:r>
              <a:rPr kumimoji="1" lang="zh-CN" altLang="en-US" sz="2800" dirty="0">
                <a:latin typeface="黑体" panose="02010609060101010101" pitchFamily="49" charset="-122"/>
                <a:ea typeface="黑体" panose="02010609060101010101" pitchFamily="49" charset="-122"/>
              </a:rPr>
              <a:t>集成电路（</a:t>
            </a:r>
            <a:r>
              <a:rPr kumimoji="1" lang="en-US" altLang="zh-CN" sz="2800" dirty="0">
                <a:latin typeface="黑体" panose="02010609060101010101" pitchFamily="49" charset="-122"/>
                <a:ea typeface="黑体" panose="02010609060101010101" pitchFamily="49" charset="-122"/>
              </a:rPr>
              <a:t>1962</a:t>
            </a:r>
            <a:r>
              <a:rPr kumimoji="1" lang="zh-CN" altLang="en-US" sz="2800" dirty="0">
                <a:latin typeface="黑体" panose="02010609060101010101" pitchFamily="49" charset="-122"/>
                <a:ea typeface="黑体" panose="02010609060101010101" pitchFamily="49" charset="-122"/>
              </a:rPr>
              <a:t>）</a:t>
            </a:r>
          </a:p>
          <a:p>
            <a:pPr defTabSz="762000" eaLnBrk="0" hangingPunct="0"/>
            <a:r>
              <a:rPr kumimoji="1" lang="zh-CN" altLang="en-US" sz="2800" dirty="0">
                <a:latin typeface="黑体" panose="02010609060101010101" pitchFamily="49" charset="-122"/>
                <a:ea typeface="黑体" panose="02010609060101010101" pitchFamily="49" charset="-122"/>
              </a:rPr>
              <a:t>    </a:t>
            </a:r>
            <a:r>
              <a:rPr kumimoji="1" lang="en-US" altLang="zh-CN" sz="2800" dirty="0">
                <a:latin typeface="黑体" panose="02010609060101010101" pitchFamily="49" charset="-122"/>
                <a:ea typeface="黑体" panose="02010609060101010101" pitchFamily="49" charset="-122"/>
              </a:rPr>
              <a:t>----</a:t>
            </a:r>
            <a:r>
              <a:rPr kumimoji="1" lang="zh-CN" altLang="en-US" sz="2800" dirty="0">
                <a:latin typeface="黑体" panose="02010609060101010101" pitchFamily="49" charset="-122"/>
                <a:ea typeface="黑体" panose="02010609060101010101" pitchFamily="49" charset="-122"/>
              </a:rPr>
              <a:t>大规模集成电路（上世纪</a:t>
            </a:r>
            <a:r>
              <a:rPr kumimoji="1" lang="en-US" altLang="zh-CN" sz="2800" dirty="0">
                <a:latin typeface="黑体" panose="02010609060101010101" pitchFamily="49" charset="-122"/>
                <a:ea typeface="黑体" panose="02010609060101010101" pitchFamily="49" charset="-122"/>
              </a:rPr>
              <a:t>70</a:t>
            </a:r>
            <a:r>
              <a:rPr kumimoji="1" lang="zh-CN" altLang="en-US" sz="2800" dirty="0">
                <a:latin typeface="黑体" panose="02010609060101010101" pitchFamily="49" charset="-122"/>
                <a:ea typeface="黑体" panose="02010609060101010101" pitchFamily="49" charset="-122"/>
              </a:rPr>
              <a:t>年代后期）</a:t>
            </a:r>
          </a:p>
          <a:p>
            <a:pPr defTabSz="762000" eaLnBrk="0" hangingPunct="0"/>
            <a:r>
              <a:rPr kumimoji="1" lang="zh-CN" altLang="en-US" sz="2800" dirty="0">
                <a:latin typeface="黑体" panose="02010609060101010101" pitchFamily="49" charset="-122"/>
                <a:ea typeface="黑体" panose="02010609060101010101" pitchFamily="49" charset="-122"/>
              </a:rPr>
              <a:t>    </a:t>
            </a:r>
            <a:r>
              <a:rPr kumimoji="1" lang="en-US" altLang="zh-CN" sz="2800" dirty="0">
                <a:latin typeface="黑体" panose="02010609060101010101" pitchFamily="49" charset="-122"/>
                <a:ea typeface="黑体" panose="02010609060101010101" pitchFamily="49" charset="-122"/>
              </a:rPr>
              <a:t>----</a:t>
            </a:r>
            <a:r>
              <a:rPr kumimoji="1" lang="zh-CN" altLang="en-US" sz="2800" dirty="0">
                <a:latin typeface="黑体" panose="02010609060101010101" pitchFamily="49" charset="-122"/>
                <a:ea typeface="黑体" panose="02010609060101010101" pitchFamily="49" charset="-122"/>
              </a:rPr>
              <a:t>人工微结构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wipe(left)">
                                      <p:cBhvr>
                                        <p:cTn id="7" dur="500"/>
                                        <p:tgtEl>
                                          <p:spTgt spid="27650"/>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1"/>
                                        </p:tgtEl>
                                        <p:attrNameLst>
                                          <p:attrName>style.visibility</p:attrName>
                                        </p:attrNameLst>
                                      </p:cBhvr>
                                      <p:to>
                                        <p:strVal val="visible"/>
                                      </p:to>
                                    </p:set>
                                    <p:animEffect transition="in" filter="wipe(left)">
                                      <p:cBhvr>
                                        <p:cTn id="12" dur="500"/>
                                        <p:tgtEl>
                                          <p:spTgt spid="276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2"/>
                                        </p:tgtEl>
                                        <p:attrNameLst>
                                          <p:attrName>style.visibility</p:attrName>
                                        </p:attrNameLst>
                                      </p:cBhvr>
                                      <p:to>
                                        <p:strVal val="visible"/>
                                      </p:to>
                                    </p:set>
                                    <p:animEffect transition="in" filter="wipe(left)">
                                      <p:cBhvr>
                                        <p:cTn id="17" dur="500"/>
                                        <p:tgtEl>
                                          <p:spTgt spid="276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53"/>
                                        </p:tgtEl>
                                        <p:attrNameLst>
                                          <p:attrName>style.visibility</p:attrName>
                                        </p:attrNameLst>
                                      </p:cBhvr>
                                      <p:to>
                                        <p:strVal val="visible"/>
                                      </p:to>
                                    </p:set>
                                    <p:animEffect transition="in" filter="wipe(left)">
                                      <p:cBhvr>
                                        <p:cTn id="22"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51" grpId="0" autoUpdateAnimBg="0"/>
      <p:bldP spid="27652" grpId="0" autoUpdateAnimBg="0"/>
      <p:bldP spid="2765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a:spLocks noChangeArrowheads="1"/>
          </p:cNvSpPr>
          <p:nvPr/>
        </p:nvSpPr>
        <p:spPr bwMode="auto">
          <a:xfrm>
            <a:off x="685800" y="152400"/>
            <a:ext cx="5029200" cy="584775"/>
          </a:xfrm>
          <a:prstGeom prst="rect">
            <a:avLst/>
          </a:prstGeom>
          <a:noFill/>
          <a:ln w="12700">
            <a:noFill/>
            <a:miter lim="800000"/>
            <a:headEnd type="none" w="sm" len="sm"/>
            <a:tailEnd type="none" w="sm" len="sm"/>
          </a:ln>
          <a:effectLst/>
        </p:spPr>
        <p:txBody>
          <a:bodyPr wrap="square">
            <a:spAutoFit/>
          </a:bodyPr>
          <a:lstStyle/>
          <a:p>
            <a:pPr eaLnBrk="0" hangingPunct="0">
              <a:spcBef>
                <a:spcPct val="50000"/>
              </a:spcBef>
              <a:buFont typeface="Monotype Sorts" pitchFamily="2" charset="2"/>
              <a:buNone/>
            </a:pPr>
            <a:r>
              <a:rPr kumimoji="1" lang="zh-CN" altLang="en-US" sz="3200" b="1" dirty="0">
                <a:solidFill>
                  <a:srgbClr val="00B050"/>
                </a:solidFill>
                <a:latin typeface="黑体" pitchFamily="49" charset="-122"/>
                <a:ea typeface="黑体" pitchFamily="49" charset="-122"/>
              </a:rPr>
              <a:t>科学和技术以物理为基础</a:t>
            </a:r>
            <a:endParaRPr kumimoji="1" lang="zh-CN" altLang="en-US" sz="3200" dirty="0">
              <a:solidFill>
                <a:srgbClr val="00B050"/>
              </a:solidFill>
              <a:latin typeface="黑体" pitchFamily="49" charset="-122"/>
              <a:ea typeface="黑体" pitchFamily="49" charset="-122"/>
            </a:endParaRPr>
          </a:p>
        </p:txBody>
      </p:sp>
      <p:sp>
        <p:nvSpPr>
          <p:cNvPr id="80899" name="Text Box 3"/>
          <p:cNvSpPr txBox="1">
            <a:spLocks noChangeArrowheads="1"/>
          </p:cNvSpPr>
          <p:nvPr/>
        </p:nvSpPr>
        <p:spPr bwMode="auto">
          <a:xfrm>
            <a:off x="3733800" y="1600200"/>
            <a:ext cx="4953000" cy="1815882"/>
          </a:xfrm>
          <a:prstGeom prst="rect">
            <a:avLst/>
          </a:prstGeom>
          <a:noFill/>
          <a:ln w="12700">
            <a:noFill/>
            <a:miter lim="800000"/>
            <a:headEnd type="none" w="sm" len="sm"/>
            <a:tailEnd type="none" w="sm" len="sm"/>
          </a:ln>
          <a:effectLst/>
        </p:spPr>
        <p:txBody>
          <a:bodyPr>
            <a:spAutoFit/>
          </a:bodyPr>
          <a:lstStyle/>
          <a:p>
            <a:r>
              <a:rPr kumimoji="1" lang="zh-CN" altLang="en-US" sz="2800" dirty="0">
                <a:latin typeface="黑体" panose="02010609060101010101" pitchFamily="49" charset="-122"/>
                <a:ea typeface="黑体" panose="02010609060101010101" pitchFamily="49" charset="-122"/>
              </a:rPr>
              <a:t>天文学</a:t>
            </a:r>
            <a:r>
              <a:rPr kumimoji="1" lang="zh-CN" altLang="en-US" sz="2800" dirty="0">
                <a:latin typeface="黑体" panose="02010609060101010101" pitchFamily="49" charset="-122"/>
                <a:ea typeface="黑体" panose="02010609060101010101" pitchFamily="49" charset="-122"/>
                <a:sym typeface="Symbol" pitchFamily="18" charset="2"/>
              </a:rPr>
              <a:t></a:t>
            </a:r>
            <a:r>
              <a:rPr kumimoji="1" lang="zh-CN" altLang="en-US" sz="2800" dirty="0">
                <a:latin typeface="黑体" panose="02010609060101010101" pitchFamily="49" charset="-122"/>
                <a:ea typeface="黑体" panose="02010609060101010101" pitchFamily="49" charset="-122"/>
              </a:rPr>
              <a:t>天体物理</a:t>
            </a:r>
          </a:p>
          <a:p>
            <a:pPr algn="just"/>
            <a:r>
              <a:rPr kumimoji="1" lang="zh-CN" altLang="en-US" sz="2800" dirty="0">
                <a:latin typeface="黑体" panose="02010609060101010101" pitchFamily="49" charset="-122"/>
                <a:ea typeface="黑体" panose="02010609060101010101" pitchFamily="49" charset="-122"/>
              </a:rPr>
              <a:t>地质学</a:t>
            </a:r>
            <a:r>
              <a:rPr kumimoji="1" lang="zh-CN" altLang="en-US" sz="2800" dirty="0">
                <a:latin typeface="黑体" panose="02010609060101010101" pitchFamily="49" charset="-122"/>
                <a:ea typeface="黑体" panose="02010609060101010101" pitchFamily="49" charset="-122"/>
                <a:sym typeface="Symbol" pitchFamily="18" charset="2"/>
              </a:rPr>
              <a:t></a:t>
            </a:r>
            <a:r>
              <a:rPr kumimoji="1" lang="zh-CN" altLang="en-US" sz="2800" dirty="0">
                <a:latin typeface="黑体" panose="02010609060101010101" pitchFamily="49" charset="-122"/>
                <a:ea typeface="黑体" panose="02010609060101010101" pitchFamily="49" charset="-122"/>
              </a:rPr>
              <a:t>地球物理</a:t>
            </a:r>
          </a:p>
          <a:p>
            <a:pPr algn="just"/>
            <a:r>
              <a:rPr kumimoji="1" lang="zh-CN" altLang="en-US" sz="2800" dirty="0">
                <a:latin typeface="黑体" panose="02010609060101010101" pitchFamily="49" charset="-122"/>
                <a:ea typeface="黑体" panose="02010609060101010101" pitchFamily="49" charset="-122"/>
              </a:rPr>
              <a:t>化  学</a:t>
            </a:r>
            <a:r>
              <a:rPr kumimoji="1" lang="zh-CN" altLang="en-US" sz="2800" dirty="0">
                <a:latin typeface="黑体" panose="02010609060101010101" pitchFamily="49" charset="-122"/>
                <a:ea typeface="黑体" panose="02010609060101010101" pitchFamily="49" charset="-122"/>
                <a:sym typeface="Symbol" pitchFamily="18" charset="2"/>
              </a:rPr>
              <a:t></a:t>
            </a:r>
            <a:r>
              <a:rPr kumimoji="1" lang="zh-CN" altLang="en-US" sz="2800" dirty="0">
                <a:latin typeface="黑体" panose="02010609060101010101" pitchFamily="49" charset="-122"/>
                <a:ea typeface="黑体" panose="02010609060101010101" pitchFamily="49" charset="-122"/>
              </a:rPr>
              <a:t>物理化学</a:t>
            </a:r>
          </a:p>
          <a:p>
            <a:pPr algn="just">
              <a:spcAft>
                <a:spcPts val="600"/>
              </a:spcAft>
            </a:pPr>
            <a:r>
              <a:rPr kumimoji="1" lang="zh-CN" altLang="en-US" sz="2800" dirty="0">
                <a:latin typeface="黑体" panose="02010609060101010101" pitchFamily="49" charset="-122"/>
                <a:ea typeface="黑体" panose="02010609060101010101" pitchFamily="49" charset="-122"/>
              </a:rPr>
              <a:t>生物学</a:t>
            </a:r>
            <a:r>
              <a:rPr kumimoji="1" lang="zh-CN" altLang="en-US" sz="2800" dirty="0">
                <a:latin typeface="黑体" panose="02010609060101010101" pitchFamily="49" charset="-122"/>
                <a:ea typeface="黑体" panose="02010609060101010101" pitchFamily="49" charset="-122"/>
                <a:sym typeface="Symbol" pitchFamily="18" charset="2"/>
              </a:rPr>
              <a:t></a:t>
            </a:r>
            <a:r>
              <a:rPr kumimoji="1" lang="zh-CN" altLang="en-US" sz="2800" dirty="0">
                <a:latin typeface="黑体" panose="02010609060101010101" pitchFamily="49" charset="-122"/>
                <a:ea typeface="黑体" panose="02010609060101010101" pitchFamily="49" charset="-122"/>
              </a:rPr>
              <a:t>生物物理</a:t>
            </a:r>
          </a:p>
        </p:txBody>
      </p:sp>
      <p:sp>
        <p:nvSpPr>
          <p:cNvPr id="80900" name="Text Box 4"/>
          <p:cNvSpPr txBox="1">
            <a:spLocks noChangeArrowheads="1"/>
          </p:cNvSpPr>
          <p:nvPr/>
        </p:nvSpPr>
        <p:spPr bwMode="auto">
          <a:xfrm>
            <a:off x="1028700" y="2067580"/>
            <a:ext cx="3352800" cy="52322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b="1" dirty="0">
                <a:solidFill>
                  <a:srgbClr val="0033CC"/>
                </a:solidFill>
                <a:latin typeface="黑体" panose="02010609060101010101" pitchFamily="49" charset="-122"/>
                <a:ea typeface="黑体" panose="02010609060101010101" pitchFamily="49" charset="-122"/>
              </a:rPr>
              <a:t>自然科学</a:t>
            </a:r>
            <a:r>
              <a:rPr kumimoji="1" lang="en-US" altLang="zh-CN" sz="2800" b="1" dirty="0">
                <a:solidFill>
                  <a:srgbClr val="0033CC"/>
                </a:solidFill>
                <a:latin typeface="黑体" panose="02010609060101010101" pitchFamily="49" charset="-122"/>
                <a:ea typeface="黑体" panose="02010609060101010101" pitchFamily="49" charset="-122"/>
              </a:rPr>
              <a:t>:</a:t>
            </a:r>
            <a:endParaRPr kumimoji="1" lang="en-US" altLang="zh-CN" sz="2800" b="1" dirty="0">
              <a:solidFill>
                <a:srgbClr val="FF3300"/>
              </a:solidFill>
              <a:latin typeface="黑体" panose="02010609060101010101" pitchFamily="49" charset="-122"/>
              <a:ea typeface="黑体" panose="02010609060101010101" pitchFamily="49" charset="-122"/>
            </a:endParaRPr>
          </a:p>
        </p:txBody>
      </p:sp>
      <p:sp>
        <p:nvSpPr>
          <p:cNvPr id="80901" name="Text Box 5"/>
          <p:cNvSpPr txBox="1">
            <a:spLocks noChangeArrowheads="1"/>
          </p:cNvSpPr>
          <p:nvPr/>
        </p:nvSpPr>
        <p:spPr bwMode="auto">
          <a:xfrm>
            <a:off x="3829050" y="4187825"/>
            <a:ext cx="4933950" cy="1815882"/>
          </a:xfrm>
          <a:prstGeom prst="rect">
            <a:avLst/>
          </a:prstGeom>
          <a:noFill/>
          <a:ln w="12700">
            <a:noFill/>
            <a:miter lim="800000"/>
            <a:headEnd type="none" w="sm" len="sm"/>
            <a:tailEnd type="none" w="sm" len="sm"/>
          </a:ln>
          <a:effectLst/>
        </p:spPr>
        <p:txBody>
          <a:bodyPr>
            <a:spAutoFit/>
          </a:bodyPr>
          <a:lstStyle/>
          <a:p>
            <a:pPr algn="just"/>
            <a:r>
              <a:rPr kumimoji="1" lang="zh-CN" altLang="en-US" sz="2800" dirty="0">
                <a:latin typeface="黑体" panose="02010609060101010101" pitchFamily="49" charset="-122"/>
                <a:ea typeface="黑体" panose="02010609060101010101" pitchFamily="49" charset="-122"/>
              </a:rPr>
              <a:t>半导体</a:t>
            </a:r>
            <a:r>
              <a:rPr kumimoji="1" lang="zh-CN" altLang="en-US" sz="2800" dirty="0">
                <a:latin typeface="黑体" panose="02010609060101010101" pitchFamily="49" charset="-122"/>
                <a:ea typeface="黑体" panose="02010609060101010101" pitchFamily="49" charset="-122"/>
                <a:sym typeface="Symbol" pitchFamily="18" charset="2"/>
              </a:rPr>
              <a:t></a:t>
            </a:r>
            <a:r>
              <a:rPr kumimoji="1" lang="zh-CN" altLang="en-US" sz="2800" dirty="0">
                <a:latin typeface="黑体" panose="02010609060101010101" pitchFamily="49" charset="-122"/>
                <a:ea typeface="黑体" panose="02010609060101010101" pitchFamily="49" charset="-122"/>
              </a:rPr>
              <a:t>半导体物理</a:t>
            </a:r>
          </a:p>
          <a:p>
            <a:pPr algn="just"/>
            <a:r>
              <a:rPr kumimoji="1" lang="zh-CN" altLang="en-US" sz="2800" dirty="0">
                <a:latin typeface="黑体" panose="02010609060101010101" pitchFamily="49" charset="-122"/>
                <a:ea typeface="黑体" panose="02010609060101010101" pitchFamily="49" charset="-122"/>
              </a:rPr>
              <a:t>激  光</a:t>
            </a:r>
            <a:r>
              <a:rPr kumimoji="1" lang="zh-CN" altLang="en-US" sz="2800" dirty="0">
                <a:latin typeface="黑体" panose="02010609060101010101" pitchFamily="49" charset="-122"/>
                <a:ea typeface="黑体" panose="02010609060101010101" pitchFamily="49" charset="-122"/>
                <a:sym typeface="Symbol" pitchFamily="18" charset="2"/>
              </a:rPr>
              <a:t></a:t>
            </a:r>
            <a:r>
              <a:rPr kumimoji="1" lang="zh-CN" altLang="en-US" sz="2800" dirty="0">
                <a:latin typeface="黑体" panose="02010609060101010101" pitchFamily="49" charset="-122"/>
                <a:ea typeface="黑体" panose="02010609060101010101" pitchFamily="49" charset="-122"/>
              </a:rPr>
              <a:t>激光物理</a:t>
            </a:r>
          </a:p>
          <a:p>
            <a:pPr algn="just"/>
            <a:r>
              <a:rPr kumimoji="1" lang="zh-CN" altLang="en-US" sz="2800" dirty="0">
                <a:latin typeface="黑体" panose="02010609060101010101" pitchFamily="49" charset="-122"/>
                <a:ea typeface="黑体" panose="02010609060101010101" pitchFamily="49" charset="-122"/>
              </a:rPr>
              <a:t>核技术</a:t>
            </a:r>
            <a:r>
              <a:rPr kumimoji="1" lang="zh-CN" altLang="en-US" sz="2800" dirty="0">
                <a:latin typeface="黑体" panose="02010609060101010101" pitchFamily="49" charset="-122"/>
                <a:ea typeface="黑体" panose="02010609060101010101" pitchFamily="49" charset="-122"/>
                <a:sym typeface="Symbol" pitchFamily="18" charset="2"/>
              </a:rPr>
              <a:t></a:t>
            </a:r>
            <a:r>
              <a:rPr kumimoji="1" lang="zh-CN" altLang="en-US" sz="2800" dirty="0">
                <a:latin typeface="黑体" panose="02010609060101010101" pitchFamily="49" charset="-122"/>
                <a:ea typeface="黑体" panose="02010609060101010101" pitchFamily="49" charset="-122"/>
              </a:rPr>
              <a:t>核物理</a:t>
            </a:r>
          </a:p>
          <a:p>
            <a:pPr algn="just"/>
            <a:r>
              <a:rPr kumimoji="1" lang="zh-CN" altLang="en-US" sz="2800" dirty="0">
                <a:latin typeface="黑体" panose="02010609060101010101" pitchFamily="49" charset="-122"/>
                <a:ea typeface="黑体" panose="02010609060101010101" pitchFamily="49" charset="-122"/>
              </a:rPr>
              <a:t>空间技术</a:t>
            </a:r>
            <a:r>
              <a:rPr kumimoji="1" lang="zh-CN" altLang="en-US" sz="2800" dirty="0">
                <a:latin typeface="黑体" panose="02010609060101010101" pitchFamily="49" charset="-122"/>
                <a:ea typeface="黑体" panose="02010609060101010101" pitchFamily="49" charset="-122"/>
                <a:sym typeface="Symbol" pitchFamily="18" charset="2"/>
              </a:rPr>
              <a:t></a:t>
            </a:r>
            <a:r>
              <a:rPr kumimoji="1" lang="zh-CN" altLang="en-US" sz="2800" dirty="0">
                <a:latin typeface="黑体" panose="02010609060101010101" pitchFamily="49" charset="-122"/>
                <a:ea typeface="黑体" panose="02010609060101010101" pitchFamily="49" charset="-122"/>
              </a:rPr>
              <a:t>空间物理</a:t>
            </a:r>
          </a:p>
        </p:txBody>
      </p:sp>
      <p:sp>
        <p:nvSpPr>
          <p:cNvPr id="80902" name="Text Box 6"/>
          <p:cNvSpPr txBox="1">
            <a:spLocks noChangeArrowheads="1"/>
          </p:cNvSpPr>
          <p:nvPr/>
        </p:nvSpPr>
        <p:spPr bwMode="auto">
          <a:xfrm>
            <a:off x="1066800" y="4038600"/>
            <a:ext cx="3048000" cy="52322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b="1" dirty="0">
                <a:solidFill>
                  <a:srgbClr val="0033CC"/>
                </a:solidFill>
                <a:latin typeface="黑体" panose="02010609060101010101" pitchFamily="49" charset="-122"/>
                <a:ea typeface="黑体" panose="02010609060101010101" pitchFamily="49" charset="-122"/>
              </a:rPr>
              <a:t>技术科学</a:t>
            </a:r>
            <a:r>
              <a:rPr kumimoji="1" lang="en-US" altLang="zh-CN" sz="2800" b="1" dirty="0">
                <a:solidFill>
                  <a:srgbClr val="0033CC"/>
                </a:solidFill>
                <a:latin typeface="黑体" panose="02010609060101010101" pitchFamily="49" charset="-122"/>
                <a:ea typeface="黑体" panose="02010609060101010101" pitchFamily="49" charset="-122"/>
              </a:rPr>
              <a:t>:</a:t>
            </a:r>
            <a:r>
              <a:rPr kumimoji="1" lang="en-US" altLang="zh-CN" sz="2800" b="1" dirty="0">
                <a:latin typeface="黑体" panose="02010609060101010101" pitchFamily="49" charset="-122"/>
                <a:ea typeface="黑体" panose="02010609060101010101" pitchFamily="49" charset="-122"/>
              </a:rPr>
              <a:t>	</a:t>
            </a:r>
            <a:endParaRPr kumimoji="1" lang="en-US" altLang="zh-CN" sz="28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0898"/>
                                        </p:tgtEl>
                                        <p:attrNameLst>
                                          <p:attrName>style.visibility</p:attrName>
                                        </p:attrNameLst>
                                      </p:cBhvr>
                                      <p:to>
                                        <p:strVal val="visible"/>
                                      </p:to>
                                    </p:set>
                                    <p:animEffect transition="in" filter="barn(outVertical)">
                                      <p:cBhvr>
                                        <p:cTn id="7" dur="500"/>
                                        <p:tgtEl>
                                          <p:spTgt spid="808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0900"/>
                                        </p:tgtEl>
                                        <p:attrNameLst>
                                          <p:attrName>style.visibility</p:attrName>
                                        </p:attrNameLst>
                                      </p:cBhvr>
                                      <p:to>
                                        <p:strVal val="visible"/>
                                      </p:to>
                                    </p:set>
                                    <p:animEffect transition="in" filter="dissolve">
                                      <p:cBhvr>
                                        <p:cTn id="12" dur="500"/>
                                        <p:tgtEl>
                                          <p:spTgt spid="809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80899"/>
                                        </p:tgtEl>
                                        <p:attrNameLst>
                                          <p:attrName>style.visibility</p:attrName>
                                        </p:attrNameLst>
                                      </p:cBhvr>
                                      <p:to>
                                        <p:strVal val="visible"/>
                                      </p:to>
                                    </p:set>
                                    <p:animEffect transition="in" filter="wipe(up)">
                                      <p:cBhvr>
                                        <p:cTn id="17" dur="500"/>
                                        <p:tgtEl>
                                          <p:spTgt spid="8089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80902"/>
                                        </p:tgtEl>
                                        <p:attrNameLst>
                                          <p:attrName>style.visibility</p:attrName>
                                        </p:attrNameLst>
                                      </p:cBhvr>
                                      <p:to>
                                        <p:strVal val="visible"/>
                                      </p:to>
                                    </p:set>
                                    <p:animEffect transition="in" filter="dissolve">
                                      <p:cBhvr>
                                        <p:cTn id="22" dur="500"/>
                                        <p:tgtEl>
                                          <p:spTgt spid="8090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0901"/>
                                        </p:tgtEl>
                                        <p:attrNameLst>
                                          <p:attrName>style.visibility</p:attrName>
                                        </p:attrNameLst>
                                      </p:cBhvr>
                                      <p:to>
                                        <p:strVal val="visible"/>
                                      </p:to>
                                    </p:set>
                                    <p:animEffect transition="in" filter="wipe(up)">
                                      <p:cBhvr>
                                        <p:cTn id="27" dur="500"/>
                                        <p:tgtEl>
                                          <p:spTgt spid="80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autoUpdateAnimBg="0"/>
      <p:bldP spid="80899" grpId="0" autoUpdateAnimBg="0"/>
      <p:bldP spid="80900" grpId="0" autoUpdateAnimBg="0"/>
      <p:bldP spid="80901" grpId="0" autoUpdateAnimBg="0"/>
      <p:bldP spid="8090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609600" y="228600"/>
            <a:ext cx="6477000" cy="553998"/>
          </a:xfrm>
          <a:prstGeom prst="rect">
            <a:avLst/>
          </a:prstGeom>
          <a:noFill/>
          <a:ln w="12700">
            <a:noFill/>
            <a:miter lim="800000"/>
            <a:headEnd type="none" w="sm" len="sm"/>
            <a:tailEnd type="none" w="sm" len="sm"/>
          </a:ln>
          <a:effectLst/>
        </p:spPr>
        <p:txBody>
          <a:bodyPr wrap="square">
            <a:spAutoFit/>
          </a:bodyPr>
          <a:lstStyle/>
          <a:p>
            <a:pPr marL="476250" indent="-476250" eaLnBrk="0" hangingPunct="0">
              <a:spcBef>
                <a:spcPct val="50000"/>
              </a:spcBef>
              <a:buFont typeface="Monotype Sorts" pitchFamily="2" charset="2"/>
              <a:buNone/>
            </a:pPr>
            <a:r>
              <a:rPr kumimoji="1" lang="zh-CN" altLang="en-US" sz="3000" b="1" dirty="0">
                <a:solidFill>
                  <a:srgbClr val="00B050"/>
                </a:solidFill>
                <a:ea typeface="黑体" pitchFamily="49" charset="-122"/>
              </a:rPr>
              <a:t>物理学定律是自然科学的基本定律</a:t>
            </a:r>
            <a:endParaRPr kumimoji="1" lang="zh-CN" altLang="en-US" sz="3000" dirty="0">
              <a:solidFill>
                <a:srgbClr val="00B050"/>
              </a:solidFill>
              <a:ea typeface="黑体" pitchFamily="49" charset="-122"/>
            </a:endParaRPr>
          </a:p>
        </p:txBody>
      </p:sp>
      <p:sp>
        <p:nvSpPr>
          <p:cNvPr id="79875" name="Text Box 3"/>
          <p:cNvSpPr txBox="1">
            <a:spLocks noChangeArrowheads="1"/>
          </p:cNvSpPr>
          <p:nvPr/>
        </p:nvSpPr>
        <p:spPr bwMode="auto">
          <a:xfrm>
            <a:off x="2343150" y="2705100"/>
            <a:ext cx="2819400" cy="519112"/>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latin typeface="黑体" panose="02010609060101010101" pitchFamily="49" charset="-122"/>
                <a:ea typeface="黑体" panose="02010609060101010101" pitchFamily="49" charset="-122"/>
              </a:rPr>
              <a:t>能量守恒定律</a:t>
            </a:r>
          </a:p>
        </p:txBody>
      </p:sp>
      <p:sp>
        <p:nvSpPr>
          <p:cNvPr id="79876" name="Text Box 4"/>
          <p:cNvSpPr txBox="1">
            <a:spLocks noChangeArrowheads="1"/>
          </p:cNvSpPr>
          <p:nvPr/>
        </p:nvSpPr>
        <p:spPr bwMode="auto">
          <a:xfrm>
            <a:off x="1066800" y="1676400"/>
            <a:ext cx="5105400" cy="523220"/>
          </a:xfrm>
          <a:prstGeom prst="rect">
            <a:avLst/>
          </a:prstGeom>
          <a:noFill/>
          <a:ln w="12700">
            <a:noFill/>
            <a:miter lim="800000"/>
            <a:headEnd type="none" w="sm" len="sm"/>
            <a:tailEnd type="none" w="sm" len="sm"/>
          </a:ln>
          <a:effectLst/>
        </p:spPr>
        <p:txBody>
          <a:bodyPr wrap="square">
            <a:spAutoFit/>
          </a:bodyPr>
          <a:lstStyle/>
          <a:p>
            <a:pPr eaLnBrk="0" hangingPunct="0">
              <a:spcBef>
                <a:spcPct val="50000"/>
              </a:spcBef>
            </a:pPr>
            <a:r>
              <a:rPr kumimoji="1" lang="zh-CN" altLang="en-US" sz="2800" b="1" dirty="0">
                <a:solidFill>
                  <a:srgbClr val="FF0000"/>
                </a:solidFill>
                <a:latin typeface="黑体" panose="02010609060101010101" pitchFamily="49" charset="-122"/>
                <a:ea typeface="黑体" panose="02010609060101010101" pitchFamily="49" charset="-122"/>
              </a:rPr>
              <a:t>自然界遵守一些普遍定律</a:t>
            </a:r>
            <a:endParaRPr kumimoji="1" lang="zh-CN" altLang="en-US" sz="2800" dirty="0">
              <a:solidFill>
                <a:srgbClr val="FF0000"/>
              </a:solidFill>
              <a:latin typeface="黑体" panose="02010609060101010101" pitchFamily="49" charset="-122"/>
              <a:ea typeface="黑体" panose="02010609060101010101" pitchFamily="49" charset="-122"/>
            </a:endParaRPr>
          </a:p>
        </p:txBody>
      </p:sp>
      <p:sp>
        <p:nvSpPr>
          <p:cNvPr id="79877" name="Text Box 5"/>
          <p:cNvSpPr txBox="1">
            <a:spLocks noChangeArrowheads="1"/>
          </p:cNvSpPr>
          <p:nvPr/>
        </p:nvSpPr>
        <p:spPr bwMode="auto">
          <a:xfrm>
            <a:off x="2343150" y="3429000"/>
            <a:ext cx="3505200" cy="519112"/>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latin typeface="黑体" panose="02010609060101010101" pitchFamily="49" charset="-122"/>
                <a:ea typeface="黑体" panose="02010609060101010101" pitchFamily="49" charset="-122"/>
              </a:rPr>
              <a:t>动量守恒定律</a:t>
            </a:r>
          </a:p>
        </p:txBody>
      </p:sp>
      <p:sp>
        <p:nvSpPr>
          <p:cNvPr id="79878" name="Text Box 6"/>
          <p:cNvSpPr txBox="1">
            <a:spLocks noChangeArrowheads="1"/>
          </p:cNvSpPr>
          <p:nvPr/>
        </p:nvSpPr>
        <p:spPr bwMode="auto">
          <a:xfrm>
            <a:off x="2324100" y="4114800"/>
            <a:ext cx="4191000" cy="519112"/>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latin typeface="黑体" panose="02010609060101010101" pitchFamily="49" charset="-122"/>
                <a:ea typeface="黑体" panose="02010609060101010101" pitchFamily="49" charset="-122"/>
              </a:rPr>
              <a:t>角动量守恒定律</a:t>
            </a:r>
          </a:p>
        </p:txBody>
      </p:sp>
      <p:sp>
        <p:nvSpPr>
          <p:cNvPr id="79879" name="Text Box 7"/>
          <p:cNvSpPr txBox="1">
            <a:spLocks noChangeArrowheads="1"/>
          </p:cNvSpPr>
          <p:nvPr/>
        </p:nvSpPr>
        <p:spPr bwMode="auto">
          <a:xfrm>
            <a:off x="1123950" y="2667000"/>
            <a:ext cx="1371600" cy="519112"/>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a:latin typeface="黑体" panose="02010609060101010101" pitchFamily="49" charset="-122"/>
                <a:ea typeface="黑体" panose="02010609060101010101" pitchFamily="49" charset="-122"/>
              </a:rPr>
              <a:t>如：</a:t>
            </a:r>
          </a:p>
        </p:txBody>
      </p:sp>
      <p:sp>
        <p:nvSpPr>
          <p:cNvPr id="79880" name="Text Box 8"/>
          <p:cNvSpPr txBox="1">
            <a:spLocks noChangeArrowheads="1"/>
          </p:cNvSpPr>
          <p:nvPr/>
        </p:nvSpPr>
        <p:spPr bwMode="auto">
          <a:xfrm>
            <a:off x="2305050" y="4800600"/>
            <a:ext cx="3657600" cy="519112"/>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latin typeface="黑体" panose="02010609060101010101" pitchFamily="49" charset="-122"/>
                <a:ea typeface="黑体" panose="02010609060101010101" pitchFamily="49" charset="-122"/>
              </a:rPr>
              <a:t>电荷守恒定律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anim calcmode="lin" valueType="num">
                                      <p:cBhvr>
                                        <p:cTn id="7" dur="500" fill="hold"/>
                                        <p:tgtEl>
                                          <p:spTgt spid="79874"/>
                                        </p:tgtEl>
                                        <p:attrNameLst>
                                          <p:attrName>ppt_x</p:attrName>
                                        </p:attrNameLst>
                                      </p:cBhvr>
                                      <p:tavLst>
                                        <p:tav tm="0">
                                          <p:val>
                                            <p:strVal val="#ppt_x-#ppt_w/2"/>
                                          </p:val>
                                        </p:tav>
                                        <p:tav tm="100000">
                                          <p:val>
                                            <p:strVal val="#ppt_x"/>
                                          </p:val>
                                        </p:tav>
                                      </p:tavLst>
                                    </p:anim>
                                    <p:anim calcmode="lin" valueType="num">
                                      <p:cBhvr>
                                        <p:cTn id="8" dur="500" fill="hold"/>
                                        <p:tgtEl>
                                          <p:spTgt spid="79874"/>
                                        </p:tgtEl>
                                        <p:attrNameLst>
                                          <p:attrName>ppt_y</p:attrName>
                                        </p:attrNameLst>
                                      </p:cBhvr>
                                      <p:tavLst>
                                        <p:tav tm="0">
                                          <p:val>
                                            <p:strVal val="#ppt_y"/>
                                          </p:val>
                                        </p:tav>
                                        <p:tav tm="100000">
                                          <p:val>
                                            <p:strVal val="#ppt_y"/>
                                          </p:val>
                                        </p:tav>
                                      </p:tavLst>
                                    </p:anim>
                                    <p:anim calcmode="lin" valueType="num">
                                      <p:cBhvr>
                                        <p:cTn id="9" dur="500" fill="hold"/>
                                        <p:tgtEl>
                                          <p:spTgt spid="79874"/>
                                        </p:tgtEl>
                                        <p:attrNameLst>
                                          <p:attrName>ppt_w</p:attrName>
                                        </p:attrNameLst>
                                      </p:cBhvr>
                                      <p:tavLst>
                                        <p:tav tm="0">
                                          <p:val>
                                            <p:fltVal val="0"/>
                                          </p:val>
                                        </p:tav>
                                        <p:tav tm="100000">
                                          <p:val>
                                            <p:strVal val="#ppt_w"/>
                                          </p:val>
                                        </p:tav>
                                      </p:tavLst>
                                    </p:anim>
                                    <p:anim calcmode="lin" valueType="num">
                                      <p:cBhvr>
                                        <p:cTn id="10" dur="500" fill="hold"/>
                                        <p:tgtEl>
                                          <p:spTgt spid="7987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79876"/>
                                        </p:tgtEl>
                                        <p:attrNameLst>
                                          <p:attrName>style.visibility</p:attrName>
                                        </p:attrNameLst>
                                      </p:cBhvr>
                                      <p:to>
                                        <p:strVal val="visible"/>
                                      </p:to>
                                    </p:set>
                                    <p:anim calcmode="lin" valueType="num">
                                      <p:cBhvr>
                                        <p:cTn id="15" dur="500" fill="hold"/>
                                        <p:tgtEl>
                                          <p:spTgt spid="79876"/>
                                        </p:tgtEl>
                                        <p:attrNameLst>
                                          <p:attrName>ppt_x</p:attrName>
                                        </p:attrNameLst>
                                      </p:cBhvr>
                                      <p:tavLst>
                                        <p:tav tm="0">
                                          <p:val>
                                            <p:strVal val="#ppt_x-#ppt_w/2"/>
                                          </p:val>
                                        </p:tav>
                                        <p:tav tm="100000">
                                          <p:val>
                                            <p:strVal val="#ppt_x"/>
                                          </p:val>
                                        </p:tav>
                                      </p:tavLst>
                                    </p:anim>
                                    <p:anim calcmode="lin" valueType="num">
                                      <p:cBhvr>
                                        <p:cTn id="16" dur="500" fill="hold"/>
                                        <p:tgtEl>
                                          <p:spTgt spid="79876"/>
                                        </p:tgtEl>
                                        <p:attrNameLst>
                                          <p:attrName>ppt_y</p:attrName>
                                        </p:attrNameLst>
                                      </p:cBhvr>
                                      <p:tavLst>
                                        <p:tav tm="0">
                                          <p:val>
                                            <p:strVal val="#ppt_y"/>
                                          </p:val>
                                        </p:tav>
                                        <p:tav tm="100000">
                                          <p:val>
                                            <p:strVal val="#ppt_y"/>
                                          </p:val>
                                        </p:tav>
                                      </p:tavLst>
                                    </p:anim>
                                    <p:anim calcmode="lin" valueType="num">
                                      <p:cBhvr>
                                        <p:cTn id="17" dur="500" fill="hold"/>
                                        <p:tgtEl>
                                          <p:spTgt spid="79876"/>
                                        </p:tgtEl>
                                        <p:attrNameLst>
                                          <p:attrName>ppt_w</p:attrName>
                                        </p:attrNameLst>
                                      </p:cBhvr>
                                      <p:tavLst>
                                        <p:tav tm="0">
                                          <p:val>
                                            <p:fltVal val="0"/>
                                          </p:val>
                                        </p:tav>
                                        <p:tav tm="100000">
                                          <p:val>
                                            <p:strVal val="#ppt_w"/>
                                          </p:val>
                                        </p:tav>
                                      </p:tavLst>
                                    </p:anim>
                                    <p:anim calcmode="lin" valueType="num">
                                      <p:cBhvr>
                                        <p:cTn id="18" dur="500" fill="hold"/>
                                        <p:tgtEl>
                                          <p:spTgt spid="79876"/>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79879"/>
                                        </p:tgtEl>
                                        <p:attrNameLst>
                                          <p:attrName>style.visibility</p:attrName>
                                        </p:attrNameLst>
                                      </p:cBhvr>
                                      <p:to>
                                        <p:strVal val="visible"/>
                                      </p:to>
                                    </p:set>
                                    <p:anim calcmode="lin" valueType="num">
                                      <p:cBhvr>
                                        <p:cTn id="23" dur="500" fill="hold"/>
                                        <p:tgtEl>
                                          <p:spTgt spid="79879"/>
                                        </p:tgtEl>
                                        <p:attrNameLst>
                                          <p:attrName>ppt_x</p:attrName>
                                        </p:attrNameLst>
                                      </p:cBhvr>
                                      <p:tavLst>
                                        <p:tav tm="0">
                                          <p:val>
                                            <p:strVal val="#ppt_x-#ppt_w/2"/>
                                          </p:val>
                                        </p:tav>
                                        <p:tav tm="100000">
                                          <p:val>
                                            <p:strVal val="#ppt_x"/>
                                          </p:val>
                                        </p:tav>
                                      </p:tavLst>
                                    </p:anim>
                                    <p:anim calcmode="lin" valueType="num">
                                      <p:cBhvr>
                                        <p:cTn id="24" dur="500" fill="hold"/>
                                        <p:tgtEl>
                                          <p:spTgt spid="79879"/>
                                        </p:tgtEl>
                                        <p:attrNameLst>
                                          <p:attrName>ppt_y</p:attrName>
                                        </p:attrNameLst>
                                      </p:cBhvr>
                                      <p:tavLst>
                                        <p:tav tm="0">
                                          <p:val>
                                            <p:strVal val="#ppt_y"/>
                                          </p:val>
                                        </p:tav>
                                        <p:tav tm="100000">
                                          <p:val>
                                            <p:strVal val="#ppt_y"/>
                                          </p:val>
                                        </p:tav>
                                      </p:tavLst>
                                    </p:anim>
                                    <p:anim calcmode="lin" valueType="num">
                                      <p:cBhvr>
                                        <p:cTn id="25" dur="500" fill="hold"/>
                                        <p:tgtEl>
                                          <p:spTgt spid="79879"/>
                                        </p:tgtEl>
                                        <p:attrNameLst>
                                          <p:attrName>ppt_w</p:attrName>
                                        </p:attrNameLst>
                                      </p:cBhvr>
                                      <p:tavLst>
                                        <p:tav tm="0">
                                          <p:val>
                                            <p:fltVal val="0"/>
                                          </p:val>
                                        </p:tav>
                                        <p:tav tm="100000">
                                          <p:val>
                                            <p:strVal val="#ppt_w"/>
                                          </p:val>
                                        </p:tav>
                                      </p:tavLst>
                                    </p:anim>
                                    <p:anim calcmode="lin" valueType="num">
                                      <p:cBhvr>
                                        <p:cTn id="26" dur="500" fill="hold"/>
                                        <p:tgtEl>
                                          <p:spTgt spid="79879"/>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grpId="0" nodeType="clickEffect">
                                  <p:stCondLst>
                                    <p:cond delay="0"/>
                                  </p:stCondLst>
                                  <p:childTnLst>
                                    <p:set>
                                      <p:cBhvr>
                                        <p:cTn id="30" dur="1" fill="hold">
                                          <p:stCondLst>
                                            <p:cond delay="0"/>
                                          </p:stCondLst>
                                        </p:cTn>
                                        <p:tgtEl>
                                          <p:spTgt spid="79875"/>
                                        </p:tgtEl>
                                        <p:attrNameLst>
                                          <p:attrName>style.visibility</p:attrName>
                                        </p:attrNameLst>
                                      </p:cBhvr>
                                      <p:to>
                                        <p:strVal val="visible"/>
                                      </p:to>
                                    </p:set>
                                    <p:anim calcmode="lin" valueType="num">
                                      <p:cBhvr>
                                        <p:cTn id="31" dur="500" fill="hold"/>
                                        <p:tgtEl>
                                          <p:spTgt spid="79875"/>
                                        </p:tgtEl>
                                        <p:attrNameLst>
                                          <p:attrName>ppt_x</p:attrName>
                                        </p:attrNameLst>
                                      </p:cBhvr>
                                      <p:tavLst>
                                        <p:tav tm="0">
                                          <p:val>
                                            <p:strVal val="#ppt_x-#ppt_w/2"/>
                                          </p:val>
                                        </p:tav>
                                        <p:tav tm="100000">
                                          <p:val>
                                            <p:strVal val="#ppt_x"/>
                                          </p:val>
                                        </p:tav>
                                      </p:tavLst>
                                    </p:anim>
                                    <p:anim calcmode="lin" valueType="num">
                                      <p:cBhvr>
                                        <p:cTn id="32" dur="500" fill="hold"/>
                                        <p:tgtEl>
                                          <p:spTgt spid="79875"/>
                                        </p:tgtEl>
                                        <p:attrNameLst>
                                          <p:attrName>ppt_y</p:attrName>
                                        </p:attrNameLst>
                                      </p:cBhvr>
                                      <p:tavLst>
                                        <p:tav tm="0">
                                          <p:val>
                                            <p:strVal val="#ppt_y"/>
                                          </p:val>
                                        </p:tav>
                                        <p:tav tm="100000">
                                          <p:val>
                                            <p:strVal val="#ppt_y"/>
                                          </p:val>
                                        </p:tav>
                                      </p:tavLst>
                                    </p:anim>
                                    <p:anim calcmode="lin" valueType="num">
                                      <p:cBhvr>
                                        <p:cTn id="33" dur="500" fill="hold"/>
                                        <p:tgtEl>
                                          <p:spTgt spid="79875"/>
                                        </p:tgtEl>
                                        <p:attrNameLst>
                                          <p:attrName>ppt_w</p:attrName>
                                        </p:attrNameLst>
                                      </p:cBhvr>
                                      <p:tavLst>
                                        <p:tav tm="0">
                                          <p:val>
                                            <p:fltVal val="0"/>
                                          </p:val>
                                        </p:tav>
                                        <p:tav tm="100000">
                                          <p:val>
                                            <p:strVal val="#ppt_w"/>
                                          </p:val>
                                        </p:tav>
                                      </p:tavLst>
                                    </p:anim>
                                    <p:anim calcmode="lin" valueType="num">
                                      <p:cBhvr>
                                        <p:cTn id="34" dur="500" fill="hold"/>
                                        <p:tgtEl>
                                          <p:spTgt spid="79875"/>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grpId="0" nodeType="clickEffect">
                                  <p:stCondLst>
                                    <p:cond delay="0"/>
                                  </p:stCondLst>
                                  <p:childTnLst>
                                    <p:set>
                                      <p:cBhvr>
                                        <p:cTn id="38" dur="1" fill="hold">
                                          <p:stCondLst>
                                            <p:cond delay="0"/>
                                          </p:stCondLst>
                                        </p:cTn>
                                        <p:tgtEl>
                                          <p:spTgt spid="79877"/>
                                        </p:tgtEl>
                                        <p:attrNameLst>
                                          <p:attrName>style.visibility</p:attrName>
                                        </p:attrNameLst>
                                      </p:cBhvr>
                                      <p:to>
                                        <p:strVal val="visible"/>
                                      </p:to>
                                    </p:set>
                                    <p:anim calcmode="lin" valueType="num">
                                      <p:cBhvr>
                                        <p:cTn id="39" dur="500" fill="hold"/>
                                        <p:tgtEl>
                                          <p:spTgt spid="79877"/>
                                        </p:tgtEl>
                                        <p:attrNameLst>
                                          <p:attrName>ppt_x</p:attrName>
                                        </p:attrNameLst>
                                      </p:cBhvr>
                                      <p:tavLst>
                                        <p:tav tm="0">
                                          <p:val>
                                            <p:strVal val="#ppt_x-#ppt_w/2"/>
                                          </p:val>
                                        </p:tav>
                                        <p:tav tm="100000">
                                          <p:val>
                                            <p:strVal val="#ppt_x"/>
                                          </p:val>
                                        </p:tav>
                                      </p:tavLst>
                                    </p:anim>
                                    <p:anim calcmode="lin" valueType="num">
                                      <p:cBhvr>
                                        <p:cTn id="40" dur="500" fill="hold"/>
                                        <p:tgtEl>
                                          <p:spTgt spid="79877"/>
                                        </p:tgtEl>
                                        <p:attrNameLst>
                                          <p:attrName>ppt_y</p:attrName>
                                        </p:attrNameLst>
                                      </p:cBhvr>
                                      <p:tavLst>
                                        <p:tav tm="0">
                                          <p:val>
                                            <p:strVal val="#ppt_y"/>
                                          </p:val>
                                        </p:tav>
                                        <p:tav tm="100000">
                                          <p:val>
                                            <p:strVal val="#ppt_y"/>
                                          </p:val>
                                        </p:tav>
                                      </p:tavLst>
                                    </p:anim>
                                    <p:anim calcmode="lin" valueType="num">
                                      <p:cBhvr>
                                        <p:cTn id="41" dur="500" fill="hold"/>
                                        <p:tgtEl>
                                          <p:spTgt spid="79877"/>
                                        </p:tgtEl>
                                        <p:attrNameLst>
                                          <p:attrName>ppt_w</p:attrName>
                                        </p:attrNameLst>
                                      </p:cBhvr>
                                      <p:tavLst>
                                        <p:tav tm="0">
                                          <p:val>
                                            <p:fltVal val="0"/>
                                          </p:val>
                                        </p:tav>
                                        <p:tav tm="100000">
                                          <p:val>
                                            <p:strVal val="#ppt_w"/>
                                          </p:val>
                                        </p:tav>
                                      </p:tavLst>
                                    </p:anim>
                                    <p:anim calcmode="lin" valueType="num">
                                      <p:cBhvr>
                                        <p:cTn id="42" dur="500" fill="hold"/>
                                        <p:tgtEl>
                                          <p:spTgt spid="79877"/>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8" fill="hold" grpId="0" nodeType="clickEffect">
                                  <p:stCondLst>
                                    <p:cond delay="0"/>
                                  </p:stCondLst>
                                  <p:childTnLst>
                                    <p:set>
                                      <p:cBhvr>
                                        <p:cTn id="46" dur="1" fill="hold">
                                          <p:stCondLst>
                                            <p:cond delay="0"/>
                                          </p:stCondLst>
                                        </p:cTn>
                                        <p:tgtEl>
                                          <p:spTgt spid="79878"/>
                                        </p:tgtEl>
                                        <p:attrNameLst>
                                          <p:attrName>style.visibility</p:attrName>
                                        </p:attrNameLst>
                                      </p:cBhvr>
                                      <p:to>
                                        <p:strVal val="visible"/>
                                      </p:to>
                                    </p:set>
                                    <p:anim calcmode="lin" valueType="num">
                                      <p:cBhvr>
                                        <p:cTn id="47" dur="500" fill="hold"/>
                                        <p:tgtEl>
                                          <p:spTgt spid="79878"/>
                                        </p:tgtEl>
                                        <p:attrNameLst>
                                          <p:attrName>ppt_x</p:attrName>
                                        </p:attrNameLst>
                                      </p:cBhvr>
                                      <p:tavLst>
                                        <p:tav tm="0">
                                          <p:val>
                                            <p:strVal val="#ppt_x-#ppt_w/2"/>
                                          </p:val>
                                        </p:tav>
                                        <p:tav tm="100000">
                                          <p:val>
                                            <p:strVal val="#ppt_x"/>
                                          </p:val>
                                        </p:tav>
                                      </p:tavLst>
                                    </p:anim>
                                    <p:anim calcmode="lin" valueType="num">
                                      <p:cBhvr>
                                        <p:cTn id="48" dur="500" fill="hold"/>
                                        <p:tgtEl>
                                          <p:spTgt spid="79878"/>
                                        </p:tgtEl>
                                        <p:attrNameLst>
                                          <p:attrName>ppt_y</p:attrName>
                                        </p:attrNameLst>
                                      </p:cBhvr>
                                      <p:tavLst>
                                        <p:tav tm="0">
                                          <p:val>
                                            <p:strVal val="#ppt_y"/>
                                          </p:val>
                                        </p:tav>
                                        <p:tav tm="100000">
                                          <p:val>
                                            <p:strVal val="#ppt_y"/>
                                          </p:val>
                                        </p:tav>
                                      </p:tavLst>
                                    </p:anim>
                                    <p:anim calcmode="lin" valueType="num">
                                      <p:cBhvr>
                                        <p:cTn id="49" dur="500" fill="hold"/>
                                        <p:tgtEl>
                                          <p:spTgt spid="79878"/>
                                        </p:tgtEl>
                                        <p:attrNameLst>
                                          <p:attrName>ppt_w</p:attrName>
                                        </p:attrNameLst>
                                      </p:cBhvr>
                                      <p:tavLst>
                                        <p:tav tm="0">
                                          <p:val>
                                            <p:fltVal val="0"/>
                                          </p:val>
                                        </p:tav>
                                        <p:tav tm="100000">
                                          <p:val>
                                            <p:strVal val="#ppt_w"/>
                                          </p:val>
                                        </p:tav>
                                      </p:tavLst>
                                    </p:anim>
                                    <p:anim calcmode="lin" valueType="num">
                                      <p:cBhvr>
                                        <p:cTn id="50" dur="500" fill="hold"/>
                                        <p:tgtEl>
                                          <p:spTgt spid="79878"/>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8" fill="hold" grpId="0" nodeType="clickEffect">
                                  <p:stCondLst>
                                    <p:cond delay="0"/>
                                  </p:stCondLst>
                                  <p:childTnLst>
                                    <p:set>
                                      <p:cBhvr>
                                        <p:cTn id="54" dur="1" fill="hold">
                                          <p:stCondLst>
                                            <p:cond delay="0"/>
                                          </p:stCondLst>
                                        </p:cTn>
                                        <p:tgtEl>
                                          <p:spTgt spid="79880"/>
                                        </p:tgtEl>
                                        <p:attrNameLst>
                                          <p:attrName>style.visibility</p:attrName>
                                        </p:attrNameLst>
                                      </p:cBhvr>
                                      <p:to>
                                        <p:strVal val="visible"/>
                                      </p:to>
                                    </p:set>
                                    <p:anim calcmode="lin" valueType="num">
                                      <p:cBhvr>
                                        <p:cTn id="55" dur="500" fill="hold"/>
                                        <p:tgtEl>
                                          <p:spTgt spid="79880"/>
                                        </p:tgtEl>
                                        <p:attrNameLst>
                                          <p:attrName>ppt_x</p:attrName>
                                        </p:attrNameLst>
                                      </p:cBhvr>
                                      <p:tavLst>
                                        <p:tav tm="0">
                                          <p:val>
                                            <p:strVal val="#ppt_x-#ppt_w/2"/>
                                          </p:val>
                                        </p:tav>
                                        <p:tav tm="100000">
                                          <p:val>
                                            <p:strVal val="#ppt_x"/>
                                          </p:val>
                                        </p:tav>
                                      </p:tavLst>
                                    </p:anim>
                                    <p:anim calcmode="lin" valueType="num">
                                      <p:cBhvr>
                                        <p:cTn id="56" dur="500" fill="hold"/>
                                        <p:tgtEl>
                                          <p:spTgt spid="79880"/>
                                        </p:tgtEl>
                                        <p:attrNameLst>
                                          <p:attrName>ppt_y</p:attrName>
                                        </p:attrNameLst>
                                      </p:cBhvr>
                                      <p:tavLst>
                                        <p:tav tm="0">
                                          <p:val>
                                            <p:strVal val="#ppt_y"/>
                                          </p:val>
                                        </p:tav>
                                        <p:tav tm="100000">
                                          <p:val>
                                            <p:strVal val="#ppt_y"/>
                                          </p:val>
                                        </p:tav>
                                      </p:tavLst>
                                    </p:anim>
                                    <p:anim calcmode="lin" valueType="num">
                                      <p:cBhvr>
                                        <p:cTn id="57" dur="500" fill="hold"/>
                                        <p:tgtEl>
                                          <p:spTgt spid="79880"/>
                                        </p:tgtEl>
                                        <p:attrNameLst>
                                          <p:attrName>ppt_w</p:attrName>
                                        </p:attrNameLst>
                                      </p:cBhvr>
                                      <p:tavLst>
                                        <p:tav tm="0">
                                          <p:val>
                                            <p:fltVal val="0"/>
                                          </p:val>
                                        </p:tav>
                                        <p:tav tm="100000">
                                          <p:val>
                                            <p:strVal val="#ppt_w"/>
                                          </p:val>
                                        </p:tav>
                                      </p:tavLst>
                                    </p:anim>
                                    <p:anim calcmode="lin" valueType="num">
                                      <p:cBhvr>
                                        <p:cTn id="58" dur="500" fill="hold"/>
                                        <p:tgtEl>
                                          <p:spTgt spid="7988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utoUpdateAnimBg="0"/>
      <p:bldP spid="79875" grpId="0" autoUpdateAnimBg="0"/>
      <p:bldP spid="79876" grpId="0" autoUpdateAnimBg="0"/>
      <p:bldP spid="79877" grpId="0" autoUpdateAnimBg="0"/>
      <p:bldP spid="79878" grpId="0" autoUpdateAnimBg="0"/>
      <p:bldP spid="79879" grpId="0" autoUpdateAnimBg="0"/>
      <p:bldP spid="7988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33400" y="228600"/>
            <a:ext cx="6705600" cy="584775"/>
          </a:xfrm>
          <a:prstGeom prst="rect">
            <a:avLst/>
          </a:prstGeom>
          <a:noFill/>
          <a:ln w="12700">
            <a:noFill/>
            <a:miter lim="800000"/>
            <a:headEnd type="none" w="sm" len="sm"/>
            <a:tailEnd type="none" w="sm" len="sm"/>
          </a:ln>
          <a:effectLst/>
        </p:spPr>
        <p:txBody>
          <a:bodyPr wrap="square">
            <a:spAutoFit/>
          </a:bodyPr>
          <a:lstStyle/>
          <a:p>
            <a:pPr marL="381000" indent="-381000" eaLnBrk="0" hangingPunct="0">
              <a:spcBef>
                <a:spcPct val="50000"/>
              </a:spcBef>
              <a:buFont typeface="Monotype Sorts" pitchFamily="2" charset="2"/>
              <a:buNone/>
            </a:pPr>
            <a:r>
              <a:rPr kumimoji="1" lang="zh-CN" altLang="en-US" sz="3200" b="1" dirty="0">
                <a:solidFill>
                  <a:srgbClr val="00B050"/>
                </a:solidFill>
                <a:ea typeface="黑体" pitchFamily="49" charset="-122"/>
              </a:rPr>
              <a:t>物理学方法是科学研究的基本方法</a:t>
            </a:r>
            <a:endParaRPr kumimoji="1" lang="zh-CN" altLang="en-US" sz="3200" dirty="0">
              <a:solidFill>
                <a:srgbClr val="00B050"/>
              </a:solidFill>
              <a:ea typeface="黑体" pitchFamily="49" charset="-122"/>
            </a:endParaRPr>
          </a:p>
        </p:txBody>
      </p:sp>
      <p:sp>
        <p:nvSpPr>
          <p:cNvPr id="81923" name="Text Box 3"/>
          <p:cNvSpPr txBox="1">
            <a:spLocks noChangeArrowheads="1"/>
          </p:cNvSpPr>
          <p:nvPr/>
        </p:nvSpPr>
        <p:spPr bwMode="auto">
          <a:xfrm>
            <a:off x="609600" y="1219200"/>
            <a:ext cx="7848600" cy="94615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solidFill>
                  <a:srgbClr val="FF0000"/>
                </a:solidFill>
                <a:latin typeface="黑体" panose="02010609060101010101" pitchFamily="49" charset="-122"/>
                <a:ea typeface="黑体" panose="02010609060101010101" pitchFamily="49" charset="-122"/>
              </a:rPr>
              <a:t>提出命题：</a:t>
            </a:r>
            <a:r>
              <a:rPr kumimoji="1" lang="zh-CN" altLang="en-US" sz="2800" dirty="0">
                <a:latin typeface="黑体" panose="02010609060101010101" pitchFamily="49" charset="-122"/>
                <a:ea typeface="黑体" panose="02010609060101010101" pitchFamily="49" charset="-122"/>
              </a:rPr>
              <a:t>从新的观察或实验事实中提炼出来，或从已有的原理中推演出来</a:t>
            </a:r>
          </a:p>
        </p:txBody>
      </p:sp>
      <p:sp>
        <p:nvSpPr>
          <p:cNvPr id="81924" name="Text Box 4"/>
          <p:cNvSpPr txBox="1">
            <a:spLocks noChangeArrowheads="1"/>
          </p:cNvSpPr>
          <p:nvPr/>
        </p:nvSpPr>
        <p:spPr bwMode="auto">
          <a:xfrm>
            <a:off x="615950" y="2438400"/>
            <a:ext cx="8034338" cy="94615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solidFill>
                  <a:srgbClr val="FF0000"/>
                </a:solidFill>
                <a:latin typeface="黑体" panose="02010609060101010101" pitchFamily="49" charset="-122"/>
                <a:ea typeface="黑体" panose="02010609060101010101" pitchFamily="49" charset="-122"/>
              </a:rPr>
              <a:t>建立模型：</a:t>
            </a:r>
            <a:r>
              <a:rPr kumimoji="1" lang="zh-CN" altLang="en-US" sz="2800" dirty="0">
                <a:latin typeface="黑体" panose="02010609060101010101" pitchFamily="49" charset="-122"/>
                <a:ea typeface="黑体" panose="02010609060101010101" pitchFamily="49" charset="-122"/>
              </a:rPr>
              <a:t>把自然现象的主要矛盾或主要矛盾方面科学地描述出来，并推测答案</a:t>
            </a:r>
          </a:p>
        </p:txBody>
      </p:sp>
      <p:sp>
        <p:nvSpPr>
          <p:cNvPr id="6" name="Text Box 2"/>
          <p:cNvSpPr txBox="1">
            <a:spLocks noChangeArrowheads="1"/>
          </p:cNvSpPr>
          <p:nvPr/>
        </p:nvSpPr>
        <p:spPr bwMode="auto">
          <a:xfrm>
            <a:off x="609600" y="3662363"/>
            <a:ext cx="7480300" cy="94615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solidFill>
                  <a:srgbClr val="FF0000"/>
                </a:solidFill>
                <a:latin typeface="黑体" panose="02010609060101010101" pitchFamily="49" charset="-122"/>
                <a:ea typeface="黑体" panose="02010609060101010101" pitchFamily="49" charset="-122"/>
              </a:rPr>
              <a:t>实验检验：</a:t>
            </a:r>
            <a:r>
              <a:rPr kumimoji="1" lang="zh-CN" altLang="en-US" sz="2800" dirty="0">
                <a:latin typeface="黑体" panose="02010609060101010101" pitchFamily="49" charset="-122"/>
                <a:ea typeface="黑体" panose="02010609060101010101" pitchFamily="49" charset="-122"/>
              </a:rPr>
              <a:t>一切理论最终都要以观察或实验事实为准则</a:t>
            </a:r>
          </a:p>
        </p:txBody>
      </p:sp>
      <p:sp>
        <p:nvSpPr>
          <p:cNvPr id="7" name="Text Box 3"/>
          <p:cNvSpPr txBox="1">
            <a:spLocks noChangeArrowheads="1"/>
          </p:cNvSpPr>
          <p:nvPr/>
        </p:nvSpPr>
        <p:spPr bwMode="auto">
          <a:xfrm>
            <a:off x="609600" y="4876800"/>
            <a:ext cx="7534275" cy="946150"/>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solidFill>
                  <a:srgbClr val="FF0000"/>
                </a:solidFill>
                <a:latin typeface="黑体" panose="02010609060101010101" pitchFamily="49" charset="-122"/>
                <a:ea typeface="黑体" panose="02010609060101010101" pitchFamily="49" charset="-122"/>
              </a:rPr>
              <a:t>修改理论：</a:t>
            </a:r>
            <a:r>
              <a:rPr kumimoji="1" lang="zh-CN" altLang="en-US" sz="2800" dirty="0">
                <a:latin typeface="黑体" panose="02010609060101010101" pitchFamily="49" charset="-122"/>
                <a:ea typeface="黑体" panose="02010609060101010101" pitchFamily="49" charset="-122"/>
              </a:rPr>
              <a:t>当一个理论与新的实验事实不符或部分不符，则要修改、部分修改或推翻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blinds(vertical)">
                                      <p:cBhvr>
                                        <p:cTn id="7" dur="500"/>
                                        <p:tgtEl>
                                          <p:spTgt spid="819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81923"/>
                                        </p:tgtEl>
                                        <p:attrNameLst>
                                          <p:attrName>style.visibility</p:attrName>
                                        </p:attrNameLst>
                                      </p:cBhvr>
                                      <p:to>
                                        <p:strVal val="visible"/>
                                      </p:to>
                                    </p:set>
                                    <p:animEffect transition="in" filter="blinds(vertical)">
                                      <p:cBhvr>
                                        <p:cTn id="12" dur="500"/>
                                        <p:tgtEl>
                                          <p:spTgt spid="8192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81924"/>
                                        </p:tgtEl>
                                        <p:attrNameLst>
                                          <p:attrName>style.visibility</p:attrName>
                                        </p:attrNameLst>
                                      </p:cBhvr>
                                      <p:to>
                                        <p:strVal val="visible"/>
                                      </p:to>
                                    </p:set>
                                    <p:animEffect transition="in" filter="blinds(vertical)">
                                      <p:cBhvr>
                                        <p:cTn id="17" dur="500"/>
                                        <p:tgtEl>
                                          <p:spTgt spid="8192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lide(fromBottom)">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lide(fromBottom)">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81923" grpId="0" autoUpdateAnimBg="0"/>
      <p:bldP spid="81924" grpId="0" autoUpdateAnimBg="0"/>
      <p:bldP spid="6" grpId="0" autoUpdateAnimBg="0"/>
      <p:bldP spid="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33400" y="152400"/>
            <a:ext cx="3352800" cy="685800"/>
          </a:xfrm>
        </p:spPr>
        <p:txBody>
          <a:bodyPr/>
          <a:lstStyle/>
          <a:p>
            <a:r>
              <a:rPr lang="zh-CN" altLang="en-US" sz="3200" b="1" dirty="0">
                <a:solidFill>
                  <a:srgbClr val="00B050"/>
                </a:solidFill>
                <a:ea typeface="黑体" pitchFamily="49" charset="-122"/>
              </a:rPr>
              <a:t>物理学发展简史</a:t>
            </a:r>
          </a:p>
        </p:txBody>
      </p:sp>
      <p:sp>
        <p:nvSpPr>
          <p:cNvPr id="45059" name="Rectangle 3"/>
          <p:cNvSpPr>
            <a:spLocks noGrp="1" noChangeArrowheads="1"/>
          </p:cNvSpPr>
          <p:nvPr>
            <p:ph type="body" idx="1"/>
          </p:nvPr>
        </p:nvSpPr>
        <p:spPr>
          <a:xfrm>
            <a:off x="228600" y="990600"/>
            <a:ext cx="8229600" cy="639762"/>
          </a:xfrm>
        </p:spPr>
        <p:txBody>
          <a:bodyPr/>
          <a:lstStyle/>
          <a:p>
            <a:pPr>
              <a:buFontTx/>
              <a:buNone/>
            </a:pPr>
            <a:r>
              <a:rPr lang="zh-CN" altLang="en-US" b="1" dirty="0">
                <a:solidFill>
                  <a:srgbClr val="0070C0"/>
                </a:solidFill>
                <a:latin typeface="黑体" panose="02010609060101010101" pitchFamily="49" charset="-122"/>
                <a:ea typeface="黑体" panose="02010609060101010101" pitchFamily="49" charset="-122"/>
              </a:rPr>
              <a:t>一、</a:t>
            </a:r>
            <a:r>
              <a:rPr lang="en-US" altLang="zh-CN" b="1" dirty="0">
                <a:solidFill>
                  <a:srgbClr val="0070C0"/>
                </a:solidFill>
                <a:latin typeface="黑体" panose="02010609060101010101" pitchFamily="49" charset="-122"/>
                <a:ea typeface="黑体" panose="02010609060101010101" pitchFamily="49" charset="-122"/>
              </a:rPr>
              <a:t>17-19</a:t>
            </a:r>
            <a:r>
              <a:rPr lang="zh-CN" altLang="en-US" b="1" dirty="0">
                <a:solidFill>
                  <a:srgbClr val="0070C0"/>
                </a:solidFill>
                <a:latin typeface="黑体" panose="02010609060101010101" pitchFamily="49" charset="-122"/>
                <a:ea typeface="黑体" panose="02010609060101010101" pitchFamily="49" charset="-122"/>
              </a:rPr>
              <a:t>世纪</a:t>
            </a:r>
            <a:r>
              <a:rPr lang="en-US" altLang="zh-CN" b="1" dirty="0">
                <a:solidFill>
                  <a:srgbClr val="0070C0"/>
                </a:solidFill>
                <a:latin typeface="黑体" panose="02010609060101010101" pitchFamily="49" charset="-122"/>
                <a:ea typeface="黑体" panose="02010609060101010101" pitchFamily="49" charset="-122"/>
              </a:rPr>
              <a:t>——</a:t>
            </a:r>
            <a:r>
              <a:rPr lang="zh-CN" altLang="en-US" b="1" dirty="0">
                <a:solidFill>
                  <a:srgbClr val="0070C0"/>
                </a:solidFill>
                <a:latin typeface="黑体" panose="02010609060101010101" pitchFamily="49" charset="-122"/>
                <a:ea typeface="黑体" panose="02010609060101010101" pitchFamily="49" charset="-122"/>
              </a:rPr>
              <a:t>经典物理</a:t>
            </a:r>
          </a:p>
        </p:txBody>
      </p:sp>
      <p:sp>
        <p:nvSpPr>
          <p:cNvPr id="5" name="矩形 4"/>
          <p:cNvSpPr/>
          <p:nvPr/>
        </p:nvSpPr>
        <p:spPr>
          <a:xfrm>
            <a:off x="609600" y="1516082"/>
            <a:ext cx="7772400" cy="3970318"/>
          </a:xfrm>
          <a:prstGeom prst="rect">
            <a:avLst/>
          </a:prstGeom>
        </p:spPr>
        <p:txBody>
          <a:bodyPr wrap="square">
            <a:spAutoFit/>
          </a:bodyPr>
          <a:lstStyle/>
          <a:p>
            <a:pPr>
              <a:lnSpc>
                <a:spcPct val="150000"/>
              </a:lnSpc>
              <a:buFontTx/>
              <a:buNone/>
            </a:pPr>
            <a:r>
              <a:rPr lang="zh-CN" altLang="en-US" sz="2800" dirty="0">
                <a:solidFill>
                  <a:srgbClr val="0033CC"/>
                </a:solidFill>
                <a:latin typeface="黑体" panose="02010609060101010101" pitchFamily="49" charset="-122"/>
                <a:ea typeface="黑体" panose="02010609060101010101" pitchFamily="49" charset="-122"/>
              </a:rPr>
              <a:t>古希腊的文化遗产：</a:t>
            </a:r>
          </a:p>
          <a:p>
            <a:pPr>
              <a:lnSpc>
                <a:spcPct val="150000"/>
              </a:lnSpc>
              <a:buFontTx/>
              <a:buNone/>
            </a:pP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得谟克利特</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(Democritus)</a:t>
            </a: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latin typeface="Times New Roman" panose="02020603050405020304" pitchFamily="18" charset="0"/>
                <a:ea typeface="黑体" panose="02010609060101010101" pitchFamily="49" charset="-122"/>
                <a:cs typeface="Times New Roman" panose="02020603050405020304" pitchFamily="18" charset="0"/>
              </a:rPr>
              <a:t>“原子论”</a:t>
            </a:r>
          </a:p>
          <a:p>
            <a:pPr>
              <a:lnSpc>
                <a:spcPct val="150000"/>
              </a:lnSpc>
              <a:buFontTx/>
              <a:buNone/>
            </a:pP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欧几里得</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(Euclid)</a:t>
            </a: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latin typeface="Times New Roman" panose="02020603050405020304" pitchFamily="18" charset="0"/>
                <a:ea typeface="黑体" panose="02010609060101010101" pitchFamily="49" charset="-122"/>
                <a:cs typeface="Times New Roman" panose="02020603050405020304" pitchFamily="18" charset="0"/>
              </a:rPr>
              <a:t>几何学</a:t>
            </a:r>
          </a:p>
          <a:p>
            <a:pPr>
              <a:lnSpc>
                <a:spcPct val="150000"/>
              </a:lnSpc>
              <a:buFontTx/>
              <a:buNone/>
            </a:pP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亚里士多德</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800" dirty="0" err="1">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Aristoteles</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latin typeface="Times New Roman" panose="02020603050405020304" pitchFamily="18" charset="0"/>
                <a:ea typeface="黑体" panose="02010609060101010101" pitchFamily="49" charset="-122"/>
                <a:cs typeface="Times New Roman" panose="02020603050405020304" pitchFamily="18" charset="0"/>
              </a:rPr>
              <a:t>研究了运动、空间和时间，著有</a:t>
            </a:r>
            <a:r>
              <a:rPr kumimoji="1"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latin typeface="Times New Roman" panose="02020603050405020304" pitchFamily="18" charset="0"/>
                <a:ea typeface="黑体" panose="02010609060101010101" pitchFamily="49" charset="-122"/>
                <a:cs typeface="Times New Roman" panose="02020603050405020304" pitchFamily="18" charset="0"/>
              </a:rPr>
              <a:t>物理学</a:t>
            </a:r>
            <a:r>
              <a:rPr kumimoji="1"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latin typeface="Times New Roman" panose="02020603050405020304" pitchFamily="18" charset="0"/>
                <a:ea typeface="黑体" panose="02010609060101010101" pitchFamily="49" charset="-122"/>
                <a:cs typeface="Times New Roman" panose="02020603050405020304" pitchFamily="18" charset="0"/>
              </a:rPr>
              <a:t>一书，是</a:t>
            </a:r>
            <a:r>
              <a:rPr kumimoji="1" lang="en-US" altLang="zh-CN" sz="2800" dirty="0">
                <a:latin typeface="Times New Roman" panose="02020603050405020304" pitchFamily="18" charset="0"/>
                <a:ea typeface="黑体" panose="02010609060101010101" pitchFamily="49" charset="-122"/>
                <a:cs typeface="Times New Roman" panose="02020603050405020304" pitchFamily="18" charset="0"/>
              </a:rPr>
              <a:t>Physics</a:t>
            </a:r>
            <a:r>
              <a:rPr kumimoji="1" lang="zh-CN" altLang="en-US" sz="2800" dirty="0">
                <a:latin typeface="Times New Roman" panose="02020603050405020304" pitchFamily="18" charset="0"/>
                <a:ea typeface="黑体" panose="02010609060101010101" pitchFamily="49" charset="-122"/>
                <a:cs typeface="Times New Roman" panose="02020603050405020304" pitchFamily="18" charset="0"/>
              </a:rPr>
              <a:t>一词最早的起源。</a:t>
            </a:r>
          </a:p>
        </p:txBody>
      </p:sp>
      <p:sp>
        <p:nvSpPr>
          <p:cNvPr id="6" name="Text Box 2"/>
          <p:cNvSpPr txBox="1">
            <a:spLocks noChangeArrowheads="1"/>
          </p:cNvSpPr>
          <p:nvPr/>
        </p:nvSpPr>
        <p:spPr bwMode="auto">
          <a:xfrm>
            <a:off x="609600" y="5410200"/>
            <a:ext cx="8140700" cy="95410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阿基米德</a:t>
            </a:r>
            <a:r>
              <a:rPr kumimoji="1" lang="en-US" altLang="zh-CN"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(Archimedes)</a:t>
            </a: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dirty="0">
                <a:latin typeface="Times New Roman" panose="02020603050405020304" pitchFamily="18" charset="0"/>
                <a:ea typeface="黑体" panose="02010609060101010101" pitchFamily="49" charset="-122"/>
                <a:cs typeface="Times New Roman" panose="02020603050405020304" pitchFamily="18" charset="0"/>
              </a:rPr>
              <a:t>浮力定律、杠杆、简单机械和几何学。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991</TotalTime>
  <Words>2731</Words>
  <Application>Microsoft Office PowerPoint</Application>
  <PresentationFormat>全屏显示(4:3)</PresentationFormat>
  <Paragraphs>169</Paragraphs>
  <Slides>23</Slides>
  <Notes>7</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5" baseType="lpstr">
      <vt:lpstr>Monotype Sorts</vt:lpstr>
      <vt:lpstr>黑体</vt:lpstr>
      <vt:lpstr>宋体</vt:lpstr>
      <vt:lpstr>幼圆</vt:lpstr>
      <vt:lpstr>Arial</vt:lpstr>
      <vt:lpstr>Book Antiqua</vt:lpstr>
      <vt:lpstr>Bookman Old Style</vt:lpstr>
      <vt:lpstr>Calibri</vt:lpstr>
      <vt:lpstr>Symbol</vt:lpstr>
      <vt:lpstr>Times New Roman</vt:lpstr>
      <vt:lpstr>Office 主题</vt:lpstr>
      <vt:lpstr>公式</vt:lpstr>
      <vt:lpstr>PowerPoint 演示文稿</vt:lpstr>
      <vt:lpstr>何为物理学？</vt:lpstr>
      <vt:lpstr>PowerPoint 演示文稿</vt:lpstr>
      <vt:lpstr>PowerPoint 演示文稿</vt:lpstr>
      <vt:lpstr>PowerPoint 演示文稿</vt:lpstr>
      <vt:lpstr>PowerPoint 演示文稿</vt:lpstr>
      <vt:lpstr>PowerPoint 演示文稿</vt:lpstr>
      <vt:lpstr>PowerPoint 演示文稿</vt:lpstr>
      <vt:lpstr>物理学发展简史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物理学的学科特点</vt:lpstr>
      <vt:lpstr>学习大学物理的目的和意义</vt:lpstr>
      <vt:lpstr>几点建议和要求</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gaojian wu</dc:creator>
  <cp:lastModifiedBy>Administrator</cp:lastModifiedBy>
  <cp:revision>104</cp:revision>
  <dcterms:created xsi:type="dcterms:W3CDTF">2014-01-25T15:24:38Z</dcterms:created>
  <dcterms:modified xsi:type="dcterms:W3CDTF">2022-02-20T12:38:18Z</dcterms:modified>
</cp:coreProperties>
</file>