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29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79" r:id="rId51"/>
    <p:sldId id="380" r:id="rId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6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8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image" Target="../media/image96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12" Type="http://schemas.openxmlformats.org/officeDocument/2006/relationships/image" Target="../media/image95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11" Type="http://schemas.openxmlformats.org/officeDocument/2006/relationships/image" Target="../media/image94.wmf"/><Relationship Id="rId5" Type="http://schemas.openxmlformats.org/officeDocument/2006/relationships/image" Target="../media/image88.wmf"/><Relationship Id="rId10" Type="http://schemas.openxmlformats.org/officeDocument/2006/relationships/image" Target="../media/image93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Relationship Id="rId14" Type="http://schemas.openxmlformats.org/officeDocument/2006/relationships/image" Target="../media/image9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9" Type="http://schemas.openxmlformats.org/officeDocument/2006/relationships/image" Target="../media/image8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17" Type="http://schemas.openxmlformats.org/officeDocument/2006/relationships/image" Target="../media/image23.wmf"/><Relationship Id="rId2" Type="http://schemas.openxmlformats.org/officeDocument/2006/relationships/image" Target="../media/image8.wmf"/><Relationship Id="rId16" Type="http://schemas.openxmlformats.org/officeDocument/2006/relationships/image" Target="../media/image22.wmf"/><Relationship Id="rId1" Type="http://schemas.openxmlformats.org/officeDocument/2006/relationships/image" Target="../media/image7.png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5" Type="http://schemas.openxmlformats.org/officeDocument/2006/relationships/image" Target="../media/image2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4" Type="http://schemas.openxmlformats.org/officeDocument/2006/relationships/image" Target="../media/image154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10" Type="http://schemas.openxmlformats.org/officeDocument/2006/relationships/image" Target="../media/image163.wmf"/><Relationship Id="rId4" Type="http://schemas.openxmlformats.org/officeDocument/2006/relationships/image" Target="../media/image158.wmf"/><Relationship Id="rId9" Type="http://schemas.openxmlformats.org/officeDocument/2006/relationships/image" Target="../media/image145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66.wmf"/><Relationship Id="rId7" Type="http://schemas.openxmlformats.org/officeDocument/2006/relationships/image" Target="../media/image7.png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11" Type="http://schemas.openxmlformats.org/officeDocument/2006/relationships/image" Target="../media/image172.wmf"/><Relationship Id="rId5" Type="http://schemas.openxmlformats.org/officeDocument/2006/relationships/image" Target="../media/image168.wmf"/><Relationship Id="rId10" Type="http://schemas.openxmlformats.org/officeDocument/2006/relationships/image" Target="../media/image171.wmf"/><Relationship Id="rId4" Type="http://schemas.openxmlformats.org/officeDocument/2006/relationships/image" Target="../media/image167.wmf"/><Relationship Id="rId9" Type="http://schemas.openxmlformats.org/officeDocument/2006/relationships/image" Target="../media/image17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4" Type="http://schemas.openxmlformats.org/officeDocument/2006/relationships/image" Target="../media/image20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4" Type="http://schemas.openxmlformats.org/officeDocument/2006/relationships/image" Target="../media/image209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4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12" Type="http://schemas.openxmlformats.org/officeDocument/2006/relationships/image" Target="../media/image53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2.wmf"/><Relationship Id="rId5" Type="http://schemas.openxmlformats.org/officeDocument/2006/relationships/image" Target="../media/image47.wmf"/><Relationship Id="rId10" Type="http://schemas.openxmlformats.org/officeDocument/2006/relationships/image" Target="../media/image51.wmf"/><Relationship Id="rId4" Type="http://schemas.openxmlformats.org/officeDocument/2006/relationships/image" Target="../media/image46.wmf"/><Relationship Id="rId9" Type="http://schemas.openxmlformats.org/officeDocument/2006/relationships/image" Target="../media/image50.png"/><Relationship Id="rId14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04E6B-9FC4-48DA-8519-FDDBAD8145AC}" type="datetimeFigureOut">
              <a:rPr lang="zh-CN" altLang="en-US" smtClean="0"/>
              <a:pPr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8E445-E070-4166-AD29-2A9B24B4F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6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8E445-E070-4166-AD29-2A9B24B4FF2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1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6123-B220-4EFD-9998-A8892B83605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298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6123-B220-4EFD-9998-A8892B83605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1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3FBDD-CB42-4099-A340-BE77D8552C3B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2F515-F1CD-4E50-8A55-27D032855B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9D361-ECA4-4AE3-BF95-F6C14DB257A1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25662-2435-4846-AC84-31404F4778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74E96-FF8B-4D99-AD05-DE74D7E280AC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F127A-0CF8-4CDC-AF76-8E9B077338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7DFF-1913-42E9-B405-B211BBB9A200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8956D-CD47-4D28-8E9F-A4A2FAB8FB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0578C-FC89-4E75-BE3A-CCCD876A71C7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084A6-FA1F-469F-91BB-94572DEA7F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06F2E-3460-497A-ACAB-D5C7E1031BFC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08121-D6B2-47A4-9524-F23DDBD2F9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8C3AA-D61C-4649-9DA4-86CE0BE43449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5E919-3D36-44C9-BE69-0227FBFA62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0CF41-9DEA-43C6-B53F-DFB91886DB81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7BF9-CDD1-4D9B-ADE2-22C2F3B42E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A9798-18AA-4A25-9991-84509E981699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871E7-F0F2-4ADF-BEF7-1F7643F6B1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4EA7A-4946-48A1-95F0-15884C9E7681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AD256-C0F7-4122-BA49-F3A3FC30C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61F06-7371-4038-A934-58BF4D14DFD0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9994B-382C-4B2E-8D3B-D5039418BA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65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6F210B-E8AB-42DD-9C6C-785ABB281B72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219224C-268C-4C22-BE6B-3C0C4E749A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wmf"/><Relationship Id="rId18" Type="http://schemas.openxmlformats.org/officeDocument/2006/relationships/image" Target="../media/image49.wmf"/><Relationship Id="rId26" Type="http://schemas.openxmlformats.org/officeDocument/2006/relationships/oleObject" Target="../embeddings/oleObject50.bin"/><Relationship Id="rId39" Type="http://schemas.openxmlformats.org/officeDocument/2006/relationships/oleObject" Target="../embeddings/oleObject59.bin"/><Relationship Id="rId21" Type="http://schemas.openxmlformats.org/officeDocument/2006/relationships/oleObject" Target="../embeddings/oleObject46.bin"/><Relationship Id="rId34" Type="http://schemas.openxmlformats.org/officeDocument/2006/relationships/image" Target="../media/image52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2.bin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9.bin"/><Relationship Id="rId33" Type="http://schemas.openxmlformats.org/officeDocument/2006/relationships/oleObject" Target="../embeddings/oleObject56.bin"/><Relationship Id="rId38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png"/><Relationship Id="rId20" Type="http://schemas.openxmlformats.org/officeDocument/2006/relationships/image" Target="../media/image7.png"/><Relationship Id="rId29" Type="http://schemas.openxmlformats.org/officeDocument/2006/relationships/oleObject" Target="../embeddings/oleObject53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48.bin"/><Relationship Id="rId32" Type="http://schemas.openxmlformats.org/officeDocument/2006/relationships/image" Target="../media/image51.wmf"/><Relationship Id="rId37" Type="http://schemas.openxmlformats.org/officeDocument/2006/relationships/oleObject" Target="../embeddings/oleObject58.bin"/><Relationship Id="rId40" Type="http://schemas.openxmlformats.org/officeDocument/2006/relationships/image" Target="../media/image55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23" Type="http://schemas.openxmlformats.org/officeDocument/2006/relationships/oleObject" Target="../embeddings/oleObject47.bin"/><Relationship Id="rId28" Type="http://schemas.openxmlformats.org/officeDocument/2006/relationships/oleObject" Target="../embeddings/oleObject52.bin"/><Relationship Id="rId36" Type="http://schemas.openxmlformats.org/officeDocument/2006/relationships/image" Target="../media/image53.wmf"/><Relationship Id="rId10" Type="http://schemas.openxmlformats.org/officeDocument/2006/relationships/oleObject" Target="../embeddings/oleObject41.bin"/><Relationship Id="rId19" Type="http://schemas.openxmlformats.org/officeDocument/2006/relationships/oleObject" Target="../embeddings/oleObject45.bin"/><Relationship Id="rId31" Type="http://schemas.openxmlformats.org/officeDocument/2006/relationships/oleObject" Target="../embeddings/oleObject55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3.bin"/><Relationship Id="rId22" Type="http://schemas.openxmlformats.org/officeDocument/2006/relationships/image" Target="../media/image50.png"/><Relationship Id="rId27" Type="http://schemas.openxmlformats.org/officeDocument/2006/relationships/oleObject" Target="../embeddings/oleObject51.bin"/><Relationship Id="rId30" Type="http://schemas.openxmlformats.org/officeDocument/2006/relationships/oleObject" Target="../embeddings/oleObject54.bin"/><Relationship Id="rId35" Type="http://schemas.openxmlformats.org/officeDocument/2006/relationships/oleObject" Target="../embeddings/oleObject57.bin"/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iff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tif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7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8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91.wmf"/><Relationship Id="rId26" Type="http://schemas.openxmlformats.org/officeDocument/2006/relationships/image" Target="../media/image95.w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7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95.bin"/><Relationship Id="rId25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0.wmf"/><Relationship Id="rId20" Type="http://schemas.openxmlformats.org/officeDocument/2006/relationships/image" Target="../media/image92.wmf"/><Relationship Id="rId29" Type="http://schemas.openxmlformats.org/officeDocument/2006/relationships/oleObject" Target="../embeddings/oleObject101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92.bin"/><Relationship Id="rId24" Type="http://schemas.openxmlformats.org/officeDocument/2006/relationships/image" Target="../media/image94.wmf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28" Type="http://schemas.openxmlformats.org/officeDocument/2006/relationships/image" Target="../media/image96.wmf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96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89.wmf"/><Relationship Id="rId22" Type="http://schemas.openxmlformats.org/officeDocument/2006/relationships/image" Target="../media/image93.wmf"/><Relationship Id="rId27" Type="http://schemas.openxmlformats.org/officeDocument/2006/relationships/oleObject" Target="../embeddings/oleObject100.bin"/><Relationship Id="rId30" Type="http://schemas.openxmlformats.org/officeDocument/2006/relationships/image" Target="../media/image9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05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1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tif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11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3.wmf"/><Relationship Id="rId9" Type="http://schemas.openxmlformats.org/officeDocument/2006/relationships/image" Target="../media/image112.tif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oleObject" Target="../embeddings/oleObject125.bin"/><Relationship Id="rId3" Type="http://schemas.openxmlformats.org/officeDocument/2006/relationships/image" Target="../media/image121.tiff"/><Relationship Id="rId7" Type="http://schemas.openxmlformats.org/officeDocument/2006/relationships/image" Target="../media/image117.wmf"/><Relationship Id="rId12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19.wmf"/><Relationship Id="rId5" Type="http://schemas.openxmlformats.org/officeDocument/2006/relationships/image" Target="../media/image116.wmf"/><Relationship Id="rId15" Type="http://schemas.openxmlformats.org/officeDocument/2006/relationships/image" Target="../media/image120.wmf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18.wmf"/><Relationship Id="rId14" Type="http://schemas.openxmlformats.org/officeDocument/2006/relationships/oleObject" Target="../embeddings/oleObject12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image" Target="../media/image124.tiff"/><Relationship Id="rId7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8.bin"/><Relationship Id="rId5" Type="http://schemas.openxmlformats.org/officeDocument/2006/relationships/image" Target="../media/image122.wmf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1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tif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25.wmf"/><Relationship Id="rId4" Type="http://schemas.openxmlformats.org/officeDocument/2006/relationships/oleObject" Target="../embeddings/oleObject13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tif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27.wmf"/><Relationship Id="rId4" Type="http://schemas.openxmlformats.org/officeDocument/2006/relationships/oleObject" Target="../embeddings/oleObject13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2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35.wmf"/><Relationship Id="rId3" Type="http://schemas.openxmlformats.org/officeDocument/2006/relationships/oleObject" Target="../embeddings/oleObject134.bin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34.wmf"/><Relationship Id="rId5" Type="http://schemas.openxmlformats.org/officeDocument/2006/relationships/image" Target="../media/image56.png"/><Relationship Id="rId10" Type="http://schemas.openxmlformats.org/officeDocument/2006/relationships/oleObject" Target="../embeddings/oleObject137.bin"/><Relationship Id="rId4" Type="http://schemas.openxmlformats.org/officeDocument/2006/relationships/image" Target="../media/image131.wmf"/><Relationship Id="rId9" Type="http://schemas.openxmlformats.org/officeDocument/2006/relationships/image" Target="../media/image13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3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image" Target="../media/image142.tiff"/><Relationship Id="rId7" Type="http://schemas.openxmlformats.org/officeDocument/2006/relationships/image" Target="../media/image1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43.bin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41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4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48.wmf"/><Relationship Id="rId3" Type="http://schemas.openxmlformats.org/officeDocument/2006/relationships/image" Target="../media/image56.png"/><Relationship Id="rId7" Type="http://schemas.openxmlformats.org/officeDocument/2006/relationships/image" Target="../media/image145.wmf"/><Relationship Id="rId12" Type="http://schemas.openxmlformats.org/officeDocument/2006/relationships/oleObject" Target="../embeddings/oleObject150.bin"/><Relationship Id="rId17" Type="http://schemas.openxmlformats.org/officeDocument/2006/relationships/image" Target="../media/image15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2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47.wmf"/><Relationship Id="rId5" Type="http://schemas.openxmlformats.org/officeDocument/2006/relationships/image" Target="../media/image144.wmf"/><Relationship Id="rId15" Type="http://schemas.openxmlformats.org/officeDocument/2006/relationships/image" Target="../media/image149.wmf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46.wmf"/><Relationship Id="rId14" Type="http://schemas.openxmlformats.org/officeDocument/2006/relationships/oleObject" Target="../embeddings/oleObject15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3" Type="http://schemas.openxmlformats.org/officeDocument/2006/relationships/image" Target="../media/image56.png"/><Relationship Id="rId7" Type="http://schemas.openxmlformats.org/officeDocument/2006/relationships/image" Target="../media/image1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54.wmf"/><Relationship Id="rId5" Type="http://schemas.openxmlformats.org/officeDocument/2006/relationships/image" Target="../media/image151.wmf"/><Relationship Id="rId10" Type="http://schemas.openxmlformats.org/officeDocument/2006/relationships/oleObject" Target="../embeddings/oleObject156.bin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5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62.wmf"/><Relationship Id="rId26" Type="http://schemas.openxmlformats.org/officeDocument/2006/relationships/oleObject" Target="../embeddings/oleObject171.bin"/><Relationship Id="rId3" Type="http://schemas.openxmlformats.org/officeDocument/2006/relationships/oleObject" Target="../embeddings/oleObject157.bin"/><Relationship Id="rId21" Type="http://schemas.openxmlformats.org/officeDocument/2006/relationships/oleObject" Target="../embeddings/oleObject16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164.bin"/><Relationship Id="rId25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1.wmf"/><Relationship Id="rId20" Type="http://schemas.openxmlformats.org/officeDocument/2006/relationships/oleObject" Target="../embeddings/oleObject166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61.bin"/><Relationship Id="rId24" Type="http://schemas.openxmlformats.org/officeDocument/2006/relationships/oleObject" Target="../embeddings/oleObject169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23" Type="http://schemas.openxmlformats.org/officeDocument/2006/relationships/oleObject" Target="../embeddings/oleObject168.bin"/><Relationship Id="rId10" Type="http://schemas.openxmlformats.org/officeDocument/2006/relationships/image" Target="../media/image158.wmf"/><Relationship Id="rId19" Type="http://schemas.openxmlformats.org/officeDocument/2006/relationships/oleObject" Target="../embeddings/oleObject165.bin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60.wmf"/><Relationship Id="rId22" Type="http://schemas.openxmlformats.org/officeDocument/2006/relationships/image" Target="../media/image145.wmf"/><Relationship Id="rId27" Type="http://schemas.openxmlformats.org/officeDocument/2006/relationships/image" Target="../media/image163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image" Target="../media/image168.wmf"/><Relationship Id="rId18" Type="http://schemas.openxmlformats.org/officeDocument/2006/relationships/oleObject" Target="../embeddings/oleObject179.bin"/><Relationship Id="rId26" Type="http://schemas.openxmlformats.org/officeDocument/2006/relationships/oleObject" Target="../embeddings/oleObject186.bin"/><Relationship Id="rId3" Type="http://schemas.openxmlformats.org/officeDocument/2006/relationships/image" Target="../media/image56.png"/><Relationship Id="rId21" Type="http://schemas.openxmlformats.org/officeDocument/2006/relationships/image" Target="../media/image50.png"/><Relationship Id="rId7" Type="http://schemas.openxmlformats.org/officeDocument/2006/relationships/image" Target="../media/image165.wmf"/><Relationship Id="rId12" Type="http://schemas.openxmlformats.org/officeDocument/2006/relationships/oleObject" Target="../embeddings/oleObject176.bin"/><Relationship Id="rId17" Type="http://schemas.openxmlformats.org/officeDocument/2006/relationships/image" Target="../media/image7.png"/><Relationship Id="rId25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8.bin"/><Relationship Id="rId20" Type="http://schemas.openxmlformats.org/officeDocument/2006/relationships/oleObject" Target="../embeddings/oleObject181.bin"/><Relationship Id="rId29" Type="http://schemas.openxmlformats.org/officeDocument/2006/relationships/image" Target="../media/image171.wmf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67.wmf"/><Relationship Id="rId24" Type="http://schemas.openxmlformats.org/officeDocument/2006/relationships/oleObject" Target="../embeddings/oleObject184.bin"/><Relationship Id="rId5" Type="http://schemas.openxmlformats.org/officeDocument/2006/relationships/image" Target="../media/image164.wmf"/><Relationship Id="rId15" Type="http://schemas.openxmlformats.org/officeDocument/2006/relationships/image" Target="../media/image169.wmf"/><Relationship Id="rId23" Type="http://schemas.openxmlformats.org/officeDocument/2006/relationships/oleObject" Target="../embeddings/oleObject183.bin"/><Relationship Id="rId28" Type="http://schemas.openxmlformats.org/officeDocument/2006/relationships/oleObject" Target="../embeddings/oleObject187.bin"/><Relationship Id="rId10" Type="http://schemas.openxmlformats.org/officeDocument/2006/relationships/oleObject" Target="../embeddings/oleObject175.bin"/><Relationship Id="rId19" Type="http://schemas.openxmlformats.org/officeDocument/2006/relationships/oleObject" Target="../embeddings/oleObject180.bin"/><Relationship Id="rId31" Type="http://schemas.openxmlformats.org/officeDocument/2006/relationships/image" Target="../media/image172.wmf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66.wmf"/><Relationship Id="rId14" Type="http://schemas.openxmlformats.org/officeDocument/2006/relationships/oleObject" Target="../embeddings/oleObject177.bin"/><Relationship Id="rId22" Type="http://schemas.openxmlformats.org/officeDocument/2006/relationships/oleObject" Target="../embeddings/oleObject182.bin"/><Relationship Id="rId27" Type="http://schemas.openxmlformats.org/officeDocument/2006/relationships/image" Target="../media/image170.wmf"/><Relationship Id="rId30" Type="http://schemas.openxmlformats.org/officeDocument/2006/relationships/oleObject" Target="../embeddings/oleObject188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94.bin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5" Type="http://schemas.openxmlformats.org/officeDocument/2006/relationships/image" Target="../media/image56.png"/><Relationship Id="rId10" Type="http://schemas.openxmlformats.org/officeDocument/2006/relationships/image" Target="../media/image17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78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image" Target="../media/image56.png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0" Type="http://schemas.openxmlformats.org/officeDocument/2006/relationships/image" Target="../media/image182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98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image" Target="../media/image186.tiff"/><Relationship Id="rId7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187.tif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tif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1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0" Type="http://schemas.openxmlformats.org/officeDocument/2006/relationships/image" Target="../media/image192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205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tif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208.bin"/><Relationship Id="rId4" Type="http://schemas.openxmlformats.org/officeDocument/2006/relationships/image" Target="../media/image195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211.bin"/><Relationship Id="rId4" Type="http://schemas.openxmlformats.org/officeDocument/2006/relationships/image" Target="../media/image198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5.bin"/><Relationship Id="rId3" Type="http://schemas.openxmlformats.org/officeDocument/2006/relationships/image" Target="../media/image205.tiff"/><Relationship Id="rId7" Type="http://schemas.openxmlformats.org/officeDocument/2006/relationships/image" Target="../media/image20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14.bin"/><Relationship Id="rId11" Type="http://schemas.openxmlformats.org/officeDocument/2006/relationships/image" Target="../media/image204.wmf"/><Relationship Id="rId5" Type="http://schemas.openxmlformats.org/officeDocument/2006/relationships/image" Target="../media/image201.wmf"/><Relationship Id="rId10" Type="http://schemas.openxmlformats.org/officeDocument/2006/relationships/oleObject" Target="../embeddings/oleObject216.bin"/><Relationship Id="rId4" Type="http://schemas.openxmlformats.org/officeDocument/2006/relationships/oleObject" Target="../embeddings/oleObject213.bin"/><Relationship Id="rId9" Type="http://schemas.openxmlformats.org/officeDocument/2006/relationships/image" Target="../media/image203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9" Type="http://schemas.openxmlformats.org/officeDocument/2006/relationships/image" Target="../media/image22.wmf"/><Relationship Id="rId21" Type="http://schemas.openxmlformats.org/officeDocument/2006/relationships/image" Target="../media/image13.wmf"/><Relationship Id="rId34" Type="http://schemas.openxmlformats.org/officeDocument/2006/relationships/oleObject" Target="../embeddings/oleObject21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17.wmf"/><Relationship Id="rId41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8.bin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37" Type="http://schemas.openxmlformats.org/officeDocument/2006/relationships/image" Target="../media/image21.wmf"/><Relationship Id="rId40" Type="http://schemas.openxmlformats.org/officeDocument/2006/relationships/oleObject" Target="../embeddings/oleObject24.bin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28" Type="http://schemas.openxmlformats.org/officeDocument/2006/relationships/oleObject" Target="../embeddings/oleObject18.bin"/><Relationship Id="rId36" Type="http://schemas.openxmlformats.org/officeDocument/2006/relationships/oleObject" Target="../embeddings/oleObject22.bin"/><Relationship Id="rId10" Type="http://schemas.openxmlformats.org/officeDocument/2006/relationships/image" Target="../media/image9.wmf"/><Relationship Id="rId19" Type="http://schemas.openxmlformats.org/officeDocument/2006/relationships/image" Target="../media/image12.wmf"/><Relationship Id="rId31" Type="http://schemas.openxmlformats.org/officeDocument/2006/relationships/image" Target="../media/image18.wmf"/><Relationship Id="rId4" Type="http://schemas.openxmlformats.org/officeDocument/2006/relationships/image" Target="../media/image25.jpeg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16.wmf"/><Relationship Id="rId30" Type="http://schemas.openxmlformats.org/officeDocument/2006/relationships/oleObject" Target="../embeddings/oleObject19.bin"/><Relationship Id="rId35" Type="http://schemas.openxmlformats.org/officeDocument/2006/relationships/image" Target="../media/image20.wmf"/><Relationship Id="rId8" Type="http://schemas.openxmlformats.org/officeDocument/2006/relationships/image" Target="../media/image8.wmf"/><Relationship Id="rId3" Type="http://schemas.openxmlformats.org/officeDocument/2006/relationships/image" Target="../media/image24.jpeg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1.wmf"/><Relationship Id="rId25" Type="http://schemas.openxmlformats.org/officeDocument/2006/relationships/image" Target="../media/image15.wmf"/><Relationship Id="rId33" Type="http://schemas.openxmlformats.org/officeDocument/2006/relationships/image" Target="../media/image19.wmf"/><Relationship Id="rId38" Type="http://schemas.openxmlformats.org/officeDocument/2006/relationships/oleObject" Target="../embeddings/oleObject23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218.bin"/><Relationship Id="rId10" Type="http://schemas.openxmlformats.org/officeDocument/2006/relationships/image" Target="../media/image209.wmf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220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2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37.tiff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533400" y="4016375"/>
            <a:ext cx="80772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smtClean="0">
                <a:ln w="12700">
                  <a:solidFill>
                    <a:srgbClr val="FFFFFF"/>
                  </a:solidFill>
                </a:ln>
                <a:solidFill>
                  <a:srgbClr val="0070C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第三章 动量和能量</a:t>
            </a:r>
            <a:endParaRPr kumimoji="0" lang="zh-CN" altLang="en-US" sz="6600" b="1" i="0" u="none" strike="noStrike" kern="1200" cap="none" spc="0" normalizeH="0" baseline="0" noProof="0" dirty="0">
              <a:ln w="12700">
                <a:solidFill>
                  <a:srgbClr val="FFFFFF"/>
                </a:solidFill>
              </a:ln>
              <a:solidFill>
                <a:srgbClr val="0070C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5800" y="195899"/>
            <a:ext cx="5748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动量 冲量 质点的动量定理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305580"/>
            <a:ext cx="3954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则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平均作用力的大小为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03758"/>
              </p:ext>
            </p:extLst>
          </p:nvPr>
        </p:nvGraphicFramePr>
        <p:xfrm>
          <a:off x="4190999" y="1140916"/>
          <a:ext cx="4901441" cy="949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3" imgW="1815312" imgH="355446" progId="">
                  <p:embed/>
                </p:oleObj>
              </mc:Choice>
              <mc:Fallback>
                <p:oleObj r:id="rId3" imgW="1815312" imgH="35544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999" y="1140916"/>
                        <a:ext cx="4901441" cy="9494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174" y="2067580"/>
            <a:ext cx="4415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地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面对人的作用力大小为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364649"/>
              </p:ext>
            </p:extLst>
          </p:nvPr>
        </p:nvGraphicFramePr>
        <p:xfrm>
          <a:off x="306338" y="2667000"/>
          <a:ext cx="8075662" cy="59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r:id="rId5" imgW="2933700" imgH="215900" progId="">
                  <p:embed/>
                </p:oleObj>
              </mc:Choice>
              <mc:Fallback>
                <p:oleObj r:id="rId5" imgW="2933700" imgH="2159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38" y="2667000"/>
                        <a:ext cx="8075662" cy="59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0436" y="3362980"/>
            <a:ext cx="8981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② 双腿弯曲着地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=0.50m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上述过程类似，有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737694"/>
              </p:ext>
            </p:extLst>
          </p:nvPr>
        </p:nvGraphicFramePr>
        <p:xfrm>
          <a:off x="228600" y="4036219"/>
          <a:ext cx="4191001" cy="916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r:id="rId7" imgW="1828800" imgH="393700" progId="">
                  <p:embed/>
                </p:oleObj>
              </mc:Choice>
              <mc:Fallback>
                <p:oleObj r:id="rId7" imgW="1828800" imgH="3937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036219"/>
                        <a:ext cx="4191001" cy="9167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373672"/>
              </p:ext>
            </p:extLst>
          </p:nvPr>
        </p:nvGraphicFramePr>
        <p:xfrm>
          <a:off x="4724400" y="4036219"/>
          <a:ext cx="3962401" cy="814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r:id="rId9" imgW="1713756" imgH="355446" progId="">
                  <p:embed/>
                </p:oleObj>
              </mc:Choice>
              <mc:Fallback>
                <p:oleObj r:id="rId9" imgW="1713756" imgH="355446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36219"/>
                        <a:ext cx="3962401" cy="8144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228600" y="502920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地面对人的作用力大小为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711988"/>
              </p:ext>
            </p:extLst>
          </p:nvPr>
        </p:nvGraphicFramePr>
        <p:xfrm>
          <a:off x="232772" y="5715000"/>
          <a:ext cx="8216349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r:id="rId11" imgW="2959100" imgH="215900" progId="">
                  <p:embed/>
                </p:oleObj>
              </mc:Choice>
              <mc:Fallback>
                <p:oleObj r:id="rId11" imgW="2959100" imgH="2159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72" y="5715000"/>
                        <a:ext cx="8216349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87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1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5486400" y="990600"/>
            <a:ext cx="3352800" cy="2895600"/>
            <a:chOff x="3408" y="576"/>
            <a:chExt cx="2112" cy="1824"/>
          </a:xfrm>
        </p:grpSpPr>
        <p:sp>
          <p:nvSpPr>
            <p:cNvPr id="155651" name="Rectangle 1027"/>
            <p:cNvSpPr>
              <a:spLocks noChangeArrowheads="1"/>
            </p:cNvSpPr>
            <p:nvPr/>
          </p:nvSpPr>
          <p:spPr bwMode="auto">
            <a:xfrm>
              <a:off x="3408" y="576"/>
              <a:ext cx="2112" cy="18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2" name="Text Box 1028"/>
            <p:cNvSpPr txBox="1">
              <a:spLocks noChangeArrowheads="1"/>
            </p:cNvSpPr>
            <p:nvPr/>
          </p:nvSpPr>
          <p:spPr bwMode="auto">
            <a:xfrm>
              <a:off x="3456" y="585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Arial" charset="0"/>
                </a:rPr>
                <a:t>质点系</a:t>
              </a:r>
            </a:p>
          </p:txBody>
        </p:sp>
      </p:grpSp>
      <p:sp>
        <p:nvSpPr>
          <p:cNvPr id="155653" name="Rectangle 1029"/>
          <p:cNvSpPr>
            <a:spLocks noChangeArrowheads="1"/>
          </p:cNvSpPr>
          <p:nvPr/>
        </p:nvSpPr>
        <p:spPr bwMode="auto">
          <a:xfrm>
            <a:off x="344488" y="1000780"/>
            <a:ext cx="45323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质点系的动量定理</a:t>
            </a:r>
            <a:endParaRPr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Group 1030"/>
          <p:cNvGrpSpPr>
            <a:grpSpLocks/>
          </p:cNvGrpSpPr>
          <p:nvPr/>
        </p:nvGrpSpPr>
        <p:grpSpPr bwMode="auto">
          <a:xfrm>
            <a:off x="5638800" y="1371600"/>
            <a:ext cx="2895600" cy="1828800"/>
            <a:chOff x="3600" y="1008"/>
            <a:chExt cx="1824" cy="1152"/>
          </a:xfrm>
        </p:grpSpPr>
        <p:sp>
          <p:nvSpPr>
            <p:cNvPr id="155655" name="Oval 1031"/>
            <p:cNvSpPr>
              <a:spLocks noChangeArrowheads="1"/>
            </p:cNvSpPr>
            <p:nvPr/>
          </p:nvSpPr>
          <p:spPr bwMode="auto">
            <a:xfrm>
              <a:off x="4320" y="1632"/>
              <a:ext cx="48" cy="48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6" name="Oval 1032"/>
            <p:cNvSpPr>
              <a:spLocks noChangeArrowheads="1"/>
            </p:cNvSpPr>
            <p:nvPr/>
          </p:nvSpPr>
          <p:spPr bwMode="auto">
            <a:xfrm>
              <a:off x="4512" y="100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7" name="Oval 1033"/>
            <p:cNvSpPr>
              <a:spLocks noChangeArrowheads="1"/>
            </p:cNvSpPr>
            <p:nvPr/>
          </p:nvSpPr>
          <p:spPr bwMode="auto">
            <a:xfrm>
              <a:off x="5328" y="206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8" name="Oval 1034"/>
            <p:cNvSpPr>
              <a:spLocks noChangeArrowheads="1"/>
            </p:cNvSpPr>
            <p:nvPr/>
          </p:nvSpPr>
          <p:spPr bwMode="auto">
            <a:xfrm>
              <a:off x="5040" y="1413"/>
              <a:ext cx="48" cy="48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9" name="Oval 1035"/>
            <p:cNvSpPr>
              <a:spLocks noChangeArrowheads="1"/>
            </p:cNvSpPr>
            <p:nvPr/>
          </p:nvSpPr>
          <p:spPr bwMode="auto">
            <a:xfrm>
              <a:off x="4128" y="12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60" name="Oval 1036"/>
            <p:cNvSpPr>
              <a:spLocks noChangeArrowheads="1"/>
            </p:cNvSpPr>
            <p:nvPr/>
          </p:nvSpPr>
          <p:spPr bwMode="auto">
            <a:xfrm>
              <a:off x="3744" y="177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61" name="Oval 1037"/>
            <p:cNvSpPr>
              <a:spLocks noChangeArrowheads="1"/>
            </p:cNvSpPr>
            <p:nvPr/>
          </p:nvSpPr>
          <p:spPr bwMode="auto">
            <a:xfrm>
              <a:off x="4128" y="211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62" name="Oval 1038"/>
            <p:cNvSpPr>
              <a:spLocks noChangeArrowheads="1"/>
            </p:cNvSpPr>
            <p:nvPr/>
          </p:nvSpPr>
          <p:spPr bwMode="auto">
            <a:xfrm>
              <a:off x="5376" y="105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63" name="Oval 1039"/>
            <p:cNvSpPr>
              <a:spLocks noChangeArrowheads="1"/>
            </p:cNvSpPr>
            <p:nvPr/>
          </p:nvSpPr>
          <p:spPr bwMode="auto">
            <a:xfrm>
              <a:off x="4656" y="211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64" name="Oval 1040"/>
            <p:cNvSpPr>
              <a:spLocks noChangeArrowheads="1"/>
            </p:cNvSpPr>
            <p:nvPr/>
          </p:nvSpPr>
          <p:spPr bwMode="auto">
            <a:xfrm>
              <a:off x="3600" y="115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65" name="Freeform 1041"/>
            <p:cNvSpPr>
              <a:spLocks/>
            </p:cNvSpPr>
            <p:nvPr/>
          </p:nvSpPr>
          <p:spPr bwMode="auto">
            <a:xfrm>
              <a:off x="3911" y="1104"/>
              <a:ext cx="1464" cy="912"/>
            </a:xfrm>
            <a:custGeom>
              <a:avLst/>
              <a:gdLst>
                <a:gd name="T0" fmla="*/ 122 w 1464"/>
                <a:gd name="T1" fmla="*/ 489 h 767"/>
                <a:gd name="T2" fmla="*/ 200 w 1464"/>
                <a:gd name="T3" fmla="*/ 345 h 767"/>
                <a:gd name="T4" fmla="*/ 234 w 1464"/>
                <a:gd name="T5" fmla="*/ 312 h 767"/>
                <a:gd name="T6" fmla="*/ 278 w 1464"/>
                <a:gd name="T7" fmla="*/ 212 h 767"/>
                <a:gd name="T8" fmla="*/ 411 w 1464"/>
                <a:gd name="T9" fmla="*/ 134 h 767"/>
                <a:gd name="T10" fmla="*/ 578 w 1464"/>
                <a:gd name="T11" fmla="*/ 123 h 767"/>
                <a:gd name="T12" fmla="*/ 600 w 1464"/>
                <a:gd name="T13" fmla="*/ 100 h 767"/>
                <a:gd name="T14" fmla="*/ 667 w 1464"/>
                <a:gd name="T15" fmla="*/ 78 h 767"/>
                <a:gd name="T16" fmla="*/ 834 w 1464"/>
                <a:gd name="T17" fmla="*/ 0 h 767"/>
                <a:gd name="T18" fmla="*/ 1167 w 1464"/>
                <a:gd name="T19" fmla="*/ 12 h 767"/>
                <a:gd name="T20" fmla="*/ 1234 w 1464"/>
                <a:gd name="T21" fmla="*/ 34 h 767"/>
                <a:gd name="T22" fmla="*/ 1267 w 1464"/>
                <a:gd name="T23" fmla="*/ 56 h 767"/>
                <a:gd name="T24" fmla="*/ 1356 w 1464"/>
                <a:gd name="T25" fmla="*/ 78 h 767"/>
                <a:gd name="T26" fmla="*/ 1434 w 1464"/>
                <a:gd name="T27" fmla="*/ 156 h 767"/>
                <a:gd name="T28" fmla="*/ 1434 w 1464"/>
                <a:gd name="T29" fmla="*/ 356 h 767"/>
                <a:gd name="T30" fmla="*/ 1389 w 1464"/>
                <a:gd name="T31" fmla="*/ 423 h 767"/>
                <a:gd name="T32" fmla="*/ 1256 w 1464"/>
                <a:gd name="T33" fmla="*/ 589 h 767"/>
                <a:gd name="T34" fmla="*/ 1178 w 1464"/>
                <a:gd name="T35" fmla="*/ 689 h 767"/>
                <a:gd name="T36" fmla="*/ 1045 w 1464"/>
                <a:gd name="T37" fmla="*/ 767 h 767"/>
                <a:gd name="T38" fmla="*/ 567 w 1464"/>
                <a:gd name="T39" fmla="*/ 734 h 767"/>
                <a:gd name="T40" fmla="*/ 245 w 1464"/>
                <a:gd name="T41" fmla="*/ 745 h 767"/>
                <a:gd name="T42" fmla="*/ 0 w 1464"/>
                <a:gd name="T43" fmla="*/ 634 h 767"/>
                <a:gd name="T44" fmla="*/ 122 w 1464"/>
                <a:gd name="T45" fmla="*/ 545 h 767"/>
                <a:gd name="T46" fmla="*/ 122 w 1464"/>
                <a:gd name="T47" fmla="*/ 489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64" h="767">
                  <a:moveTo>
                    <a:pt x="122" y="489"/>
                  </a:moveTo>
                  <a:cubicBezTo>
                    <a:pt x="134" y="382"/>
                    <a:pt x="115" y="373"/>
                    <a:pt x="200" y="345"/>
                  </a:cubicBezTo>
                  <a:cubicBezTo>
                    <a:pt x="211" y="334"/>
                    <a:pt x="226" y="326"/>
                    <a:pt x="234" y="312"/>
                  </a:cubicBezTo>
                  <a:cubicBezTo>
                    <a:pt x="254" y="277"/>
                    <a:pt x="247" y="239"/>
                    <a:pt x="278" y="212"/>
                  </a:cubicBezTo>
                  <a:cubicBezTo>
                    <a:pt x="316" y="179"/>
                    <a:pt x="363" y="150"/>
                    <a:pt x="411" y="134"/>
                  </a:cubicBezTo>
                  <a:cubicBezTo>
                    <a:pt x="487" y="149"/>
                    <a:pt x="482" y="155"/>
                    <a:pt x="578" y="123"/>
                  </a:cubicBezTo>
                  <a:cubicBezTo>
                    <a:pt x="588" y="120"/>
                    <a:pt x="591" y="105"/>
                    <a:pt x="600" y="100"/>
                  </a:cubicBezTo>
                  <a:cubicBezTo>
                    <a:pt x="621" y="89"/>
                    <a:pt x="647" y="91"/>
                    <a:pt x="667" y="78"/>
                  </a:cubicBezTo>
                  <a:cubicBezTo>
                    <a:pt x="703" y="54"/>
                    <a:pt x="789" y="16"/>
                    <a:pt x="834" y="0"/>
                  </a:cubicBezTo>
                  <a:cubicBezTo>
                    <a:pt x="945" y="4"/>
                    <a:pt x="1056" y="3"/>
                    <a:pt x="1167" y="12"/>
                  </a:cubicBezTo>
                  <a:cubicBezTo>
                    <a:pt x="1190" y="14"/>
                    <a:pt x="1234" y="34"/>
                    <a:pt x="1234" y="34"/>
                  </a:cubicBezTo>
                  <a:cubicBezTo>
                    <a:pt x="1245" y="41"/>
                    <a:pt x="1255" y="52"/>
                    <a:pt x="1267" y="56"/>
                  </a:cubicBezTo>
                  <a:cubicBezTo>
                    <a:pt x="1296" y="66"/>
                    <a:pt x="1356" y="78"/>
                    <a:pt x="1356" y="78"/>
                  </a:cubicBezTo>
                  <a:cubicBezTo>
                    <a:pt x="1392" y="102"/>
                    <a:pt x="1409" y="121"/>
                    <a:pt x="1434" y="156"/>
                  </a:cubicBezTo>
                  <a:cubicBezTo>
                    <a:pt x="1459" y="231"/>
                    <a:pt x="1464" y="232"/>
                    <a:pt x="1434" y="356"/>
                  </a:cubicBezTo>
                  <a:cubicBezTo>
                    <a:pt x="1428" y="382"/>
                    <a:pt x="1404" y="401"/>
                    <a:pt x="1389" y="423"/>
                  </a:cubicBezTo>
                  <a:cubicBezTo>
                    <a:pt x="1350" y="481"/>
                    <a:pt x="1305" y="540"/>
                    <a:pt x="1256" y="589"/>
                  </a:cubicBezTo>
                  <a:cubicBezTo>
                    <a:pt x="1235" y="653"/>
                    <a:pt x="1254" y="613"/>
                    <a:pt x="1178" y="689"/>
                  </a:cubicBezTo>
                  <a:cubicBezTo>
                    <a:pt x="1120" y="747"/>
                    <a:pt x="1125" y="747"/>
                    <a:pt x="1045" y="767"/>
                  </a:cubicBezTo>
                  <a:cubicBezTo>
                    <a:pt x="826" y="760"/>
                    <a:pt x="745" y="756"/>
                    <a:pt x="567" y="734"/>
                  </a:cubicBezTo>
                  <a:cubicBezTo>
                    <a:pt x="460" y="738"/>
                    <a:pt x="352" y="745"/>
                    <a:pt x="245" y="745"/>
                  </a:cubicBezTo>
                  <a:cubicBezTo>
                    <a:pt x="115" y="745"/>
                    <a:pt x="66" y="733"/>
                    <a:pt x="0" y="634"/>
                  </a:cubicBezTo>
                  <a:cubicBezTo>
                    <a:pt x="24" y="559"/>
                    <a:pt x="56" y="567"/>
                    <a:pt x="122" y="545"/>
                  </a:cubicBezTo>
                  <a:cubicBezTo>
                    <a:pt x="173" y="497"/>
                    <a:pt x="122" y="546"/>
                    <a:pt x="122" y="489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CC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5666" name="Object 1042"/>
            <p:cNvGraphicFramePr>
              <a:graphicFrameLocks noChangeAspect="1"/>
            </p:cNvGraphicFramePr>
            <p:nvPr/>
          </p:nvGraphicFramePr>
          <p:xfrm>
            <a:off x="4224" y="1605"/>
            <a:ext cx="28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8" name="公式" r:id="rId4" imgW="139579" imgH="164957" progId="">
                    <p:embed/>
                  </p:oleObj>
                </mc:Choice>
                <mc:Fallback>
                  <p:oleObj name="公式" r:id="rId4" imgW="139579" imgH="164957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605"/>
                          <a:ext cx="28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67" name="Object 1043"/>
            <p:cNvGraphicFramePr>
              <a:graphicFrameLocks noChangeAspect="1"/>
            </p:cNvGraphicFramePr>
            <p:nvPr/>
          </p:nvGraphicFramePr>
          <p:xfrm>
            <a:off x="4944" y="1440"/>
            <a:ext cx="30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9" name="公式" r:id="rId6" imgW="152268" imgH="164957" progId="">
                    <p:embed/>
                  </p:oleObj>
                </mc:Choice>
                <mc:Fallback>
                  <p:oleObj name="公式" r:id="rId6" imgW="152268" imgH="164957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440"/>
                          <a:ext cx="309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044"/>
          <p:cNvGrpSpPr>
            <a:grpSpLocks/>
          </p:cNvGrpSpPr>
          <p:nvPr/>
        </p:nvGrpSpPr>
        <p:grpSpPr bwMode="auto">
          <a:xfrm>
            <a:off x="5638800" y="914400"/>
            <a:ext cx="2781300" cy="1600200"/>
            <a:chOff x="3600" y="720"/>
            <a:chExt cx="1752" cy="1008"/>
          </a:xfrm>
        </p:grpSpPr>
        <p:sp>
          <p:nvSpPr>
            <p:cNvPr id="155669" name="Line 1045"/>
            <p:cNvSpPr>
              <a:spLocks noChangeShapeType="1"/>
            </p:cNvSpPr>
            <p:nvPr/>
          </p:nvSpPr>
          <p:spPr bwMode="auto">
            <a:xfrm flipV="1">
              <a:off x="4368" y="1584"/>
              <a:ext cx="336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70" name="Line 1046"/>
            <p:cNvSpPr>
              <a:spLocks noChangeShapeType="1"/>
            </p:cNvSpPr>
            <p:nvPr/>
          </p:nvSpPr>
          <p:spPr bwMode="auto">
            <a:xfrm rot="21421042" flipH="1">
              <a:off x="4801" y="1439"/>
              <a:ext cx="335" cy="10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71" name="Line 1047"/>
            <p:cNvSpPr>
              <a:spLocks noChangeShapeType="1"/>
            </p:cNvSpPr>
            <p:nvPr/>
          </p:nvSpPr>
          <p:spPr bwMode="auto">
            <a:xfrm flipH="1" flipV="1">
              <a:off x="3744" y="1248"/>
              <a:ext cx="624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72" name="Line 1048"/>
            <p:cNvSpPr>
              <a:spLocks noChangeShapeType="1"/>
            </p:cNvSpPr>
            <p:nvPr/>
          </p:nvSpPr>
          <p:spPr bwMode="auto">
            <a:xfrm rot="20397980" flipV="1">
              <a:off x="4992" y="1100"/>
              <a:ext cx="360" cy="33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5673" name="Object 1049"/>
            <p:cNvGraphicFramePr>
              <a:graphicFrameLocks noChangeAspect="1"/>
            </p:cNvGraphicFramePr>
            <p:nvPr/>
          </p:nvGraphicFramePr>
          <p:xfrm>
            <a:off x="4272" y="1248"/>
            <a:ext cx="38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0" name="Equation" r:id="rId8" imgW="215806" imgH="228501" progId="">
                    <p:embed/>
                  </p:oleObj>
                </mc:Choice>
                <mc:Fallback>
                  <p:oleObj name="Equation" r:id="rId8" imgW="215806" imgH="228501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248"/>
                          <a:ext cx="384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74" name="Object 1050"/>
            <p:cNvGraphicFramePr>
              <a:graphicFrameLocks noChangeAspect="1"/>
            </p:cNvGraphicFramePr>
            <p:nvPr/>
          </p:nvGraphicFramePr>
          <p:xfrm>
            <a:off x="4656" y="1104"/>
            <a:ext cx="38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1" name="Equation" r:id="rId10" imgW="215806" imgH="228501" progId="">
                    <p:embed/>
                  </p:oleObj>
                </mc:Choice>
                <mc:Fallback>
                  <p:oleObj name="Equation" r:id="rId10" imgW="215806" imgH="228501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104"/>
                          <a:ext cx="384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75" name="Object 1051"/>
            <p:cNvGraphicFramePr>
              <a:graphicFrameLocks noChangeAspect="1"/>
            </p:cNvGraphicFramePr>
            <p:nvPr/>
          </p:nvGraphicFramePr>
          <p:xfrm>
            <a:off x="3600" y="1327"/>
            <a:ext cx="336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2" name="Equation" r:id="rId12" imgW="165028" imgH="228501" progId="">
                    <p:embed/>
                  </p:oleObj>
                </mc:Choice>
                <mc:Fallback>
                  <p:oleObj name="Equation" r:id="rId12" imgW="165028" imgH="228501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327"/>
                          <a:ext cx="336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76" name="Object 1052"/>
            <p:cNvGraphicFramePr>
              <a:graphicFrameLocks noChangeAspect="1"/>
            </p:cNvGraphicFramePr>
            <p:nvPr/>
          </p:nvGraphicFramePr>
          <p:xfrm>
            <a:off x="4944" y="720"/>
            <a:ext cx="30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3" name="Equation" r:id="rId14" imgW="177646" imgH="228402" progId="">
                    <p:embed/>
                  </p:oleObj>
                </mc:Choice>
                <mc:Fallback>
                  <p:oleObj name="Equation" r:id="rId14" imgW="177646" imgH="228402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720"/>
                          <a:ext cx="30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5677" name="Text Box 1053"/>
          <p:cNvSpPr txBox="1">
            <a:spLocks noChangeArrowheads="1"/>
          </p:cNvSpPr>
          <p:nvPr/>
        </p:nvSpPr>
        <p:spPr bwMode="auto">
          <a:xfrm>
            <a:off x="228600" y="4521200"/>
            <a:ext cx="88392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Blip>
                <a:blip r:embed="rId16"/>
              </a:buBlip>
            </a:pPr>
            <a:r>
              <a:rPr lang="en-US" altLang="zh-CN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质点系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动量定理 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作用于系统的合外力的冲量等于系统动量的增量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aphicFrame>
        <p:nvGraphicFramePr>
          <p:cNvPr id="155678" name="Object 10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674024"/>
              </p:ext>
            </p:extLst>
          </p:nvPr>
        </p:nvGraphicFramePr>
        <p:xfrm>
          <a:off x="762000" y="5638800"/>
          <a:ext cx="54864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17" imgW="3479800" imgH="812800" progId="">
                  <p:embed/>
                </p:oleObj>
              </mc:Choice>
              <mc:Fallback>
                <p:oleObj name="Equation" r:id="rId17" imgW="3479800" imgH="8128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638800"/>
                        <a:ext cx="5486400" cy="11572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055"/>
          <p:cNvGrpSpPr>
            <a:grpSpLocks/>
          </p:cNvGrpSpPr>
          <p:nvPr/>
        </p:nvGrpSpPr>
        <p:grpSpPr bwMode="auto">
          <a:xfrm>
            <a:off x="5562600" y="1295400"/>
            <a:ext cx="3119438" cy="1981200"/>
            <a:chOff x="3552" y="960"/>
            <a:chExt cx="1965" cy="1248"/>
          </a:xfrm>
        </p:grpSpPr>
        <p:graphicFrame>
          <p:nvGraphicFramePr>
            <p:cNvPr id="155680" name="Object 1056"/>
            <p:cNvGraphicFramePr>
              <a:graphicFrameLocks noChangeAspect="1"/>
            </p:cNvGraphicFramePr>
            <p:nvPr/>
          </p:nvGraphicFramePr>
          <p:xfrm>
            <a:off x="5280" y="206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5" name="Clip" r:id="rId19" imgW="380852" imgH="390270" progId="">
                    <p:embed/>
                  </p:oleObj>
                </mc:Choice>
                <mc:Fallback>
                  <p:oleObj name="Clip" r:id="rId19" imgW="380852" imgH="390270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064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81" name="Object 1057"/>
            <p:cNvGraphicFramePr>
              <a:graphicFrameLocks noChangeAspect="1"/>
            </p:cNvGraphicFramePr>
            <p:nvPr/>
          </p:nvGraphicFramePr>
          <p:xfrm>
            <a:off x="4320" y="158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6" name="Clip" r:id="rId21" imgW="380852" imgH="390270" progId="">
                    <p:embed/>
                  </p:oleObj>
                </mc:Choice>
                <mc:Fallback>
                  <p:oleObj name="Clip" r:id="rId21" imgW="380852" imgH="390270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584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82" name="Object 1058"/>
            <p:cNvGraphicFramePr>
              <a:graphicFrameLocks noChangeAspect="1"/>
            </p:cNvGraphicFramePr>
            <p:nvPr/>
          </p:nvGraphicFramePr>
          <p:xfrm>
            <a:off x="4611" y="206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7" name="Clip" r:id="rId23" imgW="380852" imgH="390270" progId="">
                    <p:embed/>
                  </p:oleObj>
                </mc:Choice>
                <mc:Fallback>
                  <p:oleObj name="Clip" r:id="rId23" imgW="380852" imgH="390270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1" y="2064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83" name="Object 1059"/>
            <p:cNvGraphicFramePr>
              <a:graphicFrameLocks noChangeAspect="1"/>
            </p:cNvGraphicFramePr>
            <p:nvPr/>
          </p:nvGraphicFramePr>
          <p:xfrm>
            <a:off x="3696" y="1728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8" name="Clip" r:id="rId24" imgW="380852" imgH="390270" progId="">
                    <p:embed/>
                  </p:oleObj>
                </mc:Choice>
                <mc:Fallback>
                  <p:oleObj name="Clip" r:id="rId24" imgW="380852" imgH="390270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728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84" name="Object 1060"/>
            <p:cNvGraphicFramePr>
              <a:graphicFrameLocks noChangeAspect="1"/>
            </p:cNvGraphicFramePr>
            <p:nvPr/>
          </p:nvGraphicFramePr>
          <p:xfrm>
            <a:off x="4995" y="1392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9" name="Clip" r:id="rId25" imgW="380852" imgH="390270" progId="">
                    <p:embed/>
                  </p:oleObj>
                </mc:Choice>
                <mc:Fallback>
                  <p:oleObj name="Clip" r:id="rId25" imgW="380852" imgH="390270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5" y="1392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85" name="Object 1061"/>
            <p:cNvGraphicFramePr>
              <a:graphicFrameLocks noChangeAspect="1"/>
            </p:cNvGraphicFramePr>
            <p:nvPr/>
          </p:nvGraphicFramePr>
          <p:xfrm>
            <a:off x="4080" y="206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0" name="Clip" r:id="rId26" imgW="380852" imgH="390270" progId="">
                    <p:embed/>
                  </p:oleObj>
                </mc:Choice>
                <mc:Fallback>
                  <p:oleObj name="Clip" r:id="rId26" imgW="380852" imgH="390270" progId="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064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86" name="Object 1062"/>
            <p:cNvGraphicFramePr>
              <a:graphicFrameLocks noChangeAspect="1"/>
            </p:cNvGraphicFramePr>
            <p:nvPr/>
          </p:nvGraphicFramePr>
          <p:xfrm>
            <a:off x="4083" y="1200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1" name="Clip" r:id="rId27" imgW="380852" imgH="390270" progId="">
                    <p:embed/>
                  </p:oleObj>
                </mc:Choice>
                <mc:Fallback>
                  <p:oleObj name="Clip" r:id="rId27" imgW="380852" imgH="390270" progId="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3" y="1200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87" name="Object 1063"/>
            <p:cNvGraphicFramePr>
              <a:graphicFrameLocks noChangeAspect="1"/>
            </p:cNvGraphicFramePr>
            <p:nvPr/>
          </p:nvGraphicFramePr>
          <p:xfrm>
            <a:off x="4464" y="960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2" name="Clip" r:id="rId28" imgW="380852" imgH="390270" progId="">
                    <p:embed/>
                  </p:oleObj>
                </mc:Choice>
                <mc:Fallback>
                  <p:oleObj name="Clip" r:id="rId28" imgW="380852" imgH="390270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960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88" name="Object 1064"/>
            <p:cNvGraphicFramePr>
              <a:graphicFrameLocks noChangeAspect="1"/>
            </p:cNvGraphicFramePr>
            <p:nvPr/>
          </p:nvGraphicFramePr>
          <p:xfrm>
            <a:off x="3552" y="110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3" name="Clip" r:id="rId29" imgW="380852" imgH="390270" progId="">
                    <p:embed/>
                  </p:oleObj>
                </mc:Choice>
                <mc:Fallback>
                  <p:oleObj name="Clip" r:id="rId29" imgW="380852" imgH="390270" progId="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104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89" name="Object 1065"/>
            <p:cNvGraphicFramePr>
              <a:graphicFrameLocks noChangeAspect="1"/>
            </p:cNvGraphicFramePr>
            <p:nvPr/>
          </p:nvGraphicFramePr>
          <p:xfrm>
            <a:off x="5376" y="1008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4" name="Clip" r:id="rId30" imgW="380852" imgH="390270" progId="">
                    <p:embed/>
                  </p:oleObj>
                </mc:Choice>
                <mc:Fallback>
                  <p:oleObj name="Clip" r:id="rId30" imgW="380852" imgH="39027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1008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5690" name="Object 10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601175"/>
              </p:ext>
            </p:extLst>
          </p:nvPr>
        </p:nvGraphicFramePr>
        <p:xfrm>
          <a:off x="685800" y="3683000"/>
          <a:ext cx="7924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公式" r:id="rId31" imgW="5676900" imgH="635000" progId="">
                  <p:embed/>
                </p:oleObj>
              </mc:Choice>
              <mc:Fallback>
                <p:oleObj name="公式" r:id="rId31" imgW="5676900" imgH="6350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83000"/>
                        <a:ext cx="7924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91" name="Object 10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71443"/>
              </p:ext>
            </p:extLst>
          </p:nvPr>
        </p:nvGraphicFramePr>
        <p:xfrm>
          <a:off x="304800" y="2324100"/>
          <a:ext cx="5029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tion" r:id="rId33" imgW="3606800" imgH="635000" progId="">
                  <p:embed/>
                </p:oleObj>
              </mc:Choice>
              <mc:Fallback>
                <p:oleObj name="Equation" r:id="rId33" imgW="3606800" imgH="6350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24100"/>
                        <a:ext cx="50292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92" name="Object 10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771277"/>
              </p:ext>
            </p:extLst>
          </p:nvPr>
        </p:nvGraphicFramePr>
        <p:xfrm>
          <a:off x="304800" y="1539875"/>
          <a:ext cx="5029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Equation" r:id="rId35" imgW="3441700" imgH="635000" progId="">
                  <p:embed/>
                </p:oleObj>
              </mc:Choice>
              <mc:Fallback>
                <p:oleObj name="Equation" r:id="rId35" imgW="3441700" imgH="63500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39875"/>
                        <a:ext cx="5029200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073"/>
          <p:cNvGrpSpPr>
            <a:grpSpLocks/>
          </p:cNvGrpSpPr>
          <p:nvPr/>
        </p:nvGrpSpPr>
        <p:grpSpPr bwMode="auto">
          <a:xfrm>
            <a:off x="438411" y="3200400"/>
            <a:ext cx="5181600" cy="557213"/>
            <a:chOff x="192" y="2025"/>
            <a:chExt cx="3264" cy="351"/>
          </a:xfrm>
        </p:grpSpPr>
        <p:sp>
          <p:nvSpPr>
            <p:cNvPr id="155694" name="Text Box 1070"/>
            <p:cNvSpPr txBox="1">
              <a:spLocks noChangeArrowheads="1"/>
            </p:cNvSpPr>
            <p:nvPr/>
          </p:nvSpPr>
          <p:spPr bwMode="auto">
            <a:xfrm>
              <a:off x="192" y="2025"/>
              <a:ext cx="3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因为内力</a:t>
              </a:r>
              <a:r>
                <a:rPr lang="zh-CN" altLang="en-US" sz="2800" dirty="0"/>
                <a:t>                           ，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故</a:t>
              </a:r>
            </a:p>
          </p:txBody>
        </p:sp>
        <p:graphicFrame>
          <p:nvGraphicFramePr>
            <p:cNvPr id="155695" name="Object 10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237663"/>
                </p:ext>
              </p:extLst>
            </p:nvPr>
          </p:nvGraphicFramePr>
          <p:xfrm>
            <a:off x="1133" y="2025"/>
            <a:ext cx="1382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8" name="Equation" r:id="rId37" imgW="1498600" imgH="381000" progId="">
                    <p:embed/>
                  </p:oleObj>
                </mc:Choice>
                <mc:Fallback>
                  <p:oleObj name="Equation" r:id="rId37" imgW="1498600" imgH="381000" progId="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2025"/>
                          <a:ext cx="1382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5696" name="Object 10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583280"/>
              </p:ext>
            </p:extLst>
          </p:nvPr>
        </p:nvGraphicFramePr>
        <p:xfrm>
          <a:off x="6629400" y="6115050"/>
          <a:ext cx="1905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Equation" r:id="rId39" imgW="1269449" imgH="393529" progId="">
                  <p:embed/>
                </p:oleObj>
              </mc:Choice>
              <mc:Fallback>
                <p:oleObj name="Equation" r:id="rId39" imgW="1269449" imgH="393529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6115050"/>
                        <a:ext cx="1905000" cy="5905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09600" y="228600"/>
            <a:ext cx="5750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  <a:latin typeface="黑体"/>
                <a:ea typeface="黑体"/>
              </a:rPr>
              <a:t>二</a:t>
            </a:r>
            <a:r>
              <a:rPr lang="en-US" altLang="zh-CN" sz="2800" b="1" dirty="0">
                <a:solidFill>
                  <a:srgbClr val="00B050"/>
                </a:solidFill>
                <a:latin typeface="黑体"/>
                <a:ea typeface="黑体"/>
              </a:rPr>
              <a:t> </a:t>
            </a:r>
            <a:r>
              <a:rPr lang="zh-CN" altLang="en-US" sz="2800" b="1" dirty="0" smtClean="0">
                <a:solidFill>
                  <a:srgbClr val="00B050"/>
                </a:solidFill>
                <a:latin typeface="黑体"/>
                <a:ea typeface="黑体"/>
              </a:rPr>
              <a:t>质点系动量定理和动量守恒定律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3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5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7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979894"/>
              </p:ext>
            </p:extLst>
          </p:nvPr>
        </p:nvGraphicFramePr>
        <p:xfrm>
          <a:off x="3043237" y="1041400"/>
          <a:ext cx="54911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公式" r:id="rId3" imgW="1917360" imgH="393480" progId="">
                  <p:embed/>
                </p:oleObj>
              </mc:Choice>
              <mc:Fallback>
                <p:oleObj name="公式" r:id="rId3" imgW="1917360" imgH="393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7" y="1041400"/>
                        <a:ext cx="5491163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8600" y="1066800"/>
            <a:ext cx="8458200" cy="3124200"/>
            <a:chOff x="144" y="624"/>
            <a:chExt cx="5328" cy="1968"/>
          </a:xfrm>
        </p:grpSpPr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288" y="1440"/>
              <a:ext cx="5184" cy="1152"/>
              <a:chOff x="288" y="1440"/>
              <a:chExt cx="5184" cy="1152"/>
            </a:xfrm>
          </p:grpSpPr>
          <p:sp>
            <p:nvSpPr>
              <p:cNvPr id="155655" name="Text Box 7"/>
              <p:cNvSpPr txBox="1">
                <a:spLocks noChangeArrowheads="1"/>
              </p:cNvSpPr>
              <p:nvPr/>
            </p:nvSpPr>
            <p:spPr bwMode="auto">
              <a:xfrm>
                <a:off x="288" y="1440"/>
                <a:ext cx="5184" cy="95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40000"/>
                  </a:lnSpc>
                  <a:spcBef>
                    <a:spcPct val="50000"/>
                  </a:spcBef>
                </a:pPr>
                <a:r>
                  <a:rPr lang="en-US" altLang="zh-CN" sz="2800" b="0" dirty="0">
                    <a:solidFill>
                      <a:srgbClr val="990033"/>
                    </a:solidFill>
                    <a:latin typeface="黑体" pitchFamily="49" charset="-122"/>
                    <a:ea typeface="黑体" pitchFamily="49" charset="-122"/>
                  </a:rPr>
                  <a:t>   </a:t>
                </a: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若</a:t>
                </a:r>
                <a:r>
                  <a:rPr lang="zh-CN" altLang="en-US" sz="2800" dirty="0">
                    <a:latin typeface="黑体" pitchFamily="49" charset="-122"/>
                    <a:ea typeface="黑体" pitchFamily="49" charset="-122"/>
                  </a:rPr>
                  <a:t>质点系所受的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合外力为零                                     </a:t>
                </a:r>
              </a:p>
              <a:p>
                <a:pPr>
                  <a:lnSpc>
                    <a:spcPct val="140000"/>
                  </a:lnSpc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2800" dirty="0">
                    <a:latin typeface="黑体" pitchFamily="49" charset="-122"/>
                    <a:ea typeface="黑体" pitchFamily="49" charset="-122"/>
                  </a:rPr>
                  <a:t>则系统的总动量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守恒</a:t>
                </a:r>
                <a:r>
                  <a:rPr lang="zh-CN" altLang="en-US" sz="2800" dirty="0">
                    <a:latin typeface="黑体" pitchFamily="49" charset="-122"/>
                    <a:ea typeface="黑体" pitchFamily="49" charset="-122"/>
                  </a:rPr>
                  <a:t>，</a:t>
                </a: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即            </a:t>
                </a:r>
                <a:r>
                  <a:rPr lang="zh-CN" altLang="en-US" sz="2800" dirty="0">
                    <a:latin typeface="黑体" pitchFamily="49" charset="-122"/>
                    <a:ea typeface="黑体" pitchFamily="49" charset="-122"/>
                  </a:rPr>
                  <a:t>保持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不变 </a:t>
                </a:r>
                <a:r>
                  <a:rPr lang="en-US" altLang="zh-CN" sz="2800" dirty="0">
                    <a:latin typeface="黑体" pitchFamily="49" charset="-122"/>
                    <a:ea typeface="黑体" pitchFamily="49" charset="-122"/>
                  </a:rPr>
                  <a:t>.</a:t>
                </a:r>
              </a:p>
            </p:txBody>
          </p:sp>
          <p:graphicFrame>
            <p:nvGraphicFramePr>
              <p:cNvPr id="155656" name="Object 8"/>
              <p:cNvGraphicFramePr>
                <a:graphicFrameLocks noChangeAspect="1"/>
              </p:cNvGraphicFramePr>
              <p:nvPr/>
            </p:nvGraphicFramePr>
            <p:xfrm>
              <a:off x="3544" y="1488"/>
              <a:ext cx="1928" cy="6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7" name="Equation" r:id="rId5" imgW="1054100" imgH="342900" progId="">
                      <p:embed/>
                    </p:oleObj>
                  </mc:Choice>
                  <mc:Fallback>
                    <p:oleObj name="Equation" r:id="rId5" imgW="1054100" imgH="342900" progId="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4" y="1488"/>
                            <a:ext cx="1928" cy="6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5657" name="Object 9"/>
              <p:cNvGraphicFramePr>
                <a:graphicFrameLocks noChangeAspect="1"/>
              </p:cNvGraphicFramePr>
              <p:nvPr/>
            </p:nvGraphicFramePr>
            <p:xfrm>
              <a:off x="2928" y="1983"/>
              <a:ext cx="1200" cy="6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8" name="Equation" r:id="rId7" imgW="1180588" imgH="660113" progId="">
                      <p:embed/>
                    </p:oleObj>
                  </mc:Choice>
                  <mc:Fallback>
                    <p:oleObj name="Equation" r:id="rId7" imgW="1180588" imgH="660113" progId="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1983"/>
                            <a:ext cx="1200" cy="6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5658" name="Rectangle 10"/>
            <p:cNvSpPr>
              <a:spLocks noChangeArrowheads="1"/>
            </p:cNvSpPr>
            <p:nvPr/>
          </p:nvSpPr>
          <p:spPr bwMode="auto">
            <a:xfrm>
              <a:off x="144" y="624"/>
              <a:ext cx="22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Clr>
                  <a:srgbClr val="0000FF"/>
                </a:buClr>
              </a:pPr>
              <a:r>
                <a:rPr lang="zh-CN" altLang="en-US" sz="2800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动量守恒定律</a:t>
              </a:r>
              <a:endPara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81000" y="3886200"/>
            <a:ext cx="8458200" cy="1046163"/>
            <a:chOff x="240" y="2506"/>
            <a:chExt cx="5328" cy="659"/>
          </a:xfrm>
        </p:grpSpPr>
        <p:graphicFrame>
          <p:nvGraphicFramePr>
            <p:cNvPr id="155660" name="Object 12"/>
            <p:cNvGraphicFramePr>
              <a:graphicFrameLocks noChangeAspect="1"/>
            </p:cNvGraphicFramePr>
            <p:nvPr/>
          </p:nvGraphicFramePr>
          <p:xfrm>
            <a:off x="2208" y="2506"/>
            <a:ext cx="3360" cy="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9" name="Equation" r:id="rId9" imgW="3606800" imgH="723900" progId="">
                    <p:embed/>
                  </p:oleObj>
                </mc:Choice>
                <mc:Fallback>
                  <p:oleObj name="Equation" r:id="rId9" imgW="3606800" imgH="72390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506"/>
                          <a:ext cx="3360" cy="6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5661" name="Text Box 13"/>
            <p:cNvSpPr txBox="1">
              <a:spLocks noChangeArrowheads="1"/>
            </p:cNvSpPr>
            <p:nvPr/>
          </p:nvSpPr>
          <p:spPr bwMode="auto">
            <a:xfrm>
              <a:off x="240" y="2640"/>
              <a:ext cx="28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力的</a:t>
              </a:r>
              <a:r>
                <a:rPr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瞬时</a:t>
              </a:r>
              <a:r>
                <a:rPr lang="zh-CN" altLang="en-US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作用规律</a:t>
              </a:r>
            </a:p>
          </p:txBody>
        </p:sp>
      </p:grpSp>
      <p:sp>
        <p:nvSpPr>
          <p:cNvPr id="155662" name="Text Box 14"/>
          <p:cNvSpPr txBox="1">
            <a:spLocks noChangeArrowheads="1"/>
          </p:cNvSpPr>
          <p:nvPr/>
        </p:nvSpPr>
        <p:spPr bwMode="auto">
          <a:xfrm>
            <a:off x="152400" y="4876800"/>
            <a:ext cx="88392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系统的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动量守恒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是指系统的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总动量不变，系统内任一物体的动量是可变的</a:t>
            </a:r>
            <a:r>
              <a:rPr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各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物体的动量必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相对于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同一惯性参考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系 </a:t>
            </a:r>
            <a:r>
              <a:rPr lang="en-US" altLang="zh-CN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14" name="矩形 13"/>
          <p:cNvSpPr/>
          <p:nvPr/>
        </p:nvSpPr>
        <p:spPr>
          <a:xfrm>
            <a:off x="609600" y="228600"/>
            <a:ext cx="5750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  <a:latin typeface="黑体"/>
                <a:ea typeface="黑体"/>
              </a:rPr>
              <a:t>二</a:t>
            </a:r>
            <a:r>
              <a:rPr lang="en-US" altLang="zh-CN" sz="2800" b="1" dirty="0">
                <a:solidFill>
                  <a:srgbClr val="00B050"/>
                </a:solidFill>
                <a:latin typeface="黑体"/>
                <a:ea typeface="黑体"/>
              </a:rPr>
              <a:t> </a:t>
            </a:r>
            <a:r>
              <a:rPr lang="zh-CN" altLang="en-US" sz="2800" b="1" dirty="0" smtClean="0">
                <a:solidFill>
                  <a:srgbClr val="00B050"/>
                </a:solidFill>
                <a:latin typeface="黑体"/>
                <a:ea typeface="黑体"/>
              </a:rPr>
              <a:t>质点系动量定理和动量守恒定律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5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990600" y="2833687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若</a:t>
            </a:r>
            <a:r>
              <a:rPr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某一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方向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合外力为零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则</a:t>
            </a:r>
            <a:r>
              <a:rPr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此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方向动量</a:t>
            </a:r>
            <a:r>
              <a:rPr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守恒 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152400" y="5655338"/>
            <a:ext cx="899160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     </a:t>
            </a:r>
            <a:r>
              <a:rPr lang="en-US" altLang="zh-CN" sz="2800" dirty="0" smtClean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动量守恒定律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只在</a:t>
            </a:r>
            <a:r>
              <a:rPr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惯性参考系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中成立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自然界最普遍，最基本的定律之一 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828800" y="3414713"/>
            <a:ext cx="5791200" cy="2300287"/>
            <a:chOff x="1152" y="1959"/>
            <a:chExt cx="3648" cy="1449"/>
          </a:xfrm>
        </p:grpSpPr>
        <p:graphicFrame>
          <p:nvGraphicFramePr>
            <p:cNvPr id="156677" name="Object 5"/>
            <p:cNvGraphicFramePr>
              <a:graphicFrameLocks noChangeAspect="1"/>
            </p:cNvGraphicFramePr>
            <p:nvPr/>
          </p:nvGraphicFramePr>
          <p:xfrm>
            <a:off x="1500" y="1959"/>
            <a:ext cx="3300" cy="1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" name="Equation" r:id="rId3" imgW="1816100" imgH="787400" progId="">
                    <p:embed/>
                  </p:oleObj>
                </mc:Choice>
                <mc:Fallback>
                  <p:oleObj name="Equation" r:id="rId3" imgW="1816100" imgH="78740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" y="1959"/>
                          <a:ext cx="3300" cy="14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678" name="AutoShape 6"/>
            <p:cNvSpPr>
              <a:spLocks/>
            </p:cNvSpPr>
            <p:nvPr/>
          </p:nvSpPr>
          <p:spPr bwMode="auto">
            <a:xfrm>
              <a:off x="1152" y="2154"/>
              <a:ext cx="285" cy="1014"/>
            </a:xfrm>
            <a:prstGeom prst="leftBrace">
              <a:avLst>
                <a:gd name="adj1" fmla="val 29649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35699" y="957262"/>
            <a:ext cx="8534400" cy="1862138"/>
            <a:chOff x="96" y="384"/>
            <a:chExt cx="5376" cy="1173"/>
          </a:xfrm>
        </p:grpSpPr>
        <p:sp>
          <p:nvSpPr>
            <p:cNvPr id="156680" name="Text Box 8"/>
            <p:cNvSpPr txBox="1">
              <a:spLocks noChangeArrowheads="1"/>
            </p:cNvSpPr>
            <p:nvPr/>
          </p:nvSpPr>
          <p:spPr bwMode="auto">
            <a:xfrm>
              <a:off x="96" y="440"/>
              <a:ext cx="5376" cy="1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CC0000"/>
                  </a:solidFill>
                  <a:latin typeface="Arial" charset="0"/>
                </a:rPr>
                <a:t>          </a:t>
              </a:r>
              <a:r>
                <a:rPr lang="en-US" altLang="zh-CN" sz="2800" dirty="0">
                  <a:solidFill>
                    <a:srgbClr val="CC0000"/>
                  </a:solidFill>
                  <a:latin typeface="Arial" charset="0"/>
                </a:rPr>
                <a:t>2</a:t>
              </a:r>
              <a:r>
                <a:rPr lang="zh-CN" altLang="en-US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守恒条件 </a:t>
              </a:r>
              <a:r>
                <a:rPr lang="zh-CN" altLang="en-US" sz="2800" dirty="0" smtClean="0">
                  <a:latin typeface="黑体" pitchFamily="49" charset="-122"/>
                  <a:ea typeface="黑体" pitchFamily="49" charset="-122"/>
                </a:rPr>
                <a:t>合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外力为零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     </a:t>
              </a:r>
              <a:r>
                <a:rPr lang="zh-CN" altLang="en-US" sz="2800" dirty="0" smtClean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当 </a:t>
              </a:r>
              <a:r>
                <a:rPr lang="zh-CN" altLang="zh-CN" sz="2800" dirty="0">
                  <a:latin typeface="黑体" pitchFamily="49" charset="-122"/>
                  <a:ea typeface="黑体" pitchFamily="49" charset="-122"/>
                </a:rPr>
                <a:t>       </a:t>
              </a:r>
              <a:r>
                <a:rPr lang="en-US" altLang="zh-CN" sz="2800" dirty="0" smtClean="0"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2800" dirty="0" smtClean="0">
                  <a:latin typeface="黑体" pitchFamily="49" charset="-122"/>
                  <a:ea typeface="黑体" pitchFamily="49" charset="-122"/>
                </a:rPr>
                <a:t>时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，可略去外力的作用</a:t>
              </a:r>
              <a:r>
                <a:rPr lang="en-US" altLang="zh-CN" sz="2800" dirty="0" smtClean="0"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sz="2800" dirty="0" smtClean="0">
                  <a:latin typeface="黑体" pitchFamily="49" charset="-122"/>
                  <a:ea typeface="黑体" pitchFamily="49" charset="-122"/>
                </a:rPr>
                <a:t>近似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地认为系统</a:t>
              </a:r>
              <a:r>
                <a:rPr lang="zh-CN" altLang="en-US" sz="2800" dirty="0" smtClean="0">
                  <a:latin typeface="黑体" pitchFamily="49" charset="-122"/>
                  <a:ea typeface="黑体" pitchFamily="49" charset="-122"/>
                </a:rPr>
                <a:t>动量守恒</a:t>
              </a:r>
              <a:r>
                <a:rPr lang="en-US" altLang="zh-CN" sz="2800" dirty="0" smtClean="0">
                  <a:latin typeface="黑体" pitchFamily="49" charset="-122"/>
                  <a:ea typeface="黑体" pitchFamily="49" charset="-122"/>
                </a:rPr>
                <a:t>.</a:t>
              </a:r>
              <a:r>
                <a:rPr lang="zh-CN" altLang="en-US" sz="2800" dirty="0" smtClean="0">
                  <a:latin typeface="黑体" pitchFamily="49" charset="-122"/>
                  <a:ea typeface="黑体" pitchFamily="49" charset="-122"/>
                </a:rPr>
                <a:t>例如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在碰撞</a:t>
              </a:r>
              <a:r>
                <a:rPr lang="en-US" altLang="zh-CN" sz="2800" dirty="0" smtClean="0"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sz="2800" dirty="0" smtClean="0">
                  <a:latin typeface="黑体" pitchFamily="49" charset="-122"/>
                  <a:ea typeface="黑体" pitchFamily="49" charset="-122"/>
                </a:rPr>
                <a:t>打击</a:t>
              </a:r>
              <a:r>
                <a:rPr lang="en-US" altLang="zh-CN" sz="2800" dirty="0" smtClean="0"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sz="2800" dirty="0" smtClean="0">
                  <a:latin typeface="黑体" pitchFamily="49" charset="-122"/>
                  <a:ea typeface="黑体" pitchFamily="49" charset="-122"/>
                </a:rPr>
                <a:t>爆炸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等问题中</a:t>
              </a:r>
              <a:r>
                <a:rPr lang="en-US" altLang="zh-CN" sz="2800" dirty="0">
                  <a:latin typeface="黑体" pitchFamily="49" charset="-122"/>
                  <a:ea typeface="黑体" pitchFamily="49" charset="-122"/>
                </a:rPr>
                <a:t>.  </a:t>
              </a:r>
            </a:p>
          </p:txBody>
        </p:sp>
        <p:graphicFrame>
          <p:nvGraphicFramePr>
            <p:cNvPr id="156681" name="Object 9"/>
            <p:cNvGraphicFramePr>
              <a:graphicFrameLocks noChangeAspect="1"/>
            </p:cNvGraphicFramePr>
            <p:nvPr/>
          </p:nvGraphicFramePr>
          <p:xfrm>
            <a:off x="3312" y="384"/>
            <a:ext cx="2160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" name="Equation" r:id="rId5" imgW="1104900" imgH="279400" progId="">
                    <p:embed/>
                  </p:oleObj>
                </mc:Choice>
                <mc:Fallback>
                  <p:oleObj name="Equation" r:id="rId5" imgW="1104900" imgH="27940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84"/>
                          <a:ext cx="2160" cy="5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682" name="Object 10"/>
            <p:cNvGraphicFramePr>
              <a:graphicFrameLocks noChangeAspect="1"/>
            </p:cNvGraphicFramePr>
            <p:nvPr/>
          </p:nvGraphicFramePr>
          <p:xfrm>
            <a:off x="1008" y="816"/>
            <a:ext cx="1248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" name="Equation" r:id="rId7" imgW="698500" imgH="190500" progId="">
                    <p:embed/>
                  </p:oleObj>
                </mc:Choice>
                <mc:Fallback>
                  <p:oleObj name="Equation" r:id="rId7" imgW="698500" imgH="19050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816"/>
                          <a:ext cx="1248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矩形 11"/>
          <p:cNvSpPr/>
          <p:nvPr/>
        </p:nvSpPr>
        <p:spPr>
          <a:xfrm>
            <a:off x="609600" y="228600"/>
            <a:ext cx="5750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  <a:latin typeface="黑体"/>
                <a:ea typeface="黑体"/>
              </a:rPr>
              <a:t>二</a:t>
            </a:r>
            <a:r>
              <a:rPr lang="en-US" altLang="zh-CN" sz="2800" b="1" dirty="0">
                <a:solidFill>
                  <a:srgbClr val="00B050"/>
                </a:solidFill>
                <a:latin typeface="黑体"/>
                <a:ea typeface="黑体"/>
              </a:rPr>
              <a:t> </a:t>
            </a:r>
            <a:r>
              <a:rPr lang="zh-CN" altLang="en-US" sz="2800" b="1" dirty="0" smtClean="0">
                <a:solidFill>
                  <a:srgbClr val="00B050"/>
                </a:solidFill>
                <a:latin typeface="黑体"/>
                <a:ea typeface="黑体"/>
              </a:rPr>
              <a:t>质点系动量定理和动量守恒定律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35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utoUpdateAnimBg="0"/>
      <p:bldP spid="15667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594" y="914401"/>
            <a:ext cx="8846806" cy="2423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3.1.3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两辆质量相同的汽车在十字路口垂直相撞，相撞后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在发动机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都关闭的情况下粘合在一起沿直线滑行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了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=12m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才停止下来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，汽车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车轮与地面间的滑动摩擦系数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0.80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。撞车后两司机都说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他们的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车速没有超速（十字路口限速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 km/h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）。他们的话都可信吗？</a:t>
            </a:r>
          </a:p>
        </p:txBody>
      </p:sp>
      <p:pic>
        <p:nvPicPr>
          <p:cNvPr id="89090" name="Picture 2" descr="C:\Users\zhangru\Desktop\新教材ppt\上册整合后的图片\3.1.3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3216"/>
            <a:ext cx="3019346" cy="269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032104"/>
              </p:ext>
            </p:extLst>
          </p:nvPr>
        </p:nvGraphicFramePr>
        <p:xfrm>
          <a:off x="4897438" y="6002338"/>
          <a:ext cx="3309937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4" imgW="977760" imgH="203040" progId="">
                  <p:embed/>
                </p:oleObj>
              </mc:Choice>
              <mc:Fallback>
                <p:oleObj name="Equation" r:id="rId4" imgW="977760" imgH="2030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6002338"/>
                        <a:ext cx="3309937" cy="70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048000" y="3276600"/>
            <a:ext cx="6096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两车相撞后在滑动摩擦力的作用下在地面匀减速滑行，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由牛顿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定律可知，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加速度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 smtClean="0"/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它们碰撞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后瞬间的速度为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423986"/>
              </p:ext>
            </p:extLst>
          </p:nvPr>
        </p:nvGraphicFramePr>
        <p:xfrm>
          <a:off x="4114800" y="5105400"/>
          <a:ext cx="435204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6" imgW="1358640" imgH="241200" progId="">
                  <p:embed/>
                </p:oleObj>
              </mc:Choice>
              <mc:Fallback>
                <p:oleObj name="Equation" r:id="rId6" imgW="1358640" imgH="241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05400"/>
                        <a:ext cx="4352041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124200" y="609600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动量守恒</a:t>
            </a:r>
          </a:p>
        </p:txBody>
      </p:sp>
      <p:sp>
        <p:nvSpPr>
          <p:cNvPr id="16" name="矩形 15"/>
          <p:cNvSpPr/>
          <p:nvPr/>
        </p:nvSpPr>
        <p:spPr>
          <a:xfrm>
            <a:off x="609600" y="228600"/>
            <a:ext cx="5750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  <a:latin typeface="黑体"/>
                <a:ea typeface="黑体"/>
              </a:rPr>
              <a:t>二</a:t>
            </a:r>
            <a:r>
              <a:rPr lang="en-US" altLang="zh-CN" sz="2800" b="1" dirty="0">
                <a:solidFill>
                  <a:srgbClr val="00B050"/>
                </a:solidFill>
                <a:latin typeface="黑体"/>
                <a:ea typeface="黑体"/>
              </a:rPr>
              <a:t> </a:t>
            </a:r>
            <a:r>
              <a:rPr lang="zh-CN" altLang="en-US" sz="2800" b="1" dirty="0" smtClean="0">
                <a:solidFill>
                  <a:srgbClr val="00B050"/>
                </a:solidFill>
                <a:latin typeface="黑体"/>
                <a:ea typeface="黑体"/>
              </a:rPr>
              <a:t>质点系动量定理和动量守恒定律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4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651140"/>
              </p:ext>
            </p:extLst>
          </p:nvPr>
        </p:nvGraphicFramePr>
        <p:xfrm>
          <a:off x="2286000" y="1560493"/>
          <a:ext cx="3962400" cy="60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r:id="rId3" imgW="1434477" imgH="215806" progId="">
                  <p:embed/>
                </p:oleObj>
              </mc:Choice>
              <mc:Fallback>
                <p:oleObj r:id="rId3" imgW="1434477" imgH="21580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60493"/>
                        <a:ext cx="3962400" cy="6075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878243"/>
              </p:ext>
            </p:extLst>
          </p:nvPr>
        </p:nvGraphicFramePr>
        <p:xfrm>
          <a:off x="501806" y="3389293"/>
          <a:ext cx="780399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r:id="rId5" imgW="3086100" imgH="381000" progId="">
                  <p:embed/>
                </p:oleObj>
              </mc:Choice>
              <mc:Fallback>
                <p:oleObj r:id="rId5" imgW="3086100" imgH="3810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6" y="3389293"/>
                        <a:ext cx="7803994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1016" y="2322493"/>
            <a:ext cx="9112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假设两车碰撞前均以最高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限速</a:t>
            </a:r>
            <a:r>
              <a:rPr lang="en-US" altLang="zh-CN" sz="2800" i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=50km/h=13.89m/s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行驶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，那么碰撞后的共同速率为</a:t>
            </a:r>
          </a:p>
        </p:txBody>
      </p:sp>
      <p:sp>
        <p:nvSpPr>
          <p:cNvPr id="8" name="矩形 7"/>
          <p:cNvSpPr/>
          <p:nvPr/>
        </p:nvSpPr>
        <p:spPr>
          <a:xfrm>
            <a:off x="152400" y="4456093"/>
            <a:ext cx="8839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上述结果说明，至少有一位司机超速，即至少有一人的描述与事实不符。</a:t>
            </a:r>
          </a:p>
        </p:txBody>
      </p:sp>
      <p:sp>
        <p:nvSpPr>
          <p:cNvPr id="9" name="矩形 8"/>
          <p:cNvSpPr/>
          <p:nvPr/>
        </p:nvSpPr>
        <p:spPr>
          <a:xfrm>
            <a:off x="609600" y="228600"/>
            <a:ext cx="5750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  <a:latin typeface="黑体"/>
                <a:ea typeface="黑体"/>
              </a:rPr>
              <a:t>二</a:t>
            </a:r>
            <a:r>
              <a:rPr lang="en-US" altLang="zh-CN" sz="2800" b="1" dirty="0">
                <a:solidFill>
                  <a:srgbClr val="00B050"/>
                </a:solidFill>
                <a:latin typeface="黑体"/>
                <a:ea typeface="黑体"/>
              </a:rPr>
              <a:t> </a:t>
            </a:r>
            <a:r>
              <a:rPr lang="zh-CN" altLang="en-US" sz="2800" b="1" dirty="0" smtClean="0">
                <a:solidFill>
                  <a:srgbClr val="00B050"/>
                </a:solidFill>
                <a:latin typeface="黑体"/>
                <a:ea typeface="黑体"/>
              </a:rPr>
              <a:t>质点系动量定理和动量守恒定律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400" y="104745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大小关系：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2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914400"/>
            <a:ext cx="9067800" cy="384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3.1.4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如图所示，有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个人站在光滑地面上静止的平板车上，每个人的质量都是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，平板车的质量为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。他们以相对于平板车的速度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从右端跳离平板车，平板车无摩擦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地向左滑动。问：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）若所有人同时跳下车，平板车的最终速度为多少？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）若他们一个个跳离平板车，平板车的最终速度为多少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？哪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情况下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平板车的最终速度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1138" name="Picture 2" descr="C:\Users\zhangru\Desktop\新教材ppt\上册整合后的图片\3.1.4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13" y="4343400"/>
            <a:ext cx="783508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09600" y="228600"/>
            <a:ext cx="5750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  <a:latin typeface="黑体"/>
                <a:ea typeface="黑体"/>
              </a:rPr>
              <a:t>二</a:t>
            </a:r>
            <a:r>
              <a:rPr lang="en-US" altLang="zh-CN" sz="2800" b="1" dirty="0">
                <a:solidFill>
                  <a:srgbClr val="00B050"/>
                </a:solidFill>
                <a:latin typeface="黑体"/>
                <a:ea typeface="黑体"/>
              </a:rPr>
              <a:t> </a:t>
            </a:r>
            <a:r>
              <a:rPr lang="zh-CN" altLang="en-US" sz="2800" b="1" dirty="0" smtClean="0">
                <a:solidFill>
                  <a:srgbClr val="00B050"/>
                </a:solidFill>
                <a:latin typeface="黑体"/>
                <a:ea typeface="黑体"/>
              </a:rPr>
              <a:t>质点系动量定理和动量守恒定律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118328"/>
              </p:ext>
            </p:extLst>
          </p:nvPr>
        </p:nvGraphicFramePr>
        <p:xfrm>
          <a:off x="3352800" y="1846516"/>
          <a:ext cx="455613" cy="54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4" imgW="126720" imgH="152280" progId="">
                  <p:embed/>
                </p:oleObj>
              </mc:Choice>
              <mc:Fallback>
                <p:oleObj name="Equation" r:id="rId4" imgW="126720" imgH="1522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846516"/>
                        <a:ext cx="455613" cy="546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9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1404897"/>
            <a:ext cx="9067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）将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个人和平板车看成是一个质点系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，在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水平方向动量守恒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个人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同时以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相对速度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跳离平板车后，设车相对于地面的速度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，则人相对于地面的速度</a:t>
            </a: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，由动量守恒定律得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245091"/>
              </p:ext>
            </p:extLst>
          </p:nvPr>
        </p:nvGraphicFramePr>
        <p:xfrm>
          <a:off x="495300" y="3309938"/>
          <a:ext cx="34671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3" imgW="1143000" imgH="190440" progId="">
                  <p:embed/>
                </p:oleObj>
              </mc:Choice>
              <mc:Fallback>
                <p:oleObj name="Equation" r:id="rId3" imgW="1143000" imgH="1904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3309938"/>
                        <a:ext cx="34671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809069"/>
              </p:ext>
            </p:extLst>
          </p:nvPr>
        </p:nvGraphicFramePr>
        <p:xfrm>
          <a:off x="4630738" y="3309938"/>
          <a:ext cx="3476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5" imgW="1244520" imgH="190440" progId="">
                  <p:embed/>
                </p:oleObj>
              </mc:Choice>
              <mc:Fallback>
                <p:oleObj name="Equation" r:id="rId5" imgW="1244520" imgH="1904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3309938"/>
                        <a:ext cx="34766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48225" y="4495800"/>
            <a:ext cx="90719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个人一个一个地以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相对速度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跳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离平板车。第一个人跳离后，设车的速度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  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，由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动量守恒定律得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268369"/>
              </p:ext>
            </p:extLst>
          </p:nvPr>
        </p:nvGraphicFramePr>
        <p:xfrm>
          <a:off x="381000" y="5562600"/>
          <a:ext cx="4583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7" imgW="1790640" imgH="203040" progId="">
                  <p:embed/>
                </p:oleObj>
              </mc:Choice>
              <mc:Fallback>
                <p:oleObj name="Equation" r:id="rId7" imgW="1790640" imgH="203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562600"/>
                        <a:ext cx="4583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615208"/>
              </p:ext>
            </p:extLst>
          </p:nvPr>
        </p:nvGraphicFramePr>
        <p:xfrm>
          <a:off x="5638801" y="5541707"/>
          <a:ext cx="3124200" cy="554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9" imgW="1180800" imgH="203040" progId="">
                  <p:embed/>
                </p:oleObj>
              </mc:Choice>
              <mc:Fallback>
                <p:oleObj name="Equation" r:id="rId9" imgW="1180800" imgH="2030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5541707"/>
                        <a:ext cx="3124200" cy="5542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>
            <a:off x="4114800" y="3462297"/>
            <a:ext cx="41701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056341" y="5715000"/>
            <a:ext cx="41701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9600" y="228600"/>
            <a:ext cx="5750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  <a:latin typeface="黑体"/>
                <a:ea typeface="黑体"/>
              </a:rPr>
              <a:t>二</a:t>
            </a:r>
            <a:r>
              <a:rPr lang="en-US" altLang="zh-CN" sz="2800" b="1" dirty="0">
                <a:solidFill>
                  <a:srgbClr val="00B050"/>
                </a:solidFill>
                <a:latin typeface="黑体"/>
                <a:ea typeface="黑体"/>
              </a:rPr>
              <a:t> </a:t>
            </a:r>
            <a:r>
              <a:rPr lang="zh-CN" altLang="en-US" sz="2800" b="1" dirty="0" smtClean="0">
                <a:solidFill>
                  <a:srgbClr val="00B050"/>
                </a:solidFill>
                <a:latin typeface="黑体"/>
                <a:ea typeface="黑体"/>
              </a:rPr>
              <a:t>质点系动量定理和动量守恒定律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736542"/>
              </p:ext>
            </p:extLst>
          </p:nvPr>
        </p:nvGraphicFramePr>
        <p:xfrm>
          <a:off x="6132085" y="1795469"/>
          <a:ext cx="455613" cy="54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11" imgW="126720" imgH="152280" progId="">
                  <p:embed/>
                </p:oleObj>
              </mc:Choice>
              <mc:Fallback>
                <p:oleObj name="Equation" r:id="rId11" imgW="126720" imgH="15228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085" y="1795469"/>
                        <a:ext cx="455613" cy="546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071235"/>
              </p:ext>
            </p:extLst>
          </p:nvPr>
        </p:nvGraphicFramePr>
        <p:xfrm>
          <a:off x="4114800" y="2222172"/>
          <a:ext cx="4095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13" imgW="114120" imgH="164880" progId="">
                  <p:embed/>
                </p:oleObj>
              </mc:Choice>
              <mc:Fallback>
                <p:oleObj name="Equation" r:id="rId13" imgW="114120" imgH="16488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22172"/>
                        <a:ext cx="409575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220422"/>
              </p:ext>
            </p:extLst>
          </p:nvPr>
        </p:nvGraphicFramePr>
        <p:xfrm>
          <a:off x="457200" y="2626002"/>
          <a:ext cx="1098074" cy="571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15" imgW="317160" imgH="164880" progId="">
                  <p:embed/>
                </p:oleObj>
              </mc:Choice>
              <mc:Fallback>
                <p:oleObj name="Equation" r:id="rId15" imgW="317160" imgH="16488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26002"/>
                        <a:ext cx="1098074" cy="5712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921655"/>
              </p:ext>
            </p:extLst>
          </p:nvPr>
        </p:nvGraphicFramePr>
        <p:xfrm>
          <a:off x="5676472" y="4463074"/>
          <a:ext cx="455613" cy="54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17" imgW="126720" imgH="152280" progId="">
                  <p:embed/>
                </p:oleObj>
              </mc:Choice>
              <mc:Fallback>
                <p:oleObj name="Equation" r:id="rId17" imgW="126720" imgH="15228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472" y="4463074"/>
                        <a:ext cx="455613" cy="546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614977"/>
              </p:ext>
            </p:extLst>
          </p:nvPr>
        </p:nvGraphicFramePr>
        <p:xfrm>
          <a:off x="4452937" y="4822825"/>
          <a:ext cx="500063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19" imgW="139680" imgH="203040" progId="">
                  <p:embed/>
                </p:oleObj>
              </mc:Choice>
              <mc:Fallback>
                <p:oleObj name="Equation" r:id="rId19" imgW="139680" imgH="20304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7" y="4822825"/>
                        <a:ext cx="500063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305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3416" y="34290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以此类推，第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个人跳离平板车后，车的速度为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698090"/>
              </p:ext>
            </p:extLst>
          </p:nvPr>
        </p:nvGraphicFramePr>
        <p:xfrm>
          <a:off x="2672575" y="4038600"/>
          <a:ext cx="35758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3" imgW="1409400" imgH="393480" progId="">
                  <p:embed/>
                </p:oleObj>
              </mc:Choice>
              <mc:Fallback>
                <p:oleObj name="Equation" r:id="rId3" imgW="1409400" imgH="393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575" y="4038600"/>
                        <a:ext cx="357582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054484"/>
              </p:ext>
            </p:extLst>
          </p:nvPr>
        </p:nvGraphicFramePr>
        <p:xfrm>
          <a:off x="2012216" y="5257800"/>
          <a:ext cx="3886200" cy="473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r:id="rId5" imgW="1562100" imgH="190500" progId="">
                  <p:embed/>
                </p:oleObj>
              </mc:Choice>
              <mc:Fallback>
                <p:oleObj r:id="rId5" imgW="1562100" imgH="1905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216" y="5257800"/>
                        <a:ext cx="3886200" cy="4739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59616" y="5218093"/>
            <a:ext cx="9112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1≤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  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所以式（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）给出的平板车末速度大于式（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）给出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的末速度。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862259"/>
              </p:ext>
            </p:extLst>
          </p:nvPr>
        </p:nvGraphicFramePr>
        <p:xfrm>
          <a:off x="1557338" y="2514600"/>
          <a:ext cx="61198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7" imgW="2400120" imgH="203040" progId="">
                  <p:embed/>
                </p:oleObj>
              </mc:Choice>
              <mc:Fallback>
                <p:oleObj name="Equation" r:id="rId7" imgW="2400120" imgH="203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2514600"/>
                        <a:ext cx="61198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609600" y="228600"/>
            <a:ext cx="5750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  <a:latin typeface="黑体"/>
                <a:ea typeface="黑体"/>
              </a:rPr>
              <a:t>二</a:t>
            </a:r>
            <a:r>
              <a:rPr lang="en-US" altLang="zh-CN" sz="2800" b="1" dirty="0">
                <a:solidFill>
                  <a:srgbClr val="00B050"/>
                </a:solidFill>
                <a:latin typeface="黑体"/>
                <a:ea typeface="黑体"/>
              </a:rPr>
              <a:t> </a:t>
            </a:r>
            <a:r>
              <a:rPr lang="zh-CN" altLang="en-US" sz="2800" b="1" dirty="0" smtClean="0">
                <a:solidFill>
                  <a:srgbClr val="00B050"/>
                </a:solidFill>
                <a:latin typeface="黑体"/>
                <a:ea typeface="黑体"/>
              </a:rPr>
              <a:t>质点系动量定理和动量守恒定律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817" y="1295400"/>
            <a:ext cx="88120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设第二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个人跳离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后，车速是   </a:t>
            </a:r>
            <a:r>
              <a:rPr lang="en-US" altLang="zh-CN" sz="2800" i="1" baseline="-25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动量守恒定律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796623"/>
              </p:ext>
            </p:extLst>
          </p:nvPr>
        </p:nvGraphicFramePr>
        <p:xfrm>
          <a:off x="109538" y="1905000"/>
          <a:ext cx="89741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9" imgW="3581280" imgH="203040" progId="">
                  <p:embed/>
                </p:oleObj>
              </mc:Choice>
              <mc:Fallback>
                <p:oleObj name="Equation" r:id="rId9" imgW="3581280" imgH="2030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1905000"/>
                        <a:ext cx="8974137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右箭头 14"/>
          <p:cNvSpPr/>
          <p:nvPr/>
        </p:nvSpPr>
        <p:spPr>
          <a:xfrm>
            <a:off x="914617" y="2667000"/>
            <a:ext cx="41701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466894"/>
              </p:ext>
            </p:extLst>
          </p:nvPr>
        </p:nvGraphicFramePr>
        <p:xfrm>
          <a:off x="4634847" y="1176337"/>
          <a:ext cx="500063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11" imgW="139680" imgH="203040" progId="">
                  <p:embed/>
                </p:oleObj>
              </mc:Choice>
              <mc:Fallback>
                <p:oleObj name="Equation" r:id="rId11" imgW="139680" imgH="20304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4847" y="1176337"/>
                        <a:ext cx="500063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86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3" grpId="0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0200" y="2514600"/>
            <a:ext cx="670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3.3 </a:t>
            </a:r>
            <a:r>
              <a:rPr lang="zh-CN" altLang="en-US" sz="6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功和动能定理</a:t>
            </a:r>
          </a:p>
        </p:txBody>
      </p:sp>
    </p:spTree>
    <p:extLst>
      <p:ext uri="{BB962C8B-B14F-4D97-AF65-F5344CB8AC3E}">
        <p14:creationId xmlns:p14="http://schemas.microsoft.com/office/powerpoint/2010/main" val="9546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 </a:t>
            </a:r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动量定理和动量守恒定律</a:t>
            </a:r>
          </a:p>
        </p:txBody>
      </p:sp>
    </p:spTree>
    <p:extLst>
      <p:ext uri="{BB962C8B-B14F-4D97-AF65-F5344CB8AC3E}">
        <p14:creationId xmlns:p14="http://schemas.microsoft.com/office/powerpoint/2010/main" val="48452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1000" y="1396425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力对空间的积累：功</a:t>
            </a:r>
            <a:endParaRPr lang="zh-CN" altLang="en-US" sz="3200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53000" y="930295"/>
            <a:ext cx="2286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动能定理</a:t>
            </a:r>
            <a:endParaRPr lang="en-US" altLang="zh-CN" sz="32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2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机械能守恒</a:t>
            </a:r>
            <a:endParaRPr lang="zh-CN" altLang="en-US" sz="3200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4800600" y="1219200"/>
            <a:ext cx="76200" cy="11430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04800" y="2449744"/>
            <a:ext cx="8534400" cy="1131656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功：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力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对质点所作的功为力在质点位移方向的分量与位移大小的乘积 </a:t>
            </a:r>
            <a:endParaRPr lang="zh-CN" altLang="en-US" sz="3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033199"/>
              </p:ext>
            </p:extLst>
          </p:nvPr>
        </p:nvGraphicFramePr>
        <p:xfrm>
          <a:off x="1790700" y="4725524"/>
          <a:ext cx="55626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公式" r:id="rId4" imgW="1828800" imgH="254000" progId="Equation.3">
                  <p:embed/>
                </p:oleObj>
              </mc:Choice>
              <mc:Fallback>
                <p:oleObj name="公式" r:id="rId4" imgW="1828800" imgH="254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725524"/>
                        <a:ext cx="55626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776358"/>
              </p:ext>
            </p:extLst>
          </p:nvPr>
        </p:nvGraphicFramePr>
        <p:xfrm>
          <a:off x="3048000" y="3870325"/>
          <a:ext cx="25908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公式" r:id="rId6" imgW="761669" imgH="203112" progId="">
                  <p:embed/>
                </p:oleObj>
              </mc:Choice>
              <mc:Fallback>
                <p:oleObj name="公式" r:id="rId6" imgW="761669" imgH="203112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70325"/>
                        <a:ext cx="25908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矩形 39"/>
          <p:cNvSpPr/>
          <p:nvPr/>
        </p:nvSpPr>
        <p:spPr>
          <a:xfrm>
            <a:off x="304800" y="5801380"/>
            <a:ext cx="3954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）功是标量，过程量</a:t>
            </a:r>
            <a:endParaRPr lang="zh-CN" altLang="en-US" sz="2800" dirty="0"/>
          </a:p>
        </p:txBody>
      </p:sp>
      <p:sp>
        <p:nvSpPr>
          <p:cNvPr id="41" name="矩形 40"/>
          <p:cNvSpPr/>
          <p:nvPr/>
        </p:nvSpPr>
        <p:spPr>
          <a:xfrm>
            <a:off x="304800" y="3667780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）微元形式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152400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功</a:t>
            </a:r>
            <a:endParaRPr lang="zh-CN" altLang="en-US" sz="3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53000" y="4582180"/>
            <a:ext cx="2514600" cy="980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0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40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04800" y="1885950"/>
          <a:ext cx="55626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3" imgW="1828800" imgH="254000" progId="">
                  <p:embed/>
                </p:oleObj>
              </mc:Choice>
              <mc:Fallback>
                <p:oleObj name="Equation" r:id="rId3" imgW="1828800" imgH="254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885950"/>
                        <a:ext cx="55626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600200" y="2563813"/>
          <a:ext cx="25908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公式" r:id="rId5" imgW="761669" imgH="203112" progId="Equation.3">
                  <p:embed/>
                </p:oleObj>
              </mc:Choice>
              <mc:Fallback>
                <p:oleObj name="公式" r:id="rId5" imgW="761669" imgH="203112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63813"/>
                        <a:ext cx="25908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943600" y="1828800"/>
            <a:ext cx="2895600" cy="3505200"/>
            <a:chOff x="3696" y="1536"/>
            <a:chExt cx="1824" cy="2208"/>
          </a:xfrm>
        </p:grpSpPr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3696" y="1536"/>
              <a:ext cx="1824" cy="22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4000" y="1904"/>
              <a:ext cx="1520" cy="1600"/>
            </a:xfrm>
            <a:custGeom>
              <a:avLst/>
              <a:gdLst>
                <a:gd name="T0" fmla="*/ 0 w 1520"/>
                <a:gd name="T1" fmla="*/ 1600 h 1600"/>
                <a:gd name="T2" fmla="*/ 72 w 1520"/>
                <a:gd name="T3" fmla="*/ 1112 h 1600"/>
                <a:gd name="T4" fmla="*/ 98 w 1520"/>
                <a:gd name="T5" fmla="*/ 976 h 1600"/>
                <a:gd name="T6" fmla="*/ 249 w 1520"/>
                <a:gd name="T7" fmla="*/ 646 h 1600"/>
                <a:gd name="T8" fmla="*/ 391 w 1520"/>
                <a:gd name="T9" fmla="*/ 400 h 1600"/>
                <a:gd name="T10" fmla="*/ 630 w 1520"/>
                <a:gd name="T11" fmla="*/ 176 h 1600"/>
                <a:gd name="T12" fmla="*/ 1146 w 1520"/>
                <a:gd name="T13" fmla="*/ 22 h 1600"/>
                <a:gd name="T14" fmla="*/ 1520 w 1520"/>
                <a:gd name="T15" fmla="*/ 43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0" h="1600">
                  <a:moveTo>
                    <a:pt x="0" y="1600"/>
                  </a:moveTo>
                  <a:cubicBezTo>
                    <a:pt x="12" y="1519"/>
                    <a:pt x="56" y="1216"/>
                    <a:pt x="72" y="1112"/>
                  </a:cubicBezTo>
                  <a:cubicBezTo>
                    <a:pt x="88" y="1008"/>
                    <a:pt x="69" y="1054"/>
                    <a:pt x="98" y="976"/>
                  </a:cubicBezTo>
                  <a:cubicBezTo>
                    <a:pt x="127" y="898"/>
                    <a:pt x="200" y="742"/>
                    <a:pt x="249" y="646"/>
                  </a:cubicBezTo>
                  <a:cubicBezTo>
                    <a:pt x="298" y="550"/>
                    <a:pt x="327" y="478"/>
                    <a:pt x="391" y="400"/>
                  </a:cubicBezTo>
                  <a:cubicBezTo>
                    <a:pt x="455" y="322"/>
                    <a:pt x="504" y="239"/>
                    <a:pt x="630" y="176"/>
                  </a:cubicBezTo>
                  <a:cubicBezTo>
                    <a:pt x="756" y="113"/>
                    <a:pt x="998" y="44"/>
                    <a:pt x="1146" y="22"/>
                  </a:cubicBezTo>
                  <a:cubicBezTo>
                    <a:pt x="1294" y="0"/>
                    <a:pt x="1442" y="39"/>
                    <a:pt x="1520" y="43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20"/>
            <p:cNvSpPr>
              <a:spLocks noChangeShapeType="1"/>
            </p:cNvSpPr>
            <p:nvPr/>
          </p:nvSpPr>
          <p:spPr bwMode="auto">
            <a:xfrm>
              <a:off x="4120" y="2832"/>
              <a:ext cx="652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 rot="21199633" flipV="1">
              <a:off x="4080" y="2544"/>
              <a:ext cx="130" cy="288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" name="Object 22"/>
            <p:cNvGraphicFramePr>
              <a:graphicFrameLocks noChangeAspect="1"/>
            </p:cNvGraphicFramePr>
            <p:nvPr/>
          </p:nvGraphicFramePr>
          <p:xfrm>
            <a:off x="4598" y="2832"/>
            <a:ext cx="32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0" name="公式" r:id="rId7" imgW="126835" imgH="152202" progId="">
                    <p:embed/>
                  </p:oleObj>
                </mc:Choice>
                <mc:Fallback>
                  <p:oleObj name="公式" r:id="rId7" imgW="126835" imgH="152202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8" y="2832"/>
                          <a:ext cx="325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23"/>
            <p:cNvGraphicFramePr>
              <a:graphicFrameLocks noChangeAspect="1"/>
            </p:cNvGraphicFramePr>
            <p:nvPr/>
          </p:nvGraphicFramePr>
          <p:xfrm>
            <a:off x="3892" y="2496"/>
            <a:ext cx="25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1" name="公式" r:id="rId9" imgW="291973" imgH="253890" progId="">
                    <p:embed/>
                  </p:oleObj>
                </mc:Choice>
                <mc:Fallback>
                  <p:oleObj name="公式" r:id="rId9" imgW="291973" imgH="25389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2" y="2496"/>
                          <a:ext cx="25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Arc 24"/>
            <p:cNvSpPr>
              <a:spLocks/>
            </p:cNvSpPr>
            <p:nvPr/>
          </p:nvSpPr>
          <p:spPr bwMode="auto">
            <a:xfrm>
              <a:off x="4164" y="2655"/>
              <a:ext cx="130" cy="180"/>
            </a:xfrm>
            <a:custGeom>
              <a:avLst/>
              <a:gdLst>
                <a:gd name="G0" fmla="+- 0 0 0"/>
                <a:gd name="G1" fmla="+- 20168 0 0"/>
                <a:gd name="G2" fmla="+- 21600 0 0"/>
                <a:gd name="T0" fmla="*/ 7735 w 21600"/>
                <a:gd name="T1" fmla="*/ 0 h 20168"/>
                <a:gd name="T2" fmla="*/ 21600 w 21600"/>
                <a:gd name="T3" fmla="*/ 20168 h 20168"/>
                <a:gd name="T4" fmla="*/ 0 w 21600"/>
                <a:gd name="T5" fmla="*/ 20168 h 20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168" fill="none" extrusionOk="0">
                  <a:moveTo>
                    <a:pt x="7734" y="0"/>
                  </a:moveTo>
                  <a:cubicBezTo>
                    <a:pt x="16086" y="3203"/>
                    <a:pt x="21600" y="11223"/>
                    <a:pt x="21600" y="20168"/>
                  </a:cubicBezTo>
                </a:path>
                <a:path w="21600" h="20168" stroke="0" extrusionOk="0">
                  <a:moveTo>
                    <a:pt x="7734" y="0"/>
                  </a:moveTo>
                  <a:cubicBezTo>
                    <a:pt x="16086" y="3203"/>
                    <a:pt x="21600" y="11223"/>
                    <a:pt x="21600" y="20168"/>
                  </a:cubicBezTo>
                  <a:lnTo>
                    <a:pt x="0" y="20168"/>
                  </a:lnTo>
                  <a:close/>
                </a:path>
              </a:pathLst>
            </a:custGeom>
            <a:noFill/>
            <a:ln w="28575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" name="Object 25"/>
            <p:cNvGraphicFramePr>
              <a:graphicFrameLocks noChangeAspect="1"/>
            </p:cNvGraphicFramePr>
            <p:nvPr/>
          </p:nvGraphicFramePr>
          <p:xfrm>
            <a:off x="4251" y="2496"/>
            <a:ext cx="21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2" name="公式" r:id="rId11" imgW="101556" imgH="139639" progId="">
                    <p:embed/>
                  </p:oleObj>
                </mc:Choice>
                <mc:Fallback>
                  <p:oleObj name="公式" r:id="rId11" imgW="101556" imgH="139639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1" y="2496"/>
                          <a:ext cx="214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26"/>
            <p:cNvSpPr>
              <a:spLocks noChangeShapeType="1"/>
            </p:cNvSpPr>
            <p:nvPr/>
          </p:nvSpPr>
          <p:spPr bwMode="auto">
            <a:xfrm flipV="1">
              <a:off x="3990" y="3216"/>
              <a:ext cx="347" cy="144"/>
            </a:xfrm>
            <a:prstGeom prst="line">
              <a:avLst/>
            </a:prstGeom>
            <a:noFill/>
            <a:ln w="34925">
              <a:solidFill>
                <a:srgbClr val="FF66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>
              <a:off x="4651" y="2064"/>
              <a:ext cx="478" cy="432"/>
            </a:xfrm>
            <a:prstGeom prst="line">
              <a:avLst/>
            </a:prstGeom>
            <a:noFill/>
            <a:ln w="34925">
              <a:solidFill>
                <a:srgbClr val="CC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 rot="20890679" flipV="1">
              <a:off x="3979" y="3072"/>
              <a:ext cx="53" cy="288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auto">
            <a:xfrm flipV="1">
              <a:off x="4651" y="1920"/>
              <a:ext cx="261" cy="144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" name="Object 30"/>
            <p:cNvGraphicFramePr>
              <a:graphicFrameLocks noChangeAspect="1"/>
            </p:cNvGraphicFramePr>
            <p:nvPr/>
          </p:nvGraphicFramePr>
          <p:xfrm>
            <a:off x="4869" y="2400"/>
            <a:ext cx="31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3" name="公式" r:id="rId13" imgW="126890" imgH="190335" progId="">
                    <p:embed/>
                  </p:oleObj>
                </mc:Choice>
                <mc:Fallback>
                  <p:oleObj name="公式" r:id="rId13" imgW="126890" imgH="190335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9" y="2400"/>
                          <a:ext cx="314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31"/>
            <p:cNvGraphicFramePr>
              <a:graphicFrameLocks noChangeAspect="1"/>
            </p:cNvGraphicFramePr>
            <p:nvPr/>
          </p:nvGraphicFramePr>
          <p:xfrm>
            <a:off x="3696" y="3072"/>
            <a:ext cx="269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4" name="公式" r:id="rId15" imgW="291847" imgH="317225" progId="">
                    <p:embed/>
                  </p:oleObj>
                </mc:Choice>
                <mc:Fallback>
                  <p:oleObj name="公式" r:id="rId15" imgW="291847" imgH="317225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072"/>
                          <a:ext cx="269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32"/>
            <p:cNvGraphicFramePr>
              <a:graphicFrameLocks noChangeAspect="1"/>
            </p:cNvGraphicFramePr>
            <p:nvPr/>
          </p:nvGraphicFramePr>
          <p:xfrm>
            <a:off x="4434" y="1632"/>
            <a:ext cx="30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5" name="公式" r:id="rId17" imgW="291973" imgH="330057" progId="">
                    <p:embed/>
                  </p:oleObj>
                </mc:Choice>
                <mc:Fallback>
                  <p:oleObj name="公式" r:id="rId17" imgW="291973" imgH="330057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4" y="1632"/>
                          <a:ext cx="305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4992" y="164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A50021"/>
                  </a:solidFill>
                </a:rPr>
                <a:t>B</a:t>
              </a:r>
              <a:endParaRPr lang="en-US" altLang="zh-CN" b="0" i="1">
                <a:solidFill>
                  <a:schemeClr val="tx1"/>
                </a:solidFill>
              </a:endParaRPr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 flipH="1" flipV="1">
              <a:off x="4251" y="2544"/>
              <a:ext cx="477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35"/>
            <p:cNvSpPr txBox="1">
              <a:spLocks noChangeArrowheads="1"/>
            </p:cNvSpPr>
            <p:nvPr/>
          </p:nvSpPr>
          <p:spPr bwMode="auto">
            <a:xfrm>
              <a:off x="4912" y="1824"/>
              <a:ext cx="3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25" name="Text Box 36"/>
            <p:cNvSpPr txBox="1">
              <a:spLocks noChangeArrowheads="1"/>
            </p:cNvSpPr>
            <p:nvPr/>
          </p:nvSpPr>
          <p:spPr bwMode="auto">
            <a:xfrm>
              <a:off x="3870" y="3264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*</a:t>
              </a:r>
            </a:p>
          </p:txBody>
        </p:sp>
        <p:graphicFrame>
          <p:nvGraphicFramePr>
            <p:cNvPr id="26" name="Object 37"/>
            <p:cNvGraphicFramePr>
              <a:graphicFrameLocks noChangeAspect="1"/>
            </p:cNvGraphicFramePr>
            <p:nvPr/>
          </p:nvGraphicFramePr>
          <p:xfrm>
            <a:off x="4813" y="1920"/>
            <a:ext cx="18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6" name="公式" r:id="rId19" imgW="203112" imgH="330057" progId="">
                    <p:embed/>
                  </p:oleObj>
                </mc:Choice>
                <mc:Fallback>
                  <p:oleObj name="公式" r:id="rId19" imgW="203112" imgH="330057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3" y="1920"/>
                          <a:ext cx="186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38"/>
            <p:cNvGraphicFramePr>
              <a:graphicFrameLocks noChangeAspect="1"/>
            </p:cNvGraphicFramePr>
            <p:nvPr/>
          </p:nvGraphicFramePr>
          <p:xfrm>
            <a:off x="4087" y="2976"/>
            <a:ext cx="184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7" name="公式" r:id="rId21" imgW="215619" imgH="317087" progId="">
                    <p:embed/>
                  </p:oleObj>
                </mc:Choice>
                <mc:Fallback>
                  <p:oleObj name="公式" r:id="rId21" imgW="215619" imgH="317087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7" y="2976"/>
                          <a:ext cx="184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3984" y="336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A50021"/>
                  </a:solidFill>
                </a:rPr>
                <a:t>A</a:t>
              </a:r>
              <a:endParaRPr lang="en-US" altLang="zh-CN" b="0" i="1">
                <a:solidFill>
                  <a:schemeClr val="tx1"/>
                </a:solidFill>
              </a:endParaRPr>
            </a:p>
          </p:txBody>
        </p:sp>
        <p:graphicFrame>
          <p:nvGraphicFramePr>
            <p:cNvPr id="29" name="Object 14"/>
            <p:cNvGraphicFramePr>
              <a:graphicFrameLocks noChangeAspect="1"/>
            </p:cNvGraphicFramePr>
            <p:nvPr/>
          </p:nvGraphicFramePr>
          <p:xfrm>
            <a:off x="4272" y="3168"/>
            <a:ext cx="34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8" name="公式" r:id="rId23" imgW="126725" imgH="177415" progId="">
                    <p:embed/>
                  </p:oleObj>
                </mc:Choice>
                <mc:Fallback>
                  <p:oleObj name="公式" r:id="rId23" imgW="126725" imgH="177415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168"/>
                          <a:ext cx="342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457200" y="3292475"/>
            <a:ext cx="5029200" cy="2025650"/>
            <a:chOff x="288" y="2794"/>
            <a:chExt cx="3168" cy="1276"/>
          </a:xfrm>
        </p:grpSpPr>
        <p:graphicFrame>
          <p:nvGraphicFramePr>
            <p:cNvPr id="31" name="Object 3"/>
            <p:cNvGraphicFramePr>
              <a:graphicFrameLocks noChangeAspect="1"/>
            </p:cNvGraphicFramePr>
            <p:nvPr/>
          </p:nvGraphicFramePr>
          <p:xfrm>
            <a:off x="576" y="2794"/>
            <a:ext cx="2544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9" name="Equation" r:id="rId25" imgW="1422400" imgH="215900" progId="">
                    <p:embed/>
                  </p:oleObj>
                </mc:Choice>
                <mc:Fallback>
                  <p:oleObj name="Equation" r:id="rId25" imgW="1422400" imgH="215900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794"/>
                          <a:ext cx="2544" cy="3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5"/>
            <p:cNvGraphicFramePr>
              <a:graphicFrameLocks noChangeAspect="1"/>
            </p:cNvGraphicFramePr>
            <p:nvPr/>
          </p:nvGraphicFramePr>
          <p:xfrm>
            <a:off x="528" y="3226"/>
            <a:ext cx="2736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0" name="Equation" r:id="rId27" imgW="1548728" imgH="215806" progId="">
                    <p:embed/>
                  </p:oleObj>
                </mc:Choice>
                <mc:Fallback>
                  <p:oleObj name="Equation" r:id="rId27" imgW="1548728" imgH="215806" progId="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226"/>
                          <a:ext cx="2736" cy="3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3"/>
            <p:cNvGraphicFramePr>
              <a:graphicFrameLocks noChangeAspect="1"/>
            </p:cNvGraphicFramePr>
            <p:nvPr/>
          </p:nvGraphicFramePr>
          <p:xfrm>
            <a:off x="528" y="3648"/>
            <a:ext cx="2928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1" name="Equation" r:id="rId29" imgW="1587500" imgH="228600" progId="">
                    <p:embed/>
                  </p:oleObj>
                </mc:Choice>
                <mc:Fallback>
                  <p:oleObj name="Equation" r:id="rId29" imgW="1587500" imgH="228600" progId="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648"/>
                          <a:ext cx="2928" cy="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AutoShape 43"/>
            <p:cNvSpPr>
              <a:spLocks/>
            </p:cNvSpPr>
            <p:nvPr/>
          </p:nvSpPr>
          <p:spPr bwMode="auto">
            <a:xfrm>
              <a:off x="288" y="2928"/>
              <a:ext cx="192" cy="96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04800" y="914400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）功的正负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0" y="152400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功</a:t>
            </a:r>
            <a:endParaRPr lang="zh-CN" altLang="en-US" sz="3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70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124555"/>
              </p:ext>
            </p:extLst>
          </p:nvPr>
        </p:nvGraphicFramePr>
        <p:xfrm>
          <a:off x="304800" y="2146300"/>
          <a:ext cx="5486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3" imgW="1727200" imgH="330200" progId="">
                  <p:embed/>
                </p:oleObj>
              </mc:Choice>
              <mc:Fallback>
                <p:oleObj name="Equation" r:id="rId3" imgW="1727200" imgH="330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46300"/>
                        <a:ext cx="5486400" cy="9779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943600" y="1582737"/>
            <a:ext cx="2895600" cy="2303463"/>
            <a:chOff x="3744" y="480"/>
            <a:chExt cx="1824" cy="1451"/>
          </a:xfrm>
        </p:grpSpPr>
        <p:sp>
          <p:nvSpPr>
            <p:cNvPr id="156704" name="Rectangle 32"/>
            <p:cNvSpPr>
              <a:spLocks noChangeArrowheads="1"/>
            </p:cNvSpPr>
            <p:nvPr/>
          </p:nvSpPr>
          <p:spPr bwMode="auto">
            <a:xfrm>
              <a:off x="3744" y="480"/>
              <a:ext cx="1824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792" y="566"/>
              <a:ext cx="1728" cy="1365"/>
              <a:chOff x="3792" y="566"/>
              <a:chExt cx="1728" cy="1365"/>
            </a:xfrm>
          </p:grpSpPr>
          <p:sp>
            <p:nvSpPr>
              <p:cNvPr id="156706" name="Line 34"/>
              <p:cNvSpPr>
                <a:spLocks noChangeShapeType="1"/>
              </p:cNvSpPr>
              <p:nvPr/>
            </p:nvSpPr>
            <p:spPr bwMode="auto">
              <a:xfrm>
                <a:off x="3936" y="1622"/>
                <a:ext cx="158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707" name="Line 35"/>
              <p:cNvSpPr>
                <a:spLocks noChangeShapeType="1"/>
              </p:cNvSpPr>
              <p:nvPr/>
            </p:nvSpPr>
            <p:spPr bwMode="auto">
              <a:xfrm flipV="1">
                <a:off x="3936" y="614"/>
                <a:ext cx="0" cy="10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708" name="Freeform 36"/>
              <p:cNvSpPr>
                <a:spLocks/>
              </p:cNvSpPr>
              <p:nvPr/>
            </p:nvSpPr>
            <p:spPr bwMode="auto">
              <a:xfrm>
                <a:off x="4128" y="786"/>
                <a:ext cx="1104" cy="438"/>
              </a:xfrm>
              <a:custGeom>
                <a:avLst/>
                <a:gdLst>
                  <a:gd name="T0" fmla="*/ 0 w 960"/>
                  <a:gd name="T1" fmla="*/ 438 h 438"/>
                  <a:gd name="T2" fmla="*/ 208 w 960"/>
                  <a:gd name="T3" fmla="*/ 308 h 438"/>
                  <a:gd name="T4" fmla="*/ 336 w 960"/>
                  <a:gd name="T5" fmla="*/ 194 h 438"/>
                  <a:gd name="T6" fmla="*/ 584 w 960"/>
                  <a:gd name="T7" fmla="*/ 28 h 438"/>
                  <a:gd name="T8" fmla="*/ 800 w 960"/>
                  <a:gd name="T9" fmla="*/ 28 h 438"/>
                  <a:gd name="T10" fmla="*/ 960 w 960"/>
                  <a:gd name="T11" fmla="*/ 71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0" h="438">
                    <a:moveTo>
                      <a:pt x="0" y="438"/>
                    </a:moveTo>
                    <a:cubicBezTo>
                      <a:pt x="35" y="416"/>
                      <a:pt x="152" y="349"/>
                      <a:pt x="208" y="308"/>
                    </a:cubicBezTo>
                    <a:cubicBezTo>
                      <a:pt x="264" y="267"/>
                      <a:pt x="273" y="241"/>
                      <a:pt x="336" y="194"/>
                    </a:cubicBezTo>
                    <a:cubicBezTo>
                      <a:pt x="399" y="147"/>
                      <a:pt x="507" y="56"/>
                      <a:pt x="584" y="28"/>
                    </a:cubicBezTo>
                    <a:cubicBezTo>
                      <a:pt x="661" y="0"/>
                      <a:pt x="737" y="21"/>
                      <a:pt x="800" y="28"/>
                    </a:cubicBezTo>
                    <a:cubicBezTo>
                      <a:pt x="863" y="35"/>
                      <a:pt x="927" y="62"/>
                      <a:pt x="960" y="71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709" name="Line 37"/>
              <p:cNvSpPr>
                <a:spLocks noChangeShapeType="1"/>
              </p:cNvSpPr>
              <p:nvPr/>
            </p:nvSpPr>
            <p:spPr bwMode="auto">
              <a:xfrm>
                <a:off x="4128" y="1224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710" name="Line 38"/>
              <p:cNvSpPr>
                <a:spLocks noChangeShapeType="1"/>
              </p:cNvSpPr>
              <p:nvPr/>
            </p:nvSpPr>
            <p:spPr bwMode="auto">
              <a:xfrm>
                <a:off x="5232" y="854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6711" name="Object 39"/>
              <p:cNvGraphicFramePr>
                <a:graphicFrameLocks noChangeAspect="1"/>
              </p:cNvGraphicFramePr>
              <p:nvPr/>
            </p:nvGraphicFramePr>
            <p:xfrm>
              <a:off x="3936" y="566"/>
              <a:ext cx="672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53" name="Equation" r:id="rId5" imgW="342751" imgH="139639" progId="">
                      <p:embed/>
                    </p:oleObj>
                  </mc:Choice>
                  <mc:Fallback>
                    <p:oleObj name="Equation" r:id="rId5" imgW="342751" imgH="139639" progId="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566"/>
                            <a:ext cx="672" cy="2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6712" name="Object 40"/>
              <p:cNvGraphicFramePr>
                <a:graphicFrameLocks noChangeAspect="1"/>
              </p:cNvGraphicFramePr>
              <p:nvPr/>
            </p:nvGraphicFramePr>
            <p:xfrm>
              <a:off x="4000" y="1536"/>
              <a:ext cx="27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54" name="Equation" r:id="rId7" imgW="177569" imgH="215619" progId="">
                      <p:embed/>
                    </p:oleObj>
                  </mc:Choice>
                  <mc:Fallback>
                    <p:oleObj name="Equation" r:id="rId7" imgW="177569" imgH="215619" progId="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0" y="1536"/>
                            <a:ext cx="272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6713" name="Object 41"/>
              <p:cNvGraphicFramePr>
                <a:graphicFrameLocks noChangeAspect="1"/>
              </p:cNvGraphicFramePr>
              <p:nvPr/>
            </p:nvGraphicFramePr>
            <p:xfrm>
              <a:off x="5063" y="1536"/>
              <a:ext cx="313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55" name="Equation" r:id="rId9" imgW="177569" imgH="215619" progId="">
                      <p:embed/>
                    </p:oleObj>
                  </mc:Choice>
                  <mc:Fallback>
                    <p:oleObj name="Equation" r:id="rId9" imgW="177569" imgH="215619" progId="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3" y="1536"/>
                            <a:ext cx="313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6714" name="Object 42"/>
              <p:cNvGraphicFramePr>
                <a:graphicFrameLocks noChangeAspect="1"/>
              </p:cNvGraphicFramePr>
              <p:nvPr/>
            </p:nvGraphicFramePr>
            <p:xfrm>
              <a:off x="4560" y="1654"/>
              <a:ext cx="297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56" name="Equation" r:id="rId11" imgW="190335" imgH="177646" progId="">
                      <p:embed/>
                    </p:oleObj>
                  </mc:Choice>
                  <mc:Fallback>
                    <p:oleObj name="Equation" r:id="rId11" imgW="190335" imgH="177646" progId="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1654"/>
                            <a:ext cx="297" cy="2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6715" name="Object 43"/>
              <p:cNvGraphicFramePr>
                <a:graphicFrameLocks noChangeAspect="1"/>
              </p:cNvGraphicFramePr>
              <p:nvPr/>
            </p:nvGraphicFramePr>
            <p:xfrm>
              <a:off x="5235" y="1392"/>
              <a:ext cx="23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57" name="Equation" r:id="rId13" imgW="114201" imgH="139579" progId="">
                      <p:embed/>
                    </p:oleObj>
                  </mc:Choice>
                  <mc:Fallback>
                    <p:oleObj name="Equation" r:id="rId13" imgW="114201" imgH="139579" progId="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5" y="1392"/>
                            <a:ext cx="236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6716" name="Freeform 44" descr="深色上对角线"/>
              <p:cNvSpPr>
                <a:spLocks/>
              </p:cNvSpPr>
              <p:nvPr/>
            </p:nvSpPr>
            <p:spPr bwMode="auto">
              <a:xfrm>
                <a:off x="4656" y="854"/>
                <a:ext cx="96" cy="768"/>
              </a:xfrm>
              <a:custGeom>
                <a:avLst/>
                <a:gdLst>
                  <a:gd name="T0" fmla="*/ 0 w 96"/>
                  <a:gd name="T1" fmla="*/ 816 h 816"/>
                  <a:gd name="T2" fmla="*/ 0 w 96"/>
                  <a:gd name="T3" fmla="*/ 48 h 816"/>
                  <a:gd name="T4" fmla="*/ 96 w 96"/>
                  <a:gd name="T5" fmla="*/ 0 h 816"/>
                  <a:gd name="T6" fmla="*/ 96 w 96"/>
                  <a:gd name="T7" fmla="*/ 816 h 816"/>
                  <a:gd name="T8" fmla="*/ 0 w 96"/>
                  <a:gd name="T9" fmla="*/ 816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816">
                    <a:moveTo>
                      <a:pt x="0" y="816"/>
                    </a:moveTo>
                    <a:lnTo>
                      <a:pt x="0" y="48"/>
                    </a:lnTo>
                    <a:lnTo>
                      <a:pt x="96" y="0"/>
                    </a:lnTo>
                    <a:lnTo>
                      <a:pt x="96" y="816"/>
                    </a:lnTo>
                    <a:lnTo>
                      <a:pt x="0" y="816"/>
                    </a:lnTo>
                    <a:close/>
                  </a:path>
                </a:pathLst>
              </a:custGeom>
              <a:pattFill prst="dkUpDiag">
                <a:fgClr>
                  <a:srgbClr val="0000FF"/>
                </a:fgClr>
                <a:bgClr>
                  <a:srgbClr val="99CCFF"/>
                </a:bgClr>
              </a:patt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6717" name="Object 45"/>
              <p:cNvGraphicFramePr>
                <a:graphicFrameLocks noChangeAspect="1"/>
              </p:cNvGraphicFramePr>
              <p:nvPr/>
            </p:nvGraphicFramePr>
            <p:xfrm>
              <a:off x="3792" y="1622"/>
              <a:ext cx="165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58" name="Equation" r:id="rId15" imgW="164957" imgH="190335" progId="">
                      <p:embed/>
                    </p:oleObj>
                  </mc:Choice>
                  <mc:Fallback>
                    <p:oleObj name="Equation" r:id="rId15" imgW="164957" imgH="190335" progId="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1622"/>
                            <a:ext cx="165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228600" y="1355725"/>
            <a:ext cx="4883150" cy="549275"/>
            <a:chOff x="144" y="470"/>
            <a:chExt cx="3076" cy="346"/>
          </a:xfrm>
        </p:grpSpPr>
        <p:sp>
          <p:nvSpPr>
            <p:cNvPr id="156719" name="Text Box 47"/>
            <p:cNvSpPr txBox="1">
              <a:spLocks noChangeArrowheads="1"/>
            </p:cNvSpPr>
            <p:nvPr/>
          </p:nvSpPr>
          <p:spPr bwMode="auto">
            <a:xfrm>
              <a:off x="144" y="489"/>
              <a:ext cx="17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D6009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>
                  <a:srgbClr val="1C1C1C"/>
                </a:buClr>
                <a:buSzPts val="2400"/>
              </a:pPr>
              <a:r>
                <a:rPr lang="zh-CN" altLang="en-US" sz="2800" dirty="0" smtClean="0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dirty="0" smtClean="0"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zh-CN" altLang="en-US" sz="2800" dirty="0" smtClean="0">
                  <a:latin typeface="黑体" pitchFamily="49" charset="-122"/>
                  <a:ea typeface="黑体" pitchFamily="49" charset="-122"/>
                </a:rPr>
                <a:t>）</a:t>
              </a:r>
              <a:r>
                <a:rPr lang="en-US" altLang="zh-CN" sz="2800" dirty="0" smtClean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变力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的功</a:t>
              </a:r>
            </a:p>
          </p:txBody>
        </p:sp>
        <p:graphicFrame>
          <p:nvGraphicFramePr>
            <p:cNvPr id="156720" name="Object 48"/>
            <p:cNvGraphicFramePr>
              <a:graphicFrameLocks noChangeAspect="1"/>
            </p:cNvGraphicFramePr>
            <p:nvPr/>
          </p:nvGraphicFramePr>
          <p:xfrm>
            <a:off x="1824" y="470"/>
            <a:ext cx="139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9" name="Equation" r:id="rId17" imgW="1244600" imgH="279400" progId="">
                    <p:embed/>
                  </p:oleObj>
                </mc:Choice>
                <mc:Fallback>
                  <p:oleObj name="Equation" r:id="rId17" imgW="1244600" imgH="279400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470"/>
                          <a:ext cx="1396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矩形 28"/>
          <p:cNvSpPr/>
          <p:nvPr/>
        </p:nvSpPr>
        <p:spPr>
          <a:xfrm>
            <a:off x="1274643" y="354806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恒力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的功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000" y="152400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功</a:t>
            </a:r>
            <a:endParaRPr lang="zh-CN" altLang="en-US" sz="3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60101"/>
              </p:ext>
            </p:extLst>
          </p:nvPr>
        </p:nvGraphicFramePr>
        <p:xfrm>
          <a:off x="1905000" y="4267200"/>
          <a:ext cx="25908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公式" r:id="rId19" imgW="761669" imgH="203112" progId="Equation.3">
                  <p:embed/>
                </p:oleObj>
              </mc:Choice>
              <mc:Fallback>
                <p:oleObj name="公式" r:id="rId19" imgW="761669" imgH="203112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25908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19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5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371600" y="1616075"/>
          <a:ext cx="6248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公式" r:id="rId3" imgW="3263900" imgH="431800" progId="">
                  <p:embed/>
                </p:oleObj>
              </mc:Choice>
              <mc:Fallback>
                <p:oleObj name="公式" r:id="rId3" imgW="3263900" imgH="431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16075"/>
                        <a:ext cx="62484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295400" y="3597275"/>
          <a:ext cx="60198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公式" r:id="rId5" imgW="1739900" imgH="279400" progId="">
                  <p:embed/>
                </p:oleObj>
              </mc:Choice>
              <mc:Fallback>
                <p:oleObj name="公式" r:id="rId5" imgW="1739900" imgH="2794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97275"/>
                        <a:ext cx="6019800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2438400" y="4359275"/>
          <a:ext cx="34290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公式" r:id="rId7" imgW="1790700" imgH="355600" progId="">
                  <p:embed/>
                </p:oleObj>
              </mc:Choice>
              <mc:Fallback>
                <p:oleObj name="公式" r:id="rId7" imgW="1790700" imgH="355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359275"/>
                        <a:ext cx="34290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981200" y="2225675"/>
            <a:ext cx="5181600" cy="1355725"/>
            <a:chOff x="480" y="2352"/>
            <a:chExt cx="3072" cy="816"/>
          </a:xfrm>
        </p:grpSpPr>
        <p:graphicFrame>
          <p:nvGraphicFramePr>
            <p:cNvPr id="6" name="Object 25"/>
            <p:cNvGraphicFramePr>
              <a:graphicFrameLocks noChangeAspect="1"/>
            </p:cNvGraphicFramePr>
            <p:nvPr/>
          </p:nvGraphicFramePr>
          <p:xfrm>
            <a:off x="624" y="2784"/>
            <a:ext cx="292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1" name="Equation" r:id="rId9" imgW="1257300" imgH="228600" progId="">
                    <p:embed/>
                  </p:oleObj>
                </mc:Choice>
                <mc:Fallback>
                  <p:oleObj name="Equation" r:id="rId9" imgW="1257300" imgH="22860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784"/>
                          <a:ext cx="2928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6"/>
            <p:cNvGraphicFramePr>
              <a:graphicFrameLocks noChangeAspect="1"/>
            </p:cNvGraphicFramePr>
            <p:nvPr/>
          </p:nvGraphicFramePr>
          <p:xfrm>
            <a:off x="624" y="2352"/>
            <a:ext cx="2400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2" name="Equation" r:id="rId11" imgW="1256755" imgH="253890" progId="">
                    <p:embed/>
                  </p:oleObj>
                </mc:Choice>
                <mc:Fallback>
                  <p:oleObj name="Equation" r:id="rId11" imgW="1256755" imgH="25389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352"/>
                          <a:ext cx="2400" cy="4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AutoShape 27"/>
            <p:cNvSpPr>
              <a:spLocks/>
            </p:cNvSpPr>
            <p:nvPr/>
          </p:nvSpPr>
          <p:spPr bwMode="auto">
            <a:xfrm>
              <a:off x="480" y="2544"/>
              <a:ext cx="144" cy="48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228600" y="990600"/>
            <a:ext cx="586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buClr>
                <a:srgbClr val="1C1C1C"/>
              </a:buClr>
              <a:buSzPts val="2400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合力的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功</a:t>
            </a:r>
            <a:r>
              <a:rPr lang="en-US" altLang="zh-CN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分力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的功的代数和</a:t>
            </a:r>
            <a:endParaRPr lang="zh-CN" altLang="en-US" sz="2800" b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152400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功</a:t>
            </a:r>
            <a:endParaRPr lang="zh-CN" altLang="en-US" sz="3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52400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功</a:t>
            </a:r>
            <a:endParaRPr lang="zh-CN" altLang="en-US" sz="3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00" y="838200"/>
            <a:ext cx="9067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3.3.1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图所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示的系统中，外力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通过不可伸长的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轻质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细绳和一劲度系数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200N/m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的轻质弹簧缓慢拉地面上的物体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，物体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的质量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2.0kg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。设滑轮光滑，且质量不计。初始时刻，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弹簧为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原长，求在把绳子向下拉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20cm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的过程中，拉力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所做的功。</a:t>
            </a:r>
          </a:p>
        </p:txBody>
      </p:sp>
      <p:pic>
        <p:nvPicPr>
          <p:cNvPr id="94210" name="Picture 2" descr="C:\Users\zhangru\Desktop\新教材ppt\上册整合后的图片\3.3.2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481" y="3161169"/>
            <a:ext cx="1893519" cy="259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-1" y="3392031"/>
            <a:ext cx="72504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力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所做的功分为两个过程，在物体未离开地面之前，力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弹簧伸长量的变化而变化，为变力；离开地面后，物体可视为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缓慢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匀速运动，则力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与物体重力相平衡，为恒力。离开地面时，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弹簧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的伸长量为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981196"/>
              </p:ext>
            </p:extLst>
          </p:nvPr>
        </p:nvGraphicFramePr>
        <p:xfrm>
          <a:off x="762000" y="5731350"/>
          <a:ext cx="5805061" cy="51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r:id="rId4" imgW="2362200" imgH="203200" progId="">
                  <p:embed/>
                </p:oleObj>
              </mc:Choice>
              <mc:Fallback>
                <p:oleObj r:id="rId4" imgW="2362200" imgH="203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731350"/>
                        <a:ext cx="5805061" cy="51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473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1371600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离开地面前，力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做的功为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024622"/>
              </p:ext>
            </p:extLst>
          </p:nvPr>
        </p:nvGraphicFramePr>
        <p:xfrm>
          <a:off x="1066799" y="2133600"/>
          <a:ext cx="380588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3" imgW="1600200" imgH="355600" progId="">
                  <p:embed/>
                </p:oleObj>
              </mc:Choice>
              <mc:Fallback>
                <p:oleObj name="Equation" r:id="rId3" imgW="1600200" imgH="355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799" y="2133600"/>
                        <a:ext cx="3805881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09600" y="2882157"/>
            <a:ext cx="507222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171700" algn="l"/>
              </a:tabLst>
            </a:pP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物体离开地面后，力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作的功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endParaRPr lang="zh-CN" altLang="zh-CN" sz="28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654079"/>
              </p:ext>
            </p:extLst>
          </p:nvPr>
        </p:nvGraphicFramePr>
        <p:xfrm>
          <a:off x="685799" y="3733800"/>
          <a:ext cx="6934201" cy="513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5" imgW="2832100" imgH="203200" progId="">
                  <p:embed/>
                </p:oleObj>
              </mc:Choice>
              <mc:Fallback>
                <p:oleObj name="Equation" r:id="rId5" imgW="2832100" imgH="203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799" y="3733800"/>
                        <a:ext cx="6934201" cy="5136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23552" y="4495800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则整个过程中力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做的总功为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487271"/>
              </p:ext>
            </p:extLst>
          </p:nvPr>
        </p:nvGraphicFramePr>
        <p:xfrm>
          <a:off x="1600199" y="5410200"/>
          <a:ext cx="3124201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7" imgW="1167893" imgH="203112" progId="">
                  <p:embed/>
                </p:oleObj>
              </mc:Choice>
              <mc:Fallback>
                <p:oleObj name="Equation" r:id="rId7" imgW="1167893" imgH="203112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199" y="5410200"/>
                        <a:ext cx="3124201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"/>
          <p:cNvSpPr txBox="1"/>
          <p:nvPr/>
        </p:nvSpPr>
        <p:spPr>
          <a:xfrm>
            <a:off x="762000" y="152400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功</a:t>
            </a:r>
            <a:endParaRPr lang="zh-CN" altLang="en-US" sz="3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Picture 2" descr="C:\Users\zhangru\Desktop\新教材ppt\上册整合后的图片\3.3.2.t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81" y="1066800"/>
            <a:ext cx="1893519" cy="259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89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62000" y="152400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功</a:t>
            </a:r>
            <a:endParaRPr lang="zh-CN" altLang="en-US" sz="3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914401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3.3.2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（万有引力做功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质量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的物体在地球的万有引力作用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下沿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任意路径从位置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移动到位置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，它相对地球中心的位矢从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变为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。计算物体所受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万有引力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做的功。</a:t>
            </a:r>
          </a:p>
        </p:txBody>
      </p:sp>
      <p:pic>
        <p:nvPicPr>
          <p:cNvPr id="49401" name="Picture 249" descr="C:\Users\zhangru\Desktop\新教材ppt\上册整合后的图片\3.3.3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2760636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673454"/>
              </p:ext>
            </p:extLst>
          </p:nvPr>
        </p:nvGraphicFramePr>
        <p:xfrm>
          <a:off x="3482546" y="3505200"/>
          <a:ext cx="4670854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4" imgW="1803240" imgH="355320" progId="">
                  <p:embed/>
                </p:oleObj>
              </mc:Choice>
              <mc:Fallback>
                <p:oleObj name="Equation" r:id="rId4" imgW="1803240" imgH="3553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546" y="3505200"/>
                        <a:ext cx="4670854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2760636" y="2286000"/>
            <a:ext cx="63833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为地球的质量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 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为从地球中心沿径向指向质点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所在位置的单位矢量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</a:p>
          <a:p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表示位移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43200" y="4343400"/>
            <a:ext cx="6428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表示     沿着     方向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上的分量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266282"/>
              </p:ext>
            </p:extLst>
          </p:nvPr>
        </p:nvGraphicFramePr>
        <p:xfrm>
          <a:off x="2795386" y="4926011"/>
          <a:ext cx="6348614" cy="941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6" imgW="2641320" imgH="380880" progId="">
                  <p:embed/>
                </p:oleObj>
              </mc:Choice>
              <mc:Fallback>
                <p:oleObj name="Equation" r:id="rId6" imgW="2641320" imgH="3808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386" y="4926011"/>
                        <a:ext cx="6348614" cy="9413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2760636" y="5867401"/>
            <a:ext cx="6383364" cy="990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可见，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万有引力做的功仅与初始位置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和末位置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有关，与具体路径无关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676501"/>
              </p:ext>
            </p:extLst>
          </p:nvPr>
        </p:nvGraphicFramePr>
        <p:xfrm>
          <a:off x="6477000" y="2209800"/>
          <a:ext cx="457200" cy="665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8" imgW="139680" imgH="203040" progId="">
                  <p:embed/>
                </p:oleObj>
              </mc:Choice>
              <mc:Fallback>
                <p:oleObj name="Equation" r:id="rId8" imgW="139680" imgH="203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09800"/>
                        <a:ext cx="457200" cy="6650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361297"/>
              </p:ext>
            </p:extLst>
          </p:nvPr>
        </p:nvGraphicFramePr>
        <p:xfrm>
          <a:off x="2819400" y="3104259"/>
          <a:ext cx="595905" cy="553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10" imgW="177480" imgH="164880" progId="">
                  <p:embed/>
                </p:oleObj>
              </mc:Choice>
              <mc:Fallback>
                <p:oleObj name="Equation" r:id="rId10" imgW="177480" imgH="1648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104259"/>
                        <a:ext cx="595905" cy="5533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565397"/>
              </p:ext>
            </p:extLst>
          </p:nvPr>
        </p:nvGraphicFramePr>
        <p:xfrm>
          <a:off x="4800600" y="4323459"/>
          <a:ext cx="584941" cy="543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12" imgW="177480" imgH="164880" progId="">
                  <p:embed/>
                </p:oleObj>
              </mc:Choice>
              <mc:Fallback>
                <p:oleObj name="Equation" r:id="rId12" imgW="177480" imgH="16488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323459"/>
                        <a:ext cx="584941" cy="5431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048312"/>
              </p:ext>
            </p:extLst>
          </p:nvPr>
        </p:nvGraphicFramePr>
        <p:xfrm>
          <a:off x="6019800" y="4211782"/>
          <a:ext cx="457200" cy="665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13" imgW="139680" imgH="203040" progId="">
                  <p:embed/>
                </p:oleObj>
              </mc:Choice>
              <mc:Fallback>
                <p:oleObj name="Equation" r:id="rId13" imgW="139680" imgH="20304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211782"/>
                        <a:ext cx="457200" cy="6650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870582"/>
              </p:ext>
            </p:extLst>
          </p:nvPr>
        </p:nvGraphicFramePr>
        <p:xfrm>
          <a:off x="2971800" y="4259263"/>
          <a:ext cx="11906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14" imgW="355320" imgH="203040" progId="">
                  <p:embed/>
                </p:oleObj>
              </mc:Choice>
              <mc:Fallback>
                <p:oleObj name="Equation" r:id="rId14" imgW="355320" imgH="20304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59263"/>
                        <a:ext cx="1190625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52400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功</a:t>
            </a:r>
            <a:endParaRPr lang="zh-CN" altLang="en-US" sz="3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318" y="990600"/>
            <a:ext cx="9119682" cy="15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3.3.3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（重力做功）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图所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示，质量为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的物体，在地球表面附近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xy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平面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内沿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任意路径从初始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高度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运动到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高度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。求重力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所做的功。</a:t>
            </a:r>
          </a:p>
        </p:txBody>
      </p:sp>
      <p:pic>
        <p:nvPicPr>
          <p:cNvPr id="95234" name="Picture 2" descr="C:\Users\zhangru\Desktop\新教材ppt\上册整合后的图片\3.3.4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03855"/>
            <a:ext cx="2641600" cy="267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097314"/>
              </p:ext>
            </p:extLst>
          </p:nvPr>
        </p:nvGraphicFramePr>
        <p:xfrm>
          <a:off x="1241665" y="2514600"/>
          <a:ext cx="4397135" cy="77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r:id="rId4" imgW="1625600" imgH="292100" progId="">
                  <p:embed/>
                </p:oleObj>
              </mc:Choice>
              <mc:Fallback>
                <p:oleObj r:id="rId4" imgW="1625600" imgH="2921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665" y="2514600"/>
                        <a:ext cx="4397135" cy="775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455697"/>
              </p:ext>
            </p:extLst>
          </p:nvPr>
        </p:nvGraphicFramePr>
        <p:xfrm>
          <a:off x="1371601" y="4745332"/>
          <a:ext cx="4927600" cy="893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r:id="rId6" imgW="1739900" imgH="317500" progId="">
                  <p:embed/>
                </p:oleObj>
              </mc:Choice>
              <mc:Fallback>
                <p:oleObj r:id="rId6" imgW="1739900" imgH="3175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1" y="4745332"/>
                        <a:ext cx="4927600" cy="8934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2158" y="3241472"/>
            <a:ext cx="64902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=180</a:t>
            </a:r>
            <a:r>
              <a:rPr lang="en-US" altLang="zh-CN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°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与其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竖直分量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之间的夹角，从图中可以看出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             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8600" y="259080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0753" y="5599093"/>
            <a:ext cx="88732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可见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重力做的功仅取决于竖直方向的</a:t>
            </a:r>
            <a:r>
              <a:rPr lang="zh-CN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高度差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与起点和终点之间具体的路径</a:t>
            </a:r>
            <a:r>
              <a:rPr lang="zh-CN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无关</a:t>
            </a:r>
            <a:endParaRPr lang="zh-CN" altLang="en-US" sz="280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119255"/>
              </p:ext>
            </p:extLst>
          </p:nvPr>
        </p:nvGraphicFramePr>
        <p:xfrm>
          <a:off x="2286000" y="3263547"/>
          <a:ext cx="491247" cy="456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8" imgW="177480" imgH="164880" progId="">
                  <p:embed/>
                </p:oleObj>
              </mc:Choice>
              <mc:Fallback>
                <p:oleObj name="Equation" r:id="rId8" imgW="177480" imgH="1648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63547"/>
                        <a:ext cx="491247" cy="4561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158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52400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功</a:t>
            </a:r>
            <a:endParaRPr lang="zh-CN" altLang="en-US" sz="3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838200"/>
            <a:ext cx="914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3.3.4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（弹性力做功）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拉伸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或压缩弹簧偏离原长位置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，弹簧对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作用点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的弹性力可用胡克定律描述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kx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中负号表示力的方向总是与作用点位移方向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相反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。计算拉伸弹簧从初始位置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到末位置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过程中，弹簧弹性力所做的功。</a:t>
            </a:r>
          </a:p>
        </p:txBody>
      </p:sp>
      <p:pic>
        <p:nvPicPr>
          <p:cNvPr id="96258" name="Picture 2" descr="C:\Users\zhangru\Desktop\新教材ppt\上册整合后的图片\3.3.5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743200"/>
            <a:ext cx="2895600" cy="358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878739"/>
              </p:ext>
            </p:extLst>
          </p:nvPr>
        </p:nvGraphicFramePr>
        <p:xfrm>
          <a:off x="76200" y="3793100"/>
          <a:ext cx="6096000" cy="77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4" imgW="2755800" imgH="355320" progId="">
                  <p:embed/>
                </p:oleObj>
              </mc:Choice>
              <mc:Fallback>
                <p:oleObj name="Equation" r:id="rId4" imgW="2755800" imgH="3553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793100"/>
                        <a:ext cx="6096000" cy="77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71521" y="3161170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弹簧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力所做的功为</a:t>
            </a:r>
          </a:p>
        </p:txBody>
      </p:sp>
      <p:sp>
        <p:nvSpPr>
          <p:cNvPr id="7" name="矩形 6"/>
          <p:cNvSpPr/>
          <p:nvPr/>
        </p:nvSpPr>
        <p:spPr>
          <a:xfrm>
            <a:off x="76200" y="4724400"/>
            <a:ext cx="6172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可见，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弹性力所做的功仅取决于作用点初始时刻的位置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和末时刻的位置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，与中间</a:t>
            </a:r>
            <a:r>
              <a:rPr lang="zh-CN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过程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无关。</a:t>
            </a:r>
          </a:p>
        </p:txBody>
      </p:sp>
    </p:spTree>
    <p:extLst>
      <p:ext uri="{BB962C8B-B14F-4D97-AF65-F5344CB8AC3E}">
        <p14:creationId xmlns:p14="http://schemas.microsoft.com/office/powerpoint/2010/main" val="290352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52400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功</a:t>
            </a:r>
            <a:endParaRPr lang="zh-CN" altLang="en-US" sz="3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838200"/>
            <a:ext cx="8991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3.3.5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（摩擦力做功）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所示，质量为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的木块在水平桌面上滑动，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滑动摩擦系数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，求下面两种情况下摩擦力所做的功。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）沿半径为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的半圆的直径从位置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到位置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）沿半圆弧从位置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到位置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97282" name="Picture 2" descr="C:\Users\zhangru\Desktop\新教材ppt\上册整合后的图片\3.3.6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124200"/>
            <a:ext cx="332276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3244650"/>
            <a:ext cx="5867400" cy="15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木块在水平桌面滑动的过程中，摩擦力大小始终等于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mg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，方向始终与位移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反向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435924"/>
              </p:ext>
            </p:extLst>
          </p:nvPr>
        </p:nvGraphicFramePr>
        <p:xfrm>
          <a:off x="76200" y="4642713"/>
          <a:ext cx="5730570" cy="76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4" imgW="2133360" imgH="291960" progId="">
                  <p:embed/>
                </p:oleObj>
              </mc:Choice>
              <mc:Fallback>
                <p:oleObj name="Equation" r:id="rId4" imgW="2133360" imgH="291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642713"/>
                        <a:ext cx="5730570" cy="76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6200" y="61823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这里摩擦力</a:t>
            </a: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对木块做负功</a:t>
            </a:r>
            <a:r>
              <a: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，做功</a:t>
            </a: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的值与具体的路径有关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4965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中，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=-2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mgR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，在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中，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=-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mgR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97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969085"/>
              </p:ext>
            </p:extLst>
          </p:nvPr>
        </p:nvGraphicFramePr>
        <p:xfrm>
          <a:off x="5638800" y="2514600"/>
          <a:ext cx="22494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672808" imgH="355446" progId="">
                  <p:embed/>
                </p:oleObj>
              </mc:Choice>
              <mc:Fallback>
                <p:oleObj name="Equation" r:id="rId3" imgW="672808" imgH="35544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514600"/>
                        <a:ext cx="2249488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304800" y="2677180"/>
            <a:ext cx="708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  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冲量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力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对时间的积分（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矢量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10" name="矩形 9"/>
          <p:cNvSpPr/>
          <p:nvPr/>
        </p:nvSpPr>
        <p:spPr>
          <a:xfrm>
            <a:off x="457200" y="1472625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力对时间的积累：</a:t>
            </a:r>
            <a:r>
              <a:rPr lang="zh-CN" altLang="en-US" sz="32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冲量</a:t>
            </a:r>
          </a:p>
        </p:txBody>
      </p:sp>
      <p:sp>
        <p:nvSpPr>
          <p:cNvPr id="11" name="矩形 10"/>
          <p:cNvSpPr/>
          <p:nvPr/>
        </p:nvSpPr>
        <p:spPr>
          <a:xfrm>
            <a:off x="5486400" y="1006495"/>
            <a:ext cx="24384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动量定理</a:t>
            </a:r>
            <a:endParaRPr lang="en-US" altLang="zh-CN" sz="32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2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动量守恒 </a:t>
            </a:r>
            <a:endParaRPr lang="zh-CN" altLang="en-US" sz="3200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5334000" y="1219200"/>
            <a:ext cx="76200" cy="11430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676400" y="4597400"/>
          <a:ext cx="5791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1777229" imgH="355446" progId="">
                  <p:embed/>
                </p:oleObj>
              </mc:Choice>
              <mc:Fallback>
                <p:oleObj name="Equation" r:id="rId5" imgW="1777229" imgH="35544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597400"/>
                        <a:ext cx="5791200" cy="10414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52400" y="3352800"/>
            <a:ext cx="891540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Arial" charset="0"/>
              </a:rPr>
              <a:t>   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  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质点的动量定理 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在给定的时间内，外力作用在质点上的冲量，等于质点在此时间内动量的增量 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609600" y="152400"/>
            <a:ext cx="5748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动量 </a:t>
            </a: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冲量 质点的动量定理</a:t>
            </a:r>
          </a:p>
        </p:txBody>
      </p:sp>
    </p:spTree>
    <p:extLst>
      <p:ext uri="{BB962C8B-B14F-4D97-AF65-F5344CB8AC3E}">
        <p14:creationId xmlns:p14="http://schemas.microsoft.com/office/powerpoint/2010/main" val="339431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53425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功率</a:t>
            </a:r>
            <a:endParaRPr lang="zh-CN" altLang="en-US" sz="3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00" y="1534180"/>
            <a:ext cx="5214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单位时间内所做的功，称为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功率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348188"/>
              </p:ext>
            </p:extLst>
          </p:nvPr>
        </p:nvGraphicFramePr>
        <p:xfrm>
          <a:off x="5672088" y="1389995"/>
          <a:ext cx="2633712" cy="87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r:id="rId3" imgW="1066337" imgH="355446" progId="">
                  <p:embed/>
                </p:oleObj>
              </mc:Choice>
              <mc:Fallback>
                <p:oleObj r:id="rId3" imgW="1066337" imgH="35544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088" y="1389995"/>
                        <a:ext cx="2633712" cy="87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350520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单位制中，功率以焦耳每秒（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J/s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）来表示，叫做瓦特（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1W=1J/s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。瓦特常来表示电器的功率，有时功率较大时常用千瓦（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1kW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）表示，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1kW=10</a:t>
            </a:r>
            <a:r>
              <a:rPr lang="en-US" altLang="zh-CN" sz="2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16965"/>
              </p:ext>
            </p:extLst>
          </p:nvPr>
        </p:nvGraphicFramePr>
        <p:xfrm>
          <a:off x="5730875" y="2514600"/>
          <a:ext cx="24955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5" imgW="977760" imgH="355320" progId="">
                  <p:embed/>
                </p:oleObj>
              </mc:Choice>
              <mc:Fallback>
                <p:oleObj name="Equation" r:id="rId5" imgW="977760" imgH="3553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2514600"/>
                        <a:ext cx="2495550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703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237218"/>
              </p:ext>
            </p:extLst>
          </p:nvPr>
        </p:nvGraphicFramePr>
        <p:xfrm>
          <a:off x="76200" y="2057400"/>
          <a:ext cx="82470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公式" r:id="rId3" imgW="2654280" imgH="393480" progId="">
                  <p:embed/>
                </p:oleObj>
              </mc:Choice>
              <mc:Fallback>
                <p:oleObj name="公式" r:id="rId3" imgW="2654280" imgH="393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8247063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85800" y="3302000"/>
            <a:ext cx="7467600" cy="1117600"/>
            <a:chOff x="480" y="1984"/>
            <a:chExt cx="4704" cy="704"/>
          </a:xfrm>
        </p:grpSpPr>
        <p:sp>
          <p:nvSpPr>
            <p:cNvPr id="159749" name="Text Box 5"/>
            <p:cNvSpPr txBox="1">
              <a:spLocks noChangeArrowheads="1"/>
            </p:cNvSpPr>
            <p:nvPr/>
          </p:nvSpPr>
          <p:spPr bwMode="auto">
            <a:xfrm>
              <a:off x="480" y="2106"/>
              <a:ext cx="2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5"/>
                </a:buBlip>
              </a:pPr>
              <a:r>
                <a:rPr lang="en-US" altLang="zh-CN" sz="2800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dirty="0" smtClean="0">
                  <a:latin typeface="黑体" pitchFamily="49" charset="-122"/>
                  <a:ea typeface="黑体" pitchFamily="49" charset="-122"/>
                </a:rPr>
                <a:t>动能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状态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函数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）</a:t>
              </a:r>
              <a:endParaRPr lang="zh-CN" altLang="en-US" sz="2800" b="0" dirty="0"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159750" name="Object 6"/>
            <p:cNvGraphicFramePr>
              <a:graphicFrameLocks noChangeAspect="1"/>
            </p:cNvGraphicFramePr>
            <p:nvPr/>
          </p:nvGraphicFramePr>
          <p:xfrm>
            <a:off x="3024" y="1984"/>
            <a:ext cx="2160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1" name="Equation" r:id="rId6" imgW="1104900" imgH="419100" progId="">
                    <p:embed/>
                  </p:oleObj>
                </mc:Choice>
                <mc:Fallback>
                  <p:oleObj name="Equation" r:id="rId6" imgW="1104900" imgH="41910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984"/>
                          <a:ext cx="2160" cy="704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9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256044"/>
              </p:ext>
            </p:extLst>
          </p:nvPr>
        </p:nvGraphicFramePr>
        <p:xfrm>
          <a:off x="6019800" y="914400"/>
          <a:ext cx="1905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8" imgW="647419" imgH="393529" progId="">
                  <p:embed/>
                </p:oleObj>
              </mc:Choice>
              <mc:Fallback>
                <p:oleObj name="Equation" r:id="rId8" imgW="647419" imgH="393529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1905000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102317"/>
              </p:ext>
            </p:extLst>
          </p:nvPr>
        </p:nvGraphicFramePr>
        <p:xfrm>
          <a:off x="152400" y="990600"/>
          <a:ext cx="51657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10" imgW="1841500" imgH="279400" progId="">
                  <p:embed/>
                </p:oleObj>
              </mc:Choice>
              <mc:Fallback>
                <p:oleObj name="Equation" r:id="rId10" imgW="1841500" imgH="2794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90600"/>
                        <a:ext cx="5165725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09600" y="4130675"/>
            <a:ext cx="7772400" cy="1584325"/>
            <a:chOff x="384" y="2496"/>
            <a:chExt cx="4896" cy="998"/>
          </a:xfrm>
        </p:grpSpPr>
        <p:sp>
          <p:nvSpPr>
            <p:cNvPr id="159755" name="Text Box 11"/>
            <p:cNvSpPr txBox="1">
              <a:spLocks noChangeArrowheads="1"/>
            </p:cNvSpPr>
            <p:nvPr/>
          </p:nvSpPr>
          <p:spPr bwMode="auto">
            <a:xfrm>
              <a:off x="432" y="2496"/>
              <a:ext cx="1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5"/>
                </a:buBlip>
              </a:pPr>
              <a:r>
                <a:rPr lang="en-US" altLang="zh-CN" sz="2800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dirty="0" smtClean="0">
                  <a:latin typeface="黑体" pitchFamily="49" charset="-122"/>
                  <a:ea typeface="黑体" pitchFamily="49" charset="-122"/>
                </a:rPr>
                <a:t>动能定理</a:t>
              </a:r>
              <a:endParaRPr lang="zh-CN" altLang="en-US" sz="2800" dirty="0"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159756" name="Object 12"/>
            <p:cNvGraphicFramePr>
              <a:graphicFrameLocks noChangeAspect="1"/>
            </p:cNvGraphicFramePr>
            <p:nvPr/>
          </p:nvGraphicFramePr>
          <p:xfrm>
            <a:off x="3456" y="2880"/>
            <a:ext cx="1824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4" name="Equation" r:id="rId12" imgW="850531" imgH="215806" progId="">
                    <p:embed/>
                  </p:oleObj>
                </mc:Choice>
                <mc:Fallback>
                  <p:oleObj name="Equation" r:id="rId12" imgW="850531" imgH="215806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880"/>
                          <a:ext cx="1824" cy="444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757" name="Rectangle 13"/>
            <p:cNvSpPr>
              <a:spLocks noChangeArrowheads="1"/>
            </p:cNvSpPr>
            <p:nvPr/>
          </p:nvSpPr>
          <p:spPr bwMode="auto">
            <a:xfrm>
              <a:off x="384" y="2784"/>
              <a:ext cx="2976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合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外力对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质点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所作的功</a:t>
              </a:r>
              <a:r>
                <a:rPr lang="en-US" altLang="zh-CN" sz="2800" dirty="0"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等于质点动能的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增量 </a:t>
              </a:r>
              <a:r>
                <a:rPr lang="en-US" altLang="zh-CN" sz="2800" dirty="0"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81000" y="5638800"/>
            <a:ext cx="8686800" cy="1143000"/>
            <a:chOff x="240" y="3408"/>
            <a:chExt cx="5472" cy="720"/>
          </a:xfrm>
        </p:grpSpPr>
        <p:sp>
          <p:nvSpPr>
            <p:cNvPr id="159759" name="Text Box 15"/>
            <p:cNvSpPr txBox="1">
              <a:spLocks noChangeArrowheads="1"/>
            </p:cNvSpPr>
            <p:nvPr/>
          </p:nvSpPr>
          <p:spPr bwMode="auto">
            <a:xfrm>
              <a:off x="1344" y="3408"/>
              <a:ext cx="4368" cy="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dirty="0"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2800" dirty="0" smtClean="0">
                  <a:latin typeface="黑体" pitchFamily="49" charset="-122"/>
                  <a:ea typeface="黑体" pitchFamily="49" charset="-122"/>
                </a:rPr>
                <a:t>功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和动能都与</a:t>
              </a:r>
              <a:r>
                <a:rPr lang="zh-CN" altLang="en-US" sz="2800" dirty="0">
                  <a:solidFill>
                    <a:srgbClr val="A50021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参考系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有关；动能定理仅适用于</a:t>
              </a:r>
              <a:r>
                <a:rPr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惯性系</a:t>
              </a:r>
              <a:r>
                <a:rPr lang="zh-CN" altLang="en-US" sz="2800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dirty="0" smtClean="0">
                  <a:latin typeface="黑体" pitchFamily="49" charset="-122"/>
                  <a:ea typeface="黑体" pitchFamily="49" charset="-122"/>
                </a:rPr>
                <a:t>。</a:t>
              </a:r>
              <a:endParaRPr lang="en-US" altLang="zh-CN" sz="2800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240" y="3504"/>
              <a:ext cx="1056" cy="624"/>
              <a:chOff x="240" y="3504"/>
              <a:chExt cx="1056" cy="624"/>
            </a:xfrm>
          </p:grpSpPr>
          <p:sp>
            <p:nvSpPr>
              <p:cNvPr id="159761" name="AutoShape 17"/>
              <p:cNvSpPr>
                <a:spLocks noChangeArrowheads="1"/>
              </p:cNvSpPr>
              <p:nvPr/>
            </p:nvSpPr>
            <p:spPr bwMode="auto">
              <a:xfrm>
                <a:off x="240" y="3504"/>
                <a:ext cx="1056" cy="624"/>
              </a:xfrm>
              <a:prstGeom prst="irregularSeal1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EEAF1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62" name="Text Box 18"/>
              <p:cNvSpPr txBox="1">
                <a:spLocks noChangeArrowheads="1"/>
              </p:cNvSpPr>
              <p:nvPr/>
            </p:nvSpPr>
            <p:spPr bwMode="auto">
              <a:xfrm>
                <a:off x="504" y="3638"/>
                <a:ext cx="66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黑体" pitchFamily="49" charset="-122"/>
                    <a:ea typeface="黑体" pitchFamily="49" charset="-122"/>
                  </a:rPr>
                  <a:t>注意</a:t>
                </a: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762000" y="200891"/>
            <a:ext cx="3672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动能</a:t>
            </a: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和动能定理</a:t>
            </a:r>
          </a:p>
        </p:txBody>
      </p:sp>
    </p:spTree>
    <p:extLst>
      <p:ext uri="{BB962C8B-B14F-4D97-AF65-F5344CB8AC3E}">
        <p14:creationId xmlns:p14="http://schemas.microsoft.com/office/powerpoint/2010/main" val="310780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0" y="200891"/>
            <a:ext cx="3672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动能</a:t>
            </a: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和动能定理</a:t>
            </a:r>
          </a:p>
        </p:txBody>
      </p:sp>
      <p:sp>
        <p:nvSpPr>
          <p:cNvPr id="3" name="矩形 2"/>
          <p:cNvSpPr/>
          <p:nvPr/>
        </p:nvSpPr>
        <p:spPr>
          <a:xfrm>
            <a:off x="76200" y="1174692"/>
            <a:ext cx="9144000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3.3.6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质量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=10kg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的物体，在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拉力                          （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）（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以竖直方向为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轴，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向上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为正方向）的作用下从地面由静止状态开始上升，当上升到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=5m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时，物体的速度为多少？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712689"/>
              </p:ext>
            </p:extLst>
          </p:nvPr>
        </p:nvGraphicFramePr>
        <p:xfrm>
          <a:off x="5943600" y="1143000"/>
          <a:ext cx="2362200" cy="54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3" imgW="965160" imgH="215640" progId="">
                  <p:embed/>
                </p:oleObj>
              </mc:Choice>
              <mc:Fallback>
                <p:oleObj name="Equation" r:id="rId3" imgW="965160" imgH="2156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143000"/>
                        <a:ext cx="2362200" cy="541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0" y="333988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由动能定理知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435538"/>
              </p:ext>
            </p:extLst>
          </p:nvPr>
        </p:nvGraphicFramePr>
        <p:xfrm>
          <a:off x="1371600" y="4114800"/>
          <a:ext cx="64150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5" imgW="2476440" imgH="355320" progId="">
                  <p:embed/>
                </p:oleObj>
              </mc:Choice>
              <mc:Fallback>
                <p:oleObj name="Equation" r:id="rId5" imgW="2476440" imgH="3553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14800"/>
                        <a:ext cx="641508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894962"/>
              </p:ext>
            </p:extLst>
          </p:nvPr>
        </p:nvGraphicFramePr>
        <p:xfrm>
          <a:off x="3284872" y="5486400"/>
          <a:ext cx="25873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r:id="rId7" imgW="787058" imgH="203112" progId="">
                  <p:embed/>
                </p:oleObj>
              </mc:Choice>
              <mc:Fallback>
                <p:oleObj r:id="rId7" imgW="787058" imgH="203112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872" y="5486400"/>
                        <a:ext cx="258733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708898" y="548640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代入数据解得</a:t>
            </a:r>
          </a:p>
        </p:txBody>
      </p:sp>
    </p:spTree>
    <p:extLst>
      <p:ext uri="{BB962C8B-B14F-4D97-AF65-F5344CB8AC3E}">
        <p14:creationId xmlns:p14="http://schemas.microsoft.com/office/powerpoint/2010/main" val="235470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0" y="200891"/>
            <a:ext cx="3672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动能</a:t>
            </a: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和动能定理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838200"/>
            <a:ext cx="9144000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3.3.7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如图所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示，一小孩乘坐在雪橇上，总质量为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，由静止开始从高为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山顶向下滑行。到最低点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处后，沿一段半径为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的圆弧继续滑行。不计摩擦力，求：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在路径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的最低点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处，雪橇的速度以及雪橇对冰面的正压力。</a:t>
            </a:r>
          </a:p>
        </p:txBody>
      </p:sp>
      <p:pic>
        <p:nvPicPr>
          <p:cNvPr id="102401" name="Picture 1" descr="C:\Users\zhangru\Desktop\新教材ppt\上册整合后的图片\3.3.7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3200400" cy="250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2743200"/>
            <a:ext cx="9144000" cy="1001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雪橇下滑的过程中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始终与位移垂直，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对雪橇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不做功，故仅有重力做功。从山顶到点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处，由动能定理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059255"/>
              </p:ext>
            </p:extLst>
          </p:nvPr>
        </p:nvGraphicFramePr>
        <p:xfrm>
          <a:off x="3212276" y="3657600"/>
          <a:ext cx="5779324" cy="101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r:id="rId4" imgW="2005729" imgH="355446" progId="">
                  <p:embed/>
                </p:oleObj>
              </mc:Choice>
              <mc:Fallback>
                <p:oleObj r:id="rId4" imgW="2005729" imgH="35544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276" y="3657600"/>
                        <a:ext cx="5779324" cy="1018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602503" y="472440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可得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543711"/>
              </p:ext>
            </p:extLst>
          </p:nvPr>
        </p:nvGraphicFramePr>
        <p:xfrm>
          <a:off x="4724400" y="4648200"/>
          <a:ext cx="183794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r:id="rId6" imgW="647700" imgH="241300" progId="">
                  <p:embed/>
                </p:oleObj>
              </mc:Choice>
              <mc:Fallback>
                <p:oleObj r:id="rId6" imgW="647700" imgH="2413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648200"/>
                        <a:ext cx="1837946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147383"/>
              </p:ext>
            </p:extLst>
          </p:nvPr>
        </p:nvGraphicFramePr>
        <p:xfrm>
          <a:off x="4191000" y="5260485"/>
          <a:ext cx="3213904" cy="1005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r:id="rId8" imgW="1257300" imgH="381000" progId="">
                  <p:embed/>
                </p:oleObj>
              </mc:Choice>
              <mc:Fallback>
                <p:oleObj r:id="rId8" imgW="1257300" imgH="3810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260485"/>
                        <a:ext cx="3213904" cy="1005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609600" y="625858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由牛顿第三定律可知，雪橇对冰面的正压力也是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mg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0131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565737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3.4</a:t>
            </a:r>
            <a:r>
              <a:rPr lang="en-US" altLang="zh-CN" sz="6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保守力 势能</a:t>
            </a:r>
          </a:p>
        </p:txBody>
      </p:sp>
    </p:spTree>
    <p:extLst>
      <p:ext uri="{BB962C8B-B14F-4D97-AF65-F5344CB8AC3E}">
        <p14:creationId xmlns:p14="http://schemas.microsoft.com/office/powerpoint/2010/main" val="36518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1154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保守力与非保守力</a:t>
            </a:r>
            <a:endParaRPr lang="zh-CN" altLang="en-US" sz="3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400" y="121920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保守力：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若力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对质点所做的功仅取决于质点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时刻和末时刻的位置，与具体的路径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无关。如：</a:t>
            </a:r>
            <a:r>
              <a:rPr lang="zh-CN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万有引力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、重力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弹性力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0304" y="2743200"/>
            <a:ext cx="8811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非保守力：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若力的做功不仅取决于质点始末时刻的位置，还与具体的路径有关。如：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摩擦力</a:t>
            </a:r>
            <a:r>
              <a:rPr lang="zh-CN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0303" y="4038600"/>
            <a:ext cx="88112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根据保守力的定义可得，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保守力沿闭合路径做的功为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即：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414694"/>
              </p:ext>
            </p:extLst>
          </p:nvPr>
        </p:nvGraphicFramePr>
        <p:xfrm>
          <a:off x="3091543" y="4800600"/>
          <a:ext cx="254725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3" imgW="914400" imgH="266400" progId="">
                  <p:embed/>
                </p:oleObj>
              </mc:Choice>
              <mc:Fallback>
                <p:oleObj name="Equation" r:id="rId3" imgW="914400" imgH="2664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1543" y="4800600"/>
                        <a:ext cx="2547257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72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457200" y="1143000"/>
            <a:ext cx="868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势能 与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物体间相互作用及相对位置有关的能量 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.       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381000" y="5867400"/>
            <a:ext cx="7467600" cy="609600"/>
            <a:chOff x="240" y="3744"/>
            <a:chExt cx="4560" cy="379"/>
          </a:xfrm>
        </p:grpSpPr>
        <p:graphicFrame>
          <p:nvGraphicFramePr>
            <p:cNvPr id="168971" name="Object 11"/>
            <p:cNvGraphicFramePr>
              <a:graphicFrameLocks noChangeAspect="1"/>
            </p:cNvGraphicFramePr>
            <p:nvPr/>
          </p:nvGraphicFramePr>
          <p:xfrm>
            <a:off x="2177" y="3744"/>
            <a:ext cx="2623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0" name="Equation" r:id="rId4" imgW="1562100" imgH="241300" progId="">
                    <p:embed/>
                  </p:oleObj>
                </mc:Choice>
                <mc:Fallback>
                  <p:oleObj name="Equation" r:id="rId4" imgW="1562100" imgH="24130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7" y="3744"/>
                          <a:ext cx="2623" cy="379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72" name="Text Box 12"/>
            <p:cNvSpPr txBox="1">
              <a:spLocks noChangeArrowheads="1"/>
            </p:cNvSpPr>
            <p:nvPr/>
          </p:nvSpPr>
          <p:spPr bwMode="auto">
            <a:xfrm>
              <a:off x="240" y="3744"/>
              <a:ext cx="187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保守力的功</a:t>
              </a: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4800600" y="1676400"/>
            <a:ext cx="3886200" cy="4038600"/>
            <a:chOff x="192" y="1104"/>
            <a:chExt cx="2448" cy="2544"/>
          </a:xfrm>
        </p:grpSpPr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240" y="2739"/>
              <a:ext cx="2256" cy="909"/>
              <a:chOff x="288" y="2739"/>
              <a:chExt cx="2256" cy="909"/>
            </a:xfrm>
          </p:grpSpPr>
          <p:sp>
            <p:nvSpPr>
              <p:cNvPr id="168965" name="Text Box 5"/>
              <p:cNvSpPr txBox="1">
                <a:spLocks noChangeArrowheads="1"/>
              </p:cNvSpPr>
              <p:nvPr/>
            </p:nvSpPr>
            <p:spPr bwMode="auto">
              <a:xfrm>
                <a:off x="288" y="2739"/>
                <a:ext cx="17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CC0000"/>
                    </a:solidFill>
                    <a:latin typeface="黑体" pitchFamily="49" charset="-122"/>
                    <a:ea typeface="黑体" pitchFamily="49" charset="-122"/>
                  </a:rPr>
                  <a:t>弹性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势能</a:t>
                </a:r>
              </a:p>
            </p:txBody>
          </p:sp>
          <p:graphicFrame>
            <p:nvGraphicFramePr>
              <p:cNvPr id="168966" name="Object 6"/>
              <p:cNvGraphicFramePr>
                <a:graphicFrameLocks noChangeAspect="1"/>
              </p:cNvGraphicFramePr>
              <p:nvPr/>
            </p:nvGraphicFramePr>
            <p:xfrm>
              <a:off x="1152" y="2933"/>
              <a:ext cx="1392" cy="7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61" name="Equation" r:id="rId6" imgW="672808" imgH="393529" progId="">
                      <p:embed/>
                    </p:oleObj>
                  </mc:Choice>
                  <mc:Fallback>
                    <p:oleObj name="Equation" r:id="rId6" imgW="672808" imgH="393529" progId="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2933"/>
                            <a:ext cx="1392" cy="7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240" y="1899"/>
              <a:ext cx="2304" cy="928"/>
              <a:chOff x="240" y="1899"/>
              <a:chExt cx="2304" cy="928"/>
            </a:xfrm>
          </p:grpSpPr>
          <p:sp>
            <p:nvSpPr>
              <p:cNvPr id="168968" name="Rectangle 8"/>
              <p:cNvSpPr>
                <a:spLocks noChangeArrowheads="1"/>
              </p:cNvSpPr>
              <p:nvPr/>
            </p:nvSpPr>
            <p:spPr bwMode="auto">
              <a:xfrm>
                <a:off x="240" y="1899"/>
                <a:ext cx="15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800" dirty="0">
                    <a:solidFill>
                      <a:srgbClr val="CC0000"/>
                    </a:solidFill>
                    <a:latin typeface="黑体" pitchFamily="49" charset="-122"/>
                    <a:ea typeface="黑体" pitchFamily="49" charset="-122"/>
                  </a:rPr>
                  <a:t>引力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势能</a:t>
                </a:r>
              </a:p>
            </p:txBody>
          </p:sp>
          <p:graphicFrame>
            <p:nvGraphicFramePr>
              <p:cNvPr id="168969" name="Object 9"/>
              <p:cNvGraphicFramePr>
                <a:graphicFrameLocks noChangeAspect="1"/>
              </p:cNvGraphicFramePr>
              <p:nvPr/>
            </p:nvGraphicFramePr>
            <p:xfrm>
              <a:off x="1008" y="2160"/>
              <a:ext cx="1536" cy="6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62" name="Equation" r:id="rId8" imgW="1675673" imgH="723586" progId="">
                      <p:embed/>
                    </p:oleObj>
                  </mc:Choice>
                  <mc:Fallback>
                    <p:oleObj name="Equation" r:id="rId8" imgW="1675673" imgH="723586" progId="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2160"/>
                            <a:ext cx="1536" cy="6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8981" name="Rectangle 21"/>
            <p:cNvSpPr>
              <a:spLocks noChangeArrowheads="1"/>
            </p:cNvSpPr>
            <p:nvPr/>
          </p:nvSpPr>
          <p:spPr bwMode="auto">
            <a:xfrm>
              <a:off x="240" y="1104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重力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势能</a:t>
              </a:r>
            </a:p>
          </p:txBody>
        </p:sp>
        <p:graphicFrame>
          <p:nvGraphicFramePr>
            <p:cNvPr id="168982" name="Object 22"/>
            <p:cNvGraphicFramePr>
              <a:graphicFrameLocks noChangeAspect="1"/>
            </p:cNvGraphicFramePr>
            <p:nvPr/>
          </p:nvGraphicFramePr>
          <p:xfrm>
            <a:off x="1152" y="1471"/>
            <a:ext cx="1248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3" name="Equation" r:id="rId10" imgW="609336" imgH="241195" progId="">
                    <p:embed/>
                  </p:oleObj>
                </mc:Choice>
                <mc:Fallback>
                  <p:oleObj name="Equation" r:id="rId10" imgW="609336" imgH="241195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471"/>
                          <a:ext cx="1248" cy="4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83" name="Rectangle 23"/>
            <p:cNvSpPr>
              <a:spLocks noChangeArrowheads="1"/>
            </p:cNvSpPr>
            <p:nvPr/>
          </p:nvSpPr>
          <p:spPr bwMode="auto">
            <a:xfrm>
              <a:off x="192" y="1104"/>
              <a:ext cx="2448" cy="2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0" y="1676400"/>
            <a:ext cx="4648200" cy="4056063"/>
            <a:chOff x="0" y="1056"/>
            <a:chExt cx="2928" cy="2555"/>
          </a:xfrm>
        </p:grpSpPr>
        <p:graphicFrame>
          <p:nvGraphicFramePr>
            <p:cNvPr id="168974" name="Object 14"/>
            <p:cNvGraphicFramePr>
              <a:graphicFrameLocks noChangeAspect="1"/>
            </p:cNvGraphicFramePr>
            <p:nvPr/>
          </p:nvGraphicFramePr>
          <p:xfrm>
            <a:off x="288" y="2902"/>
            <a:ext cx="2640" cy="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4" name="Equation" r:id="rId12" imgW="1345616" imgH="393529" progId="">
                    <p:embed/>
                  </p:oleObj>
                </mc:Choice>
                <mc:Fallback>
                  <p:oleObj name="Equation" r:id="rId12" imgW="1345616" imgH="393529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902"/>
                          <a:ext cx="2640" cy="7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75" name="Rectangle 15"/>
            <p:cNvSpPr>
              <a:spLocks noChangeArrowheads="1"/>
            </p:cNvSpPr>
            <p:nvPr/>
          </p:nvSpPr>
          <p:spPr bwMode="auto">
            <a:xfrm>
              <a:off x="198" y="2691"/>
              <a:ext cx="11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弹力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功</a:t>
              </a:r>
            </a:p>
          </p:txBody>
        </p: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0" y="1728"/>
              <a:ext cx="2880" cy="1008"/>
              <a:chOff x="2640" y="1824"/>
              <a:chExt cx="2880" cy="961"/>
            </a:xfrm>
          </p:grpSpPr>
          <p:graphicFrame>
            <p:nvGraphicFramePr>
              <p:cNvPr id="168977" name="Object 17"/>
              <p:cNvGraphicFramePr>
                <a:graphicFrameLocks noChangeAspect="1"/>
              </p:cNvGraphicFramePr>
              <p:nvPr/>
            </p:nvGraphicFramePr>
            <p:xfrm>
              <a:off x="2640" y="2130"/>
              <a:ext cx="2880" cy="6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65" name="Equation" r:id="rId14" imgW="4140200" imgH="863600" progId="">
                      <p:embed/>
                    </p:oleObj>
                  </mc:Choice>
                  <mc:Fallback>
                    <p:oleObj name="Equation" r:id="rId14" imgW="4140200" imgH="863600" progId="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2130"/>
                            <a:ext cx="2880" cy="6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8978" name="Rectangle 18"/>
              <p:cNvSpPr>
                <a:spLocks noChangeArrowheads="1"/>
              </p:cNvSpPr>
              <p:nvPr/>
            </p:nvSpPr>
            <p:spPr bwMode="auto">
              <a:xfrm>
                <a:off x="2832" y="1824"/>
                <a:ext cx="1248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00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CC0000"/>
                    </a:solidFill>
                    <a:latin typeface="黑体" pitchFamily="49" charset="-122"/>
                    <a:ea typeface="黑体" pitchFamily="49" charset="-122"/>
                  </a:rPr>
                  <a:t>引力</a:t>
                </a:r>
                <a:r>
                  <a:rPr lang="zh-CN" altLang="en-US" sz="2800" dirty="0">
                    <a:latin typeface="黑体" pitchFamily="49" charset="-122"/>
                    <a:ea typeface="黑体" pitchFamily="49" charset="-122"/>
                  </a:rPr>
                  <a:t>功</a:t>
                </a:r>
              </a:p>
            </p:txBody>
          </p:sp>
        </p:grpSp>
        <p:graphicFrame>
          <p:nvGraphicFramePr>
            <p:cNvPr id="168986" name="Object 26"/>
            <p:cNvGraphicFramePr>
              <a:graphicFrameLocks noChangeAspect="1"/>
            </p:cNvGraphicFramePr>
            <p:nvPr/>
          </p:nvGraphicFramePr>
          <p:xfrm>
            <a:off x="384" y="1400"/>
            <a:ext cx="2352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6" name="Equation" r:id="rId16" imgW="1345616" imgH="215806" progId="">
                    <p:embed/>
                  </p:oleObj>
                </mc:Choice>
                <mc:Fallback>
                  <p:oleObj name="Equation" r:id="rId16" imgW="1345616" imgH="215806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400"/>
                          <a:ext cx="2352" cy="3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87" name="Text Box 27"/>
            <p:cNvSpPr txBox="1">
              <a:spLocks noChangeArrowheads="1"/>
            </p:cNvSpPr>
            <p:nvPr/>
          </p:nvSpPr>
          <p:spPr bwMode="auto">
            <a:xfrm>
              <a:off x="192" y="1056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重力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功</a:t>
              </a:r>
            </a:p>
          </p:txBody>
        </p:sp>
        <p:sp>
          <p:nvSpPr>
            <p:cNvPr id="168988" name="Rectangle 28"/>
            <p:cNvSpPr>
              <a:spLocks noChangeArrowheads="1"/>
            </p:cNvSpPr>
            <p:nvPr/>
          </p:nvSpPr>
          <p:spPr bwMode="auto">
            <a:xfrm>
              <a:off x="144" y="1056"/>
              <a:ext cx="2784" cy="2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5800" y="15240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势能</a:t>
            </a:r>
            <a:endParaRPr lang="zh-CN" altLang="en-US" sz="3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38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304800" y="2528888"/>
            <a:ext cx="883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势能具有</a:t>
            </a:r>
            <a:r>
              <a:rPr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相对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性，势能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与势能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零点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的选取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有关 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04800" y="1717675"/>
            <a:ext cx="7118350" cy="644525"/>
            <a:chOff x="192" y="1008"/>
            <a:chExt cx="4484" cy="406"/>
          </a:xfrm>
        </p:grpSpPr>
        <p:graphicFrame>
          <p:nvGraphicFramePr>
            <p:cNvPr id="169988" name="Object 4"/>
            <p:cNvGraphicFramePr>
              <a:graphicFrameLocks noChangeAspect="1"/>
            </p:cNvGraphicFramePr>
            <p:nvPr/>
          </p:nvGraphicFramePr>
          <p:xfrm>
            <a:off x="2784" y="1008"/>
            <a:ext cx="189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8" name="Equation" r:id="rId4" imgW="1943100" imgH="419100" progId="">
                    <p:embed/>
                  </p:oleObj>
                </mc:Choice>
                <mc:Fallback>
                  <p:oleObj name="Equation" r:id="rId4" imgW="1943100" imgH="41910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008"/>
                          <a:ext cx="1892" cy="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9989" name="Rectangle 5"/>
            <p:cNvSpPr>
              <a:spLocks noChangeArrowheads="1"/>
            </p:cNvSpPr>
            <p:nvPr/>
          </p:nvSpPr>
          <p:spPr bwMode="auto">
            <a:xfrm>
              <a:off x="192" y="1008"/>
              <a:ext cx="28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势能是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状态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函数</a:t>
              </a:r>
            </a:p>
          </p:txBody>
        </p:sp>
      </p:grp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304800" y="3290888"/>
            <a:ext cx="77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Arial" pitchFamily="34" charset="0"/>
              </a:rPr>
              <a:t>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势能是属于</a:t>
            </a:r>
            <a:r>
              <a:rPr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990600" y="949325"/>
            <a:ext cx="1752600" cy="838200"/>
            <a:chOff x="624" y="480"/>
            <a:chExt cx="1104" cy="528"/>
          </a:xfrm>
        </p:grpSpPr>
        <p:sp>
          <p:nvSpPr>
            <p:cNvPr id="169997" name="AutoShape 13"/>
            <p:cNvSpPr>
              <a:spLocks noChangeArrowheads="1"/>
            </p:cNvSpPr>
            <p:nvPr/>
          </p:nvSpPr>
          <p:spPr bwMode="auto">
            <a:xfrm>
              <a:off x="624" y="480"/>
              <a:ext cx="1056" cy="528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rgbClr val="00990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998" name="Text Box 14"/>
            <p:cNvSpPr txBox="1">
              <a:spLocks noChangeArrowheads="1"/>
            </p:cNvSpPr>
            <p:nvPr/>
          </p:nvSpPr>
          <p:spPr bwMode="auto">
            <a:xfrm>
              <a:off x="816" y="528"/>
              <a:ext cx="9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3200" dirty="0">
                  <a:solidFill>
                    <a:srgbClr val="CC0000"/>
                  </a:solidFill>
                </a:rPr>
                <a:t>讨论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04800" y="4062413"/>
            <a:ext cx="7397750" cy="585787"/>
            <a:chOff x="192" y="2352"/>
            <a:chExt cx="4660" cy="369"/>
          </a:xfrm>
        </p:grpSpPr>
        <p:sp>
          <p:nvSpPr>
            <p:cNvPr id="169990" name="Text Box 6"/>
            <p:cNvSpPr txBox="1">
              <a:spLocks noChangeArrowheads="1"/>
            </p:cNvSpPr>
            <p:nvPr/>
          </p:nvSpPr>
          <p:spPr bwMode="auto">
            <a:xfrm>
              <a:off x="192" y="2352"/>
              <a:ext cx="23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dirty="0">
                  <a:latin typeface="Arial" pitchFamily="34" charset="0"/>
                </a:rPr>
                <a:t>  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势能计算</a:t>
              </a:r>
              <a:endPara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69999" name="Object 15"/>
            <p:cNvGraphicFramePr>
              <a:graphicFrameLocks noChangeAspect="1"/>
            </p:cNvGraphicFramePr>
            <p:nvPr/>
          </p:nvGraphicFramePr>
          <p:xfrm>
            <a:off x="1968" y="2352"/>
            <a:ext cx="2884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9" name="Equation" r:id="rId6" imgW="3048000" imgH="419100" progId="">
                    <p:embed/>
                  </p:oleObj>
                </mc:Choice>
                <mc:Fallback>
                  <p:oleObj name="Equation" r:id="rId6" imgW="3048000" imgH="41910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352"/>
                          <a:ext cx="2884" cy="369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00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194918"/>
              </p:ext>
            </p:extLst>
          </p:nvPr>
        </p:nvGraphicFramePr>
        <p:xfrm>
          <a:off x="2286000" y="5597525"/>
          <a:ext cx="576738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8" imgW="1713756" imgH="355446" progId="">
                  <p:embed/>
                </p:oleObj>
              </mc:Choice>
              <mc:Fallback>
                <p:oleObj name="Equation" r:id="rId8" imgW="1713756" imgH="355446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597525"/>
                        <a:ext cx="5767388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41350" y="5064125"/>
            <a:ext cx="4387850" cy="685800"/>
            <a:chOff x="338" y="3072"/>
            <a:chExt cx="2764" cy="432"/>
          </a:xfrm>
        </p:grpSpPr>
        <p:graphicFrame>
          <p:nvGraphicFramePr>
            <p:cNvPr id="170012" name="Object 28"/>
            <p:cNvGraphicFramePr>
              <a:graphicFrameLocks noChangeAspect="1"/>
            </p:cNvGraphicFramePr>
            <p:nvPr/>
          </p:nvGraphicFramePr>
          <p:xfrm>
            <a:off x="1056" y="3072"/>
            <a:ext cx="204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1" name="Equation" r:id="rId10" imgW="1143000" imgH="241300" progId="">
                    <p:embed/>
                  </p:oleObj>
                </mc:Choice>
                <mc:Fallback>
                  <p:oleObj name="Equation" r:id="rId10" imgW="1143000" imgH="24130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072"/>
                          <a:ext cx="204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013" name="Text Box 29"/>
            <p:cNvSpPr txBox="1">
              <a:spLocks noChangeArrowheads="1"/>
            </p:cNvSpPr>
            <p:nvPr/>
          </p:nvSpPr>
          <p:spPr bwMode="auto">
            <a:xfrm>
              <a:off x="338" y="3072"/>
              <a:ext cx="11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若令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85800" y="15240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势能</a:t>
            </a:r>
            <a:endParaRPr lang="zh-CN" altLang="en-US" sz="3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08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autoUpdateAnimBg="0"/>
      <p:bldP spid="16999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457200" y="1676400"/>
            <a:ext cx="8153400" cy="3733800"/>
            <a:chOff x="288" y="816"/>
            <a:chExt cx="5136" cy="2352"/>
          </a:xfrm>
        </p:grpSpPr>
        <p:sp>
          <p:nvSpPr>
            <p:cNvPr id="171012" name="Rectangle 4"/>
            <p:cNvSpPr>
              <a:spLocks noChangeArrowheads="1"/>
            </p:cNvSpPr>
            <p:nvPr/>
          </p:nvSpPr>
          <p:spPr bwMode="auto">
            <a:xfrm>
              <a:off x="288" y="816"/>
              <a:ext cx="5136" cy="23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71"/>
            <p:cNvGrpSpPr>
              <a:grpSpLocks/>
            </p:cNvGrpSpPr>
            <p:nvPr/>
          </p:nvGrpSpPr>
          <p:grpSpPr bwMode="auto">
            <a:xfrm>
              <a:off x="336" y="1632"/>
              <a:ext cx="1377" cy="1344"/>
              <a:chOff x="336" y="1632"/>
              <a:chExt cx="1377" cy="1344"/>
            </a:xfrm>
          </p:grpSpPr>
          <p:sp>
            <p:nvSpPr>
              <p:cNvPr id="171014" name="Line 6"/>
              <p:cNvSpPr>
                <a:spLocks noChangeShapeType="1"/>
              </p:cNvSpPr>
              <p:nvPr/>
            </p:nvSpPr>
            <p:spPr bwMode="auto">
              <a:xfrm>
                <a:off x="710" y="2868"/>
                <a:ext cx="98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015" name="Line 7"/>
              <p:cNvSpPr>
                <a:spLocks noChangeShapeType="1"/>
              </p:cNvSpPr>
              <p:nvPr/>
            </p:nvSpPr>
            <p:spPr bwMode="auto">
              <a:xfrm flipV="1">
                <a:off x="704" y="1737"/>
                <a:ext cx="0" cy="112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016" name="Line 8"/>
              <p:cNvSpPr>
                <a:spLocks noChangeShapeType="1"/>
              </p:cNvSpPr>
              <p:nvPr/>
            </p:nvSpPr>
            <p:spPr bwMode="auto">
              <a:xfrm flipV="1">
                <a:off x="704" y="2018"/>
                <a:ext cx="817" cy="84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1017" name="Object 9"/>
              <p:cNvGraphicFramePr>
                <a:graphicFrameLocks noChangeAspect="1"/>
              </p:cNvGraphicFramePr>
              <p:nvPr/>
            </p:nvGraphicFramePr>
            <p:xfrm>
              <a:off x="336" y="1632"/>
              <a:ext cx="38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24" name="Equation" r:id="rId3" imgW="190417" imgH="241195" progId="">
                      <p:embed/>
                    </p:oleObj>
                  </mc:Choice>
                  <mc:Fallback>
                    <p:oleObj name="Equation" r:id="rId3" imgW="190417" imgH="241195" progId="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" y="1632"/>
                            <a:ext cx="384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1018" name="Object 10"/>
              <p:cNvGraphicFramePr>
                <a:graphicFrameLocks noChangeAspect="1"/>
              </p:cNvGraphicFramePr>
              <p:nvPr/>
            </p:nvGraphicFramePr>
            <p:xfrm>
              <a:off x="1512" y="2549"/>
              <a:ext cx="201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25" name="Equation" r:id="rId5" imgW="139579" imgH="164957" progId="">
                      <p:embed/>
                    </p:oleObj>
                  </mc:Choice>
                  <mc:Fallback>
                    <p:oleObj name="Equation" r:id="rId5" imgW="139579" imgH="164957" progId="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2" y="2549"/>
                            <a:ext cx="201" cy="33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1019" name="Object 11"/>
              <p:cNvGraphicFramePr>
                <a:graphicFrameLocks noChangeAspect="1"/>
              </p:cNvGraphicFramePr>
              <p:nvPr/>
            </p:nvGraphicFramePr>
            <p:xfrm>
              <a:off x="480" y="2782"/>
              <a:ext cx="192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26" name="公式" r:id="rId7" imgW="228600" imgH="241300" progId="">
                      <p:embed/>
                    </p:oleObj>
                  </mc:Choice>
                  <mc:Fallback>
                    <p:oleObj name="公式" r:id="rId7" imgW="228600" imgH="241300" progId="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" y="2782"/>
                            <a:ext cx="192" cy="1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1060" name="Object 52"/>
            <p:cNvGraphicFramePr>
              <a:graphicFrameLocks noChangeAspect="1"/>
            </p:cNvGraphicFramePr>
            <p:nvPr/>
          </p:nvGraphicFramePr>
          <p:xfrm>
            <a:off x="371" y="912"/>
            <a:ext cx="1274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7" name="Equation" r:id="rId9" imgW="622030" imgH="241195" progId="">
                    <p:embed/>
                  </p:oleObj>
                </mc:Choice>
                <mc:Fallback>
                  <p:oleObj name="Equation" r:id="rId9" imgW="622030" imgH="241195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" y="912"/>
                          <a:ext cx="1274" cy="4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3276600" y="5673725"/>
            <a:ext cx="2895600" cy="1252538"/>
            <a:chOff x="2112" y="3264"/>
            <a:chExt cx="1824" cy="789"/>
          </a:xfrm>
        </p:grpSpPr>
        <p:sp>
          <p:nvSpPr>
            <p:cNvPr id="171036" name="Rectangle 28"/>
            <p:cNvSpPr>
              <a:spLocks noChangeArrowheads="1"/>
            </p:cNvSpPr>
            <p:nvPr/>
          </p:nvSpPr>
          <p:spPr bwMode="auto">
            <a:xfrm>
              <a:off x="2160" y="3264"/>
              <a:ext cx="17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弹性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势能曲线</a:t>
              </a:r>
            </a:p>
          </p:txBody>
        </p:sp>
        <p:graphicFrame>
          <p:nvGraphicFramePr>
            <p:cNvPr id="171037" name="Object 29"/>
            <p:cNvGraphicFramePr>
              <a:graphicFrameLocks noChangeAspect="1"/>
            </p:cNvGraphicFramePr>
            <p:nvPr/>
          </p:nvGraphicFramePr>
          <p:xfrm>
            <a:off x="2112" y="3625"/>
            <a:ext cx="1584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8" name="Equation" r:id="rId11" imgW="888614" imgH="241195" progId="">
                    <p:embed/>
                  </p:oleObj>
                </mc:Choice>
                <mc:Fallback>
                  <p:oleObj name="Equation" r:id="rId11" imgW="888614" imgH="241195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625"/>
                          <a:ext cx="1584" cy="4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381000" y="5673725"/>
            <a:ext cx="3124200" cy="1260475"/>
            <a:chOff x="240" y="3334"/>
            <a:chExt cx="1968" cy="794"/>
          </a:xfrm>
        </p:grpSpPr>
        <p:sp>
          <p:nvSpPr>
            <p:cNvPr id="171039" name="Rectangle 31"/>
            <p:cNvSpPr>
              <a:spLocks noChangeArrowheads="1"/>
            </p:cNvSpPr>
            <p:nvPr/>
          </p:nvSpPr>
          <p:spPr bwMode="auto">
            <a:xfrm>
              <a:off x="240" y="3334"/>
              <a:ext cx="19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重力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势能曲线</a:t>
              </a:r>
            </a:p>
          </p:txBody>
        </p:sp>
        <p:graphicFrame>
          <p:nvGraphicFramePr>
            <p:cNvPr id="171040" name="Object 32"/>
            <p:cNvGraphicFramePr>
              <a:graphicFrameLocks noChangeAspect="1"/>
            </p:cNvGraphicFramePr>
            <p:nvPr/>
          </p:nvGraphicFramePr>
          <p:xfrm>
            <a:off x="293" y="3709"/>
            <a:ext cx="150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9" name="Equation" r:id="rId13" imgW="901309" imgH="241195" progId="">
                    <p:embed/>
                  </p:oleObj>
                </mc:Choice>
                <mc:Fallback>
                  <p:oleObj name="Equation" r:id="rId13" imgW="901309" imgH="241195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" y="3709"/>
                          <a:ext cx="1504" cy="4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6248400" y="5673725"/>
            <a:ext cx="2819400" cy="1143000"/>
            <a:chOff x="3984" y="3264"/>
            <a:chExt cx="1776" cy="720"/>
          </a:xfrm>
        </p:grpSpPr>
        <p:sp>
          <p:nvSpPr>
            <p:cNvPr id="171042" name="Rectangle 34"/>
            <p:cNvSpPr>
              <a:spLocks noChangeArrowheads="1"/>
            </p:cNvSpPr>
            <p:nvPr/>
          </p:nvSpPr>
          <p:spPr bwMode="auto">
            <a:xfrm>
              <a:off x="3984" y="3264"/>
              <a:ext cx="17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引力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势能曲线</a:t>
              </a:r>
            </a:p>
          </p:txBody>
        </p:sp>
        <p:graphicFrame>
          <p:nvGraphicFramePr>
            <p:cNvPr id="171043" name="Object 35"/>
            <p:cNvGraphicFramePr>
              <a:graphicFrameLocks noChangeAspect="1"/>
            </p:cNvGraphicFramePr>
            <p:nvPr/>
          </p:nvGraphicFramePr>
          <p:xfrm>
            <a:off x="4032" y="3648"/>
            <a:ext cx="14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0" name="Equation" r:id="rId15" imgW="1905000" imgH="419100" progId="">
                    <p:embed/>
                  </p:oleObj>
                </mc:Choice>
                <mc:Fallback>
                  <p:oleObj name="Equation" r:id="rId15" imgW="1905000" imgH="419100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648"/>
                          <a:ext cx="1440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3429000" y="1676400"/>
            <a:ext cx="2209800" cy="3643313"/>
            <a:chOff x="2160" y="816"/>
            <a:chExt cx="1392" cy="2295"/>
          </a:xfrm>
        </p:grpSpPr>
        <p:grpSp>
          <p:nvGrpSpPr>
            <p:cNvPr id="8" name="Group 47"/>
            <p:cNvGrpSpPr>
              <a:grpSpLocks/>
            </p:cNvGrpSpPr>
            <p:nvPr/>
          </p:nvGrpSpPr>
          <p:grpSpPr bwMode="auto">
            <a:xfrm>
              <a:off x="2160" y="1632"/>
              <a:ext cx="1392" cy="1479"/>
              <a:chOff x="2256" y="1296"/>
              <a:chExt cx="1392" cy="1479"/>
            </a:xfrm>
          </p:grpSpPr>
          <p:grpSp>
            <p:nvGrpSpPr>
              <p:cNvPr id="9" name="Group 44"/>
              <p:cNvGrpSpPr>
                <a:grpSpLocks/>
              </p:cNvGrpSpPr>
              <p:nvPr/>
            </p:nvGrpSpPr>
            <p:grpSpPr bwMode="auto">
              <a:xfrm>
                <a:off x="2256" y="1401"/>
                <a:ext cx="1392" cy="1374"/>
                <a:chOff x="2256" y="1401"/>
                <a:chExt cx="1392" cy="1374"/>
              </a:xfrm>
            </p:grpSpPr>
            <p:sp>
              <p:nvSpPr>
                <p:cNvPr id="171021" name="Line 13"/>
                <p:cNvSpPr>
                  <a:spLocks noChangeShapeType="1"/>
                </p:cNvSpPr>
                <p:nvPr/>
              </p:nvSpPr>
              <p:spPr bwMode="auto">
                <a:xfrm>
                  <a:off x="2256" y="2544"/>
                  <a:ext cx="133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102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945" y="1401"/>
                  <a:ext cx="0" cy="114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71024" name="Object 16"/>
                <p:cNvGraphicFramePr>
                  <a:graphicFrameLocks noChangeAspect="1"/>
                </p:cNvGraphicFramePr>
                <p:nvPr/>
              </p:nvGraphicFramePr>
              <p:xfrm>
                <a:off x="3441" y="2296"/>
                <a:ext cx="207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831" name="公式" r:id="rId17" imgW="177646" imgH="190335" progId="">
                        <p:embed/>
                      </p:oleObj>
                    </mc:Choice>
                    <mc:Fallback>
                      <p:oleObj name="公式" r:id="rId17" imgW="177646" imgH="190335" progId="">
                        <p:embed/>
                        <p:pic>
                          <p:nvPicPr>
                            <p:cNvPr id="0" name="Picture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41" y="2296"/>
                              <a:ext cx="207" cy="24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1025" name="Freeform 17"/>
                <p:cNvSpPr>
                  <a:spLocks/>
                </p:cNvSpPr>
                <p:nvPr/>
              </p:nvSpPr>
              <p:spPr bwMode="auto">
                <a:xfrm>
                  <a:off x="2428" y="1745"/>
                  <a:ext cx="1032" cy="801"/>
                </a:xfrm>
                <a:custGeom>
                  <a:avLst/>
                  <a:gdLst>
                    <a:gd name="T0" fmla="*/ 0 w 960"/>
                    <a:gd name="T1" fmla="*/ 0 h 672"/>
                    <a:gd name="T2" fmla="*/ 192 w 960"/>
                    <a:gd name="T3" fmla="*/ 432 h 672"/>
                    <a:gd name="T4" fmla="*/ 480 w 960"/>
                    <a:gd name="T5" fmla="*/ 672 h 672"/>
                    <a:gd name="T6" fmla="*/ 768 w 960"/>
                    <a:gd name="T7" fmla="*/ 432 h 672"/>
                    <a:gd name="T8" fmla="*/ 960 w 960"/>
                    <a:gd name="T9" fmla="*/ 0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0" h="672">
                      <a:moveTo>
                        <a:pt x="0" y="0"/>
                      </a:moveTo>
                      <a:cubicBezTo>
                        <a:pt x="56" y="160"/>
                        <a:pt x="112" y="320"/>
                        <a:pt x="192" y="432"/>
                      </a:cubicBezTo>
                      <a:cubicBezTo>
                        <a:pt x="272" y="544"/>
                        <a:pt x="384" y="672"/>
                        <a:pt x="480" y="672"/>
                      </a:cubicBezTo>
                      <a:cubicBezTo>
                        <a:pt x="576" y="672"/>
                        <a:pt x="688" y="544"/>
                        <a:pt x="768" y="432"/>
                      </a:cubicBezTo>
                      <a:cubicBezTo>
                        <a:pt x="848" y="320"/>
                        <a:pt x="928" y="72"/>
                        <a:pt x="960" y="0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71026" name="Object 18"/>
                <p:cNvGraphicFramePr>
                  <a:graphicFrameLocks noChangeAspect="1"/>
                </p:cNvGraphicFramePr>
                <p:nvPr/>
              </p:nvGraphicFramePr>
              <p:xfrm>
                <a:off x="2892" y="2603"/>
                <a:ext cx="148" cy="1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832" name="公式" r:id="rId19" imgW="228600" imgH="241300" progId="">
                        <p:embed/>
                      </p:oleObj>
                    </mc:Choice>
                    <mc:Fallback>
                      <p:oleObj name="公式" r:id="rId19" imgW="228600" imgH="241300" progId="">
                        <p:embed/>
                        <p:pic>
                          <p:nvPicPr>
                            <p:cNvPr id="0" name="Picture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92" y="2603"/>
                              <a:ext cx="148" cy="17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71048" name="Object 40"/>
              <p:cNvGraphicFramePr>
                <a:graphicFrameLocks noChangeAspect="1"/>
              </p:cNvGraphicFramePr>
              <p:nvPr/>
            </p:nvGraphicFramePr>
            <p:xfrm>
              <a:off x="2592" y="1296"/>
              <a:ext cx="38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33" name="Equation" r:id="rId20" imgW="190417" imgH="241195" progId="">
                      <p:embed/>
                    </p:oleObj>
                  </mc:Choice>
                  <mc:Fallback>
                    <p:oleObj name="Equation" r:id="rId20" imgW="190417" imgH="241195" progId="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1296"/>
                            <a:ext cx="384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1064" name="Object 56"/>
            <p:cNvGraphicFramePr>
              <a:graphicFrameLocks noChangeAspect="1"/>
            </p:cNvGraphicFramePr>
            <p:nvPr/>
          </p:nvGraphicFramePr>
          <p:xfrm>
            <a:off x="2208" y="816"/>
            <a:ext cx="1296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4" name="Equation" r:id="rId21" imgW="672808" imgH="393529" progId="">
                    <p:embed/>
                  </p:oleObj>
                </mc:Choice>
                <mc:Fallback>
                  <p:oleObj name="Equation" r:id="rId21" imgW="672808" imgH="393529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816"/>
                          <a:ext cx="1296" cy="6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6154738" y="1752600"/>
            <a:ext cx="2227262" cy="3581400"/>
            <a:chOff x="3877" y="864"/>
            <a:chExt cx="1403" cy="2256"/>
          </a:xfrm>
        </p:grpSpPr>
        <p:grpSp>
          <p:nvGrpSpPr>
            <p:cNvPr id="11" name="Group 48"/>
            <p:cNvGrpSpPr>
              <a:grpSpLocks/>
            </p:cNvGrpSpPr>
            <p:nvPr/>
          </p:nvGrpSpPr>
          <p:grpSpPr bwMode="auto">
            <a:xfrm>
              <a:off x="4032" y="1632"/>
              <a:ext cx="1248" cy="1488"/>
              <a:chOff x="4080" y="1296"/>
              <a:chExt cx="1248" cy="1488"/>
            </a:xfrm>
          </p:grpSpPr>
          <p:grpSp>
            <p:nvGrpSpPr>
              <p:cNvPr id="12" name="Group 43"/>
              <p:cNvGrpSpPr>
                <a:grpSpLocks/>
              </p:cNvGrpSpPr>
              <p:nvPr/>
            </p:nvGrpSpPr>
            <p:grpSpPr bwMode="auto">
              <a:xfrm>
                <a:off x="4080" y="1442"/>
                <a:ext cx="1248" cy="1342"/>
                <a:chOff x="4080" y="1442"/>
                <a:chExt cx="1248" cy="1342"/>
              </a:xfrm>
            </p:grpSpPr>
            <p:sp>
              <p:nvSpPr>
                <p:cNvPr id="17102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214" y="1442"/>
                  <a:ext cx="0" cy="134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3" name="Group 42"/>
                <p:cNvGrpSpPr>
                  <a:grpSpLocks/>
                </p:cNvGrpSpPr>
                <p:nvPr/>
              </p:nvGrpSpPr>
              <p:grpSpPr bwMode="auto">
                <a:xfrm>
                  <a:off x="4080" y="1541"/>
                  <a:ext cx="1248" cy="1193"/>
                  <a:chOff x="4080" y="1541"/>
                  <a:chExt cx="1248" cy="1193"/>
                </a:xfrm>
              </p:grpSpPr>
              <p:sp>
                <p:nvSpPr>
                  <p:cNvPr id="17103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214" y="1790"/>
                    <a:ext cx="111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71032" name="Object 24"/>
                  <p:cNvGraphicFramePr>
                    <a:graphicFrameLocks noChangeAspect="1"/>
                  </p:cNvGraphicFramePr>
                  <p:nvPr/>
                </p:nvGraphicFramePr>
                <p:xfrm>
                  <a:off x="5061" y="1541"/>
                  <a:ext cx="178" cy="21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3835" name="公式" r:id="rId23" imgW="177646" imgH="190335" progId="">
                          <p:embed/>
                        </p:oleObj>
                      </mc:Choice>
                      <mc:Fallback>
                        <p:oleObj name="公式" r:id="rId23" imgW="177646" imgH="190335" progId="">
                          <p:embed/>
                          <p:pic>
                            <p:nvPicPr>
                              <p:cNvPr id="0" name="Picture 1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061" y="1541"/>
                                <a:ext cx="178" cy="21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71033" name="Freeform 25"/>
                  <p:cNvSpPr>
                    <a:spLocks/>
                  </p:cNvSpPr>
                  <p:nvPr/>
                </p:nvSpPr>
                <p:spPr bwMode="auto">
                  <a:xfrm>
                    <a:off x="4258" y="1839"/>
                    <a:ext cx="936" cy="895"/>
                  </a:xfrm>
                  <a:custGeom>
                    <a:avLst/>
                    <a:gdLst>
                      <a:gd name="T0" fmla="*/ 0 w 912"/>
                      <a:gd name="T1" fmla="*/ 768 h 768"/>
                      <a:gd name="T2" fmla="*/ 48 w 912"/>
                      <a:gd name="T3" fmla="*/ 384 h 768"/>
                      <a:gd name="T4" fmla="*/ 144 w 912"/>
                      <a:gd name="T5" fmla="*/ 144 h 768"/>
                      <a:gd name="T6" fmla="*/ 432 w 912"/>
                      <a:gd name="T7" fmla="*/ 48 h 768"/>
                      <a:gd name="T8" fmla="*/ 912 w 912"/>
                      <a:gd name="T9" fmla="*/ 0 h 7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12" h="768">
                        <a:moveTo>
                          <a:pt x="0" y="768"/>
                        </a:moveTo>
                        <a:cubicBezTo>
                          <a:pt x="12" y="628"/>
                          <a:pt x="24" y="488"/>
                          <a:pt x="48" y="384"/>
                        </a:cubicBezTo>
                        <a:cubicBezTo>
                          <a:pt x="72" y="280"/>
                          <a:pt x="80" y="200"/>
                          <a:pt x="144" y="144"/>
                        </a:cubicBezTo>
                        <a:cubicBezTo>
                          <a:pt x="208" y="88"/>
                          <a:pt x="304" y="72"/>
                          <a:pt x="432" y="48"/>
                        </a:cubicBezTo>
                        <a:cubicBezTo>
                          <a:pt x="560" y="24"/>
                          <a:pt x="832" y="8"/>
                          <a:pt x="912" y="0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71034" name="Object 26"/>
                  <p:cNvGraphicFramePr>
                    <a:graphicFrameLocks noChangeAspect="1"/>
                  </p:cNvGraphicFramePr>
                  <p:nvPr/>
                </p:nvGraphicFramePr>
                <p:xfrm>
                  <a:off x="4080" y="1740"/>
                  <a:ext cx="127" cy="14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3836" name="公式" r:id="rId24" imgW="228600" imgH="241300" progId="">
                          <p:embed/>
                        </p:oleObj>
                      </mc:Choice>
                      <mc:Fallback>
                        <p:oleObj name="公式" r:id="rId24" imgW="228600" imgH="241300" progId="">
                          <p:embed/>
                          <p:pic>
                            <p:nvPicPr>
                              <p:cNvPr id="0" name="Picture 1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80" y="1740"/>
                                <a:ext cx="127" cy="149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aphicFrame>
            <p:nvGraphicFramePr>
              <p:cNvPr id="171049" name="Object 41"/>
              <p:cNvGraphicFramePr>
                <a:graphicFrameLocks noChangeAspect="1"/>
              </p:cNvGraphicFramePr>
              <p:nvPr/>
            </p:nvGraphicFramePr>
            <p:xfrm>
              <a:off x="4224" y="1296"/>
              <a:ext cx="38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37" name="Equation" r:id="rId25" imgW="190417" imgH="241195" progId="">
                      <p:embed/>
                    </p:oleObj>
                  </mc:Choice>
                  <mc:Fallback>
                    <p:oleObj name="Equation" r:id="rId25" imgW="190417" imgH="241195" progId="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1296"/>
                            <a:ext cx="384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1067" name="Object 59"/>
            <p:cNvGraphicFramePr>
              <a:graphicFrameLocks noChangeAspect="1"/>
            </p:cNvGraphicFramePr>
            <p:nvPr/>
          </p:nvGraphicFramePr>
          <p:xfrm>
            <a:off x="3877" y="864"/>
            <a:ext cx="1355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8" name="Equation" r:id="rId26" imgW="1651000" imgH="723900" progId="">
                    <p:embed/>
                  </p:oleObj>
                </mc:Choice>
                <mc:Fallback>
                  <p:oleObj name="Equation" r:id="rId26" imgW="1651000" imgH="723900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7" y="864"/>
                          <a:ext cx="1355" cy="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1078" name="Rectangle 70"/>
          <p:cNvSpPr>
            <a:spLocks noChangeArrowheads="1"/>
          </p:cNvSpPr>
          <p:nvPr/>
        </p:nvSpPr>
        <p:spPr bwMode="auto">
          <a:xfrm>
            <a:off x="76200" y="1076980"/>
            <a:ext cx="891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rgbClr val="CC0000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势能曲线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由势能函数确定的势能随坐标变化的曲线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5800" y="15240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势能</a:t>
            </a:r>
            <a:endParaRPr lang="zh-CN" altLang="en-US" sz="3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639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257" y="2607818"/>
            <a:ext cx="9187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 </a:t>
            </a:r>
            <a:r>
              <a:rPr lang="zh-CN" altLang="en-US" sz="5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功能原理 机械能守恒定律 </a:t>
            </a:r>
          </a:p>
        </p:txBody>
      </p:sp>
    </p:spTree>
    <p:extLst>
      <p:ext uri="{BB962C8B-B14F-4D97-AF65-F5344CB8AC3E}">
        <p14:creationId xmlns:p14="http://schemas.microsoft.com/office/powerpoint/2010/main" val="38710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81000" y="2743200"/>
            <a:ext cx="3200400" cy="1633538"/>
            <a:chOff x="240" y="2208"/>
            <a:chExt cx="2016" cy="1029"/>
          </a:xfrm>
        </p:grpSpPr>
        <p:graphicFrame>
          <p:nvGraphicFramePr>
            <p:cNvPr id="148489" name="Object 9"/>
            <p:cNvGraphicFramePr>
              <a:graphicFrameLocks noChangeAspect="1"/>
            </p:cNvGraphicFramePr>
            <p:nvPr/>
          </p:nvGraphicFramePr>
          <p:xfrm>
            <a:off x="240" y="2736"/>
            <a:ext cx="1920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Equation" r:id="rId3" imgW="1167893" imgH="253890" progId="">
                    <p:embed/>
                  </p:oleObj>
                </mc:Choice>
                <mc:Fallback>
                  <p:oleObj name="Equation" r:id="rId3" imgW="1167893" imgH="25389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736"/>
                          <a:ext cx="1920" cy="5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491" name="Text Box 11"/>
            <p:cNvSpPr txBox="1">
              <a:spLocks noChangeArrowheads="1"/>
            </p:cNvSpPr>
            <p:nvPr/>
          </p:nvSpPr>
          <p:spPr bwMode="auto">
            <a:xfrm>
              <a:off x="576" y="2208"/>
              <a:ext cx="1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latin typeface="黑体" pitchFamily="49" charset="-122"/>
                  <a:ea typeface="黑体" pitchFamily="49" charset="-122"/>
                </a:rPr>
                <a:t>分量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形式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505200" y="2308225"/>
            <a:ext cx="5041900" cy="3254375"/>
            <a:chOff x="2208" y="1934"/>
            <a:chExt cx="3176" cy="2050"/>
          </a:xfrm>
        </p:grpSpPr>
        <p:graphicFrame>
          <p:nvGraphicFramePr>
            <p:cNvPr id="148487" name="Object 7"/>
            <p:cNvGraphicFramePr>
              <a:graphicFrameLocks noChangeAspect="1"/>
            </p:cNvGraphicFramePr>
            <p:nvPr/>
          </p:nvGraphicFramePr>
          <p:xfrm>
            <a:off x="2304" y="1934"/>
            <a:ext cx="3080" cy="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Equation" r:id="rId5" imgW="1651000" imgH="1092200" progId="">
                    <p:embed/>
                  </p:oleObj>
                </mc:Choice>
                <mc:Fallback>
                  <p:oleObj name="Equation" r:id="rId5" imgW="1651000" imgH="109220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934"/>
                          <a:ext cx="3080" cy="2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492" name="AutoShape 12"/>
            <p:cNvSpPr>
              <a:spLocks/>
            </p:cNvSpPr>
            <p:nvPr/>
          </p:nvSpPr>
          <p:spPr bwMode="auto">
            <a:xfrm>
              <a:off x="2208" y="2208"/>
              <a:ext cx="96" cy="1536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CC0000"/>
                </a:solidFill>
              </a:endParaRPr>
            </a:p>
          </p:txBody>
        </p:sp>
      </p:grpSp>
      <p:sp>
        <p:nvSpPr>
          <p:cNvPr id="148495" name="Rectangle 15"/>
          <p:cNvSpPr>
            <a:spLocks noChangeArrowheads="1"/>
          </p:cNvSpPr>
          <p:nvPr/>
        </p:nvSpPr>
        <p:spPr bwMode="auto">
          <a:xfrm>
            <a:off x="914400" y="1393825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问：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冲量是矢量，它的方向就是力的方向吗 </a:t>
            </a:r>
            <a:r>
              <a:rPr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？</a:t>
            </a:r>
          </a:p>
        </p:txBody>
      </p:sp>
      <p:sp>
        <p:nvSpPr>
          <p:cNvPr id="2" name="矩形 1"/>
          <p:cNvSpPr/>
          <p:nvPr/>
        </p:nvSpPr>
        <p:spPr>
          <a:xfrm>
            <a:off x="609600" y="152400"/>
            <a:ext cx="5943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动量 冲量 质点的动量定理</a:t>
            </a:r>
          </a:p>
        </p:txBody>
      </p:sp>
    </p:spTree>
    <p:extLst>
      <p:ext uri="{BB962C8B-B14F-4D97-AF65-F5344CB8AC3E}">
        <p14:creationId xmlns:p14="http://schemas.microsoft.com/office/powerpoint/2010/main" val="332604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381000" y="924580"/>
            <a:ext cx="396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质点系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的动能定理</a:t>
            </a:r>
            <a:endParaRPr lang="zh-CN" altLang="en-US" sz="2800" b="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3400" y="5249863"/>
            <a:ext cx="7486650" cy="693737"/>
            <a:chOff x="336" y="3211"/>
            <a:chExt cx="4716" cy="437"/>
          </a:xfrm>
        </p:grpSpPr>
        <p:sp>
          <p:nvSpPr>
            <p:cNvPr id="189448" name="Text Box 8"/>
            <p:cNvSpPr txBox="1">
              <a:spLocks noChangeArrowheads="1"/>
            </p:cNvSpPr>
            <p:nvPr/>
          </p:nvSpPr>
          <p:spPr bwMode="auto">
            <a:xfrm>
              <a:off x="336" y="3247"/>
              <a:ext cx="2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质点系动能定理 </a:t>
              </a:r>
            </a:p>
          </p:txBody>
        </p:sp>
        <p:graphicFrame>
          <p:nvGraphicFramePr>
            <p:cNvPr id="189449" name="Object 9"/>
            <p:cNvGraphicFramePr>
              <a:graphicFrameLocks noChangeAspect="1"/>
            </p:cNvGraphicFramePr>
            <p:nvPr/>
          </p:nvGraphicFramePr>
          <p:xfrm>
            <a:off x="2676" y="3211"/>
            <a:ext cx="2376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2" name="Equation" r:id="rId4" imgW="1308100" imgH="241300" progId="">
                    <p:embed/>
                  </p:oleObj>
                </mc:Choice>
                <mc:Fallback>
                  <p:oleObj name="Equation" r:id="rId4" imgW="1308100" imgH="24130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6" y="3211"/>
                          <a:ext cx="2376" cy="4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5105400" y="1590675"/>
            <a:ext cx="3505200" cy="2819400"/>
            <a:chOff x="3216" y="720"/>
            <a:chExt cx="2208" cy="1776"/>
          </a:xfrm>
        </p:grpSpPr>
        <p:sp>
          <p:nvSpPr>
            <p:cNvPr id="189451" name="Rectangle 11"/>
            <p:cNvSpPr>
              <a:spLocks noChangeArrowheads="1"/>
            </p:cNvSpPr>
            <p:nvPr/>
          </p:nvSpPr>
          <p:spPr bwMode="auto">
            <a:xfrm>
              <a:off x="3216" y="720"/>
              <a:ext cx="2208" cy="17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452" name="Oval 12"/>
            <p:cNvSpPr>
              <a:spLocks noChangeArrowheads="1"/>
            </p:cNvSpPr>
            <p:nvPr/>
          </p:nvSpPr>
          <p:spPr bwMode="auto">
            <a:xfrm>
              <a:off x="3648" y="1152"/>
              <a:ext cx="48" cy="48"/>
            </a:xfrm>
            <a:prstGeom prst="ellipse">
              <a:avLst/>
            </a:prstGeom>
            <a:solidFill>
              <a:srgbClr val="D6009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453" name="Oval 13"/>
            <p:cNvSpPr>
              <a:spLocks noChangeArrowheads="1"/>
            </p:cNvSpPr>
            <p:nvPr/>
          </p:nvSpPr>
          <p:spPr bwMode="auto">
            <a:xfrm>
              <a:off x="4608" y="1680"/>
              <a:ext cx="48" cy="48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454" name="Oval 14"/>
            <p:cNvSpPr>
              <a:spLocks noChangeArrowheads="1"/>
            </p:cNvSpPr>
            <p:nvPr/>
          </p:nvSpPr>
          <p:spPr bwMode="auto">
            <a:xfrm>
              <a:off x="3744" y="1776"/>
              <a:ext cx="48" cy="48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455" name="Oval 15"/>
            <p:cNvSpPr>
              <a:spLocks noChangeArrowheads="1"/>
            </p:cNvSpPr>
            <p:nvPr/>
          </p:nvSpPr>
          <p:spPr bwMode="auto">
            <a:xfrm>
              <a:off x="4176" y="1392"/>
              <a:ext cx="48" cy="48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456" name="Oval 16"/>
            <p:cNvSpPr>
              <a:spLocks noChangeArrowheads="1"/>
            </p:cNvSpPr>
            <p:nvPr/>
          </p:nvSpPr>
          <p:spPr bwMode="auto">
            <a:xfrm>
              <a:off x="4656" y="1152"/>
              <a:ext cx="48" cy="48"/>
            </a:xfrm>
            <a:prstGeom prst="ellipse">
              <a:avLst/>
            </a:prstGeom>
            <a:solidFill>
              <a:srgbClr val="D6009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457" name="Freeform 17"/>
            <p:cNvSpPr>
              <a:spLocks/>
            </p:cNvSpPr>
            <p:nvPr/>
          </p:nvSpPr>
          <p:spPr bwMode="auto">
            <a:xfrm>
              <a:off x="3523" y="1146"/>
              <a:ext cx="1370" cy="1110"/>
            </a:xfrm>
            <a:custGeom>
              <a:avLst/>
              <a:gdLst>
                <a:gd name="T0" fmla="*/ 437 w 1370"/>
                <a:gd name="T1" fmla="*/ 162 h 1050"/>
                <a:gd name="T2" fmla="*/ 569 w 1370"/>
                <a:gd name="T3" fmla="*/ 6 h 1050"/>
                <a:gd name="T4" fmla="*/ 881 w 1370"/>
                <a:gd name="T5" fmla="*/ 66 h 1050"/>
                <a:gd name="T6" fmla="*/ 941 w 1370"/>
                <a:gd name="T7" fmla="*/ 114 h 1050"/>
                <a:gd name="T8" fmla="*/ 1133 w 1370"/>
                <a:gd name="T9" fmla="*/ 258 h 1050"/>
                <a:gd name="T10" fmla="*/ 1253 w 1370"/>
                <a:gd name="T11" fmla="*/ 294 h 1050"/>
                <a:gd name="T12" fmla="*/ 1325 w 1370"/>
                <a:gd name="T13" fmla="*/ 486 h 1050"/>
                <a:gd name="T14" fmla="*/ 1361 w 1370"/>
                <a:gd name="T15" fmla="*/ 558 h 1050"/>
                <a:gd name="T16" fmla="*/ 1313 w 1370"/>
                <a:gd name="T17" fmla="*/ 798 h 1050"/>
                <a:gd name="T18" fmla="*/ 1241 w 1370"/>
                <a:gd name="T19" fmla="*/ 870 h 1050"/>
                <a:gd name="T20" fmla="*/ 1205 w 1370"/>
                <a:gd name="T21" fmla="*/ 906 h 1050"/>
                <a:gd name="T22" fmla="*/ 1001 w 1370"/>
                <a:gd name="T23" fmla="*/ 1050 h 1050"/>
                <a:gd name="T24" fmla="*/ 845 w 1370"/>
                <a:gd name="T25" fmla="*/ 1038 h 1050"/>
                <a:gd name="T26" fmla="*/ 773 w 1370"/>
                <a:gd name="T27" fmla="*/ 1002 h 1050"/>
                <a:gd name="T28" fmla="*/ 629 w 1370"/>
                <a:gd name="T29" fmla="*/ 942 h 1050"/>
                <a:gd name="T30" fmla="*/ 353 w 1370"/>
                <a:gd name="T31" fmla="*/ 894 h 1050"/>
                <a:gd name="T32" fmla="*/ 53 w 1370"/>
                <a:gd name="T33" fmla="*/ 822 h 1050"/>
                <a:gd name="T34" fmla="*/ 29 w 1370"/>
                <a:gd name="T35" fmla="*/ 510 h 1050"/>
                <a:gd name="T36" fmla="*/ 77 w 1370"/>
                <a:gd name="T37" fmla="*/ 438 h 1050"/>
                <a:gd name="T38" fmla="*/ 197 w 1370"/>
                <a:gd name="T39" fmla="*/ 270 h 1050"/>
                <a:gd name="T40" fmla="*/ 401 w 1370"/>
                <a:gd name="T41" fmla="*/ 186 h 1050"/>
                <a:gd name="T42" fmla="*/ 437 w 1370"/>
                <a:gd name="T43" fmla="*/ 16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70" h="1050">
                  <a:moveTo>
                    <a:pt x="437" y="162"/>
                  </a:moveTo>
                  <a:cubicBezTo>
                    <a:pt x="466" y="18"/>
                    <a:pt x="439" y="28"/>
                    <a:pt x="569" y="6"/>
                  </a:cubicBezTo>
                  <a:cubicBezTo>
                    <a:pt x="694" y="13"/>
                    <a:pt x="783" y="0"/>
                    <a:pt x="881" y="66"/>
                  </a:cubicBezTo>
                  <a:cubicBezTo>
                    <a:pt x="935" y="147"/>
                    <a:pt x="871" y="68"/>
                    <a:pt x="941" y="114"/>
                  </a:cubicBezTo>
                  <a:cubicBezTo>
                    <a:pt x="1002" y="154"/>
                    <a:pt x="1061" y="234"/>
                    <a:pt x="1133" y="258"/>
                  </a:cubicBezTo>
                  <a:cubicBezTo>
                    <a:pt x="1221" y="287"/>
                    <a:pt x="1180" y="276"/>
                    <a:pt x="1253" y="294"/>
                  </a:cubicBezTo>
                  <a:cubicBezTo>
                    <a:pt x="1292" y="352"/>
                    <a:pt x="1287" y="429"/>
                    <a:pt x="1325" y="486"/>
                  </a:cubicBezTo>
                  <a:cubicBezTo>
                    <a:pt x="1356" y="533"/>
                    <a:pt x="1344" y="508"/>
                    <a:pt x="1361" y="558"/>
                  </a:cubicBezTo>
                  <a:cubicBezTo>
                    <a:pt x="1356" y="634"/>
                    <a:pt x="1370" y="734"/>
                    <a:pt x="1313" y="798"/>
                  </a:cubicBezTo>
                  <a:cubicBezTo>
                    <a:pt x="1290" y="823"/>
                    <a:pt x="1265" y="846"/>
                    <a:pt x="1241" y="870"/>
                  </a:cubicBezTo>
                  <a:cubicBezTo>
                    <a:pt x="1229" y="882"/>
                    <a:pt x="1205" y="906"/>
                    <a:pt x="1205" y="906"/>
                  </a:cubicBezTo>
                  <a:cubicBezTo>
                    <a:pt x="1169" y="1014"/>
                    <a:pt x="1081" y="997"/>
                    <a:pt x="1001" y="1050"/>
                  </a:cubicBezTo>
                  <a:cubicBezTo>
                    <a:pt x="949" y="1046"/>
                    <a:pt x="897" y="1044"/>
                    <a:pt x="845" y="1038"/>
                  </a:cubicBezTo>
                  <a:cubicBezTo>
                    <a:pt x="805" y="1033"/>
                    <a:pt x="809" y="1020"/>
                    <a:pt x="773" y="1002"/>
                  </a:cubicBezTo>
                  <a:cubicBezTo>
                    <a:pt x="726" y="978"/>
                    <a:pt x="680" y="959"/>
                    <a:pt x="629" y="942"/>
                  </a:cubicBezTo>
                  <a:cubicBezTo>
                    <a:pt x="544" y="914"/>
                    <a:pt x="438" y="915"/>
                    <a:pt x="353" y="894"/>
                  </a:cubicBezTo>
                  <a:cubicBezTo>
                    <a:pt x="253" y="869"/>
                    <a:pt x="151" y="855"/>
                    <a:pt x="53" y="822"/>
                  </a:cubicBezTo>
                  <a:cubicBezTo>
                    <a:pt x="0" y="716"/>
                    <a:pt x="1" y="646"/>
                    <a:pt x="29" y="510"/>
                  </a:cubicBezTo>
                  <a:cubicBezTo>
                    <a:pt x="35" y="482"/>
                    <a:pt x="64" y="464"/>
                    <a:pt x="77" y="438"/>
                  </a:cubicBezTo>
                  <a:cubicBezTo>
                    <a:pt x="106" y="380"/>
                    <a:pt x="132" y="302"/>
                    <a:pt x="197" y="270"/>
                  </a:cubicBezTo>
                  <a:cubicBezTo>
                    <a:pt x="268" y="234"/>
                    <a:pt x="324" y="208"/>
                    <a:pt x="401" y="186"/>
                  </a:cubicBezTo>
                  <a:cubicBezTo>
                    <a:pt x="441" y="175"/>
                    <a:pt x="437" y="186"/>
                    <a:pt x="437" y="162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CC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458" name="Line 18"/>
            <p:cNvSpPr>
              <a:spLocks noChangeShapeType="1"/>
            </p:cNvSpPr>
            <p:nvPr/>
          </p:nvSpPr>
          <p:spPr bwMode="auto">
            <a:xfrm flipH="1">
              <a:off x="4032" y="1440"/>
              <a:ext cx="144" cy="14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459" name="Line 19"/>
            <p:cNvSpPr>
              <a:spLocks noChangeShapeType="1"/>
            </p:cNvSpPr>
            <p:nvPr/>
          </p:nvSpPr>
          <p:spPr bwMode="auto">
            <a:xfrm flipV="1">
              <a:off x="3792" y="1632"/>
              <a:ext cx="144" cy="14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460" name="Line 20"/>
            <p:cNvSpPr>
              <a:spLocks noChangeShapeType="1"/>
            </p:cNvSpPr>
            <p:nvPr/>
          </p:nvSpPr>
          <p:spPr bwMode="auto">
            <a:xfrm flipH="1" flipV="1">
              <a:off x="3936" y="912"/>
              <a:ext cx="240" cy="4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461" name="Line 21"/>
            <p:cNvSpPr>
              <a:spLocks noChangeShapeType="1"/>
            </p:cNvSpPr>
            <p:nvPr/>
          </p:nvSpPr>
          <p:spPr bwMode="auto">
            <a:xfrm flipH="1">
              <a:off x="3312" y="1824"/>
              <a:ext cx="432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462" name="Line 22"/>
            <p:cNvSpPr>
              <a:spLocks noChangeShapeType="1"/>
            </p:cNvSpPr>
            <p:nvPr/>
          </p:nvSpPr>
          <p:spPr bwMode="auto">
            <a:xfrm flipV="1">
              <a:off x="4656" y="1392"/>
              <a:ext cx="624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463" name="Line 23"/>
            <p:cNvSpPr>
              <a:spLocks noChangeShapeType="1"/>
            </p:cNvSpPr>
            <p:nvPr/>
          </p:nvSpPr>
          <p:spPr bwMode="auto">
            <a:xfrm flipV="1">
              <a:off x="3792" y="1776"/>
              <a:ext cx="288" cy="48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464" name="Line 24"/>
            <p:cNvSpPr>
              <a:spLocks noChangeShapeType="1"/>
            </p:cNvSpPr>
            <p:nvPr/>
          </p:nvSpPr>
          <p:spPr bwMode="auto">
            <a:xfrm flipH="1">
              <a:off x="4320" y="1680"/>
              <a:ext cx="288" cy="48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9465" name="Object 25"/>
            <p:cNvGraphicFramePr>
              <a:graphicFrameLocks noChangeAspect="1"/>
            </p:cNvGraphicFramePr>
            <p:nvPr/>
          </p:nvGraphicFramePr>
          <p:xfrm>
            <a:off x="4308" y="1248"/>
            <a:ext cx="25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3" name="公式" r:id="rId6" imgW="266353" imgH="317087" progId="">
                    <p:embed/>
                  </p:oleObj>
                </mc:Choice>
                <mc:Fallback>
                  <p:oleObj name="公式" r:id="rId6" imgW="266353" imgH="317087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8" y="1248"/>
                          <a:ext cx="252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466" name="Object 26"/>
            <p:cNvGraphicFramePr>
              <a:graphicFrameLocks noChangeAspect="1"/>
            </p:cNvGraphicFramePr>
            <p:nvPr/>
          </p:nvGraphicFramePr>
          <p:xfrm>
            <a:off x="3756" y="1776"/>
            <a:ext cx="27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4" name="公式" r:id="rId8" imgW="291847" imgH="317225" progId="">
                    <p:embed/>
                  </p:oleObj>
                </mc:Choice>
                <mc:Fallback>
                  <p:oleObj name="公式" r:id="rId8" imgW="291847" imgH="317225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6" y="1776"/>
                          <a:ext cx="276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467" name="Object 27"/>
            <p:cNvGraphicFramePr>
              <a:graphicFrameLocks noChangeAspect="1"/>
            </p:cNvGraphicFramePr>
            <p:nvPr/>
          </p:nvGraphicFramePr>
          <p:xfrm>
            <a:off x="4608" y="1680"/>
            <a:ext cx="252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5" name="公式" r:id="rId10" imgW="266584" imgH="330057" progId="">
                    <p:embed/>
                  </p:oleObj>
                </mc:Choice>
                <mc:Fallback>
                  <p:oleObj name="公式" r:id="rId10" imgW="266584" imgH="330057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680"/>
                          <a:ext cx="252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468" name="Object 28"/>
            <p:cNvGraphicFramePr>
              <a:graphicFrameLocks noChangeAspect="1"/>
            </p:cNvGraphicFramePr>
            <p:nvPr/>
          </p:nvGraphicFramePr>
          <p:xfrm>
            <a:off x="4944" y="1051"/>
            <a:ext cx="384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6" name="Equation" r:id="rId12" imgW="508000" imgH="457200" progId="">
                    <p:embed/>
                  </p:oleObj>
                </mc:Choice>
                <mc:Fallback>
                  <p:oleObj name="Equation" r:id="rId12" imgW="508000" imgH="45720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051"/>
                          <a:ext cx="384" cy="3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469" name="Object 29"/>
            <p:cNvGraphicFramePr>
              <a:graphicFrameLocks noChangeAspect="1"/>
            </p:cNvGraphicFramePr>
            <p:nvPr/>
          </p:nvGraphicFramePr>
          <p:xfrm>
            <a:off x="4176" y="1728"/>
            <a:ext cx="38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7" name="Equation" r:id="rId14" imgW="457200" imgH="457200" progId="">
                    <p:embed/>
                  </p:oleObj>
                </mc:Choice>
                <mc:Fallback>
                  <p:oleObj name="Equation" r:id="rId14" imgW="457200" imgH="457200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728"/>
                          <a:ext cx="383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470" name="Object 30"/>
            <p:cNvGraphicFramePr>
              <a:graphicFrameLocks noChangeAspect="1"/>
            </p:cNvGraphicFramePr>
            <p:nvPr/>
          </p:nvGraphicFramePr>
          <p:xfrm>
            <a:off x="3648" y="110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8" name="Clip" r:id="rId16" imgW="380852" imgH="390270" progId="">
                    <p:embed/>
                  </p:oleObj>
                </mc:Choice>
                <mc:Fallback>
                  <p:oleObj name="Clip" r:id="rId16" imgW="380852" imgH="390270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104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471" name="Object 31"/>
            <p:cNvGraphicFramePr>
              <a:graphicFrameLocks noChangeAspect="1"/>
            </p:cNvGraphicFramePr>
            <p:nvPr/>
          </p:nvGraphicFramePr>
          <p:xfrm>
            <a:off x="3936" y="2256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9" name="Clip" r:id="rId18" imgW="380852" imgH="390270" progId="">
                    <p:embed/>
                  </p:oleObj>
                </mc:Choice>
                <mc:Fallback>
                  <p:oleObj name="Clip" r:id="rId18" imgW="380852" imgH="390270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256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472" name="Object 32"/>
            <p:cNvGraphicFramePr>
              <a:graphicFrameLocks noChangeAspect="1"/>
            </p:cNvGraphicFramePr>
            <p:nvPr/>
          </p:nvGraphicFramePr>
          <p:xfrm>
            <a:off x="4992" y="1776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0" name="Clip" r:id="rId19" imgW="380852" imgH="390270" progId="">
                    <p:embed/>
                  </p:oleObj>
                </mc:Choice>
                <mc:Fallback>
                  <p:oleObj name="Clip" r:id="rId19" imgW="380852" imgH="390270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776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473" name="Object 33"/>
            <p:cNvGraphicFramePr>
              <a:graphicFrameLocks noChangeAspect="1"/>
            </p:cNvGraphicFramePr>
            <p:nvPr/>
          </p:nvGraphicFramePr>
          <p:xfrm>
            <a:off x="3696" y="1776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1" name="Clip" r:id="rId20" imgW="380852" imgH="390270" progId="">
                    <p:embed/>
                  </p:oleObj>
                </mc:Choice>
                <mc:Fallback>
                  <p:oleObj name="Clip" r:id="rId20" imgW="380852" imgH="390270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776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474" name="Object 34"/>
            <p:cNvGraphicFramePr>
              <a:graphicFrameLocks noChangeAspect="1"/>
            </p:cNvGraphicFramePr>
            <p:nvPr/>
          </p:nvGraphicFramePr>
          <p:xfrm>
            <a:off x="4608" y="110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2" name="Clip" r:id="rId22" imgW="380852" imgH="390270" progId="">
                    <p:embed/>
                  </p:oleObj>
                </mc:Choice>
                <mc:Fallback>
                  <p:oleObj name="Clip" r:id="rId22" imgW="380852" imgH="390270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104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475" name="Object 35"/>
            <p:cNvGraphicFramePr>
              <a:graphicFrameLocks noChangeAspect="1"/>
            </p:cNvGraphicFramePr>
            <p:nvPr/>
          </p:nvGraphicFramePr>
          <p:xfrm>
            <a:off x="4752" y="2160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3" name="Clip" r:id="rId23" imgW="380852" imgH="390270" progId="">
                    <p:embed/>
                  </p:oleObj>
                </mc:Choice>
                <mc:Fallback>
                  <p:oleObj name="Clip" r:id="rId23" imgW="380852" imgH="390270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160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9476" name="Line 36"/>
            <p:cNvSpPr>
              <a:spLocks noChangeShapeType="1"/>
            </p:cNvSpPr>
            <p:nvPr/>
          </p:nvSpPr>
          <p:spPr bwMode="auto">
            <a:xfrm rot="1203202">
              <a:off x="4176" y="1440"/>
              <a:ext cx="240" cy="48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477" name="Line 37"/>
            <p:cNvSpPr>
              <a:spLocks noChangeShapeType="1"/>
            </p:cNvSpPr>
            <p:nvPr/>
          </p:nvSpPr>
          <p:spPr bwMode="auto">
            <a:xfrm rot="1529831" flipH="1" flipV="1">
              <a:off x="4413" y="1594"/>
              <a:ext cx="240" cy="48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9478" name="Object 38"/>
            <p:cNvGraphicFramePr>
              <a:graphicFrameLocks noChangeAspect="1"/>
            </p:cNvGraphicFramePr>
            <p:nvPr/>
          </p:nvGraphicFramePr>
          <p:xfrm>
            <a:off x="4128" y="134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4" name="Clip" r:id="rId24" imgW="380852" imgH="390270" progId="">
                    <p:embed/>
                  </p:oleObj>
                </mc:Choice>
                <mc:Fallback>
                  <p:oleObj name="Clip" r:id="rId24" imgW="380852" imgH="390270" progId="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344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479" name="Object 39"/>
            <p:cNvGraphicFramePr>
              <a:graphicFrameLocks noChangeAspect="1"/>
            </p:cNvGraphicFramePr>
            <p:nvPr/>
          </p:nvGraphicFramePr>
          <p:xfrm>
            <a:off x="4560" y="1632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5" name="Clip" r:id="rId25" imgW="380852" imgH="390270" progId="">
                    <p:embed/>
                  </p:oleObj>
                </mc:Choice>
                <mc:Fallback>
                  <p:oleObj name="Clip" r:id="rId25" imgW="380852" imgH="390270" progId="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632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762000" y="5791200"/>
            <a:ext cx="7086600" cy="914400"/>
            <a:chOff x="480" y="3600"/>
            <a:chExt cx="4464" cy="576"/>
          </a:xfrm>
        </p:grpSpPr>
        <p:sp>
          <p:nvSpPr>
            <p:cNvPr id="189481" name="Text Box 41"/>
            <p:cNvSpPr txBox="1">
              <a:spLocks noChangeArrowheads="1"/>
            </p:cNvSpPr>
            <p:nvPr/>
          </p:nvSpPr>
          <p:spPr bwMode="auto">
            <a:xfrm>
              <a:off x="1728" y="3696"/>
              <a:ext cx="32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内力可以改变质点系的动能</a:t>
              </a:r>
            </a:p>
          </p:txBody>
        </p:sp>
        <p:sp>
          <p:nvSpPr>
            <p:cNvPr id="189482" name="AutoShape 42"/>
            <p:cNvSpPr>
              <a:spLocks noChangeArrowheads="1"/>
            </p:cNvSpPr>
            <p:nvPr/>
          </p:nvSpPr>
          <p:spPr bwMode="auto">
            <a:xfrm>
              <a:off x="480" y="3600"/>
              <a:ext cx="1056" cy="576"/>
            </a:xfrm>
            <a:prstGeom prst="irregularSeal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DE3EC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483" name="Text Box 43"/>
            <p:cNvSpPr txBox="1">
              <a:spLocks noChangeArrowheads="1"/>
            </p:cNvSpPr>
            <p:nvPr/>
          </p:nvSpPr>
          <p:spPr bwMode="auto">
            <a:xfrm>
              <a:off x="696" y="3705"/>
              <a:ext cx="6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533400" y="3733800"/>
            <a:ext cx="7485063" cy="1609725"/>
            <a:chOff x="336" y="2208"/>
            <a:chExt cx="4715" cy="1014"/>
          </a:xfrm>
        </p:grpSpPr>
        <p:graphicFrame>
          <p:nvGraphicFramePr>
            <p:cNvPr id="189445" name="Object 5"/>
            <p:cNvGraphicFramePr>
              <a:graphicFrameLocks noChangeAspect="1"/>
            </p:cNvGraphicFramePr>
            <p:nvPr/>
          </p:nvGraphicFramePr>
          <p:xfrm>
            <a:off x="374" y="2592"/>
            <a:ext cx="4677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6" name="Equation" r:id="rId26" imgW="2755900" imgH="342900" progId="">
                    <p:embed/>
                  </p:oleObj>
                </mc:Choice>
                <mc:Fallback>
                  <p:oleObj name="Equation" r:id="rId26" imgW="2755900" imgH="342900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" y="2592"/>
                          <a:ext cx="4677" cy="6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9491" name="Text Box 51"/>
            <p:cNvSpPr txBox="1">
              <a:spLocks noChangeArrowheads="1"/>
            </p:cNvSpPr>
            <p:nvPr/>
          </p:nvSpPr>
          <p:spPr bwMode="auto">
            <a:xfrm>
              <a:off x="336" y="2208"/>
              <a:ext cx="27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对质点系，有</a:t>
              </a: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533400" y="1514475"/>
            <a:ext cx="4724400" cy="1295400"/>
            <a:chOff x="336" y="816"/>
            <a:chExt cx="2976" cy="816"/>
          </a:xfrm>
        </p:grpSpPr>
        <p:graphicFrame>
          <p:nvGraphicFramePr>
            <p:cNvPr id="189444" name="Object 4"/>
            <p:cNvGraphicFramePr>
              <a:graphicFrameLocks noChangeAspect="1"/>
            </p:cNvGraphicFramePr>
            <p:nvPr/>
          </p:nvGraphicFramePr>
          <p:xfrm>
            <a:off x="420" y="1193"/>
            <a:ext cx="2665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7" name="Equation" r:id="rId28" imgW="1358310" imgH="241195" progId="">
                    <p:embed/>
                  </p:oleObj>
                </mc:Choice>
                <mc:Fallback>
                  <p:oleObj name="Equation" r:id="rId28" imgW="1358310" imgH="241195" progId="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" y="1193"/>
                          <a:ext cx="2665" cy="4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54"/>
            <p:cNvGrpSpPr>
              <a:grpSpLocks/>
            </p:cNvGrpSpPr>
            <p:nvPr/>
          </p:nvGrpSpPr>
          <p:grpSpPr bwMode="auto">
            <a:xfrm>
              <a:off x="336" y="816"/>
              <a:ext cx="2976" cy="340"/>
              <a:chOff x="336" y="816"/>
              <a:chExt cx="2976" cy="340"/>
            </a:xfrm>
          </p:grpSpPr>
          <p:sp>
            <p:nvSpPr>
              <p:cNvPr id="189443" name="Text Box 3"/>
              <p:cNvSpPr txBox="1">
                <a:spLocks noChangeArrowheads="1"/>
              </p:cNvSpPr>
              <p:nvPr/>
            </p:nvSpPr>
            <p:spPr bwMode="auto">
              <a:xfrm>
                <a:off x="336" y="816"/>
                <a:ext cx="297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Blip>
                    <a:blip r:embed="rId3"/>
                  </a:buBlip>
                </a:pPr>
                <a:r>
                  <a:rPr lang="en-US" altLang="zh-CN" sz="2800" dirty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2800" dirty="0">
                    <a:latin typeface="黑体" pitchFamily="49" charset="-122"/>
                    <a:ea typeface="黑体" pitchFamily="49" charset="-122"/>
                  </a:rPr>
                  <a:t>对第 </a:t>
                </a: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个</a:t>
                </a:r>
                <a:r>
                  <a:rPr lang="zh-CN" altLang="en-US" sz="2800" dirty="0">
                    <a:latin typeface="黑体" pitchFamily="49" charset="-122"/>
                    <a:ea typeface="黑体" pitchFamily="49" charset="-122"/>
                  </a:rPr>
                  <a:t>质点，有</a:t>
                </a:r>
              </a:p>
            </p:txBody>
          </p:sp>
          <p:graphicFrame>
            <p:nvGraphicFramePr>
              <p:cNvPr id="189493" name="Object 53"/>
              <p:cNvGraphicFramePr>
                <a:graphicFrameLocks noChangeAspect="1"/>
              </p:cNvGraphicFramePr>
              <p:nvPr/>
            </p:nvGraphicFramePr>
            <p:xfrm>
              <a:off x="1056" y="816"/>
              <a:ext cx="183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68" name="Equation" r:id="rId30" imgW="88707" imgH="164742" progId="">
                      <p:embed/>
                    </p:oleObj>
                  </mc:Choice>
                  <mc:Fallback>
                    <p:oleObj name="Equation" r:id="rId30" imgW="88707" imgH="164742" progId="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816"/>
                            <a:ext cx="183" cy="3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457200" y="2962275"/>
            <a:ext cx="3048000" cy="609600"/>
            <a:chOff x="288" y="1728"/>
            <a:chExt cx="1920" cy="384"/>
          </a:xfrm>
        </p:grpSpPr>
        <p:sp>
          <p:nvSpPr>
            <p:cNvPr id="189498" name="AutoShape 58"/>
            <p:cNvSpPr>
              <a:spLocks noChangeArrowheads="1"/>
            </p:cNvSpPr>
            <p:nvPr/>
          </p:nvSpPr>
          <p:spPr bwMode="auto">
            <a:xfrm>
              <a:off x="288" y="1776"/>
              <a:ext cx="864" cy="336"/>
            </a:xfrm>
            <a:prstGeom prst="wedgeRoundRectCallout">
              <a:avLst>
                <a:gd name="adj1" fmla="val 7639"/>
                <a:gd name="adj2" fmla="val -144940"/>
                <a:gd name="adj3" fmla="val 16667"/>
              </a:avLst>
            </a:prstGeom>
            <a:gradFill rotWithShape="0">
              <a:gsLst>
                <a:gs pos="0">
                  <a:srgbClr val="FFDDFF"/>
                </a:gs>
                <a:gs pos="50000">
                  <a:schemeClr val="bg1"/>
                </a:gs>
                <a:gs pos="100000">
                  <a:srgbClr val="FFDDFF"/>
                </a:gs>
              </a:gsLst>
              <a:lin ang="5400000" scaled="1"/>
            </a:gradFill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800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外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力功</a:t>
              </a:r>
            </a:p>
          </p:txBody>
        </p:sp>
        <p:sp>
          <p:nvSpPr>
            <p:cNvPr id="189499" name="AutoShape 59"/>
            <p:cNvSpPr>
              <a:spLocks noChangeArrowheads="1"/>
            </p:cNvSpPr>
            <p:nvPr/>
          </p:nvSpPr>
          <p:spPr bwMode="auto">
            <a:xfrm>
              <a:off x="1344" y="1728"/>
              <a:ext cx="864" cy="384"/>
            </a:xfrm>
            <a:prstGeom prst="wedgeRoundRectCallout">
              <a:avLst>
                <a:gd name="adj1" fmla="val -32523"/>
                <a:gd name="adj2" fmla="val -117968"/>
                <a:gd name="adj3" fmla="val 16667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内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力功</a:t>
              </a:r>
            </a:p>
          </p:txBody>
        </p:sp>
      </p:grpSp>
      <p:sp>
        <p:nvSpPr>
          <p:cNvPr id="52" name="矩形 51"/>
          <p:cNvSpPr/>
          <p:nvPr/>
        </p:nvSpPr>
        <p:spPr>
          <a:xfrm>
            <a:off x="762000" y="152400"/>
            <a:ext cx="24416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功能</a:t>
            </a: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149704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096948"/>
              </p:ext>
            </p:extLst>
          </p:nvPr>
        </p:nvGraphicFramePr>
        <p:xfrm>
          <a:off x="1600200" y="4137688"/>
          <a:ext cx="61722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Equation" r:id="rId3" imgW="2184400" imgH="254000" progId="">
                  <p:embed/>
                </p:oleObj>
              </mc:Choice>
              <mc:Fallback>
                <p:oleObj name="Equation" r:id="rId3" imgW="2184400" imgH="254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37688"/>
                        <a:ext cx="617220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4969538"/>
            <a:ext cx="3505200" cy="728662"/>
            <a:chOff x="432" y="2985"/>
            <a:chExt cx="2208" cy="459"/>
          </a:xfrm>
        </p:grpSpPr>
        <p:sp>
          <p:nvSpPr>
            <p:cNvPr id="190468" name="Text Box 4"/>
            <p:cNvSpPr txBox="1">
              <a:spLocks noChangeArrowheads="1"/>
            </p:cNvSpPr>
            <p:nvPr/>
          </p:nvSpPr>
          <p:spPr bwMode="auto">
            <a:xfrm>
              <a:off x="432" y="2985"/>
              <a:ext cx="21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机械能</a:t>
              </a:r>
            </a:p>
          </p:txBody>
        </p:sp>
        <p:graphicFrame>
          <p:nvGraphicFramePr>
            <p:cNvPr id="190469" name="Object 5"/>
            <p:cNvGraphicFramePr>
              <a:graphicFrameLocks noChangeAspect="1"/>
            </p:cNvGraphicFramePr>
            <p:nvPr/>
          </p:nvGraphicFramePr>
          <p:xfrm>
            <a:off x="1248" y="2993"/>
            <a:ext cx="1392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5" name="Equation" r:id="rId5" imgW="761669" imgH="241195" progId="">
                    <p:embed/>
                  </p:oleObj>
                </mc:Choice>
                <mc:Fallback>
                  <p:oleObj name="Equation" r:id="rId5" imgW="761669" imgH="241195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993"/>
                          <a:ext cx="1392" cy="4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14350" y="1599275"/>
            <a:ext cx="7258050" cy="720725"/>
            <a:chOff x="288" y="864"/>
            <a:chExt cx="4572" cy="454"/>
          </a:xfrm>
        </p:grpSpPr>
        <p:sp>
          <p:nvSpPr>
            <p:cNvPr id="190471" name="Text Box 7"/>
            <p:cNvSpPr txBox="1">
              <a:spLocks noChangeArrowheads="1"/>
            </p:cNvSpPr>
            <p:nvPr/>
          </p:nvSpPr>
          <p:spPr bwMode="auto">
            <a:xfrm>
              <a:off x="288" y="912"/>
              <a:ext cx="1968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质点系动能定理</a:t>
              </a:r>
              <a:r>
                <a:rPr lang="zh-CN" altLang="en-US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</a:p>
          </p:txBody>
        </p:sp>
        <p:graphicFrame>
          <p:nvGraphicFramePr>
            <p:cNvPr id="190472" name="Object 8"/>
            <p:cNvGraphicFramePr>
              <a:graphicFrameLocks noChangeAspect="1"/>
            </p:cNvGraphicFramePr>
            <p:nvPr/>
          </p:nvGraphicFramePr>
          <p:xfrm>
            <a:off x="2388" y="864"/>
            <a:ext cx="2472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6" name="Equation" r:id="rId7" imgW="1308100" imgH="241300" progId="">
                    <p:embed/>
                  </p:oleObj>
                </mc:Choice>
                <mc:Fallback>
                  <p:oleObj name="Equation" r:id="rId7" imgW="1308100" imgH="24130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8" y="864"/>
                          <a:ext cx="2472" cy="4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705600" y="2378738"/>
            <a:ext cx="2120900" cy="946150"/>
            <a:chOff x="4224" y="1344"/>
            <a:chExt cx="1336" cy="596"/>
          </a:xfrm>
        </p:grpSpPr>
        <p:sp>
          <p:nvSpPr>
            <p:cNvPr id="190474" name="Freeform 10"/>
            <p:cNvSpPr>
              <a:spLocks/>
            </p:cNvSpPr>
            <p:nvPr/>
          </p:nvSpPr>
          <p:spPr bwMode="auto">
            <a:xfrm>
              <a:off x="4224" y="1344"/>
              <a:ext cx="1248" cy="576"/>
            </a:xfrm>
            <a:custGeom>
              <a:avLst/>
              <a:gdLst>
                <a:gd name="T0" fmla="*/ 331 w 1195"/>
                <a:gd name="T1" fmla="*/ 576 h 576"/>
                <a:gd name="T2" fmla="*/ 331 w 1195"/>
                <a:gd name="T3" fmla="*/ 336 h 576"/>
                <a:gd name="T4" fmla="*/ 0 w 1195"/>
                <a:gd name="T5" fmla="*/ 286 h 576"/>
                <a:gd name="T6" fmla="*/ 331 w 1195"/>
                <a:gd name="T7" fmla="*/ 240 h 576"/>
                <a:gd name="T8" fmla="*/ 331 w 1195"/>
                <a:gd name="T9" fmla="*/ 0 h 576"/>
                <a:gd name="T10" fmla="*/ 1195 w 1195"/>
                <a:gd name="T11" fmla="*/ 0 h 576"/>
                <a:gd name="T12" fmla="*/ 1195 w 1195"/>
                <a:gd name="T13" fmla="*/ 576 h 576"/>
                <a:gd name="T14" fmla="*/ 331 w 1195"/>
                <a:gd name="T1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5" h="576">
                  <a:moveTo>
                    <a:pt x="331" y="576"/>
                  </a:moveTo>
                  <a:lnTo>
                    <a:pt x="331" y="336"/>
                  </a:lnTo>
                  <a:lnTo>
                    <a:pt x="0" y="286"/>
                  </a:lnTo>
                  <a:lnTo>
                    <a:pt x="331" y="240"/>
                  </a:lnTo>
                  <a:lnTo>
                    <a:pt x="331" y="0"/>
                  </a:lnTo>
                  <a:lnTo>
                    <a:pt x="1195" y="0"/>
                  </a:lnTo>
                  <a:lnTo>
                    <a:pt x="1195" y="576"/>
                  </a:lnTo>
                  <a:lnTo>
                    <a:pt x="331" y="57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0475" name="Text Box 11"/>
            <p:cNvSpPr txBox="1">
              <a:spLocks noChangeArrowheads="1"/>
            </p:cNvSpPr>
            <p:nvPr/>
          </p:nvSpPr>
          <p:spPr bwMode="auto">
            <a:xfrm>
              <a:off x="4638" y="1344"/>
              <a:ext cx="92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非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保守力的功</a:t>
              </a:r>
            </a:p>
          </p:txBody>
        </p:sp>
      </p:grpSp>
      <p:graphicFrame>
        <p:nvGraphicFramePr>
          <p:cNvPr id="1904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0463"/>
              </p:ext>
            </p:extLst>
          </p:nvPr>
        </p:nvGraphicFramePr>
        <p:xfrm>
          <a:off x="1981200" y="2358100"/>
          <a:ext cx="48006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9" imgW="1574800" imgH="342900" progId="">
                  <p:embed/>
                </p:oleObj>
              </mc:Choice>
              <mc:Fallback>
                <p:oleObj name="Equation" r:id="rId9" imgW="1574800" imgH="3429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58100"/>
                        <a:ext cx="4800600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379446"/>
              </p:ext>
            </p:extLst>
          </p:nvPr>
        </p:nvGraphicFramePr>
        <p:xfrm>
          <a:off x="838200" y="3275675"/>
          <a:ext cx="7315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Equation" r:id="rId11" imgW="2451100" imgH="368300" progId="">
                  <p:embed/>
                </p:oleObj>
              </mc:Choice>
              <mc:Fallback>
                <p:oleObj name="Equation" r:id="rId11" imgW="2451100" imgH="3683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75675"/>
                        <a:ext cx="73152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244839"/>
              </p:ext>
            </p:extLst>
          </p:nvPr>
        </p:nvGraphicFramePr>
        <p:xfrm>
          <a:off x="4724400" y="4969538"/>
          <a:ext cx="32004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Equation" r:id="rId13" imgW="1193800" imgH="241300" progId="">
                  <p:embed/>
                </p:oleObj>
              </mc:Choice>
              <mc:Fallback>
                <p:oleObj name="Equation" r:id="rId13" imgW="1193800" imgH="2413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69538"/>
                        <a:ext cx="3200400" cy="67786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635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9" name="Text Box 15"/>
          <p:cNvSpPr txBox="1">
            <a:spLocks noChangeArrowheads="1"/>
          </p:cNvSpPr>
          <p:nvPr/>
        </p:nvSpPr>
        <p:spPr bwMode="auto">
          <a:xfrm>
            <a:off x="458587" y="869434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 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质点系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的功能原理</a:t>
            </a:r>
            <a:endParaRPr lang="zh-CN" altLang="en-US" sz="2800" b="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0481" name="Rectangle 17"/>
          <p:cNvSpPr>
            <a:spLocks noChangeArrowheads="1"/>
          </p:cNvSpPr>
          <p:nvPr/>
        </p:nvSpPr>
        <p:spPr bwMode="auto">
          <a:xfrm>
            <a:off x="473075" y="5731538"/>
            <a:ext cx="8366125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Blip>
                <a:blip r:embed="rId15"/>
              </a:buBlip>
            </a:pPr>
            <a:r>
              <a:rPr lang="en-US" altLang="zh-CN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质点系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的功能原理</a:t>
            </a: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质点系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机械能的增量等于外力和非保守内力作功之和 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18" name="矩形 17"/>
          <p:cNvSpPr/>
          <p:nvPr/>
        </p:nvSpPr>
        <p:spPr>
          <a:xfrm>
            <a:off x="762000" y="152400"/>
            <a:ext cx="24416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功能</a:t>
            </a: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19794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9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9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8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0" name="Object 2"/>
          <p:cNvGraphicFramePr>
            <a:graphicFrameLocks noChangeAspect="1"/>
          </p:cNvGraphicFramePr>
          <p:nvPr/>
        </p:nvGraphicFramePr>
        <p:xfrm>
          <a:off x="5715000" y="4038600"/>
          <a:ext cx="25146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Equation" r:id="rId3" imgW="774364" imgH="241195" progId="">
                  <p:embed/>
                </p:oleObj>
              </mc:Choice>
              <mc:Fallback>
                <p:oleObj name="Equation" r:id="rId3" imgW="774364" imgH="24119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38600"/>
                        <a:ext cx="2514600" cy="73183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635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1" name="Object 3"/>
          <p:cNvGraphicFramePr>
            <a:graphicFrameLocks noChangeAspect="1"/>
          </p:cNvGraphicFramePr>
          <p:nvPr/>
        </p:nvGraphicFramePr>
        <p:xfrm>
          <a:off x="1143000" y="4038600"/>
          <a:ext cx="38862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Equation" r:id="rId5" imgW="1409088" imgH="241195" progId="">
                  <p:embed/>
                </p:oleObj>
              </mc:Choice>
              <mc:Fallback>
                <p:oleObj name="Equation" r:id="rId5" imgW="1409088" imgH="241195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38600"/>
                        <a:ext cx="388620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295400" y="2171700"/>
            <a:ext cx="5867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43000" y="2133600"/>
            <a:ext cx="6477000" cy="674688"/>
            <a:chOff x="912" y="1344"/>
            <a:chExt cx="4080" cy="425"/>
          </a:xfrm>
        </p:grpSpPr>
        <p:sp>
          <p:nvSpPr>
            <p:cNvPr id="191494" name="Text Box 6"/>
            <p:cNvSpPr txBox="1">
              <a:spLocks noChangeArrowheads="1"/>
            </p:cNvSpPr>
            <p:nvPr/>
          </p:nvSpPr>
          <p:spPr bwMode="auto">
            <a:xfrm>
              <a:off x="912" y="1368"/>
              <a:ext cx="43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当</a:t>
              </a:r>
              <a:endParaRPr lang="zh-CN" altLang="en-US" sz="2800" b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191495" name="Object 7"/>
            <p:cNvGraphicFramePr>
              <a:graphicFrameLocks noChangeAspect="1"/>
            </p:cNvGraphicFramePr>
            <p:nvPr/>
          </p:nvGraphicFramePr>
          <p:xfrm>
            <a:off x="1344" y="1344"/>
            <a:ext cx="1680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8" name="Equation" r:id="rId7" imgW="888614" imgH="241195" progId="">
                    <p:embed/>
                  </p:oleObj>
                </mc:Choice>
                <mc:Fallback>
                  <p:oleObj name="Equation" r:id="rId7" imgW="888614" imgH="241195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344"/>
                          <a:ext cx="1680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C2C29B"/>
                                  </a:gs>
                                  <a:gs pos="50000">
                                    <a:srgbClr val="FFFFCC"/>
                                  </a:gs>
                                  <a:gs pos="100000">
                                    <a:srgbClr val="C2C29B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99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496" name="Object 8"/>
            <p:cNvGraphicFramePr>
              <a:graphicFrameLocks noChangeAspect="1"/>
            </p:cNvGraphicFramePr>
            <p:nvPr/>
          </p:nvGraphicFramePr>
          <p:xfrm>
            <a:off x="4010" y="1368"/>
            <a:ext cx="98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9" name="公式" r:id="rId9" imgW="710891" imgH="330057" progId="">
                    <p:embed/>
                  </p:oleObj>
                </mc:Choice>
                <mc:Fallback>
                  <p:oleObj name="公式" r:id="rId9" imgW="710891" imgH="330057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" y="1368"/>
                          <a:ext cx="982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1497" name="Text Box 9"/>
            <p:cNvSpPr txBox="1">
              <a:spLocks noChangeArrowheads="1"/>
            </p:cNvSpPr>
            <p:nvPr/>
          </p:nvSpPr>
          <p:spPr bwMode="auto">
            <a:xfrm>
              <a:off x="3150" y="1368"/>
              <a:ext cx="8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时，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有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81000" y="1339850"/>
            <a:ext cx="8305800" cy="717550"/>
            <a:chOff x="240" y="844"/>
            <a:chExt cx="5232" cy="452"/>
          </a:xfrm>
        </p:grpSpPr>
        <p:graphicFrame>
          <p:nvGraphicFramePr>
            <p:cNvPr id="191499" name="Object 11"/>
            <p:cNvGraphicFramePr>
              <a:graphicFrameLocks noChangeAspect="1"/>
            </p:cNvGraphicFramePr>
            <p:nvPr/>
          </p:nvGraphicFramePr>
          <p:xfrm>
            <a:off x="1824" y="844"/>
            <a:ext cx="3648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0" name="Equation" r:id="rId11" imgW="2184400" imgH="254000" progId="">
                    <p:embed/>
                  </p:oleObj>
                </mc:Choice>
                <mc:Fallback>
                  <p:oleObj name="Equation" r:id="rId11" imgW="2184400" imgH="25400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844"/>
                          <a:ext cx="3648" cy="4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1500" name="Text Box 12"/>
            <p:cNvSpPr txBox="1">
              <a:spLocks noChangeArrowheads="1"/>
            </p:cNvSpPr>
            <p:nvPr/>
          </p:nvSpPr>
          <p:spPr bwMode="auto">
            <a:xfrm>
              <a:off x="240" y="884"/>
              <a:ext cx="18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13"/>
                </a:buBlip>
              </a:pPr>
              <a:r>
                <a:rPr lang="en-US" altLang="zh-CN" sz="2800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dirty="0" smtClean="0">
                  <a:latin typeface="黑体" pitchFamily="49" charset="-122"/>
                  <a:ea typeface="黑体" pitchFamily="49" charset="-122"/>
                </a:rPr>
                <a:t>功能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原理</a:t>
              </a:r>
            </a:p>
          </p:txBody>
        </p:sp>
      </p:grpSp>
      <p:sp>
        <p:nvSpPr>
          <p:cNvPr id="191504" name="Rectangle 16"/>
          <p:cNvSpPr>
            <a:spLocks noChangeArrowheads="1"/>
          </p:cNvSpPr>
          <p:nvPr/>
        </p:nvSpPr>
        <p:spPr bwMode="auto">
          <a:xfrm>
            <a:off x="304800" y="2819400"/>
            <a:ext cx="861060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13"/>
              </a:buBlip>
            </a:pPr>
            <a:r>
              <a:rPr lang="en-US" altLang="zh-CN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机械能守恒定律 </a:t>
            </a:r>
            <a:r>
              <a:rPr lang="zh-CN" altLang="en-US" sz="2800" dirty="0" smtClean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只有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保守内力作功的情况下，质点系的机械能保持不变 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.  </a:t>
            </a:r>
            <a:endParaRPr lang="en-US" altLang="zh-CN" sz="2800" dirty="0">
              <a:solidFill>
                <a:srgbClr val="CC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04800" y="4876800"/>
            <a:ext cx="8534400" cy="1584325"/>
            <a:chOff x="192" y="3072"/>
            <a:chExt cx="5376" cy="998"/>
          </a:xfrm>
        </p:grpSpPr>
        <p:sp>
          <p:nvSpPr>
            <p:cNvPr id="191506" name="Rectangle 18"/>
            <p:cNvSpPr>
              <a:spLocks noChangeArrowheads="1"/>
            </p:cNvSpPr>
            <p:nvPr/>
          </p:nvSpPr>
          <p:spPr bwMode="auto">
            <a:xfrm>
              <a:off x="240" y="3072"/>
              <a:ext cx="2064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Blip>
                  <a:blip r:embed="rId13"/>
                </a:buBlip>
              </a:pPr>
              <a:r>
                <a:rPr lang="en-US" altLang="zh-CN" sz="2800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dirty="0" smtClean="0">
                  <a:latin typeface="黑体" pitchFamily="49" charset="-122"/>
                  <a:ea typeface="黑体" pitchFamily="49" charset="-122"/>
                </a:rPr>
                <a:t>守恒定律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的</a:t>
              </a:r>
              <a:r>
                <a:rPr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意义</a:t>
              </a:r>
            </a:p>
          </p:txBody>
        </p:sp>
        <p:sp>
          <p:nvSpPr>
            <p:cNvPr id="191508" name="Rectangle 20"/>
            <p:cNvSpPr>
              <a:spLocks noChangeArrowheads="1"/>
            </p:cNvSpPr>
            <p:nvPr/>
          </p:nvSpPr>
          <p:spPr bwMode="auto">
            <a:xfrm>
              <a:off x="192" y="3360"/>
              <a:ext cx="5376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800" dirty="0"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2800" dirty="0" smtClean="0">
                  <a:latin typeface="黑体" pitchFamily="49" charset="-122"/>
                  <a:ea typeface="黑体" pitchFamily="49" charset="-122"/>
                </a:rPr>
                <a:t>不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究过程细节而能对系统的状态下结论，这是各个守恒定律的特点和优点 </a:t>
              </a:r>
              <a:r>
                <a:rPr lang="en-US" altLang="zh-CN" sz="2800" dirty="0"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762000" y="152400"/>
            <a:ext cx="3672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机械能守恒定律</a:t>
            </a:r>
            <a:endParaRPr lang="zh-CN" altLang="en-US" sz="3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42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0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4860" y="199430"/>
            <a:ext cx="5775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功能</a:t>
            </a:r>
            <a:r>
              <a:rPr lang="zh-CN" altLang="en-US" sz="2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原理和机械能</a:t>
            </a:r>
            <a:r>
              <a:rPr lang="zh-CN" altLang="en-US" sz="28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守恒应用</a:t>
            </a:r>
            <a:r>
              <a:rPr lang="zh-CN" altLang="en-US" sz="2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</a:p>
        </p:txBody>
      </p:sp>
      <p:sp>
        <p:nvSpPr>
          <p:cNvPr id="3" name="矩形 2"/>
          <p:cNvSpPr/>
          <p:nvPr/>
        </p:nvSpPr>
        <p:spPr>
          <a:xfrm>
            <a:off x="30706" y="914400"/>
            <a:ext cx="9037093" cy="198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3.5.1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图所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示，质量为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的木块沿水平面滑动，与一质量可忽略不计的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弹簧正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碰撞时速度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/>
              <a:t>0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将弹簧压缩的最大距离为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。若弹簧的劲度系数为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，求木块与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水平面间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的摩擦系数。</a:t>
            </a:r>
          </a:p>
        </p:txBody>
      </p:sp>
      <p:pic>
        <p:nvPicPr>
          <p:cNvPr id="106499" name="Picture 3" descr="C:\Users\zhangru\Desktop\新教材ppt\上册整合后的图片\3.5.3a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871" y="2895600"/>
            <a:ext cx="3339129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01" name="Picture 5" descr="C:\Users\zhangru\Desktop\新教材ppt\上册整合后的图片\3.5.3b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769" y="4800600"/>
            <a:ext cx="3365287" cy="14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83106" y="2884644"/>
            <a:ext cx="5531894" cy="1001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整个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过程中摩擦力做功为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=-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mgx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由功能原理可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906844"/>
              </p:ext>
            </p:extLst>
          </p:nvPr>
        </p:nvGraphicFramePr>
        <p:xfrm>
          <a:off x="381000" y="3931716"/>
          <a:ext cx="4419600" cy="1097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r:id="rId5" imgW="1409088" imgH="355446" progId="">
                  <p:embed/>
                </p:oleObj>
              </mc:Choice>
              <mc:Fallback>
                <p:oleObj r:id="rId5" imgW="1409088" imgH="35544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31716"/>
                        <a:ext cx="4419600" cy="1097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544719"/>
              </p:ext>
            </p:extLst>
          </p:nvPr>
        </p:nvGraphicFramePr>
        <p:xfrm>
          <a:off x="1447800" y="4909485"/>
          <a:ext cx="3124200" cy="130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r:id="rId7" imgW="1002865" imgH="418918" progId="">
                  <p:embed/>
                </p:oleObj>
              </mc:Choice>
              <mc:Fallback>
                <p:oleObj r:id="rId7" imgW="1002865" imgH="41891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909485"/>
                        <a:ext cx="3124200" cy="13091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457200" y="54102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3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91440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3.5.2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（摆动的单摆）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图所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示，单摆由质量为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的小摆锤和长为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的细绳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组成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，细绳质量可忽略不计。设摆锤自由释放时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与竖直方向夹角为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忽略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摩擦力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和空气阻力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）当摆锤来回摆动时，求其速度与位置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的函数关系；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）摆锤在最低点的速度和此时绳上的张力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7522" name="Picture 2" descr="C:\Users\zhangru\Desktop\新教材ppt\上册整合后的图片\3.5.4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282" y="3582189"/>
            <a:ext cx="3893718" cy="32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24860" y="199430"/>
            <a:ext cx="5775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功能</a:t>
            </a:r>
            <a:r>
              <a:rPr lang="zh-CN" altLang="en-US" sz="2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原理和机械能</a:t>
            </a:r>
            <a:r>
              <a:rPr lang="zh-CN" altLang="en-US" sz="28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守恒应用</a:t>
            </a:r>
            <a:r>
              <a:rPr lang="zh-CN" altLang="en-US" sz="2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3999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11353"/>
              </p:ext>
            </p:extLst>
          </p:nvPr>
        </p:nvGraphicFramePr>
        <p:xfrm>
          <a:off x="1447800" y="2362200"/>
          <a:ext cx="605069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r:id="rId3" imgW="2145369" imgH="355446" progId="">
                  <p:embed/>
                </p:oleObj>
              </mc:Choice>
              <mc:Fallback>
                <p:oleObj r:id="rId3" imgW="2145369" imgH="35544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62200"/>
                        <a:ext cx="6050692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406431"/>
              </p:ext>
            </p:extLst>
          </p:nvPr>
        </p:nvGraphicFramePr>
        <p:xfrm>
          <a:off x="2286000" y="3200400"/>
          <a:ext cx="370332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r:id="rId5" imgW="1282700" imgH="241300" progId="">
                  <p:embed/>
                </p:oleObj>
              </mc:Choice>
              <mc:Fallback>
                <p:oleObj r:id="rId5" imgW="1282700" imgH="2413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00400"/>
                        <a:ext cx="370332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296625"/>
              </p:ext>
            </p:extLst>
          </p:nvPr>
        </p:nvGraphicFramePr>
        <p:xfrm>
          <a:off x="4419600" y="4071610"/>
          <a:ext cx="3352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r:id="rId7" imgW="1054100" imgH="241300" progId="">
                  <p:embed/>
                </p:oleObj>
              </mc:Choice>
              <mc:Fallback>
                <p:oleObj r:id="rId7" imgW="1054100" imgH="2413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71610"/>
                        <a:ext cx="33528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737807"/>
              </p:ext>
            </p:extLst>
          </p:nvPr>
        </p:nvGraphicFramePr>
        <p:xfrm>
          <a:off x="3886200" y="4566910"/>
          <a:ext cx="272561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r:id="rId9" imgW="889000" imgH="368300" progId="">
                  <p:embed/>
                </p:oleObj>
              </mc:Choice>
              <mc:Fallback>
                <p:oleObj r:id="rId9" imgW="889000" imgH="3683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66910"/>
                        <a:ext cx="272561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0" y="914400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）摆锤下落过程中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，绳子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的拉力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总是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与位移垂直，不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做功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，只有重力做功，系统的机械能守恒。设摆锤任意时刻偏离竖直方向角度为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，摆锤在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最低点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势能为零，则有</a:t>
            </a:r>
          </a:p>
        </p:txBody>
      </p:sp>
      <p:sp>
        <p:nvSpPr>
          <p:cNvPr id="13" name="矩形 12"/>
          <p:cNvSpPr/>
          <p:nvPr/>
        </p:nvSpPr>
        <p:spPr>
          <a:xfrm>
            <a:off x="152400" y="324050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求得</a:t>
            </a:r>
          </a:p>
        </p:txBody>
      </p:sp>
      <p:sp>
        <p:nvSpPr>
          <p:cNvPr id="14" name="矩形 13"/>
          <p:cNvSpPr/>
          <p:nvPr/>
        </p:nvSpPr>
        <p:spPr>
          <a:xfrm>
            <a:off x="204076" y="4191000"/>
            <a:ext cx="4333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）在最低点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15" name="矩形 14"/>
          <p:cNvSpPr/>
          <p:nvPr/>
        </p:nvSpPr>
        <p:spPr>
          <a:xfrm>
            <a:off x="221136" y="4876800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根据牛顿第二定律有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471866"/>
              </p:ext>
            </p:extLst>
          </p:nvPr>
        </p:nvGraphicFramePr>
        <p:xfrm>
          <a:off x="3642004" y="5715000"/>
          <a:ext cx="3749396" cy="67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r:id="rId11" imgW="1167893" imgH="203112" progId="">
                  <p:embed/>
                </p:oleObj>
              </mc:Choice>
              <mc:Fallback>
                <p:oleObj r:id="rId11" imgW="1167893" imgH="203112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2004" y="5715000"/>
                        <a:ext cx="3749396" cy="6706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249390" y="5681990"/>
            <a:ext cx="123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4860" y="199430"/>
            <a:ext cx="5775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功能</a:t>
            </a:r>
            <a:r>
              <a:rPr lang="zh-CN" altLang="en-US" sz="2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原理和机械能</a:t>
            </a:r>
            <a:r>
              <a:rPr lang="zh-CN" altLang="en-US" sz="28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守恒应用</a:t>
            </a:r>
            <a:r>
              <a:rPr lang="zh-CN" altLang="en-US" sz="2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207493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838200"/>
            <a:ext cx="8991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3.5.3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（蹦极跳）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图所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示，质量为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60kg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的人跳蹦极。弹性蹦极绳长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16m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，劲度系数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60N / m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。空气阻力可忽略不计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）此人从跳台跳出后，下落多高时速度最大？最大速度值为多少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）此人从跳台下落的最大高度为多少？</a:t>
            </a:r>
          </a:p>
        </p:txBody>
      </p:sp>
      <p:pic>
        <p:nvPicPr>
          <p:cNvPr id="109570" name="Picture 2" descr="C:\Users\zhangru\Desktop\新教材ppt\上册整合后的图片\3.5.5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5200"/>
            <a:ext cx="4082086" cy="273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343400" y="3234487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蹦极跳过程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示意图中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分别给出了准备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跳（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）、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蹦极带处于将被拉伸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临界态（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）和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蹦极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带被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拉伸到最大伸长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量（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种状态。</a:t>
            </a:r>
          </a:p>
        </p:txBody>
      </p:sp>
      <p:sp>
        <p:nvSpPr>
          <p:cNvPr id="6" name="矩形 5"/>
          <p:cNvSpPr/>
          <p:nvPr/>
        </p:nvSpPr>
        <p:spPr>
          <a:xfrm>
            <a:off x="624860" y="238780"/>
            <a:ext cx="5775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功能</a:t>
            </a:r>
            <a:r>
              <a:rPr lang="zh-CN" altLang="en-US" sz="2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原理和机械能</a:t>
            </a:r>
            <a:r>
              <a:rPr lang="zh-CN" altLang="en-US" sz="28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守恒应用</a:t>
            </a:r>
            <a:r>
              <a:rPr lang="zh-CN" altLang="en-US" sz="2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5196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002034"/>
              </p:ext>
            </p:extLst>
          </p:nvPr>
        </p:nvGraphicFramePr>
        <p:xfrm>
          <a:off x="2311253" y="2438400"/>
          <a:ext cx="5140405" cy="914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r:id="rId3" imgW="1968500" imgH="355600" progId="">
                  <p:embed/>
                </p:oleObj>
              </mc:Choice>
              <mc:Fallback>
                <p:oleObj r:id="rId3" imgW="1968500" imgH="355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253" y="2438400"/>
                        <a:ext cx="5140405" cy="9143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667769"/>
              </p:ext>
            </p:extLst>
          </p:nvPr>
        </p:nvGraphicFramePr>
        <p:xfrm>
          <a:off x="2571067" y="4267200"/>
          <a:ext cx="326630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r:id="rId5" imgW="1155199" imgH="355446" progId="">
                  <p:embed/>
                </p:oleObj>
              </mc:Choice>
              <mc:Fallback>
                <p:oleObj r:id="rId5" imgW="1155199" imgH="35544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067" y="4267200"/>
                        <a:ext cx="3266302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472344"/>
              </p:ext>
            </p:extLst>
          </p:nvPr>
        </p:nvGraphicFramePr>
        <p:xfrm>
          <a:off x="2286000" y="5324475"/>
          <a:ext cx="466554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7" imgW="1676160" imgH="419040" progId="">
                  <p:embed/>
                </p:oleObj>
              </mc:Choice>
              <mc:Fallback>
                <p:oleObj name="Equation" r:id="rId7" imgW="1676160" imgH="419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324475"/>
                        <a:ext cx="4665548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0" y="953407"/>
            <a:ext cx="8991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）人在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下落过程中，当受到的重力与蹦极带的弹性力相平衡时，速度达到最大值，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此时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蹦极带伸长量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设蹦极带的原长为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，则人下落达到最大速度时的高度为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3352800"/>
            <a:ext cx="8991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人下落过程中只有保守内力做功，满足机械能守恒，设人的最大速度为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 smtClean="0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，此时的位置为重力势能零点，则有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600" y="541020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由此可得：</a:t>
            </a:r>
          </a:p>
        </p:txBody>
      </p:sp>
      <p:sp>
        <p:nvSpPr>
          <p:cNvPr id="12" name="矩形 11"/>
          <p:cNvSpPr/>
          <p:nvPr/>
        </p:nvSpPr>
        <p:spPr>
          <a:xfrm>
            <a:off x="624860" y="238780"/>
            <a:ext cx="5775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功能</a:t>
            </a:r>
            <a:r>
              <a:rPr lang="zh-CN" altLang="en-US" sz="2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原理和机械能</a:t>
            </a:r>
            <a:r>
              <a:rPr lang="zh-CN" altLang="en-US" sz="28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守恒应用</a:t>
            </a:r>
            <a:r>
              <a:rPr lang="zh-CN" altLang="en-US" sz="2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9603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990600"/>
            <a:ext cx="8991600" cy="1475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）设人下落的最低点为势能零点，在该点蹦极绳的伸长量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人的下落总距离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=16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’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由机械能守恒定律得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491500"/>
              </p:ext>
            </p:extLst>
          </p:nvPr>
        </p:nvGraphicFramePr>
        <p:xfrm>
          <a:off x="2238348" y="2103686"/>
          <a:ext cx="4238652" cy="1096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r:id="rId3" imgW="1358310" imgH="355446" progId="">
                  <p:embed/>
                </p:oleObj>
              </mc:Choice>
              <mc:Fallback>
                <p:oleObj r:id="rId3" imgW="1358310" imgH="35544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8" y="2103686"/>
                        <a:ext cx="4238652" cy="10967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402574"/>
              </p:ext>
            </p:extLst>
          </p:nvPr>
        </p:nvGraphicFramePr>
        <p:xfrm>
          <a:off x="2057400" y="3954081"/>
          <a:ext cx="5638800" cy="541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r:id="rId5" imgW="2171700" imgH="203200" progId="">
                  <p:embed/>
                </p:oleObj>
              </mc:Choice>
              <mc:Fallback>
                <p:oleObj r:id="rId5" imgW="2171700" imgH="203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954081"/>
                        <a:ext cx="5638800" cy="541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158877"/>
              </p:ext>
            </p:extLst>
          </p:nvPr>
        </p:nvGraphicFramePr>
        <p:xfrm>
          <a:off x="4393406" y="4876800"/>
          <a:ext cx="41671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r:id="rId7" imgW="1193800" imgH="165100" progId="">
                  <p:embed/>
                </p:oleObj>
              </mc:Choice>
              <mc:Fallback>
                <p:oleObj r:id="rId7" imgW="1193800" imgH="1651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3406" y="4876800"/>
                        <a:ext cx="41671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56498" y="313438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代入数据解得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4833470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所以人下落的最大高度为：</a:t>
            </a:r>
          </a:p>
        </p:txBody>
      </p:sp>
      <p:sp>
        <p:nvSpPr>
          <p:cNvPr id="12" name="矩形 11"/>
          <p:cNvSpPr/>
          <p:nvPr/>
        </p:nvSpPr>
        <p:spPr>
          <a:xfrm>
            <a:off x="624860" y="238780"/>
            <a:ext cx="5775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功能</a:t>
            </a:r>
            <a:r>
              <a:rPr lang="zh-CN" altLang="en-US" sz="2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原理和机械能</a:t>
            </a:r>
            <a:r>
              <a:rPr lang="zh-CN" altLang="en-US" sz="28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守恒应用</a:t>
            </a:r>
            <a:r>
              <a:rPr lang="zh-CN" altLang="en-US" sz="2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8375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" y="914400"/>
            <a:ext cx="8991600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3.5.5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图所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示，一质量为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的木块，从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质量为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，半径为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的半球形光滑槽顶端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由静止滑下。开始时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，光滑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槽静止在光滑桌面上。求木块沿光滑槽内壁下滑至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最低点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处时，木块对槽的压力有多大？</a:t>
            </a:r>
          </a:p>
        </p:txBody>
      </p:sp>
      <p:pic>
        <p:nvPicPr>
          <p:cNvPr id="112642" name="Picture 2" descr="C:\Users\zhangru\Desktop\新教材ppt\上册整合后的图片\3.5.6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159" y="4876800"/>
            <a:ext cx="339904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480618"/>
              </p:ext>
            </p:extLst>
          </p:nvPr>
        </p:nvGraphicFramePr>
        <p:xfrm>
          <a:off x="3930650" y="3373438"/>
          <a:ext cx="3125788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Equation" r:id="rId4" imgW="1231560" imgH="355320" progId="">
                  <p:embed/>
                </p:oleObj>
              </mc:Choice>
              <mc:Fallback>
                <p:oleObj name="Equation" r:id="rId4" imgW="1231560" imgH="3553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3373438"/>
                        <a:ext cx="3125788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827354"/>
              </p:ext>
            </p:extLst>
          </p:nvPr>
        </p:nvGraphicFramePr>
        <p:xfrm>
          <a:off x="3124200" y="5533474"/>
          <a:ext cx="2204713" cy="11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r:id="rId6" imgW="748975" imgH="393529" progId="">
                  <p:embed/>
                </p:oleObj>
              </mc:Choice>
              <mc:Fallback>
                <p:oleObj r:id="rId6" imgW="748975" imgH="393529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533474"/>
                        <a:ext cx="2204713" cy="117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947683"/>
              </p:ext>
            </p:extLst>
          </p:nvPr>
        </p:nvGraphicFramePr>
        <p:xfrm>
          <a:off x="76200" y="5571574"/>
          <a:ext cx="2819839" cy="1033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r:id="rId8" imgW="1143000" imgH="419100" progId="">
                  <p:embed/>
                </p:oleObj>
              </mc:Choice>
              <mc:Fallback>
                <p:oleObj r:id="rId8" imgW="1143000" imgH="4191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571574"/>
                        <a:ext cx="2819839" cy="10339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52400" y="4048780"/>
            <a:ext cx="365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水平方向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动量守恒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2830" y="2898464"/>
            <a:ext cx="90211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机械能守恒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分别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木块运动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到最低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位置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物体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和光滑槽的速度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801457"/>
              </p:ext>
            </p:extLst>
          </p:nvPr>
        </p:nvGraphicFramePr>
        <p:xfrm>
          <a:off x="2438399" y="4608826"/>
          <a:ext cx="2286001" cy="565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r:id="rId10" imgW="837836" imgH="203112" progId="">
                  <p:embed/>
                </p:oleObj>
              </mc:Choice>
              <mc:Fallback>
                <p:oleObj r:id="rId10" imgW="837836" imgH="203112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399" y="4608826"/>
                        <a:ext cx="2286001" cy="5655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02358" y="496145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联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立可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</a:p>
        </p:txBody>
      </p:sp>
      <p:sp>
        <p:nvSpPr>
          <p:cNvPr id="15" name="矩形 14"/>
          <p:cNvSpPr/>
          <p:nvPr/>
        </p:nvSpPr>
        <p:spPr>
          <a:xfrm>
            <a:off x="624860" y="238780"/>
            <a:ext cx="5775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功能</a:t>
            </a:r>
            <a:r>
              <a:rPr lang="zh-CN" altLang="en-US" sz="2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原理和机械能</a:t>
            </a:r>
            <a:r>
              <a:rPr lang="zh-CN" altLang="en-US" sz="28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守恒应用</a:t>
            </a:r>
            <a:r>
              <a:rPr lang="zh-CN" altLang="en-US" sz="2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345224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953000" y="990600"/>
            <a:ext cx="3886200" cy="2438400"/>
            <a:chOff x="3120" y="528"/>
            <a:chExt cx="2448" cy="1536"/>
          </a:xfrm>
        </p:grpSpPr>
        <p:sp>
          <p:nvSpPr>
            <p:cNvPr id="156675" name="Rectangle 3"/>
            <p:cNvSpPr>
              <a:spLocks noChangeArrowheads="1"/>
            </p:cNvSpPr>
            <p:nvPr/>
          </p:nvSpPr>
          <p:spPr bwMode="auto">
            <a:xfrm>
              <a:off x="3120" y="528"/>
              <a:ext cx="2448" cy="15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264" y="1488"/>
              <a:ext cx="2160" cy="240"/>
              <a:chOff x="3264" y="1488"/>
              <a:chExt cx="2160" cy="240"/>
            </a:xfrm>
          </p:grpSpPr>
          <p:sp>
            <p:nvSpPr>
              <p:cNvPr id="156677" name="AutoShape 5" descr="栎木"/>
              <p:cNvSpPr>
                <a:spLocks noChangeArrowheads="1"/>
              </p:cNvSpPr>
              <p:nvPr/>
            </p:nvSpPr>
            <p:spPr bwMode="auto">
              <a:xfrm>
                <a:off x="3264" y="1488"/>
                <a:ext cx="2160" cy="240"/>
              </a:xfrm>
              <a:prstGeom prst="cube">
                <a:avLst>
                  <a:gd name="adj" fmla="val 80208"/>
                </a:avLst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678" name="AutoShape 6" descr="纸莎草纸"/>
              <p:cNvSpPr>
                <a:spLocks noChangeArrowheads="1"/>
              </p:cNvSpPr>
              <p:nvPr/>
            </p:nvSpPr>
            <p:spPr bwMode="auto">
              <a:xfrm>
                <a:off x="3264" y="1488"/>
                <a:ext cx="2159" cy="206"/>
              </a:xfrm>
              <a:prstGeom prst="parallelogram">
                <a:avLst>
                  <a:gd name="adj" fmla="val 95150"/>
                </a:avLst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5638800" y="1600200"/>
            <a:ext cx="1143000" cy="914400"/>
            <a:chOff x="3648" y="1056"/>
            <a:chExt cx="720" cy="576"/>
          </a:xfrm>
        </p:grpSpPr>
        <p:sp>
          <p:nvSpPr>
            <p:cNvPr id="156680" name="Line 8"/>
            <p:cNvSpPr>
              <a:spLocks noChangeShapeType="1"/>
            </p:cNvSpPr>
            <p:nvPr/>
          </p:nvSpPr>
          <p:spPr bwMode="auto">
            <a:xfrm>
              <a:off x="3744" y="1152"/>
              <a:ext cx="624" cy="480"/>
            </a:xfrm>
            <a:prstGeom prst="line">
              <a:avLst/>
            </a:prstGeom>
            <a:noFill/>
            <a:ln w="22225">
              <a:solidFill>
                <a:srgbClr val="3333C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6681" name="Object 9"/>
            <p:cNvGraphicFramePr>
              <a:graphicFrameLocks noChangeAspect="1"/>
            </p:cNvGraphicFramePr>
            <p:nvPr/>
          </p:nvGraphicFramePr>
          <p:xfrm>
            <a:off x="3648" y="1056"/>
            <a:ext cx="1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Clip" r:id="rId5" imgW="380852" imgH="390270" progId="">
                    <p:embed/>
                  </p:oleObj>
                </mc:Choice>
                <mc:Fallback>
                  <p:oleObj name="Clip" r:id="rId5" imgW="380852" imgH="39027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056"/>
                          <a:ext cx="18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6682" name="Object 10"/>
          <p:cNvGraphicFramePr>
            <a:graphicFrameLocks noChangeAspect="1"/>
          </p:cNvGraphicFramePr>
          <p:nvPr/>
        </p:nvGraphicFramePr>
        <p:xfrm>
          <a:off x="5410200" y="1828800"/>
          <a:ext cx="83026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7" imgW="266353" imgH="215619" progId="">
                  <p:embed/>
                </p:oleObj>
              </mc:Choice>
              <mc:Fallback>
                <p:oleObj name="Equation" r:id="rId7" imgW="266353" imgH="215619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28800"/>
                        <a:ext cx="830263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3" name="Object 11"/>
          <p:cNvGraphicFramePr>
            <a:graphicFrameLocks noChangeAspect="1"/>
          </p:cNvGraphicFramePr>
          <p:nvPr/>
        </p:nvGraphicFramePr>
        <p:xfrm>
          <a:off x="7435850" y="1828800"/>
          <a:ext cx="8699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9" imgW="279279" imgH="215806" progId="">
                  <p:embed/>
                </p:oleObj>
              </mc:Choice>
              <mc:Fallback>
                <p:oleObj name="Equation" r:id="rId9" imgW="279279" imgH="215806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850" y="1828800"/>
                        <a:ext cx="869950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5638800" y="1600200"/>
            <a:ext cx="1295400" cy="1066800"/>
            <a:chOff x="3648" y="1056"/>
            <a:chExt cx="816" cy="672"/>
          </a:xfrm>
        </p:grpSpPr>
        <p:graphicFrame>
          <p:nvGraphicFramePr>
            <p:cNvPr id="156685" name="Object 13"/>
            <p:cNvGraphicFramePr>
              <a:graphicFrameLocks noChangeAspect="1"/>
            </p:cNvGraphicFramePr>
            <p:nvPr/>
          </p:nvGraphicFramePr>
          <p:xfrm>
            <a:off x="4276" y="1536"/>
            <a:ext cx="1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剪辑" r:id="rId11" imgW="380852" imgH="390270" progId="">
                    <p:embed/>
                  </p:oleObj>
                </mc:Choice>
                <mc:Fallback>
                  <p:oleObj name="剪辑" r:id="rId11" imgW="380852" imgH="39027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6" y="1536"/>
                          <a:ext cx="18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648" y="1056"/>
              <a:ext cx="720" cy="576"/>
              <a:chOff x="2544" y="1728"/>
              <a:chExt cx="720" cy="576"/>
            </a:xfrm>
          </p:grpSpPr>
          <p:sp>
            <p:nvSpPr>
              <p:cNvPr id="156687" name="Line 15"/>
              <p:cNvSpPr>
                <a:spLocks noChangeShapeType="1"/>
              </p:cNvSpPr>
              <p:nvPr/>
            </p:nvSpPr>
            <p:spPr bwMode="auto">
              <a:xfrm>
                <a:off x="2640" y="1824"/>
                <a:ext cx="624" cy="480"/>
              </a:xfrm>
              <a:prstGeom prst="line">
                <a:avLst/>
              </a:prstGeom>
              <a:noFill/>
              <a:ln w="22225">
                <a:solidFill>
                  <a:srgbClr val="3333CC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6688" name="Object 16"/>
              <p:cNvGraphicFramePr>
                <a:graphicFrameLocks noChangeAspect="1"/>
              </p:cNvGraphicFramePr>
              <p:nvPr/>
            </p:nvGraphicFramePr>
            <p:xfrm>
              <a:off x="2544" y="1728"/>
              <a:ext cx="18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8" name="Clip" r:id="rId12" imgW="380852" imgH="390270" progId="">
                      <p:embed/>
                    </p:oleObj>
                  </mc:Choice>
                  <mc:Fallback>
                    <p:oleObj name="Clip" r:id="rId12" imgW="380852" imgH="390270" progId="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1728"/>
                            <a:ext cx="188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6689" name="Oval 17"/>
              <p:cNvSpPr>
                <a:spLocks noChangeArrowheads="1"/>
              </p:cNvSpPr>
              <p:nvPr/>
            </p:nvSpPr>
            <p:spPr bwMode="auto">
              <a:xfrm>
                <a:off x="2544" y="172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5791200" y="1549400"/>
            <a:ext cx="2159000" cy="1117600"/>
            <a:chOff x="3648" y="976"/>
            <a:chExt cx="1360" cy="704"/>
          </a:xfrm>
        </p:grpSpPr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4176" y="976"/>
              <a:ext cx="832" cy="704"/>
              <a:chOff x="4176" y="976"/>
              <a:chExt cx="832" cy="704"/>
            </a:xfrm>
          </p:grpSpPr>
          <p:sp>
            <p:nvSpPr>
              <p:cNvPr id="156692" name="Oval 20"/>
              <p:cNvSpPr>
                <a:spLocks noChangeArrowheads="1"/>
              </p:cNvSpPr>
              <p:nvPr/>
            </p:nvSpPr>
            <p:spPr bwMode="auto">
              <a:xfrm>
                <a:off x="4176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4272" y="976"/>
                <a:ext cx="736" cy="608"/>
                <a:chOff x="4272" y="976"/>
                <a:chExt cx="736" cy="608"/>
              </a:xfrm>
            </p:grpSpPr>
            <p:graphicFrame>
              <p:nvGraphicFramePr>
                <p:cNvPr id="156694" name="Object 22"/>
                <p:cNvGraphicFramePr>
                  <a:graphicFrameLocks noChangeAspect="1"/>
                </p:cNvGraphicFramePr>
                <p:nvPr/>
              </p:nvGraphicFramePr>
              <p:xfrm>
                <a:off x="4820" y="976"/>
                <a:ext cx="188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9" name="Clip" r:id="rId13" imgW="380852" imgH="390270" progId="">
                        <p:embed/>
                      </p:oleObj>
                    </mc:Choice>
                    <mc:Fallback>
                      <p:oleObj name="Clip" r:id="rId13" imgW="380852" imgH="390270" progId="">
                        <p:embed/>
                        <p:pic>
                          <p:nvPicPr>
                            <p:cNvPr id="0" name="Picture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20" y="976"/>
                              <a:ext cx="188" cy="19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669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4272" y="1104"/>
                  <a:ext cx="624" cy="48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6696" name="Line 24"/>
            <p:cNvSpPr>
              <a:spLocks noChangeShapeType="1"/>
            </p:cNvSpPr>
            <p:nvPr/>
          </p:nvSpPr>
          <p:spPr bwMode="auto">
            <a:xfrm>
              <a:off x="3648" y="1104"/>
              <a:ext cx="624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697" name="Line 25"/>
          <p:cNvSpPr>
            <a:spLocks noChangeShapeType="1"/>
          </p:cNvSpPr>
          <p:nvPr/>
        </p:nvSpPr>
        <p:spPr bwMode="auto">
          <a:xfrm flipV="1">
            <a:off x="5791200" y="990600"/>
            <a:ext cx="990600" cy="76200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6781800" y="990600"/>
            <a:ext cx="990600" cy="1524000"/>
            <a:chOff x="4272" y="624"/>
            <a:chExt cx="624" cy="960"/>
          </a:xfrm>
        </p:grpSpPr>
        <p:sp>
          <p:nvSpPr>
            <p:cNvPr id="156699" name="Line 27"/>
            <p:cNvSpPr>
              <a:spLocks noChangeShapeType="1"/>
            </p:cNvSpPr>
            <p:nvPr/>
          </p:nvSpPr>
          <p:spPr bwMode="auto">
            <a:xfrm flipV="1">
              <a:off x="4272" y="624"/>
              <a:ext cx="0" cy="960"/>
            </a:xfrm>
            <a:prstGeom prst="line">
              <a:avLst/>
            </a:prstGeom>
            <a:noFill/>
            <a:ln w="25400">
              <a:solidFill>
                <a:srgbClr val="FF66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6700" name="Object 28"/>
            <p:cNvGraphicFramePr>
              <a:graphicFrameLocks noChangeAspect="1"/>
            </p:cNvGraphicFramePr>
            <p:nvPr/>
          </p:nvGraphicFramePr>
          <p:xfrm>
            <a:off x="4272" y="720"/>
            <a:ext cx="62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Equation" r:id="rId14" imgW="329914" imgH="177646" progId="">
                    <p:embed/>
                  </p:oleObj>
                </mc:Choice>
                <mc:Fallback>
                  <p:oleObj name="Equation" r:id="rId14" imgW="329914" imgH="177646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720"/>
                          <a:ext cx="624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670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775157"/>
              </p:ext>
            </p:extLst>
          </p:nvPr>
        </p:nvGraphicFramePr>
        <p:xfrm>
          <a:off x="215900" y="1316037"/>
          <a:ext cx="4673600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16" imgW="1536700" imgH="571500" progId="">
                  <p:embed/>
                </p:oleObj>
              </mc:Choice>
              <mc:Fallback>
                <p:oleObj name="Equation" r:id="rId16" imgW="1536700" imgH="5715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1316037"/>
                        <a:ext cx="4673600" cy="173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02" name="Text Box 30"/>
          <p:cNvSpPr txBox="1">
            <a:spLocks noChangeArrowheads="1"/>
          </p:cNvSpPr>
          <p:nvPr/>
        </p:nvSpPr>
        <p:spPr bwMode="auto">
          <a:xfrm>
            <a:off x="304800" y="1000780"/>
            <a:ext cx="449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动量定理常应用于碰撞问题</a:t>
            </a:r>
          </a:p>
        </p:txBody>
      </p: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319838" y="2743200"/>
            <a:ext cx="461962" cy="533400"/>
            <a:chOff x="3981" y="1728"/>
            <a:chExt cx="291" cy="336"/>
          </a:xfrm>
        </p:grpSpPr>
        <p:sp>
          <p:nvSpPr>
            <p:cNvPr id="156704" name="Line 32"/>
            <p:cNvSpPr>
              <a:spLocks noChangeShapeType="1"/>
            </p:cNvSpPr>
            <p:nvPr/>
          </p:nvSpPr>
          <p:spPr bwMode="auto">
            <a:xfrm flipV="1">
              <a:off x="4272" y="1728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56705" name="Object 33"/>
            <p:cNvGraphicFramePr>
              <a:graphicFrameLocks noChangeAspect="1"/>
            </p:cNvGraphicFramePr>
            <p:nvPr/>
          </p:nvGraphicFramePr>
          <p:xfrm>
            <a:off x="3981" y="1748"/>
            <a:ext cx="24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Equation" r:id="rId18" imgW="164885" imgH="215619" progId="">
                    <p:embed/>
                  </p:oleObj>
                </mc:Choice>
                <mc:Fallback>
                  <p:oleObj name="Equation" r:id="rId18" imgW="164885" imgH="215619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1" y="1748"/>
                          <a:ext cx="243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64"/>
          <p:cNvGrpSpPr>
            <a:grpSpLocks/>
          </p:cNvGrpSpPr>
          <p:nvPr/>
        </p:nvGrpSpPr>
        <p:grpSpPr bwMode="auto">
          <a:xfrm>
            <a:off x="152400" y="3048000"/>
            <a:ext cx="4800600" cy="3495675"/>
            <a:chOff x="96" y="1920"/>
            <a:chExt cx="3024" cy="2202"/>
          </a:xfrm>
        </p:grpSpPr>
        <p:sp>
          <p:nvSpPr>
            <p:cNvPr id="156724" name="Text Box 52"/>
            <p:cNvSpPr txBox="1">
              <a:spLocks noChangeArrowheads="1"/>
            </p:cNvSpPr>
            <p:nvPr/>
          </p:nvSpPr>
          <p:spPr bwMode="auto">
            <a:xfrm>
              <a:off x="384" y="2601"/>
              <a:ext cx="25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黑体" pitchFamily="49" charset="-122"/>
                  <a:ea typeface="黑体" pitchFamily="49" charset="-122"/>
                </a:rPr>
                <a:t>    </a:t>
              </a:r>
              <a:r>
                <a:rPr lang="zh-CN" altLang="en-US" sz="2800" dirty="0" smtClean="0">
                  <a:latin typeface="黑体" pitchFamily="49" charset="-122"/>
                  <a:ea typeface="黑体" pitchFamily="49" charset="-122"/>
                </a:rPr>
                <a:t>越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小，则  </a:t>
              </a:r>
              <a:r>
                <a:rPr lang="zh-CN" altLang="en-US" sz="2800" dirty="0" smtClean="0">
                  <a:latin typeface="黑体" pitchFamily="49" charset="-122"/>
                  <a:ea typeface="黑体" pitchFamily="49" charset="-122"/>
                </a:rPr>
                <a:t>越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大 </a:t>
              </a:r>
              <a:r>
                <a:rPr lang="en-US" altLang="zh-CN" sz="2800" dirty="0"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sp>
          <p:nvSpPr>
            <p:cNvPr id="156725" name="Text Box 53"/>
            <p:cNvSpPr txBox="1">
              <a:spLocks noChangeArrowheads="1"/>
            </p:cNvSpPr>
            <p:nvPr/>
          </p:nvSpPr>
          <p:spPr bwMode="auto">
            <a:xfrm>
              <a:off x="96" y="2880"/>
              <a:ext cx="2832" cy="1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sz="2800" dirty="0" smtClean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dirty="0" smtClean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例如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人从高处跳下、飞机与鸟相撞、打桩等碰撞事件中，作用时间很短，冲力很大 </a:t>
              </a:r>
              <a:r>
                <a:rPr lang="en-US" altLang="zh-CN" sz="2800" dirty="0"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pSp>
          <p:nvGrpSpPr>
            <p:cNvPr id="13" name="Group 61"/>
            <p:cNvGrpSpPr>
              <a:grpSpLocks/>
            </p:cNvGrpSpPr>
            <p:nvPr/>
          </p:nvGrpSpPr>
          <p:grpSpPr bwMode="auto">
            <a:xfrm>
              <a:off x="240" y="1920"/>
              <a:ext cx="1152" cy="672"/>
              <a:chOff x="240" y="1968"/>
              <a:chExt cx="1152" cy="672"/>
            </a:xfrm>
          </p:grpSpPr>
          <p:sp>
            <p:nvSpPr>
              <p:cNvPr id="156727" name="AutoShape 55"/>
              <p:cNvSpPr>
                <a:spLocks noChangeArrowheads="1"/>
              </p:cNvSpPr>
              <p:nvPr/>
            </p:nvSpPr>
            <p:spPr bwMode="auto">
              <a:xfrm>
                <a:off x="240" y="1968"/>
                <a:ext cx="1152" cy="672"/>
              </a:xfrm>
              <a:prstGeom prst="irregularSeal1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EF2F6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728" name="Text Box 56"/>
              <p:cNvSpPr txBox="1">
                <a:spLocks noChangeArrowheads="1"/>
              </p:cNvSpPr>
              <p:nvPr/>
            </p:nvSpPr>
            <p:spPr bwMode="auto">
              <a:xfrm>
                <a:off x="528" y="2112"/>
                <a:ext cx="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黑体" pitchFamily="49" charset="-122"/>
                    <a:ea typeface="黑体" pitchFamily="49" charset="-122"/>
                  </a:rPr>
                  <a:t>注意</a:t>
                </a:r>
              </a:p>
            </p:txBody>
          </p:sp>
        </p:grpSp>
        <p:graphicFrame>
          <p:nvGraphicFramePr>
            <p:cNvPr id="156729" name="Object 57"/>
            <p:cNvGraphicFramePr>
              <a:graphicFrameLocks noChangeAspect="1"/>
            </p:cNvGraphicFramePr>
            <p:nvPr/>
          </p:nvGraphicFramePr>
          <p:xfrm>
            <a:off x="576" y="2592"/>
            <a:ext cx="33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公式" r:id="rId20" imgW="279279" imgH="241195" progId="">
                    <p:embed/>
                  </p:oleObj>
                </mc:Choice>
                <mc:Fallback>
                  <p:oleObj name="公式" r:id="rId20" imgW="279279" imgH="241195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592"/>
                          <a:ext cx="33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30" name="Object 58"/>
            <p:cNvGraphicFramePr>
              <a:graphicFrameLocks noChangeAspect="1"/>
            </p:cNvGraphicFramePr>
            <p:nvPr/>
          </p:nvGraphicFramePr>
          <p:xfrm>
            <a:off x="1728" y="2592"/>
            <a:ext cx="28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Equation" r:id="rId22" imgW="241195" imgH="253890" progId="">
                    <p:embed/>
                  </p:oleObj>
                </mc:Choice>
                <mc:Fallback>
                  <p:oleObj name="Equation" r:id="rId22" imgW="241195" imgH="253890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592"/>
                          <a:ext cx="281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731" name="Text Box 59"/>
            <p:cNvSpPr txBox="1">
              <a:spLocks noChangeArrowheads="1"/>
            </p:cNvSpPr>
            <p:nvPr/>
          </p:nvSpPr>
          <p:spPr bwMode="auto">
            <a:xfrm>
              <a:off x="1488" y="2256"/>
              <a:ext cx="16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在    </a:t>
              </a:r>
              <a:r>
                <a:rPr lang="zh-CN" altLang="en-US" sz="2800" dirty="0" smtClean="0">
                  <a:latin typeface="黑体" pitchFamily="49" charset="-122"/>
                  <a:ea typeface="黑体" pitchFamily="49" charset="-122"/>
                </a:rPr>
                <a:t>一定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时</a:t>
              </a:r>
            </a:p>
          </p:txBody>
        </p:sp>
        <p:graphicFrame>
          <p:nvGraphicFramePr>
            <p:cNvPr id="156732" name="Object 60"/>
            <p:cNvGraphicFramePr>
              <a:graphicFrameLocks noChangeAspect="1"/>
            </p:cNvGraphicFramePr>
            <p:nvPr/>
          </p:nvGraphicFramePr>
          <p:xfrm>
            <a:off x="1776" y="2290"/>
            <a:ext cx="384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Equation" r:id="rId24" imgW="380835" imgH="342751" progId="">
                    <p:embed/>
                  </p:oleObj>
                </mc:Choice>
                <mc:Fallback>
                  <p:oleObj name="Equation" r:id="rId24" imgW="380835" imgH="342751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290"/>
                          <a:ext cx="384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4953000" y="3581400"/>
            <a:ext cx="3886200" cy="3048000"/>
            <a:chOff x="3120" y="2160"/>
            <a:chExt cx="2448" cy="1920"/>
          </a:xfrm>
        </p:grpSpPr>
        <p:sp>
          <p:nvSpPr>
            <p:cNvPr id="156709" name="Rectangle 37"/>
            <p:cNvSpPr>
              <a:spLocks noChangeArrowheads="1"/>
            </p:cNvSpPr>
            <p:nvPr/>
          </p:nvSpPr>
          <p:spPr bwMode="auto">
            <a:xfrm>
              <a:off x="3120" y="2160"/>
              <a:ext cx="2448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" name="Group 72"/>
            <p:cNvGrpSpPr>
              <a:grpSpLocks/>
            </p:cNvGrpSpPr>
            <p:nvPr/>
          </p:nvGrpSpPr>
          <p:grpSpPr bwMode="auto">
            <a:xfrm>
              <a:off x="3120" y="2352"/>
              <a:ext cx="1818" cy="1728"/>
              <a:chOff x="3168" y="2304"/>
              <a:chExt cx="1818" cy="1728"/>
            </a:xfrm>
          </p:grpSpPr>
          <p:sp>
            <p:nvSpPr>
              <p:cNvPr id="156711" name="Line 39"/>
              <p:cNvSpPr>
                <a:spLocks noChangeShapeType="1"/>
              </p:cNvSpPr>
              <p:nvPr/>
            </p:nvSpPr>
            <p:spPr bwMode="auto">
              <a:xfrm flipV="1">
                <a:off x="3546" y="2345"/>
                <a:ext cx="1" cy="1397"/>
              </a:xfrm>
              <a:prstGeom prst="line">
                <a:avLst/>
              </a:prstGeom>
              <a:noFill/>
              <a:ln w="19050">
                <a:solidFill>
                  <a:srgbClr val="003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712" name="Line 40"/>
              <p:cNvSpPr>
                <a:spLocks noChangeShapeType="1"/>
              </p:cNvSpPr>
              <p:nvPr/>
            </p:nvSpPr>
            <p:spPr bwMode="auto">
              <a:xfrm flipH="1">
                <a:off x="3546" y="2674"/>
                <a:ext cx="720" cy="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6714" name="Object 42"/>
              <p:cNvGraphicFramePr>
                <a:graphicFrameLocks noChangeAspect="1"/>
              </p:cNvGraphicFramePr>
              <p:nvPr/>
            </p:nvGraphicFramePr>
            <p:xfrm>
              <a:off x="3168" y="2509"/>
              <a:ext cx="427" cy="4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6" name="公式" r:id="rId26" imgW="152202" imgH="177569" progId="">
                      <p:embed/>
                    </p:oleObj>
                  </mc:Choice>
                  <mc:Fallback>
                    <p:oleObj name="公式" r:id="rId26" imgW="152202" imgH="177569" progId="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2509"/>
                            <a:ext cx="427" cy="4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6715" name="Object 43"/>
              <p:cNvGraphicFramePr>
                <a:graphicFrameLocks noChangeAspect="1"/>
              </p:cNvGraphicFramePr>
              <p:nvPr/>
            </p:nvGraphicFramePr>
            <p:xfrm>
              <a:off x="4506" y="3660"/>
              <a:ext cx="300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7" name="公式" r:id="rId28" imgW="114151" imgH="164885" progId="">
                      <p:embed/>
                    </p:oleObj>
                  </mc:Choice>
                  <mc:Fallback>
                    <p:oleObj name="公式" r:id="rId28" imgW="114151" imgH="164885" progId="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6" y="3660"/>
                            <a:ext cx="300" cy="3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6716" name="Freeform 44" descr="深色下对角线"/>
              <p:cNvSpPr>
                <a:spLocks/>
              </p:cNvSpPr>
              <p:nvPr/>
            </p:nvSpPr>
            <p:spPr bwMode="auto">
              <a:xfrm>
                <a:off x="3978" y="2641"/>
                <a:ext cx="624" cy="1101"/>
              </a:xfrm>
              <a:custGeom>
                <a:avLst/>
                <a:gdLst>
                  <a:gd name="T0" fmla="*/ 0 w 624"/>
                  <a:gd name="T1" fmla="*/ 1101 h 1101"/>
                  <a:gd name="T2" fmla="*/ 99 w 624"/>
                  <a:gd name="T3" fmla="*/ 731 h 1101"/>
                  <a:gd name="T4" fmla="*/ 168 w 624"/>
                  <a:gd name="T5" fmla="*/ 400 h 1101"/>
                  <a:gd name="T6" fmla="*/ 288 w 624"/>
                  <a:gd name="T7" fmla="*/ 33 h 1101"/>
                  <a:gd name="T8" fmla="*/ 445 w 624"/>
                  <a:gd name="T9" fmla="*/ 600 h 1101"/>
                  <a:gd name="T10" fmla="*/ 514 w 624"/>
                  <a:gd name="T11" fmla="*/ 853 h 1101"/>
                  <a:gd name="T12" fmla="*/ 624 w 624"/>
                  <a:gd name="T13" fmla="*/ 110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4" h="1101">
                    <a:moveTo>
                      <a:pt x="0" y="1101"/>
                    </a:moveTo>
                    <a:cubicBezTo>
                      <a:pt x="16" y="1039"/>
                      <a:pt x="71" y="848"/>
                      <a:pt x="99" y="731"/>
                    </a:cubicBezTo>
                    <a:cubicBezTo>
                      <a:pt x="127" y="614"/>
                      <a:pt x="137" y="516"/>
                      <a:pt x="168" y="400"/>
                    </a:cubicBezTo>
                    <a:cubicBezTo>
                      <a:pt x="199" y="284"/>
                      <a:pt x="242" y="0"/>
                      <a:pt x="288" y="33"/>
                    </a:cubicBezTo>
                    <a:cubicBezTo>
                      <a:pt x="334" y="66"/>
                      <a:pt x="407" y="463"/>
                      <a:pt x="445" y="600"/>
                    </a:cubicBezTo>
                    <a:cubicBezTo>
                      <a:pt x="483" y="737"/>
                      <a:pt x="484" y="769"/>
                      <a:pt x="514" y="853"/>
                    </a:cubicBezTo>
                    <a:cubicBezTo>
                      <a:pt x="544" y="937"/>
                      <a:pt x="601" y="1049"/>
                      <a:pt x="624" y="1101"/>
                    </a:cubicBezTo>
                  </a:path>
                </a:pathLst>
              </a:custGeom>
              <a:pattFill prst="dkDnDiag">
                <a:fgClr>
                  <a:srgbClr val="F9CECB"/>
                </a:fgClr>
                <a:bgClr>
                  <a:srgbClr val="FFFFFF"/>
                </a:bgClr>
              </a:pattFill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6717" name="Object 45"/>
              <p:cNvGraphicFramePr>
                <a:graphicFrameLocks noChangeAspect="1"/>
              </p:cNvGraphicFramePr>
              <p:nvPr/>
            </p:nvGraphicFramePr>
            <p:xfrm>
              <a:off x="3258" y="2304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8" name="公式" r:id="rId30" imgW="228600" imgH="228600" progId="">
                      <p:embed/>
                    </p:oleObj>
                  </mc:Choice>
                  <mc:Fallback>
                    <p:oleObj name="公式" r:id="rId30" imgW="228600" imgH="228600" progId="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58" y="2304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6718" name="Object 46"/>
              <p:cNvGraphicFramePr>
                <a:graphicFrameLocks noChangeAspect="1"/>
              </p:cNvGraphicFramePr>
              <p:nvPr/>
            </p:nvGraphicFramePr>
            <p:xfrm>
              <a:off x="4842" y="3504"/>
              <a:ext cx="121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9" name="公式" r:id="rId32" imgW="114151" imgH="215619" progId="">
                      <p:embed/>
                    </p:oleObj>
                  </mc:Choice>
                  <mc:Fallback>
                    <p:oleObj name="公式" r:id="rId32" imgW="114151" imgH="215619" progId="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2" y="3504"/>
                            <a:ext cx="121" cy="23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6719" name="Object 47"/>
              <p:cNvGraphicFramePr>
                <a:graphicFrameLocks noChangeAspect="1"/>
              </p:cNvGraphicFramePr>
              <p:nvPr/>
            </p:nvGraphicFramePr>
            <p:xfrm>
              <a:off x="3354" y="3648"/>
              <a:ext cx="225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0" name="Equation" r:id="rId34" imgW="126835" imgH="139518" progId="">
                      <p:embed/>
                    </p:oleObj>
                  </mc:Choice>
                  <mc:Fallback>
                    <p:oleObj name="Equation" r:id="rId34" imgW="126835" imgH="139518" progId="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4" y="3648"/>
                            <a:ext cx="225" cy="2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6721" name="Line 49"/>
              <p:cNvSpPr>
                <a:spLocks noChangeShapeType="1"/>
              </p:cNvSpPr>
              <p:nvPr/>
            </p:nvSpPr>
            <p:spPr bwMode="auto">
              <a:xfrm>
                <a:off x="3546" y="3742"/>
                <a:ext cx="1440" cy="2"/>
              </a:xfrm>
              <a:prstGeom prst="line">
                <a:avLst/>
              </a:prstGeom>
              <a:noFill/>
              <a:ln w="19050">
                <a:solidFill>
                  <a:srgbClr val="0033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6737" name="Object 65"/>
              <p:cNvGraphicFramePr>
                <a:graphicFrameLocks noChangeAspect="1"/>
              </p:cNvGraphicFramePr>
              <p:nvPr/>
            </p:nvGraphicFramePr>
            <p:xfrm>
              <a:off x="3878" y="3696"/>
              <a:ext cx="19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1" name="Equation" r:id="rId36" imgW="126780" imgH="215526" progId="">
                      <p:embed/>
                    </p:oleObj>
                  </mc:Choice>
                  <mc:Fallback>
                    <p:oleObj name="Equation" r:id="rId36" imgW="126780" imgH="215526" progId="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696"/>
                            <a:ext cx="197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56743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808249"/>
              </p:ext>
            </p:extLst>
          </p:nvPr>
        </p:nvGraphicFramePr>
        <p:xfrm>
          <a:off x="5638800" y="3543300"/>
          <a:ext cx="3200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38" imgW="1155199" imgH="355446" progId="">
                  <p:embed/>
                </p:oleObj>
              </mc:Choice>
              <mc:Fallback>
                <p:oleObj name="Equation" r:id="rId38" imgW="1155199" imgH="355446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543300"/>
                        <a:ext cx="32004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70"/>
          <p:cNvGrpSpPr>
            <a:grpSpLocks/>
          </p:cNvGrpSpPr>
          <p:nvPr/>
        </p:nvGrpSpPr>
        <p:grpSpPr bwMode="auto">
          <a:xfrm>
            <a:off x="5029200" y="4800600"/>
            <a:ext cx="2209800" cy="1219200"/>
            <a:chOff x="3312" y="2976"/>
            <a:chExt cx="1392" cy="768"/>
          </a:xfrm>
        </p:grpSpPr>
        <p:graphicFrame>
          <p:nvGraphicFramePr>
            <p:cNvPr id="156713" name="Object 41"/>
            <p:cNvGraphicFramePr>
              <a:graphicFrameLocks noChangeAspect="1"/>
            </p:cNvGraphicFramePr>
            <p:nvPr/>
          </p:nvGraphicFramePr>
          <p:xfrm>
            <a:off x="3312" y="2976"/>
            <a:ext cx="334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公式" r:id="rId40" imgW="126835" imgH="152202" progId="">
                    <p:embed/>
                  </p:oleObj>
                </mc:Choice>
                <mc:Fallback>
                  <p:oleObj name="公式" r:id="rId40" imgW="126835" imgH="152202" progId="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976"/>
                          <a:ext cx="334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720" name="Freeform 48"/>
            <p:cNvSpPr>
              <a:spLocks/>
            </p:cNvSpPr>
            <p:nvPr/>
          </p:nvSpPr>
          <p:spPr bwMode="auto">
            <a:xfrm>
              <a:off x="3647" y="3156"/>
              <a:ext cx="1022" cy="12"/>
            </a:xfrm>
            <a:custGeom>
              <a:avLst/>
              <a:gdLst>
                <a:gd name="T0" fmla="*/ 0 w 1022"/>
                <a:gd name="T1" fmla="*/ 12 h 12"/>
                <a:gd name="T2" fmla="*/ 1022 w 1022"/>
                <a:gd name="T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22" h="12">
                  <a:moveTo>
                    <a:pt x="0" y="12"/>
                  </a:moveTo>
                  <a:lnTo>
                    <a:pt x="1022" y="0"/>
                  </a:lnTo>
                </a:path>
              </a:pathLst>
            </a:custGeom>
            <a:noFill/>
            <a:ln w="28575">
              <a:solidFill>
                <a:srgbClr val="D6009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740" name="Rectangle 68"/>
            <p:cNvSpPr>
              <a:spLocks noChangeArrowheads="1"/>
            </p:cNvSpPr>
            <p:nvPr/>
          </p:nvSpPr>
          <p:spPr bwMode="auto">
            <a:xfrm>
              <a:off x="4080" y="3168"/>
              <a:ext cx="624" cy="576"/>
            </a:xfrm>
            <a:prstGeom prst="rect">
              <a:avLst/>
            </a:prstGeom>
            <a:solidFill>
              <a:srgbClr val="FBE9F2">
                <a:alpha val="50000"/>
              </a:srgbClr>
            </a:solidFill>
            <a:ln w="9525">
              <a:solidFill>
                <a:srgbClr val="CC00CC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685800" y="195899"/>
            <a:ext cx="5748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动量 冲量 质点的动量定理</a:t>
            </a:r>
          </a:p>
        </p:txBody>
      </p:sp>
    </p:spTree>
    <p:extLst>
      <p:ext uri="{BB962C8B-B14F-4D97-AF65-F5344CB8AC3E}">
        <p14:creationId xmlns:p14="http://schemas.microsoft.com/office/powerpoint/2010/main" val="34135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9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990601"/>
            <a:ext cx="9144000" cy="1475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当木块到达最低点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的瞬间，光滑槽在水平方向不受外力，加速度为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，故光滑槽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可视为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惯性系。在此惯性参照系中，由牛顿第二定律可得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1952"/>
              </p:ext>
            </p:extLst>
          </p:nvPr>
        </p:nvGraphicFramePr>
        <p:xfrm>
          <a:off x="2012373" y="2362200"/>
          <a:ext cx="499802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r:id="rId3" imgW="2120900" imgH="419100" progId="">
                  <p:embed/>
                </p:oleObj>
              </mc:Choice>
              <mc:Fallback>
                <p:oleObj r:id="rId3" imgW="2120900" imgH="4191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373" y="2362200"/>
                        <a:ext cx="4998027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696156"/>
              </p:ext>
            </p:extLst>
          </p:nvPr>
        </p:nvGraphicFramePr>
        <p:xfrm>
          <a:off x="3124199" y="3352800"/>
          <a:ext cx="2438401" cy="996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r:id="rId5" imgW="876300" imgH="368300" progId="">
                  <p:embed/>
                </p:oleObj>
              </mc:Choice>
              <mc:Fallback>
                <p:oleObj r:id="rId5" imgW="876300" imgH="3683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199" y="3352800"/>
                        <a:ext cx="2438401" cy="9963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187062"/>
              </p:ext>
            </p:extLst>
          </p:nvPr>
        </p:nvGraphicFramePr>
        <p:xfrm>
          <a:off x="3183086" y="4713083"/>
          <a:ext cx="2227114" cy="849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r:id="rId7" imgW="926698" imgH="355446" progId="">
                  <p:embed/>
                </p:oleObj>
              </mc:Choice>
              <mc:Fallback>
                <p:oleObj r:id="rId7" imgW="926698" imgH="355446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3086" y="4713083"/>
                        <a:ext cx="2227114" cy="8495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817443" y="435358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联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立可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</a:p>
        </p:txBody>
      </p:sp>
      <p:sp>
        <p:nvSpPr>
          <p:cNvPr id="11" name="矩形 10"/>
          <p:cNvSpPr/>
          <p:nvPr/>
        </p:nvSpPr>
        <p:spPr>
          <a:xfrm>
            <a:off x="76200" y="5700215"/>
            <a:ext cx="89819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从而木块对光滑槽的压力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                 方向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向下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130582"/>
              </p:ext>
            </p:extLst>
          </p:nvPr>
        </p:nvGraphicFramePr>
        <p:xfrm>
          <a:off x="4419599" y="5550505"/>
          <a:ext cx="2895601" cy="85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r:id="rId9" imgW="1205977" imgH="355446" progId="">
                  <p:embed/>
                </p:oleObj>
              </mc:Choice>
              <mc:Fallback>
                <p:oleObj r:id="rId9" imgW="1205977" imgH="355446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599" y="5550505"/>
                        <a:ext cx="2895601" cy="8502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624860" y="173673"/>
            <a:ext cx="5775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功能</a:t>
            </a:r>
            <a:r>
              <a:rPr lang="zh-CN" altLang="en-US" sz="2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原理和机械能</a:t>
            </a:r>
            <a:r>
              <a:rPr lang="zh-CN" altLang="en-US" sz="28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守恒应用</a:t>
            </a:r>
            <a:r>
              <a:rPr lang="zh-CN" altLang="en-US" sz="2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102812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5800" y="228600"/>
            <a:ext cx="3262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能量守恒定律</a:t>
            </a:r>
          </a:p>
        </p:txBody>
      </p:sp>
      <p:sp>
        <p:nvSpPr>
          <p:cNvPr id="4" name="矩形 3"/>
          <p:cNvSpPr/>
          <p:nvPr/>
        </p:nvSpPr>
        <p:spPr>
          <a:xfrm>
            <a:off x="76200" y="1155918"/>
            <a:ext cx="9112984" cy="1930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实验证实，对于孤立系统，系统的机械能减少或增加的同时，必然有等值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的其他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形式的能量增加或减少，从而使系统的机械能和其他形式的能量总和保持不变，总的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能量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变化为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，可表示为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290682"/>
              </p:ext>
            </p:extLst>
          </p:nvPr>
        </p:nvGraphicFramePr>
        <p:xfrm>
          <a:off x="2318089" y="3336998"/>
          <a:ext cx="5181600" cy="549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r:id="rId3" imgW="2070100" imgH="228600" progId="">
                  <p:embed/>
                </p:oleObj>
              </mc:Choice>
              <mc:Fallback>
                <p:oleObj r:id="rId3" imgW="2070100" imgH="228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8089" y="3336998"/>
                        <a:ext cx="5181600" cy="5492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28600" y="4230231"/>
            <a:ext cx="8991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这就是物理学中最重要的定律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之一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能量守恒定律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，可表述为：</a:t>
            </a: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任意过程中孤立系统的</a:t>
            </a:r>
            <a:r>
              <a: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能量</a:t>
            </a: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既不增加也不减少。能量可以从一种形式转化为另一种形式，从一个物体转移到另一个</a:t>
            </a:r>
            <a:r>
              <a: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物体</a:t>
            </a: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，在转化或转移的过程中，能量总和保持不变。</a:t>
            </a:r>
          </a:p>
        </p:txBody>
      </p:sp>
    </p:spTree>
    <p:extLst>
      <p:ext uri="{BB962C8B-B14F-4D97-AF65-F5344CB8AC3E}">
        <p14:creationId xmlns:p14="http://schemas.microsoft.com/office/powerpoint/2010/main" val="144041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95"/>
          <p:cNvGrpSpPr>
            <a:grpSpLocks/>
          </p:cNvGrpSpPr>
          <p:nvPr/>
        </p:nvGrpSpPr>
        <p:grpSpPr bwMode="auto">
          <a:xfrm>
            <a:off x="2971800" y="2133600"/>
            <a:ext cx="4035425" cy="2362200"/>
            <a:chOff x="2786" y="1440"/>
            <a:chExt cx="2542" cy="1488"/>
          </a:xfrm>
        </p:grpSpPr>
        <p:pic>
          <p:nvPicPr>
            <p:cNvPr id="165891" name="Picture 102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4" y="1440"/>
              <a:ext cx="1604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3" name="Group 1029"/>
            <p:cNvGrpSpPr>
              <a:grpSpLocks/>
            </p:cNvGrpSpPr>
            <p:nvPr/>
          </p:nvGrpSpPr>
          <p:grpSpPr bwMode="auto">
            <a:xfrm>
              <a:off x="3050" y="2097"/>
              <a:ext cx="573" cy="783"/>
              <a:chOff x="1680" y="960"/>
              <a:chExt cx="480" cy="672"/>
            </a:xfrm>
          </p:grpSpPr>
          <p:sp>
            <p:nvSpPr>
              <p:cNvPr id="165894" name="AutoShape 1030" descr="水滴"/>
              <p:cNvSpPr>
                <a:spLocks noChangeArrowheads="1"/>
              </p:cNvSpPr>
              <p:nvPr/>
            </p:nvSpPr>
            <p:spPr bwMode="auto">
              <a:xfrm>
                <a:off x="1680" y="1200"/>
                <a:ext cx="480" cy="432"/>
              </a:xfrm>
              <a:prstGeom prst="can">
                <a:avLst>
                  <a:gd name="adj" fmla="val 25000"/>
                </a:avLst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895" name="AutoShape 1031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480" cy="672"/>
              </a:xfrm>
              <a:prstGeom prst="can">
                <a:avLst>
                  <a:gd name="adj" fmla="val 35000"/>
                </a:avLst>
              </a:prstGeom>
              <a:solidFill>
                <a:srgbClr val="8ADECE">
                  <a:alpha val="50000"/>
                </a:srgb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5896" name="AutoShape 1032"/>
            <p:cNvSpPr>
              <a:spLocks noChangeArrowheads="1"/>
            </p:cNvSpPr>
            <p:nvPr/>
          </p:nvSpPr>
          <p:spPr bwMode="auto">
            <a:xfrm rot="1524662">
              <a:off x="2786" y="1966"/>
              <a:ext cx="1102" cy="479"/>
            </a:xfrm>
            <a:prstGeom prst="cube">
              <a:avLst>
                <a:gd name="adj" fmla="val 93560"/>
              </a:avLst>
            </a:prstGeom>
            <a:solidFill>
              <a:srgbClr val="F1F694">
                <a:alpha val="5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897" name="Oval 1033"/>
            <p:cNvSpPr>
              <a:spLocks noChangeArrowheads="1"/>
            </p:cNvSpPr>
            <p:nvPr/>
          </p:nvSpPr>
          <p:spPr bwMode="auto">
            <a:xfrm>
              <a:off x="3170" y="2011"/>
              <a:ext cx="336" cy="21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DBD9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898" name="AutoShape 1034"/>
            <p:cNvSpPr>
              <a:spLocks noChangeArrowheads="1"/>
            </p:cNvSpPr>
            <p:nvPr/>
          </p:nvSpPr>
          <p:spPr bwMode="auto">
            <a:xfrm rot="-3535121">
              <a:off x="3949" y="1790"/>
              <a:ext cx="43" cy="794"/>
            </a:xfrm>
            <a:prstGeom prst="can">
              <a:avLst>
                <a:gd name="adj" fmla="val 75228"/>
              </a:avLst>
            </a:prstGeom>
            <a:gradFill rotWithShape="0">
              <a:gsLst>
                <a:gs pos="0">
                  <a:srgbClr val="009900">
                    <a:gamma/>
                    <a:shade val="46275"/>
                    <a:invGamma/>
                  </a:srgbClr>
                </a:gs>
                <a:gs pos="5000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5899" name="Text Box 1035"/>
          <p:cNvSpPr txBox="1">
            <a:spLocks noChangeArrowheads="1"/>
          </p:cNvSpPr>
          <p:nvPr/>
        </p:nvSpPr>
        <p:spPr bwMode="auto">
          <a:xfrm>
            <a:off x="381000" y="1036638"/>
            <a:ext cx="86106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800" dirty="0" smtClean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问：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为什么迅速地把盖在杯上的薄板从侧面打去，鸡蛋就掉在杯中；慢慢地将薄板拉开，鸡蛋就会和薄板一起移动</a:t>
            </a:r>
            <a:r>
              <a:rPr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？</a:t>
            </a:r>
          </a:p>
        </p:txBody>
      </p:sp>
      <p:grpSp>
        <p:nvGrpSpPr>
          <p:cNvPr id="4" name="Group 1098"/>
          <p:cNvGrpSpPr>
            <a:grpSpLocks/>
          </p:cNvGrpSpPr>
          <p:nvPr/>
        </p:nvGrpSpPr>
        <p:grpSpPr bwMode="auto">
          <a:xfrm>
            <a:off x="381000" y="4800600"/>
            <a:ext cx="8686800" cy="1630363"/>
            <a:chOff x="288" y="3168"/>
            <a:chExt cx="5472" cy="1027"/>
          </a:xfrm>
        </p:grpSpPr>
        <p:sp>
          <p:nvSpPr>
            <p:cNvPr id="165960" name="Text Box 1096"/>
            <p:cNvSpPr txBox="1">
              <a:spLocks noChangeArrowheads="1"/>
            </p:cNvSpPr>
            <p:nvPr/>
          </p:nvSpPr>
          <p:spPr bwMode="auto">
            <a:xfrm>
              <a:off x="288" y="3168"/>
              <a:ext cx="5472" cy="1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sz="2800" dirty="0" smtClean="0"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2800" dirty="0" smtClean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答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：因为鸡蛋和薄板间的摩擦力有限，若棒打击时间很短，                                                    所以鸡蛋就掉在杯中</a:t>
              </a:r>
              <a:r>
                <a:rPr lang="en-US" altLang="zh-CN" sz="2800" dirty="0"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165961" name="Object 1097"/>
            <p:cNvGraphicFramePr>
              <a:graphicFrameLocks noChangeAspect="1"/>
            </p:cNvGraphicFramePr>
            <p:nvPr/>
          </p:nvGraphicFramePr>
          <p:xfrm>
            <a:off x="1440" y="3504"/>
            <a:ext cx="2880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5" imgW="1497950" imgH="241195" progId="">
                    <p:embed/>
                  </p:oleObj>
                </mc:Choice>
                <mc:Fallback>
                  <p:oleObj name="Equation" r:id="rId5" imgW="1497950" imgH="241195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504"/>
                          <a:ext cx="2880" cy="4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矩形 14"/>
          <p:cNvSpPr/>
          <p:nvPr/>
        </p:nvSpPr>
        <p:spPr>
          <a:xfrm>
            <a:off x="685800" y="195899"/>
            <a:ext cx="5748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动量 冲量 质点的动量定理</a:t>
            </a:r>
          </a:p>
        </p:txBody>
      </p:sp>
    </p:spTree>
    <p:extLst>
      <p:ext uri="{BB962C8B-B14F-4D97-AF65-F5344CB8AC3E}">
        <p14:creationId xmlns:p14="http://schemas.microsoft.com/office/powerpoint/2010/main" val="319688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5800" y="195899"/>
            <a:ext cx="5748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动量 冲量 质点的动量定理</a:t>
            </a:r>
          </a:p>
        </p:txBody>
      </p:sp>
      <p:sp>
        <p:nvSpPr>
          <p:cNvPr id="3" name="矩形 2"/>
          <p:cNvSpPr/>
          <p:nvPr/>
        </p:nvSpPr>
        <p:spPr>
          <a:xfrm>
            <a:off x="457200" y="1155918"/>
            <a:ext cx="8001000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3.1.1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一质量为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1kg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的物体在合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外力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=0.5+2.0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）的作用下由静止出发沿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轴运动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了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3s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。求：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）该力的冲量；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3s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末物体的速度。</a:t>
            </a:r>
          </a:p>
        </p:txBody>
      </p:sp>
      <p:sp>
        <p:nvSpPr>
          <p:cNvPr id="4" name="矩形 3"/>
          <p:cNvSpPr/>
          <p:nvPr/>
        </p:nvSpPr>
        <p:spPr>
          <a:xfrm>
            <a:off x="304800" y="3286780"/>
            <a:ext cx="746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）物体做一维运动，由冲量的定义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1436" y="4724400"/>
            <a:ext cx="3236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）由动量定理得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03258"/>
              </p:ext>
            </p:extLst>
          </p:nvPr>
        </p:nvGraphicFramePr>
        <p:xfrm>
          <a:off x="2622550" y="3810000"/>
          <a:ext cx="42608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1650960" imgH="291960" progId="">
                  <p:embed/>
                </p:oleObj>
              </mc:Choice>
              <mc:Fallback>
                <p:oleObj name="Equation" r:id="rId3" imgW="1650960" imgH="291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3810000"/>
                        <a:ext cx="426085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646291"/>
              </p:ext>
            </p:extLst>
          </p:nvPr>
        </p:nvGraphicFramePr>
        <p:xfrm>
          <a:off x="4364235" y="4724401"/>
          <a:ext cx="2950965" cy="54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5" imgW="1143000" imgH="203200" progId="">
                  <p:embed/>
                </p:oleObj>
              </mc:Choice>
              <mc:Fallback>
                <p:oleObj r:id="rId5" imgW="1143000" imgH="203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235" y="4724401"/>
                        <a:ext cx="2950965" cy="541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035054" y="5472349"/>
            <a:ext cx="3595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3s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末物体的速度为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072319"/>
              </p:ext>
            </p:extLst>
          </p:nvPr>
        </p:nvGraphicFramePr>
        <p:xfrm>
          <a:off x="4903747" y="5396149"/>
          <a:ext cx="2907407" cy="996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7" imgW="1028520" imgH="355320" progId="">
                  <p:embed/>
                </p:oleObj>
              </mc:Choice>
              <mc:Fallback>
                <p:oleObj name="Equation" r:id="rId7" imgW="1028520" imgH="35532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47" y="5396149"/>
                        <a:ext cx="2907407" cy="996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0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5800" y="195899"/>
            <a:ext cx="5748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动量 冲量 质点的动量定理</a:t>
            </a:r>
          </a:p>
        </p:txBody>
      </p:sp>
      <p:sp>
        <p:nvSpPr>
          <p:cNvPr id="4" name="矩形 3"/>
          <p:cNvSpPr/>
          <p:nvPr/>
        </p:nvSpPr>
        <p:spPr>
          <a:xfrm>
            <a:off x="76200" y="914400"/>
            <a:ext cx="5105400" cy="5267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3.1.2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（着地时弯曲膝盖） 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）质量为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60kg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人从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2.0m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高处跳下，计算人落到坚硬的地面上时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受到的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冲量。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）估算人着地时双腿受到地面作用力的大小，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分两种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情况讨论：①双腿笔直着地；②双腿弯曲着地。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设在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第一种情形下与地面接触过程中人的重心向下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移动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1.0cm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，第二种情形下人的重心向下移动约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50cm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5" name="Picture 2" descr="C:\Users\zhangru\Desktop\新教材ppt\上册整合后的图片\3.1.2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904" y="1369512"/>
            <a:ext cx="3521283" cy="449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4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5800" y="195899"/>
            <a:ext cx="5748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动量 冲量 质点的动量定理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990600"/>
            <a:ext cx="55914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）人在着地前做自由落体运动，着地的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瞬时速度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</a:p>
        </p:txBody>
      </p:sp>
      <p:pic>
        <p:nvPicPr>
          <p:cNvPr id="4" name="Picture 2" descr="C:\Users\zhangru\Desktop\新教材ppt\上册整合后的图片\3.1.2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602" y="1303913"/>
            <a:ext cx="3095398" cy="395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680247"/>
              </p:ext>
            </p:extLst>
          </p:nvPr>
        </p:nvGraphicFramePr>
        <p:xfrm>
          <a:off x="76200" y="1981200"/>
          <a:ext cx="4986403" cy="67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4" imgW="2273040" imgH="253800" progId="">
                  <p:embed/>
                </p:oleObj>
              </mc:Choice>
              <mc:Fallback>
                <p:oleObj name="Equation" r:id="rId4" imgW="2273040" imgH="253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981200"/>
                        <a:ext cx="4986403" cy="6786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12883" y="2667000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人着地后，动量迅速下降为零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303801"/>
              </p:ext>
            </p:extLst>
          </p:nvPr>
        </p:nvGraphicFramePr>
        <p:xfrm>
          <a:off x="92075" y="3276600"/>
          <a:ext cx="59404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6" imgW="2387520" imgH="203040" progId="">
                  <p:embed/>
                </p:oleObj>
              </mc:Choice>
              <mc:Fallback>
                <p:oleObj name="Equation" r:id="rId6" imgW="2387520" imgH="2030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" y="3276600"/>
                        <a:ext cx="5940425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0" y="3905733"/>
            <a:ext cx="6048602" cy="982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）设人从接触地面到完全静止的过程中做匀减速运动，则有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047996"/>
              </p:ext>
            </p:extLst>
          </p:nvPr>
        </p:nvGraphicFramePr>
        <p:xfrm>
          <a:off x="4419600" y="4286733"/>
          <a:ext cx="1447800" cy="61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8" imgW="494870" imgH="215713" progId="">
                  <p:embed/>
                </p:oleObj>
              </mc:Choice>
              <mc:Fallback>
                <p:oleObj r:id="rId8" imgW="494870" imgH="215713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286733"/>
                        <a:ext cx="1447800" cy="6101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76200" y="503938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①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作用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时间为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638487"/>
              </p:ext>
            </p:extLst>
          </p:nvPr>
        </p:nvGraphicFramePr>
        <p:xfrm>
          <a:off x="228600" y="5486400"/>
          <a:ext cx="69913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10" imgW="2323800" imgH="406080" progId="">
                  <p:embed/>
                </p:oleObj>
              </mc:Choice>
              <mc:Fallback>
                <p:oleObj name="Equation" r:id="rId10" imgW="2323800" imgH="4060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486400"/>
                        <a:ext cx="699135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575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  <p:bldP spid="1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3176</Words>
  <Application>Microsoft Office PowerPoint</Application>
  <PresentationFormat>全屏显示(4:3)</PresentationFormat>
  <Paragraphs>234</Paragraphs>
  <Slides>51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Arial Unicode MS</vt:lpstr>
      <vt:lpstr>黑体</vt:lpstr>
      <vt:lpstr>宋体</vt:lpstr>
      <vt:lpstr>Arial</vt:lpstr>
      <vt:lpstr>Book Antiqua</vt:lpstr>
      <vt:lpstr>Calibri</vt:lpstr>
      <vt:lpstr>Times New Roman</vt:lpstr>
      <vt:lpstr>Wingdings</vt:lpstr>
      <vt:lpstr>Office 主题</vt:lpstr>
      <vt:lpstr>Equation</vt:lpstr>
      <vt:lpstr>Clip</vt:lpstr>
      <vt:lpstr>剪辑</vt:lpstr>
      <vt:lpstr>公式</vt:lpstr>
      <vt:lpstr>Microsoft 公式 3.0</vt:lpstr>
      <vt:lpstr>PowerPoint 演示文稿</vt:lpstr>
      <vt:lpstr>3.1 动量定理和动量守恒定律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gaojian wu</dc:creator>
  <cp:lastModifiedBy>ChenFeng</cp:lastModifiedBy>
  <cp:revision>102</cp:revision>
  <dcterms:created xsi:type="dcterms:W3CDTF">2014-01-25T15:24:38Z</dcterms:created>
  <dcterms:modified xsi:type="dcterms:W3CDTF">2021-03-31T15:35:50Z</dcterms:modified>
</cp:coreProperties>
</file>