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9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0.wmf"/><Relationship Id="rId5" Type="http://schemas.openxmlformats.org/officeDocument/2006/relationships/image" Target="../media/image104.wmf"/><Relationship Id="rId4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0.wmf"/><Relationship Id="rId7" Type="http://schemas.openxmlformats.org/officeDocument/2006/relationships/image" Target="../media/image23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9.wmf"/><Relationship Id="rId9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04E6B-9FC4-48DA-8519-FDDBAD8145AC}" type="datetimeFigureOut">
              <a:rPr lang="zh-CN" altLang="en-US" smtClean="0"/>
              <a:pPr/>
              <a:t>2019/2/24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E445-E070-4166-AD29-2A9B24B4F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876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8E445-E070-4166-AD29-2A9B24B4FF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71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力学，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6123-B220-4EFD-9998-A8892B83605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79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E6123-B220-4EFD-9998-A8892B83605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953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3FBDD-CB42-4099-A340-BE77D8552C3B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2F515-F1CD-4E50-8A55-27D032855B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D361-ECA4-4AE3-BF95-F6C14DB257A1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5662-2435-4846-AC84-31404F477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74E96-FF8B-4D99-AD05-DE74D7E280AC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F127A-0CF8-4CDC-AF76-8E9B077338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7DFF-1913-42E9-B405-B211BBB9A200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956D-CD47-4D28-8E9F-A4A2FAB8F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0578C-FC89-4E75-BE3A-CCCD876A71C7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084A6-FA1F-469F-91BB-94572DEA7F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6F2E-3460-497A-ACAB-D5C7E1031BFC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8121-D6B2-47A4-9524-F23DDBD2F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C3AA-D61C-4649-9DA4-86CE0BE43449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E919-3D36-44C9-BE69-0227FBFA62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0CF41-9DEA-43C6-B53F-DFB91886DB81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7BF9-CDD1-4D9B-ADE2-22C2F3B42E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A9798-18AA-4A25-9991-84509E981699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871E7-F0F2-4ADF-BEF7-1F7643F6B1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EA7A-4946-48A1-95F0-15884C9E7681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D256-C0F7-4122-BA49-F3A3FC30C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1F06-7371-4038-A934-58BF4D14DFD0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994B-382C-4B2E-8D3B-D5039418BA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6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6F210B-E8AB-42DD-9C6C-785ABB281B72}" type="datetimeFigureOut">
              <a:rPr lang="zh-CN" altLang="en-US"/>
              <a:pPr>
                <a:defRPr/>
              </a:pPr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19224C-268C-4C22-BE6B-3C0C4E749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0.jpeg"/><Relationship Id="rId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4.tif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image" Target="../media/image90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4.tif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tif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4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tiff"/><Relationship Id="rId2" Type="http://schemas.openxmlformats.org/officeDocument/2006/relationships/image" Target="../media/image9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tif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106.tiff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tif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7.jpeg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jpeg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52400" y="3787775"/>
            <a:ext cx="8763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smtClean="0">
                <a:ln w="12700">
                  <a:solidFill>
                    <a:srgbClr val="FFFFFF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第二章 牛顿运动定律</a:t>
            </a:r>
            <a:endParaRPr kumimoji="0" lang="zh-CN" altLang="en-US" sz="6600" b="1" i="0" u="none" strike="noStrike" kern="1200" cap="none" spc="0" normalizeH="0" baseline="0" noProof="0" dirty="0">
              <a:ln w="12700">
                <a:solidFill>
                  <a:srgbClr val="FFFFFF"/>
                </a:solidFill>
              </a:ln>
              <a:solidFill>
                <a:srgbClr val="0070C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98475" y="990600"/>
            <a:ext cx="83407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量纲定义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表示一个物理量如何由基本量的组合所形成的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式子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66800" y="1828800"/>
            <a:ext cx="7342188" cy="701675"/>
            <a:chOff x="698" y="1478"/>
            <a:chExt cx="4625" cy="442"/>
          </a:xfrm>
        </p:grpSpPr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98" y="1551"/>
              <a:ext cx="28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某一物理量</a:t>
              </a:r>
              <a:r>
                <a:rPr lang="zh-CN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的量纲</a:t>
              </a:r>
            </a:p>
          </p:txBody>
        </p:sp>
        <p:graphicFrame>
          <p:nvGraphicFramePr>
            <p:cNvPr id="11277" name="Object 13"/>
            <p:cNvGraphicFramePr>
              <a:graphicFrameLocks noChangeAspect="1"/>
            </p:cNvGraphicFramePr>
            <p:nvPr/>
          </p:nvGraphicFramePr>
          <p:xfrm>
            <a:off x="2982" y="1478"/>
            <a:ext cx="2341" cy="442"/>
          </p:xfrm>
          <a:graphic>
            <a:graphicData uri="http://schemas.openxmlformats.org/presentationml/2006/ole">
              <p:oleObj spid="_x0000_s202754" name="Equation" r:id="rId3" imgW="1054100" imgH="228600" progId="">
                <p:embed/>
              </p:oleObj>
            </a:graphicData>
          </a:graphic>
        </p:graphicFrame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1860" y="1536"/>
            <a:ext cx="252" cy="336"/>
          </p:xfrm>
          <a:graphic>
            <a:graphicData uri="http://schemas.openxmlformats.org/presentationml/2006/ole">
              <p:oleObj spid="_x0000_s202755" name="Equation" r:id="rId4" imgW="152268" imgH="203024" progId="">
                <p:embed/>
              </p:oleObj>
            </a:graphicData>
          </a:graphic>
        </p:graphicFrame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2590800"/>
            <a:ext cx="1143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作用：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33400" y="3276600"/>
            <a:ext cx="7772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宋体" charset="-122"/>
              </a:rPr>
              <a:t>1）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可定出同一物理量不同单位间的换算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关系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3400" y="4038600"/>
            <a:ext cx="5892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宋体" charset="-122"/>
              </a:rPr>
              <a:t>2）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量纲可检验文字结果的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正误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558800" y="5257800"/>
          <a:ext cx="2133600" cy="1057275"/>
        </p:xfrm>
        <a:graphic>
          <a:graphicData uri="http://schemas.openxmlformats.org/presentationml/2006/ole">
            <p:oleObj spid="_x0000_s202756" name="公式" r:id="rId5" imgW="1231366" imgH="609336" progId="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3149600" y="5181600"/>
          <a:ext cx="1752600" cy="1204912"/>
        </p:xfrm>
        <a:graphic>
          <a:graphicData uri="http://schemas.openxmlformats.org/presentationml/2006/ole">
            <p:oleObj spid="_x0000_s202757" name="公式" r:id="rId6" imgW="1016000" imgH="698500" progId="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5511800" y="5486400"/>
          <a:ext cx="3048000" cy="476250"/>
        </p:xfrm>
        <a:graphic>
          <a:graphicData uri="http://schemas.openxmlformats.org/presentationml/2006/ole">
            <p:oleObj spid="_x0000_s202758" name="Equation" r:id="rId7" imgW="2197100" imgH="342900" progId="">
              <p:embed/>
            </p:oleObj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08000" y="4724400"/>
            <a:ext cx="8636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宋体" charset="-122"/>
              </a:rPr>
              <a:t>3）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从量纲分析中定出方程中比例系数的量纲和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单位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3400" y="152400"/>
            <a:ext cx="5168900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补充：物理量的单位和量纲</a:t>
            </a:r>
            <a:endParaRPr lang="zh-CN" altLang="en-US" sz="32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8" grpId="0" autoUpdateAnimBg="0"/>
      <p:bldP spid="9" grpId="0" autoUpdateAnimBg="0"/>
      <p:bldP spid="10" grpId="0" autoUpdateAnimBg="0"/>
      <p:bldP spid="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常见的力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8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143000"/>
            <a:ext cx="4024313" cy="1681163"/>
            <a:chOff x="288" y="1443"/>
            <a:chExt cx="2535" cy="1059"/>
          </a:xfrm>
        </p:grpSpPr>
        <p:sp>
          <p:nvSpPr>
            <p:cNvPr id="69635" name="Text Box 3"/>
            <p:cNvSpPr txBox="1">
              <a:spLocks noChangeArrowheads="1"/>
            </p:cNvSpPr>
            <p:nvPr/>
          </p:nvSpPr>
          <p:spPr bwMode="auto">
            <a:xfrm>
              <a:off x="288" y="1443"/>
              <a:ext cx="244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FF"/>
                </a:buClr>
              </a:pPr>
              <a:r>
                <a:rPr kumimoji="1" lang="en-US" altLang="zh-CN" sz="2800" dirty="0" smtClean="0"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dirty="0" smtClean="0">
                  <a:latin typeface="黑体" pitchFamily="49" charset="-122"/>
                  <a:ea typeface="黑体" pitchFamily="49" charset="-122"/>
                </a:rPr>
                <a:t>物体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间的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万有引力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graphicFrame>
          <p:nvGraphicFramePr>
            <p:cNvPr id="69636" name="Object 4"/>
            <p:cNvGraphicFramePr>
              <a:graphicFrameLocks noChangeAspect="1"/>
            </p:cNvGraphicFramePr>
            <p:nvPr/>
          </p:nvGraphicFramePr>
          <p:xfrm>
            <a:off x="816" y="1728"/>
            <a:ext cx="2007" cy="774"/>
          </p:xfrm>
          <a:graphic>
            <a:graphicData uri="http://schemas.openxmlformats.org/presentationml/2006/ole">
              <p:oleObj spid="_x0000_s203778" name="Equation" r:id="rId3" imgW="1002865" imgH="393529" progId="">
                <p:embed/>
              </p:oleObj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85800" y="2819400"/>
            <a:ext cx="7232650" cy="661988"/>
            <a:chOff x="340" y="1887"/>
            <a:chExt cx="4556" cy="417"/>
          </a:xfrm>
        </p:grpSpPr>
        <p:graphicFrame>
          <p:nvGraphicFramePr>
            <p:cNvPr id="69638" name="Object 6"/>
            <p:cNvGraphicFramePr>
              <a:graphicFrameLocks noChangeAspect="1"/>
            </p:cNvGraphicFramePr>
            <p:nvPr/>
          </p:nvGraphicFramePr>
          <p:xfrm>
            <a:off x="1920" y="1887"/>
            <a:ext cx="2976" cy="417"/>
          </p:xfrm>
          <a:graphic>
            <a:graphicData uri="http://schemas.openxmlformats.org/presentationml/2006/ole">
              <p:oleObj spid="_x0000_s203779" name="Equation" r:id="rId4" imgW="1714500" imgH="241300" progId="">
                <p:embed/>
              </p:oleObj>
            </a:graphicData>
          </a:graphic>
        </p:graphicFrame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40" y="1933"/>
              <a:ext cx="169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万有引力常数</a:t>
              </a:r>
              <a:r>
                <a:rPr kumimoji="1" lang="zh-CN" altLang="en-US" sz="2800" b="1" dirty="0">
                  <a:latin typeface="Times New Roman" pitchFamily="18" charset="0"/>
                </a:rPr>
                <a:t>：</a:t>
              </a:r>
            </a:p>
          </p:txBody>
        </p:sp>
      </p:grp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685800" y="3505200"/>
            <a:ext cx="68580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kumimoji="1" lang="zh-CN" altLang="en-US" sz="2800" dirty="0" smtClean="0">
                <a:latin typeface="黑体" pitchFamily="49" charset="-122"/>
                <a:ea typeface="黑体" pitchFamily="49" charset="-122"/>
              </a:rPr>
              <a:t>万有引力定律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适用于两个质点</a:t>
            </a:r>
            <a:r>
              <a:rPr kumimoji="1" lang="en-US" altLang="zh-CN" sz="2800" dirty="0">
                <a:latin typeface="Times New Roman" pitchFamily="18" charset="0"/>
              </a:rPr>
              <a:t>.  </a:t>
            </a:r>
            <a:endParaRPr kumimoji="1" lang="en-US" altLang="zh-CN" sz="2800" dirty="0">
              <a:latin typeface="宋体" charset="-122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410200" y="1143000"/>
            <a:ext cx="3527425" cy="1468438"/>
            <a:chOff x="3312" y="1427"/>
            <a:chExt cx="2222" cy="925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312" y="1427"/>
              <a:ext cx="2222" cy="925"/>
              <a:chOff x="3312" y="1427"/>
              <a:chExt cx="2222" cy="925"/>
            </a:xfrm>
          </p:grpSpPr>
          <p:sp>
            <p:nvSpPr>
              <p:cNvPr id="69645" name="Rectangle 13"/>
              <p:cNvSpPr>
                <a:spLocks noChangeArrowheads="1"/>
              </p:cNvSpPr>
              <p:nvPr/>
            </p:nvSpPr>
            <p:spPr bwMode="auto">
              <a:xfrm>
                <a:off x="3312" y="1445"/>
                <a:ext cx="2222" cy="907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6" name="Oval 14"/>
              <p:cNvSpPr>
                <a:spLocks noChangeArrowheads="1"/>
              </p:cNvSpPr>
              <p:nvPr/>
            </p:nvSpPr>
            <p:spPr bwMode="auto">
              <a:xfrm>
                <a:off x="3469" y="1872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7" name="Oval 15"/>
              <p:cNvSpPr>
                <a:spLocks noChangeArrowheads="1"/>
              </p:cNvSpPr>
              <p:nvPr/>
            </p:nvSpPr>
            <p:spPr bwMode="auto">
              <a:xfrm>
                <a:off x="5053" y="1797"/>
                <a:ext cx="432" cy="432"/>
              </a:xfrm>
              <a:prstGeom prst="ellipse">
                <a:avLst/>
              </a:prstGeom>
              <a:gradFill rotWithShape="0">
                <a:gsLst>
                  <a:gs pos="0">
                    <a:srgbClr val="CCCC00"/>
                  </a:gs>
                  <a:gs pos="100000">
                    <a:srgbClr val="CCCC00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8" name="Line 16"/>
              <p:cNvSpPr>
                <a:spLocks noChangeShapeType="1"/>
              </p:cNvSpPr>
              <p:nvPr/>
            </p:nvSpPr>
            <p:spPr bwMode="auto">
              <a:xfrm>
                <a:off x="3613" y="2003"/>
                <a:ext cx="1658" cy="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49" name="Object 17"/>
              <p:cNvGraphicFramePr>
                <a:graphicFrameLocks noChangeAspect="1"/>
              </p:cNvGraphicFramePr>
              <p:nvPr/>
            </p:nvGraphicFramePr>
            <p:xfrm>
              <a:off x="3421" y="1475"/>
              <a:ext cx="328" cy="335"/>
            </p:xfrm>
            <a:graphic>
              <a:graphicData uri="http://schemas.openxmlformats.org/presentationml/2006/ole">
                <p:oleObj spid="_x0000_s203780" name="公式" r:id="rId5" imgW="520474" imgH="533169" progId="">
                  <p:embed/>
                </p:oleObj>
              </a:graphicData>
            </a:graphic>
          </p:graphicFrame>
          <p:graphicFrame>
            <p:nvGraphicFramePr>
              <p:cNvPr id="69650" name="Object 18"/>
              <p:cNvGraphicFramePr>
                <a:graphicFrameLocks noChangeAspect="1"/>
              </p:cNvGraphicFramePr>
              <p:nvPr/>
            </p:nvGraphicFramePr>
            <p:xfrm>
              <a:off x="5081" y="1427"/>
              <a:ext cx="343" cy="335"/>
            </p:xfrm>
            <a:graphic>
              <a:graphicData uri="http://schemas.openxmlformats.org/presentationml/2006/ole">
                <p:oleObj spid="_x0000_s203781" name="公式" r:id="rId6" imgW="545863" imgH="533169" progId="">
                  <p:embed/>
                </p:oleObj>
              </a:graphicData>
            </a:graphic>
          </p:graphicFrame>
        </p:grp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3613" y="2003"/>
              <a:ext cx="419" cy="1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9652" name="Object 20"/>
            <p:cNvGraphicFramePr>
              <a:graphicFrameLocks noChangeAspect="1"/>
            </p:cNvGraphicFramePr>
            <p:nvPr/>
          </p:nvGraphicFramePr>
          <p:xfrm>
            <a:off x="3840" y="1584"/>
            <a:ext cx="288" cy="408"/>
          </p:xfrm>
          <a:graphic>
            <a:graphicData uri="http://schemas.openxmlformats.org/presentationml/2006/ole">
              <p:oleObj spid="_x0000_s203782" name="Equation" r:id="rId7" imgW="152268" imgH="215713" progId="">
                <p:embed/>
              </p:oleObj>
            </a:graphicData>
          </a:graphic>
        </p:graphicFrame>
        <p:graphicFrame>
          <p:nvGraphicFramePr>
            <p:cNvPr id="69653" name="Object 21"/>
            <p:cNvGraphicFramePr>
              <a:graphicFrameLocks noChangeAspect="1"/>
            </p:cNvGraphicFramePr>
            <p:nvPr/>
          </p:nvGraphicFramePr>
          <p:xfrm>
            <a:off x="4272" y="2016"/>
            <a:ext cx="280" cy="336"/>
          </p:xfrm>
          <a:graphic>
            <a:graphicData uri="http://schemas.openxmlformats.org/presentationml/2006/ole">
              <p:oleObj spid="_x0000_s203783" name="Equation" r:id="rId8" imgW="126835" imgH="152202" progId="">
                <p:embed/>
              </p:oleObj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489825" y="1447800"/>
            <a:ext cx="992188" cy="628650"/>
            <a:chOff x="4620" y="1607"/>
            <a:chExt cx="625" cy="396"/>
          </a:xfrm>
        </p:grpSpPr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 flipH="1">
              <a:off x="4669" y="2003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9656" name="Object 24"/>
            <p:cNvGraphicFramePr>
              <a:graphicFrameLocks noChangeAspect="1"/>
            </p:cNvGraphicFramePr>
            <p:nvPr/>
          </p:nvGraphicFramePr>
          <p:xfrm>
            <a:off x="4620" y="1607"/>
            <a:ext cx="312" cy="360"/>
          </p:xfrm>
          <a:graphic>
            <a:graphicData uri="http://schemas.openxmlformats.org/presentationml/2006/ole">
              <p:oleObj spid="_x0000_s203784" name="Equation" r:id="rId9" imgW="164957" imgH="190335" progId="">
                <p:embed/>
              </p:oleObj>
            </a:graphicData>
          </a:graphic>
        </p:graphicFrame>
      </p:grp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304801" y="4191000"/>
            <a:ext cx="6781800" cy="6093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</a:rPr>
              <a:t> </a:t>
            </a:r>
            <a:r>
              <a:rPr kumimoji="1" lang="zh-CN" altLang="en-US" sz="2800" dirty="0" smtClean="0">
                <a:latin typeface="Times New Roman" pitchFamily="18" charset="0"/>
              </a:rPr>
              <a:t>  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重力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: </a:t>
            </a:r>
            <a:r>
              <a:rPr kumimoji="1" lang="zh-CN" altLang="en-US" sz="2800" dirty="0" smtClean="0">
                <a:latin typeface="黑体" pitchFamily="49" charset="-122"/>
                <a:ea typeface="黑体" pitchFamily="49" charset="-122"/>
              </a:rPr>
              <a:t>地球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对地面附近物体的万有引力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69659" name="Object 27"/>
          <p:cNvGraphicFramePr>
            <a:graphicFrameLocks noChangeAspect="1"/>
          </p:cNvGraphicFramePr>
          <p:nvPr/>
        </p:nvGraphicFramePr>
        <p:xfrm>
          <a:off x="1143000" y="4905375"/>
          <a:ext cx="1584325" cy="733425"/>
        </p:xfrm>
        <a:graphic>
          <a:graphicData uri="http://schemas.openxmlformats.org/presentationml/2006/ole">
            <p:oleObj spid="_x0000_s203785" name="Equation" r:id="rId10" imgW="495085" imgH="228501" progId="">
              <p:embed/>
            </p:oleObj>
          </a:graphicData>
        </a:graphic>
      </p:graphicFrame>
      <p:graphicFrame>
        <p:nvGraphicFramePr>
          <p:cNvPr id="69660" name="Object 28"/>
          <p:cNvGraphicFramePr>
            <a:graphicFrameLocks noChangeAspect="1"/>
          </p:cNvGraphicFramePr>
          <p:nvPr/>
        </p:nvGraphicFramePr>
        <p:xfrm>
          <a:off x="990600" y="5791200"/>
          <a:ext cx="6858000" cy="700088"/>
        </p:xfrm>
        <a:graphic>
          <a:graphicData uri="http://schemas.openxmlformats.org/presentationml/2006/ole">
            <p:oleObj spid="_x0000_s203786" name="Equation" r:id="rId11" imgW="2298700" imgH="241300" progId="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685800" y="177225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重力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utoUpdateAnimBg="0"/>
      <p:bldP spid="69658" grpId="0" autoUpdateAnimBg="0"/>
      <p:bldP spid="6965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28600" y="12954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常见的有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：压力、支持力、张力、弹簧弹性力等</a:t>
            </a: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。</a:t>
            </a:r>
            <a:endParaRPr lang="zh-CN" altLang="en-US" sz="2800" b="1" dirty="0">
              <a:latin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581400"/>
            <a:ext cx="8305800" cy="541338"/>
            <a:chOff x="144" y="1488"/>
            <a:chExt cx="5232" cy="341"/>
          </a:xfrm>
        </p:grpSpPr>
        <p:graphicFrame>
          <p:nvGraphicFramePr>
            <p:cNvPr id="70660" name="Object 4"/>
            <p:cNvGraphicFramePr>
              <a:graphicFrameLocks noChangeAspect="1"/>
            </p:cNvGraphicFramePr>
            <p:nvPr/>
          </p:nvGraphicFramePr>
          <p:xfrm>
            <a:off x="4176" y="1488"/>
            <a:ext cx="1200" cy="341"/>
          </p:xfrm>
          <a:graphic>
            <a:graphicData uri="http://schemas.openxmlformats.org/presentationml/2006/ole">
              <p:oleObj spid="_x0000_s204802" name="Equation" r:id="rId3" imgW="545626" imgH="177646" progId="">
                <p:embed/>
              </p:oleObj>
            </a:graphicData>
          </a:graphic>
        </p:graphicFrame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144" y="1488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3333FF"/>
                </a:buClr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rgbClr val="0033CC"/>
                  </a:solidFill>
                  <a:latin typeface="黑体" pitchFamily="2" charset="-122"/>
                  <a:ea typeface="黑体" pitchFamily="2" charset="-122"/>
                </a:rPr>
                <a:t>特点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charset="-122"/>
                </a:rPr>
                <a:t>：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弹性限度内弹性力遵从胡克定律</a:t>
              </a:r>
            </a:p>
          </p:txBody>
        </p:sp>
      </p:grp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28600" y="2057400"/>
            <a:ext cx="8382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表述</a:t>
            </a: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：物体在受力形变时</a:t>
            </a:r>
            <a:r>
              <a:rPr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有恢复原状的趋势</a:t>
            </a:r>
            <a:r>
              <a:rPr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这种抵抗外力</a:t>
            </a:r>
            <a:r>
              <a:rPr lang="en-US" altLang="zh-CN" sz="2800" dirty="0" smtClean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力图</a:t>
            </a: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恢复原状的的力就是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弹性力</a:t>
            </a:r>
            <a:r>
              <a:rPr lang="en-US" altLang="zh-CN" sz="2800" b="1" dirty="0">
                <a:solidFill>
                  <a:srgbClr val="000000"/>
                </a:solidFill>
                <a:latin typeface="宋体" charset="-122"/>
              </a:rPr>
              <a:t>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9600" y="4800600"/>
            <a:ext cx="8229600" cy="609600"/>
            <a:chOff x="336" y="3792"/>
            <a:chExt cx="5184" cy="384"/>
          </a:xfrm>
        </p:grpSpPr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336" y="3792"/>
              <a:ext cx="51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若线</a:t>
              </a:r>
              <a:r>
                <a:rPr lang="zh-CN" altLang="en-US" sz="2800" dirty="0" smtClean="0">
                  <a:latin typeface="黑体" pitchFamily="49" charset="-122"/>
                  <a:ea typeface="黑体" pitchFamily="49" charset="-122"/>
                </a:rPr>
                <a:t>密度                   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绳各处张力相等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70668" name="Object 12"/>
            <p:cNvGraphicFramePr>
              <a:graphicFrameLocks noChangeAspect="1"/>
            </p:cNvGraphicFramePr>
            <p:nvPr/>
          </p:nvGraphicFramePr>
          <p:xfrm>
            <a:off x="1344" y="3811"/>
            <a:ext cx="2028" cy="365"/>
          </p:xfrm>
          <a:graphic>
            <a:graphicData uri="http://schemas.openxmlformats.org/presentationml/2006/ole">
              <p:oleObj spid="_x0000_s204803" name="Equation" r:id="rId4" imgW="1117115" imgH="215806" progId="">
                <p:embed/>
              </p:oleObj>
            </a:graphicData>
          </a:graphic>
        </p:graphicFrame>
      </p:grpSp>
      <p:sp>
        <p:nvSpPr>
          <p:cNvPr id="70734" name="Rectangle 78"/>
          <p:cNvSpPr>
            <a:spLocks noChangeArrowheads="1"/>
          </p:cNvSpPr>
          <p:nvPr/>
        </p:nvSpPr>
        <p:spPr bwMode="auto">
          <a:xfrm>
            <a:off x="817443" y="238780"/>
            <a:ext cx="2031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弹性力</a:t>
            </a:r>
            <a:endParaRPr lang="zh-CN" altLang="en-US" sz="32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3886200"/>
            <a:ext cx="5468938" cy="723900"/>
            <a:chOff x="144" y="2448"/>
            <a:chExt cx="3445" cy="456"/>
          </a:xfrm>
        </p:grpSpPr>
        <p:graphicFrame>
          <p:nvGraphicFramePr>
            <p:cNvPr id="71683" name="Object 3"/>
            <p:cNvGraphicFramePr>
              <a:graphicFrameLocks noChangeAspect="1"/>
            </p:cNvGraphicFramePr>
            <p:nvPr/>
          </p:nvGraphicFramePr>
          <p:xfrm>
            <a:off x="2352" y="2448"/>
            <a:ext cx="1237" cy="456"/>
          </p:xfrm>
          <a:graphic>
            <a:graphicData uri="http://schemas.openxmlformats.org/presentationml/2006/ole">
              <p:oleObj spid="_x0000_s205826" name="Equation" r:id="rId3" imgW="596900" imgH="228600" progId="">
                <p:embed/>
              </p:oleObj>
            </a:graphicData>
          </a:graphic>
        </p:graphicFrame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144" y="2448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en-US" altLang="zh-CN" sz="2800" b="1" dirty="0">
                  <a:solidFill>
                    <a:srgbClr val="3333FF"/>
                  </a:solidFill>
                  <a:latin typeface="宋体" charset="-122"/>
                </a:rPr>
                <a:t>   </a:t>
              </a: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滑动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摩擦力</a:t>
              </a:r>
              <a:endParaRPr lang="zh-CN" altLang="en-US" sz="28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28600" y="4572000"/>
            <a:ext cx="6280150" cy="609600"/>
            <a:chOff x="144" y="2880"/>
            <a:chExt cx="3956" cy="384"/>
          </a:xfrm>
        </p:grpSpPr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144" y="2880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en-US" altLang="zh-CN" sz="2800" dirty="0">
                  <a:solidFill>
                    <a:srgbClr val="3333FF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dirty="0">
                  <a:solidFill>
                    <a:srgbClr val="3333FF"/>
                  </a:solidFill>
                  <a:latin typeface="黑体" pitchFamily="49" charset="-122"/>
                  <a:ea typeface="黑体" pitchFamily="49" charset="-122"/>
                </a:rPr>
                <a:t>静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摩擦力</a:t>
              </a:r>
            </a:p>
          </p:txBody>
        </p:sp>
        <p:graphicFrame>
          <p:nvGraphicFramePr>
            <p:cNvPr id="71687" name="Object 7"/>
            <p:cNvGraphicFramePr>
              <a:graphicFrameLocks noChangeAspect="1"/>
            </p:cNvGraphicFramePr>
            <p:nvPr/>
          </p:nvGraphicFramePr>
          <p:xfrm>
            <a:off x="2304" y="2880"/>
            <a:ext cx="1796" cy="384"/>
          </p:xfrm>
          <a:graphic>
            <a:graphicData uri="http://schemas.openxmlformats.org/presentationml/2006/ole">
              <p:oleObj spid="_x0000_s205827" name="Equation" r:id="rId5" imgW="1663700" imgH="381000" progId="">
                <p:embed/>
              </p:oleObj>
            </a:graphicData>
          </a:graphic>
        </p:graphicFrame>
      </p:grp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236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摩擦力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28600" y="990600"/>
            <a:ext cx="8915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        </a:t>
            </a: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当相互接触的物体作相对运动或有相对运动的趋势时</a:t>
            </a:r>
            <a:r>
              <a:rPr lang="en-US" altLang="zh-CN" sz="2800" dirty="0" smtClean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它们</a:t>
            </a: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中间所产生的阻碍相对运动的力称为摩擦力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52400" y="2667000"/>
            <a:ext cx="89916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干摩擦</a:t>
            </a:r>
            <a:r>
              <a:rPr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800" dirty="0" smtClean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固体</a:t>
            </a: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表面之间的摩擦</a:t>
            </a:r>
            <a:r>
              <a:rPr lang="en-US" altLang="zh-CN" sz="2800" dirty="0" smtClean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dirty="0" smtClean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滑动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摩擦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摩擦、</a:t>
            </a:r>
            <a:r>
              <a:rPr lang="zh-CN" altLang="en-US" sz="2800" dirty="0" smtClean="0">
                <a:solidFill>
                  <a:srgbClr val="CC00CC"/>
                </a:solidFill>
                <a:latin typeface="黑体" pitchFamily="49" charset="-122"/>
                <a:ea typeface="黑体" pitchFamily="49" charset="-122"/>
              </a:rPr>
              <a:t>滚动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摩擦）</a:t>
            </a:r>
            <a:endParaRPr lang="zh-CN" altLang="en-US" sz="2800" dirty="0">
              <a:solidFill>
                <a:srgbClr val="1C1C1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152400" y="21336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湿</a:t>
            </a:r>
            <a:r>
              <a:rPr lang="zh-CN" altLang="en-US" sz="28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摩擦</a:t>
            </a:r>
            <a:r>
              <a:rPr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800" dirty="0" smtClean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液体</a:t>
            </a: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内部或液体和固体表面的摩擦</a:t>
            </a:r>
            <a:r>
              <a:rPr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90600" y="5257800"/>
            <a:ext cx="5638800" cy="600075"/>
            <a:chOff x="576" y="3360"/>
            <a:chExt cx="3552" cy="378"/>
          </a:xfrm>
        </p:grpSpPr>
        <p:graphicFrame>
          <p:nvGraphicFramePr>
            <p:cNvPr id="71693" name="Object 13"/>
            <p:cNvGraphicFramePr>
              <a:graphicFrameLocks noChangeAspect="1"/>
            </p:cNvGraphicFramePr>
            <p:nvPr/>
          </p:nvGraphicFramePr>
          <p:xfrm>
            <a:off x="2496" y="3364"/>
            <a:ext cx="1632" cy="374"/>
          </p:xfrm>
          <a:graphic>
            <a:graphicData uri="http://schemas.openxmlformats.org/presentationml/2006/ole">
              <p:oleObj spid="_x0000_s205828" name="Equation" r:id="rId6" imgW="1459866" imgH="380835" progId="">
                <p:embed/>
              </p:oleObj>
            </a:graphicData>
          </a:graphic>
        </p:graphicFrame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576" y="3360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最大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静摩擦力</a:t>
              </a:r>
              <a:endPara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0" y="5835646"/>
            <a:ext cx="7772400" cy="723900"/>
            <a:chOff x="576" y="3724"/>
            <a:chExt cx="4896" cy="456"/>
          </a:xfrm>
        </p:grpSpPr>
        <p:graphicFrame>
          <p:nvGraphicFramePr>
            <p:cNvPr id="71696" name="Object 16"/>
            <p:cNvGraphicFramePr>
              <a:graphicFrameLocks noChangeAspect="1"/>
            </p:cNvGraphicFramePr>
            <p:nvPr/>
          </p:nvGraphicFramePr>
          <p:xfrm>
            <a:off x="3172" y="3724"/>
            <a:ext cx="813" cy="456"/>
          </p:xfrm>
          <a:graphic>
            <a:graphicData uri="http://schemas.openxmlformats.org/presentationml/2006/ole">
              <p:oleObj spid="_x0000_s205829" name="Equation" r:id="rId7" imgW="393529" imgH="203112" progId="">
                <p:embed/>
              </p:oleObj>
            </a:graphicData>
          </a:graphic>
        </p:graphicFrame>
        <p:sp>
          <p:nvSpPr>
            <p:cNvPr id="71697" name="Text Box 17"/>
            <p:cNvSpPr txBox="1">
              <a:spLocks noChangeArrowheads="1"/>
            </p:cNvSpPr>
            <p:nvPr/>
          </p:nvSpPr>
          <p:spPr bwMode="auto">
            <a:xfrm>
              <a:off x="576" y="3792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一般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情况</a:t>
              </a: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680" y="3792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滑动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摩擦系数</a:t>
              </a:r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4032" y="3801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3333FF"/>
                  </a:solidFill>
                  <a:latin typeface="黑体" pitchFamily="49" charset="-122"/>
                  <a:ea typeface="黑体" pitchFamily="49" charset="-122"/>
                </a:rPr>
                <a:t>静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摩擦系数</a:t>
              </a:r>
            </a:p>
          </p:txBody>
        </p:sp>
      </p:grpSp>
      <p:sp>
        <p:nvSpPr>
          <p:cNvPr id="71700" name="AutoShape 20"/>
          <p:cNvSpPr>
            <a:spLocks noChangeArrowheads="1"/>
          </p:cNvSpPr>
          <p:nvPr/>
        </p:nvSpPr>
        <p:spPr bwMode="auto">
          <a:xfrm>
            <a:off x="5791200" y="3505200"/>
            <a:ext cx="2895600" cy="533400"/>
          </a:xfrm>
          <a:prstGeom prst="wedgeRoundRectCallout">
            <a:avLst>
              <a:gd name="adj1" fmla="val -61898"/>
              <a:gd name="adj2" fmla="val 73514"/>
              <a:gd name="adj3" fmla="val 16667"/>
            </a:avLst>
          </a:prstGeom>
          <a:gradFill rotWithShape="0">
            <a:gsLst>
              <a:gs pos="0">
                <a:srgbClr val="FFE1FF"/>
              </a:gs>
              <a:gs pos="5000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接触面间正压力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utoUpdateAnimBg="0"/>
      <p:bldP spid="71690" grpId="0" autoUpdateAnimBg="0"/>
      <p:bldP spid="71691" grpId="0" autoUpdateAnimBg="0"/>
      <p:bldP spid="7170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678113" y="1015425"/>
            <a:ext cx="3875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摩擦在实际中的意义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52400" y="1755775"/>
            <a:ext cx="89154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害处</a:t>
            </a:r>
            <a:r>
              <a:rPr lang="en-US" altLang="zh-CN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消耗大量有用的能量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使机器运转部分发热等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52400" y="2443163"/>
            <a:ext cx="8763000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减少摩擦的主要方法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化滑动摩擦为滚动摩擦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化干摩擦为湿摩擦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" y="3478213"/>
            <a:ext cx="8686800" cy="1557337"/>
            <a:chOff x="144" y="2045"/>
            <a:chExt cx="5472" cy="981"/>
          </a:xfrm>
        </p:grpSpPr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144" y="2045"/>
              <a:ext cx="422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Char char="Ø"/>
              </a:pPr>
              <a:r>
                <a:rPr lang="en-US" altLang="zh-CN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lang="zh-CN" altLang="en-US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摩擦的</a:t>
              </a:r>
              <a:r>
                <a:rPr lang="zh-CN" altLang="en-US" sz="2600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必要性</a:t>
              </a:r>
              <a:r>
                <a:rPr lang="en-US" altLang="zh-CN" sz="2600">
                  <a:solidFill>
                    <a:srgbClr val="CC0000"/>
                  </a:solidFill>
                  <a:latin typeface="黑体" pitchFamily="2" charset="-122"/>
                  <a:ea typeface="黑体" pitchFamily="2" charset="-122"/>
                </a:rPr>
                <a:t>:</a:t>
              </a:r>
              <a:r>
                <a:rPr lang="en-US" altLang="zh-CN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 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240" y="2368"/>
              <a:ext cx="5376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zh-CN" altLang="en-US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人行走</a:t>
              </a:r>
              <a:r>
                <a:rPr lang="en-US" altLang="zh-CN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,</a:t>
              </a:r>
              <a:r>
                <a:rPr lang="zh-CN" altLang="en-US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车辆启动与制动</a:t>
              </a:r>
              <a:r>
                <a:rPr lang="en-US" altLang="zh-CN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,</a:t>
              </a:r>
              <a:r>
                <a:rPr lang="zh-CN" altLang="en-US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机器转动（皮带轮）</a:t>
              </a:r>
              <a:r>
                <a:rPr lang="en-US" altLang="zh-CN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,</a:t>
              </a:r>
              <a:r>
                <a:rPr lang="zh-CN" altLang="en-US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弦乐器演奏等</a:t>
              </a:r>
              <a:r>
                <a:rPr lang="en-US" altLang="zh-CN" sz="26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. </a:t>
              </a:r>
            </a:p>
          </p:txBody>
        </p:sp>
      </p:grp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04800" y="5032375"/>
            <a:ext cx="8686800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失重状态下悬浮在飞船舱内的宇航员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因几乎受不到摩擦力将遇到许多问题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若他去拧紧螺丝钉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自己会向相反的方向旋转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所以必须先将自己固定才行</a:t>
            </a:r>
            <a:r>
              <a:rPr lang="en-US" altLang="zh-CN" sz="2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236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摩擦力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utoUpdateAnimBg="0"/>
      <p:bldP spid="122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3058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讨论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：胖子和瘦子拔河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两人彼此之间施与的力是一对作用力和反作用力（绳子质量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可略），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大小相等，方向相反，那么他们的输赢与什么有关</a:t>
            </a:r>
            <a:r>
              <a:rPr lang="zh-CN" altLang="en-US" sz="2800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2895600"/>
            <a:ext cx="8382000" cy="1905000"/>
            <a:chOff x="288" y="1584"/>
            <a:chExt cx="5280" cy="1200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0" y="1584"/>
              <a:ext cx="1728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4" y="2304"/>
              <a:ext cx="576" cy="48"/>
              <a:chOff x="1968" y="3504"/>
              <a:chExt cx="576" cy="48"/>
            </a:xfrm>
          </p:grpSpPr>
          <p:sp>
            <p:nvSpPr>
              <p:cNvPr id="13318" name="Oval 6" descr="软木塞"/>
              <p:cNvSpPr>
                <a:spLocks noChangeArrowheads="1"/>
              </p:cNvSpPr>
              <p:nvPr/>
            </p:nvSpPr>
            <p:spPr bwMode="auto">
              <a:xfrm>
                <a:off x="1968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9" name="Oval 7" descr="软木塞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0" name="Oval 8" descr="软木塞"/>
              <p:cNvSpPr>
                <a:spLocks noChangeArrowheads="1"/>
              </p:cNvSpPr>
              <p:nvPr/>
            </p:nvSpPr>
            <p:spPr bwMode="auto">
              <a:xfrm>
                <a:off x="2256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1" name="Oval 9" descr="软木塞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2" name="Oval 10" descr="软木塞"/>
            <p:cNvSpPr>
              <a:spLocks noChangeArrowheads="1"/>
            </p:cNvSpPr>
            <p:nvPr/>
          </p:nvSpPr>
          <p:spPr bwMode="auto">
            <a:xfrm>
              <a:off x="2160" y="2304"/>
              <a:ext cx="144" cy="48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Oval 11" descr="软木塞"/>
            <p:cNvSpPr>
              <a:spLocks noChangeArrowheads="1"/>
            </p:cNvSpPr>
            <p:nvPr/>
          </p:nvSpPr>
          <p:spPr bwMode="auto">
            <a:xfrm>
              <a:off x="2256" y="2291"/>
              <a:ext cx="144" cy="48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008" y="2304"/>
              <a:ext cx="576" cy="48"/>
              <a:chOff x="1968" y="3504"/>
              <a:chExt cx="576" cy="48"/>
            </a:xfrm>
          </p:grpSpPr>
          <p:sp>
            <p:nvSpPr>
              <p:cNvPr id="13325" name="Oval 13" descr="软木塞"/>
              <p:cNvSpPr>
                <a:spLocks noChangeArrowheads="1"/>
              </p:cNvSpPr>
              <p:nvPr/>
            </p:nvSpPr>
            <p:spPr bwMode="auto">
              <a:xfrm>
                <a:off x="1968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6" name="Oval 14" descr="软木塞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7" name="Oval 15" descr="软木塞"/>
              <p:cNvSpPr>
                <a:spLocks noChangeArrowheads="1"/>
              </p:cNvSpPr>
              <p:nvPr/>
            </p:nvSpPr>
            <p:spPr bwMode="auto">
              <a:xfrm>
                <a:off x="2256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8" name="Oval 16" descr="软木塞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312" y="2304"/>
              <a:ext cx="576" cy="48"/>
              <a:chOff x="1968" y="3504"/>
              <a:chExt cx="576" cy="48"/>
            </a:xfrm>
          </p:grpSpPr>
          <p:sp>
            <p:nvSpPr>
              <p:cNvPr id="13330" name="Oval 18" descr="软木塞"/>
              <p:cNvSpPr>
                <a:spLocks noChangeArrowheads="1"/>
              </p:cNvSpPr>
              <p:nvPr/>
            </p:nvSpPr>
            <p:spPr bwMode="auto">
              <a:xfrm>
                <a:off x="1968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Oval 19" descr="软木塞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Oval 20" descr="软木塞"/>
              <p:cNvSpPr>
                <a:spLocks noChangeArrowheads="1"/>
              </p:cNvSpPr>
              <p:nvPr/>
            </p:nvSpPr>
            <p:spPr bwMode="auto">
              <a:xfrm>
                <a:off x="2256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Oval 21" descr="软木塞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888" y="2304"/>
              <a:ext cx="576" cy="48"/>
              <a:chOff x="1968" y="3504"/>
              <a:chExt cx="576" cy="48"/>
            </a:xfrm>
          </p:grpSpPr>
          <p:sp>
            <p:nvSpPr>
              <p:cNvPr id="13335" name="Oval 23" descr="软木塞"/>
              <p:cNvSpPr>
                <a:spLocks noChangeArrowheads="1"/>
              </p:cNvSpPr>
              <p:nvPr/>
            </p:nvSpPr>
            <p:spPr bwMode="auto">
              <a:xfrm>
                <a:off x="1968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Oval 24" descr="软木塞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Oval 25" descr="软木塞"/>
              <p:cNvSpPr>
                <a:spLocks noChangeArrowheads="1"/>
              </p:cNvSpPr>
              <p:nvPr/>
            </p:nvSpPr>
            <p:spPr bwMode="auto">
              <a:xfrm>
                <a:off x="2256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Oval 26" descr="软木塞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 rot="1298099">
              <a:off x="4752" y="2352"/>
              <a:ext cx="288" cy="48"/>
              <a:chOff x="5232" y="3600"/>
              <a:chExt cx="288" cy="48"/>
            </a:xfrm>
          </p:grpSpPr>
          <p:sp>
            <p:nvSpPr>
              <p:cNvPr id="13340" name="Oval 28" descr="软木塞"/>
              <p:cNvSpPr>
                <a:spLocks noChangeArrowheads="1"/>
              </p:cNvSpPr>
              <p:nvPr/>
            </p:nvSpPr>
            <p:spPr bwMode="auto">
              <a:xfrm>
                <a:off x="5232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Oval 29" descr="软木塞"/>
              <p:cNvSpPr>
                <a:spLocks noChangeArrowheads="1"/>
              </p:cNvSpPr>
              <p:nvPr/>
            </p:nvSpPr>
            <p:spPr bwMode="auto">
              <a:xfrm>
                <a:off x="5376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464" y="2304"/>
              <a:ext cx="288" cy="48"/>
              <a:chOff x="2352" y="3600"/>
              <a:chExt cx="288" cy="48"/>
            </a:xfrm>
          </p:grpSpPr>
          <p:sp>
            <p:nvSpPr>
              <p:cNvPr id="13343" name="Oval 31" descr="软木塞"/>
              <p:cNvSpPr>
                <a:spLocks noChangeArrowheads="1"/>
              </p:cNvSpPr>
              <p:nvPr/>
            </p:nvSpPr>
            <p:spPr bwMode="auto">
              <a:xfrm>
                <a:off x="2352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Oval 32" descr="软木塞"/>
              <p:cNvSpPr>
                <a:spLocks noChangeArrowheads="1"/>
              </p:cNvSpPr>
              <p:nvPr/>
            </p:nvSpPr>
            <p:spPr bwMode="auto">
              <a:xfrm>
                <a:off x="2496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 rot="2330366">
              <a:off x="4992" y="2496"/>
              <a:ext cx="288" cy="48"/>
              <a:chOff x="5232" y="3600"/>
              <a:chExt cx="288" cy="48"/>
            </a:xfrm>
          </p:grpSpPr>
          <p:sp>
            <p:nvSpPr>
              <p:cNvPr id="13346" name="Oval 34" descr="软木塞"/>
              <p:cNvSpPr>
                <a:spLocks noChangeArrowheads="1"/>
              </p:cNvSpPr>
              <p:nvPr/>
            </p:nvSpPr>
            <p:spPr bwMode="auto">
              <a:xfrm>
                <a:off x="5232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7" name="Oval 35" descr="软木塞"/>
              <p:cNvSpPr>
                <a:spLocks noChangeArrowheads="1"/>
              </p:cNvSpPr>
              <p:nvPr/>
            </p:nvSpPr>
            <p:spPr bwMode="auto">
              <a:xfrm>
                <a:off x="5376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 rot="-1303079">
              <a:off x="720" y="2352"/>
              <a:ext cx="288" cy="48"/>
              <a:chOff x="5232" y="3600"/>
              <a:chExt cx="288" cy="48"/>
            </a:xfrm>
          </p:grpSpPr>
          <p:sp>
            <p:nvSpPr>
              <p:cNvPr id="13349" name="Oval 37" descr="软木塞"/>
              <p:cNvSpPr>
                <a:spLocks noChangeArrowheads="1"/>
              </p:cNvSpPr>
              <p:nvPr/>
            </p:nvSpPr>
            <p:spPr bwMode="auto">
              <a:xfrm>
                <a:off x="5232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Oval 38" descr="软木塞"/>
              <p:cNvSpPr>
                <a:spLocks noChangeArrowheads="1"/>
              </p:cNvSpPr>
              <p:nvPr/>
            </p:nvSpPr>
            <p:spPr bwMode="auto">
              <a:xfrm>
                <a:off x="5376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 rot="-1799406">
              <a:off x="480" y="2496"/>
              <a:ext cx="288" cy="48"/>
              <a:chOff x="5232" y="3600"/>
              <a:chExt cx="288" cy="48"/>
            </a:xfrm>
          </p:grpSpPr>
          <p:sp>
            <p:nvSpPr>
              <p:cNvPr id="13352" name="Oval 40" descr="软木塞"/>
              <p:cNvSpPr>
                <a:spLocks noChangeArrowheads="1"/>
              </p:cNvSpPr>
              <p:nvPr/>
            </p:nvSpPr>
            <p:spPr bwMode="auto">
              <a:xfrm>
                <a:off x="5232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3" name="Oval 41" descr="软木塞"/>
              <p:cNvSpPr>
                <a:spLocks noChangeArrowheads="1"/>
              </p:cNvSpPr>
              <p:nvPr/>
            </p:nvSpPr>
            <p:spPr bwMode="auto">
              <a:xfrm>
                <a:off x="5376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 rot="-2688554">
              <a:off x="288" y="2640"/>
              <a:ext cx="288" cy="48"/>
              <a:chOff x="5232" y="3600"/>
              <a:chExt cx="288" cy="48"/>
            </a:xfrm>
          </p:grpSpPr>
          <p:sp>
            <p:nvSpPr>
              <p:cNvPr id="13355" name="Oval 43" descr="软木塞"/>
              <p:cNvSpPr>
                <a:spLocks noChangeArrowheads="1"/>
              </p:cNvSpPr>
              <p:nvPr/>
            </p:nvSpPr>
            <p:spPr bwMode="auto">
              <a:xfrm>
                <a:off x="5232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6" name="Oval 44" descr="软木塞"/>
              <p:cNvSpPr>
                <a:spLocks noChangeArrowheads="1"/>
              </p:cNvSpPr>
              <p:nvPr/>
            </p:nvSpPr>
            <p:spPr bwMode="auto">
              <a:xfrm>
                <a:off x="5376" y="3600"/>
                <a:ext cx="144" cy="48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381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357" name="Object 45"/>
            <p:cNvGraphicFramePr>
              <a:graphicFrameLocks noChangeAspect="1"/>
            </p:cNvGraphicFramePr>
            <p:nvPr/>
          </p:nvGraphicFramePr>
          <p:xfrm>
            <a:off x="576" y="2160"/>
            <a:ext cx="912" cy="624"/>
          </p:xfrm>
          <a:graphic>
            <a:graphicData uri="http://schemas.openxmlformats.org/presentationml/2006/ole">
              <p:oleObj spid="_x0000_s206850" name="Clip" r:id="rId6" imgW="4218962" imgH="3951798" progId="">
                <p:embed/>
              </p:oleObj>
            </a:graphicData>
          </a:graphic>
        </p:graphicFrame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1008" y="211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2304" y="2195"/>
              <a:ext cx="1007" cy="240"/>
              <a:chOff x="2016" y="2880"/>
              <a:chExt cx="1007" cy="240"/>
            </a:xfrm>
          </p:grpSpPr>
          <p:sp>
            <p:nvSpPr>
              <p:cNvPr id="13360" name="Freeform 48"/>
              <p:cNvSpPr>
                <a:spLocks/>
              </p:cNvSpPr>
              <p:nvPr/>
            </p:nvSpPr>
            <p:spPr bwMode="auto">
              <a:xfrm>
                <a:off x="2016" y="2933"/>
                <a:ext cx="282" cy="139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43" y="16"/>
                  </a:cxn>
                  <a:cxn ang="0">
                    <a:pos x="1" y="103"/>
                  </a:cxn>
                  <a:cxn ang="0">
                    <a:pos x="49" y="178"/>
                  </a:cxn>
                  <a:cxn ang="0">
                    <a:pos x="148" y="169"/>
                  </a:cxn>
                  <a:cxn ang="0">
                    <a:pos x="208" y="91"/>
                  </a:cxn>
                  <a:cxn ang="0">
                    <a:pos x="292" y="79"/>
                  </a:cxn>
                  <a:cxn ang="0">
                    <a:pos x="394" y="79"/>
                  </a:cxn>
                </a:cxnLst>
                <a:rect l="0" t="0" r="r" b="b"/>
                <a:pathLst>
                  <a:path w="394" h="189">
                    <a:moveTo>
                      <a:pt x="157" y="7"/>
                    </a:moveTo>
                    <a:cubicBezTo>
                      <a:pt x="139" y="8"/>
                      <a:pt x="69" y="0"/>
                      <a:pt x="43" y="16"/>
                    </a:cubicBezTo>
                    <a:cubicBezTo>
                      <a:pt x="17" y="32"/>
                      <a:pt x="0" y="76"/>
                      <a:pt x="1" y="103"/>
                    </a:cubicBezTo>
                    <a:cubicBezTo>
                      <a:pt x="2" y="130"/>
                      <a:pt x="25" y="167"/>
                      <a:pt x="49" y="178"/>
                    </a:cubicBezTo>
                    <a:cubicBezTo>
                      <a:pt x="73" y="189"/>
                      <a:pt x="121" y="184"/>
                      <a:pt x="148" y="169"/>
                    </a:cubicBezTo>
                    <a:cubicBezTo>
                      <a:pt x="175" y="154"/>
                      <a:pt x="184" y="106"/>
                      <a:pt x="208" y="91"/>
                    </a:cubicBezTo>
                    <a:cubicBezTo>
                      <a:pt x="232" y="76"/>
                      <a:pt x="261" y="81"/>
                      <a:pt x="292" y="79"/>
                    </a:cubicBezTo>
                    <a:cubicBezTo>
                      <a:pt x="323" y="77"/>
                      <a:pt x="373" y="79"/>
                      <a:pt x="394" y="79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2208" y="2880"/>
                <a:ext cx="672" cy="240"/>
                <a:chOff x="2304" y="2880"/>
                <a:chExt cx="672" cy="240"/>
              </a:xfrm>
            </p:grpSpPr>
            <p:sp>
              <p:nvSpPr>
                <p:cNvPr id="13362" name="AutoShape 50"/>
                <p:cNvSpPr>
                  <a:spLocks noChangeArrowheads="1"/>
                </p:cNvSpPr>
                <p:nvPr/>
              </p:nvSpPr>
              <p:spPr bwMode="auto">
                <a:xfrm>
                  <a:off x="2304" y="2880"/>
                  <a:ext cx="672" cy="240"/>
                </a:xfrm>
                <a:prstGeom prst="roundRect">
                  <a:avLst>
                    <a:gd name="adj" fmla="val 42083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3" name="Rectangle 51" descr="深色竖线"/>
                <p:cNvSpPr>
                  <a:spLocks noChangeArrowheads="1"/>
                </p:cNvSpPr>
                <p:nvPr/>
              </p:nvSpPr>
              <p:spPr bwMode="auto">
                <a:xfrm>
                  <a:off x="2400" y="2953"/>
                  <a:ext cx="480" cy="96"/>
                </a:xfrm>
                <a:prstGeom prst="rect">
                  <a:avLst/>
                </a:prstGeom>
                <a:pattFill prst="dkVert">
                  <a:fgClr>
                    <a:srgbClr val="0033CC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64" name="Oval 52"/>
              <p:cNvSpPr>
                <a:spLocks noChangeArrowheads="1"/>
              </p:cNvSpPr>
              <p:nvPr/>
            </p:nvSpPr>
            <p:spPr bwMode="auto">
              <a:xfrm>
                <a:off x="2879" y="2931"/>
                <a:ext cx="144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Line 53"/>
              <p:cNvSpPr>
                <a:spLocks noChangeShapeType="1"/>
              </p:cNvSpPr>
              <p:nvPr/>
            </p:nvSpPr>
            <p:spPr bwMode="auto">
              <a:xfrm>
                <a:off x="2304" y="2999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366" name="Oval 54" descr="软木塞"/>
            <p:cNvSpPr>
              <a:spLocks noChangeArrowheads="1"/>
            </p:cNvSpPr>
            <p:nvPr/>
          </p:nvSpPr>
          <p:spPr bwMode="auto">
            <a:xfrm>
              <a:off x="3216" y="2291"/>
              <a:ext cx="144" cy="48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38100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Text Box 55"/>
            <p:cNvSpPr txBox="1">
              <a:spLocks noChangeArrowheads="1"/>
            </p:cNvSpPr>
            <p:nvPr/>
          </p:nvSpPr>
          <p:spPr bwMode="auto">
            <a:xfrm>
              <a:off x="2592" y="1859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rPr>
                <a:t>50kg</a:t>
              </a:r>
            </a:p>
          </p:txBody>
        </p:sp>
      </p:grp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1447800" y="5486400"/>
            <a:ext cx="5715000" cy="5254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63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胜负的关键在于脚下的摩擦力</a:t>
            </a:r>
            <a:r>
              <a:rPr lang="en-US" altLang="zh-CN" sz="280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236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摩擦力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2364137"/>
              </p:ext>
            </p:extLst>
          </p:nvPr>
        </p:nvGraphicFramePr>
        <p:xfrm>
          <a:off x="457200" y="1371600"/>
          <a:ext cx="8153400" cy="3717926"/>
        </p:xfrm>
        <a:graphic>
          <a:graphicData uri="http://schemas.openxmlformats.org/drawingml/2006/table">
            <a:tbl>
              <a:tblPr/>
              <a:tblGrid>
                <a:gridCol w="1811338"/>
                <a:gridCol w="2627312"/>
                <a:gridCol w="1676400"/>
                <a:gridCol w="2038350"/>
              </a:tblGrid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57200" y="152400"/>
            <a:ext cx="365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黑体" pitchFamily="2" charset="-122"/>
              </a:rPr>
              <a:t>四</a:t>
            </a:r>
            <a:r>
              <a:rPr lang="en-US" altLang="zh-CN" sz="3200" b="1" dirty="0" smtClean="0">
                <a:solidFill>
                  <a:srgbClr val="00B050"/>
                </a:solidFill>
                <a:latin typeface="楷体_GB2312" pitchFamily="49" charset="-122"/>
                <a:ea typeface="黑体" pitchFamily="2" charset="-122"/>
              </a:rPr>
              <a:t> </a:t>
            </a: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黑体" pitchFamily="2" charset="-122"/>
              </a:rPr>
              <a:t>力的基本类型</a:t>
            </a:r>
            <a:endParaRPr lang="zh-CN" altLang="en-US" sz="3200" b="1" dirty="0">
              <a:solidFill>
                <a:srgbClr val="00B050"/>
              </a:solidFill>
              <a:latin typeface="楷体_GB2312" pitchFamily="49" charset="-122"/>
              <a:ea typeface="黑体" pitchFamily="2" charset="-122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2000" y="5249858"/>
            <a:ext cx="7239000" cy="606424"/>
            <a:chOff x="432" y="3538"/>
            <a:chExt cx="4560" cy="382"/>
          </a:xfrm>
        </p:grpSpPr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432" y="3552"/>
              <a:ext cx="45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zh-CN" altLang="en-US" sz="32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＊</a:t>
              </a:r>
              <a:r>
                <a:rPr lang="zh-CN" altLang="en-US" sz="2800" dirty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 以距源       </a:t>
              </a:r>
              <a:r>
                <a:rPr lang="zh-CN" altLang="en-US" sz="2800" dirty="0" smtClean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处</a:t>
              </a:r>
              <a:r>
                <a:rPr lang="zh-CN" altLang="en-US" sz="2800" dirty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强相互作用的力强度</a:t>
              </a:r>
              <a:r>
                <a:rPr lang="zh-CN" altLang="en-US" sz="2800" dirty="0" smtClean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800" dirty="0" smtClean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endParaRPr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4373" name="Object 37"/>
            <p:cNvGraphicFramePr>
              <a:graphicFrameLocks noChangeAspect="1"/>
            </p:cNvGraphicFramePr>
            <p:nvPr/>
          </p:nvGraphicFramePr>
          <p:xfrm>
            <a:off x="1544" y="3538"/>
            <a:ext cx="808" cy="350"/>
          </p:xfrm>
          <a:graphic>
            <a:graphicData uri="http://schemas.openxmlformats.org/presentationml/2006/ole">
              <p:oleObj spid="_x0000_s207874" name="Equation" r:id="rId3" imgW="469696" imgH="203112" progId="">
                <p:embed/>
              </p:oleObj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09600" y="1524000"/>
            <a:ext cx="8001000" cy="3481388"/>
            <a:chOff x="384" y="1104"/>
            <a:chExt cx="5040" cy="2193"/>
          </a:xfrm>
        </p:grpSpPr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384" y="1104"/>
              <a:ext cx="5040" cy="2193"/>
              <a:chOff x="384" y="1104"/>
              <a:chExt cx="5040" cy="2193"/>
            </a:xfrm>
          </p:grpSpPr>
          <p:sp>
            <p:nvSpPr>
              <p:cNvPr id="14376" name="Rectangle 40"/>
              <p:cNvSpPr>
                <a:spLocks noChangeArrowheads="1"/>
              </p:cNvSpPr>
              <p:nvPr/>
            </p:nvSpPr>
            <p:spPr bwMode="auto">
              <a:xfrm>
                <a:off x="384" y="1108"/>
                <a:ext cx="100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力的种类</a:t>
                </a:r>
              </a:p>
            </p:txBody>
          </p:sp>
          <p:sp>
            <p:nvSpPr>
              <p:cNvPr id="14377" name="Rectangle 41"/>
              <p:cNvSpPr>
                <a:spLocks noChangeArrowheads="1"/>
              </p:cNvSpPr>
              <p:nvPr/>
            </p:nvSpPr>
            <p:spPr bwMode="auto">
              <a:xfrm>
                <a:off x="1440" y="1104"/>
                <a:ext cx="168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相互作用的粒子</a:t>
                </a:r>
              </a:p>
            </p:txBody>
          </p:sp>
          <p:sp>
            <p:nvSpPr>
              <p:cNvPr id="14378" name="Rectangle 42"/>
              <p:cNvSpPr>
                <a:spLocks noChangeArrowheads="1"/>
              </p:cNvSpPr>
              <p:nvPr/>
            </p:nvSpPr>
            <p:spPr bwMode="auto">
              <a:xfrm>
                <a:off x="3133" y="1104"/>
                <a:ext cx="99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力的强度</a:t>
                </a:r>
              </a:p>
            </p:txBody>
          </p:sp>
          <p:sp>
            <p:nvSpPr>
              <p:cNvPr id="14379" name="Rectangle 43"/>
              <p:cNvSpPr>
                <a:spLocks noChangeArrowheads="1"/>
              </p:cNvSpPr>
              <p:nvPr/>
            </p:nvSpPr>
            <p:spPr bwMode="auto">
              <a:xfrm>
                <a:off x="4545" y="1110"/>
                <a:ext cx="54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力程</a:t>
                </a:r>
              </a:p>
            </p:txBody>
          </p:sp>
          <p:sp>
            <p:nvSpPr>
              <p:cNvPr id="14380" name="Rectangle 44"/>
              <p:cNvSpPr>
                <a:spLocks noChangeArrowheads="1"/>
              </p:cNvSpPr>
              <p:nvPr/>
            </p:nvSpPr>
            <p:spPr bwMode="auto">
              <a:xfrm>
                <a:off x="432" y="1593"/>
                <a:ext cx="172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万有引力</a:t>
                </a:r>
              </a:p>
            </p:txBody>
          </p:sp>
          <p:sp>
            <p:nvSpPr>
              <p:cNvPr id="14381" name="Rectangle 45"/>
              <p:cNvSpPr>
                <a:spLocks noChangeArrowheads="1"/>
              </p:cNvSpPr>
              <p:nvPr/>
            </p:nvSpPr>
            <p:spPr bwMode="auto">
              <a:xfrm>
                <a:off x="1788" y="1593"/>
                <a:ext cx="99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一切质点</a:t>
                </a:r>
              </a:p>
            </p:txBody>
          </p:sp>
          <p:sp>
            <p:nvSpPr>
              <p:cNvPr id="14382" name="Rectangle 46"/>
              <p:cNvSpPr>
                <a:spLocks noChangeArrowheads="1"/>
              </p:cNvSpPr>
              <p:nvPr/>
            </p:nvSpPr>
            <p:spPr bwMode="auto">
              <a:xfrm>
                <a:off x="4458" y="1592"/>
                <a:ext cx="82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无限远</a:t>
                </a:r>
              </a:p>
            </p:txBody>
          </p:sp>
          <p:graphicFrame>
            <p:nvGraphicFramePr>
              <p:cNvPr id="14383" name="Object 47"/>
              <p:cNvGraphicFramePr>
                <a:graphicFrameLocks noChangeAspect="1"/>
              </p:cNvGraphicFramePr>
              <p:nvPr/>
            </p:nvGraphicFramePr>
            <p:xfrm>
              <a:off x="3312" y="1536"/>
              <a:ext cx="624" cy="384"/>
            </p:xfrm>
            <a:graphic>
              <a:graphicData uri="http://schemas.openxmlformats.org/presentationml/2006/ole">
                <p:oleObj spid="_x0000_s207875" name="Equation" r:id="rId4" imgW="330057" imgH="203112" progId="">
                  <p:embed/>
                </p:oleObj>
              </a:graphicData>
            </a:graphic>
          </p:graphicFrame>
          <p:sp>
            <p:nvSpPr>
              <p:cNvPr id="14384" name="Rectangle 48"/>
              <p:cNvSpPr>
                <a:spLocks noChangeArrowheads="1"/>
              </p:cNvSpPr>
              <p:nvPr/>
            </p:nvSpPr>
            <p:spPr bwMode="auto">
              <a:xfrm>
                <a:off x="576" y="2080"/>
                <a:ext cx="86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弱力</a:t>
                </a:r>
              </a:p>
            </p:txBody>
          </p:sp>
          <p:sp>
            <p:nvSpPr>
              <p:cNvPr id="14385" name="Rectangle 49"/>
              <p:cNvSpPr>
                <a:spLocks noChangeArrowheads="1"/>
              </p:cNvSpPr>
              <p:nvPr/>
            </p:nvSpPr>
            <p:spPr bwMode="auto">
              <a:xfrm>
                <a:off x="1632" y="2076"/>
                <a:ext cx="124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大多数粒子</a:t>
                </a:r>
              </a:p>
            </p:txBody>
          </p:sp>
          <p:sp>
            <p:nvSpPr>
              <p:cNvPr id="14386" name="Rectangle 50"/>
              <p:cNvSpPr>
                <a:spLocks noChangeArrowheads="1"/>
              </p:cNvSpPr>
              <p:nvPr/>
            </p:nvSpPr>
            <p:spPr bwMode="auto">
              <a:xfrm>
                <a:off x="4176" y="2073"/>
                <a:ext cx="86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小于</a:t>
                </a:r>
              </a:p>
            </p:txBody>
          </p:sp>
          <p:graphicFrame>
            <p:nvGraphicFramePr>
              <p:cNvPr id="14387" name="Object 51"/>
              <p:cNvGraphicFramePr>
                <a:graphicFrameLocks noChangeAspect="1"/>
              </p:cNvGraphicFramePr>
              <p:nvPr/>
            </p:nvGraphicFramePr>
            <p:xfrm>
              <a:off x="4657" y="2054"/>
              <a:ext cx="767" cy="302"/>
            </p:xfrm>
            <a:graphic>
              <a:graphicData uri="http://schemas.openxmlformats.org/presentationml/2006/ole">
                <p:oleObj spid="_x0000_s207876" name="公式" r:id="rId5" imgW="710891" imgH="279279" progId="">
                  <p:embed/>
                </p:oleObj>
              </a:graphicData>
            </a:graphic>
          </p:graphicFrame>
          <p:graphicFrame>
            <p:nvGraphicFramePr>
              <p:cNvPr id="14388" name="Object 52"/>
              <p:cNvGraphicFramePr>
                <a:graphicFrameLocks noChangeAspect="1"/>
              </p:cNvGraphicFramePr>
              <p:nvPr/>
            </p:nvGraphicFramePr>
            <p:xfrm>
              <a:off x="3312" y="2020"/>
              <a:ext cx="616" cy="380"/>
            </p:xfrm>
            <a:graphic>
              <a:graphicData uri="http://schemas.openxmlformats.org/presentationml/2006/ole">
                <p:oleObj spid="_x0000_s207877" name="Equation" r:id="rId6" imgW="330057" imgH="203112" progId="">
                  <p:embed/>
                </p:oleObj>
              </a:graphicData>
            </a:graphic>
          </p:graphicFrame>
          <p:sp>
            <p:nvSpPr>
              <p:cNvPr id="14389" name="Rectangle 53"/>
              <p:cNvSpPr>
                <a:spLocks noChangeArrowheads="1"/>
              </p:cNvSpPr>
              <p:nvPr/>
            </p:nvSpPr>
            <p:spPr bwMode="auto">
              <a:xfrm>
                <a:off x="480" y="2561"/>
                <a:ext cx="81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电磁力</a:t>
                </a:r>
              </a:p>
            </p:txBody>
          </p:sp>
          <p:sp>
            <p:nvSpPr>
              <p:cNvPr id="14390" name="Rectangle 54"/>
              <p:cNvSpPr>
                <a:spLocks noChangeArrowheads="1"/>
              </p:cNvSpPr>
              <p:nvPr/>
            </p:nvSpPr>
            <p:spPr bwMode="auto">
              <a:xfrm>
                <a:off x="1996" y="2557"/>
                <a:ext cx="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电荷</a:t>
                </a:r>
              </a:p>
            </p:txBody>
          </p:sp>
          <p:sp>
            <p:nvSpPr>
              <p:cNvPr id="14391" name="Rectangle 55"/>
              <p:cNvSpPr>
                <a:spLocks noChangeArrowheads="1"/>
              </p:cNvSpPr>
              <p:nvPr/>
            </p:nvSpPr>
            <p:spPr bwMode="auto">
              <a:xfrm>
                <a:off x="4464" y="2505"/>
                <a:ext cx="81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无限远</a:t>
                </a:r>
              </a:p>
            </p:txBody>
          </p:sp>
          <p:graphicFrame>
            <p:nvGraphicFramePr>
              <p:cNvPr id="14392" name="Object 56"/>
              <p:cNvGraphicFramePr>
                <a:graphicFrameLocks noChangeAspect="1"/>
              </p:cNvGraphicFramePr>
              <p:nvPr/>
            </p:nvGraphicFramePr>
            <p:xfrm>
              <a:off x="3360" y="2507"/>
              <a:ext cx="528" cy="384"/>
            </p:xfrm>
            <a:graphic>
              <a:graphicData uri="http://schemas.openxmlformats.org/presentationml/2006/ole">
                <p:oleObj spid="_x0000_s207878" name="Equation" r:id="rId7" imgW="279279" imgH="203112" progId="">
                  <p:embed/>
                </p:oleObj>
              </a:graphicData>
            </a:graphic>
          </p:graphicFrame>
          <p:sp>
            <p:nvSpPr>
              <p:cNvPr id="14393" name="Rectangle 57"/>
              <p:cNvSpPr>
                <a:spLocks noChangeArrowheads="1"/>
              </p:cNvSpPr>
              <p:nvPr/>
            </p:nvSpPr>
            <p:spPr bwMode="auto">
              <a:xfrm>
                <a:off x="576" y="2985"/>
                <a:ext cx="85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强力</a:t>
                </a:r>
              </a:p>
            </p:txBody>
          </p:sp>
          <p:sp>
            <p:nvSpPr>
              <p:cNvPr id="14394" name="Rectangle 58"/>
              <p:cNvSpPr>
                <a:spLocks noChangeArrowheads="1"/>
              </p:cNvSpPr>
              <p:nvPr/>
            </p:nvSpPr>
            <p:spPr bwMode="auto">
              <a:xfrm>
                <a:off x="1572" y="2985"/>
                <a:ext cx="140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核子、介子等</a:t>
                </a:r>
              </a:p>
            </p:txBody>
          </p:sp>
          <p:graphicFrame>
            <p:nvGraphicFramePr>
              <p:cNvPr id="14395" name="Object 59"/>
              <p:cNvGraphicFramePr>
                <a:graphicFrameLocks noChangeAspect="1"/>
              </p:cNvGraphicFramePr>
              <p:nvPr/>
            </p:nvGraphicFramePr>
            <p:xfrm>
              <a:off x="4416" y="2966"/>
              <a:ext cx="781" cy="307"/>
            </p:xfrm>
            <a:graphic>
              <a:graphicData uri="http://schemas.openxmlformats.org/presentationml/2006/ole">
                <p:oleObj spid="_x0000_s207879" name="公式" r:id="rId8" imgW="710891" imgH="279279" progId="">
                  <p:embed/>
                </p:oleObj>
              </a:graphicData>
            </a:graphic>
          </p:graphicFrame>
          <p:graphicFrame>
            <p:nvGraphicFramePr>
              <p:cNvPr id="14396" name="Object 60"/>
              <p:cNvGraphicFramePr>
                <a:graphicFrameLocks noChangeAspect="1"/>
              </p:cNvGraphicFramePr>
              <p:nvPr/>
            </p:nvGraphicFramePr>
            <p:xfrm>
              <a:off x="3498" y="2976"/>
              <a:ext cx="172" cy="321"/>
            </p:xfrm>
            <a:graphic>
              <a:graphicData uri="http://schemas.openxmlformats.org/presentationml/2006/ole">
                <p:oleObj spid="_x0000_s207880" name="Equation" r:id="rId9" imgW="88707" imgH="164742" progId="">
                  <p:embed/>
                </p:oleObj>
              </a:graphicData>
            </a:graphic>
          </p:graphicFrame>
        </p:grpSp>
        <p:sp>
          <p:nvSpPr>
            <p:cNvPr id="14397" name="Text Box 61"/>
            <p:cNvSpPr txBox="1">
              <a:spLocks noChangeArrowheads="1"/>
            </p:cNvSpPr>
            <p:nvPr/>
          </p:nvSpPr>
          <p:spPr bwMode="auto">
            <a:xfrm>
              <a:off x="3600" y="2832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  <a:latin typeface="Times New Roman" pitchFamily="18" charset="0"/>
                </a:rPr>
                <a:t>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1044575"/>
            <a:ext cx="18288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温伯格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萨拉姆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格拉肖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1196975"/>
            <a:ext cx="3048000" cy="1273175"/>
            <a:chOff x="1680" y="610"/>
            <a:chExt cx="1920" cy="802"/>
          </a:xfrm>
        </p:grpSpPr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1968" y="624"/>
              <a:ext cx="1632" cy="7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弱相互作用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电磁相互作用</a:t>
              </a:r>
            </a:p>
          </p:txBody>
        </p:sp>
        <p:sp>
          <p:nvSpPr>
            <p:cNvPr id="15365" name="AutoShape 5"/>
            <p:cNvSpPr>
              <a:spLocks/>
            </p:cNvSpPr>
            <p:nvPr/>
          </p:nvSpPr>
          <p:spPr bwMode="auto">
            <a:xfrm>
              <a:off x="1680" y="610"/>
              <a:ext cx="192" cy="802"/>
            </a:xfrm>
            <a:prstGeom prst="rightBrace">
              <a:avLst>
                <a:gd name="adj1" fmla="val 3480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562600" y="1295400"/>
            <a:ext cx="2286000" cy="965200"/>
            <a:chOff x="3696" y="672"/>
            <a:chExt cx="1440" cy="608"/>
          </a:xfrm>
        </p:grpSpPr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3984" y="672"/>
              <a:ext cx="1152" cy="6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电弱相互</a:t>
              </a:r>
            </a:p>
            <a:p>
              <a:pPr algn="ctr"/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作用理论</a:t>
              </a:r>
            </a:p>
          </p:txBody>
        </p:sp>
        <p:sp>
          <p:nvSpPr>
            <p:cNvPr id="15368" name="AutoShape 8"/>
            <p:cNvSpPr>
              <a:spLocks/>
            </p:cNvSpPr>
            <p:nvPr/>
          </p:nvSpPr>
          <p:spPr bwMode="auto">
            <a:xfrm>
              <a:off x="3696" y="768"/>
              <a:ext cx="192" cy="432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066800" y="2743200"/>
            <a:ext cx="64008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三人于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1979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年荣获诺贝尔物理学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奖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04800" y="3505200"/>
            <a:ext cx="83058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宋体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鲁比亚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范德米尔实验证明电弱相互作用，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1984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年获诺贝尔奖 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143000" y="4827588"/>
            <a:ext cx="29718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电弱相互作用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强相互作用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万有引力作用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733800" y="4953000"/>
            <a:ext cx="4481513" cy="1524000"/>
            <a:chOff x="2544" y="2928"/>
            <a:chExt cx="2823" cy="960"/>
          </a:xfrm>
        </p:grpSpPr>
        <p:sp>
          <p:nvSpPr>
            <p:cNvPr id="15373" name="AutoShape 13"/>
            <p:cNvSpPr>
              <a:spLocks/>
            </p:cNvSpPr>
            <p:nvPr/>
          </p:nvSpPr>
          <p:spPr bwMode="auto">
            <a:xfrm>
              <a:off x="2544" y="2928"/>
              <a:ext cx="207" cy="960"/>
            </a:xfrm>
            <a:prstGeom prst="rightBrace">
              <a:avLst>
                <a:gd name="adj1" fmla="val 3864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784" y="3256"/>
              <a:ext cx="25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r>
                <a:rPr lang="zh-CN" altLang="en-US" sz="2800" dirty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大统一”（尚待实现）</a:t>
              </a:r>
            </a:p>
          </p:txBody>
        </p:sp>
      </p:grp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457200" y="152400"/>
            <a:ext cx="365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黑体" pitchFamily="2" charset="-122"/>
              </a:rPr>
              <a:t>四</a:t>
            </a:r>
            <a:r>
              <a:rPr lang="en-US" altLang="zh-CN" sz="3200" b="1" dirty="0" smtClean="0">
                <a:solidFill>
                  <a:srgbClr val="00B050"/>
                </a:solidFill>
                <a:latin typeface="楷体_GB2312" pitchFamily="49" charset="-122"/>
                <a:ea typeface="黑体" pitchFamily="2" charset="-122"/>
              </a:rPr>
              <a:t> </a:t>
            </a: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黑体" pitchFamily="2" charset="-122"/>
              </a:rPr>
              <a:t>力的基本类型</a:t>
            </a:r>
            <a:endParaRPr lang="zh-CN" altLang="en-US" sz="3200" b="1" dirty="0">
              <a:solidFill>
                <a:srgbClr val="00B050"/>
              </a:solidFill>
              <a:latin typeface="楷体_GB2312" pitchFamily="49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utoUpdateAnimBg="0"/>
      <p:bldP spid="15370" grpId="0" autoUpdateAnimBg="0"/>
      <p:bldP spid="1537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5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质点动力学问题求解</a:t>
            </a:r>
            <a:endParaRPr lang="zh-CN" altLang="en-US" sz="5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8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5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牛顿运动定律</a:t>
            </a:r>
            <a:endParaRPr lang="zh-CN" altLang="en-US" sz="5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457200" y="1524000"/>
            <a:ext cx="83820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确定研究对象进行受力分析；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（隔离物体，画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受力图）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取坐标系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；（规定正方向，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画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力的分解图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列方程（一般用分量式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文字符号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列方程式）；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利用其它的约束条件列补充方程；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）先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用文字符号求解，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后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代入数据计算结果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       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4593305"/>
              </p:ext>
            </p:extLst>
          </p:nvPr>
        </p:nvGraphicFramePr>
        <p:xfrm>
          <a:off x="4514850" y="2711450"/>
          <a:ext cx="114300" cy="215900"/>
        </p:xfrm>
        <a:graphic>
          <a:graphicData uri="http://schemas.openxmlformats.org/presentationml/2006/ole">
            <p:oleObj spid="_x0000_s208898" name="Equation" r:id="rId3" imgW="114151" imgH="215619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84155" y="253425"/>
            <a:ext cx="6159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牛顿定律求解问题的一般步骤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7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5800" y="177225"/>
            <a:ext cx="521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914400"/>
            <a:ext cx="868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用力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推水平地面上质量为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的箱子向前运动，如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示。设力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与水平面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的夹角为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，箱子与地面间的滑动摩擦系数为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，静摩擦系数为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）要推动箱子，力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至少为多大？要维持箱子匀速前进，力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应为多大？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）证明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大于某一角度时，无论力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多大，箱子也无法被推动，并求此角度。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886200" y="4154031"/>
            <a:ext cx="502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）对箱子进行受力分析，建立如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示坐标系，箱子将要被推动的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临界状态时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最小的外力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对应最大静摩擦力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s,max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，由牛顿第二定律可得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154030"/>
            <a:ext cx="3896070" cy="2246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685800" y="177225"/>
            <a:ext cx="5219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17804"/>
              </p:ext>
            </p:extLst>
          </p:nvPr>
        </p:nvGraphicFramePr>
        <p:xfrm>
          <a:off x="2411895" y="914400"/>
          <a:ext cx="4320209" cy="609600"/>
        </p:xfrm>
        <a:graphic>
          <a:graphicData uri="http://schemas.openxmlformats.org/presentationml/2006/ole">
            <p:oleObj spid="_x0000_s209922" r:id="rId3" imgW="1548728" imgH="215806" progId="">
              <p:embed/>
            </p:oleObj>
          </a:graphicData>
        </a:graphic>
      </p:graphicFrame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7180396"/>
              </p:ext>
            </p:extLst>
          </p:nvPr>
        </p:nvGraphicFramePr>
        <p:xfrm>
          <a:off x="2438400" y="1524000"/>
          <a:ext cx="4218709" cy="533400"/>
        </p:xfrm>
        <a:graphic>
          <a:graphicData uri="http://schemas.openxmlformats.org/presentationml/2006/ole">
            <p:oleObj spid="_x0000_s209923" r:id="rId4" imgW="1663700" imgH="203200" progId="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228600" y="21336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另有关系式：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0146449"/>
              </p:ext>
            </p:extLst>
          </p:nvPr>
        </p:nvGraphicFramePr>
        <p:xfrm>
          <a:off x="3295650" y="2133600"/>
          <a:ext cx="1782460" cy="561597"/>
        </p:xfrm>
        <a:graphic>
          <a:graphicData uri="http://schemas.openxmlformats.org/presentationml/2006/ole">
            <p:oleObj spid="_x0000_s209924" r:id="rId5" imgW="698197" imgH="215806" progId="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262116" y="274320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7606444"/>
              </p:ext>
            </p:extLst>
          </p:nvPr>
        </p:nvGraphicFramePr>
        <p:xfrm>
          <a:off x="2971800" y="2667000"/>
          <a:ext cx="3022691" cy="983574"/>
        </p:xfrm>
        <a:graphic>
          <a:graphicData uri="http://schemas.openxmlformats.org/presentationml/2006/ole">
            <p:oleObj spid="_x0000_s209925" r:id="rId6" imgW="1205977" imgH="393529" progId="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152400" y="3505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上式中的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改为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，可得维持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箱子匀速运动所需的力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6245977"/>
              </p:ext>
            </p:extLst>
          </p:nvPr>
        </p:nvGraphicFramePr>
        <p:xfrm>
          <a:off x="3352800" y="4073087"/>
          <a:ext cx="2705101" cy="956113"/>
        </p:xfrm>
        <a:graphic>
          <a:graphicData uri="http://schemas.openxmlformats.org/presentationml/2006/ole">
            <p:oleObj spid="_x0000_s209926" r:id="rId7" imgW="1104900" imgH="393700" progId="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76200" y="5039380"/>
            <a:ext cx="5391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箱子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无法被推动的条件为：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1954170"/>
              </p:ext>
            </p:extLst>
          </p:nvPr>
        </p:nvGraphicFramePr>
        <p:xfrm>
          <a:off x="5410200" y="5029200"/>
          <a:ext cx="3004208" cy="606354"/>
        </p:xfrm>
        <a:graphic>
          <a:graphicData uri="http://schemas.openxmlformats.org/presentationml/2006/ole">
            <p:oleObj spid="_x0000_s209927" r:id="rId8" imgW="1040948" imgH="203112" progId="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274717" y="5867400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则箱子无法被推动的临界角为：</a:t>
            </a:r>
          </a:p>
        </p:txBody>
      </p:sp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5604437"/>
              </p:ext>
            </p:extLst>
          </p:nvPr>
        </p:nvGraphicFramePr>
        <p:xfrm>
          <a:off x="5410200" y="5715000"/>
          <a:ext cx="2086358" cy="1082793"/>
        </p:xfrm>
        <a:graphic>
          <a:graphicData uri="http://schemas.openxmlformats.org/presentationml/2006/ole">
            <p:oleObj spid="_x0000_s209928" r:id="rId9" imgW="748975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2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1006257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（收尾速度）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当物体在液体或气体这样的流体中运动时，流体对物体产生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的阻力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</a:t>
            </a:r>
            <a:r>
              <a:rPr lang="en-US" altLang="zh-CN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有关。质量为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的物体从静止竖直下落，受到的空气阻力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式中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，负号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表示阻力与物体的速度方向相反；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是与空气的粘滞系数和物体形状有关的常数。求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下落过程中速度与时间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的函数关系。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152400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0954" name="Picture 58" descr="C:\Users\zhangru\Desktop\新教材ppt\上册整合后的图片\2.4.2a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885" y="3766810"/>
            <a:ext cx="1305022" cy="293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7142037"/>
              </p:ext>
            </p:extLst>
          </p:nvPr>
        </p:nvGraphicFramePr>
        <p:xfrm>
          <a:off x="4191000" y="3962400"/>
          <a:ext cx="4114800" cy="1208314"/>
        </p:xfrm>
        <a:graphic>
          <a:graphicData uri="http://schemas.openxmlformats.org/presentationml/2006/ole">
            <p:oleObj spid="_x0000_s210946" r:id="rId4" imgW="1205977" imgH="355446" progId="">
              <p:embed/>
            </p:oleObj>
          </a:graphicData>
        </a:graphic>
      </p:graphicFrame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7400" y="3657600"/>
            <a:ext cx="505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牛顿第二定律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1389595"/>
              </p:ext>
            </p:extLst>
          </p:nvPr>
        </p:nvGraphicFramePr>
        <p:xfrm>
          <a:off x="5486400" y="5076334"/>
          <a:ext cx="3200400" cy="1781666"/>
        </p:xfrm>
        <a:graphic>
          <a:graphicData uri="http://schemas.openxmlformats.org/presentationml/2006/ole">
            <p:oleObj spid="_x0000_s210947" r:id="rId5" imgW="927100" imgH="520700" progId="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1752600" y="5236204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左右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统一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139" y="5029200"/>
            <a:ext cx="8995661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值较大时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             ，这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一速度称为物体运动的收尾速度。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7258855"/>
              </p:ext>
            </p:extLst>
          </p:nvPr>
        </p:nvGraphicFramePr>
        <p:xfrm>
          <a:off x="2438400" y="4876800"/>
          <a:ext cx="1143000" cy="812800"/>
        </p:xfrm>
        <a:graphic>
          <a:graphicData uri="http://schemas.openxmlformats.org/presentationml/2006/ole">
            <p:oleObj spid="_x0000_s211970" r:id="rId3" imgW="494870" imgH="355292" progId="">
              <p:embed/>
            </p:oleObj>
          </a:graphicData>
        </a:graphic>
      </p:graphicFrame>
      <p:pic>
        <p:nvPicPr>
          <p:cNvPr id="5" name="Picture 59" descr="C:\Users\zhangru\Desktop\新教材ppt\上册整合后的图片\2.4.2b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966462" cy="2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4412" y="1259829"/>
            <a:ext cx="6671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初始条件：        ，两边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同时积分</a:t>
            </a:r>
          </a:p>
        </p:txBody>
      </p:sp>
      <p:sp>
        <p:nvSpPr>
          <p:cNvPr id="10" name="矩形 9"/>
          <p:cNvSpPr/>
          <p:nvPr/>
        </p:nvSpPr>
        <p:spPr>
          <a:xfrm>
            <a:off x="685800" y="152400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9878313"/>
              </p:ext>
            </p:extLst>
          </p:nvPr>
        </p:nvGraphicFramePr>
        <p:xfrm>
          <a:off x="1828800" y="1371984"/>
          <a:ext cx="1538748" cy="456816"/>
        </p:xfrm>
        <a:graphic>
          <a:graphicData uri="http://schemas.openxmlformats.org/presentationml/2006/ole">
            <p:oleObj spid="_x0000_s211971" r:id="rId5" imgW="609336" imgH="177723" progId="">
              <p:embed/>
            </p:oleObj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7177184"/>
              </p:ext>
            </p:extLst>
          </p:nvPr>
        </p:nvGraphicFramePr>
        <p:xfrm>
          <a:off x="1185605" y="1905000"/>
          <a:ext cx="3149600" cy="1371600"/>
        </p:xfrm>
        <a:graphic>
          <a:graphicData uri="http://schemas.openxmlformats.org/presentationml/2006/ole">
            <p:oleObj spid="_x0000_s211972" r:id="rId6" imgW="1180588" imgH="520474" progId="">
              <p:embed/>
            </p:oleObj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2709695"/>
              </p:ext>
            </p:extLst>
          </p:nvPr>
        </p:nvGraphicFramePr>
        <p:xfrm>
          <a:off x="1533832" y="3429000"/>
          <a:ext cx="3003755" cy="1243979"/>
        </p:xfrm>
        <a:graphic>
          <a:graphicData uri="http://schemas.openxmlformats.org/presentationml/2006/ole">
            <p:oleObj spid="_x0000_s211973" r:id="rId7" imgW="939392" imgH="380835" progId="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210036" y="3962400"/>
            <a:ext cx="856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152400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" y="914400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（圆锥摆）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示，质量为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的小球，用长度为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的细绳悬挂，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为细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绳与竖直方向的夹角，经初始推动后在水平面内做半径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                           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圆周运动。计算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小球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的运动速度和周期。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9886977"/>
              </p:ext>
            </p:extLst>
          </p:nvPr>
        </p:nvGraphicFramePr>
        <p:xfrm>
          <a:off x="4543732" y="1752600"/>
          <a:ext cx="2161868" cy="569456"/>
        </p:xfrm>
        <a:graphic>
          <a:graphicData uri="http://schemas.openxmlformats.org/presentationml/2006/ole">
            <p:oleObj spid="_x0000_s212994" r:id="rId3" imgW="583693" imgH="164957" progId="">
              <p:embed/>
            </p:oleObj>
          </a:graphicData>
        </a:graphic>
      </p:graphicFrame>
      <p:pic>
        <p:nvPicPr>
          <p:cNvPr id="125955" name="Picture 3" descr="C:\Users\zhangru\Desktop\新教材ppt\上册整合后的图片\2.4.3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703493"/>
            <a:ext cx="3086100" cy="30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114800" y="27034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水平方向和竖直方向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应用牛顿第二定律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1534364"/>
              </p:ext>
            </p:extLst>
          </p:nvPr>
        </p:nvGraphicFramePr>
        <p:xfrm>
          <a:off x="4842387" y="3362105"/>
          <a:ext cx="3116826" cy="1057495"/>
        </p:xfrm>
        <a:graphic>
          <a:graphicData uri="http://schemas.openxmlformats.org/presentationml/2006/ole">
            <p:oleObj spid="_x0000_s212995" r:id="rId5" imgW="1066800" imgH="368300" progId="">
              <p:embed/>
            </p:oleObj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2133711"/>
              </p:ext>
            </p:extLst>
          </p:nvPr>
        </p:nvGraphicFramePr>
        <p:xfrm>
          <a:off x="4800600" y="4419600"/>
          <a:ext cx="2971800" cy="647323"/>
        </p:xfrm>
        <a:graphic>
          <a:graphicData uri="http://schemas.openxmlformats.org/presentationml/2006/ole">
            <p:oleObj spid="_x0000_s212996" r:id="rId6" imgW="965200" imgH="203200" progId="">
              <p:embed/>
            </p:oleObj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6820326"/>
              </p:ext>
            </p:extLst>
          </p:nvPr>
        </p:nvGraphicFramePr>
        <p:xfrm>
          <a:off x="2143125" y="5486400"/>
          <a:ext cx="2647950" cy="1280328"/>
        </p:xfrm>
        <a:graphic>
          <a:graphicData uri="http://schemas.openxmlformats.org/presentationml/2006/ole">
            <p:oleObj spid="_x0000_s212997" r:id="rId7" imgW="850531" imgH="418918" progId="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3778825" y="50292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两式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可得：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2529379"/>
              </p:ext>
            </p:extLst>
          </p:nvPr>
        </p:nvGraphicFramePr>
        <p:xfrm>
          <a:off x="5087937" y="5715000"/>
          <a:ext cx="3903663" cy="1048086"/>
        </p:xfrm>
        <a:graphic>
          <a:graphicData uri="http://schemas.openxmlformats.org/presentationml/2006/ole">
            <p:oleObj spid="_x0000_s212998" r:id="rId8" imgW="1562100" imgH="4191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203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1524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988874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（阿德伍德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阿德伍德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机是由英国物理学家乔治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阿特伍德（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George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Atwood,1746—1807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）提出的一种机械装置，可用于测量重力加速度及验证运动定律。基本结构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如图所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示，用轻绳连接两个质量分别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物体，然后将绳跨过一光滑且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质量不计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的定滑轮悬挂起来。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计算两物体的加速度和绳中的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张力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26980" name="Picture 4" descr="C:\Users\zhangru\Desktop\新教材ppt\上册整合后的图片\2.4.4a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9822"/>
            <a:ext cx="1233714" cy="292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1" name="Picture 5" descr="C:\Users\zhangru\Desktop\新教材ppt\上册整合后的图片\2.4.4b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62901"/>
            <a:ext cx="2668496" cy="282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343400" y="3657600"/>
            <a:ext cx="464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竖直向上的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轴，对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竖直向下的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轴，分别应用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牛顿第二定律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3746633"/>
              </p:ext>
            </p:extLst>
          </p:nvPr>
        </p:nvGraphicFramePr>
        <p:xfrm>
          <a:off x="5181600" y="5070231"/>
          <a:ext cx="2667000" cy="644769"/>
        </p:xfrm>
        <a:graphic>
          <a:graphicData uri="http://schemas.openxmlformats.org/presentationml/2006/ole">
            <p:oleObj spid="_x0000_s214018" r:id="rId5" imgW="876300" imgH="203200" progId="">
              <p:embed/>
            </p:oleObj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8521920"/>
              </p:ext>
            </p:extLst>
          </p:nvPr>
        </p:nvGraphicFramePr>
        <p:xfrm>
          <a:off x="5207000" y="5796722"/>
          <a:ext cx="2565400" cy="680278"/>
        </p:xfrm>
        <a:graphic>
          <a:graphicData uri="http://schemas.openxmlformats.org/presentationml/2006/ole">
            <p:oleObj spid="_x0000_s214019" r:id="rId6" imgW="914400" imgH="203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18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" y="1143000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约束条件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152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5673385"/>
              </p:ext>
            </p:extLst>
          </p:nvPr>
        </p:nvGraphicFramePr>
        <p:xfrm>
          <a:off x="1952893" y="1062215"/>
          <a:ext cx="2020962" cy="673654"/>
        </p:xfrm>
        <a:graphic>
          <a:graphicData uri="http://schemas.openxmlformats.org/presentationml/2006/ole">
            <p:oleObj spid="_x0000_s215042" r:id="rId3" imgW="622030" imgH="203112" progId="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2031138"/>
              </p:ext>
            </p:extLst>
          </p:nvPr>
        </p:nvGraphicFramePr>
        <p:xfrm>
          <a:off x="1731188" y="3962400"/>
          <a:ext cx="2159618" cy="1066800"/>
        </p:xfrm>
        <a:graphic>
          <a:graphicData uri="http://schemas.openxmlformats.org/presentationml/2006/ole">
            <p:oleObj spid="_x0000_s215043" r:id="rId4" imgW="787400" imgH="381000" progId="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1694983"/>
              </p:ext>
            </p:extLst>
          </p:nvPr>
        </p:nvGraphicFramePr>
        <p:xfrm>
          <a:off x="1828800" y="5257800"/>
          <a:ext cx="2434492" cy="1066800"/>
        </p:xfrm>
        <a:graphic>
          <a:graphicData uri="http://schemas.openxmlformats.org/presentationml/2006/ole">
            <p:oleObj spid="_x0000_s215044" r:id="rId5" imgW="850531" imgH="380835" progId="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0687149"/>
              </p:ext>
            </p:extLst>
          </p:nvPr>
        </p:nvGraphicFramePr>
        <p:xfrm>
          <a:off x="1952893" y="1828800"/>
          <a:ext cx="2667000" cy="644525"/>
        </p:xfrm>
        <a:graphic>
          <a:graphicData uri="http://schemas.openxmlformats.org/presentationml/2006/ole">
            <p:oleObj spid="_x0000_s215045" r:id="rId6" imgW="876300" imgH="20320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8799971"/>
              </p:ext>
            </p:extLst>
          </p:nvPr>
        </p:nvGraphicFramePr>
        <p:xfrm>
          <a:off x="1978293" y="2630488"/>
          <a:ext cx="2565400" cy="681037"/>
        </p:xfrm>
        <a:graphic>
          <a:graphicData uri="http://schemas.openxmlformats.org/presentationml/2006/ole">
            <p:oleObj spid="_x0000_s215046" r:id="rId7" imgW="914400" imgH="203200" progId="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52400" y="3352800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联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立可得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4" descr="C:\Users\zhangru\Desktop\新教材ppt\上册整合后的图片\2.4.4a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3886" y="1040446"/>
            <a:ext cx="1233714" cy="292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zhangru\Desktop\新教材ppt\上册整合后的图片\2.4.4b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35253"/>
            <a:ext cx="2668496" cy="282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144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2.4.5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斜面固定在地面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木块静止在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倾角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37°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斜面上。用一轻绳跨过固定在斜面顶端的光滑的定滑轮，连接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和质量为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自由悬挂。不计滑轮质量及转轴处的摩擦，斜面的静摩擦系数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0.40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，求使得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系统处于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静止状态的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的质量范围。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152400"/>
            <a:ext cx="548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9026" name="Picture 2" descr="C:\Users\zhangru\Desktop\新教材ppt\上册整合后的图片\2.4.5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25371"/>
            <a:ext cx="3240489" cy="26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9027" name="Picture 3" descr="C:\Users\zhangru\Desktop\新教材ppt\上册整合后的图片\2.4.5b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2889" y="3418114"/>
            <a:ext cx="4515606" cy="26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9028" name="Picture 4" descr="C:\Users\zhangru\Desktop\新教材ppt\上册整合后的图片\2.4.5c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418113"/>
            <a:ext cx="762000" cy="264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228600"/>
            <a:ext cx="4923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56" y="1381780"/>
            <a:ext cx="9111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情形</a:t>
            </a:r>
            <a:r>
              <a:rPr lang="en-US" altLang="zh-CN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有向下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滑动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趋势时，对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zhangru\Desktop\新教材ppt\上册整合后的图片\2.4.5b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8328" y="2091477"/>
            <a:ext cx="3581400" cy="20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5840825"/>
              </p:ext>
            </p:extLst>
          </p:nvPr>
        </p:nvGraphicFramePr>
        <p:xfrm>
          <a:off x="228600" y="2224869"/>
          <a:ext cx="4190999" cy="565656"/>
        </p:xfrm>
        <a:graphic>
          <a:graphicData uri="http://schemas.openxmlformats.org/presentationml/2006/ole">
            <p:oleObj spid="_x0000_s216066" r:id="rId4" imgW="1548728" imgH="203112" progId="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76200" y="3444069"/>
            <a:ext cx="1462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5981825"/>
              </p:ext>
            </p:extLst>
          </p:nvPr>
        </p:nvGraphicFramePr>
        <p:xfrm>
          <a:off x="2390851" y="3520269"/>
          <a:ext cx="1342949" cy="518331"/>
        </p:xfrm>
        <a:graphic>
          <a:graphicData uri="http://schemas.openxmlformats.org/presentationml/2006/ole">
            <p:oleObj spid="_x0000_s216067" r:id="rId5" imgW="545626" imgH="203024" progId="">
              <p:embed/>
            </p:oleObj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422206"/>
              </p:ext>
            </p:extLst>
          </p:nvPr>
        </p:nvGraphicFramePr>
        <p:xfrm>
          <a:off x="762000" y="2834469"/>
          <a:ext cx="3581400" cy="609600"/>
        </p:xfrm>
        <a:graphic>
          <a:graphicData uri="http://schemas.openxmlformats.org/presentationml/2006/ole">
            <p:oleObj spid="_x0000_s216068" r:id="rId6" imgW="1346200" imgH="228600" progId="">
              <p:embed/>
            </p:oleObj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8737796"/>
              </p:ext>
            </p:extLst>
          </p:nvPr>
        </p:nvGraphicFramePr>
        <p:xfrm>
          <a:off x="2057400" y="4329479"/>
          <a:ext cx="2819400" cy="623521"/>
        </p:xfrm>
        <a:graphic>
          <a:graphicData uri="http://schemas.openxmlformats.org/presentationml/2006/ole">
            <p:oleObj spid="_x0000_s216069" r:id="rId7" imgW="990170" imgH="215806" progId="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76200" y="432947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临界状态时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948292"/>
              </p:ext>
            </p:extLst>
          </p:nvPr>
        </p:nvGraphicFramePr>
        <p:xfrm>
          <a:off x="304800" y="5606787"/>
          <a:ext cx="8686800" cy="565413"/>
        </p:xfrm>
        <a:graphic>
          <a:graphicData uri="http://schemas.openxmlformats.org/presentationml/2006/ole">
            <p:oleObj spid="_x0000_s216070" r:id="rId8" imgW="3213100" imgH="203200" progId="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76200" y="5029200"/>
            <a:ext cx="8677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由上面四式可得能使系统静止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最小质量为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" name="Picture 4" descr="C:\Users\zhangru\Desktop\新教材ppt\上册整合后的图片\2.4.5c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26777" y="2240249"/>
            <a:ext cx="549404" cy="19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 Box 1027"/>
          <p:cNvSpPr txBox="1">
            <a:spLocks noChangeArrowheads="1"/>
          </p:cNvSpPr>
          <p:nvPr/>
        </p:nvSpPr>
        <p:spPr bwMode="auto">
          <a:xfrm>
            <a:off x="3962400" y="1143000"/>
            <a:ext cx="4724400" cy="49752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ea typeface="楷体_GB2312" pitchFamily="49" charset="-122"/>
              </a:rPr>
              <a:t>      </a:t>
            </a:r>
            <a:r>
              <a:rPr lang="en-US" altLang="zh-CN" b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b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牛顿</a:t>
            </a:r>
            <a:r>
              <a:rPr lang="zh-CN" altLang="en-US" sz="3200">
                <a:solidFill>
                  <a:srgbClr val="CC0000"/>
                </a:solidFill>
              </a:rPr>
              <a:t>     </a:t>
            </a:r>
            <a:r>
              <a:rPr lang="en-US" altLang="zh-CN" sz="3200"/>
              <a:t>Issac  Newton</a:t>
            </a:r>
            <a:r>
              <a:rPr lang="zh-CN" altLang="en-US" sz="3200"/>
              <a:t>（</a:t>
            </a:r>
            <a:r>
              <a:rPr lang="en-US" altLang="zh-CN" sz="3200"/>
              <a:t>1643</a:t>
            </a:r>
            <a:r>
              <a:rPr lang="zh-CN" altLang="en-US" sz="3200"/>
              <a:t>－</a:t>
            </a:r>
            <a:r>
              <a:rPr lang="en-US" altLang="zh-CN" sz="3200"/>
              <a:t>1727</a:t>
            </a:r>
            <a:r>
              <a:rPr lang="zh-CN" altLang="en-US" sz="3200"/>
              <a:t>）</a:t>
            </a:r>
            <a:r>
              <a:rPr lang="zh-CN" altLang="en-US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杰出的英国物理学家</a:t>
            </a:r>
            <a:r>
              <a:rPr lang="en-US" altLang="zh-CN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经典物理学的奠基人</a:t>
            </a:r>
            <a:r>
              <a:rPr lang="en-US" altLang="zh-CN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他的不朽巨著</a:t>
            </a:r>
            <a:r>
              <a:rPr lang="en-US" altLang="zh-CN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《</a:t>
            </a:r>
            <a:r>
              <a:rPr lang="zh-CN" altLang="en-US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自然哲学的数学原理</a:t>
            </a:r>
            <a:r>
              <a:rPr lang="en-US" altLang="zh-CN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》</a:t>
            </a:r>
            <a:r>
              <a:rPr lang="zh-CN" altLang="en-US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总结了前人和自己关于力学以及微积分学方面的研究成果</a:t>
            </a:r>
            <a:r>
              <a:rPr lang="en-US" altLang="zh-CN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. </a:t>
            </a:r>
            <a:r>
              <a:rPr lang="zh-CN" altLang="en-US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他在光学、热学和天文学等学科都有重大发现</a:t>
            </a:r>
            <a:r>
              <a:rPr lang="en-US" altLang="zh-CN" sz="32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.</a:t>
            </a:r>
            <a:r>
              <a:rPr lang="en-US" altLang="zh-CN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pic>
        <p:nvPicPr>
          <p:cNvPr id="131076" name="Picture 1028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463" y="1524000"/>
            <a:ext cx="341153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831776" y="152400"/>
            <a:ext cx="4197424" cy="7257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 力和牛顿第一定律 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4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468608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四式联立，可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得能使系统静止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最大质量为</a:t>
            </a:r>
          </a:p>
        </p:txBody>
      </p:sp>
      <p:sp>
        <p:nvSpPr>
          <p:cNvPr id="3" name="矩形 2"/>
          <p:cNvSpPr/>
          <p:nvPr/>
        </p:nvSpPr>
        <p:spPr>
          <a:xfrm>
            <a:off x="609600" y="152400"/>
            <a:ext cx="4923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牛顿定律求解问题举例</a:t>
            </a:r>
            <a:endParaRPr lang="zh-CN" altLang="zh-CN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6646951"/>
              </p:ext>
            </p:extLst>
          </p:nvPr>
        </p:nvGraphicFramePr>
        <p:xfrm>
          <a:off x="76200" y="5295680"/>
          <a:ext cx="8991600" cy="571720"/>
        </p:xfrm>
        <a:graphic>
          <a:graphicData uri="http://schemas.openxmlformats.org/presentationml/2006/ole">
            <p:oleObj spid="_x0000_s217090" r:id="rId3" imgW="3289300" imgH="203200" progId="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57200" y="6096000"/>
            <a:ext cx="35052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质量范围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769704"/>
              </p:ext>
            </p:extLst>
          </p:nvPr>
        </p:nvGraphicFramePr>
        <p:xfrm>
          <a:off x="3839856" y="6096000"/>
          <a:ext cx="3322944" cy="619533"/>
        </p:xfrm>
        <a:graphic>
          <a:graphicData uri="http://schemas.openxmlformats.org/presentationml/2006/ole">
            <p:oleObj spid="_x0000_s217091" r:id="rId4" imgW="1117115" imgH="203112" progId="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6745022"/>
              </p:ext>
            </p:extLst>
          </p:nvPr>
        </p:nvGraphicFramePr>
        <p:xfrm>
          <a:off x="685800" y="2424112"/>
          <a:ext cx="3581400" cy="609600"/>
        </p:xfrm>
        <a:graphic>
          <a:graphicData uri="http://schemas.openxmlformats.org/presentationml/2006/ole">
            <p:oleObj spid="_x0000_s217092" r:id="rId5" imgW="1346200" imgH="228600" progId="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0695829"/>
              </p:ext>
            </p:extLst>
          </p:nvPr>
        </p:nvGraphicFramePr>
        <p:xfrm>
          <a:off x="2314575" y="2957512"/>
          <a:ext cx="1343025" cy="519113"/>
        </p:xfrm>
        <a:graphic>
          <a:graphicData uri="http://schemas.openxmlformats.org/presentationml/2006/ole">
            <p:oleObj spid="_x0000_s217093" r:id="rId6" imgW="545626" imgH="203024" progId="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5486095"/>
              </p:ext>
            </p:extLst>
          </p:nvPr>
        </p:nvGraphicFramePr>
        <p:xfrm>
          <a:off x="1066800" y="3490912"/>
          <a:ext cx="2819400" cy="623888"/>
        </p:xfrm>
        <a:graphic>
          <a:graphicData uri="http://schemas.openxmlformats.org/presentationml/2006/ole">
            <p:oleObj spid="_x0000_s217094" r:id="rId7" imgW="990170" imgH="215806" progId="">
              <p:embed/>
            </p:oleObj>
          </a:graphicData>
        </a:graphic>
      </p:graphicFrame>
      <p:pic>
        <p:nvPicPr>
          <p:cNvPr id="16" name="Picture 3" descr="C:\Users\zhangru\Desktop\新教材ppt\上册整合后的图片\2.4.5b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58572"/>
            <a:ext cx="3581400" cy="20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zhangru\Desktop\新教材ppt\上册整合后的图片\2.4.5c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0577" y="2587172"/>
            <a:ext cx="549404" cy="19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32656" y="1028480"/>
            <a:ext cx="7386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情形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向上滑动的趋势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轴方向上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9892130"/>
              </p:ext>
            </p:extLst>
          </p:nvPr>
        </p:nvGraphicFramePr>
        <p:xfrm>
          <a:off x="588818" y="1524000"/>
          <a:ext cx="4516582" cy="609600"/>
        </p:xfrm>
        <a:graphic>
          <a:graphicData uri="http://schemas.openxmlformats.org/presentationml/2006/ole">
            <p:oleObj spid="_x0000_s217095" r:id="rId10" imgW="1548728" imgH="203112" progId="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5562600" y="156188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其他关系式保持不变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1140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81000" y="118745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Arial" charset="0"/>
              </a:rPr>
              <a:t>        </a:t>
            </a:r>
            <a:endParaRPr lang="en-US" altLang="zh-CN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90625" y="2257425"/>
            <a:ext cx="6048375" cy="638175"/>
            <a:chOff x="975" y="1482"/>
            <a:chExt cx="3810" cy="402"/>
          </a:xfrm>
        </p:grpSpPr>
        <p:sp>
          <p:nvSpPr>
            <p:cNvPr id="138247" name="Text Box 7"/>
            <p:cNvSpPr txBox="1">
              <a:spLocks noChangeArrowheads="1"/>
            </p:cNvSpPr>
            <p:nvPr/>
          </p:nvSpPr>
          <p:spPr bwMode="auto">
            <a:xfrm>
              <a:off x="975" y="1506"/>
              <a:ext cx="38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数学形式：     </a:t>
              </a:r>
              <a:r>
                <a:rPr kumimoji="1" lang="zh-CN" altLang="en-US" sz="28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时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，    恒矢量</a:t>
              </a:r>
            </a:p>
          </p:txBody>
        </p:sp>
        <p:graphicFrame>
          <p:nvGraphicFramePr>
            <p:cNvPr id="138248" name="Object 8"/>
            <p:cNvGraphicFramePr>
              <a:graphicFrameLocks noChangeAspect="1"/>
            </p:cNvGraphicFramePr>
            <p:nvPr/>
          </p:nvGraphicFramePr>
          <p:xfrm>
            <a:off x="3185" y="1482"/>
            <a:ext cx="545" cy="402"/>
          </p:xfrm>
          <a:graphic>
            <a:graphicData uri="http://schemas.openxmlformats.org/presentationml/2006/ole">
              <p:oleObj spid="_x0000_s196610" name="Equation" r:id="rId4" imgW="241091" imgH="177646" progId="">
                <p:embed/>
              </p:oleObj>
            </a:graphicData>
          </a:graphic>
        </p:graphicFrame>
        <p:graphicFrame>
          <p:nvGraphicFramePr>
            <p:cNvPr id="138249" name="Object 9"/>
            <p:cNvGraphicFramePr>
              <a:graphicFrameLocks noChangeAspect="1"/>
            </p:cNvGraphicFramePr>
            <p:nvPr/>
          </p:nvGraphicFramePr>
          <p:xfrm>
            <a:off x="2096" y="1513"/>
            <a:ext cx="726" cy="371"/>
          </p:xfrm>
          <a:graphic>
            <a:graphicData uri="http://schemas.openxmlformats.org/presentationml/2006/ole">
              <p:oleObj spid="_x0000_s196611" name="Equation" r:id="rId5" imgW="393529" imgH="203112" progId="">
                <p:embed/>
              </p:oleObj>
            </a:graphicData>
          </a:graphic>
        </p:graphicFrame>
      </p:grp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417513" y="2895802"/>
            <a:ext cx="849788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惯性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任何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物体都有保持其运动状态不变的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性质</a:t>
            </a:r>
            <a:endParaRPr kumimoji="1"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381000" y="1152010"/>
            <a:ext cx="8610600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latin typeface="宋体" charset="-122"/>
              </a:rPr>
              <a:t>  </a:t>
            </a: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任何物体都要保持其静止或匀速直线运动状态，直到外力迫使它改变运动状态为止</a:t>
            </a: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395288" y="358140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力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力是物体运动状态发生变化的原因</a:t>
            </a: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</a:t>
            </a:r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395288" y="4419600"/>
            <a:ext cx="874871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dirty="0"/>
              <a:t>     </a:t>
            </a:r>
            <a:r>
              <a:rPr lang="zh-CN" altLang="en-US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惯性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参照系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物体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惯性参考系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不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受其他物体作用而保持静止或匀速直线运动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状态。相对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惯性系静止或匀速直线运动的参照系也是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惯性系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 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831776" y="152400"/>
            <a:ext cx="4197424" cy="7257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 力和牛顿第一定律 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4" grpId="0" autoUpdateAnimBg="0"/>
      <p:bldP spid="138257" grpId="0" autoUpdateAnimBg="0"/>
      <p:bldP spid="138260" grpId="0" autoUpdateAnimBg="0"/>
      <p:bldP spid="1382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77938" y="2286000"/>
            <a:ext cx="5027612" cy="1143000"/>
            <a:chOff x="805" y="1440"/>
            <a:chExt cx="3167" cy="720"/>
          </a:xfrm>
        </p:grpSpPr>
        <p:sp>
          <p:nvSpPr>
            <p:cNvPr id="137222" name="AutoShape 6"/>
            <p:cNvSpPr>
              <a:spLocks noChangeArrowheads="1"/>
            </p:cNvSpPr>
            <p:nvPr/>
          </p:nvSpPr>
          <p:spPr bwMode="auto">
            <a:xfrm>
              <a:off x="805" y="1713"/>
              <a:ext cx="148" cy="16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3" name="Rectangle 7"/>
            <p:cNvSpPr>
              <a:spLocks noChangeArrowheads="1"/>
            </p:cNvSpPr>
            <p:nvPr/>
          </p:nvSpPr>
          <p:spPr bwMode="auto">
            <a:xfrm>
              <a:off x="3856" y="1611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000000"/>
                </a:solidFill>
                <a:latin typeface="Arial" charset="0"/>
                <a:ea typeface="楷体_GB2312" pitchFamily="49" charset="-122"/>
              </a:endParaRPr>
            </a:p>
          </p:txBody>
        </p:sp>
        <p:graphicFrame>
          <p:nvGraphicFramePr>
            <p:cNvPr id="137224" name="Object 8"/>
            <p:cNvGraphicFramePr>
              <a:graphicFrameLocks noChangeAspect="1"/>
            </p:cNvGraphicFramePr>
            <p:nvPr/>
          </p:nvGraphicFramePr>
          <p:xfrm>
            <a:off x="1202" y="1440"/>
            <a:ext cx="1822" cy="720"/>
          </p:xfrm>
          <a:graphic>
            <a:graphicData uri="http://schemas.openxmlformats.org/presentationml/2006/ole">
              <p:oleObj spid="_x0000_s197634" name="公式" r:id="rId3" imgW="1091726" imgH="393529" progId="">
                <p:embed/>
              </p:oleObj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95400" y="3238500"/>
            <a:ext cx="6732588" cy="647700"/>
            <a:chOff x="816" y="2115"/>
            <a:chExt cx="4241" cy="408"/>
          </a:xfrm>
        </p:grpSpPr>
        <p:sp>
          <p:nvSpPr>
            <p:cNvPr id="137231" name="Rectangle 15"/>
            <p:cNvSpPr>
              <a:spLocks noChangeArrowheads="1"/>
            </p:cNvSpPr>
            <p:nvPr/>
          </p:nvSpPr>
          <p:spPr bwMode="auto">
            <a:xfrm>
              <a:off x="1059" y="2151"/>
              <a:ext cx="3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当          时，  为</a:t>
              </a: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常量</a:t>
              </a:r>
            </a:p>
          </p:txBody>
        </p:sp>
        <p:graphicFrame>
          <p:nvGraphicFramePr>
            <p:cNvPr id="137232" name="Object 16"/>
            <p:cNvGraphicFramePr>
              <a:graphicFrameLocks noChangeAspect="1"/>
            </p:cNvGraphicFramePr>
            <p:nvPr/>
          </p:nvGraphicFramePr>
          <p:xfrm>
            <a:off x="1437" y="2207"/>
            <a:ext cx="989" cy="316"/>
          </p:xfrm>
          <a:graphic>
            <a:graphicData uri="http://schemas.openxmlformats.org/presentationml/2006/ole">
              <p:oleObj spid="_x0000_s197635" name="公式" r:id="rId4" imgW="431613" imgH="139639" progId="">
                <p:embed/>
              </p:oleObj>
            </a:graphicData>
          </a:graphic>
        </p:graphicFrame>
        <p:graphicFrame>
          <p:nvGraphicFramePr>
            <p:cNvPr id="137233" name="Object 17"/>
            <p:cNvGraphicFramePr>
              <a:graphicFrameLocks noChangeAspect="1"/>
            </p:cNvGraphicFramePr>
            <p:nvPr/>
          </p:nvGraphicFramePr>
          <p:xfrm>
            <a:off x="3968" y="2115"/>
            <a:ext cx="1089" cy="389"/>
          </p:xfrm>
          <a:graphic>
            <a:graphicData uri="http://schemas.openxmlformats.org/presentationml/2006/ole">
              <p:oleObj spid="_x0000_s197636" name="公式" r:id="rId5" imgW="507780" imgH="203112" progId="">
                <p:embed/>
              </p:oleObj>
            </a:graphicData>
          </a:graphic>
        </p:graphicFrame>
        <p:sp>
          <p:nvSpPr>
            <p:cNvPr id="137234" name="AutoShape 18"/>
            <p:cNvSpPr>
              <a:spLocks noChangeArrowheads="1"/>
            </p:cNvSpPr>
            <p:nvPr/>
          </p:nvSpPr>
          <p:spPr bwMode="auto">
            <a:xfrm>
              <a:off x="816" y="2255"/>
              <a:ext cx="146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35" name="Object 19"/>
            <p:cNvGraphicFramePr>
              <a:graphicFrameLocks noChangeAspect="1"/>
            </p:cNvGraphicFramePr>
            <p:nvPr/>
          </p:nvGraphicFramePr>
          <p:xfrm>
            <a:off x="2784" y="2207"/>
            <a:ext cx="340" cy="288"/>
          </p:xfrm>
          <a:graphic>
            <a:graphicData uri="http://schemas.openxmlformats.org/presentationml/2006/ole">
              <p:oleObj spid="_x0000_s197637" name="Equation" r:id="rId6" imgW="164957" imgH="139579" progId="">
                <p:embed/>
              </p:oleObj>
            </a:graphicData>
          </a:graphic>
        </p:graphicFrame>
      </p:grpSp>
      <p:graphicFrame>
        <p:nvGraphicFramePr>
          <p:cNvPr id="137236" name="Object 20"/>
          <p:cNvGraphicFramePr>
            <a:graphicFrameLocks noChangeAspect="1"/>
          </p:cNvGraphicFramePr>
          <p:nvPr/>
        </p:nvGraphicFramePr>
        <p:xfrm>
          <a:off x="609600" y="5522913"/>
          <a:ext cx="8077200" cy="1146175"/>
        </p:xfrm>
        <a:graphic>
          <a:graphicData uri="http://schemas.openxmlformats.org/presentationml/2006/ole">
            <p:oleObj spid="_x0000_s197638" name="Equation" r:id="rId7" imgW="2654300" imgH="419100" progId="">
              <p:embed/>
            </p:oleObj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3400" y="5084763"/>
            <a:ext cx="3733800" cy="519112"/>
            <a:chOff x="768" y="1501"/>
            <a:chExt cx="2352" cy="327"/>
          </a:xfrm>
        </p:grpSpPr>
        <p:sp>
          <p:nvSpPr>
            <p:cNvPr id="137238" name="Text Box 22"/>
            <p:cNvSpPr txBox="1">
              <a:spLocks noChangeArrowheads="1"/>
            </p:cNvSpPr>
            <p:nvPr/>
          </p:nvSpPr>
          <p:spPr bwMode="auto">
            <a:xfrm>
              <a:off x="915" y="1501"/>
              <a:ext cx="2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力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的叠加原理</a:t>
              </a:r>
            </a:p>
          </p:txBody>
        </p:sp>
        <p:sp>
          <p:nvSpPr>
            <p:cNvPr id="137239" name="AutoShape 23"/>
            <p:cNvSpPr>
              <a:spLocks noChangeArrowheads="1"/>
            </p:cNvSpPr>
            <p:nvPr/>
          </p:nvSpPr>
          <p:spPr bwMode="auto">
            <a:xfrm>
              <a:off x="768" y="1584"/>
              <a:ext cx="147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39750" y="3933825"/>
            <a:ext cx="7085013" cy="519113"/>
            <a:chOff x="337" y="2505"/>
            <a:chExt cx="4463" cy="327"/>
          </a:xfrm>
        </p:grpSpPr>
        <p:sp>
          <p:nvSpPr>
            <p:cNvPr id="137241" name="Text Box 25"/>
            <p:cNvSpPr txBox="1">
              <a:spLocks noChangeArrowheads="1"/>
            </p:cNvSpPr>
            <p:nvPr/>
          </p:nvSpPr>
          <p:spPr bwMode="auto">
            <a:xfrm>
              <a:off x="625" y="2505"/>
              <a:ext cx="4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8FE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牛顿第二定律只适用于</a:t>
              </a: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质点</a:t>
              </a:r>
              <a:r>
                <a:rPr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的运动</a:t>
              </a:r>
              <a:r>
                <a:rPr lang="en-US" altLang="zh-CN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. </a:t>
              </a:r>
              <a:r>
                <a:rPr lang="en-US" altLang="zh-CN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242" name="AutoShape 26"/>
            <p:cNvSpPr>
              <a:spLocks noChangeArrowheads="1"/>
            </p:cNvSpPr>
            <p:nvPr/>
          </p:nvSpPr>
          <p:spPr bwMode="auto">
            <a:xfrm>
              <a:off x="337" y="2601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243" name="Rectangle 27"/>
          <p:cNvSpPr>
            <a:spLocks noChangeArrowheads="1"/>
          </p:cNvSpPr>
          <p:nvPr/>
        </p:nvSpPr>
        <p:spPr bwMode="auto">
          <a:xfrm>
            <a:off x="762000" y="228600"/>
            <a:ext cx="487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质量和牛顿第二定律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25450" y="981075"/>
            <a:ext cx="8610600" cy="1381125"/>
            <a:chOff x="268" y="618"/>
            <a:chExt cx="5424" cy="870"/>
          </a:xfrm>
        </p:grpSpPr>
        <p:sp>
          <p:nvSpPr>
            <p:cNvPr id="137227" name="Rectangle 11"/>
            <p:cNvSpPr>
              <a:spLocks noChangeArrowheads="1"/>
            </p:cNvSpPr>
            <p:nvPr/>
          </p:nvSpPr>
          <p:spPr bwMode="auto">
            <a:xfrm>
              <a:off x="268" y="672"/>
              <a:ext cx="5424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物体动量随时间的变化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率       等于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作用于物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体的合外力         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即</a:t>
              </a:r>
            </a:p>
          </p:txBody>
        </p:sp>
        <p:graphicFrame>
          <p:nvGraphicFramePr>
            <p:cNvPr id="137229" name="Object 13"/>
            <p:cNvGraphicFramePr>
              <a:graphicFrameLocks noChangeAspect="1"/>
            </p:cNvGraphicFramePr>
            <p:nvPr/>
          </p:nvGraphicFramePr>
          <p:xfrm>
            <a:off x="1488" y="1016"/>
            <a:ext cx="1090" cy="472"/>
          </p:xfrm>
          <a:graphic>
            <a:graphicData uri="http://schemas.openxmlformats.org/presentationml/2006/ole">
              <p:oleObj spid="_x0000_s197639" name="公式" r:id="rId8" imgW="660113" imgH="253890" progId="">
                <p:embed/>
              </p:oleObj>
            </a:graphicData>
          </a:graphic>
        </p:graphicFrame>
        <p:graphicFrame>
          <p:nvGraphicFramePr>
            <p:cNvPr id="137244" name="Object 28"/>
            <p:cNvGraphicFramePr>
              <a:graphicFrameLocks noChangeAspect="1"/>
            </p:cNvGraphicFramePr>
            <p:nvPr/>
          </p:nvGraphicFramePr>
          <p:xfrm>
            <a:off x="3168" y="618"/>
            <a:ext cx="720" cy="396"/>
          </p:xfrm>
          <a:graphic>
            <a:graphicData uri="http://schemas.openxmlformats.org/presentationml/2006/ole">
              <p:oleObj spid="_x0000_s197640" name="公式" r:id="rId9" imgW="393359" imgH="215713" progId="">
                <p:embed/>
              </p:oleObj>
            </a:graphicData>
          </a:graphic>
        </p:graphicFrame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39750" y="4508500"/>
            <a:ext cx="8196910" cy="519113"/>
            <a:chOff x="337" y="2505"/>
            <a:chExt cx="4418" cy="327"/>
          </a:xfrm>
        </p:grpSpPr>
        <p:sp>
          <p:nvSpPr>
            <p:cNvPr id="137249" name="Text Box 33"/>
            <p:cNvSpPr txBox="1">
              <a:spLocks noChangeArrowheads="1"/>
            </p:cNvSpPr>
            <p:nvPr/>
          </p:nvSpPr>
          <p:spPr bwMode="auto">
            <a:xfrm>
              <a:off x="580" y="2505"/>
              <a:ext cx="4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8FE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质点所受合外力与获得的加速度为</a:t>
              </a: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瞬时对应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关系</a:t>
              </a:r>
            </a:p>
          </p:txBody>
        </p:sp>
        <p:sp>
          <p:nvSpPr>
            <p:cNvPr id="137250" name="AutoShape 34"/>
            <p:cNvSpPr>
              <a:spLocks noChangeArrowheads="1"/>
            </p:cNvSpPr>
            <p:nvPr/>
          </p:nvSpPr>
          <p:spPr bwMode="auto">
            <a:xfrm>
              <a:off x="337" y="2601"/>
              <a:ext cx="144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948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584200" y="3509963"/>
            <a:ext cx="2835275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b="0">
              <a:solidFill>
                <a:schemeClr val="tx1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42988" y="1600200"/>
            <a:ext cx="4387850" cy="1143000"/>
            <a:chOff x="646" y="935"/>
            <a:chExt cx="2764" cy="720"/>
          </a:xfrm>
        </p:grpSpPr>
        <p:graphicFrame>
          <p:nvGraphicFramePr>
            <p:cNvPr id="139280" name="Object 16"/>
            <p:cNvGraphicFramePr>
              <a:graphicFrameLocks noChangeAspect="1"/>
            </p:cNvGraphicFramePr>
            <p:nvPr/>
          </p:nvGraphicFramePr>
          <p:xfrm>
            <a:off x="1927" y="935"/>
            <a:ext cx="1483" cy="720"/>
          </p:xfrm>
          <a:graphic>
            <a:graphicData uri="http://schemas.openxmlformats.org/presentationml/2006/ole">
              <p:oleObj spid="_x0000_s198658" name="Equation" r:id="rId3" imgW="825500" imgH="393700" progId="">
                <p:embed/>
              </p:oleObj>
            </a:graphicData>
          </a:graphic>
        </p:graphicFrame>
        <p:sp>
          <p:nvSpPr>
            <p:cNvPr id="139289" name="Rectangle 25"/>
            <p:cNvSpPr>
              <a:spLocks noChangeArrowheads="1"/>
            </p:cNvSpPr>
            <p:nvPr/>
          </p:nvSpPr>
          <p:spPr bwMode="auto">
            <a:xfrm>
              <a:off x="646" y="1153"/>
              <a:ext cx="1241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一般的表示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990600" y="2590800"/>
            <a:ext cx="6043613" cy="2057400"/>
            <a:chOff x="688" y="1680"/>
            <a:chExt cx="3781" cy="1251"/>
          </a:xfrm>
        </p:grpSpPr>
        <p:graphicFrame>
          <p:nvGraphicFramePr>
            <p:cNvPr id="139269" name="Object 5"/>
            <p:cNvGraphicFramePr>
              <a:graphicFrameLocks noChangeAspect="1"/>
            </p:cNvGraphicFramePr>
            <p:nvPr/>
          </p:nvGraphicFramePr>
          <p:xfrm>
            <a:off x="2336" y="1680"/>
            <a:ext cx="2133" cy="661"/>
          </p:xfrm>
          <a:graphic>
            <a:graphicData uri="http://schemas.openxmlformats.org/presentationml/2006/ole">
              <p:oleObj spid="_x0000_s198659" name="公式" r:id="rId4" imgW="1129810" imgH="393529" progId="">
                <p:embed/>
              </p:oleObj>
            </a:graphicData>
          </a:graphic>
        </p:graphicFrame>
        <p:graphicFrame>
          <p:nvGraphicFramePr>
            <p:cNvPr id="139270" name="Object 6"/>
            <p:cNvGraphicFramePr>
              <a:graphicFrameLocks noChangeAspect="1"/>
            </p:cNvGraphicFramePr>
            <p:nvPr/>
          </p:nvGraphicFramePr>
          <p:xfrm>
            <a:off x="2381" y="2236"/>
            <a:ext cx="2064" cy="695"/>
          </p:xfrm>
          <a:graphic>
            <a:graphicData uri="http://schemas.openxmlformats.org/presentationml/2006/ole">
              <p:oleObj spid="_x0000_s198660" name="公式" r:id="rId5" imgW="1143000" imgH="419100" progId="">
                <p:embed/>
              </p:oleObj>
            </a:graphicData>
          </a:graphic>
        </p:graphicFrame>
        <p:sp>
          <p:nvSpPr>
            <p:cNvPr id="139272" name="AutoShape 8"/>
            <p:cNvSpPr>
              <a:spLocks/>
            </p:cNvSpPr>
            <p:nvPr/>
          </p:nvSpPr>
          <p:spPr bwMode="auto">
            <a:xfrm>
              <a:off x="2189" y="1920"/>
              <a:ext cx="192" cy="816"/>
            </a:xfrm>
            <a:prstGeom prst="leftBrace">
              <a:avLst>
                <a:gd name="adj1" fmla="val 3541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0" name="Rectangle 26"/>
            <p:cNvSpPr>
              <a:spLocks noChangeArrowheads="1"/>
            </p:cNvSpPr>
            <p:nvPr/>
          </p:nvSpPr>
          <p:spPr bwMode="auto">
            <a:xfrm>
              <a:off x="688" y="2160"/>
              <a:ext cx="1463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直角坐标表示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017588" y="4648200"/>
            <a:ext cx="6938962" cy="2133600"/>
            <a:chOff x="461" y="2832"/>
            <a:chExt cx="4371" cy="1344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1904" y="2832"/>
              <a:ext cx="2928" cy="1344"/>
              <a:chOff x="1904" y="2832"/>
              <a:chExt cx="2928" cy="1344"/>
            </a:xfrm>
          </p:grpSpPr>
          <p:graphicFrame>
            <p:nvGraphicFramePr>
              <p:cNvPr id="139275" name="Object 11"/>
              <p:cNvGraphicFramePr>
                <a:graphicFrameLocks noChangeAspect="1"/>
              </p:cNvGraphicFramePr>
              <p:nvPr/>
            </p:nvGraphicFramePr>
            <p:xfrm>
              <a:off x="2048" y="2832"/>
              <a:ext cx="2624" cy="721"/>
            </p:xfrm>
            <a:graphic>
              <a:graphicData uri="http://schemas.openxmlformats.org/presentationml/2006/ole">
                <p:oleObj spid="_x0000_s198661" name="Equation" r:id="rId6" imgW="1459866" imgH="393529" progId="">
                  <p:embed/>
                </p:oleObj>
              </a:graphicData>
            </a:graphic>
          </p:graphicFrame>
          <p:graphicFrame>
            <p:nvGraphicFramePr>
              <p:cNvPr id="139276" name="Object 12"/>
              <p:cNvGraphicFramePr>
                <a:graphicFrameLocks noChangeAspect="1"/>
              </p:cNvGraphicFramePr>
              <p:nvPr/>
            </p:nvGraphicFramePr>
            <p:xfrm>
              <a:off x="2049" y="3408"/>
              <a:ext cx="2783" cy="768"/>
            </p:xfrm>
            <a:graphic>
              <a:graphicData uri="http://schemas.openxmlformats.org/presentationml/2006/ole">
                <p:oleObj spid="_x0000_s198662" name="Equation" r:id="rId7" imgW="1549400" imgH="419100" progId="">
                  <p:embed/>
                </p:oleObj>
              </a:graphicData>
            </a:graphic>
          </p:graphicFrame>
          <p:sp>
            <p:nvSpPr>
              <p:cNvPr id="139277" name="AutoShape 13"/>
              <p:cNvSpPr>
                <a:spLocks/>
              </p:cNvSpPr>
              <p:nvPr/>
            </p:nvSpPr>
            <p:spPr bwMode="auto">
              <a:xfrm>
                <a:off x="1904" y="3072"/>
                <a:ext cx="192" cy="816"/>
              </a:xfrm>
              <a:prstGeom prst="leftBrace">
                <a:avLst>
                  <a:gd name="adj1" fmla="val 35417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9291" name="Rectangle 27"/>
            <p:cNvSpPr>
              <a:spLocks noChangeArrowheads="1"/>
            </p:cNvSpPr>
            <p:nvPr/>
          </p:nvSpPr>
          <p:spPr bwMode="auto">
            <a:xfrm>
              <a:off x="461" y="3324"/>
              <a:ext cx="1466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自然坐标表示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935038" y="928687"/>
            <a:ext cx="5365750" cy="519113"/>
            <a:chOff x="556" y="436"/>
            <a:chExt cx="3380" cy="327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>
              <a:off x="884" y="436"/>
              <a:ext cx="3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牛顿第二定律的数学表达式</a:t>
              </a:r>
              <a:endParaRPr lang="zh-CN" altLang="en-US" sz="28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298" name="AutoShape 34"/>
            <p:cNvSpPr>
              <a:spLocks noChangeArrowheads="1"/>
            </p:cNvSpPr>
            <p:nvPr/>
          </p:nvSpPr>
          <p:spPr bwMode="auto">
            <a:xfrm>
              <a:off x="556" y="565"/>
              <a:ext cx="147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762000" y="228600"/>
            <a:ext cx="487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质量和牛顿第二定律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0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38138" y="1295400"/>
            <a:ext cx="5986462" cy="1422400"/>
            <a:chOff x="213" y="816"/>
            <a:chExt cx="3771" cy="896"/>
          </a:xfrm>
        </p:grpSpPr>
        <p:sp>
          <p:nvSpPr>
            <p:cNvPr id="132099" name="Rectangle 3"/>
            <p:cNvSpPr>
              <a:spLocks noChangeArrowheads="1"/>
            </p:cNvSpPr>
            <p:nvPr/>
          </p:nvSpPr>
          <p:spPr bwMode="auto">
            <a:xfrm>
              <a:off x="213" y="840"/>
              <a:ext cx="3771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两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个物体之间作用力  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反作用力  </a:t>
              </a:r>
              <a:r>
                <a:rPr lang="zh-CN" altLang="zh-CN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沿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同一直线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大小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相等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方向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相反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分别作用在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两个物体上 </a:t>
              </a:r>
              <a:r>
                <a:rPr lang="en-US" altLang="zh-CN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　　　　　</a:t>
              </a:r>
            </a:p>
          </p:txBody>
        </p:sp>
        <p:graphicFrame>
          <p:nvGraphicFramePr>
            <p:cNvPr id="132100" name="Object 4"/>
            <p:cNvGraphicFramePr>
              <a:graphicFrameLocks noChangeAspect="1"/>
            </p:cNvGraphicFramePr>
            <p:nvPr/>
          </p:nvGraphicFramePr>
          <p:xfrm>
            <a:off x="2592" y="816"/>
            <a:ext cx="312" cy="357"/>
          </p:xfrm>
          <a:graphic>
            <a:graphicData uri="http://schemas.openxmlformats.org/presentationml/2006/ole">
              <p:oleObj spid="_x0000_s199682" name="Equation" r:id="rId3" imgW="164957" imgH="190335" progId="">
                <p:embed/>
              </p:oleObj>
            </a:graphicData>
          </a:graphic>
        </p:graphicFrame>
        <p:graphicFrame>
          <p:nvGraphicFramePr>
            <p:cNvPr id="132101" name="Object 5"/>
            <p:cNvGraphicFramePr>
              <a:graphicFrameLocks noChangeAspect="1"/>
            </p:cNvGraphicFramePr>
            <p:nvPr/>
          </p:nvGraphicFramePr>
          <p:xfrm>
            <a:off x="432" y="1080"/>
            <a:ext cx="384" cy="360"/>
          </p:xfrm>
          <a:graphic>
            <a:graphicData uri="http://schemas.openxmlformats.org/presentationml/2006/ole">
              <p:oleObj spid="_x0000_s199683" name="Equation" r:id="rId4" imgW="203112" imgH="190417" progId="">
                <p:embed/>
              </p:oleObj>
            </a:graphicData>
          </a:graphic>
        </p:graphicFrame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977900" y="2644775"/>
            <a:ext cx="4356100" cy="1241425"/>
            <a:chOff x="616" y="1666"/>
            <a:chExt cx="2744" cy="782"/>
          </a:xfrm>
        </p:grpSpPr>
        <p:graphicFrame>
          <p:nvGraphicFramePr>
            <p:cNvPr id="132103" name="Object 7"/>
            <p:cNvGraphicFramePr>
              <a:graphicFrameLocks noChangeAspect="1"/>
            </p:cNvGraphicFramePr>
            <p:nvPr/>
          </p:nvGraphicFramePr>
          <p:xfrm>
            <a:off x="1412" y="1666"/>
            <a:ext cx="1228" cy="446"/>
          </p:xfrm>
          <a:graphic>
            <a:graphicData uri="http://schemas.openxmlformats.org/presentationml/2006/ole">
              <p:oleObj spid="_x0000_s199684" name="公式" r:id="rId5" imgW="457002" imgH="177723" progId="">
                <p:embed/>
              </p:oleObj>
            </a:graphicData>
          </a:graphic>
        </p:graphicFrame>
        <p:sp>
          <p:nvSpPr>
            <p:cNvPr id="132104" name="Text Box 8"/>
            <p:cNvSpPr txBox="1">
              <a:spLocks noChangeArrowheads="1"/>
            </p:cNvSpPr>
            <p:nvPr/>
          </p:nvSpPr>
          <p:spPr bwMode="auto">
            <a:xfrm>
              <a:off x="616" y="2121"/>
              <a:ext cx="2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（物体间相互作用规律）</a:t>
              </a:r>
            </a:p>
          </p:txBody>
        </p:sp>
        <p:sp>
          <p:nvSpPr>
            <p:cNvPr id="132105" name="AutoShape 9"/>
            <p:cNvSpPr>
              <a:spLocks noChangeArrowheads="1"/>
            </p:cNvSpPr>
            <p:nvPr/>
          </p:nvSpPr>
          <p:spPr bwMode="auto">
            <a:xfrm>
              <a:off x="1172" y="1824"/>
              <a:ext cx="153" cy="144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796925" y="238780"/>
            <a:ext cx="4156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牛顿第三定律</a:t>
            </a:r>
            <a:endParaRPr lang="zh-CN" altLang="en-US" sz="2800" b="1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403350" y="4038600"/>
            <a:ext cx="3352800" cy="2286000"/>
            <a:chOff x="1008" y="2544"/>
            <a:chExt cx="2112" cy="1440"/>
          </a:xfrm>
        </p:grpSpPr>
        <p:sp>
          <p:nvSpPr>
            <p:cNvPr id="132132" name="Rectangle 36"/>
            <p:cNvSpPr>
              <a:spLocks noChangeArrowheads="1"/>
            </p:cNvSpPr>
            <p:nvPr/>
          </p:nvSpPr>
          <p:spPr bwMode="auto">
            <a:xfrm>
              <a:off x="1008" y="2544"/>
              <a:ext cx="2112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Rectangle 12" descr="纸莎草纸"/>
            <p:cNvSpPr>
              <a:spLocks noChangeArrowheads="1"/>
            </p:cNvSpPr>
            <p:nvPr/>
          </p:nvSpPr>
          <p:spPr bwMode="auto">
            <a:xfrm>
              <a:off x="1440" y="2784"/>
              <a:ext cx="1104" cy="96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2109" name="Oval 13"/>
            <p:cNvSpPr>
              <a:spLocks noChangeArrowheads="1"/>
            </p:cNvSpPr>
            <p:nvPr/>
          </p:nvSpPr>
          <p:spPr bwMode="auto">
            <a:xfrm>
              <a:off x="1968" y="2880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Oval 15"/>
            <p:cNvSpPr>
              <a:spLocks noChangeArrowheads="1"/>
            </p:cNvSpPr>
            <p:nvPr/>
          </p:nvSpPr>
          <p:spPr bwMode="auto">
            <a:xfrm>
              <a:off x="1968" y="2976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Oval 16"/>
            <p:cNvSpPr>
              <a:spLocks noChangeArrowheads="1"/>
            </p:cNvSpPr>
            <p:nvPr/>
          </p:nvSpPr>
          <p:spPr bwMode="auto">
            <a:xfrm>
              <a:off x="1968" y="3072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Oval 17"/>
            <p:cNvSpPr>
              <a:spLocks noChangeArrowheads="1"/>
            </p:cNvSpPr>
            <p:nvPr/>
          </p:nvSpPr>
          <p:spPr bwMode="auto">
            <a:xfrm>
              <a:off x="1968" y="3168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Oval 18"/>
            <p:cNvSpPr>
              <a:spLocks noChangeArrowheads="1"/>
            </p:cNvSpPr>
            <p:nvPr/>
          </p:nvSpPr>
          <p:spPr bwMode="auto">
            <a:xfrm>
              <a:off x="1968" y="3264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Oval 19"/>
            <p:cNvSpPr>
              <a:spLocks noChangeArrowheads="1"/>
            </p:cNvSpPr>
            <p:nvPr/>
          </p:nvSpPr>
          <p:spPr bwMode="auto">
            <a:xfrm>
              <a:off x="1968" y="3360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Oval 20"/>
            <p:cNvSpPr>
              <a:spLocks noChangeArrowheads="1"/>
            </p:cNvSpPr>
            <p:nvPr/>
          </p:nvSpPr>
          <p:spPr bwMode="auto">
            <a:xfrm>
              <a:off x="1968" y="3456"/>
              <a:ext cx="48" cy="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AutoShape 21" descr="白色大理石"/>
            <p:cNvSpPr>
              <a:spLocks noChangeArrowheads="1"/>
            </p:cNvSpPr>
            <p:nvPr/>
          </p:nvSpPr>
          <p:spPr bwMode="auto">
            <a:xfrm flipV="1">
              <a:off x="1776" y="3552"/>
              <a:ext cx="432" cy="288"/>
            </a:xfrm>
            <a:custGeom>
              <a:avLst/>
              <a:gdLst>
                <a:gd name="G0" fmla="+- 3921 0 0"/>
                <a:gd name="G1" fmla="+- 21600 0 3921"/>
                <a:gd name="G2" fmla="*/ 3921 1 2"/>
                <a:gd name="G3" fmla="+- 21600 0 G2"/>
                <a:gd name="G4" fmla="+/ 3921 21600 2"/>
                <a:gd name="G5" fmla="+/ G1 0 2"/>
                <a:gd name="G6" fmla="*/ 21600 21600 3921"/>
                <a:gd name="G7" fmla="*/ G6 1 2"/>
                <a:gd name="G8" fmla="+- 21600 0 G7"/>
                <a:gd name="G9" fmla="*/ 21600 1 2"/>
                <a:gd name="G10" fmla="+- 3921 0 G9"/>
                <a:gd name="G11" fmla="?: G10 G8 0"/>
                <a:gd name="G12" fmla="?: G10 G7 21600"/>
                <a:gd name="T0" fmla="*/ 19639 w 21600"/>
                <a:gd name="T1" fmla="*/ 10800 h 21600"/>
                <a:gd name="T2" fmla="*/ 10800 w 21600"/>
                <a:gd name="T3" fmla="*/ 21600 h 21600"/>
                <a:gd name="T4" fmla="*/ 1961 w 21600"/>
                <a:gd name="T5" fmla="*/ 10800 h 21600"/>
                <a:gd name="T6" fmla="*/ 10800 w 21600"/>
                <a:gd name="T7" fmla="*/ 0 h 21600"/>
                <a:gd name="T8" fmla="*/ 3761 w 21600"/>
                <a:gd name="T9" fmla="*/ 3761 h 21600"/>
                <a:gd name="T10" fmla="*/ 17839 w 21600"/>
                <a:gd name="T11" fmla="*/ 178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921" y="21600"/>
                  </a:lnTo>
                  <a:lnTo>
                    <a:pt x="17679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2118" name="Object 22"/>
            <p:cNvGraphicFramePr>
              <a:graphicFrameLocks noChangeAspect="1"/>
            </p:cNvGraphicFramePr>
            <p:nvPr/>
          </p:nvGraphicFramePr>
          <p:xfrm>
            <a:off x="1872" y="3600"/>
            <a:ext cx="292" cy="247"/>
          </p:xfrm>
          <a:graphic>
            <a:graphicData uri="http://schemas.openxmlformats.org/presentationml/2006/ole">
              <p:oleObj spid="_x0000_s199685" name="Equation" r:id="rId8" imgW="164957" imgH="139579" progId="">
                <p:embed/>
              </p:oleObj>
            </a:graphicData>
          </a:graphic>
        </p:graphicFrame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6324600" y="838200"/>
            <a:ext cx="2514600" cy="5486400"/>
            <a:chOff x="3984" y="528"/>
            <a:chExt cx="1584" cy="3456"/>
          </a:xfrm>
        </p:grpSpPr>
        <p:sp>
          <p:nvSpPr>
            <p:cNvPr id="132129" name="Rectangle 33"/>
            <p:cNvSpPr>
              <a:spLocks noChangeArrowheads="1"/>
            </p:cNvSpPr>
            <p:nvPr/>
          </p:nvSpPr>
          <p:spPr bwMode="auto">
            <a:xfrm>
              <a:off x="3984" y="528"/>
              <a:ext cx="1584" cy="3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4224" y="816"/>
              <a:ext cx="1104" cy="1824"/>
              <a:chOff x="4224" y="816"/>
              <a:chExt cx="1104" cy="1824"/>
            </a:xfrm>
          </p:grpSpPr>
          <p:sp>
            <p:nvSpPr>
              <p:cNvPr id="132119" name="Rectangle 23" descr="纸莎草纸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1104" cy="96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99"/>
                </a:extrusionClr>
              </a:sp3d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32120" name="Oval 24"/>
              <p:cNvSpPr>
                <a:spLocks noChangeArrowheads="1"/>
              </p:cNvSpPr>
              <p:nvPr/>
            </p:nvSpPr>
            <p:spPr bwMode="auto">
              <a:xfrm>
                <a:off x="4752" y="912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1" name="Oval 25"/>
              <p:cNvSpPr>
                <a:spLocks noChangeArrowheads="1"/>
              </p:cNvSpPr>
              <p:nvPr/>
            </p:nvSpPr>
            <p:spPr bwMode="auto">
              <a:xfrm>
                <a:off x="4752" y="1008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2" name="Oval 26"/>
              <p:cNvSpPr>
                <a:spLocks noChangeArrowheads="1"/>
              </p:cNvSpPr>
              <p:nvPr/>
            </p:nvSpPr>
            <p:spPr bwMode="auto">
              <a:xfrm>
                <a:off x="4752" y="1104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3" name="Oval 27"/>
              <p:cNvSpPr>
                <a:spLocks noChangeArrowheads="1"/>
              </p:cNvSpPr>
              <p:nvPr/>
            </p:nvSpPr>
            <p:spPr bwMode="auto">
              <a:xfrm>
                <a:off x="4752" y="1200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4" name="Oval 28"/>
              <p:cNvSpPr>
                <a:spLocks noChangeArrowheads="1"/>
              </p:cNvSpPr>
              <p:nvPr/>
            </p:nvSpPr>
            <p:spPr bwMode="auto">
              <a:xfrm>
                <a:off x="4752" y="1296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5" name="Oval 29"/>
              <p:cNvSpPr>
                <a:spLocks noChangeArrowheads="1"/>
              </p:cNvSpPr>
              <p:nvPr/>
            </p:nvSpPr>
            <p:spPr bwMode="auto">
              <a:xfrm>
                <a:off x="4752" y="1392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6" name="Oval 30"/>
              <p:cNvSpPr>
                <a:spLocks noChangeArrowheads="1"/>
              </p:cNvSpPr>
              <p:nvPr/>
            </p:nvSpPr>
            <p:spPr bwMode="auto">
              <a:xfrm>
                <a:off x="4752" y="1488"/>
                <a:ext cx="48" cy="9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7" name="AutoShape 31" descr="白色大理石"/>
              <p:cNvSpPr>
                <a:spLocks noChangeArrowheads="1"/>
              </p:cNvSpPr>
              <p:nvPr/>
            </p:nvSpPr>
            <p:spPr bwMode="auto">
              <a:xfrm flipV="1">
                <a:off x="4560" y="2345"/>
                <a:ext cx="432" cy="288"/>
              </a:xfrm>
              <a:custGeom>
                <a:avLst/>
                <a:gdLst>
                  <a:gd name="G0" fmla="+- 3921 0 0"/>
                  <a:gd name="G1" fmla="+- 21600 0 3921"/>
                  <a:gd name="G2" fmla="*/ 3921 1 2"/>
                  <a:gd name="G3" fmla="+- 21600 0 G2"/>
                  <a:gd name="G4" fmla="+/ 3921 21600 2"/>
                  <a:gd name="G5" fmla="+/ G1 0 2"/>
                  <a:gd name="G6" fmla="*/ 21600 21600 3921"/>
                  <a:gd name="G7" fmla="*/ G6 1 2"/>
                  <a:gd name="G8" fmla="+- 21600 0 G7"/>
                  <a:gd name="G9" fmla="*/ 21600 1 2"/>
                  <a:gd name="G10" fmla="+- 3921 0 G9"/>
                  <a:gd name="G11" fmla="?: G10 G8 0"/>
                  <a:gd name="G12" fmla="?: G10 G7 21600"/>
                  <a:gd name="T0" fmla="*/ 19639 w 21600"/>
                  <a:gd name="T1" fmla="*/ 10800 h 21600"/>
                  <a:gd name="T2" fmla="*/ 10800 w 21600"/>
                  <a:gd name="T3" fmla="*/ 21600 h 21600"/>
                  <a:gd name="T4" fmla="*/ 1961 w 21600"/>
                  <a:gd name="T5" fmla="*/ 10800 h 21600"/>
                  <a:gd name="T6" fmla="*/ 10800 w 21600"/>
                  <a:gd name="T7" fmla="*/ 0 h 21600"/>
                  <a:gd name="T8" fmla="*/ 3761 w 21600"/>
                  <a:gd name="T9" fmla="*/ 3761 h 21600"/>
                  <a:gd name="T10" fmla="*/ 17839 w 21600"/>
                  <a:gd name="T11" fmla="*/ 1783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921" y="21600"/>
                    </a:lnTo>
                    <a:lnTo>
                      <a:pt x="1767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7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2128" name="Object 32"/>
              <p:cNvGraphicFramePr>
                <a:graphicFrameLocks noChangeAspect="1"/>
              </p:cNvGraphicFramePr>
              <p:nvPr/>
            </p:nvGraphicFramePr>
            <p:xfrm>
              <a:off x="4656" y="2393"/>
              <a:ext cx="292" cy="247"/>
            </p:xfrm>
            <a:graphic>
              <a:graphicData uri="http://schemas.openxmlformats.org/presentationml/2006/ole">
                <p:oleObj spid="_x0000_s199686" name="Equation" r:id="rId9" imgW="164957" imgH="139579" progId="">
                  <p:embed/>
                </p:oleObj>
              </a:graphicData>
            </a:graphic>
          </p:graphicFrame>
        </p:grp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973888" y="2514600"/>
            <a:ext cx="615950" cy="533400"/>
            <a:chOff x="4393" y="1584"/>
            <a:chExt cx="388" cy="336"/>
          </a:xfrm>
        </p:grpSpPr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4781" y="1584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2145" name="Object 49"/>
            <p:cNvGraphicFramePr>
              <a:graphicFrameLocks noChangeAspect="1"/>
            </p:cNvGraphicFramePr>
            <p:nvPr/>
          </p:nvGraphicFramePr>
          <p:xfrm>
            <a:off x="4393" y="1584"/>
            <a:ext cx="311" cy="332"/>
          </p:xfrm>
          <a:graphic>
            <a:graphicData uri="http://schemas.openxmlformats.org/presentationml/2006/ole">
              <p:oleObj spid="_x0000_s199687" name="Equation" r:id="rId10" imgW="228600" imgH="241200" progId="">
                <p:embed/>
              </p:oleObj>
            </a:graphicData>
          </a:graphic>
        </p:graphicFrame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6934200" y="3124200"/>
            <a:ext cx="1189038" cy="1676400"/>
            <a:chOff x="4368" y="1968"/>
            <a:chExt cx="749" cy="1056"/>
          </a:xfrm>
        </p:grpSpPr>
        <p:sp>
          <p:nvSpPr>
            <p:cNvPr id="132139" name="Line 43"/>
            <p:cNvSpPr>
              <a:spLocks noChangeShapeType="1"/>
            </p:cNvSpPr>
            <p:nvPr/>
          </p:nvSpPr>
          <p:spPr bwMode="auto">
            <a:xfrm flipV="1">
              <a:off x="4781" y="1968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40" name="Line 44"/>
            <p:cNvSpPr>
              <a:spLocks noChangeShapeType="1"/>
            </p:cNvSpPr>
            <p:nvPr/>
          </p:nvSpPr>
          <p:spPr bwMode="auto">
            <a:xfrm>
              <a:off x="4781" y="2640"/>
              <a:ext cx="0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2144" name="Object 48"/>
            <p:cNvGraphicFramePr>
              <a:graphicFrameLocks noChangeAspect="1"/>
            </p:cNvGraphicFramePr>
            <p:nvPr/>
          </p:nvGraphicFramePr>
          <p:xfrm>
            <a:off x="4368" y="1994"/>
            <a:ext cx="244" cy="332"/>
          </p:xfrm>
          <a:graphic>
            <a:graphicData uri="http://schemas.openxmlformats.org/presentationml/2006/ole">
              <p:oleObj spid="_x0000_s199688" name="Equation" r:id="rId11" imgW="177840" imgH="241200" progId="">
                <p:embed/>
              </p:oleObj>
            </a:graphicData>
          </a:graphic>
        </p:graphicFrame>
        <p:graphicFrame>
          <p:nvGraphicFramePr>
            <p:cNvPr id="132146" name="Object 50"/>
            <p:cNvGraphicFramePr>
              <a:graphicFrameLocks noChangeAspect="1"/>
            </p:cNvGraphicFramePr>
            <p:nvPr/>
          </p:nvGraphicFramePr>
          <p:xfrm>
            <a:off x="4848" y="2688"/>
            <a:ext cx="269" cy="336"/>
          </p:xfrm>
          <a:graphic>
            <a:graphicData uri="http://schemas.openxmlformats.org/presentationml/2006/ole">
              <p:oleObj spid="_x0000_s199689" name="Equation" r:id="rId12" imgW="190440" imgH="241200" progId="">
                <p:embed/>
              </p:oleObj>
            </a:graphicData>
          </a:graphic>
        </p:graphicFrame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6400800" y="4953000"/>
            <a:ext cx="2362200" cy="1219200"/>
            <a:chOff x="4032" y="3120"/>
            <a:chExt cx="1488" cy="768"/>
          </a:xfrm>
        </p:grpSpPr>
        <p:sp>
          <p:nvSpPr>
            <p:cNvPr id="132138" name="Freeform 42"/>
            <p:cNvSpPr>
              <a:spLocks/>
            </p:cNvSpPr>
            <p:nvPr/>
          </p:nvSpPr>
          <p:spPr bwMode="auto">
            <a:xfrm>
              <a:off x="4032" y="3504"/>
              <a:ext cx="1488" cy="144"/>
            </a:xfrm>
            <a:custGeom>
              <a:avLst/>
              <a:gdLst>
                <a:gd name="T0" fmla="*/ 0 w 1392"/>
                <a:gd name="T1" fmla="*/ 144 h 144"/>
                <a:gd name="T2" fmla="*/ 672 w 1392"/>
                <a:gd name="T3" fmla="*/ 0 h 144"/>
                <a:gd name="T4" fmla="*/ 1392 w 139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144">
                  <a:moveTo>
                    <a:pt x="0" y="144"/>
                  </a:moveTo>
                  <a:cubicBezTo>
                    <a:pt x="220" y="72"/>
                    <a:pt x="440" y="0"/>
                    <a:pt x="672" y="0"/>
                  </a:cubicBezTo>
                  <a:cubicBezTo>
                    <a:pt x="904" y="0"/>
                    <a:pt x="1148" y="72"/>
                    <a:pt x="1392" y="144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 flipV="1">
              <a:off x="4781" y="321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2147" name="Object 51"/>
            <p:cNvGraphicFramePr>
              <a:graphicFrameLocks noChangeAspect="1"/>
            </p:cNvGraphicFramePr>
            <p:nvPr/>
          </p:nvGraphicFramePr>
          <p:xfrm>
            <a:off x="4800" y="3120"/>
            <a:ext cx="359" cy="336"/>
          </p:xfrm>
          <a:graphic>
            <a:graphicData uri="http://schemas.openxmlformats.org/presentationml/2006/ole">
              <p:oleObj spid="_x0000_s199690" name="Equation" r:id="rId13" imgW="254160" imgH="241200" progId="">
                <p:embed/>
              </p:oleObj>
            </a:graphicData>
          </a:graphic>
        </p:graphicFrame>
        <p:sp>
          <p:nvSpPr>
            <p:cNvPr id="132148" name="Text Box 52"/>
            <p:cNvSpPr txBox="1">
              <a:spLocks noChangeArrowheads="1"/>
            </p:cNvSpPr>
            <p:nvPr/>
          </p:nvSpPr>
          <p:spPr bwMode="auto">
            <a:xfrm>
              <a:off x="4512" y="3561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地球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792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62000" y="3321050"/>
            <a:ext cx="7924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lang="en-US" altLang="zh-CN" sz="2800" dirty="0">
                <a:solidFill>
                  <a:srgbClr val="CC0000"/>
                </a:solidFill>
                <a:latin typeface="宋体" charset="-122"/>
              </a:rPr>
              <a:t>   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1m</a:t>
            </a:r>
            <a:r>
              <a:rPr lang="en-US" altLang="zh-CN" sz="2800" dirty="0">
                <a:solidFill>
                  <a:srgbClr val="CC0000"/>
                </a:solidFill>
                <a:latin typeface="宋体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是光在真空中在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1/299792458 s </a:t>
            </a:r>
            <a:r>
              <a:rPr lang="zh-CN" altLang="en-US" sz="2800" dirty="0">
                <a:solidFill>
                  <a:srgbClr val="000000"/>
                </a:solidFill>
                <a:latin typeface="宋体" charset="-122"/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内所经过的距离 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09600" y="1905000"/>
            <a:ext cx="1676400" cy="863600"/>
          </a:xfrm>
          <a:prstGeom prst="rect">
            <a:avLst/>
          </a:prstGeom>
          <a:solidFill>
            <a:srgbClr val="FFF7FA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力学的</a:t>
            </a:r>
          </a:p>
          <a:p>
            <a:pPr algn="ctr"/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基本单位</a:t>
            </a:r>
            <a:endParaRPr lang="zh-CN" altLang="en-US" sz="24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152400"/>
            <a:ext cx="5168900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补充：物理量的单位和量纲</a:t>
            </a:r>
            <a:endParaRPr lang="zh-CN" altLang="en-US" sz="32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85800" y="4203700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800" b="1" dirty="0">
                <a:solidFill>
                  <a:srgbClr val="CC0000"/>
                </a:solidFill>
                <a:latin typeface="宋体" charset="-122"/>
              </a:rPr>
              <a:t>   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en-US" altLang="zh-CN" sz="28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是铯的一种同位素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133 Cs 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原子发出的一个特征频率光波周期的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9192631770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倍 </a:t>
            </a:r>
            <a:r>
              <a:rPr lang="en-US" altLang="zh-CN" sz="2800" b="1" dirty="0">
                <a:solidFill>
                  <a:srgbClr val="000000"/>
                </a:solidFill>
                <a:latin typeface="宋体" charset="-122"/>
              </a:rPr>
              <a:t>.</a:t>
            </a:r>
            <a:endParaRPr lang="en-US" altLang="zh-CN" sz="2800" b="1" dirty="0">
              <a:solidFill>
                <a:srgbClr val="1C1C1C"/>
              </a:solidFill>
              <a:latin typeface="Times New Roman" pitchFamily="18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85800" y="5226050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800" b="1" dirty="0">
                <a:solidFill>
                  <a:srgbClr val="CC0000"/>
                </a:solidFill>
                <a:latin typeface="宋体" charset="-122"/>
              </a:rPr>
              <a:t>  </a:t>
            </a:r>
            <a:r>
              <a:rPr lang="en-US" altLang="zh-CN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千克标准原器</a:t>
            </a:r>
            <a:r>
              <a:rPr lang="zh-CN" altLang="en-US" sz="28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用铂铱合金制造的一个金属圆柱体，保存在巴黎度量衡局中 </a:t>
            </a:r>
            <a:r>
              <a:rPr lang="en-US" altLang="zh-CN" sz="2800" b="1" dirty="0">
                <a:solidFill>
                  <a:srgbClr val="000000"/>
                </a:solidFill>
                <a:latin typeface="宋体" charset="-122"/>
              </a:rPr>
              <a:t>.</a:t>
            </a:r>
          </a:p>
        </p:txBody>
      </p:sp>
      <p:graphicFrame>
        <p:nvGraphicFramePr>
          <p:cNvPr id="10247" name="Group 7"/>
          <p:cNvGraphicFramePr>
            <a:graphicFrameLocks noGrp="1"/>
          </p:cNvGraphicFramePr>
          <p:nvPr/>
        </p:nvGraphicFramePr>
        <p:xfrm>
          <a:off x="2438400" y="1571625"/>
          <a:ext cx="6096000" cy="155448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1524000"/>
            <a:ext cx="6477000" cy="1600200"/>
            <a:chOff x="1440" y="1152"/>
            <a:chExt cx="4080" cy="1008"/>
          </a:xfrm>
        </p:grpSpPr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1596" y="1152"/>
              <a:ext cx="13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物理量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1440" y="1488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单位名称</a:t>
              </a:r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1692" y="1824"/>
              <a:ext cx="9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符号</a:t>
              </a:r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2612" y="1161"/>
              <a:ext cx="9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长度</a:t>
              </a:r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2721" y="148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米</a:t>
              </a:r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3620" y="1152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质量</a:t>
              </a:r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3572" y="1497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千克</a:t>
              </a:r>
            </a:p>
          </p:txBody>
        </p:sp>
        <p:sp>
          <p:nvSpPr>
            <p:cNvPr id="10277" name="Rectangle 37"/>
            <p:cNvSpPr>
              <a:spLocks noChangeArrowheads="1"/>
            </p:cNvSpPr>
            <p:nvPr/>
          </p:nvSpPr>
          <p:spPr bwMode="auto">
            <a:xfrm>
              <a:off x="4580" y="1152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时间</a:t>
              </a:r>
            </a:p>
          </p:txBody>
        </p:sp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4668" y="148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秒</a:t>
              </a:r>
            </a:p>
          </p:txBody>
        </p:sp>
        <p:graphicFrame>
          <p:nvGraphicFramePr>
            <p:cNvPr id="10279" name="Object 39"/>
            <p:cNvGraphicFramePr>
              <a:graphicFrameLocks noChangeAspect="1"/>
            </p:cNvGraphicFramePr>
            <p:nvPr/>
          </p:nvGraphicFramePr>
          <p:xfrm>
            <a:off x="2748" y="1853"/>
            <a:ext cx="336" cy="259"/>
          </p:xfrm>
          <a:graphic>
            <a:graphicData uri="http://schemas.openxmlformats.org/presentationml/2006/ole">
              <p:oleObj spid="_x0000_s200706" name="Equation" r:id="rId4" imgW="164814" imgH="126780" progId="">
                <p:embed/>
              </p:oleObj>
            </a:graphicData>
          </a:graphic>
        </p:graphicFrame>
        <p:graphicFrame>
          <p:nvGraphicFramePr>
            <p:cNvPr id="10280" name="Object 40"/>
            <p:cNvGraphicFramePr>
              <a:graphicFrameLocks noChangeAspect="1"/>
            </p:cNvGraphicFramePr>
            <p:nvPr/>
          </p:nvGraphicFramePr>
          <p:xfrm>
            <a:off x="3708" y="1776"/>
            <a:ext cx="384" cy="384"/>
          </p:xfrm>
          <a:graphic>
            <a:graphicData uri="http://schemas.openxmlformats.org/presentationml/2006/ole">
              <p:oleObj spid="_x0000_s200707" name="Equation" r:id="rId5" imgW="203024" imgH="203024" progId="">
                <p:embed/>
              </p:oleObj>
            </a:graphicData>
          </a:graphic>
        </p:graphicFrame>
        <p:graphicFrame>
          <p:nvGraphicFramePr>
            <p:cNvPr id="10281" name="Object 41"/>
            <p:cNvGraphicFramePr>
              <a:graphicFrameLocks noChangeAspect="1"/>
            </p:cNvGraphicFramePr>
            <p:nvPr/>
          </p:nvGraphicFramePr>
          <p:xfrm>
            <a:off x="4747" y="1824"/>
            <a:ext cx="209" cy="288"/>
          </p:xfrm>
          <a:graphic>
            <a:graphicData uri="http://schemas.openxmlformats.org/presentationml/2006/ole">
              <p:oleObj spid="_x0000_s200708" name="Equation" r:id="rId6" imgW="101556" imgH="139639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nimBg="1" autoUpdateAnimBg="0"/>
      <p:bldP spid="10245" grpId="0" autoUpdateAnimBg="0"/>
      <p:bldP spid="102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2133600"/>
            <a:ext cx="7239000" cy="652463"/>
            <a:chOff x="816" y="849"/>
            <a:chExt cx="4560" cy="4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16" y="912"/>
              <a:ext cx="2207" cy="348"/>
              <a:chOff x="816" y="912"/>
              <a:chExt cx="2207" cy="348"/>
            </a:xfrm>
          </p:grpSpPr>
          <p:sp>
            <p:nvSpPr>
              <p:cNvPr id="66564" name="Rectangle 4"/>
              <p:cNvSpPr>
                <a:spLocks noChangeArrowheads="1"/>
              </p:cNvSpPr>
              <p:nvPr/>
            </p:nvSpPr>
            <p:spPr bwMode="auto">
              <a:xfrm>
                <a:off x="816" y="912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10000"/>
                    </a:solidFill>
                    <a:latin typeface="黑体" pitchFamily="49" charset="-122"/>
                    <a:ea typeface="黑体" pitchFamily="49" charset="-122"/>
                  </a:rPr>
                  <a:t>速率</a:t>
                </a:r>
                <a:endParaRPr lang="zh-CN" altLang="en-US" sz="2800" dirty="0">
                  <a:latin typeface="黑体" pitchFamily="49" charset="-122"/>
                  <a:ea typeface="黑体" pitchFamily="49" charset="-122"/>
                </a:endParaRPr>
              </a:p>
            </p:txBody>
          </p:sp>
          <p:graphicFrame>
            <p:nvGraphicFramePr>
              <p:cNvPr id="66565" name="Object 5"/>
              <p:cNvGraphicFramePr>
                <a:graphicFrameLocks noChangeAspect="1"/>
              </p:cNvGraphicFramePr>
              <p:nvPr/>
            </p:nvGraphicFramePr>
            <p:xfrm>
              <a:off x="1776" y="912"/>
              <a:ext cx="1247" cy="348"/>
            </p:xfrm>
            <a:graphic>
              <a:graphicData uri="http://schemas.openxmlformats.org/presentationml/2006/ole">
                <p:oleObj spid="_x0000_s201730" name="Equation" r:id="rId3" imgW="634449" imgH="177646" progId="">
                  <p:embed/>
                </p:oleObj>
              </a:graphicData>
            </a:graphic>
          </p:graphicFrame>
        </p:grpSp>
        <p:graphicFrame>
          <p:nvGraphicFramePr>
            <p:cNvPr id="66566" name="Object 6"/>
            <p:cNvGraphicFramePr>
              <a:graphicFrameLocks noChangeAspect="1"/>
            </p:cNvGraphicFramePr>
            <p:nvPr/>
          </p:nvGraphicFramePr>
          <p:xfrm>
            <a:off x="3536" y="849"/>
            <a:ext cx="1840" cy="399"/>
          </p:xfrm>
          <a:graphic>
            <a:graphicData uri="http://schemas.openxmlformats.org/presentationml/2006/ole">
              <p:oleObj spid="_x0000_s201731" name="Equation" r:id="rId4" imgW="939392" imgH="203112" progId="">
                <p:embed/>
              </p:oleObj>
            </a:graphicData>
          </a:graphic>
        </p:graphicFrame>
      </p:grp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990600" y="1219200"/>
            <a:ext cx="1676400" cy="436563"/>
          </a:xfrm>
          <a:prstGeom prst="rect">
            <a:avLst/>
          </a:prstGeom>
          <a:solidFill>
            <a:srgbClr val="FFF7FA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导出量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219200" y="3124200"/>
            <a:ext cx="7061200" cy="587375"/>
            <a:chOff x="912" y="1296"/>
            <a:chExt cx="4448" cy="370"/>
          </a:xfrm>
        </p:grpSpPr>
        <p:graphicFrame>
          <p:nvGraphicFramePr>
            <p:cNvPr id="66569" name="Object 9"/>
            <p:cNvGraphicFramePr>
              <a:graphicFrameLocks noChangeAspect="1"/>
            </p:cNvGraphicFramePr>
            <p:nvPr/>
          </p:nvGraphicFramePr>
          <p:xfrm>
            <a:off x="1776" y="1296"/>
            <a:ext cx="960" cy="331"/>
          </p:xfrm>
          <a:graphic>
            <a:graphicData uri="http://schemas.openxmlformats.org/presentationml/2006/ole">
              <p:oleObj spid="_x0000_s201732" name="公式" r:id="rId5" imgW="812447" imgH="279279" progId="">
                <p:embed/>
              </p:oleObj>
            </a:graphicData>
          </a:graphic>
        </p:graphicFrame>
        <p:graphicFrame>
          <p:nvGraphicFramePr>
            <p:cNvPr id="66570" name="Object 10"/>
            <p:cNvGraphicFramePr>
              <a:graphicFrameLocks noChangeAspect="1"/>
            </p:cNvGraphicFramePr>
            <p:nvPr/>
          </p:nvGraphicFramePr>
          <p:xfrm>
            <a:off x="3584" y="1296"/>
            <a:ext cx="1776" cy="370"/>
          </p:xfrm>
          <a:graphic>
            <a:graphicData uri="http://schemas.openxmlformats.org/presentationml/2006/ole">
              <p:oleObj spid="_x0000_s201733" name="公式" r:id="rId6" imgW="1587500" imgH="330200" progId="">
                <p:embed/>
              </p:oleObj>
            </a:graphicData>
          </a:graphic>
        </p:graphicFrame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912" y="129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10000"/>
                  </a:solidFill>
                  <a:latin typeface="黑体" pitchFamily="49" charset="-122"/>
                  <a:ea typeface="黑体" pitchFamily="49" charset="-122"/>
                </a:rPr>
                <a:t>力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219200" y="4038600"/>
            <a:ext cx="6527800" cy="600075"/>
            <a:chOff x="912" y="1660"/>
            <a:chExt cx="4112" cy="378"/>
          </a:xfrm>
        </p:grpSpPr>
        <p:graphicFrame>
          <p:nvGraphicFramePr>
            <p:cNvPr id="66573" name="Object 13"/>
            <p:cNvGraphicFramePr>
              <a:graphicFrameLocks noChangeAspect="1"/>
            </p:cNvGraphicFramePr>
            <p:nvPr/>
          </p:nvGraphicFramePr>
          <p:xfrm>
            <a:off x="1776" y="1660"/>
            <a:ext cx="1337" cy="356"/>
          </p:xfrm>
          <a:graphic>
            <a:graphicData uri="http://schemas.openxmlformats.org/presentationml/2006/ole">
              <p:oleObj spid="_x0000_s201734" name="Equation" r:id="rId7" imgW="761669" imgH="203112" progId="">
                <p:embed/>
              </p:oleObj>
            </a:graphicData>
          </a:graphic>
        </p:graphicFrame>
        <p:graphicFrame>
          <p:nvGraphicFramePr>
            <p:cNvPr id="66574" name="Object 14"/>
            <p:cNvGraphicFramePr>
              <a:graphicFrameLocks noChangeAspect="1"/>
            </p:cNvGraphicFramePr>
            <p:nvPr/>
          </p:nvGraphicFramePr>
          <p:xfrm>
            <a:off x="3632" y="1680"/>
            <a:ext cx="1392" cy="358"/>
          </p:xfrm>
          <a:graphic>
            <a:graphicData uri="http://schemas.openxmlformats.org/presentationml/2006/ole">
              <p:oleObj spid="_x0000_s201735" name="Equation" r:id="rId8" imgW="685502" imgH="177723" progId="">
                <p:embed/>
              </p:oleObj>
            </a:graphicData>
          </a:graphic>
        </p:graphicFrame>
        <p:sp>
          <p:nvSpPr>
            <p:cNvPr id="66575" name="Rectangle 15"/>
            <p:cNvSpPr>
              <a:spLocks noChangeArrowheads="1"/>
            </p:cNvSpPr>
            <p:nvPr/>
          </p:nvSpPr>
          <p:spPr bwMode="auto">
            <a:xfrm>
              <a:off x="912" y="1682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10000"/>
                  </a:solidFill>
                  <a:latin typeface="黑体" pitchFamily="49" charset="-122"/>
                  <a:ea typeface="黑体" pitchFamily="49" charset="-122"/>
                </a:rPr>
                <a:t>功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3400" y="152400"/>
            <a:ext cx="5168900" cy="6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补充：物理量的单位和量纲</a:t>
            </a:r>
            <a:endParaRPr lang="zh-CN" altLang="en-US" sz="32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2679</Words>
  <Application>Microsoft Office PowerPoint</Application>
  <PresentationFormat>全屏显示(4:3)</PresentationFormat>
  <Paragraphs>175</Paragraphs>
  <Slides>30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Office 主题</vt:lpstr>
      <vt:lpstr>Equation</vt:lpstr>
      <vt:lpstr>公式</vt:lpstr>
      <vt:lpstr>Clip</vt:lpstr>
      <vt:lpstr>幻灯片 1</vt:lpstr>
      <vt:lpstr>2.1 牛顿运动定律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2.2 常见的力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2.4 质点动力学问题求解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gaojian wu</dc:creator>
  <cp:lastModifiedBy>Administrator</cp:lastModifiedBy>
  <cp:revision>100</cp:revision>
  <dcterms:created xsi:type="dcterms:W3CDTF">2014-01-25T15:24:38Z</dcterms:created>
  <dcterms:modified xsi:type="dcterms:W3CDTF">2019-02-24T12:44:03Z</dcterms:modified>
</cp:coreProperties>
</file>