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9" r:id="rId2"/>
    <p:sldId id="378" r:id="rId3"/>
    <p:sldId id="379" r:id="rId4"/>
    <p:sldId id="38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83"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5.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4.wmf"/><Relationship Id="rId2" Type="http://schemas.openxmlformats.org/officeDocument/2006/relationships/image" Target="../media/image65.wmf"/><Relationship Id="rId1" Type="http://schemas.openxmlformats.org/officeDocument/2006/relationships/image" Target="../media/image53.wmf"/><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0" Type="http://schemas.openxmlformats.org/officeDocument/2006/relationships/image" Target="../media/image49.wmf"/><Relationship Id="rId4" Type="http://schemas.openxmlformats.org/officeDocument/2006/relationships/image" Target="../media/image67.wmf"/><Relationship Id="rId9"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11" Type="http://schemas.openxmlformats.org/officeDocument/2006/relationships/image" Target="../media/image97.wmf"/><Relationship Id="rId5" Type="http://schemas.openxmlformats.org/officeDocument/2006/relationships/image" Target="../media/image91.wmf"/><Relationship Id="rId10" Type="http://schemas.openxmlformats.org/officeDocument/2006/relationships/image" Target="../media/image96.wmf"/><Relationship Id="rId4" Type="http://schemas.openxmlformats.org/officeDocument/2006/relationships/image" Target="../media/image90.wmf"/><Relationship Id="rId9" Type="http://schemas.openxmlformats.org/officeDocument/2006/relationships/image" Target="../media/image9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9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12" Type="http://schemas.openxmlformats.org/officeDocument/2006/relationships/image" Target="../media/image115.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11" Type="http://schemas.openxmlformats.org/officeDocument/2006/relationships/image" Target="../media/image114.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 Id="rId5" Type="http://schemas.openxmlformats.org/officeDocument/2006/relationships/image" Target="../media/image147.wmf"/><Relationship Id="rId4" Type="http://schemas.openxmlformats.org/officeDocument/2006/relationships/image" Target="../media/image14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7.wmf"/><Relationship Id="rId7" Type="http://schemas.openxmlformats.org/officeDocument/2006/relationships/image" Target="../media/image170.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57.wmf"/><Relationship Id="rId5" Type="http://schemas.openxmlformats.org/officeDocument/2006/relationships/image" Target="../media/image169.wmf"/><Relationship Id="rId4" Type="http://schemas.openxmlformats.org/officeDocument/2006/relationships/image" Target="../media/image168.wmf"/><Relationship Id="rId9" Type="http://schemas.openxmlformats.org/officeDocument/2006/relationships/image" Target="../media/image172.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94.wmf"/><Relationship Id="rId1" Type="http://schemas.openxmlformats.org/officeDocument/2006/relationships/image" Target="../media/image19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97.wmf"/><Relationship Id="rId1" Type="http://schemas.openxmlformats.org/officeDocument/2006/relationships/image" Target="../media/image19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image" Target="../media/image207.wmf"/><Relationship Id="rId3" Type="http://schemas.openxmlformats.org/officeDocument/2006/relationships/image" Target="../media/image200.wmf"/><Relationship Id="rId7" Type="http://schemas.openxmlformats.org/officeDocument/2006/relationships/image" Target="../media/image22.wmf"/><Relationship Id="rId12" Type="http://schemas.openxmlformats.org/officeDocument/2006/relationships/image" Target="../media/image206.wmf"/><Relationship Id="rId17" Type="http://schemas.openxmlformats.org/officeDocument/2006/relationships/image" Target="../media/image211.wmf"/><Relationship Id="rId2" Type="http://schemas.openxmlformats.org/officeDocument/2006/relationships/image" Target="../media/image199.wmf"/><Relationship Id="rId16" Type="http://schemas.openxmlformats.org/officeDocument/2006/relationships/image" Target="../media/image210.emf"/><Relationship Id="rId1" Type="http://schemas.openxmlformats.org/officeDocument/2006/relationships/image" Target="../media/image198.wmf"/><Relationship Id="rId6" Type="http://schemas.openxmlformats.org/officeDocument/2006/relationships/image" Target="../media/image203.wmf"/><Relationship Id="rId11" Type="http://schemas.openxmlformats.org/officeDocument/2006/relationships/image" Target="../media/image205.wmf"/><Relationship Id="rId5" Type="http://schemas.openxmlformats.org/officeDocument/2006/relationships/image" Target="../media/image202.wmf"/><Relationship Id="rId15" Type="http://schemas.openxmlformats.org/officeDocument/2006/relationships/image" Target="../media/image209.emf"/><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image" Target="../media/image7.wmf"/><Relationship Id="rId14" Type="http://schemas.openxmlformats.org/officeDocument/2006/relationships/image" Target="../media/image20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00.wmf"/><Relationship Id="rId1" Type="http://schemas.openxmlformats.org/officeDocument/2006/relationships/image" Target="../media/image21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25.wmf"/><Relationship Id="rId1" Type="http://schemas.openxmlformats.org/officeDocument/2006/relationships/image" Target="../media/image22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57.wmf"/><Relationship Id="rId7" Type="http://schemas.openxmlformats.org/officeDocument/2006/relationships/image" Target="../media/image227.wmf"/><Relationship Id="rId2" Type="http://schemas.openxmlformats.org/officeDocument/2006/relationships/image" Target="../media/image202.wmf"/><Relationship Id="rId1" Type="http://schemas.openxmlformats.org/officeDocument/2006/relationships/image" Target="../media/image22.wmf"/><Relationship Id="rId6" Type="http://schemas.openxmlformats.org/officeDocument/2006/relationships/image" Target="../media/image226.wmf"/><Relationship Id="rId5" Type="http://schemas.openxmlformats.org/officeDocument/2006/relationships/image" Target="../media/image206.wmf"/><Relationship Id="rId10" Type="http://schemas.openxmlformats.org/officeDocument/2006/relationships/image" Target="../media/image230.wmf"/><Relationship Id="rId4" Type="http://schemas.openxmlformats.org/officeDocument/2006/relationships/image" Target="../media/image204.wmf"/><Relationship Id="rId9" Type="http://schemas.openxmlformats.org/officeDocument/2006/relationships/image" Target="../media/image2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wmf"/><Relationship Id="rId9" Type="http://schemas.openxmlformats.org/officeDocument/2006/relationships/image" Target="../media/image240.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48.wmf"/><Relationship Id="rId3" Type="http://schemas.openxmlformats.org/officeDocument/2006/relationships/image" Target="../media/image243.wmf"/><Relationship Id="rId7" Type="http://schemas.openxmlformats.org/officeDocument/2006/relationships/image" Target="../media/image247.wmf"/><Relationship Id="rId2" Type="http://schemas.openxmlformats.org/officeDocument/2006/relationships/image" Target="../media/image242.wmf"/><Relationship Id="rId1" Type="http://schemas.openxmlformats.org/officeDocument/2006/relationships/image" Target="../media/image241.wmf"/><Relationship Id="rId6" Type="http://schemas.openxmlformats.org/officeDocument/2006/relationships/image" Target="../media/image246.wmf"/><Relationship Id="rId5" Type="http://schemas.openxmlformats.org/officeDocument/2006/relationships/image" Target="../media/image245.wmf"/><Relationship Id="rId10" Type="http://schemas.openxmlformats.org/officeDocument/2006/relationships/image" Target="../media/image250.wmf"/><Relationship Id="rId4" Type="http://schemas.openxmlformats.org/officeDocument/2006/relationships/image" Target="../media/image244.wmf"/><Relationship Id="rId9" Type="http://schemas.openxmlformats.org/officeDocument/2006/relationships/image" Target="../media/image24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image" Target="../media/image55.wmf"/><Relationship Id="rId7" Type="http://schemas.openxmlformats.org/officeDocument/2006/relationships/image" Target="../media/image58.wmf"/><Relationship Id="rId12" Type="http://schemas.openxmlformats.org/officeDocument/2006/relationships/image" Target="../media/image63.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7.wmf"/><Relationship Id="rId11" Type="http://schemas.openxmlformats.org/officeDocument/2006/relationships/image" Target="../media/image62.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1.wmf"/><Relationship Id="rId9"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304E6B-9FC4-48DA-8519-FDDBAD8145AC}" type="datetimeFigureOut">
              <a:rPr lang="zh-CN" altLang="en-US" smtClean="0"/>
              <a:pPr/>
              <a:t>2022/4/16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8E445-E070-4166-AD29-2A9B24B4FF29}" type="slidenum">
              <a:rPr lang="zh-CN" altLang="en-US" smtClean="0"/>
              <a:pPr/>
              <a:t>‹#›</a:t>
            </a:fld>
            <a:endParaRPr lang="zh-CN" altLang="en-US"/>
          </a:p>
        </p:txBody>
      </p:sp>
    </p:spTree>
    <p:extLst>
      <p:ext uri="{BB962C8B-B14F-4D97-AF65-F5344CB8AC3E}">
        <p14:creationId xmlns:p14="http://schemas.microsoft.com/office/powerpoint/2010/main" val="3718761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18E445-E070-4166-AD29-2A9B24B4FF29}" type="slidenum">
              <a:rPr lang="zh-CN" altLang="en-US" smtClean="0"/>
              <a:pPr/>
              <a:t>1</a:t>
            </a:fld>
            <a:endParaRPr lang="zh-CN" altLang="en-US"/>
          </a:p>
        </p:txBody>
      </p:sp>
    </p:spTree>
    <p:extLst>
      <p:ext uri="{BB962C8B-B14F-4D97-AF65-F5344CB8AC3E}">
        <p14:creationId xmlns:p14="http://schemas.microsoft.com/office/powerpoint/2010/main" val="250671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75932F-7008-4016-A351-921A1780AD24}" type="slidenum">
              <a:rPr lang="zh-CN" altLang="en-US" smtClean="0"/>
              <a:pPr/>
              <a:t>6</a:t>
            </a:fld>
            <a:endParaRPr lang="zh-CN" altLang="en-US"/>
          </a:p>
        </p:txBody>
      </p:sp>
    </p:spTree>
    <p:extLst>
      <p:ext uri="{BB962C8B-B14F-4D97-AF65-F5344CB8AC3E}">
        <p14:creationId xmlns:p14="http://schemas.microsoft.com/office/powerpoint/2010/main" val="260143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936E7-2B34-40E7-9497-6EA7E4675A7B}" type="slidenum">
              <a:rPr lang="en-US" altLang="zh-CN"/>
              <a:pPr/>
              <a:t>11</a:t>
            </a:fld>
            <a:endParaRPr lang="en-US" altLang="zh-CN"/>
          </a:p>
        </p:txBody>
      </p:sp>
      <p:sp>
        <p:nvSpPr>
          <p:cNvPr id="1648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407020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75932F-7008-4016-A351-921A1780AD24}" type="slidenum">
              <a:rPr lang="zh-CN" altLang="en-US" smtClean="0"/>
              <a:pPr/>
              <a:t>14</a:t>
            </a:fld>
            <a:endParaRPr lang="zh-CN" altLang="en-US"/>
          </a:p>
        </p:txBody>
      </p:sp>
    </p:spTree>
    <p:extLst>
      <p:ext uri="{BB962C8B-B14F-4D97-AF65-F5344CB8AC3E}">
        <p14:creationId xmlns:p14="http://schemas.microsoft.com/office/powerpoint/2010/main" val="337083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C93FBDD-CB42-4099-A340-BE77D8552C3B}" type="datetimeFigureOut">
              <a:rPr lang="zh-CN" altLang="en-US"/>
              <a:pPr>
                <a:defRPr/>
              </a:pPr>
              <a:t>2022/4/16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C92F515-F1CD-4E50-8A55-27D032855B5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9D361-ECA4-4AE3-BF95-F6C14DB257A1}" type="datetimeFigureOut">
              <a:rPr lang="zh-CN" altLang="en-US"/>
              <a:pPr>
                <a:defRPr/>
              </a:pPr>
              <a:t>2022/4/16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025662-2435-4846-AC84-31404F4778A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A74E96-FF8B-4D99-AD05-DE74D7E280AC}" type="datetimeFigureOut">
              <a:rPr lang="zh-CN" altLang="en-US"/>
              <a:pPr>
                <a:defRPr/>
              </a:pPr>
              <a:t>2022/4/16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7F127A-0CF8-4CDC-AF76-8E9B077338E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68D7DFF-1913-42E9-B405-B211BBB9A200}" type="datetimeFigureOut">
              <a:rPr lang="zh-CN" altLang="en-US"/>
              <a:pPr>
                <a:defRPr/>
              </a:pPr>
              <a:t>2022/4/16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F8956D-CD47-4D28-8E9F-A4A2FAB8FB2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AB0578C-FC89-4E75-BE3A-CCCD876A71C7}" type="datetimeFigureOut">
              <a:rPr lang="zh-CN" altLang="en-US"/>
              <a:pPr>
                <a:defRPr/>
              </a:pPr>
              <a:t>2022/4/16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D084A6-FA1F-469F-91BB-94572DEA7FB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6706F2E-3460-497A-ACAB-D5C7E1031BFC}" type="datetimeFigureOut">
              <a:rPr lang="zh-CN" altLang="en-US"/>
              <a:pPr>
                <a:defRPr/>
              </a:pPr>
              <a:t>2022/4/16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308121-D6B2-47A4-9524-F23DDBD2F93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A48C3AA-D61C-4649-9DA4-86CE0BE43449}" type="datetimeFigureOut">
              <a:rPr lang="zh-CN" altLang="en-US"/>
              <a:pPr>
                <a:defRPr/>
              </a:pPr>
              <a:t>2022/4/16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CD5E919-3D36-44C9-BE69-0227FBFA62E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B30CF41-9DEA-43C6-B53F-DFB91886DB81}" type="datetimeFigureOut">
              <a:rPr lang="zh-CN" altLang="en-US"/>
              <a:pPr>
                <a:defRPr/>
              </a:pPr>
              <a:t>2022/4/16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2077BF9-CDD1-4D9B-ADE2-22C2F3B42E0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91A9798-18AA-4A25-9991-84509E981699}" type="datetimeFigureOut">
              <a:rPr lang="zh-CN" altLang="en-US"/>
              <a:pPr>
                <a:defRPr/>
              </a:pPr>
              <a:t>2022/4/16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1C871E7-F0F2-4ADF-BEF7-1F7643F6B1E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74EA7A-4946-48A1-95F0-15884C9E7681}" type="datetimeFigureOut">
              <a:rPr lang="zh-CN" altLang="en-US"/>
              <a:pPr>
                <a:defRPr/>
              </a:pPr>
              <a:t>2022/4/16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5AD256-C0F7-4122-BA49-F3A3FC30CA8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4361F06-7371-4038-A934-58BF4D14DFD0}" type="datetimeFigureOut">
              <a:rPr lang="zh-CN" altLang="en-US"/>
              <a:pPr>
                <a:defRPr/>
              </a:pPr>
              <a:t>2022/4/16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69994B-382C-4B2E-8D3B-D5039418BA4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7065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065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2C6F210B-E8AB-42DD-9C6C-785ABB281B72}" type="datetimeFigureOut">
              <a:rPr lang="zh-CN" altLang="en-US"/>
              <a:pPr>
                <a:defRPr/>
              </a:pPr>
              <a:t>2022/4/16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9219224C-268C-4C22-BE6B-3C0C4E749A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notesSlide" Target="../notesSlides/notesSlide3.xml"/><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1.wmf"/><Relationship Id="rId14"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5.wmf"/><Relationship Id="rId4"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51.wmf"/><Relationship Id="rId3" Type="http://schemas.openxmlformats.org/officeDocument/2006/relationships/notesSlide" Target="../notesSlides/notesSlide4.xml"/><Relationship Id="rId7" Type="http://schemas.openxmlformats.org/officeDocument/2006/relationships/image" Target="../media/image48.wmf"/><Relationship Id="rId12"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0.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9.wmf"/><Relationship Id="rId14" Type="http://schemas.openxmlformats.org/officeDocument/2006/relationships/oleObject" Target="../embeddings/oleObject44.bin"/></Relationships>
</file>

<file path=ppt/slides/_rels/slide15.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0.bin"/><Relationship Id="rId18" Type="http://schemas.openxmlformats.org/officeDocument/2006/relationships/image" Target="../media/image59.wmf"/><Relationship Id="rId26" Type="http://schemas.openxmlformats.org/officeDocument/2006/relationships/image" Target="../media/image63.wmf"/><Relationship Id="rId3" Type="http://schemas.openxmlformats.org/officeDocument/2006/relationships/oleObject" Target="../embeddings/oleObject45.bin"/><Relationship Id="rId21" Type="http://schemas.openxmlformats.org/officeDocument/2006/relationships/oleObject" Target="../embeddings/oleObject54.bin"/><Relationship Id="rId7" Type="http://schemas.openxmlformats.org/officeDocument/2006/relationships/oleObject" Target="../embeddings/oleObject47.bin"/><Relationship Id="rId12" Type="http://schemas.openxmlformats.org/officeDocument/2006/relationships/image" Target="../media/image56.wmf"/><Relationship Id="rId17" Type="http://schemas.openxmlformats.org/officeDocument/2006/relationships/oleObject" Target="../embeddings/oleObject52.bin"/><Relationship Id="rId25"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9.vml"/><Relationship Id="rId6" Type="http://schemas.openxmlformats.org/officeDocument/2006/relationships/image" Target="../media/image54.wmf"/><Relationship Id="rId11" Type="http://schemas.openxmlformats.org/officeDocument/2006/relationships/oleObject" Target="../embeddings/oleObject49.bin"/><Relationship Id="rId24" Type="http://schemas.openxmlformats.org/officeDocument/2006/relationships/image" Target="../media/image62.wmf"/><Relationship Id="rId5" Type="http://schemas.openxmlformats.org/officeDocument/2006/relationships/oleObject" Target="../embeddings/oleObject46.bin"/><Relationship Id="rId15" Type="http://schemas.openxmlformats.org/officeDocument/2006/relationships/oleObject" Target="../embeddings/oleObject51.bin"/><Relationship Id="rId23" Type="http://schemas.openxmlformats.org/officeDocument/2006/relationships/oleObject" Target="../embeddings/oleObject55.bin"/><Relationship Id="rId28" Type="http://schemas.openxmlformats.org/officeDocument/2006/relationships/image" Target="../media/image64.wmf"/><Relationship Id="rId10" Type="http://schemas.openxmlformats.org/officeDocument/2006/relationships/image" Target="../media/image51.wmf"/><Relationship Id="rId19" Type="http://schemas.openxmlformats.org/officeDocument/2006/relationships/oleObject" Target="../embeddings/oleObject53.bin"/><Relationship Id="rId4" Type="http://schemas.openxmlformats.org/officeDocument/2006/relationships/image" Target="../media/image53.wmf"/><Relationship Id="rId9" Type="http://schemas.openxmlformats.org/officeDocument/2006/relationships/oleObject" Target="../embeddings/oleObject48.bin"/><Relationship Id="rId14" Type="http://schemas.openxmlformats.org/officeDocument/2006/relationships/image" Target="../media/image57.wmf"/><Relationship Id="rId22" Type="http://schemas.openxmlformats.org/officeDocument/2006/relationships/image" Target="../media/image61.wmf"/><Relationship Id="rId27" Type="http://schemas.openxmlformats.org/officeDocument/2006/relationships/oleObject" Target="../embeddings/oleObject57.bin"/></Relationships>
</file>

<file path=ppt/slides/_rels/slide1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3.bin"/><Relationship Id="rId18" Type="http://schemas.openxmlformats.org/officeDocument/2006/relationships/image" Target="../media/image71.wmf"/><Relationship Id="rId26" Type="http://schemas.openxmlformats.org/officeDocument/2006/relationships/image" Target="../media/image74.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68.w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10.vml"/><Relationship Id="rId6" Type="http://schemas.openxmlformats.org/officeDocument/2006/relationships/image" Target="../media/image65.wmf"/><Relationship Id="rId11" Type="http://schemas.openxmlformats.org/officeDocument/2006/relationships/oleObject" Target="../embeddings/oleObject62.bin"/><Relationship Id="rId24" Type="http://schemas.openxmlformats.org/officeDocument/2006/relationships/image" Target="../media/image73.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75.wmf"/><Relationship Id="rId10" Type="http://schemas.openxmlformats.org/officeDocument/2006/relationships/image" Target="../media/image67.wmf"/><Relationship Id="rId19" Type="http://schemas.openxmlformats.org/officeDocument/2006/relationships/oleObject" Target="../embeddings/oleObject66.bin"/><Relationship Id="rId4" Type="http://schemas.openxmlformats.org/officeDocument/2006/relationships/image" Target="../media/image53.wmf"/><Relationship Id="rId9" Type="http://schemas.openxmlformats.org/officeDocument/2006/relationships/oleObject" Target="../embeddings/oleObject61.bin"/><Relationship Id="rId14" Type="http://schemas.openxmlformats.org/officeDocument/2006/relationships/image" Target="../media/image69.wmf"/><Relationship Id="rId22" Type="http://schemas.openxmlformats.org/officeDocument/2006/relationships/image" Target="../media/image49.wmf"/><Relationship Id="rId27"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76.bin"/><Relationship Id="rId18" Type="http://schemas.openxmlformats.org/officeDocument/2006/relationships/image" Target="../media/image83.wmf"/><Relationship Id="rId3" Type="http://schemas.openxmlformats.org/officeDocument/2006/relationships/oleObject" Target="../embeddings/oleObject71.bin"/><Relationship Id="rId21" Type="http://schemas.openxmlformats.org/officeDocument/2006/relationships/oleObject" Target="../embeddings/oleObject80.bin"/><Relationship Id="rId7" Type="http://schemas.openxmlformats.org/officeDocument/2006/relationships/oleObject" Target="../embeddings/oleObject73.bin"/><Relationship Id="rId12" Type="http://schemas.openxmlformats.org/officeDocument/2006/relationships/image" Target="../media/image80.wmf"/><Relationship Id="rId17" Type="http://schemas.openxmlformats.org/officeDocument/2006/relationships/oleObject" Target="../embeddings/oleObject78.bin"/><Relationship Id="rId2" Type="http://schemas.openxmlformats.org/officeDocument/2006/relationships/slideLayout" Target="../slideLayouts/slideLayout7.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11.vml"/><Relationship Id="rId6" Type="http://schemas.openxmlformats.org/officeDocument/2006/relationships/image" Target="../media/image77.wmf"/><Relationship Id="rId11" Type="http://schemas.openxmlformats.org/officeDocument/2006/relationships/oleObject" Target="../embeddings/oleObject75.bin"/><Relationship Id="rId24" Type="http://schemas.openxmlformats.org/officeDocument/2006/relationships/image" Target="../media/image86.wmf"/><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oleObject" Target="../embeddings/oleObject81.bin"/><Relationship Id="rId10" Type="http://schemas.openxmlformats.org/officeDocument/2006/relationships/image" Target="../media/image79.wmf"/><Relationship Id="rId19" Type="http://schemas.openxmlformats.org/officeDocument/2006/relationships/oleObject" Target="../embeddings/oleObject79.bin"/><Relationship Id="rId4" Type="http://schemas.openxmlformats.org/officeDocument/2006/relationships/image" Target="../media/image76.wmf"/><Relationship Id="rId9" Type="http://schemas.openxmlformats.org/officeDocument/2006/relationships/oleObject" Target="../embeddings/oleObject74.bin"/><Relationship Id="rId14" Type="http://schemas.openxmlformats.org/officeDocument/2006/relationships/image" Target="../media/image81.wmf"/><Relationship Id="rId22" Type="http://schemas.openxmlformats.org/officeDocument/2006/relationships/image" Target="../media/image85.wmf"/></Relationships>
</file>

<file path=ppt/slides/_rels/slide18.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87.bin"/><Relationship Id="rId18" Type="http://schemas.openxmlformats.org/officeDocument/2006/relationships/image" Target="../media/image94.wmf"/><Relationship Id="rId3" Type="http://schemas.openxmlformats.org/officeDocument/2006/relationships/oleObject" Target="../embeddings/oleObject82.bin"/><Relationship Id="rId21" Type="http://schemas.openxmlformats.org/officeDocument/2006/relationships/image" Target="../media/image12.png"/><Relationship Id="rId7" Type="http://schemas.openxmlformats.org/officeDocument/2006/relationships/oleObject" Target="../embeddings/oleObject84.bin"/><Relationship Id="rId12" Type="http://schemas.openxmlformats.org/officeDocument/2006/relationships/image" Target="../media/image91.wmf"/><Relationship Id="rId17" Type="http://schemas.openxmlformats.org/officeDocument/2006/relationships/oleObject" Target="../embeddings/oleObject89.bin"/><Relationship Id="rId25"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image" Target="../media/image93.wmf"/><Relationship Id="rId20" Type="http://schemas.openxmlformats.org/officeDocument/2006/relationships/image" Target="../media/image95.wmf"/><Relationship Id="rId1" Type="http://schemas.openxmlformats.org/officeDocument/2006/relationships/vmlDrawing" Target="../drawings/vmlDrawing12.vml"/><Relationship Id="rId6" Type="http://schemas.openxmlformats.org/officeDocument/2006/relationships/image" Target="../media/image88.wmf"/><Relationship Id="rId11" Type="http://schemas.openxmlformats.org/officeDocument/2006/relationships/oleObject" Target="../embeddings/oleObject86.bin"/><Relationship Id="rId24" Type="http://schemas.openxmlformats.org/officeDocument/2006/relationships/oleObject" Target="../embeddings/oleObject92.bin"/><Relationship Id="rId5" Type="http://schemas.openxmlformats.org/officeDocument/2006/relationships/oleObject" Target="../embeddings/oleObject83.bin"/><Relationship Id="rId15" Type="http://schemas.openxmlformats.org/officeDocument/2006/relationships/oleObject" Target="../embeddings/oleObject88.bin"/><Relationship Id="rId23" Type="http://schemas.openxmlformats.org/officeDocument/2006/relationships/image" Target="../media/image96.wmf"/><Relationship Id="rId10" Type="http://schemas.openxmlformats.org/officeDocument/2006/relationships/image" Target="../media/image90.wmf"/><Relationship Id="rId19" Type="http://schemas.openxmlformats.org/officeDocument/2006/relationships/oleObject" Target="../embeddings/oleObject90.bin"/><Relationship Id="rId4" Type="http://schemas.openxmlformats.org/officeDocument/2006/relationships/image" Target="../media/image87.wmf"/><Relationship Id="rId9" Type="http://schemas.openxmlformats.org/officeDocument/2006/relationships/oleObject" Target="../embeddings/oleObject85.bin"/><Relationship Id="rId14" Type="http://schemas.openxmlformats.org/officeDocument/2006/relationships/image" Target="../media/image92.wmf"/><Relationship Id="rId22" Type="http://schemas.openxmlformats.org/officeDocument/2006/relationships/oleObject" Target="../embeddings/oleObject9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oleObject" Target="../embeddings/oleObject93.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9.wmf"/><Relationship Id="rId11" Type="http://schemas.openxmlformats.org/officeDocument/2006/relationships/image" Target="../media/image97.wmf"/><Relationship Id="rId5" Type="http://schemas.openxmlformats.org/officeDocument/2006/relationships/oleObject" Target="../embeddings/oleObject94.bin"/><Relationship Id="rId10" Type="http://schemas.openxmlformats.org/officeDocument/2006/relationships/oleObject" Target="../embeddings/oleObject96.bin"/><Relationship Id="rId4" Type="http://schemas.openxmlformats.org/officeDocument/2006/relationships/image" Target="../media/image98.wmf"/><Relationship Id="rId9" Type="http://schemas.openxmlformats.org/officeDocument/2006/relationships/image" Target="../media/image96.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01.wmf"/><Relationship Id="rId5" Type="http://schemas.openxmlformats.org/officeDocument/2006/relationships/oleObject" Target="../embeddings/oleObject9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0.bin"/></Relationships>
</file>

<file path=ppt/slides/_rels/slide21.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6.bin"/><Relationship Id="rId18" Type="http://schemas.openxmlformats.org/officeDocument/2006/relationships/image" Target="../media/image111.wmf"/><Relationship Id="rId26" Type="http://schemas.openxmlformats.org/officeDocument/2006/relationships/image" Target="../media/image115.wmf"/><Relationship Id="rId3" Type="http://schemas.openxmlformats.org/officeDocument/2006/relationships/oleObject" Target="../embeddings/oleObject101.bin"/><Relationship Id="rId21" Type="http://schemas.openxmlformats.org/officeDocument/2006/relationships/oleObject" Target="../embeddings/oleObject110.bin"/><Relationship Id="rId7" Type="http://schemas.openxmlformats.org/officeDocument/2006/relationships/oleObject" Target="../embeddings/oleObject103.bin"/><Relationship Id="rId12" Type="http://schemas.openxmlformats.org/officeDocument/2006/relationships/image" Target="../media/image108.wmf"/><Relationship Id="rId17" Type="http://schemas.openxmlformats.org/officeDocument/2006/relationships/oleObject" Target="../embeddings/oleObject108.bin"/><Relationship Id="rId25" Type="http://schemas.openxmlformats.org/officeDocument/2006/relationships/oleObject" Target="../embeddings/oleObject112.bin"/><Relationship Id="rId2" Type="http://schemas.openxmlformats.org/officeDocument/2006/relationships/slideLayout" Target="../slideLayouts/slideLayout7.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15.vml"/><Relationship Id="rId6" Type="http://schemas.openxmlformats.org/officeDocument/2006/relationships/image" Target="../media/image105.wmf"/><Relationship Id="rId11" Type="http://schemas.openxmlformats.org/officeDocument/2006/relationships/oleObject" Target="../embeddings/oleObject105.bin"/><Relationship Id="rId24" Type="http://schemas.openxmlformats.org/officeDocument/2006/relationships/image" Target="../media/image114.wmf"/><Relationship Id="rId5" Type="http://schemas.openxmlformats.org/officeDocument/2006/relationships/oleObject" Target="../embeddings/oleObject102.bin"/><Relationship Id="rId15" Type="http://schemas.openxmlformats.org/officeDocument/2006/relationships/oleObject" Target="../embeddings/oleObject107.bin"/><Relationship Id="rId23" Type="http://schemas.openxmlformats.org/officeDocument/2006/relationships/oleObject" Target="../embeddings/oleObject111.bin"/><Relationship Id="rId10" Type="http://schemas.openxmlformats.org/officeDocument/2006/relationships/image" Target="../media/image107.wmf"/><Relationship Id="rId19" Type="http://schemas.openxmlformats.org/officeDocument/2006/relationships/oleObject" Target="../embeddings/oleObject109.bin"/><Relationship Id="rId4" Type="http://schemas.openxmlformats.org/officeDocument/2006/relationships/image" Target="../media/image104.wmf"/><Relationship Id="rId9" Type="http://schemas.openxmlformats.org/officeDocument/2006/relationships/oleObject" Target="../embeddings/oleObject104.bin"/><Relationship Id="rId14" Type="http://schemas.openxmlformats.org/officeDocument/2006/relationships/image" Target="../media/image109.wmf"/><Relationship Id="rId22" Type="http://schemas.openxmlformats.org/officeDocument/2006/relationships/image" Target="../media/image113.wmf"/></Relationships>
</file>

<file path=ppt/slides/_rels/slide22.xml.rels><?xml version="1.0" encoding="UTF-8" standalone="yes"?>
<Relationships xmlns="http://schemas.openxmlformats.org/package/2006/relationships"><Relationship Id="rId3" Type="http://schemas.openxmlformats.org/officeDocument/2006/relationships/image" Target="../media/image118.tiff"/><Relationship Id="rId7" Type="http://schemas.openxmlformats.org/officeDocument/2006/relationships/image" Target="../media/image117.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114.bin"/><Relationship Id="rId5" Type="http://schemas.openxmlformats.org/officeDocument/2006/relationships/image" Target="../media/image116.wmf"/><Relationship Id="rId4" Type="http://schemas.openxmlformats.org/officeDocument/2006/relationships/oleObject" Target="../embeddings/oleObject113.bin"/></Relationships>
</file>

<file path=ppt/slides/_rels/slide23.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20.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8.bin"/></Relationships>
</file>

<file path=ppt/slides/_rels/slide24.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25.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23.bin"/><Relationship Id="rId14" Type="http://schemas.openxmlformats.org/officeDocument/2006/relationships/image" Target="../media/image129.wmf"/></Relationships>
</file>

<file path=ppt/slides/_rels/slide25.xml.rels><?xml version="1.0" encoding="UTF-8" standalone="yes"?>
<Relationships xmlns="http://schemas.openxmlformats.org/package/2006/relationships"><Relationship Id="rId3" Type="http://schemas.openxmlformats.org/officeDocument/2006/relationships/image" Target="../media/image131.tiff"/><Relationship Id="rId2" Type="http://schemas.openxmlformats.org/officeDocument/2006/relationships/image" Target="../media/image130.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6.wmf"/><Relationship Id="rId3" Type="http://schemas.openxmlformats.org/officeDocument/2006/relationships/image" Target="../media/image139.tiff"/><Relationship Id="rId7" Type="http://schemas.openxmlformats.org/officeDocument/2006/relationships/image" Target="../media/image133.wmf"/><Relationship Id="rId12" Type="http://schemas.openxmlformats.org/officeDocument/2006/relationships/oleObject" Target="../embeddings/oleObject130.bin"/><Relationship Id="rId17" Type="http://schemas.openxmlformats.org/officeDocument/2006/relationships/image" Target="../media/image138.wmf"/><Relationship Id="rId2" Type="http://schemas.openxmlformats.org/officeDocument/2006/relationships/slideLayout" Target="../slideLayouts/slideLayout2.xml"/><Relationship Id="rId16" Type="http://schemas.openxmlformats.org/officeDocument/2006/relationships/oleObject" Target="../embeddings/oleObject132.bin"/><Relationship Id="rId1" Type="http://schemas.openxmlformats.org/officeDocument/2006/relationships/vmlDrawing" Target="../drawings/vmlDrawing19.vml"/><Relationship Id="rId6" Type="http://schemas.openxmlformats.org/officeDocument/2006/relationships/oleObject" Target="../embeddings/oleObject127.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w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4.wmf"/><Relationship Id="rId14" Type="http://schemas.openxmlformats.org/officeDocument/2006/relationships/oleObject" Target="../embeddings/oleObject131.bin"/></Relationships>
</file>

<file path=ppt/slides/_rels/slide27.xml.rels><?xml version="1.0" encoding="UTF-8" standalone="yes"?>
<Relationships xmlns="http://schemas.openxmlformats.org/package/2006/relationships"><Relationship Id="rId3" Type="http://schemas.openxmlformats.org/officeDocument/2006/relationships/image" Target="../media/image142.tiff"/><Relationship Id="rId7" Type="http://schemas.openxmlformats.org/officeDocument/2006/relationships/image" Target="../media/image14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34.bin"/><Relationship Id="rId5" Type="http://schemas.openxmlformats.org/officeDocument/2006/relationships/image" Target="../media/image140.wmf"/><Relationship Id="rId4" Type="http://schemas.openxmlformats.org/officeDocument/2006/relationships/oleObject" Target="../embeddings/oleObject13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image" Target="../media/image147.wmf"/><Relationship Id="rId3" Type="http://schemas.openxmlformats.org/officeDocument/2006/relationships/image" Target="../media/image142.tiff"/><Relationship Id="rId7" Type="http://schemas.openxmlformats.org/officeDocument/2006/relationships/image" Target="../media/image144.wmf"/><Relationship Id="rId12"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36.bin"/><Relationship Id="rId11" Type="http://schemas.openxmlformats.org/officeDocument/2006/relationships/image" Target="../media/image146.wmf"/><Relationship Id="rId5" Type="http://schemas.openxmlformats.org/officeDocument/2006/relationships/image" Target="../media/image143.wmf"/><Relationship Id="rId10" Type="http://schemas.openxmlformats.org/officeDocument/2006/relationships/oleObject" Target="../embeddings/oleObject138.bin"/><Relationship Id="rId4" Type="http://schemas.openxmlformats.org/officeDocument/2006/relationships/oleObject" Target="../embeddings/oleObject135.bin"/><Relationship Id="rId9" Type="http://schemas.openxmlformats.org/officeDocument/2006/relationships/image" Target="../media/image145.wmf"/></Relationships>
</file>

<file path=ppt/slides/_rels/slide29.xml.rels><?xml version="1.0" encoding="UTF-8" standalone="yes"?>
<Relationships xmlns="http://schemas.openxmlformats.org/package/2006/relationships"><Relationship Id="rId3" Type="http://schemas.openxmlformats.org/officeDocument/2006/relationships/control" Target="../activeX/activeX2.xml"/><Relationship Id="rId2" Type="http://schemas.openxmlformats.org/officeDocument/2006/relationships/control" Target="../activeX/activeX1.xml"/><Relationship Id="rId1" Type="http://schemas.openxmlformats.org/officeDocument/2006/relationships/vmlDrawing" Target="../drawings/vmlDrawing22.vml"/><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45.bin"/><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55.wmf"/><Relationship Id="rId2" Type="http://schemas.openxmlformats.org/officeDocument/2006/relationships/slideLayout" Target="../slideLayouts/slideLayout7.xml"/><Relationship Id="rId16" Type="http://schemas.openxmlformats.org/officeDocument/2006/relationships/image" Target="../media/image157.wmf"/><Relationship Id="rId1" Type="http://schemas.openxmlformats.org/officeDocument/2006/relationships/vmlDrawing" Target="../drawings/vmlDrawing23.vml"/><Relationship Id="rId6" Type="http://schemas.openxmlformats.org/officeDocument/2006/relationships/image" Target="../media/image152.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43.bin"/><Relationship Id="rId14" Type="http://schemas.openxmlformats.org/officeDocument/2006/relationships/image" Target="../media/image156.wmf"/></Relationships>
</file>

<file path=ppt/slides/_rels/slide33.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59.wmf"/><Relationship Id="rId5" Type="http://schemas.openxmlformats.org/officeDocument/2006/relationships/oleObject" Target="../embeddings/oleObject148.bin"/><Relationship Id="rId4" Type="http://schemas.openxmlformats.org/officeDocument/2006/relationships/image" Target="../media/image158.wmf"/><Relationship Id="rId9" Type="http://schemas.openxmlformats.org/officeDocument/2006/relationships/image" Target="../media/image161.jpeg"/></Relationships>
</file>

<file path=ppt/slides/_rels/slide34.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63.wmf"/><Relationship Id="rId5" Type="http://schemas.openxmlformats.org/officeDocument/2006/relationships/oleObject" Target="../embeddings/oleObject151.bin"/><Relationship Id="rId4" Type="http://schemas.openxmlformats.org/officeDocument/2006/relationships/image" Target="../media/image162.wmf"/></Relationships>
</file>

<file path=ppt/slides/_rels/slide35.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58.bin"/><Relationship Id="rId18" Type="http://schemas.openxmlformats.org/officeDocument/2006/relationships/image" Target="../media/image171.wmf"/><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9.wmf"/><Relationship Id="rId17" Type="http://schemas.openxmlformats.org/officeDocument/2006/relationships/oleObject" Target="../embeddings/oleObject160.bin"/><Relationship Id="rId2" Type="http://schemas.openxmlformats.org/officeDocument/2006/relationships/slideLayout" Target="../slideLayouts/slideLayout7.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vmlDrawing" Target="../drawings/vmlDrawing26.vml"/><Relationship Id="rId6" Type="http://schemas.openxmlformats.org/officeDocument/2006/relationships/image" Target="../media/image166.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168.wmf"/><Relationship Id="rId19" Type="http://schemas.openxmlformats.org/officeDocument/2006/relationships/oleObject" Target="../embeddings/oleObject161.bin"/><Relationship Id="rId4" Type="http://schemas.openxmlformats.org/officeDocument/2006/relationships/image" Target="../media/image165.wmf"/><Relationship Id="rId9" Type="http://schemas.openxmlformats.org/officeDocument/2006/relationships/oleObject" Target="../embeddings/oleObject156.bin"/><Relationship Id="rId14" Type="http://schemas.openxmlformats.org/officeDocument/2006/relationships/image" Target="../media/image57.wmf"/></Relationships>
</file>

<file path=ppt/slides/_rels/slide36.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67.bin"/><Relationship Id="rId18" Type="http://schemas.openxmlformats.org/officeDocument/2006/relationships/image" Target="../media/image53.wmf"/><Relationship Id="rId3" Type="http://schemas.openxmlformats.org/officeDocument/2006/relationships/oleObject" Target="../embeddings/oleObject162.bin"/><Relationship Id="rId7" Type="http://schemas.openxmlformats.org/officeDocument/2006/relationships/oleObject" Target="../embeddings/oleObject164.bin"/><Relationship Id="rId12" Type="http://schemas.openxmlformats.org/officeDocument/2006/relationships/image" Target="../media/image177.wmf"/><Relationship Id="rId17"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image" Target="../media/image179.wmf"/><Relationship Id="rId1" Type="http://schemas.openxmlformats.org/officeDocument/2006/relationships/vmlDrawing" Target="../drawings/vmlDrawing27.vml"/><Relationship Id="rId6" Type="http://schemas.openxmlformats.org/officeDocument/2006/relationships/image" Target="../media/image174.w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oleObject" Target="../embeddings/oleObject168.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65.bin"/><Relationship Id="rId14" Type="http://schemas.openxmlformats.org/officeDocument/2006/relationships/image" Target="../media/image178.wmf"/></Relationships>
</file>

<file path=ppt/slides/_rels/slide37.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81.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image" Target="../media/image186.png"/><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73.bin"/><Relationship Id="rId14" Type="http://schemas.openxmlformats.org/officeDocument/2006/relationships/image" Target="../media/image18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88.wmf"/><Relationship Id="rId5" Type="http://schemas.openxmlformats.org/officeDocument/2006/relationships/oleObject" Target="../embeddings/oleObject177.bin"/><Relationship Id="rId4" Type="http://schemas.openxmlformats.org/officeDocument/2006/relationships/image" Target="../media/image18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image" Target="../media/image192.tiff"/><Relationship Id="rId7" Type="http://schemas.openxmlformats.org/officeDocument/2006/relationships/image" Target="../media/image190.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79.bin"/><Relationship Id="rId5" Type="http://schemas.openxmlformats.org/officeDocument/2006/relationships/image" Target="../media/image189.wmf"/><Relationship Id="rId4" Type="http://schemas.openxmlformats.org/officeDocument/2006/relationships/oleObject" Target="../embeddings/oleObject178.bin"/><Relationship Id="rId9" Type="http://schemas.openxmlformats.org/officeDocument/2006/relationships/image" Target="../media/image191.w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95.tiff"/><Relationship Id="rId7" Type="http://schemas.openxmlformats.org/officeDocument/2006/relationships/image" Target="../media/image194.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82.bin"/><Relationship Id="rId5" Type="http://schemas.openxmlformats.org/officeDocument/2006/relationships/image" Target="../media/image193.wmf"/><Relationship Id="rId4" Type="http://schemas.openxmlformats.org/officeDocument/2006/relationships/oleObject" Target="../embeddings/oleObject18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7.wmf"/><Relationship Id="rId5" Type="http://schemas.openxmlformats.org/officeDocument/2006/relationships/oleObject" Target="../embeddings/oleObject184.bin"/><Relationship Id="rId4" Type="http://schemas.openxmlformats.org/officeDocument/2006/relationships/image" Target="../media/image196.wmf"/></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190.bin"/><Relationship Id="rId18" Type="http://schemas.openxmlformats.org/officeDocument/2006/relationships/image" Target="../media/image66.wmf"/><Relationship Id="rId26" Type="http://schemas.openxmlformats.org/officeDocument/2006/relationships/image" Target="../media/image206.wmf"/><Relationship Id="rId3" Type="http://schemas.openxmlformats.org/officeDocument/2006/relationships/oleObject" Target="../embeddings/oleObject185.bin"/><Relationship Id="rId21" Type="http://schemas.openxmlformats.org/officeDocument/2006/relationships/oleObject" Target="../embeddings/oleObject194.bin"/><Relationship Id="rId34" Type="http://schemas.openxmlformats.org/officeDocument/2006/relationships/image" Target="../media/image210.emf"/><Relationship Id="rId7" Type="http://schemas.openxmlformats.org/officeDocument/2006/relationships/oleObject" Target="../embeddings/oleObject187.bin"/><Relationship Id="rId12" Type="http://schemas.openxmlformats.org/officeDocument/2006/relationships/image" Target="../media/image202.wmf"/><Relationship Id="rId17" Type="http://schemas.openxmlformats.org/officeDocument/2006/relationships/oleObject" Target="../embeddings/oleObject192.bin"/><Relationship Id="rId25" Type="http://schemas.openxmlformats.org/officeDocument/2006/relationships/oleObject" Target="../embeddings/oleObject196.bin"/><Relationship Id="rId33"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22.wmf"/><Relationship Id="rId20" Type="http://schemas.openxmlformats.org/officeDocument/2006/relationships/image" Target="../media/image7.wmf"/><Relationship Id="rId29" Type="http://schemas.openxmlformats.org/officeDocument/2006/relationships/oleObject" Target="../embeddings/oleObject198.bin"/><Relationship Id="rId1" Type="http://schemas.openxmlformats.org/officeDocument/2006/relationships/vmlDrawing" Target="../drawings/vmlDrawing33.vml"/><Relationship Id="rId6" Type="http://schemas.openxmlformats.org/officeDocument/2006/relationships/image" Target="../media/image199.wmf"/><Relationship Id="rId11" Type="http://schemas.openxmlformats.org/officeDocument/2006/relationships/oleObject" Target="../embeddings/oleObject189.bin"/><Relationship Id="rId24" Type="http://schemas.openxmlformats.org/officeDocument/2006/relationships/image" Target="../media/image205.wmf"/><Relationship Id="rId32" Type="http://schemas.openxmlformats.org/officeDocument/2006/relationships/image" Target="../media/image209.emf"/><Relationship Id="rId5" Type="http://schemas.openxmlformats.org/officeDocument/2006/relationships/oleObject" Target="../embeddings/oleObject186.bin"/><Relationship Id="rId15" Type="http://schemas.openxmlformats.org/officeDocument/2006/relationships/oleObject" Target="../embeddings/oleObject191.bin"/><Relationship Id="rId23" Type="http://schemas.openxmlformats.org/officeDocument/2006/relationships/oleObject" Target="../embeddings/oleObject195.bin"/><Relationship Id="rId28" Type="http://schemas.openxmlformats.org/officeDocument/2006/relationships/image" Target="../media/image207.wmf"/><Relationship Id="rId36" Type="http://schemas.openxmlformats.org/officeDocument/2006/relationships/image" Target="../media/image211.wmf"/><Relationship Id="rId10" Type="http://schemas.openxmlformats.org/officeDocument/2006/relationships/image" Target="../media/image201.wmf"/><Relationship Id="rId19" Type="http://schemas.openxmlformats.org/officeDocument/2006/relationships/oleObject" Target="../embeddings/oleObject193.bin"/><Relationship Id="rId31" Type="http://schemas.openxmlformats.org/officeDocument/2006/relationships/oleObject" Target="../embeddings/oleObject199.bin"/><Relationship Id="rId4" Type="http://schemas.openxmlformats.org/officeDocument/2006/relationships/image" Target="../media/image198.wmf"/><Relationship Id="rId9" Type="http://schemas.openxmlformats.org/officeDocument/2006/relationships/oleObject" Target="../embeddings/oleObject188.bin"/><Relationship Id="rId14" Type="http://schemas.openxmlformats.org/officeDocument/2006/relationships/image" Target="../media/image203.wmf"/><Relationship Id="rId22" Type="http://schemas.openxmlformats.org/officeDocument/2006/relationships/image" Target="../media/image204.wmf"/><Relationship Id="rId27" Type="http://schemas.openxmlformats.org/officeDocument/2006/relationships/oleObject" Target="../embeddings/oleObject197.bin"/><Relationship Id="rId30" Type="http://schemas.openxmlformats.org/officeDocument/2006/relationships/image" Target="../media/image208.wmf"/><Relationship Id="rId35" Type="http://schemas.openxmlformats.org/officeDocument/2006/relationships/oleObject" Target="../embeddings/oleObject201.bin"/><Relationship Id="rId8" Type="http://schemas.openxmlformats.org/officeDocument/2006/relationships/image" Target="../media/image200.wmf"/></Relationships>
</file>

<file path=ppt/slides/_rels/slide44.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02.bin"/><Relationship Id="rId7" Type="http://schemas.openxmlformats.org/officeDocument/2006/relationships/oleObject" Target="../embeddings/oleObject204.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00.wmf"/><Relationship Id="rId5" Type="http://schemas.openxmlformats.org/officeDocument/2006/relationships/oleObject" Target="../embeddings/oleObject203.bin"/><Relationship Id="rId4" Type="http://schemas.openxmlformats.org/officeDocument/2006/relationships/image" Target="../media/image212.wmf"/></Relationships>
</file>

<file path=ppt/slides/_rels/slide45.x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15.wmf"/><Relationship Id="rId5" Type="http://schemas.openxmlformats.org/officeDocument/2006/relationships/oleObject" Target="../embeddings/oleObject206.bin"/><Relationship Id="rId4" Type="http://schemas.openxmlformats.org/officeDocument/2006/relationships/image" Target="../media/image214.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10.bin"/><Relationship Id="rId3" Type="http://schemas.openxmlformats.org/officeDocument/2006/relationships/image" Target="../media/image220.tiff"/><Relationship Id="rId7" Type="http://schemas.openxmlformats.org/officeDocument/2006/relationships/image" Target="../media/image218.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209.bin"/><Relationship Id="rId5" Type="http://schemas.openxmlformats.org/officeDocument/2006/relationships/image" Target="../media/image217.wmf"/><Relationship Id="rId4" Type="http://schemas.openxmlformats.org/officeDocument/2006/relationships/oleObject" Target="../embeddings/oleObject208.bin"/><Relationship Id="rId9" Type="http://schemas.openxmlformats.org/officeDocument/2006/relationships/image" Target="../media/image219.wmf"/></Relationships>
</file>

<file path=ppt/slides/_rels/slide47.xml.rels><?xml version="1.0" encoding="UTF-8" standalone="yes"?>
<Relationships xmlns="http://schemas.openxmlformats.org/package/2006/relationships"><Relationship Id="rId3" Type="http://schemas.openxmlformats.org/officeDocument/2006/relationships/image" Target="../media/image223.tiff"/><Relationship Id="rId7" Type="http://schemas.openxmlformats.org/officeDocument/2006/relationships/image" Target="../media/image222.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212.bin"/><Relationship Id="rId5" Type="http://schemas.openxmlformats.org/officeDocument/2006/relationships/image" Target="../media/image221.wmf"/><Relationship Id="rId4" Type="http://schemas.openxmlformats.org/officeDocument/2006/relationships/oleObject" Target="../embeddings/oleObject211.bin"/></Relationships>
</file>

<file path=ppt/slides/_rels/slide48.xml.rels><?xml version="1.0" encoding="UTF-8" standalone="yes"?>
<Relationships xmlns="http://schemas.openxmlformats.org/package/2006/relationships"><Relationship Id="rId3" Type="http://schemas.openxmlformats.org/officeDocument/2006/relationships/image" Target="../media/image223.tiff"/><Relationship Id="rId7" Type="http://schemas.openxmlformats.org/officeDocument/2006/relationships/image" Target="../media/image225.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214.bin"/><Relationship Id="rId5" Type="http://schemas.openxmlformats.org/officeDocument/2006/relationships/image" Target="../media/image224.wmf"/><Relationship Id="rId4" Type="http://schemas.openxmlformats.org/officeDocument/2006/relationships/oleObject" Target="../embeddings/oleObject213.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206.wmf"/><Relationship Id="rId18" Type="http://schemas.openxmlformats.org/officeDocument/2006/relationships/oleObject" Target="../embeddings/oleObject222.bin"/><Relationship Id="rId3" Type="http://schemas.openxmlformats.org/officeDocument/2006/relationships/image" Target="../media/image231.jpeg"/><Relationship Id="rId21" Type="http://schemas.openxmlformats.org/officeDocument/2006/relationships/image" Target="../media/image229.wmf"/><Relationship Id="rId7" Type="http://schemas.openxmlformats.org/officeDocument/2006/relationships/image" Target="../media/image202.wmf"/><Relationship Id="rId12" Type="http://schemas.openxmlformats.org/officeDocument/2006/relationships/oleObject" Target="../embeddings/oleObject219.bin"/><Relationship Id="rId17" Type="http://schemas.openxmlformats.org/officeDocument/2006/relationships/image" Target="../media/image227.wmf"/><Relationship Id="rId25" Type="http://schemas.openxmlformats.org/officeDocument/2006/relationships/oleObject" Target="../embeddings/oleObject226.bin"/><Relationship Id="rId2" Type="http://schemas.openxmlformats.org/officeDocument/2006/relationships/slideLayout" Target="../slideLayouts/slideLayout7.xml"/><Relationship Id="rId16" Type="http://schemas.openxmlformats.org/officeDocument/2006/relationships/oleObject" Target="../embeddings/oleObject221.bin"/><Relationship Id="rId20" Type="http://schemas.openxmlformats.org/officeDocument/2006/relationships/oleObject" Target="../embeddings/oleObject223.bin"/><Relationship Id="rId1" Type="http://schemas.openxmlformats.org/officeDocument/2006/relationships/vmlDrawing" Target="../drawings/vmlDrawing39.vml"/><Relationship Id="rId6" Type="http://schemas.openxmlformats.org/officeDocument/2006/relationships/oleObject" Target="../embeddings/oleObject216.bin"/><Relationship Id="rId11" Type="http://schemas.openxmlformats.org/officeDocument/2006/relationships/image" Target="../media/image204.wmf"/><Relationship Id="rId24" Type="http://schemas.openxmlformats.org/officeDocument/2006/relationships/oleObject" Target="../embeddings/oleObject225.bin"/><Relationship Id="rId5" Type="http://schemas.openxmlformats.org/officeDocument/2006/relationships/image" Target="../media/image22.wmf"/><Relationship Id="rId15" Type="http://schemas.openxmlformats.org/officeDocument/2006/relationships/image" Target="../media/image226.wmf"/><Relationship Id="rId23" Type="http://schemas.openxmlformats.org/officeDocument/2006/relationships/image" Target="../media/image230.wmf"/><Relationship Id="rId10" Type="http://schemas.openxmlformats.org/officeDocument/2006/relationships/oleObject" Target="../embeddings/oleObject218.bin"/><Relationship Id="rId19" Type="http://schemas.openxmlformats.org/officeDocument/2006/relationships/image" Target="../media/image228.wmf"/><Relationship Id="rId4" Type="http://schemas.openxmlformats.org/officeDocument/2006/relationships/oleObject" Target="../embeddings/oleObject215.bin"/><Relationship Id="rId9" Type="http://schemas.openxmlformats.org/officeDocument/2006/relationships/image" Target="../media/image57.wmf"/><Relationship Id="rId14" Type="http://schemas.openxmlformats.org/officeDocument/2006/relationships/oleObject" Target="../embeddings/oleObject220.bin"/><Relationship Id="rId22" Type="http://schemas.openxmlformats.org/officeDocument/2006/relationships/oleObject" Target="../embeddings/oleObject22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32.bin"/><Relationship Id="rId18" Type="http://schemas.openxmlformats.org/officeDocument/2006/relationships/image" Target="../media/image239.wmf"/><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36.wmf"/><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40.vml"/><Relationship Id="rId6" Type="http://schemas.openxmlformats.org/officeDocument/2006/relationships/image" Target="../media/image233.w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35.wmf"/><Relationship Id="rId19" Type="http://schemas.openxmlformats.org/officeDocument/2006/relationships/oleObject" Target="../embeddings/oleObject235.bin"/><Relationship Id="rId4" Type="http://schemas.openxmlformats.org/officeDocument/2006/relationships/image" Target="../media/image232.wmf"/><Relationship Id="rId9" Type="http://schemas.openxmlformats.org/officeDocument/2006/relationships/oleObject" Target="../embeddings/oleObject230.bin"/><Relationship Id="rId14" Type="http://schemas.openxmlformats.org/officeDocument/2006/relationships/image" Target="../media/image237.wmf"/></Relationships>
</file>

<file path=ppt/slides/_rels/slide51.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oleObject" Target="../embeddings/oleObject241.bin"/><Relationship Id="rId18" Type="http://schemas.openxmlformats.org/officeDocument/2006/relationships/image" Target="../media/image248.wmf"/><Relationship Id="rId3" Type="http://schemas.openxmlformats.org/officeDocument/2006/relationships/oleObject" Target="../embeddings/oleObject236.bin"/><Relationship Id="rId21" Type="http://schemas.openxmlformats.org/officeDocument/2006/relationships/oleObject" Target="../embeddings/oleObject245.bin"/><Relationship Id="rId7" Type="http://schemas.openxmlformats.org/officeDocument/2006/relationships/oleObject" Target="../embeddings/oleObject238.bin"/><Relationship Id="rId12" Type="http://schemas.openxmlformats.org/officeDocument/2006/relationships/image" Target="../media/image245.wmf"/><Relationship Id="rId17" Type="http://schemas.openxmlformats.org/officeDocument/2006/relationships/oleObject" Target="../embeddings/oleObject243.bin"/><Relationship Id="rId2" Type="http://schemas.openxmlformats.org/officeDocument/2006/relationships/slideLayout" Target="../slideLayouts/slideLayout7.xml"/><Relationship Id="rId16" Type="http://schemas.openxmlformats.org/officeDocument/2006/relationships/image" Target="../media/image247.wmf"/><Relationship Id="rId20" Type="http://schemas.openxmlformats.org/officeDocument/2006/relationships/image" Target="../media/image249.wmf"/><Relationship Id="rId1" Type="http://schemas.openxmlformats.org/officeDocument/2006/relationships/vmlDrawing" Target="../drawings/vmlDrawing41.vml"/><Relationship Id="rId6" Type="http://schemas.openxmlformats.org/officeDocument/2006/relationships/image" Target="../media/image242.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244.wmf"/><Relationship Id="rId19" Type="http://schemas.openxmlformats.org/officeDocument/2006/relationships/oleObject" Target="../embeddings/oleObject244.bin"/><Relationship Id="rId4" Type="http://schemas.openxmlformats.org/officeDocument/2006/relationships/image" Target="../media/image241.wmf"/><Relationship Id="rId9" Type="http://schemas.openxmlformats.org/officeDocument/2006/relationships/oleObject" Target="../embeddings/oleObject239.bin"/><Relationship Id="rId14" Type="http://schemas.openxmlformats.org/officeDocument/2006/relationships/image" Target="../media/image246.wmf"/><Relationship Id="rId22" Type="http://schemas.openxmlformats.org/officeDocument/2006/relationships/image" Target="../media/image250.wmf"/></Relationships>
</file>

<file path=ppt/slides/_rels/slide52.xml.rels><?xml version="1.0" encoding="UTF-8" standalone="yes"?>
<Relationships xmlns="http://schemas.openxmlformats.org/package/2006/relationships"><Relationship Id="rId8" Type="http://schemas.openxmlformats.org/officeDocument/2006/relationships/image" Target="../media/image253.wmf"/><Relationship Id="rId13" Type="http://schemas.openxmlformats.org/officeDocument/2006/relationships/oleObject" Target="../embeddings/oleObject251.bin"/><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55.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52.wmf"/><Relationship Id="rId11" Type="http://schemas.openxmlformats.org/officeDocument/2006/relationships/oleObject" Target="../embeddings/oleObject250.bin"/><Relationship Id="rId5" Type="http://schemas.openxmlformats.org/officeDocument/2006/relationships/oleObject" Target="../embeddings/oleObject247.bin"/><Relationship Id="rId10" Type="http://schemas.openxmlformats.org/officeDocument/2006/relationships/image" Target="../media/image254.wmf"/><Relationship Id="rId4" Type="http://schemas.openxmlformats.org/officeDocument/2006/relationships/image" Target="../media/image251.wmf"/><Relationship Id="rId9" Type="http://schemas.openxmlformats.org/officeDocument/2006/relationships/oleObject" Target="../embeddings/oleObject249.bin"/><Relationship Id="rId14" Type="http://schemas.openxmlformats.org/officeDocument/2006/relationships/image" Target="../media/image256.wmf"/></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png"/><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jpeg"/><Relationship Id="rId11" Type="http://schemas.openxmlformats.org/officeDocument/2006/relationships/oleObject" Target="../embeddings/oleObject4.bin"/><Relationship Id="rId5" Type="http://schemas.openxmlformats.org/officeDocument/2006/relationships/image" Target="../media/image6.wmf"/><Relationship Id="rId15" Type="http://schemas.openxmlformats.org/officeDocument/2006/relationships/image" Target="../media/image10.wmf"/><Relationship Id="rId10"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image" Target="../media/image16.wmf"/><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13.wmf"/><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6.bin"/><Relationship Id="rId18" Type="http://schemas.openxmlformats.org/officeDocument/2006/relationships/image" Target="../media/image25.wmf"/><Relationship Id="rId26" Type="http://schemas.openxmlformats.org/officeDocument/2006/relationships/image" Target="../media/image29.wmf"/><Relationship Id="rId3" Type="http://schemas.openxmlformats.org/officeDocument/2006/relationships/oleObject" Target="../embeddings/oleObject11.bin"/><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22.wmf"/><Relationship Id="rId17" Type="http://schemas.openxmlformats.org/officeDocument/2006/relationships/oleObject" Target="../embeddings/oleObject18.bin"/><Relationship Id="rId25"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5.bin"/><Relationship Id="rId24" Type="http://schemas.openxmlformats.org/officeDocument/2006/relationships/image" Target="../media/image28.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10" Type="http://schemas.openxmlformats.org/officeDocument/2006/relationships/image" Target="../media/image21.wmf"/><Relationship Id="rId19" Type="http://schemas.openxmlformats.org/officeDocument/2006/relationships/oleObject" Target="../embeddings/oleObject19.bin"/><Relationship Id="rId4" Type="http://schemas.openxmlformats.org/officeDocument/2006/relationships/image" Target="../media/image18.wmf"/><Relationship Id="rId9" Type="http://schemas.openxmlformats.org/officeDocument/2006/relationships/oleObject" Target="../embeddings/oleObject14.bin"/><Relationship Id="rId14" Type="http://schemas.openxmlformats.org/officeDocument/2006/relationships/image" Target="../media/image23.wmf"/><Relationship Id="rId22"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24.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0" y="4073604"/>
            <a:ext cx="8686800" cy="1200329"/>
          </a:xfrm>
          <a:prstGeom prst="rect">
            <a:avLst/>
          </a:prstGeom>
          <a:noFill/>
        </p:spPr>
        <p:txBody>
          <a:bodyPr wrap="square" rtlCol="0">
            <a:spAutoFit/>
          </a:bodyPr>
          <a:lstStyle/>
          <a:p>
            <a:pPr algn="ctr"/>
            <a:r>
              <a:rPr lang="zh-CN" altLang="en-US" sz="7200" b="1" dirty="0">
                <a:ln w="3175">
                  <a:solidFill>
                    <a:schemeClr val="bg1"/>
                  </a:solidFill>
                </a:ln>
                <a:solidFill>
                  <a:srgbClr val="0070C0"/>
                </a:solidFill>
                <a:latin typeface="黑体" panose="02010609060101010101" pitchFamily="49" charset="-122"/>
                <a:ea typeface="黑体" panose="02010609060101010101" pitchFamily="49" charset="-122"/>
              </a:rPr>
              <a:t>第四章 刚体力学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86" y="827544"/>
            <a:ext cx="9144000" cy="2677656"/>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4.1.1 </a:t>
            </a: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硬盘的转动</a:t>
            </a:r>
            <a:r>
              <a:rPr lang="zh-CN"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计算机硬盘正常工作时，转速为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5400 rpm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）此时硬盘的角速度为多少？（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）硬盘的磁头距离转轴</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3.0cm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，其下方质点的速度和加速度分别为多少？（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）若单个字节沿运动方向的长度为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5.0μm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，当磁头距离转轴为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3.0cm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时每秒可写入多少字节？（</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4</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）若硬盘</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3.6s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内从静止加速到</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5400 rpm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，求硬盘的平均加速度。</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874785402"/>
              </p:ext>
            </p:extLst>
          </p:nvPr>
        </p:nvGraphicFramePr>
        <p:xfrm>
          <a:off x="1768147" y="3363410"/>
          <a:ext cx="3757863" cy="903790"/>
        </p:xfrm>
        <a:graphic>
          <a:graphicData uri="http://schemas.openxmlformats.org/presentationml/2006/ole">
            <mc:AlternateContent xmlns:mc="http://schemas.openxmlformats.org/markup-compatibility/2006">
              <mc:Choice xmlns:v="urn:schemas-microsoft-com:vml" Requires="v">
                <p:oleObj spid="_x0000_s5177" r:id="rId3" imgW="1511300" imgH="355600" progId="">
                  <p:embed/>
                </p:oleObj>
              </mc:Choice>
              <mc:Fallback>
                <p:oleObj r:id="rId3" imgW="1511300" imgH="355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8147" y="3363410"/>
                        <a:ext cx="3757863" cy="9037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29116030"/>
              </p:ext>
            </p:extLst>
          </p:nvPr>
        </p:nvGraphicFramePr>
        <p:xfrm>
          <a:off x="1600200" y="4114800"/>
          <a:ext cx="5554980" cy="457200"/>
        </p:xfrm>
        <a:graphic>
          <a:graphicData uri="http://schemas.openxmlformats.org/presentationml/2006/ole">
            <mc:AlternateContent xmlns:mc="http://schemas.openxmlformats.org/markup-compatibility/2006">
              <mc:Choice xmlns:v="urn:schemas-microsoft-com:vml" Requires="v">
                <p:oleObj spid="_x0000_s5178" r:id="rId5" imgW="2311400" imgH="190500" progId="">
                  <p:embed/>
                </p:oleObj>
              </mc:Choice>
              <mc:Fallback>
                <p:oleObj r:id="rId5" imgW="2311400" imgH="1905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114800"/>
                        <a:ext cx="555498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426394897"/>
              </p:ext>
            </p:extLst>
          </p:nvPr>
        </p:nvGraphicFramePr>
        <p:xfrm>
          <a:off x="1600200" y="4572000"/>
          <a:ext cx="6215270" cy="533400"/>
        </p:xfrm>
        <a:graphic>
          <a:graphicData uri="http://schemas.openxmlformats.org/presentationml/2006/ole">
            <mc:AlternateContent xmlns:mc="http://schemas.openxmlformats.org/markup-compatibility/2006">
              <mc:Choice xmlns:v="urn:schemas-microsoft-com:vml" Requires="v">
                <p:oleObj spid="_x0000_s5179" r:id="rId7" imgW="2552700" imgH="215900" progId="">
                  <p:embed/>
                </p:oleObj>
              </mc:Choice>
              <mc:Fallback>
                <p:oleObj r:id="rId7" imgW="2552700" imgH="2159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572000"/>
                        <a:ext cx="621527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771263441"/>
              </p:ext>
            </p:extLst>
          </p:nvPr>
        </p:nvGraphicFramePr>
        <p:xfrm>
          <a:off x="1524000" y="5105400"/>
          <a:ext cx="3439298" cy="762000"/>
        </p:xfrm>
        <a:graphic>
          <a:graphicData uri="http://schemas.openxmlformats.org/presentationml/2006/ole">
            <mc:AlternateContent xmlns:mc="http://schemas.openxmlformats.org/markup-compatibility/2006">
              <mc:Choice xmlns:v="urn:schemas-microsoft-com:vml" Requires="v">
                <p:oleObj spid="_x0000_s5180" r:id="rId9" imgW="1600200" imgH="355600" progId="">
                  <p:embed/>
                </p:oleObj>
              </mc:Choice>
              <mc:Fallback>
                <p:oleObj r:id="rId9" imgW="1600200" imgH="355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105400"/>
                        <a:ext cx="343929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92881680"/>
              </p:ext>
            </p:extLst>
          </p:nvPr>
        </p:nvGraphicFramePr>
        <p:xfrm>
          <a:off x="1600200" y="6009620"/>
          <a:ext cx="4528732" cy="772180"/>
        </p:xfrm>
        <a:graphic>
          <a:graphicData uri="http://schemas.openxmlformats.org/presentationml/2006/ole">
            <mc:AlternateContent xmlns:mc="http://schemas.openxmlformats.org/markup-compatibility/2006">
              <mc:Choice xmlns:v="urn:schemas-microsoft-com:vml" Requires="v">
                <p:oleObj spid="_x0000_s5181" r:id="rId11" imgW="2057400" imgH="355600" progId="">
                  <p:embed/>
                </p:oleObj>
              </mc:Choice>
              <mc:Fallback>
                <p:oleObj r:id="rId11" imgW="2057400" imgH="355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6009620"/>
                        <a:ext cx="4528732" cy="772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10886" y="3581400"/>
            <a:ext cx="902811" cy="523220"/>
          </a:xfrm>
          <a:prstGeom prst="rect">
            <a:avLst/>
          </a:prstGeom>
        </p:spPr>
        <p:txBody>
          <a:bodyPr wrap="none">
            <a:spAutoFit/>
          </a:bodyPr>
          <a:lstStyle/>
          <a:p>
            <a:r>
              <a:rPr lang="zh-CN" altLang="en-US" sz="2800" b="1" dirty="0">
                <a:solidFill>
                  <a:srgbClr val="FF0000"/>
                </a:solidFill>
                <a:latin typeface="黑体" panose="02010609060101010101" pitchFamily="49" charset="-122"/>
                <a:ea typeface="黑体" panose="02010609060101010101" pitchFamily="49" charset="-122"/>
              </a:rPr>
              <a:t>解：</a:t>
            </a:r>
          </a:p>
        </p:txBody>
      </p:sp>
      <p:sp>
        <p:nvSpPr>
          <p:cNvPr id="14" name="矩形 13"/>
          <p:cNvSpPr/>
          <p:nvPr/>
        </p:nvSpPr>
        <p:spPr>
          <a:xfrm>
            <a:off x="685800" y="3439180"/>
            <a:ext cx="1082348"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a:t>
            </a:r>
          </a:p>
        </p:txBody>
      </p:sp>
      <p:sp>
        <p:nvSpPr>
          <p:cNvPr id="18" name="矩形 17"/>
          <p:cNvSpPr/>
          <p:nvPr/>
        </p:nvSpPr>
        <p:spPr>
          <a:xfrm>
            <a:off x="685800" y="4124980"/>
            <a:ext cx="1082348"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a:t>
            </a:r>
          </a:p>
        </p:txBody>
      </p:sp>
      <p:sp>
        <p:nvSpPr>
          <p:cNvPr id="19" name="矩形 18"/>
          <p:cNvSpPr/>
          <p:nvPr/>
        </p:nvSpPr>
        <p:spPr>
          <a:xfrm>
            <a:off x="670252" y="5105400"/>
            <a:ext cx="1082348"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a:t>
            </a:r>
          </a:p>
        </p:txBody>
      </p:sp>
      <p:sp>
        <p:nvSpPr>
          <p:cNvPr id="20" name="矩形 19"/>
          <p:cNvSpPr/>
          <p:nvPr/>
        </p:nvSpPr>
        <p:spPr>
          <a:xfrm>
            <a:off x="670252" y="6096000"/>
            <a:ext cx="1082348"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a:t>
            </a:r>
          </a:p>
        </p:txBody>
      </p:sp>
      <p:sp>
        <p:nvSpPr>
          <p:cNvPr id="21" name="矩形 20"/>
          <p:cNvSpPr/>
          <p:nvPr/>
        </p:nvSpPr>
        <p:spPr>
          <a:xfrm>
            <a:off x="762000" y="228600"/>
            <a:ext cx="1008609" cy="584775"/>
          </a:xfrm>
          <a:prstGeom prst="rect">
            <a:avLst/>
          </a:prstGeom>
        </p:spPr>
        <p:txBody>
          <a:bodyPr wrap="none">
            <a:spAutoFit/>
          </a:bodyPr>
          <a:lstStyle/>
          <a:p>
            <a:r>
              <a:rPr lang="zh-CN" altLang="en-US"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例题</a:t>
            </a:r>
            <a:endParaRPr lang="zh-CN"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4287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54277" y="152400"/>
            <a:ext cx="518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00B050"/>
                </a:solidFill>
                <a:latin typeface="黑体" panose="02010609060101010101" pitchFamily="49" charset="-122"/>
                <a:ea typeface="黑体" panose="02010609060101010101" pitchFamily="49" charset="-122"/>
              </a:rPr>
              <a:t>六</a:t>
            </a:r>
            <a:r>
              <a:rPr lang="zh-CN" altLang="en-US" sz="3200" b="1" dirty="0">
                <a:solidFill>
                  <a:srgbClr val="00B050"/>
                </a:solidFill>
                <a:latin typeface="黑体" panose="02010609060101010101" pitchFamily="49" charset="-122"/>
                <a:ea typeface="黑体" panose="02010609060101010101" pitchFamily="49" charset="-122"/>
              </a:rPr>
              <a:t>匀变速转动的运动学方程</a:t>
            </a:r>
            <a:endParaRPr kumimoji="1" lang="zh-CN" altLang="en-US" sz="3200" b="1" dirty="0">
              <a:solidFill>
                <a:srgbClr val="00B050"/>
              </a:solidFill>
              <a:latin typeface="黑体" panose="02010609060101010101" pitchFamily="49" charset="-122"/>
              <a:ea typeface="黑体" panose="02010609060101010101" pitchFamily="49" charset="-122"/>
            </a:endParaRPr>
          </a:p>
        </p:txBody>
      </p:sp>
      <p:grpSp>
        <p:nvGrpSpPr>
          <p:cNvPr id="2" name="Group 23"/>
          <p:cNvGrpSpPr>
            <a:grpSpLocks/>
          </p:cNvGrpSpPr>
          <p:nvPr/>
        </p:nvGrpSpPr>
        <p:grpSpPr bwMode="auto">
          <a:xfrm>
            <a:off x="457200" y="3505200"/>
            <a:ext cx="8305800" cy="2743200"/>
            <a:chOff x="288" y="2064"/>
            <a:chExt cx="5232" cy="1728"/>
          </a:xfrm>
        </p:grpSpPr>
        <p:sp>
          <p:nvSpPr>
            <p:cNvPr id="163844" name="Rectangle 4"/>
            <p:cNvSpPr>
              <a:spLocks noChangeArrowheads="1"/>
            </p:cNvSpPr>
            <p:nvPr/>
          </p:nvSpPr>
          <p:spPr bwMode="auto">
            <a:xfrm>
              <a:off x="2728" y="2102"/>
              <a:ext cx="279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Verdana" pitchFamily="34" charset="0"/>
                  <a:ea typeface="宋体" charset="-122"/>
                </a:defRPr>
              </a:lvl1pPr>
              <a:lvl2pPr>
                <a:spcBef>
                  <a:spcPct val="20000"/>
                </a:spcBef>
                <a:buChar char="–"/>
                <a:defRPr sz="2400">
                  <a:solidFill>
                    <a:schemeClr val="tx1"/>
                  </a:solidFill>
                  <a:latin typeface="Verdana" pitchFamily="34" charset="0"/>
                  <a:ea typeface="宋体" charset="-122"/>
                </a:defRPr>
              </a:lvl2pPr>
              <a:lvl3pPr>
                <a:spcBef>
                  <a:spcPct val="20000"/>
                </a:spcBef>
                <a:buChar char="•"/>
                <a:defRPr sz="2000">
                  <a:solidFill>
                    <a:schemeClr val="tx1"/>
                  </a:solidFill>
                  <a:latin typeface="Verdana" pitchFamily="34" charset="0"/>
                  <a:ea typeface="宋体" charset="-122"/>
                </a:defRPr>
              </a:lvl3pPr>
              <a:lvl4pPr>
                <a:spcBef>
                  <a:spcPct val="20000"/>
                </a:spcBef>
                <a:buChar char="–"/>
                <a:defRPr>
                  <a:solidFill>
                    <a:schemeClr val="tx1"/>
                  </a:solidFill>
                  <a:latin typeface="Verdana" pitchFamily="34" charset="0"/>
                  <a:ea typeface="宋体" charset="-122"/>
                </a:defRPr>
              </a:lvl4pPr>
              <a:lvl5pPr>
                <a:spcBef>
                  <a:spcPct val="20000"/>
                </a:spcBef>
                <a:buChar char="»"/>
                <a:defRPr>
                  <a:solidFill>
                    <a:schemeClr val="tx1"/>
                  </a:solidFill>
                  <a:latin typeface="Verdana" pitchFamily="34" charset="0"/>
                  <a:ea typeface="宋体" charset="-122"/>
                </a:defRPr>
              </a:lvl5pPr>
              <a:lvl6pPr fontAlgn="base">
                <a:spcBef>
                  <a:spcPct val="20000"/>
                </a:spcBef>
                <a:spcAft>
                  <a:spcPct val="0"/>
                </a:spcAft>
                <a:buChar char="»"/>
                <a:defRPr>
                  <a:solidFill>
                    <a:schemeClr val="tx1"/>
                  </a:solidFill>
                  <a:latin typeface="Verdana" pitchFamily="34" charset="0"/>
                  <a:ea typeface="宋体" charset="-122"/>
                </a:defRPr>
              </a:lvl6pPr>
              <a:lvl7pPr fontAlgn="base">
                <a:spcBef>
                  <a:spcPct val="20000"/>
                </a:spcBef>
                <a:spcAft>
                  <a:spcPct val="0"/>
                </a:spcAft>
                <a:buChar char="»"/>
                <a:defRPr>
                  <a:solidFill>
                    <a:schemeClr val="tx1"/>
                  </a:solidFill>
                  <a:latin typeface="Verdana" pitchFamily="34" charset="0"/>
                  <a:ea typeface="宋体" charset="-122"/>
                </a:defRPr>
              </a:lvl7pPr>
              <a:lvl8pPr fontAlgn="base">
                <a:spcBef>
                  <a:spcPct val="20000"/>
                </a:spcBef>
                <a:spcAft>
                  <a:spcPct val="0"/>
                </a:spcAft>
                <a:buChar char="»"/>
                <a:defRPr>
                  <a:solidFill>
                    <a:schemeClr val="tx1"/>
                  </a:solidFill>
                  <a:latin typeface="Verdana" pitchFamily="34" charset="0"/>
                  <a:ea typeface="宋体" charset="-122"/>
                </a:defRPr>
              </a:lvl8pPr>
              <a:lvl9pPr fontAlgn="base">
                <a:spcBef>
                  <a:spcPct val="20000"/>
                </a:spcBef>
                <a:spcAft>
                  <a:spcPct val="0"/>
                </a:spcAft>
                <a:buChar char="»"/>
                <a:defRPr>
                  <a:solidFill>
                    <a:schemeClr val="tx1"/>
                  </a:solidFill>
                  <a:latin typeface="Verdana" pitchFamily="34" charset="0"/>
                  <a:ea typeface="宋体" charset="-122"/>
                </a:defRPr>
              </a:lvl9pPr>
            </a:lstStyle>
            <a:p>
              <a:pPr algn="ctr">
                <a:buFontTx/>
                <a:buNone/>
              </a:pPr>
              <a:r>
                <a:rPr lang="en-US" altLang="zh-CN" b="0" dirty="0"/>
                <a:t> </a:t>
              </a:r>
              <a:r>
                <a:rPr lang="zh-CN" altLang="en-US" dirty="0">
                  <a:solidFill>
                    <a:srgbClr val="CC0000"/>
                  </a:solidFill>
                  <a:latin typeface="黑体" pitchFamily="49" charset="-122"/>
                  <a:ea typeface="黑体" pitchFamily="49" charset="-122"/>
                </a:rPr>
                <a:t>刚体</a:t>
              </a:r>
              <a:r>
                <a:rPr lang="zh-CN" altLang="en-US" dirty="0">
                  <a:latin typeface="黑体" pitchFamily="49" charset="-122"/>
                  <a:ea typeface="黑体" pitchFamily="49" charset="-122"/>
                </a:rPr>
                <a:t>绕</a:t>
              </a:r>
              <a:r>
                <a:rPr lang="zh-CN" altLang="en-US" dirty="0">
                  <a:solidFill>
                    <a:srgbClr val="1C1C1C"/>
                  </a:solidFill>
                  <a:latin typeface="黑体" pitchFamily="49" charset="-122"/>
                  <a:ea typeface="黑体" pitchFamily="49" charset="-122"/>
                </a:rPr>
                <a:t>定轴作匀变速转动</a:t>
              </a:r>
            </a:p>
          </p:txBody>
        </p:sp>
        <p:sp>
          <p:nvSpPr>
            <p:cNvPr id="163845" name="Rectangle 5"/>
            <p:cNvSpPr>
              <a:spLocks noChangeArrowheads="1"/>
            </p:cNvSpPr>
            <p:nvPr/>
          </p:nvSpPr>
          <p:spPr bwMode="auto">
            <a:xfrm>
              <a:off x="435" y="2104"/>
              <a:ext cx="224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Verdana" pitchFamily="34" charset="0"/>
                  <a:ea typeface="宋体" charset="-122"/>
                </a:defRPr>
              </a:lvl1pPr>
              <a:lvl2pPr>
                <a:spcBef>
                  <a:spcPct val="20000"/>
                </a:spcBef>
                <a:buChar char="–"/>
                <a:defRPr sz="2400">
                  <a:solidFill>
                    <a:schemeClr val="tx1"/>
                  </a:solidFill>
                  <a:latin typeface="Verdana" pitchFamily="34" charset="0"/>
                  <a:ea typeface="宋体" charset="-122"/>
                </a:defRPr>
              </a:lvl2pPr>
              <a:lvl3pPr>
                <a:spcBef>
                  <a:spcPct val="20000"/>
                </a:spcBef>
                <a:buChar char="•"/>
                <a:defRPr sz="2000">
                  <a:solidFill>
                    <a:schemeClr val="tx1"/>
                  </a:solidFill>
                  <a:latin typeface="Verdana" pitchFamily="34" charset="0"/>
                  <a:ea typeface="宋体" charset="-122"/>
                </a:defRPr>
              </a:lvl3pPr>
              <a:lvl4pPr>
                <a:spcBef>
                  <a:spcPct val="20000"/>
                </a:spcBef>
                <a:buChar char="–"/>
                <a:defRPr>
                  <a:solidFill>
                    <a:schemeClr val="tx1"/>
                  </a:solidFill>
                  <a:latin typeface="Verdana" pitchFamily="34" charset="0"/>
                  <a:ea typeface="宋体" charset="-122"/>
                </a:defRPr>
              </a:lvl4pPr>
              <a:lvl5pPr>
                <a:spcBef>
                  <a:spcPct val="20000"/>
                </a:spcBef>
                <a:buChar char="»"/>
                <a:defRPr>
                  <a:solidFill>
                    <a:schemeClr val="tx1"/>
                  </a:solidFill>
                  <a:latin typeface="Verdana" pitchFamily="34" charset="0"/>
                  <a:ea typeface="宋体" charset="-122"/>
                </a:defRPr>
              </a:lvl5pPr>
              <a:lvl6pPr fontAlgn="base">
                <a:spcBef>
                  <a:spcPct val="20000"/>
                </a:spcBef>
                <a:spcAft>
                  <a:spcPct val="0"/>
                </a:spcAft>
                <a:buChar char="»"/>
                <a:defRPr>
                  <a:solidFill>
                    <a:schemeClr val="tx1"/>
                  </a:solidFill>
                  <a:latin typeface="Verdana" pitchFamily="34" charset="0"/>
                  <a:ea typeface="宋体" charset="-122"/>
                </a:defRPr>
              </a:lvl6pPr>
              <a:lvl7pPr fontAlgn="base">
                <a:spcBef>
                  <a:spcPct val="20000"/>
                </a:spcBef>
                <a:spcAft>
                  <a:spcPct val="0"/>
                </a:spcAft>
                <a:buChar char="»"/>
                <a:defRPr>
                  <a:solidFill>
                    <a:schemeClr val="tx1"/>
                  </a:solidFill>
                  <a:latin typeface="Verdana" pitchFamily="34" charset="0"/>
                  <a:ea typeface="宋体" charset="-122"/>
                </a:defRPr>
              </a:lvl7pPr>
              <a:lvl8pPr fontAlgn="base">
                <a:spcBef>
                  <a:spcPct val="20000"/>
                </a:spcBef>
                <a:spcAft>
                  <a:spcPct val="0"/>
                </a:spcAft>
                <a:buChar char="»"/>
                <a:defRPr>
                  <a:solidFill>
                    <a:schemeClr val="tx1"/>
                  </a:solidFill>
                  <a:latin typeface="Verdana" pitchFamily="34" charset="0"/>
                  <a:ea typeface="宋体" charset="-122"/>
                </a:defRPr>
              </a:lvl8pPr>
              <a:lvl9pPr fontAlgn="base">
                <a:spcBef>
                  <a:spcPct val="20000"/>
                </a:spcBef>
                <a:spcAft>
                  <a:spcPct val="0"/>
                </a:spcAft>
                <a:buChar char="»"/>
                <a:defRPr>
                  <a:solidFill>
                    <a:schemeClr val="tx1"/>
                  </a:solidFill>
                  <a:latin typeface="Verdana" pitchFamily="34" charset="0"/>
                  <a:ea typeface="宋体" charset="-122"/>
                </a:defRPr>
              </a:lvl9pPr>
            </a:lstStyle>
            <a:p>
              <a:pPr>
                <a:buFontTx/>
                <a:buNone/>
              </a:pPr>
              <a:r>
                <a:rPr lang="zh-CN" altLang="en-US" dirty="0">
                  <a:solidFill>
                    <a:srgbClr val="CC0000"/>
                  </a:solidFill>
                  <a:latin typeface="黑体" pitchFamily="49" charset="-122"/>
                  <a:ea typeface="黑体" pitchFamily="49" charset="-122"/>
                </a:rPr>
                <a:t>质点</a:t>
              </a:r>
              <a:r>
                <a:rPr lang="zh-CN" altLang="en-US" dirty="0">
                  <a:solidFill>
                    <a:srgbClr val="1C1C1C"/>
                  </a:solidFill>
                  <a:latin typeface="黑体" pitchFamily="49" charset="-122"/>
                  <a:ea typeface="黑体" pitchFamily="49" charset="-122"/>
                </a:rPr>
                <a:t>匀变速直线运动</a:t>
              </a:r>
            </a:p>
          </p:txBody>
        </p:sp>
        <p:sp>
          <p:nvSpPr>
            <p:cNvPr id="163846" name="Line 6"/>
            <p:cNvSpPr>
              <a:spLocks noChangeShapeType="1"/>
            </p:cNvSpPr>
            <p:nvPr/>
          </p:nvSpPr>
          <p:spPr bwMode="auto">
            <a:xfrm>
              <a:off x="288" y="2064"/>
              <a:ext cx="5134" cy="0"/>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47" name="Line 7"/>
            <p:cNvSpPr>
              <a:spLocks noChangeShapeType="1"/>
            </p:cNvSpPr>
            <p:nvPr/>
          </p:nvSpPr>
          <p:spPr bwMode="auto">
            <a:xfrm>
              <a:off x="288" y="2410"/>
              <a:ext cx="5134"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48" name="Line 8"/>
            <p:cNvSpPr>
              <a:spLocks noChangeShapeType="1"/>
            </p:cNvSpPr>
            <p:nvPr/>
          </p:nvSpPr>
          <p:spPr bwMode="auto">
            <a:xfrm>
              <a:off x="288" y="2805"/>
              <a:ext cx="5134"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49" name="Line 9"/>
            <p:cNvSpPr>
              <a:spLocks noChangeShapeType="1"/>
            </p:cNvSpPr>
            <p:nvPr/>
          </p:nvSpPr>
          <p:spPr bwMode="auto">
            <a:xfrm>
              <a:off x="288" y="3249"/>
              <a:ext cx="5134"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0" name="Line 10"/>
            <p:cNvSpPr>
              <a:spLocks noChangeShapeType="1"/>
            </p:cNvSpPr>
            <p:nvPr/>
          </p:nvSpPr>
          <p:spPr bwMode="auto">
            <a:xfrm>
              <a:off x="288" y="3743"/>
              <a:ext cx="5134" cy="0"/>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1" name="Line 11"/>
            <p:cNvSpPr>
              <a:spLocks noChangeShapeType="1"/>
            </p:cNvSpPr>
            <p:nvPr/>
          </p:nvSpPr>
          <p:spPr bwMode="auto">
            <a:xfrm>
              <a:off x="288" y="2064"/>
              <a:ext cx="0" cy="1679"/>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52" name="Line 12"/>
            <p:cNvSpPr>
              <a:spLocks noChangeShapeType="1"/>
            </p:cNvSpPr>
            <p:nvPr/>
          </p:nvSpPr>
          <p:spPr bwMode="auto">
            <a:xfrm>
              <a:off x="5422" y="2064"/>
              <a:ext cx="0" cy="1679"/>
            </a:xfrm>
            <a:prstGeom prst="line">
              <a:avLst/>
            </a:prstGeom>
            <a:noFill/>
            <a:ln w="22225"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3853" name="Object 13"/>
            <p:cNvGraphicFramePr>
              <a:graphicFrameLocks noChangeAspect="1"/>
            </p:cNvGraphicFramePr>
            <p:nvPr/>
          </p:nvGraphicFramePr>
          <p:xfrm>
            <a:off x="777" y="2467"/>
            <a:ext cx="1318" cy="387"/>
          </p:xfrm>
          <a:graphic>
            <a:graphicData uri="http://schemas.openxmlformats.org/presentationml/2006/ole">
              <mc:AlternateContent xmlns:mc="http://schemas.openxmlformats.org/markup-compatibility/2006">
                <mc:Choice xmlns:v="urn:schemas-microsoft-com:vml" Requires="v">
                  <p:oleObj spid="_x0000_s6212" name="Equation" r:id="rId4" imgW="711200" imgH="228600" progId="">
                    <p:embed/>
                  </p:oleObj>
                </mc:Choice>
                <mc:Fallback>
                  <p:oleObj name="Equation" r:id="rId4" imgW="711200" imgH="228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 y="2467"/>
                          <a:ext cx="1318"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4" name="Object 14"/>
            <p:cNvGraphicFramePr>
              <a:graphicFrameLocks noChangeAspect="1"/>
            </p:cNvGraphicFramePr>
            <p:nvPr/>
          </p:nvGraphicFramePr>
          <p:xfrm>
            <a:off x="386" y="2854"/>
            <a:ext cx="2396" cy="444"/>
          </p:xfrm>
          <a:graphic>
            <a:graphicData uri="http://schemas.openxmlformats.org/presentationml/2006/ole">
              <mc:AlternateContent xmlns:mc="http://schemas.openxmlformats.org/markup-compatibility/2006">
                <mc:Choice xmlns:v="urn:schemas-microsoft-com:vml" Requires="v">
                  <p:oleObj spid="_x0000_s6213" name="Equation" r:id="rId6" imgW="1193800" imgH="241300" progId="">
                    <p:embed/>
                  </p:oleObj>
                </mc:Choice>
                <mc:Fallback>
                  <p:oleObj name="Equation" r:id="rId6" imgW="1193800" imgH="2413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 y="2854"/>
                          <a:ext cx="2396"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5" name="Object 15"/>
            <p:cNvGraphicFramePr>
              <a:graphicFrameLocks noChangeAspect="1"/>
            </p:cNvGraphicFramePr>
            <p:nvPr/>
          </p:nvGraphicFramePr>
          <p:xfrm>
            <a:off x="435" y="3357"/>
            <a:ext cx="2347" cy="435"/>
          </p:xfrm>
          <a:graphic>
            <a:graphicData uri="http://schemas.openxmlformats.org/presentationml/2006/ole">
              <mc:AlternateContent xmlns:mc="http://schemas.openxmlformats.org/markup-compatibility/2006">
                <mc:Choice xmlns:v="urn:schemas-microsoft-com:vml" Requires="v">
                  <p:oleObj spid="_x0000_s6214" name="Equation" r:id="rId8" imgW="1308100" imgH="241300" progId="">
                    <p:embed/>
                  </p:oleObj>
                </mc:Choice>
                <mc:Fallback>
                  <p:oleObj name="Equation" r:id="rId8" imgW="1308100" imgH="2413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 y="3357"/>
                          <a:ext cx="2347"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6" name="Object 16"/>
            <p:cNvGraphicFramePr>
              <a:graphicFrameLocks noChangeAspect="1"/>
            </p:cNvGraphicFramePr>
            <p:nvPr/>
          </p:nvGraphicFramePr>
          <p:xfrm>
            <a:off x="3124" y="2456"/>
            <a:ext cx="1614" cy="398"/>
          </p:xfrm>
          <a:graphic>
            <a:graphicData uri="http://schemas.openxmlformats.org/presentationml/2006/ole">
              <mc:AlternateContent xmlns:mc="http://schemas.openxmlformats.org/markup-compatibility/2006">
                <mc:Choice xmlns:v="urn:schemas-microsoft-com:vml" Requires="v">
                  <p:oleObj spid="_x0000_s6215" name="公式" r:id="rId10" imgW="1193800" imgH="330200" progId="">
                    <p:embed/>
                  </p:oleObj>
                </mc:Choice>
                <mc:Fallback>
                  <p:oleObj name="公式" r:id="rId10" imgW="1193800" imgH="3302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 y="2456"/>
                          <a:ext cx="1614"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7" name="Object 17"/>
            <p:cNvGraphicFramePr>
              <a:graphicFrameLocks noChangeAspect="1"/>
            </p:cNvGraphicFramePr>
            <p:nvPr/>
          </p:nvGraphicFramePr>
          <p:xfrm>
            <a:off x="2880" y="3397"/>
            <a:ext cx="2347" cy="374"/>
          </p:xfrm>
          <a:graphic>
            <a:graphicData uri="http://schemas.openxmlformats.org/presentationml/2006/ole">
              <mc:AlternateContent xmlns:mc="http://schemas.openxmlformats.org/markup-compatibility/2006">
                <mc:Choice xmlns:v="urn:schemas-microsoft-com:vml" Requires="v">
                  <p:oleObj spid="_x0000_s6216" name="公式" r:id="rId12" imgW="2146300" imgH="342900" progId="">
                    <p:embed/>
                  </p:oleObj>
                </mc:Choice>
                <mc:Fallback>
                  <p:oleObj name="公式" r:id="rId12" imgW="2146300" imgH="3429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3397"/>
                          <a:ext cx="2347"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58" name="Object 18"/>
            <p:cNvGraphicFramePr>
              <a:graphicFrameLocks noChangeAspect="1"/>
            </p:cNvGraphicFramePr>
            <p:nvPr/>
          </p:nvGraphicFramePr>
          <p:xfrm>
            <a:off x="2962" y="2903"/>
            <a:ext cx="2265" cy="395"/>
          </p:xfrm>
          <a:graphic>
            <a:graphicData uri="http://schemas.openxmlformats.org/presentationml/2006/ole">
              <mc:AlternateContent xmlns:mc="http://schemas.openxmlformats.org/markup-compatibility/2006">
                <mc:Choice xmlns:v="urn:schemas-microsoft-com:vml" Requires="v">
                  <p:oleObj spid="_x0000_s6217" name="公式" r:id="rId14" imgW="1866090" imgH="342751" progId="">
                    <p:embed/>
                  </p:oleObj>
                </mc:Choice>
                <mc:Fallback>
                  <p:oleObj name="公式" r:id="rId14" imgW="1866090" imgH="342751"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2" y="2903"/>
                          <a:ext cx="2265"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59" name="Line 19"/>
            <p:cNvSpPr>
              <a:spLocks noChangeShapeType="1"/>
            </p:cNvSpPr>
            <p:nvPr/>
          </p:nvSpPr>
          <p:spPr bwMode="auto">
            <a:xfrm>
              <a:off x="2782" y="2064"/>
              <a:ext cx="0" cy="1679"/>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63860" name="Text Box 20"/>
          <p:cNvSpPr txBox="1">
            <a:spLocks noChangeArrowheads="1"/>
          </p:cNvSpPr>
          <p:nvPr/>
        </p:nvSpPr>
        <p:spPr bwMode="auto">
          <a:xfrm>
            <a:off x="76200" y="1094096"/>
            <a:ext cx="88392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en-US" altLang="zh-CN" sz="2800" dirty="0"/>
              <a:t>       </a:t>
            </a:r>
            <a:r>
              <a:rPr lang="zh-CN" altLang="en-US" sz="2800" dirty="0">
                <a:latin typeface="黑体" panose="02010609060101010101" pitchFamily="49" charset="-122"/>
                <a:ea typeface="黑体" panose="02010609060101010101" pitchFamily="49" charset="-122"/>
              </a:rPr>
              <a:t>当刚体绕定轴转动的角加速度为恒量时，刚体做</a:t>
            </a:r>
          </a:p>
          <a:p>
            <a:pPr>
              <a:lnSpc>
                <a:spcPct val="120000"/>
              </a:lnSpc>
              <a:spcBef>
                <a:spcPct val="0"/>
              </a:spcBef>
            </a:pPr>
            <a:r>
              <a:rPr lang="zh-CN" altLang="en-US" sz="2800" dirty="0">
                <a:latin typeface="黑体" panose="02010609060101010101" pitchFamily="49" charset="-122"/>
                <a:ea typeface="黑体" panose="02010609060101010101" pitchFamily="49" charset="-122"/>
              </a:rPr>
              <a:t>匀变速转动。</a:t>
            </a:r>
            <a:r>
              <a:rPr lang="en-US" altLang="zh-CN" sz="2800" dirty="0">
                <a:latin typeface="黑体" panose="02010609060101010101" pitchFamily="49" charset="-122"/>
                <a:ea typeface="黑体" panose="02010609060101010101" pitchFamily="49" charset="-122"/>
              </a:rPr>
              <a:t> </a:t>
            </a:r>
          </a:p>
        </p:txBody>
      </p:sp>
      <p:sp>
        <p:nvSpPr>
          <p:cNvPr id="163861" name="Text Box 21"/>
          <p:cNvSpPr txBox="1">
            <a:spLocks noChangeArrowheads="1"/>
          </p:cNvSpPr>
          <p:nvPr/>
        </p:nvSpPr>
        <p:spPr bwMode="auto">
          <a:xfrm>
            <a:off x="457200" y="2590800"/>
            <a:ext cx="8153400" cy="528637"/>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zh-CN" altLang="en-US" sz="2800" dirty="0">
                <a:latin typeface="黑体" panose="02010609060101010101" pitchFamily="49" charset="-122"/>
                <a:ea typeface="黑体" panose="02010609060101010101" pitchFamily="49" charset="-122"/>
              </a:rPr>
              <a:t>刚体匀变速转动与质点匀变速直线运动公式对比</a:t>
            </a:r>
          </a:p>
        </p:txBody>
      </p:sp>
    </p:spTree>
    <p:extLst>
      <p:ext uri="{BB962C8B-B14F-4D97-AF65-F5344CB8AC3E}">
        <p14:creationId xmlns:p14="http://schemas.microsoft.com/office/powerpoint/2010/main" val="2331297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0"/>
                                        </p:tgtEl>
                                        <p:attrNameLst>
                                          <p:attrName>style.visibility</p:attrName>
                                        </p:attrNameLst>
                                      </p:cBhvr>
                                      <p:to>
                                        <p:strVal val="visible"/>
                                      </p:to>
                                    </p:set>
                                    <p:animEffect transition="in" filter="blinds(horizontal)">
                                      <p:cBhvr>
                                        <p:cTn id="7" dur="500"/>
                                        <p:tgtEl>
                                          <p:spTgt spid="1638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61"/>
                                        </p:tgtEl>
                                        <p:attrNameLst>
                                          <p:attrName>style.visibility</p:attrName>
                                        </p:attrNameLst>
                                      </p:cBhvr>
                                      <p:to>
                                        <p:strVal val="visible"/>
                                      </p:to>
                                    </p:set>
                                    <p:animEffect transition="in" filter="box(in)">
                                      <p:cBhvr>
                                        <p:cTn id="12" dur="500"/>
                                        <p:tgtEl>
                                          <p:spTgt spid="163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0" grpId="0" autoUpdateAnimBg="0"/>
      <p:bldP spid="1638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228600"/>
            <a:ext cx="3262432"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七 角量的矢量性</a:t>
            </a:r>
          </a:p>
        </p:txBody>
      </p:sp>
      <p:pic>
        <p:nvPicPr>
          <p:cNvPr id="109570" name="Picture 2" descr="C:\Users\zhangru\Desktop\新教材ppt\上册整合后的图片\4.1.4.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10" y="990600"/>
            <a:ext cx="2917016" cy="28956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144" y="4114800"/>
            <a:ext cx="9009744" cy="954107"/>
          </a:xfrm>
          <a:prstGeom prst="rect">
            <a:avLst/>
          </a:prstGeom>
        </p:spPr>
        <p:txBody>
          <a:bodyPr wrap="squar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角速度</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ω</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和角加速度</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α</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都具有矢量特征，方向用</a:t>
            </a:r>
            <a:r>
              <a:rPr lang="zh-CN" altLang="zh-CN" sz="2800"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右手定则</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确定。</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4114800" y="1524000"/>
            <a:ext cx="4762500" cy="1815882"/>
          </a:xfrm>
          <a:prstGeom prst="rect">
            <a:avLst/>
          </a:prstGeom>
        </p:spPr>
        <p:txBody>
          <a:bodyPr wrap="square">
            <a:spAutoFit/>
          </a:bodyPr>
          <a:lstStyle/>
          <a:p>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右手定则：</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右手拇指和四指垂直，四指沿转动方向环绕转轴，则大拇指的方向就是角速度</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ω</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的方向</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52400" y="5522893"/>
            <a:ext cx="9162144" cy="954107"/>
          </a:xfrm>
          <a:prstGeom prst="rect">
            <a:avLst/>
          </a:prstGeom>
        </p:spPr>
        <p:txBody>
          <a:bodyPr wrap="squar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引入角速度矢量之后，刚体上任一质点</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P</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的线速度</a:t>
            </a:r>
            <a:r>
              <a:rPr lang="en-US" altLang="zh-CN" sz="2800" b="1" i="1" dirty="0">
                <a:latin typeface="Book Antiqua" panose="02040602050305030304" pitchFamily="18" charset="0"/>
                <a:cs typeface="Times New Roman" panose="02020603050405020304" pitchFamily="18" charset="0"/>
              </a:rPr>
              <a:t>v</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与角速度</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ω</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的关系可采用矢量的矢积定义</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083341454"/>
              </p:ext>
            </p:extLst>
          </p:nvPr>
        </p:nvGraphicFramePr>
        <p:xfrm>
          <a:off x="5486400" y="5943600"/>
          <a:ext cx="1702288" cy="539750"/>
        </p:xfrm>
        <a:graphic>
          <a:graphicData uri="http://schemas.openxmlformats.org/presentationml/2006/ole">
            <mc:AlternateContent xmlns:mc="http://schemas.openxmlformats.org/markup-compatibility/2006">
              <mc:Choice xmlns:v="urn:schemas-microsoft-com:vml" Requires="v">
                <p:oleObj spid="_x0000_s7181" name="Equation" r:id="rId4" imgW="520560" imgH="164880" progId="">
                  <p:embed/>
                </p:oleObj>
              </mc:Choice>
              <mc:Fallback>
                <p:oleObj name="Equation" r:id="rId4" imgW="520560" imgH="1648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943600"/>
                        <a:ext cx="17022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649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590800"/>
            <a:ext cx="6147837" cy="1015663"/>
          </a:xfrm>
          <a:prstGeom prst="rect">
            <a:avLst/>
          </a:prstGeom>
        </p:spPr>
        <p:txBody>
          <a:bodyPr wrap="none">
            <a:spAutoFit/>
          </a:bodyPr>
          <a:lstStyle/>
          <a:p>
            <a:r>
              <a:rPr lang="en-US" altLang="zh-CN" sz="6000" dirty="0">
                <a:latin typeface="Times New Roman" panose="02020603050405020304" pitchFamily="18" charset="0"/>
                <a:ea typeface="黑体" panose="02010609060101010101" pitchFamily="49" charset="-122"/>
                <a:cs typeface="Times New Roman" panose="02020603050405020304" pitchFamily="18" charset="0"/>
              </a:rPr>
              <a:t>4.2 </a:t>
            </a:r>
            <a:r>
              <a:rPr lang="zh-CN" altLang="en-US" sz="6000" dirty="0">
                <a:latin typeface="Times New Roman" panose="02020603050405020304" pitchFamily="18" charset="0"/>
                <a:ea typeface="黑体" panose="02010609060101010101" pitchFamily="49" charset="-122"/>
                <a:cs typeface="Times New Roman" panose="02020603050405020304" pitchFamily="18" charset="0"/>
              </a:rPr>
              <a:t>力矩 转动定律</a:t>
            </a:r>
          </a:p>
        </p:txBody>
      </p:sp>
    </p:spTree>
    <p:extLst>
      <p:ext uri="{BB962C8B-B14F-4D97-AF65-F5344CB8AC3E}">
        <p14:creationId xmlns:p14="http://schemas.microsoft.com/office/powerpoint/2010/main" val="318372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88" name="Text Box 20"/>
          <p:cNvSpPr txBox="1">
            <a:spLocks noChangeArrowheads="1"/>
          </p:cNvSpPr>
          <p:nvPr/>
        </p:nvSpPr>
        <p:spPr bwMode="auto">
          <a:xfrm>
            <a:off x="355915" y="791254"/>
            <a:ext cx="8313738" cy="233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zh-CN" dirty="0">
                <a:solidFill>
                  <a:srgbClr val="CC0000"/>
                </a:solidFill>
              </a:rPr>
              <a:t> </a:t>
            </a:r>
            <a:r>
              <a:rPr lang="zh-CN" altLang="en-US" sz="2800" dirty="0">
                <a:solidFill>
                  <a:srgbClr val="CC0000"/>
                </a:solidFill>
                <a:latin typeface="黑体" panose="02010609060101010101" pitchFamily="49" charset="-122"/>
                <a:ea typeface="黑体" panose="02010609060101010101" pitchFamily="49" charset="-122"/>
              </a:rPr>
              <a:t>问：</a:t>
            </a:r>
            <a:r>
              <a:rPr lang="zh-CN" altLang="en-US" sz="2800" dirty="0">
                <a:latin typeface="黑体" panose="02010609060101010101" pitchFamily="49" charset="-122"/>
                <a:ea typeface="黑体" panose="02010609060101010101" pitchFamily="49" charset="-122"/>
              </a:rPr>
              <a:t>在质点问题中，我们将物体所受的力均作用于同一点，并仅考虑力的大小和方向所产生的作用；在刚体问题中，我们是否也可以如此处理</a:t>
            </a:r>
            <a:r>
              <a:rPr lang="zh-CN" altLang="en-US" sz="2800" dirty="0">
                <a:solidFill>
                  <a:srgbClr val="CC0000"/>
                </a:solidFill>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力的作用点的位置对物体的运动有影响吗</a:t>
            </a:r>
            <a:r>
              <a:rPr lang="zh-CN" altLang="en-US" sz="2800" dirty="0">
                <a:solidFill>
                  <a:srgbClr val="CC0000"/>
                </a:solidFill>
                <a:latin typeface="黑体" panose="02010609060101010101" pitchFamily="49" charset="-122"/>
                <a:ea typeface="黑体" panose="02010609060101010101" pitchFamily="49" charset="-122"/>
              </a:rPr>
              <a:t>？</a:t>
            </a:r>
          </a:p>
        </p:txBody>
      </p:sp>
      <p:grpSp>
        <p:nvGrpSpPr>
          <p:cNvPr id="2" name="Group 33"/>
          <p:cNvGrpSpPr>
            <a:grpSpLocks/>
          </p:cNvGrpSpPr>
          <p:nvPr/>
        </p:nvGrpSpPr>
        <p:grpSpPr bwMode="auto">
          <a:xfrm>
            <a:off x="4922838" y="2971801"/>
            <a:ext cx="3565525" cy="1257301"/>
            <a:chOff x="3101" y="2005"/>
            <a:chExt cx="2246" cy="792"/>
          </a:xfrm>
        </p:grpSpPr>
        <p:graphicFrame>
          <p:nvGraphicFramePr>
            <p:cNvPr id="211970" name="Object 2"/>
            <p:cNvGraphicFramePr>
              <a:graphicFrameLocks noChangeAspect="1"/>
            </p:cNvGraphicFramePr>
            <p:nvPr/>
          </p:nvGraphicFramePr>
          <p:xfrm>
            <a:off x="3101" y="2005"/>
            <a:ext cx="2246" cy="437"/>
          </p:xfrm>
          <a:graphic>
            <a:graphicData uri="http://schemas.openxmlformats.org/presentationml/2006/ole">
              <mc:AlternateContent xmlns:mc="http://schemas.openxmlformats.org/markup-compatibility/2006">
                <mc:Choice xmlns:v="urn:schemas-microsoft-com:vml" Requires="v">
                  <p:oleObj spid="_x0000_s8260" name="Equation" r:id="rId4" imgW="1295400" imgH="254000" progId="">
                    <p:embed/>
                  </p:oleObj>
                </mc:Choice>
                <mc:Fallback>
                  <p:oleObj name="Equation" r:id="rId4" imgW="1295400" imgH="2540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1" y="2005"/>
                          <a:ext cx="2246" cy="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91" name="Text Box 23"/>
            <p:cNvSpPr txBox="1">
              <a:spLocks noChangeArrowheads="1"/>
            </p:cNvSpPr>
            <p:nvPr/>
          </p:nvSpPr>
          <p:spPr bwMode="auto">
            <a:xfrm>
              <a:off x="3168" y="2467"/>
              <a:ext cx="177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dirty="0">
                  <a:latin typeface="黑体" panose="02010609060101010101" pitchFamily="49" charset="-122"/>
                  <a:ea typeface="黑体" panose="02010609060101010101" pitchFamily="49" charset="-122"/>
                </a:rPr>
                <a:t>圆盘静止不动</a:t>
              </a:r>
            </a:p>
          </p:txBody>
        </p:sp>
      </p:grpSp>
      <p:grpSp>
        <p:nvGrpSpPr>
          <p:cNvPr id="3" name="Group 34"/>
          <p:cNvGrpSpPr>
            <a:grpSpLocks/>
          </p:cNvGrpSpPr>
          <p:nvPr/>
        </p:nvGrpSpPr>
        <p:grpSpPr bwMode="auto">
          <a:xfrm>
            <a:off x="4814888" y="4419602"/>
            <a:ext cx="3879850" cy="1266826"/>
            <a:chOff x="3033" y="3024"/>
            <a:chExt cx="2444" cy="798"/>
          </a:xfrm>
        </p:grpSpPr>
        <p:graphicFrame>
          <p:nvGraphicFramePr>
            <p:cNvPr id="211971" name="Object 3"/>
            <p:cNvGraphicFramePr>
              <a:graphicFrameLocks noChangeAspect="1"/>
            </p:cNvGraphicFramePr>
            <p:nvPr/>
          </p:nvGraphicFramePr>
          <p:xfrm>
            <a:off x="3033" y="3024"/>
            <a:ext cx="2314" cy="445"/>
          </p:xfrm>
          <a:graphic>
            <a:graphicData uri="http://schemas.openxmlformats.org/presentationml/2006/ole">
              <mc:AlternateContent xmlns:mc="http://schemas.openxmlformats.org/markup-compatibility/2006">
                <mc:Choice xmlns:v="urn:schemas-microsoft-com:vml" Requires="v">
                  <p:oleObj spid="_x0000_s8261" name="Equation" r:id="rId6" imgW="1320227" imgH="253890" progId="">
                    <p:embed/>
                  </p:oleObj>
                </mc:Choice>
                <mc:Fallback>
                  <p:oleObj name="Equation" r:id="rId6" imgW="1320227" imgH="25389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3" y="3024"/>
                          <a:ext cx="2314"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95" name="Rectangle 27"/>
            <p:cNvSpPr>
              <a:spLocks noChangeArrowheads="1"/>
            </p:cNvSpPr>
            <p:nvPr/>
          </p:nvSpPr>
          <p:spPr bwMode="auto">
            <a:xfrm>
              <a:off x="3033" y="3492"/>
              <a:ext cx="24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latin typeface="黑体" panose="02010609060101010101" pitchFamily="49" charset="-122"/>
                  <a:ea typeface="黑体" panose="02010609060101010101" pitchFamily="49" charset="-122"/>
                </a:rPr>
                <a:t> 圆盘绕圆心转动</a:t>
              </a:r>
            </a:p>
          </p:txBody>
        </p:sp>
      </p:grpSp>
      <p:grpSp>
        <p:nvGrpSpPr>
          <p:cNvPr id="4" name="Group 32"/>
          <p:cNvGrpSpPr>
            <a:grpSpLocks/>
          </p:cNvGrpSpPr>
          <p:nvPr/>
        </p:nvGrpSpPr>
        <p:grpSpPr bwMode="auto">
          <a:xfrm>
            <a:off x="685800" y="4648200"/>
            <a:ext cx="3581400" cy="950913"/>
            <a:chOff x="432" y="3289"/>
            <a:chExt cx="2256" cy="599"/>
          </a:xfrm>
        </p:grpSpPr>
        <p:grpSp>
          <p:nvGrpSpPr>
            <p:cNvPr id="5" name="Group 12"/>
            <p:cNvGrpSpPr>
              <a:grpSpLocks/>
            </p:cNvGrpSpPr>
            <p:nvPr/>
          </p:nvGrpSpPr>
          <p:grpSpPr bwMode="auto">
            <a:xfrm>
              <a:off x="432" y="3289"/>
              <a:ext cx="2256" cy="599"/>
              <a:chOff x="3216" y="3121"/>
              <a:chExt cx="2256" cy="599"/>
            </a:xfrm>
          </p:grpSpPr>
          <p:sp>
            <p:nvSpPr>
              <p:cNvPr id="211981" name="Rectangle 13"/>
              <p:cNvSpPr>
                <a:spLocks noChangeArrowheads="1"/>
              </p:cNvSpPr>
              <p:nvPr/>
            </p:nvSpPr>
            <p:spPr bwMode="auto">
              <a:xfrm>
                <a:off x="3216" y="3121"/>
                <a:ext cx="2256" cy="57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14"/>
              <p:cNvGrpSpPr>
                <a:grpSpLocks/>
              </p:cNvGrpSpPr>
              <p:nvPr/>
            </p:nvGrpSpPr>
            <p:grpSpPr bwMode="auto">
              <a:xfrm>
                <a:off x="3264" y="3121"/>
                <a:ext cx="2016" cy="599"/>
                <a:chOff x="3120" y="3024"/>
                <a:chExt cx="2016" cy="599"/>
              </a:xfrm>
            </p:grpSpPr>
            <p:sp>
              <p:nvSpPr>
                <p:cNvPr id="211983" name="Oval 15"/>
                <p:cNvSpPr>
                  <a:spLocks noChangeArrowheads="1"/>
                </p:cNvSpPr>
                <p:nvPr/>
              </p:nvSpPr>
              <p:spPr bwMode="auto">
                <a:xfrm>
                  <a:off x="4004" y="3120"/>
                  <a:ext cx="432" cy="432"/>
                </a:xfrm>
                <a:prstGeom prst="ellipse">
                  <a:avLst/>
                </a:prstGeom>
                <a:solidFill>
                  <a:schemeClr val="accent1"/>
                </a:solidFill>
                <a:ln w="19050">
                  <a:solidFill>
                    <a:srgbClr val="000000"/>
                  </a:solidFill>
                  <a:round/>
                  <a:headEnd/>
                  <a:tailEnd/>
                </a:ln>
              </p:spPr>
              <p:txBody>
                <a:bodyPr/>
                <a:lstStyle/>
                <a:p>
                  <a:endParaRPr lang="zh-CN" altLang="en-US"/>
                </a:p>
              </p:txBody>
            </p:sp>
            <p:graphicFrame>
              <p:nvGraphicFramePr>
                <p:cNvPr id="211984" name="Object 16"/>
                <p:cNvGraphicFramePr>
                  <a:graphicFrameLocks noChangeAspect="1"/>
                </p:cNvGraphicFramePr>
                <p:nvPr/>
              </p:nvGraphicFramePr>
              <p:xfrm>
                <a:off x="4868" y="3024"/>
                <a:ext cx="268" cy="311"/>
              </p:xfrm>
              <a:graphic>
                <a:graphicData uri="http://schemas.openxmlformats.org/presentationml/2006/ole">
                  <mc:AlternateContent xmlns:mc="http://schemas.openxmlformats.org/markup-compatibility/2006">
                    <mc:Choice xmlns:v="urn:schemas-microsoft-com:vml" Requires="v">
                      <p:oleObj spid="_x0000_s8262" name="公式" r:id="rId8" imgW="228501" imgH="266584" progId="">
                        <p:embed/>
                      </p:oleObj>
                    </mc:Choice>
                    <mc:Fallback>
                      <p:oleObj name="公式" r:id="rId8" imgW="228501" imgH="266584"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68" y="3024"/>
                              <a:ext cx="268"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85" name="Object 17"/>
                <p:cNvGraphicFramePr>
                  <a:graphicFrameLocks noChangeAspect="1"/>
                </p:cNvGraphicFramePr>
                <p:nvPr/>
              </p:nvGraphicFramePr>
              <p:xfrm>
                <a:off x="3120" y="3312"/>
                <a:ext cx="491" cy="311"/>
              </p:xfrm>
              <a:graphic>
                <a:graphicData uri="http://schemas.openxmlformats.org/presentationml/2006/ole">
                  <mc:AlternateContent xmlns:mc="http://schemas.openxmlformats.org/markup-compatibility/2006">
                    <mc:Choice xmlns:v="urn:schemas-microsoft-com:vml" Requires="v">
                      <p:oleObj spid="_x0000_s8263" name="公式" r:id="rId10" imgW="418918" imgH="266584" progId="">
                        <p:embed/>
                      </p:oleObj>
                    </mc:Choice>
                    <mc:Fallback>
                      <p:oleObj name="公式" r:id="rId10" imgW="418918" imgH="266584"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3312"/>
                              <a:ext cx="49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86" name="Line 18"/>
                <p:cNvSpPr>
                  <a:spLocks noChangeShapeType="1"/>
                </p:cNvSpPr>
                <p:nvPr/>
              </p:nvSpPr>
              <p:spPr bwMode="auto">
                <a:xfrm>
                  <a:off x="4176" y="3120"/>
                  <a:ext cx="720" cy="0"/>
                </a:xfrm>
                <a:prstGeom prst="line">
                  <a:avLst/>
                </a:prstGeom>
                <a:noFill/>
                <a:ln w="508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1987" name="Line 19"/>
                <p:cNvSpPr>
                  <a:spLocks noChangeShapeType="1"/>
                </p:cNvSpPr>
                <p:nvPr/>
              </p:nvSpPr>
              <p:spPr bwMode="auto">
                <a:xfrm flipH="1">
                  <a:off x="3504" y="3552"/>
                  <a:ext cx="720" cy="0"/>
                </a:xfrm>
                <a:prstGeom prst="line">
                  <a:avLst/>
                </a:prstGeom>
                <a:noFill/>
                <a:ln w="508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11997" name="Oval 29"/>
            <p:cNvSpPr>
              <a:spLocks noChangeArrowheads="1"/>
            </p:cNvSpPr>
            <p:nvPr/>
          </p:nvSpPr>
          <p:spPr bwMode="auto">
            <a:xfrm>
              <a:off x="1559" y="3577"/>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31"/>
          <p:cNvGrpSpPr>
            <a:grpSpLocks/>
          </p:cNvGrpSpPr>
          <p:nvPr/>
        </p:nvGrpSpPr>
        <p:grpSpPr bwMode="auto">
          <a:xfrm>
            <a:off x="647700" y="3109913"/>
            <a:ext cx="3581400" cy="914400"/>
            <a:chOff x="456" y="2343"/>
            <a:chExt cx="2256" cy="576"/>
          </a:xfrm>
        </p:grpSpPr>
        <p:grpSp>
          <p:nvGrpSpPr>
            <p:cNvPr id="8" name="Group 4"/>
            <p:cNvGrpSpPr>
              <a:grpSpLocks/>
            </p:cNvGrpSpPr>
            <p:nvPr/>
          </p:nvGrpSpPr>
          <p:grpSpPr bwMode="auto">
            <a:xfrm>
              <a:off x="456" y="2343"/>
              <a:ext cx="2256" cy="576"/>
              <a:chOff x="432" y="3121"/>
              <a:chExt cx="2256" cy="576"/>
            </a:xfrm>
          </p:grpSpPr>
          <p:sp>
            <p:nvSpPr>
              <p:cNvPr id="211973" name="Rectangle 5"/>
              <p:cNvSpPr>
                <a:spLocks noChangeArrowheads="1"/>
              </p:cNvSpPr>
              <p:nvPr/>
            </p:nvSpPr>
            <p:spPr bwMode="auto">
              <a:xfrm>
                <a:off x="432" y="3121"/>
                <a:ext cx="2256" cy="57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6"/>
              <p:cNvGrpSpPr>
                <a:grpSpLocks/>
              </p:cNvGrpSpPr>
              <p:nvPr/>
            </p:nvGrpSpPr>
            <p:grpSpPr bwMode="auto">
              <a:xfrm>
                <a:off x="490" y="3217"/>
                <a:ext cx="2064" cy="432"/>
                <a:chOff x="490" y="1344"/>
                <a:chExt cx="2064" cy="432"/>
              </a:xfrm>
            </p:grpSpPr>
            <p:sp>
              <p:nvSpPr>
                <p:cNvPr id="211975" name="Oval 7"/>
                <p:cNvSpPr>
                  <a:spLocks noChangeArrowheads="1"/>
                </p:cNvSpPr>
                <p:nvPr/>
              </p:nvSpPr>
              <p:spPr bwMode="auto">
                <a:xfrm>
                  <a:off x="1422" y="1344"/>
                  <a:ext cx="432" cy="432"/>
                </a:xfrm>
                <a:prstGeom prst="ellipse">
                  <a:avLst/>
                </a:prstGeom>
                <a:solidFill>
                  <a:schemeClr val="accent1"/>
                </a:solidFill>
                <a:ln w="19050">
                  <a:solidFill>
                    <a:srgbClr val="000000"/>
                  </a:solidFill>
                  <a:round/>
                  <a:headEnd/>
                  <a:tailEnd/>
                </a:ln>
              </p:spPr>
              <p:txBody>
                <a:bodyPr/>
                <a:lstStyle/>
                <a:p>
                  <a:endParaRPr lang="zh-CN" altLang="en-US"/>
                </a:p>
              </p:txBody>
            </p:sp>
            <p:graphicFrame>
              <p:nvGraphicFramePr>
                <p:cNvPr id="211976" name="Object 8"/>
                <p:cNvGraphicFramePr>
                  <a:graphicFrameLocks noChangeAspect="1"/>
                </p:cNvGraphicFramePr>
                <p:nvPr/>
              </p:nvGraphicFramePr>
              <p:xfrm>
                <a:off x="2286" y="1417"/>
                <a:ext cx="268" cy="311"/>
              </p:xfrm>
              <a:graphic>
                <a:graphicData uri="http://schemas.openxmlformats.org/presentationml/2006/ole">
                  <mc:AlternateContent xmlns:mc="http://schemas.openxmlformats.org/markup-compatibility/2006">
                    <mc:Choice xmlns:v="urn:schemas-microsoft-com:vml" Requires="v">
                      <p:oleObj spid="_x0000_s8264" name="公式" r:id="rId12" imgW="228501" imgH="266584" progId="">
                        <p:embed/>
                      </p:oleObj>
                    </mc:Choice>
                    <mc:Fallback>
                      <p:oleObj name="公式" r:id="rId12" imgW="228501" imgH="266584"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 y="1417"/>
                              <a:ext cx="268"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1977" name="Object 9"/>
                <p:cNvGraphicFramePr>
                  <a:graphicFrameLocks noChangeAspect="1"/>
                </p:cNvGraphicFramePr>
                <p:nvPr/>
              </p:nvGraphicFramePr>
              <p:xfrm>
                <a:off x="490" y="1417"/>
                <a:ext cx="491" cy="311"/>
              </p:xfrm>
              <a:graphic>
                <a:graphicData uri="http://schemas.openxmlformats.org/presentationml/2006/ole">
                  <mc:AlternateContent xmlns:mc="http://schemas.openxmlformats.org/markup-compatibility/2006">
                    <mc:Choice xmlns:v="urn:schemas-microsoft-com:vml" Requires="v">
                      <p:oleObj spid="_x0000_s8265" name="公式" r:id="rId14" imgW="418918" imgH="266584" progId="">
                        <p:embed/>
                      </p:oleObj>
                    </mc:Choice>
                    <mc:Fallback>
                      <p:oleObj name="公式" r:id="rId14" imgW="418918" imgH="266584"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0" y="1417"/>
                              <a:ext cx="491"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1978" name="Line 10"/>
                <p:cNvSpPr>
                  <a:spLocks noChangeShapeType="1"/>
                </p:cNvSpPr>
                <p:nvPr/>
              </p:nvSpPr>
              <p:spPr bwMode="auto">
                <a:xfrm>
                  <a:off x="1594" y="1584"/>
                  <a:ext cx="720" cy="0"/>
                </a:xfrm>
                <a:prstGeom prst="line">
                  <a:avLst/>
                </a:prstGeom>
                <a:noFill/>
                <a:ln w="508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1979" name="Line 11"/>
                <p:cNvSpPr>
                  <a:spLocks noChangeShapeType="1"/>
                </p:cNvSpPr>
                <p:nvPr/>
              </p:nvSpPr>
              <p:spPr bwMode="auto">
                <a:xfrm flipH="1">
                  <a:off x="922" y="1584"/>
                  <a:ext cx="720" cy="0"/>
                </a:xfrm>
                <a:prstGeom prst="line">
                  <a:avLst/>
                </a:prstGeom>
                <a:noFill/>
                <a:ln w="508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11998" name="Oval 30"/>
            <p:cNvSpPr>
              <a:spLocks noChangeArrowheads="1"/>
            </p:cNvSpPr>
            <p:nvPr/>
          </p:nvSpPr>
          <p:spPr bwMode="auto">
            <a:xfrm>
              <a:off x="1632" y="264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2003" name="Rectangle 35"/>
          <p:cNvSpPr>
            <a:spLocks noChangeArrowheads="1"/>
          </p:cNvSpPr>
          <p:nvPr/>
        </p:nvSpPr>
        <p:spPr bwMode="auto">
          <a:xfrm>
            <a:off x="257175" y="5834063"/>
            <a:ext cx="8582025" cy="652486"/>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dirty="0">
                <a:solidFill>
                  <a:srgbClr val="CC0000"/>
                </a:solidFill>
                <a:latin typeface="黑体" panose="02010609060101010101" pitchFamily="49" charset="-122"/>
                <a:ea typeface="黑体" panose="02010609060101010101" pitchFamily="49" charset="-122"/>
              </a:rPr>
              <a:t>力矩</a:t>
            </a:r>
            <a:r>
              <a:rPr lang="zh-CN" altLang="en-US" sz="2800" dirty="0">
                <a:latin typeface="黑体" panose="02010609060101010101" pitchFamily="49" charset="-122"/>
                <a:ea typeface="黑体" panose="02010609060101010101" pitchFamily="49" charset="-122"/>
              </a:rPr>
              <a:t>可以反映力的作用点的位置对物体运动的影响</a:t>
            </a:r>
            <a:r>
              <a:rPr lang="en-US" altLang="zh-CN" sz="2800" dirty="0">
                <a:latin typeface="黑体" panose="02010609060101010101" pitchFamily="49" charset="-122"/>
                <a:ea typeface="黑体" panose="02010609060101010101" pitchFamily="49" charset="-122"/>
              </a:rPr>
              <a:t>.</a:t>
            </a:r>
          </a:p>
        </p:txBody>
      </p:sp>
      <p:sp>
        <p:nvSpPr>
          <p:cNvPr id="30" name="矩形 29"/>
          <p:cNvSpPr/>
          <p:nvPr/>
        </p:nvSpPr>
        <p:spPr>
          <a:xfrm>
            <a:off x="762000" y="228600"/>
            <a:ext cx="1627369"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一 力矩</a:t>
            </a:r>
          </a:p>
        </p:txBody>
      </p:sp>
    </p:spTree>
    <p:extLst>
      <p:ext uri="{BB962C8B-B14F-4D97-AF65-F5344CB8AC3E}">
        <p14:creationId xmlns:p14="http://schemas.microsoft.com/office/powerpoint/2010/main" val="665403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2003"/>
                                        </p:tgtEl>
                                        <p:attrNameLst>
                                          <p:attrName>style.visibility</p:attrName>
                                        </p:attrNameLst>
                                      </p:cBhvr>
                                      <p:to>
                                        <p:strVal val="visible"/>
                                      </p:to>
                                    </p:set>
                                    <p:animEffect transition="in" filter="blinds(horizontal)">
                                      <p:cBhvr>
                                        <p:cTn id="27" dur="500"/>
                                        <p:tgtEl>
                                          <p:spTgt spid="21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3"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0"/>
          <p:cNvGrpSpPr>
            <a:grpSpLocks/>
          </p:cNvGrpSpPr>
          <p:nvPr/>
        </p:nvGrpSpPr>
        <p:grpSpPr bwMode="auto">
          <a:xfrm>
            <a:off x="4876800" y="2667000"/>
            <a:ext cx="3581400" cy="3733800"/>
            <a:chOff x="3216" y="612"/>
            <a:chExt cx="2256" cy="2352"/>
          </a:xfrm>
        </p:grpSpPr>
        <p:grpSp>
          <p:nvGrpSpPr>
            <p:cNvPr id="3" name="Group 129"/>
            <p:cNvGrpSpPr>
              <a:grpSpLocks/>
            </p:cNvGrpSpPr>
            <p:nvPr/>
          </p:nvGrpSpPr>
          <p:grpSpPr bwMode="auto">
            <a:xfrm>
              <a:off x="3312" y="1332"/>
              <a:ext cx="1904" cy="1536"/>
              <a:chOff x="3312" y="1332"/>
              <a:chExt cx="1904" cy="1536"/>
            </a:xfrm>
          </p:grpSpPr>
          <p:grpSp>
            <p:nvGrpSpPr>
              <p:cNvPr id="4" name="Group 128"/>
              <p:cNvGrpSpPr>
                <a:grpSpLocks/>
              </p:cNvGrpSpPr>
              <p:nvPr/>
            </p:nvGrpSpPr>
            <p:grpSpPr bwMode="auto">
              <a:xfrm>
                <a:off x="3312" y="1332"/>
                <a:ext cx="1904" cy="1536"/>
                <a:chOff x="3312" y="1332"/>
                <a:chExt cx="1904" cy="1536"/>
              </a:xfrm>
            </p:grpSpPr>
            <p:sp>
              <p:nvSpPr>
                <p:cNvPr id="171013" name="Line 5"/>
                <p:cNvSpPr>
                  <a:spLocks noChangeShapeType="1"/>
                </p:cNvSpPr>
                <p:nvPr/>
              </p:nvSpPr>
              <p:spPr bwMode="auto">
                <a:xfrm>
                  <a:off x="3792" y="2628"/>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124"/>
                <p:cNvGrpSpPr>
                  <a:grpSpLocks/>
                </p:cNvGrpSpPr>
                <p:nvPr/>
              </p:nvGrpSpPr>
              <p:grpSpPr bwMode="auto">
                <a:xfrm>
                  <a:off x="3312" y="1860"/>
                  <a:ext cx="1904" cy="894"/>
                  <a:chOff x="3312" y="1860"/>
                  <a:chExt cx="1904" cy="894"/>
                </a:xfrm>
              </p:grpSpPr>
              <p:sp>
                <p:nvSpPr>
                  <p:cNvPr id="171015" name="Freeform 7"/>
                  <p:cNvSpPr>
                    <a:spLocks/>
                  </p:cNvSpPr>
                  <p:nvPr/>
                </p:nvSpPr>
                <p:spPr bwMode="auto">
                  <a:xfrm>
                    <a:off x="3312" y="1956"/>
                    <a:ext cx="1904" cy="798"/>
                  </a:xfrm>
                  <a:custGeom>
                    <a:avLst/>
                    <a:gdLst>
                      <a:gd name="T0" fmla="*/ 12 w 1904"/>
                      <a:gd name="T1" fmla="*/ 282 h 798"/>
                      <a:gd name="T2" fmla="*/ 128 w 1904"/>
                      <a:gd name="T3" fmla="*/ 96 h 798"/>
                      <a:gd name="T4" fmla="*/ 132 w 1904"/>
                      <a:gd name="T5" fmla="*/ 84 h 798"/>
                      <a:gd name="T6" fmla="*/ 312 w 1904"/>
                      <a:gd name="T7" fmla="*/ 12 h 798"/>
                      <a:gd name="T8" fmla="*/ 584 w 1904"/>
                      <a:gd name="T9" fmla="*/ 24 h 798"/>
                      <a:gd name="T10" fmla="*/ 846 w 1904"/>
                      <a:gd name="T11" fmla="*/ 84 h 798"/>
                      <a:gd name="T12" fmla="*/ 1160 w 1904"/>
                      <a:gd name="T13" fmla="*/ 24 h 798"/>
                      <a:gd name="T14" fmla="*/ 1472 w 1904"/>
                      <a:gd name="T15" fmla="*/ 0 h 798"/>
                      <a:gd name="T16" fmla="*/ 1710 w 1904"/>
                      <a:gd name="T17" fmla="*/ 66 h 798"/>
                      <a:gd name="T18" fmla="*/ 1878 w 1904"/>
                      <a:gd name="T19" fmla="*/ 234 h 798"/>
                      <a:gd name="T20" fmla="*/ 1904 w 1904"/>
                      <a:gd name="T21" fmla="*/ 480 h 798"/>
                      <a:gd name="T22" fmla="*/ 1760 w 1904"/>
                      <a:gd name="T23" fmla="*/ 672 h 798"/>
                      <a:gd name="T24" fmla="*/ 1472 w 1904"/>
                      <a:gd name="T25" fmla="*/ 768 h 798"/>
                      <a:gd name="T26" fmla="*/ 1230 w 1904"/>
                      <a:gd name="T27" fmla="*/ 798 h 798"/>
                      <a:gd name="T28" fmla="*/ 1072 w 1904"/>
                      <a:gd name="T29" fmla="*/ 760 h 798"/>
                      <a:gd name="T30" fmla="*/ 798 w 1904"/>
                      <a:gd name="T31" fmla="*/ 672 h 798"/>
                      <a:gd name="T32" fmla="*/ 504 w 1904"/>
                      <a:gd name="T33" fmla="*/ 702 h 798"/>
                      <a:gd name="T34" fmla="*/ 318 w 1904"/>
                      <a:gd name="T35" fmla="*/ 666 h 798"/>
                      <a:gd name="T36" fmla="*/ 108 w 1904"/>
                      <a:gd name="T37" fmla="*/ 564 h 798"/>
                      <a:gd name="T38" fmla="*/ 0 w 1904"/>
                      <a:gd name="T39" fmla="*/ 456 h 798"/>
                      <a:gd name="T40" fmla="*/ 6 w 1904"/>
                      <a:gd name="T41" fmla="*/ 28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gradFill rotWithShape="0">
                    <a:gsLst>
                      <a:gs pos="0">
                        <a:srgbClr val="7BAF13"/>
                      </a:gs>
                      <a:gs pos="100000">
                        <a:srgbClr val="FFFFFF"/>
                      </a:gs>
                    </a:gsLst>
                    <a:lin ang="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1016" name="Freeform 8"/>
                  <p:cNvSpPr>
                    <a:spLocks/>
                  </p:cNvSpPr>
                  <p:nvPr/>
                </p:nvSpPr>
                <p:spPr bwMode="auto">
                  <a:xfrm>
                    <a:off x="3312" y="1860"/>
                    <a:ext cx="1904" cy="798"/>
                  </a:xfrm>
                  <a:custGeom>
                    <a:avLst/>
                    <a:gdLst>
                      <a:gd name="T0" fmla="*/ 12 w 1904"/>
                      <a:gd name="T1" fmla="*/ 282 h 798"/>
                      <a:gd name="T2" fmla="*/ 128 w 1904"/>
                      <a:gd name="T3" fmla="*/ 96 h 798"/>
                      <a:gd name="T4" fmla="*/ 132 w 1904"/>
                      <a:gd name="T5" fmla="*/ 84 h 798"/>
                      <a:gd name="T6" fmla="*/ 312 w 1904"/>
                      <a:gd name="T7" fmla="*/ 12 h 798"/>
                      <a:gd name="T8" fmla="*/ 584 w 1904"/>
                      <a:gd name="T9" fmla="*/ 24 h 798"/>
                      <a:gd name="T10" fmla="*/ 846 w 1904"/>
                      <a:gd name="T11" fmla="*/ 84 h 798"/>
                      <a:gd name="T12" fmla="*/ 1160 w 1904"/>
                      <a:gd name="T13" fmla="*/ 24 h 798"/>
                      <a:gd name="T14" fmla="*/ 1472 w 1904"/>
                      <a:gd name="T15" fmla="*/ 0 h 798"/>
                      <a:gd name="T16" fmla="*/ 1710 w 1904"/>
                      <a:gd name="T17" fmla="*/ 66 h 798"/>
                      <a:gd name="T18" fmla="*/ 1878 w 1904"/>
                      <a:gd name="T19" fmla="*/ 234 h 798"/>
                      <a:gd name="T20" fmla="*/ 1904 w 1904"/>
                      <a:gd name="T21" fmla="*/ 480 h 798"/>
                      <a:gd name="T22" fmla="*/ 1760 w 1904"/>
                      <a:gd name="T23" fmla="*/ 672 h 798"/>
                      <a:gd name="T24" fmla="*/ 1472 w 1904"/>
                      <a:gd name="T25" fmla="*/ 768 h 798"/>
                      <a:gd name="T26" fmla="*/ 1230 w 1904"/>
                      <a:gd name="T27" fmla="*/ 798 h 798"/>
                      <a:gd name="T28" fmla="*/ 1072 w 1904"/>
                      <a:gd name="T29" fmla="*/ 760 h 798"/>
                      <a:gd name="T30" fmla="*/ 798 w 1904"/>
                      <a:gd name="T31" fmla="*/ 672 h 798"/>
                      <a:gd name="T32" fmla="*/ 504 w 1904"/>
                      <a:gd name="T33" fmla="*/ 702 h 798"/>
                      <a:gd name="T34" fmla="*/ 318 w 1904"/>
                      <a:gd name="T35" fmla="*/ 666 h 798"/>
                      <a:gd name="T36" fmla="*/ 108 w 1904"/>
                      <a:gd name="T37" fmla="*/ 564 h 798"/>
                      <a:gd name="T38" fmla="*/ 0 w 1904"/>
                      <a:gd name="T39" fmla="*/ 456 h 798"/>
                      <a:gd name="T40" fmla="*/ 6 w 1904"/>
                      <a:gd name="T41" fmla="*/ 282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71017" name="Line 9"/>
                <p:cNvSpPr>
                  <a:spLocks noChangeShapeType="1"/>
                </p:cNvSpPr>
                <p:nvPr/>
              </p:nvSpPr>
              <p:spPr bwMode="auto">
                <a:xfrm flipV="1">
                  <a:off x="3792" y="1332"/>
                  <a:ext cx="0" cy="864"/>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8" name="Text Box 10"/>
                <p:cNvSpPr txBox="1">
                  <a:spLocks noChangeArrowheads="1"/>
                </p:cNvSpPr>
                <p:nvPr/>
              </p:nvSpPr>
              <p:spPr bwMode="auto">
                <a:xfrm>
                  <a:off x="4464" y="2157"/>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b="0" i="1">
                      <a:solidFill>
                        <a:schemeClr val="tx1"/>
                      </a:solidFill>
                    </a:rPr>
                    <a:t>P</a:t>
                  </a:r>
                </a:p>
              </p:txBody>
            </p:sp>
            <p:graphicFrame>
              <p:nvGraphicFramePr>
                <p:cNvPr id="171019" name="Object 11"/>
                <p:cNvGraphicFramePr>
                  <a:graphicFrameLocks noChangeAspect="1"/>
                </p:cNvGraphicFramePr>
                <p:nvPr/>
              </p:nvGraphicFramePr>
              <p:xfrm>
                <a:off x="3840" y="1524"/>
                <a:ext cx="196" cy="196"/>
              </p:xfrm>
              <a:graphic>
                <a:graphicData uri="http://schemas.openxmlformats.org/presentationml/2006/ole">
                  <mc:AlternateContent xmlns:mc="http://schemas.openxmlformats.org/markup-compatibility/2006">
                    <mc:Choice xmlns:v="urn:schemas-microsoft-com:vml" Requires="v">
                      <p:oleObj spid="_x0000_s9361" name="公式" r:id="rId3" imgW="164885" imgH="164885" progId="">
                        <p:embed/>
                      </p:oleObj>
                    </mc:Choice>
                    <mc:Fallback>
                      <p:oleObj name="公式" r:id="rId3" imgW="164885" imgH="16488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 y="1524"/>
                              <a:ext cx="196"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1020" name="Text Box 12"/>
              <p:cNvSpPr txBox="1">
                <a:spLocks noChangeArrowheads="1"/>
              </p:cNvSpPr>
              <p:nvPr/>
            </p:nvSpPr>
            <p:spPr bwMode="auto">
              <a:xfrm>
                <a:off x="4464" y="20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spcBef>
                    <a:spcPct val="50000"/>
                  </a:spcBef>
                </a:pPr>
                <a:r>
                  <a:rPr kumimoji="1" lang="en-US" altLang="zh-CN" sz="2400">
                    <a:solidFill>
                      <a:srgbClr val="FF0000"/>
                    </a:solidFill>
                  </a:rPr>
                  <a:t>*</a:t>
                </a:r>
                <a:endParaRPr kumimoji="1" lang="en-US" altLang="zh-CN" sz="2400">
                  <a:solidFill>
                    <a:schemeClr val="tx1"/>
                  </a:solidFill>
                </a:endParaRPr>
              </a:p>
            </p:txBody>
          </p:sp>
          <p:sp>
            <p:nvSpPr>
              <p:cNvPr id="171021" name="Text Box 13"/>
              <p:cNvSpPr txBox="1">
                <a:spLocks noChangeArrowheads="1"/>
              </p:cNvSpPr>
              <p:nvPr/>
            </p:nvSpPr>
            <p:spPr bwMode="auto">
              <a:xfrm>
                <a:off x="3552" y="210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0" i="1"/>
                  <a:t>O</a:t>
                </a:r>
              </a:p>
            </p:txBody>
          </p:sp>
        </p:grpSp>
        <p:sp>
          <p:nvSpPr>
            <p:cNvPr id="171022" name="Rectangle 14"/>
            <p:cNvSpPr>
              <a:spLocks noChangeArrowheads="1"/>
            </p:cNvSpPr>
            <p:nvPr/>
          </p:nvSpPr>
          <p:spPr bwMode="auto">
            <a:xfrm>
              <a:off x="3216" y="612"/>
              <a:ext cx="2256" cy="235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chemeClr val="tx2"/>
                </a:solidFill>
              </a:endParaRPr>
            </a:p>
          </p:txBody>
        </p:sp>
      </p:grpSp>
      <p:graphicFrame>
        <p:nvGraphicFramePr>
          <p:cNvPr id="171023" name="Object 15"/>
          <p:cNvGraphicFramePr>
            <a:graphicFrameLocks noChangeAspect="1"/>
          </p:cNvGraphicFramePr>
          <p:nvPr>
            <p:extLst>
              <p:ext uri="{D42A27DB-BD31-4B8C-83A1-F6EECF244321}">
                <p14:modId xmlns:p14="http://schemas.microsoft.com/office/powerpoint/2010/main" val="2935251141"/>
              </p:ext>
            </p:extLst>
          </p:nvPr>
        </p:nvGraphicFramePr>
        <p:xfrm>
          <a:off x="601603" y="4716761"/>
          <a:ext cx="3513198" cy="533424"/>
        </p:xfrm>
        <a:graphic>
          <a:graphicData uri="http://schemas.openxmlformats.org/presentationml/2006/ole">
            <mc:AlternateContent xmlns:mc="http://schemas.openxmlformats.org/markup-compatibility/2006">
              <mc:Choice xmlns:v="urn:schemas-microsoft-com:vml" Requires="v">
                <p:oleObj spid="_x0000_s9362" name="Equation" r:id="rId5" imgW="1167893" imgH="177723" progId="">
                  <p:embed/>
                </p:oleObj>
              </mc:Choice>
              <mc:Fallback>
                <p:oleObj name="Equation" r:id="rId5" imgW="1167893" imgH="17772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603" y="4716761"/>
                        <a:ext cx="3513198" cy="533424"/>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6" name="Group 19"/>
          <p:cNvGrpSpPr>
            <a:grpSpLocks/>
          </p:cNvGrpSpPr>
          <p:nvPr/>
        </p:nvGrpSpPr>
        <p:grpSpPr bwMode="auto">
          <a:xfrm>
            <a:off x="5791200" y="4267200"/>
            <a:ext cx="533400" cy="914400"/>
            <a:chOff x="3840" y="1872"/>
            <a:chExt cx="336" cy="576"/>
          </a:xfrm>
        </p:grpSpPr>
        <p:sp>
          <p:nvSpPr>
            <p:cNvPr id="171028" name="Line 20"/>
            <p:cNvSpPr>
              <a:spLocks noChangeShapeType="1"/>
            </p:cNvSpPr>
            <p:nvPr/>
          </p:nvSpPr>
          <p:spPr bwMode="auto">
            <a:xfrm flipV="1">
              <a:off x="3840" y="1872"/>
              <a:ext cx="0" cy="576"/>
            </a:xfrm>
            <a:prstGeom prst="line">
              <a:avLst/>
            </a:prstGeom>
            <a:noFill/>
            <a:ln w="3810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29" name="Object 21"/>
            <p:cNvGraphicFramePr>
              <a:graphicFrameLocks noChangeAspect="1"/>
            </p:cNvGraphicFramePr>
            <p:nvPr/>
          </p:nvGraphicFramePr>
          <p:xfrm>
            <a:off x="3888" y="2016"/>
            <a:ext cx="288" cy="252"/>
          </p:xfrm>
          <a:graphic>
            <a:graphicData uri="http://schemas.openxmlformats.org/presentationml/2006/ole">
              <mc:AlternateContent xmlns:mc="http://schemas.openxmlformats.org/markup-compatibility/2006">
                <mc:Choice xmlns:v="urn:schemas-microsoft-com:vml" Requires="v">
                  <p:oleObj spid="_x0000_s9363" name="公式" r:id="rId7" imgW="304536" imgH="266469" progId="">
                    <p:embed/>
                  </p:oleObj>
                </mc:Choice>
                <mc:Fallback>
                  <p:oleObj name="公式" r:id="rId7" imgW="304536" imgH="266469"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016"/>
                          <a:ext cx="288"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22"/>
          <p:cNvGrpSpPr>
            <a:grpSpLocks/>
          </p:cNvGrpSpPr>
          <p:nvPr/>
        </p:nvGrpSpPr>
        <p:grpSpPr bwMode="auto">
          <a:xfrm>
            <a:off x="7010400" y="3983038"/>
            <a:ext cx="1066800" cy="1198562"/>
            <a:chOff x="4608" y="1693"/>
            <a:chExt cx="672" cy="755"/>
          </a:xfrm>
        </p:grpSpPr>
        <p:sp>
          <p:nvSpPr>
            <p:cNvPr id="171031" name="Line 23"/>
            <p:cNvSpPr>
              <a:spLocks noChangeShapeType="1"/>
            </p:cNvSpPr>
            <p:nvPr/>
          </p:nvSpPr>
          <p:spPr bwMode="auto">
            <a:xfrm flipV="1">
              <a:off x="4608" y="1776"/>
              <a:ext cx="672" cy="672"/>
            </a:xfrm>
            <a:prstGeom prst="line">
              <a:avLst/>
            </a:prstGeom>
            <a:noFill/>
            <a:ln w="3810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32" name="Object 24"/>
            <p:cNvGraphicFramePr>
              <a:graphicFrameLocks noChangeAspect="1"/>
            </p:cNvGraphicFramePr>
            <p:nvPr/>
          </p:nvGraphicFramePr>
          <p:xfrm>
            <a:off x="4944" y="1693"/>
            <a:ext cx="238" cy="275"/>
          </p:xfrm>
          <a:graphic>
            <a:graphicData uri="http://schemas.openxmlformats.org/presentationml/2006/ole">
              <mc:AlternateContent xmlns:mc="http://schemas.openxmlformats.org/markup-compatibility/2006">
                <mc:Choice xmlns:v="urn:schemas-microsoft-com:vml" Requires="v">
                  <p:oleObj spid="_x0000_s9364" name="公式" r:id="rId9" imgW="228501" imgH="266584" progId="">
                    <p:embed/>
                  </p:oleObj>
                </mc:Choice>
                <mc:Fallback>
                  <p:oleObj name="公式" r:id="rId9" imgW="228501" imgH="266584"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4" y="1693"/>
                          <a:ext cx="238"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25"/>
          <p:cNvGrpSpPr>
            <a:grpSpLocks/>
          </p:cNvGrpSpPr>
          <p:nvPr/>
        </p:nvGrpSpPr>
        <p:grpSpPr bwMode="auto">
          <a:xfrm>
            <a:off x="5791200" y="4724400"/>
            <a:ext cx="1295400" cy="487363"/>
            <a:chOff x="3840" y="2160"/>
            <a:chExt cx="816" cy="307"/>
          </a:xfrm>
        </p:grpSpPr>
        <p:sp>
          <p:nvSpPr>
            <p:cNvPr id="171034" name="Line 26"/>
            <p:cNvSpPr>
              <a:spLocks noChangeShapeType="1"/>
            </p:cNvSpPr>
            <p:nvPr/>
          </p:nvSpPr>
          <p:spPr bwMode="auto">
            <a:xfrm>
              <a:off x="3840" y="2448"/>
              <a:ext cx="816" cy="0"/>
            </a:xfrm>
            <a:prstGeom prst="line">
              <a:avLst/>
            </a:prstGeom>
            <a:noFill/>
            <a:ln w="3810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35" name="Object 27"/>
            <p:cNvGraphicFramePr>
              <a:graphicFrameLocks noChangeAspect="1"/>
            </p:cNvGraphicFramePr>
            <p:nvPr/>
          </p:nvGraphicFramePr>
          <p:xfrm>
            <a:off x="4176" y="2160"/>
            <a:ext cx="253" cy="307"/>
          </p:xfrm>
          <a:graphic>
            <a:graphicData uri="http://schemas.openxmlformats.org/presentationml/2006/ole">
              <mc:AlternateContent xmlns:mc="http://schemas.openxmlformats.org/markup-compatibility/2006">
                <mc:Choice xmlns:v="urn:schemas-microsoft-com:vml" Requires="v">
                  <p:oleObj spid="_x0000_s9365" name="公式" r:id="rId11" imgW="177569" imgH="215619" progId="">
                    <p:embed/>
                  </p:oleObj>
                </mc:Choice>
                <mc:Fallback>
                  <p:oleObj name="公式" r:id="rId11" imgW="177569" imgH="215619"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6" y="2160"/>
                          <a:ext cx="253"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1036" name="Line 28"/>
          <p:cNvSpPr>
            <a:spLocks noChangeShapeType="1"/>
          </p:cNvSpPr>
          <p:nvPr/>
        </p:nvSpPr>
        <p:spPr bwMode="auto">
          <a:xfrm flipH="1">
            <a:off x="6324600" y="5181600"/>
            <a:ext cx="685800" cy="76200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29"/>
          <p:cNvGrpSpPr>
            <a:grpSpLocks/>
          </p:cNvGrpSpPr>
          <p:nvPr/>
        </p:nvGrpSpPr>
        <p:grpSpPr bwMode="auto">
          <a:xfrm>
            <a:off x="7010400" y="4806950"/>
            <a:ext cx="1295400" cy="527050"/>
            <a:chOff x="4608" y="2068"/>
            <a:chExt cx="816" cy="332"/>
          </a:xfrm>
        </p:grpSpPr>
        <p:sp>
          <p:nvSpPr>
            <p:cNvPr id="171038" name="Line 30"/>
            <p:cNvSpPr>
              <a:spLocks noChangeShapeType="1"/>
            </p:cNvSpPr>
            <p:nvPr/>
          </p:nvSpPr>
          <p:spPr bwMode="auto">
            <a:xfrm>
              <a:off x="4608" y="2300"/>
              <a:ext cx="816" cy="0"/>
            </a:xfrm>
            <a:prstGeom prst="line">
              <a:avLst/>
            </a:prstGeom>
            <a:noFill/>
            <a:ln w="28575">
              <a:solidFill>
                <a:srgbClr val="CC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39" name="Object 31"/>
            <p:cNvGraphicFramePr>
              <a:graphicFrameLocks noChangeAspect="1"/>
            </p:cNvGraphicFramePr>
            <p:nvPr/>
          </p:nvGraphicFramePr>
          <p:xfrm>
            <a:off x="4704" y="2068"/>
            <a:ext cx="237" cy="332"/>
          </p:xfrm>
          <a:graphic>
            <a:graphicData uri="http://schemas.openxmlformats.org/presentationml/2006/ole">
              <mc:AlternateContent xmlns:mc="http://schemas.openxmlformats.org/markup-compatibility/2006">
                <mc:Choice xmlns:v="urn:schemas-microsoft-com:vml" Requires="v">
                  <p:oleObj spid="_x0000_s9366" name="公式" r:id="rId13" imgW="101556" imgH="139639" progId="">
                    <p:embed/>
                  </p:oleObj>
                </mc:Choice>
                <mc:Fallback>
                  <p:oleObj name="公式" r:id="rId13" imgW="101556" imgH="139639"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2068"/>
                          <a:ext cx="237"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32"/>
          <p:cNvGrpSpPr>
            <a:grpSpLocks/>
          </p:cNvGrpSpPr>
          <p:nvPr/>
        </p:nvGrpSpPr>
        <p:grpSpPr bwMode="auto">
          <a:xfrm>
            <a:off x="5791200" y="5181600"/>
            <a:ext cx="685800" cy="584200"/>
            <a:chOff x="3792" y="2304"/>
            <a:chExt cx="432" cy="368"/>
          </a:xfrm>
        </p:grpSpPr>
        <p:graphicFrame>
          <p:nvGraphicFramePr>
            <p:cNvPr id="171041" name="Object 33"/>
            <p:cNvGraphicFramePr>
              <a:graphicFrameLocks noChangeAspect="1"/>
            </p:cNvGraphicFramePr>
            <p:nvPr/>
          </p:nvGraphicFramePr>
          <p:xfrm>
            <a:off x="3827" y="2400"/>
            <a:ext cx="205" cy="272"/>
          </p:xfrm>
          <a:graphic>
            <a:graphicData uri="http://schemas.openxmlformats.org/presentationml/2006/ole">
              <mc:AlternateContent xmlns:mc="http://schemas.openxmlformats.org/markup-compatibility/2006">
                <mc:Choice xmlns:v="urn:schemas-microsoft-com:vml" Requires="v">
                  <p:oleObj spid="_x0000_s9367" name="公式" r:id="rId15" imgW="190417" imgH="253890" progId="">
                    <p:embed/>
                  </p:oleObj>
                </mc:Choice>
                <mc:Fallback>
                  <p:oleObj name="公式" r:id="rId15" imgW="190417" imgH="25389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7" y="2400"/>
                          <a:ext cx="20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42" name="Line 34"/>
            <p:cNvSpPr>
              <a:spLocks noChangeShapeType="1"/>
            </p:cNvSpPr>
            <p:nvPr/>
          </p:nvSpPr>
          <p:spPr bwMode="auto">
            <a:xfrm>
              <a:off x="3792" y="2304"/>
              <a:ext cx="432" cy="336"/>
            </a:xfrm>
            <a:prstGeom prst="line">
              <a:avLst/>
            </a:prstGeom>
            <a:noFill/>
            <a:ln w="38100">
              <a:solidFill>
                <a:srgbClr val="FF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 name="Group 111"/>
          <p:cNvGrpSpPr>
            <a:grpSpLocks/>
          </p:cNvGrpSpPr>
          <p:nvPr/>
        </p:nvGrpSpPr>
        <p:grpSpPr bwMode="auto">
          <a:xfrm>
            <a:off x="1719489" y="5524500"/>
            <a:ext cx="2762250" cy="601663"/>
            <a:chOff x="864" y="2512"/>
            <a:chExt cx="1440" cy="379"/>
          </a:xfrm>
        </p:grpSpPr>
        <p:sp>
          <p:nvSpPr>
            <p:cNvPr id="171046" name="Text Box 38"/>
            <p:cNvSpPr txBox="1">
              <a:spLocks noChangeArrowheads="1"/>
            </p:cNvSpPr>
            <p:nvPr/>
          </p:nvSpPr>
          <p:spPr bwMode="auto">
            <a:xfrm>
              <a:off x="1008" y="2512"/>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dirty="0"/>
                <a:t>     </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力臂</a:t>
              </a:r>
            </a:p>
          </p:txBody>
        </p:sp>
        <p:graphicFrame>
          <p:nvGraphicFramePr>
            <p:cNvPr id="171047" name="Object 39"/>
            <p:cNvGraphicFramePr>
              <a:graphicFrameLocks noChangeAspect="1"/>
            </p:cNvGraphicFramePr>
            <p:nvPr>
              <p:extLst>
                <p:ext uri="{D42A27DB-BD31-4B8C-83A1-F6EECF244321}">
                  <p14:modId xmlns:p14="http://schemas.microsoft.com/office/powerpoint/2010/main" val="237643740"/>
                </p:ext>
              </p:extLst>
            </p:nvPr>
          </p:nvGraphicFramePr>
          <p:xfrm>
            <a:off x="864" y="2539"/>
            <a:ext cx="288" cy="352"/>
          </p:xfrm>
          <a:graphic>
            <a:graphicData uri="http://schemas.openxmlformats.org/presentationml/2006/ole">
              <mc:AlternateContent xmlns:mc="http://schemas.openxmlformats.org/markup-compatibility/2006">
                <mc:Choice xmlns:v="urn:schemas-microsoft-com:vml" Requires="v">
                  <p:oleObj spid="_x0000_s9368" name="Equation" r:id="rId17" imgW="139579" imgH="177646" progId="">
                    <p:embed/>
                  </p:oleObj>
                </mc:Choice>
                <mc:Fallback>
                  <p:oleObj name="Equation" r:id="rId17" imgW="139579" imgH="177646"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4" y="2539"/>
                          <a:ext cx="288"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171"/>
          <p:cNvGrpSpPr>
            <a:grpSpLocks/>
          </p:cNvGrpSpPr>
          <p:nvPr/>
        </p:nvGrpSpPr>
        <p:grpSpPr bwMode="auto">
          <a:xfrm>
            <a:off x="381000" y="1289051"/>
            <a:ext cx="8382000" cy="1773238"/>
            <a:chOff x="192" y="785"/>
            <a:chExt cx="5280" cy="1117"/>
          </a:xfrm>
        </p:grpSpPr>
        <p:sp>
          <p:nvSpPr>
            <p:cNvPr id="171049" name="Text Box 41"/>
            <p:cNvSpPr txBox="1">
              <a:spLocks noChangeArrowheads="1"/>
            </p:cNvSpPr>
            <p:nvPr/>
          </p:nvSpPr>
          <p:spPr bwMode="auto">
            <a:xfrm>
              <a:off x="192" y="785"/>
              <a:ext cx="5280" cy="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kumimoji="1" lang="en-US" altLang="zh-CN" dirty="0">
                  <a:solidFill>
                    <a:schemeClr val="tx1"/>
                  </a:solidFill>
                </a:rPr>
                <a:t>        </a:t>
              </a:r>
              <a:r>
                <a:rPr kumimoji="1" lang="zh-CN" altLang="en-US" sz="2800" dirty="0">
                  <a:solidFill>
                    <a:schemeClr val="tx1"/>
                  </a:solidFill>
                  <a:latin typeface="黑体" panose="02010609060101010101" pitchFamily="49" charset="-122"/>
                  <a:ea typeface="黑体" panose="02010609060101010101" pitchFamily="49" charset="-122"/>
                </a:rPr>
                <a:t>刚体绕 </a:t>
              </a:r>
              <a:r>
                <a:rPr kumimoji="1" lang="en-US" altLang="zh-CN" sz="2800" b="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 z </a:t>
              </a:r>
              <a:r>
                <a:rPr kumimoji="1" lang="zh-CN" altLang="en-US" sz="2800" dirty="0">
                  <a:solidFill>
                    <a:schemeClr val="tx1"/>
                  </a:solidFill>
                  <a:latin typeface="黑体" panose="02010609060101010101" pitchFamily="49" charset="-122"/>
                  <a:ea typeface="黑体" panose="02010609060101010101" pitchFamily="49" charset="-122"/>
                </a:rPr>
                <a:t>轴旋转</a:t>
              </a:r>
              <a:r>
                <a:rPr kumimoji="1" lang="en-US" altLang="zh-CN" sz="2800" dirty="0">
                  <a:solidFill>
                    <a:schemeClr val="tx1"/>
                  </a:solidFill>
                  <a:latin typeface="黑体" panose="02010609060101010101" pitchFamily="49" charset="-122"/>
                  <a:ea typeface="黑体" panose="02010609060101010101" pitchFamily="49" charset="-122"/>
                </a:rPr>
                <a:t>,</a:t>
              </a:r>
              <a:r>
                <a:rPr kumimoji="1" lang="zh-CN" altLang="en-US" sz="2800" dirty="0">
                  <a:solidFill>
                    <a:schemeClr val="tx1"/>
                  </a:solidFill>
                  <a:latin typeface="黑体" panose="02010609060101010101" pitchFamily="49" charset="-122"/>
                  <a:ea typeface="黑体" panose="02010609060101010101" pitchFamily="49" charset="-122"/>
                </a:rPr>
                <a:t>力    作用在刚体上点 </a:t>
              </a:r>
              <a:r>
                <a:rPr kumimoji="1" lang="en-US" altLang="zh-CN" sz="2800" b="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a:t>
              </a:r>
              <a:r>
                <a:rPr kumimoji="1" lang="en-US" altLang="zh-CN" sz="2800" dirty="0">
                  <a:solidFill>
                    <a:schemeClr val="tx1"/>
                  </a:solidFill>
                  <a:latin typeface="黑体" panose="02010609060101010101" pitchFamily="49" charset="-122"/>
                  <a:ea typeface="黑体" panose="02010609060101010101" pitchFamily="49" charset="-122"/>
                </a:rPr>
                <a:t>,</a:t>
              </a:r>
              <a:r>
                <a:rPr kumimoji="1" lang="en-US" altLang="zh-CN" sz="2800" b="0" i="1" dirty="0">
                  <a:solidFill>
                    <a:schemeClr val="tx1"/>
                  </a:solidFill>
                  <a:latin typeface="黑体" panose="02010609060101010101" pitchFamily="49" charset="-122"/>
                  <a:ea typeface="黑体" panose="02010609060101010101" pitchFamily="49" charset="-122"/>
                </a:rPr>
                <a:t> </a:t>
              </a:r>
              <a:r>
                <a:rPr kumimoji="1" lang="zh-CN" altLang="en-US" sz="2800" dirty="0">
                  <a:solidFill>
                    <a:schemeClr val="tx1"/>
                  </a:solidFill>
                  <a:latin typeface="黑体" panose="02010609060101010101" pitchFamily="49" charset="-122"/>
                  <a:ea typeface="黑体" panose="02010609060101010101" pitchFamily="49" charset="-122"/>
                </a:rPr>
                <a:t>且在转动平面内</a:t>
              </a:r>
              <a:r>
                <a:rPr kumimoji="1" lang="en-US" altLang="zh-CN" sz="2800" dirty="0">
                  <a:solidFill>
                    <a:schemeClr val="tx1"/>
                  </a:solidFill>
                  <a:latin typeface="黑体" panose="02010609060101010101" pitchFamily="49" charset="-122"/>
                  <a:ea typeface="黑体" panose="02010609060101010101" pitchFamily="49" charset="-122"/>
                </a:rPr>
                <a:t>,   </a:t>
              </a:r>
              <a:r>
                <a:rPr kumimoji="1" lang="zh-CN" altLang="en-US" sz="2800" dirty="0">
                  <a:solidFill>
                    <a:schemeClr val="tx1"/>
                  </a:solidFill>
                  <a:latin typeface="黑体" panose="02010609060101010101" pitchFamily="49" charset="-122"/>
                  <a:ea typeface="黑体" panose="02010609060101010101" pitchFamily="49" charset="-122"/>
                </a:rPr>
                <a:t>为由点</a:t>
              </a:r>
              <a:r>
                <a:rPr kumimoji="1" lang="en-US" altLang="zh-CN" sz="2800" b="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 </a:t>
              </a:r>
              <a:r>
                <a:rPr kumimoji="1" lang="zh-CN" altLang="en-US" sz="2800" dirty="0">
                  <a:solidFill>
                    <a:schemeClr val="tx1"/>
                  </a:solidFill>
                  <a:latin typeface="黑体" panose="02010609060101010101" pitchFamily="49" charset="-122"/>
                  <a:ea typeface="黑体" panose="02010609060101010101" pitchFamily="49" charset="-122"/>
                </a:rPr>
                <a:t>到力的作用点 </a:t>
              </a:r>
              <a:r>
                <a:rPr kumimoji="1" lang="en-US" altLang="zh-CN" sz="2800" b="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a:t>
              </a:r>
              <a:r>
                <a:rPr kumimoji="1" lang="zh-CN" altLang="en-US" sz="2800" dirty="0">
                  <a:solidFill>
                    <a:schemeClr val="tx1"/>
                  </a:solidFill>
                  <a:latin typeface="黑体" panose="02010609060101010101" pitchFamily="49" charset="-122"/>
                  <a:ea typeface="黑体" panose="02010609060101010101" pitchFamily="49" charset="-122"/>
                </a:rPr>
                <a:t>的径矢。</a:t>
              </a:r>
              <a:r>
                <a:rPr kumimoji="1" lang="en-US" altLang="zh-CN" sz="2800" dirty="0">
                  <a:solidFill>
                    <a:schemeClr val="tx1"/>
                  </a:solidFill>
                  <a:latin typeface="黑体" panose="02010609060101010101" pitchFamily="49" charset="-122"/>
                  <a:ea typeface="黑体" panose="02010609060101010101" pitchFamily="49" charset="-122"/>
                </a:rPr>
                <a:t>       </a:t>
              </a:r>
            </a:p>
          </p:txBody>
        </p:sp>
        <p:graphicFrame>
          <p:nvGraphicFramePr>
            <p:cNvPr id="171050" name="Object 42"/>
            <p:cNvGraphicFramePr>
              <a:graphicFrameLocks noChangeAspect="1"/>
            </p:cNvGraphicFramePr>
            <p:nvPr>
              <p:extLst>
                <p:ext uri="{D42A27DB-BD31-4B8C-83A1-F6EECF244321}">
                  <p14:modId xmlns:p14="http://schemas.microsoft.com/office/powerpoint/2010/main" val="312625232"/>
                </p:ext>
              </p:extLst>
            </p:nvPr>
          </p:nvGraphicFramePr>
          <p:xfrm>
            <a:off x="2793" y="785"/>
            <a:ext cx="327" cy="379"/>
          </p:xfrm>
          <a:graphic>
            <a:graphicData uri="http://schemas.openxmlformats.org/presentationml/2006/ole">
              <mc:AlternateContent xmlns:mc="http://schemas.openxmlformats.org/markup-compatibility/2006">
                <mc:Choice xmlns:v="urn:schemas-microsoft-com:vml" Requires="v">
                  <p:oleObj spid="_x0000_s9369" name="Equation" r:id="rId19" imgW="164957" imgH="190335" progId="">
                    <p:embed/>
                  </p:oleObj>
                </mc:Choice>
                <mc:Fallback>
                  <p:oleObj name="Equation" r:id="rId19" imgW="164957" imgH="19033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93" y="785"/>
                          <a:ext cx="327"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052" name="Object 44"/>
            <p:cNvGraphicFramePr>
              <a:graphicFrameLocks noChangeAspect="1"/>
            </p:cNvGraphicFramePr>
            <p:nvPr>
              <p:extLst>
                <p:ext uri="{D42A27DB-BD31-4B8C-83A1-F6EECF244321}">
                  <p14:modId xmlns:p14="http://schemas.microsoft.com/office/powerpoint/2010/main" val="3708567942"/>
                </p:ext>
              </p:extLst>
            </p:nvPr>
          </p:nvGraphicFramePr>
          <p:xfrm>
            <a:off x="1970" y="1176"/>
            <a:ext cx="280" cy="336"/>
          </p:xfrm>
          <a:graphic>
            <a:graphicData uri="http://schemas.openxmlformats.org/presentationml/2006/ole">
              <mc:AlternateContent xmlns:mc="http://schemas.openxmlformats.org/markup-compatibility/2006">
                <mc:Choice xmlns:v="urn:schemas-microsoft-com:vml" Requires="v">
                  <p:oleObj spid="_x0000_s9370" name="Equation" r:id="rId21" imgW="126835" imgH="152202" progId="">
                    <p:embed/>
                  </p:oleObj>
                </mc:Choice>
                <mc:Fallback>
                  <p:oleObj name="Equation" r:id="rId21" imgW="126835" imgH="152202"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70" y="1176"/>
                          <a:ext cx="280"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170"/>
          <p:cNvGrpSpPr>
            <a:grpSpLocks/>
          </p:cNvGrpSpPr>
          <p:nvPr/>
        </p:nvGrpSpPr>
        <p:grpSpPr bwMode="auto">
          <a:xfrm>
            <a:off x="650814" y="3030541"/>
            <a:ext cx="3873500" cy="1277939"/>
            <a:chOff x="132" y="2042"/>
            <a:chExt cx="2440" cy="805"/>
          </a:xfrm>
        </p:grpSpPr>
        <p:graphicFrame>
          <p:nvGraphicFramePr>
            <p:cNvPr id="171024" name="Object 16"/>
            <p:cNvGraphicFramePr>
              <a:graphicFrameLocks noChangeAspect="1"/>
            </p:cNvGraphicFramePr>
            <p:nvPr>
              <p:extLst>
                <p:ext uri="{D42A27DB-BD31-4B8C-83A1-F6EECF244321}">
                  <p14:modId xmlns:p14="http://schemas.microsoft.com/office/powerpoint/2010/main" val="2362462753"/>
                </p:ext>
              </p:extLst>
            </p:nvPr>
          </p:nvGraphicFramePr>
          <p:xfrm>
            <a:off x="132" y="2482"/>
            <a:ext cx="1222" cy="365"/>
          </p:xfrm>
          <a:graphic>
            <a:graphicData uri="http://schemas.openxmlformats.org/presentationml/2006/ole">
              <mc:AlternateContent xmlns:mc="http://schemas.openxmlformats.org/markup-compatibility/2006">
                <mc:Choice xmlns:v="urn:schemas-microsoft-com:vml" Requires="v">
                  <p:oleObj spid="_x0000_s9371" name="公式" r:id="rId23" imgW="672808" imgH="190417" progId="">
                    <p:embed/>
                  </p:oleObj>
                </mc:Choice>
                <mc:Fallback>
                  <p:oleObj name="公式" r:id="rId23" imgW="672808" imgH="190417"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2" y="2482"/>
                          <a:ext cx="1222" cy="365"/>
                        </a:xfrm>
                        <a:prstGeom prst="rect">
                          <a:avLst/>
                        </a:prstGeom>
                        <a:noFill/>
                        <a:ln>
                          <a:noFill/>
                        </a:ln>
                        <a:extLst>
                          <a:ext uri="{909E8E84-426E-40DD-AFC4-6F175D3DCCD1}">
                            <a14:hiddenFill xmlns:a14="http://schemas.microsoft.com/office/drawing/2010/main">
                              <a:gradFill rotWithShape="0">
                                <a:gsLst>
                                  <a:gs pos="0">
                                    <a:srgbClr val="C2C29B"/>
                                  </a:gs>
                                  <a:gs pos="50000">
                                    <a:srgbClr val="FFFFCC"/>
                                  </a:gs>
                                  <a:gs pos="100000">
                                    <a:srgbClr val="C2C29B"/>
                                  </a:gs>
                                </a:gsLst>
                                <a:lin ang="5400000" scaled="1"/>
                              </a:gra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14" name="Group 167"/>
            <p:cNvGrpSpPr>
              <a:grpSpLocks/>
            </p:cNvGrpSpPr>
            <p:nvPr/>
          </p:nvGrpSpPr>
          <p:grpSpPr bwMode="auto">
            <a:xfrm>
              <a:off x="192" y="2042"/>
              <a:ext cx="2380" cy="347"/>
              <a:chOff x="596" y="1705"/>
              <a:chExt cx="2380" cy="347"/>
            </a:xfrm>
          </p:grpSpPr>
          <p:sp>
            <p:nvSpPr>
              <p:cNvPr id="171174" name="Rectangle 166"/>
              <p:cNvSpPr>
                <a:spLocks noChangeArrowheads="1"/>
              </p:cNvSpPr>
              <p:nvPr/>
            </p:nvSpPr>
            <p:spPr bwMode="auto">
              <a:xfrm>
                <a:off x="596" y="1717"/>
                <a:ext cx="23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dirty="0">
                    <a:solidFill>
                      <a:srgbClr val="CC0000"/>
                    </a:solidFill>
                  </a:rPr>
                  <a:t>        </a:t>
                </a:r>
                <a:r>
                  <a:rPr kumimoji="1" lang="zh-CN" altLang="en-US" sz="2800" dirty="0">
                    <a:solidFill>
                      <a:srgbClr val="FF0000"/>
                    </a:solidFill>
                    <a:latin typeface="黑体" panose="02010609060101010101" pitchFamily="49" charset="-122"/>
                    <a:ea typeface="黑体" panose="02010609060101010101" pitchFamily="49" charset="-122"/>
                  </a:rPr>
                  <a:t>对转轴 </a:t>
                </a:r>
                <a:r>
                  <a:rPr kumimoji="1" lang="en-US" altLang="zh-CN" sz="2800" i="1" dirty="0">
                    <a:solidFill>
                      <a:srgbClr val="FF0000"/>
                    </a:solidFill>
                    <a:latin typeface="Times New Roman" pitchFamily="18" charset="0"/>
                    <a:ea typeface="黑体" panose="02010609060101010101" pitchFamily="49" charset="-122"/>
                    <a:cs typeface="Times New Roman" pitchFamily="18" charset="0"/>
                  </a:rPr>
                  <a:t>Z</a:t>
                </a:r>
                <a:r>
                  <a:rPr kumimoji="1" lang="en-US" altLang="zh-CN" sz="2800" dirty="0">
                    <a:solidFill>
                      <a:srgbClr val="FF0000"/>
                    </a:solidFill>
                    <a:latin typeface="黑体" panose="02010609060101010101" pitchFamily="49" charset="-122"/>
                    <a:ea typeface="黑体" panose="02010609060101010101" pitchFamily="49" charset="-122"/>
                  </a:rPr>
                  <a:t> </a:t>
                </a:r>
                <a:r>
                  <a:rPr kumimoji="1" lang="zh-CN" altLang="en-US" sz="2800" dirty="0">
                    <a:solidFill>
                      <a:srgbClr val="FF0000"/>
                    </a:solidFill>
                    <a:latin typeface="黑体" panose="02010609060101010101" pitchFamily="49" charset="-122"/>
                    <a:ea typeface="黑体" panose="02010609060101010101" pitchFamily="49" charset="-122"/>
                  </a:rPr>
                  <a:t>的力矩    </a:t>
                </a:r>
              </a:p>
            </p:txBody>
          </p:sp>
          <p:graphicFrame>
            <p:nvGraphicFramePr>
              <p:cNvPr id="171053" name="Object 45"/>
              <p:cNvGraphicFramePr>
                <a:graphicFrameLocks noChangeAspect="1"/>
              </p:cNvGraphicFramePr>
              <p:nvPr>
                <p:extLst>
                  <p:ext uri="{D42A27DB-BD31-4B8C-83A1-F6EECF244321}">
                    <p14:modId xmlns:p14="http://schemas.microsoft.com/office/powerpoint/2010/main" val="615797032"/>
                  </p:ext>
                </p:extLst>
              </p:nvPr>
            </p:nvGraphicFramePr>
            <p:xfrm>
              <a:off x="643" y="1705"/>
              <a:ext cx="299" cy="347"/>
            </p:xfrm>
            <a:graphic>
              <a:graphicData uri="http://schemas.openxmlformats.org/presentationml/2006/ole">
                <mc:AlternateContent xmlns:mc="http://schemas.openxmlformats.org/markup-compatibility/2006">
                  <mc:Choice xmlns:v="urn:schemas-microsoft-com:vml" Requires="v">
                    <p:oleObj spid="_x0000_s9372" name="Equation" r:id="rId25" imgW="164957" imgH="190335" progId="">
                      <p:embed/>
                    </p:oleObj>
                  </mc:Choice>
                  <mc:Fallback>
                    <p:oleObj name="Equation" r:id="rId25" imgW="164957" imgH="190335"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3" y="1705"/>
                            <a:ext cx="299"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15" name="Group 165"/>
          <p:cNvGrpSpPr>
            <a:grpSpLocks/>
          </p:cNvGrpSpPr>
          <p:nvPr/>
        </p:nvGrpSpPr>
        <p:grpSpPr bwMode="auto">
          <a:xfrm>
            <a:off x="6505575" y="2692400"/>
            <a:ext cx="1250950" cy="1828800"/>
            <a:chOff x="4224" y="640"/>
            <a:chExt cx="816" cy="1184"/>
          </a:xfrm>
        </p:grpSpPr>
        <p:grpSp>
          <p:nvGrpSpPr>
            <p:cNvPr id="16" name="Group 164"/>
            <p:cNvGrpSpPr>
              <a:grpSpLocks/>
            </p:cNvGrpSpPr>
            <p:nvPr/>
          </p:nvGrpSpPr>
          <p:grpSpPr bwMode="auto">
            <a:xfrm>
              <a:off x="4608" y="640"/>
              <a:ext cx="432" cy="451"/>
              <a:chOff x="4608" y="640"/>
              <a:chExt cx="432" cy="451"/>
            </a:xfrm>
          </p:grpSpPr>
          <p:sp>
            <p:nvSpPr>
              <p:cNvPr id="171090" name="Line 82"/>
              <p:cNvSpPr>
                <a:spLocks noChangeShapeType="1"/>
              </p:cNvSpPr>
              <p:nvPr/>
            </p:nvSpPr>
            <p:spPr bwMode="auto">
              <a:xfrm>
                <a:off x="4608" y="661"/>
                <a:ext cx="0" cy="430"/>
              </a:xfrm>
              <a:prstGeom prst="line">
                <a:avLst/>
              </a:prstGeom>
              <a:noFill/>
              <a:ln w="762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1097" name="Object 89"/>
              <p:cNvGraphicFramePr>
                <a:graphicFrameLocks noChangeAspect="1"/>
              </p:cNvGraphicFramePr>
              <p:nvPr/>
            </p:nvGraphicFramePr>
            <p:xfrm>
              <a:off x="4704" y="640"/>
              <a:ext cx="336" cy="383"/>
            </p:xfrm>
            <a:graphic>
              <a:graphicData uri="http://schemas.openxmlformats.org/presentationml/2006/ole">
                <mc:AlternateContent xmlns:mc="http://schemas.openxmlformats.org/markup-compatibility/2006">
                  <mc:Choice xmlns:v="urn:schemas-microsoft-com:vml" Requires="v">
                    <p:oleObj spid="_x0000_s9373" name="公式" r:id="rId27" imgW="304536" imgH="266469" progId="">
                      <p:embed/>
                    </p:oleObj>
                  </mc:Choice>
                  <mc:Fallback>
                    <p:oleObj name="公式" r:id="rId27" imgW="304536" imgH="266469" progId="">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704" y="640"/>
                            <a:ext cx="336"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Group 136"/>
            <p:cNvGrpSpPr>
              <a:grpSpLocks/>
            </p:cNvGrpSpPr>
            <p:nvPr/>
          </p:nvGrpSpPr>
          <p:grpSpPr bwMode="auto">
            <a:xfrm>
              <a:off x="4224" y="1008"/>
              <a:ext cx="672" cy="816"/>
              <a:chOff x="3792" y="3312"/>
              <a:chExt cx="672" cy="816"/>
            </a:xfrm>
          </p:grpSpPr>
          <p:grpSp>
            <p:nvGrpSpPr>
              <p:cNvPr id="18" name="Group 137"/>
              <p:cNvGrpSpPr>
                <a:grpSpLocks/>
              </p:cNvGrpSpPr>
              <p:nvPr/>
            </p:nvGrpSpPr>
            <p:grpSpPr bwMode="auto">
              <a:xfrm>
                <a:off x="4021" y="3312"/>
                <a:ext cx="443" cy="593"/>
                <a:chOff x="1058" y="3120"/>
                <a:chExt cx="815" cy="801"/>
              </a:xfrm>
            </p:grpSpPr>
            <p:sp>
              <p:nvSpPr>
                <p:cNvPr id="171146" name="Freeform 138"/>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47" name="Freeform 139"/>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48" name="Freeform 140"/>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49" name="Freeform 141"/>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0" name="Freeform 142"/>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1" name="Freeform 143"/>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2" name="Freeform 144"/>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3" name="Freeform 145"/>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4" name="Freeform 146"/>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5" name="Freeform 147"/>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6" name="Freeform 148"/>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7" name="Freeform 149"/>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8" name="Freeform 150"/>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59" name="Freeform 151"/>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152"/>
              <p:cNvGrpSpPr>
                <a:grpSpLocks/>
              </p:cNvGrpSpPr>
              <p:nvPr/>
            </p:nvGrpSpPr>
            <p:grpSpPr bwMode="auto">
              <a:xfrm>
                <a:off x="3792" y="3668"/>
                <a:ext cx="314" cy="460"/>
                <a:chOff x="3792" y="3668"/>
                <a:chExt cx="314" cy="460"/>
              </a:xfrm>
            </p:grpSpPr>
            <p:sp>
              <p:nvSpPr>
                <p:cNvPr id="171161" name="Freeform 153"/>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62" name="Freeform 154"/>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63" name="Freeform 155"/>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64" name="Freeform 156"/>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65" name="Freeform 157"/>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166" name="Freeform 158"/>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72" name="矩形 71"/>
          <p:cNvSpPr/>
          <p:nvPr/>
        </p:nvSpPr>
        <p:spPr>
          <a:xfrm>
            <a:off x="762000" y="228600"/>
            <a:ext cx="1627369"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一 力矩</a:t>
            </a:r>
          </a:p>
        </p:txBody>
      </p:sp>
    </p:spTree>
    <p:extLst>
      <p:ext uri="{BB962C8B-B14F-4D97-AF65-F5344CB8AC3E}">
        <p14:creationId xmlns:p14="http://schemas.microsoft.com/office/powerpoint/2010/main" val="7331142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trips(upRight)">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ppt_h/2"/>
                                          </p:val>
                                        </p:tav>
                                        <p:tav tm="100000">
                                          <p:val>
                                            <p:strVal val="#ppt_y"/>
                                          </p:val>
                                        </p:tav>
                                      </p:tavLst>
                                    </p:anim>
                                    <p:anim calcmode="lin" valueType="num">
                                      <p:cBhvr>
                                        <p:cTn id="22" dur="500" fill="hold"/>
                                        <p:tgtEl>
                                          <p:spTgt spid="6"/>
                                        </p:tgtEl>
                                        <p:attrNameLst>
                                          <p:attrName>ppt_w</p:attrName>
                                        </p:attrNameLst>
                                      </p:cBhvr>
                                      <p:tavLst>
                                        <p:tav tm="0">
                                          <p:val>
                                            <p:strVal val="#ppt_w"/>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ppt_x</p:attrName>
                                        </p:attrNameLst>
                                      </p:cBhvr>
                                      <p:tavLst>
                                        <p:tav tm="0">
                                          <p:val>
                                            <p:strVal val="#ppt_x-#ppt_w/2"/>
                                          </p:val>
                                        </p:tav>
                                        <p:tav tm="100000">
                                          <p:val>
                                            <p:strVal val="#ppt_x"/>
                                          </p:val>
                                        </p:tav>
                                      </p:tavLst>
                                    </p:anim>
                                    <p:anim calcmode="lin" valueType="num">
                                      <p:cBhvr>
                                        <p:cTn id="29" dur="500" fill="hold"/>
                                        <p:tgtEl>
                                          <p:spTgt spid="9"/>
                                        </p:tgtEl>
                                        <p:attrNameLst>
                                          <p:attrName>ppt_y</p:attrName>
                                        </p:attrNameLst>
                                      </p:cBhvr>
                                      <p:tavLst>
                                        <p:tav tm="0">
                                          <p:val>
                                            <p:strVal val="#ppt_y"/>
                                          </p:val>
                                        </p:tav>
                                        <p:tav tm="100000">
                                          <p:val>
                                            <p:strVal val="#ppt_y"/>
                                          </p:val>
                                        </p:tav>
                                      </p:tavLst>
                                    </p:anim>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71036"/>
                                        </p:tgtEl>
                                        <p:attrNameLst>
                                          <p:attrName>style.visibility</p:attrName>
                                        </p:attrNameLst>
                                      </p:cBhvr>
                                      <p:to>
                                        <p:strVal val="visible"/>
                                      </p:to>
                                    </p:set>
                                    <p:animEffect transition="in" filter="strips(downLeft)">
                                      <p:cBhvr>
                                        <p:cTn id="36" dur="500"/>
                                        <p:tgtEl>
                                          <p:spTgt spid="17103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strips(downRight)">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71023"/>
                                        </p:tgtEl>
                                        <p:attrNameLst>
                                          <p:attrName>style.visibility</p:attrName>
                                        </p:attrNameLst>
                                      </p:cBhvr>
                                      <p:to>
                                        <p:strVal val="visible"/>
                                      </p:to>
                                    </p:set>
                                    <p:animEffect transition="in" filter="blinds(horizontal)">
                                      <p:cBhvr>
                                        <p:cTn id="51" dur="500"/>
                                        <p:tgtEl>
                                          <p:spTgt spid="1710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ox(in)">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9"/>
          <p:cNvGrpSpPr>
            <a:grpSpLocks/>
          </p:cNvGrpSpPr>
          <p:nvPr/>
        </p:nvGrpSpPr>
        <p:grpSpPr bwMode="auto">
          <a:xfrm>
            <a:off x="5257800" y="2300287"/>
            <a:ext cx="3581400" cy="3109913"/>
            <a:chOff x="3120" y="1399"/>
            <a:chExt cx="2256" cy="1959"/>
          </a:xfrm>
        </p:grpSpPr>
        <p:sp>
          <p:nvSpPr>
            <p:cNvPr id="172113" name="Rectangle 81"/>
            <p:cNvSpPr>
              <a:spLocks noChangeArrowheads="1"/>
            </p:cNvSpPr>
            <p:nvPr/>
          </p:nvSpPr>
          <p:spPr bwMode="auto">
            <a:xfrm>
              <a:off x="3120" y="1399"/>
              <a:ext cx="2256" cy="1959"/>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39" name="Line 7"/>
            <p:cNvSpPr>
              <a:spLocks noChangeShapeType="1"/>
            </p:cNvSpPr>
            <p:nvPr/>
          </p:nvSpPr>
          <p:spPr bwMode="auto">
            <a:xfrm>
              <a:off x="4080" y="2887"/>
              <a:ext cx="0" cy="3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9" name="Line 17"/>
            <p:cNvSpPr>
              <a:spLocks noChangeShapeType="1"/>
            </p:cNvSpPr>
            <p:nvPr/>
          </p:nvSpPr>
          <p:spPr bwMode="auto">
            <a:xfrm flipV="1">
              <a:off x="4083" y="1543"/>
              <a:ext cx="0" cy="1008"/>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2036" name="Object 4"/>
            <p:cNvGraphicFramePr>
              <a:graphicFrameLocks noChangeAspect="1"/>
            </p:cNvGraphicFramePr>
            <p:nvPr/>
          </p:nvGraphicFramePr>
          <p:xfrm>
            <a:off x="3831" y="1539"/>
            <a:ext cx="196" cy="196"/>
          </p:xfrm>
          <a:graphic>
            <a:graphicData uri="http://schemas.openxmlformats.org/presentationml/2006/ole">
              <mc:AlternateContent xmlns:mc="http://schemas.openxmlformats.org/markup-compatibility/2006">
                <mc:Choice xmlns:v="urn:schemas-microsoft-com:vml" Requires="v">
                  <p:oleObj spid="_x0000_s10385" name="公式" r:id="rId3" imgW="164885" imgH="164885" progId="">
                    <p:embed/>
                  </p:oleObj>
                </mc:Choice>
                <mc:Fallback>
                  <p:oleObj name="公式" r:id="rId3" imgW="164885" imgH="16488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1" y="1539"/>
                          <a:ext cx="196"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93"/>
            <p:cNvGrpSpPr>
              <a:grpSpLocks/>
            </p:cNvGrpSpPr>
            <p:nvPr/>
          </p:nvGrpSpPr>
          <p:grpSpPr bwMode="auto">
            <a:xfrm>
              <a:off x="3216" y="2215"/>
              <a:ext cx="1776" cy="768"/>
              <a:chOff x="3216" y="2208"/>
              <a:chExt cx="1776" cy="768"/>
            </a:xfrm>
          </p:grpSpPr>
          <p:sp>
            <p:nvSpPr>
              <p:cNvPr id="172041" name="Oval 9"/>
              <p:cNvSpPr>
                <a:spLocks noChangeArrowheads="1"/>
              </p:cNvSpPr>
              <p:nvPr/>
            </p:nvSpPr>
            <p:spPr bwMode="auto">
              <a:xfrm>
                <a:off x="3216" y="2293"/>
                <a:ext cx="1776" cy="683"/>
              </a:xfrm>
              <a:prstGeom prst="ellipse">
                <a:avLst/>
              </a:prstGeom>
              <a:gradFill rotWithShape="0">
                <a:gsLst>
                  <a:gs pos="0">
                    <a:srgbClr val="7BAF13"/>
                  </a:gs>
                  <a:gs pos="50000">
                    <a:srgbClr val="FFFFFF"/>
                  </a:gs>
                  <a:gs pos="100000">
                    <a:srgbClr val="7BAF13"/>
                  </a:gs>
                </a:gsLst>
                <a:lin ang="0" scaled="1"/>
              </a:gradFill>
              <a:ln w="9525">
                <a:solidFill>
                  <a:srgbClr val="000000"/>
                </a:solidFill>
                <a:round/>
                <a:headEnd/>
                <a:tailEnd/>
              </a:ln>
            </p:spPr>
            <p:txBody>
              <a:bodyPr/>
              <a:lstStyle/>
              <a:p>
                <a:endParaRPr lang="zh-CN" altLang="en-US"/>
              </a:p>
            </p:txBody>
          </p:sp>
          <p:sp>
            <p:nvSpPr>
              <p:cNvPr id="172042" name="Oval 10"/>
              <p:cNvSpPr>
                <a:spLocks noChangeArrowheads="1"/>
              </p:cNvSpPr>
              <p:nvPr/>
            </p:nvSpPr>
            <p:spPr bwMode="auto">
              <a:xfrm>
                <a:off x="3216" y="2208"/>
                <a:ext cx="1776" cy="683"/>
              </a:xfrm>
              <a:prstGeom prst="ellipse">
                <a:avLst/>
              </a:prstGeom>
              <a:solidFill>
                <a:schemeClr val="accent1"/>
              </a:solidFill>
              <a:ln w="9525">
                <a:solidFill>
                  <a:srgbClr val="000000"/>
                </a:solidFill>
                <a:round/>
                <a:headEnd/>
                <a:tailEnd/>
              </a:ln>
            </p:spPr>
            <p:txBody>
              <a:bodyPr/>
              <a:lstStyle/>
              <a:p>
                <a:endParaRPr lang="zh-CN" altLang="en-US"/>
              </a:p>
            </p:txBody>
          </p:sp>
        </p:grpSp>
        <p:sp>
          <p:nvSpPr>
            <p:cNvPr id="172046" name="Rectangle 14"/>
            <p:cNvSpPr>
              <a:spLocks noChangeArrowheads="1"/>
            </p:cNvSpPr>
            <p:nvPr/>
          </p:nvSpPr>
          <p:spPr bwMode="auto">
            <a:xfrm>
              <a:off x="3884" y="2465"/>
              <a:ext cx="1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kumimoji="1" lang="en-US" altLang="zh-CN" sz="2400" i="1">
                  <a:solidFill>
                    <a:srgbClr val="000000"/>
                  </a:solidFill>
                </a:rPr>
                <a:t>O</a:t>
              </a:r>
              <a:endParaRPr kumimoji="1" lang="en-US" altLang="zh-CN" sz="2400" i="1">
                <a:solidFill>
                  <a:schemeClr val="tx1"/>
                </a:solidFill>
              </a:endParaRPr>
            </a:p>
          </p:txBody>
        </p:sp>
        <p:graphicFrame>
          <p:nvGraphicFramePr>
            <p:cNvPr id="172053" name="Object 21"/>
            <p:cNvGraphicFramePr>
              <a:graphicFrameLocks noChangeAspect="1"/>
            </p:cNvGraphicFramePr>
            <p:nvPr/>
          </p:nvGraphicFramePr>
          <p:xfrm>
            <a:off x="3888" y="1927"/>
            <a:ext cx="195" cy="300"/>
          </p:xfrm>
          <a:graphic>
            <a:graphicData uri="http://schemas.openxmlformats.org/presentationml/2006/ole">
              <mc:AlternateContent xmlns:mc="http://schemas.openxmlformats.org/markup-compatibility/2006">
                <mc:Choice xmlns:v="urn:schemas-microsoft-com:vml" Requires="v">
                  <p:oleObj spid="_x0000_s10386" name="公式" r:id="rId5" imgW="190417" imgH="291973" progId="">
                    <p:embed/>
                  </p:oleObj>
                </mc:Choice>
                <mc:Fallback>
                  <p:oleObj name="公式" r:id="rId5" imgW="190417" imgH="29197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1927"/>
                          <a:ext cx="195"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2" name="Line 20"/>
            <p:cNvSpPr>
              <a:spLocks noChangeShapeType="1"/>
            </p:cNvSpPr>
            <p:nvPr/>
          </p:nvSpPr>
          <p:spPr bwMode="auto">
            <a:xfrm flipV="1">
              <a:off x="4080" y="2071"/>
              <a:ext cx="0" cy="480"/>
            </a:xfrm>
            <a:prstGeom prst="line">
              <a:avLst/>
            </a:prstGeom>
            <a:noFill/>
            <a:ln w="28575">
              <a:solidFill>
                <a:srgbClr val="FF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97"/>
          <p:cNvGrpSpPr>
            <a:grpSpLocks/>
          </p:cNvGrpSpPr>
          <p:nvPr/>
        </p:nvGrpSpPr>
        <p:grpSpPr bwMode="auto">
          <a:xfrm>
            <a:off x="7315200" y="2655888"/>
            <a:ext cx="927100" cy="1524000"/>
            <a:chOff x="4512" y="1728"/>
            <a:chExt cx="584" cy="960"/>
          </a:xfrm>
        </p:grpSpPr>
        <p:graphicFrame>
          <p:nvGraphicFramePr>
            <p:cNvPr id="172048" name="Object 16"/>
            <p:cNvGraphicFramePr>
              <a:graphicFrameLocks noChangeAspect="1"/>
            </p:cNvGraphicFramePr>
            <p:nvPr/>
          </p:nvGraphicFramePr>
          <p:xfrm>
            <a:off x="4848" y="1728"/>
            <a:ext cx="248" cy="288"/>
          </p:xfrm>
          <a:graphic>
            <a:graphicData uri="http://schemas.openxmlformats.org/presentationml/2006/ole">
              <mc:AlternateContent xmlns:mc="http://schemas.openxmlformats.org/markup-compatibility/2006">
                <mc:Choice xmlns:v="urn:schemas-microsoft-com:vml" Requires="v">
                  <p:oleObj spid="_x0000_s10387" name="公式" r:id="rId7" imgW="228501" imgH="266584" progId="">
                    <p:embed/>
                  </p:oleObj>
                </mc:Choice>
                <mc:Fallback>
                  <p:oleObj name="公式" r:id="rId7" imgW="228501" imgH="26658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8" y="1728"/>
                          <a:ext cx="24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0" name="Line 18"/>
            <p:cNvSpPr>
              <a:spLocks noChangeShapeType="1"/>
            </p:cNvSpPr>
            <p:nvPr/>
          </p:nvSpPr>
          <p:spPr bwMode="auto">
            <a:xfrm flipV="1">
              <a:off x="4512" y="2016"/>
              <a:ext cx="366" cy="672"/>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96"/>
          <p:cNvGrpSpPr>
            <a:grpSpLocks/>
          </p:cNvGrpSpPr>
          <p:nvPr/>
        </p:nvGrpSpPr>
        <p:grpSpPr bwMode="auto">
          <a:xfrm>
            <a:off x="6629400" y="3951288"/>
            <a:ext cx="762000" cy="587375"/>
            <a:chOff x="4080" y="2544"/>
            <a:chExt cx="480" cy="370"/>
          </a:xfrm>
        </p:grpSpPr>
        <p:graphicFrame>
          <p:nvGraphicFramePr>
            <p:cNvPr id="172047" name="Object 15"/>
            <p:cNvGraphicFramePr>
              <a:graphicFrameLocks noChangeAspect="1"/>
            </p:cNvGraphicFramePr>
            <p:nvPr/>
          </p:nvGraphicFramePr>
          <p:xfrm>
            <a:off x="4176" y="2640"/>
            <a:ext cx="288" cy="274"/>
          </p:xfrm>
          <a:graphic>
            <a:graphicData uri="http://schemas.openxmlformats.org/presentationml/2006/ole">
              <mc:AlternateContent xmlns:mc="http://schemas.openxmlformats.org/markup-compatibility/2006">
                <mc:Choice xmlns:v="urn:schemas-microsoft-com:vml" Requires="v">
                  <p:oleObj spid="_x0000_s10388" name="公式" r:id="rId9" imgW="177569" imgH="215619" progId="">
                    <p:embed/>
                  </p:oleObj>
                </mc:Choice>
                <mc:Fallback>
                  <p:oleObj name="公式" r:id="rId9" imgW="177569" imgH="215619"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2640"/>
                          <a:ext cx="288"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1" name="Line 19"/>
            <p:cNvSpPr>
              <a:spLocks noChangeShapeType="1"/>
            </p:cNvSpPr>
            <p:nvPr/>
          </p:nvSpPr>
          <p:spPr bwMode="auto">
            <a:xfrm>
              <a:off x="4080" y="2544"/>
              <a:ext cx="480" cy="14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72075" name="Object 43"/>
          <p:cNvGraphicFramePr>
            <a:graphicFrameLocks noChangeAspect="1"/>
          </p:cNvGraphicFramePr>
          <p:nvPr>
            <p:extLst>
              <p:ext uri="{D42A27DB-BD31-4B8C-83A1-F6EECF244321}">
                <p14:modId xmlns:p14="http://schemas.microsoft.com/office/powerpoint/2010/main" val="4137375107"/>
              </p:ext>
            </p:extLst>
          </p:nvPr>
        </p:nvGraphicFramePr>
        <p:xfrm>
          <a:off x="1166813" y="2138362"/>
          <a:ext cx="2490787" cy="757238"/>
        </p:xfrm>
        <a:graphic>
          <a:graphicData uri="http://schemas.openxmlformats.org/presentationml/2006/ole">
            <mc:AlternateContent xmlns:mc="http://schemas.openxmlformats.org/markup-compatibility/2006">
              <mc:Choice xmlns:v="urn:schemas-microsoft-com:vml" Requires="v">
                <p:oleObj spid="_x0000_s10389" name="Equation" r:id="rId11" imgW="749300" imgH="228600" progId="">
                  <p:embed/>
                </p:oleObj>
              </mc:Choice>
              <mc:Fallback>
                <p:oleObj name="Equation" r:id="rId11" imgW="749300" imgH="228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6813" y="2138362"/>
                        <a:ext cx="2490787"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76" name="Object 44"/>
          <p:cNvGraphicFramePr>
            <a:graphicFrameLocks noChangeAspect="1"/>
          </p:cNvGraphicFramePr>
          <p:nvPr/>
        </p:nvGraphicFramePr>
        <p:xfrm>
          <a:off x="1150938" y="3886200"/>
          <a:ext cx="2717800" cy="725488"/>
        </p:xfrm>
        <a:graphic>
          <a:graphicData uri="http://schemas.openxmlformats.org/presentationml/2006/ole">
            <mc:AlternateContent xmlns:mc="http://schemas.openxmlformats.org/markup-compatibility/2006">
              <mc:Choice xmlns:v="urn:schemas-microsoft-com:vml" Requires="v">
                <p:oleObj spid="_x0000_s10390" name="Equation" r:id="rId13" imgW="850900" imgH="228600" progId="">
                  <p:embed/>
                </p:oleObj>
              </mc:Choice>
              <mc:Fallback>
                <p:oleObj name="Equation" r:id="rId13" imgW="85090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0938" y="3886200"/>
                        <a:ext cx="27178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77" name="Object 45"/>
          <p:cNvGraphicFramePr>
            <a:graphicFrameLocks noChangeAspect="1"/>
          </p:cNvGraphicFramePr>
          <p:nvPr/>
        </p:nvGraphicFramePr>
        <p:xfrm>
          <a:off x="1066800" y="4672013"/>
          <a:ext cx="2819400" cy="644525"/>
        </p:xfrm>
        <a:graphic>
          <a:graphicData uri="http://schemas.openxmlformats.org/presentationml/2006/ole">
            <mc:AlternateContent xmlns:mc="http://schemas.openxmlformats.org/markup-compatibility/2006">
              <mc:Choice xmlns:v="urn:schemas-microsoft-com:vml" Requires="v">
                <p:oleObj spid="_x0000_s10391" name="Equation" r:id="rId15" imgW="939392" imgH="215806" progId="">
                  <p:embed/>
                </p:oleObj>
              </mc:Choice>
              <mc:Fallback>
                <p:oleObj name="Equation" r:id="rId15" imgW="939392" imgH="215806"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6800" y="4672013"/>
                        <a:ext cx="28194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99"/>
          <p:cNvGrpSpPr>
            <a:grpSpLocks/>
          </p:cNvGrpSpPr>
          <p:nvPr/>
        </p:nvGrpSpPr>
        <p:grpSpPr bwMode="auto">
          <a:xfrm>
            <a:off x="6970713" y="2817813"/>
            <a:ext cx="1471612" cy="1363662"/>
            <a:chOff x="4295" y="1830"/>
            <a:chExt cx="927" cy="859"/>
          </a:xfrm>
        </p:grpSpPr>
        <p:graphicFrame>
          <p:nvGraphicFramePr>
            <p:cNvPr id="172079" name="Object 47"/>
            <p:cNvGraphicFramePr>
              <a:graphicFrameLocks noChangeAspect="1"/>
            </p:cNvGraphicFramePr>
            <p:nvPr/>
          </p:nvGraphicFramePr>
          <p:xfrm>
            <a:off x="4295" y="1830"/>
            <a:ext cx="278" cy="385"/>
          </p:xfrm>
          <a:graphic>
            <a:graphicData uri="http://schemas.openxmlformats.org/presentationml/2006/ole">
              <mc:AlternateContent xmlns:mc="http://schemas.openxmlformats.org/markup-compatibility/2006">
                <mc:Choice xmlns:v="urn:schemas-microsoft-com:vml" Requires="v">
                  <p:oleObj spid="_x0000_s10392" name="Equation" r:id="rId17" imgW="279400" imgH="330200" progId="">
                    <p:embed/>
                  </p:oleObj>
                </mc:Choice>
                <mc:Fallback>
                  <p:oleObj name="Equation" r:id="rId17" imgW="279400" imgH="33020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5" y="1830"/>
                          <a:ext cx="278"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080" name="Object 48"/>
            <p:cNvGraphicFramePr>
              <a:graphicFrameLocks noChangeAspect="1"/>
            </p:cNvGraphicFramePr>
            <p:nvPr/>
          </p:nvGraphicFramePr>
          <p:xfrm>
            <a:off x="4954" y="2208"/>
            <a:ext cx="268" cy="336"/>
          </p:xfrm>
          <a:graphic>
            <a:graphicData uri="http://schemas.openxmlformats.org/presentationml/2006/ole">
              <mc:AlternateContent xmlns:mc="http://schemas.openxmlformats.org/markup-compatibility/2006">
                <mc:Choice xmlns:v="urn:schemas-microsoft-com:vml" Requires="v">
                  <p:oleObj spid="_x0000_s10393" name="Equation" r:id="rId19" imgW="304668" imgH="330057" progId="">
                    <p:embed/>
                  </p:oleObj>
                </mc:Choice>
                <mc:Fallback>
                  <p:oleObj name="Equation" r:id="rId19" imgW="304668" imgH="330057"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4" y="2208"/>
                          <a:ext cx="26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81" name="Line 49"/>
            <p:cNvSpPr>
              <a:spLocks noChangeShapeType="1"/>
            </p:cNvSpPr>
            <p:nvPr/>
          </p:nvSpPr>
          <p:spPr bwMode="auto">
            <a:xfrm flipH="1" flipV="1">
              <a:off x="4512" y="2208"/>
              <a:ext cx="0" cy="474"/>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82" name="Line 50"/>
            <p:cNvSpPr>
              <a:spLocks noChangeShapeType="1"/>
            </p:cNvSpPr>
            <p:nvPr/>
          </p:nvSpPr>
          <p:spPr bwMode="auto">
            <a:xfrm flipV="1">
              <a:off x="4512" y="2458"/>
              <a:ext cx="366" cy="231"/>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83" name="Line 51"/>
            <p:cNvSpPr>
              <a:spLocks noChangeShapeType="1"/>
            </p:cNvSpPr>
            <p:nvPr/>
          </p:nvSpPr>
          <p:spPr bwMode="auto">
            <a:xfrm flipV="1">
              <a:off x="4512" y="2016"/>
              <a:ext cx="380" cy="24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84" name="Line 52"/>
            <p:cNvSpPr>
              <a:spLocks noChangeShapeType="1"/>
            </p:cNvSpPr>
            <p:nvPr/>
          </p:nvSpPr>
          <p:spPr bwMode="auto">
            <a:xfrm flipH="1" flipV="1">
              <a:off x="4878" y="2036"/>
              <a:ext cx="0" cy="42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组合 45"/>
          <p:cNvGrpSpPr/>
          <p:nvPr/>
        </p:nvGrpSpPr>
        <p:grpSpPr>
          <a:xfrm>
            <a:off x="457200" y="990600"/>
            <a:ext cx="8458200" cy="1295400"/>
            <a:chOff x="457200" y="788987"/>
            <a:chExt cx="8458200" cy="1295400"/>
          </a:xfrm>
        </p:grpSpPr>
        <p:grpSp>
          <p:nvGrpSpPr>
            <p:cNvPr id="8" name="Group 105"/>
            <p:cNvGrpSpPr>
              <a:grpSpLocks/>
            </p:cNvGrpSpPr>
            <p:nvPr/>
          </p:nvGrpSpPr>
          <p:grpSpPr bwMode="auto">
            <a:xfrm>
              <a:off x="457200" y="788987"/>
              <a:ext cx="1219200" cy="762000"/>
              <a:chOff x="192" y="497"/>
              <a:chExt cx="768" cy="480"/>
            </a:xfrm>
          </p:grpSpPr>
          <p:sp>
            <p:nvSpPr>
              <p:cNvPr id="172034" name="AutoShape 2"/>
              <p:cNvSpPr>
                <a:spLocks noChangeArrowheads="1"/>
              </p:cNvSpPr>
              <p:nvPr/>
            </p:nvSpPr>
            <p:spPr bwMode="auto">
              <a:xfrm>
                <a:off x="192" y="497"/>
                <a:ext cx="768" cy="480"/>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headEnd/>
                <a:tailEnd/>
              </a:ln>
              <a:effectLst>
                <a:outerShdw dist="107763" dir="13500000" algn="ctr" rotWithShape="0">
                  <a:srgbClr val="336600"/>
                </a:outerShdw>
              </a:effectLst>
            </p:spPr>
            <p:txBody>
              <a:bodyPr wrap="none" anchor="ctr"/>
              <a:lstStyle/>
              <a:p>
                <a:endParaRPr lang="zh-CN" altLang="en-US"/>
              </a:p>
            </p:txBody>
          </p:sp>
          <p:sp>
            <p:nvSpPr>
              <p:cNvPr id="172057" name="Text Box 25"/>
              <p:cNvSpPr txBox="1">
                <a:spLocks noChangeArrowheads="1"/>
              </p:cNvSpPr>
              <p:nvPr/>
            </p:nvSpPr>
            <p:spPr bwMode="auto">
              <a:xfrm>
                <a:off x="302" y="599"/>
                <a:ext cx="6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CC0000"/>
                    </a:solidFill>
                    <a:latin typeface="黑体" pitchFamily="49" charset="-122"/>
                    <a:ea typeface="黑体" pitchFamily="49" charset="-122"/>
                  </a:rPr>
                  <a:t>讨论</a:t>
                </a:r>
              </a:p>
            </p:txBody>
          </p:sp>
        </p:grpSp>
        <p:grpSp>
          <p:nvGrpSpPr>
            <p:cNvPr id="9" name="Group 107"/>
            <p:cNvGrpSpPr>
              <a:grpSpLocks/>
            </p:cNvGrpSpPr>
            <p:nvPr/>
          </p:nvGrpSpPr>
          <p:grpSpPr bwMode="auto">
            <a:xfrm>
              <a:off x="457200" y="947737"/>
              <a:ext cx="8458200" cy="1136650"/>
              <a:chOff x="288" y="557"/>
              <a:chExt cx="5328" cy="716"/>
            </a:xfrm>
          </p:grpSpPr>
          <p:sp>
            <p:nvSpPr>
              <p:cNvPr id="172091" name="Rectangle 59"/>
              <p:cNvSpPr>
                <a:spLocks noChangeArrowheads="1"/>
              </p:cNvSpPr>
              <p:nvPr/>
            </p:nvSpPr>
            <p:spPr bwMode="auto">
              <a:xfrm>
                <a:off x="288" y="557"/>
                <a:ext cx="5328"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lnSpc>
                    <a:spcPct val="120000"/>
                  </a:lnSpc>
                </a:pPr>
                <a:r>
                  <a:rPr kumimoji="1" lang="en-US" altLang="zh-CN" sz="2800" dirty="0">
                    <a:solidFill>
                      <a:srgbClr val="000000"/>
                    </a:solidFill>
                    <a:latin typeface="黑体" panose="02010609060101010101" pitchFamily="49" charset="-122"/>
                    <a:ea typeface="黑体" panose="02010609060101010101" pitchFamily="49" charset="-122"/>
                  </a:rPr>
                  <a:t>       </a:t>
                </a:r>
                <a:r>
                  <a:rPr kumimoji="1" lang="en-US" altLang="zh-CN" sz="2800" dirty="0">
                    <a:solidFill>
                      <a:srgbClr val="FF0000"/>
                    </a:solidFill>
                    <a:latin typeface="黑体" panose="02010609060101010101" pitchFamily="49" charset="-122"/>
                    <a:ea typeface="黑体" panose="02010609060101010101" pitchFamily="49" charset="-122"/>
                  </a:rPr>
                  <a:t> 1</a:t>
                </a:r>
                <a:r>
                  <a:rPr kumimoji="1" lang="zh-CN" altLang="en-US" sz="2800" dirty="0">
                    <a:solidFill>
                      <a:srgbClr val="FF0000"/>
                    </a:solidFill>
                    <a:latin typeface="黑体" panose="02010609060101010101" pitchFamily="49" charset="-122"/>
                    <a:ea typeface="黑体" panose="02010609060101010101" pitchFamily="49" charset="-122"/>
                  </a:rPr>
                  <a:t>） </a:t>
                </a:r>
                <a:r>
                  <a:rPr kumimoji="1" lang="zh-CN" altLang="en-US" sz="2800" dirty="0">
                    <a:solidFill>
                      <a:srgbClr val="000000"/>
                    </a:solidFill>
                    <a:latin typeface="黑体" panose="02010609060101010101" pitchFamily="49" charset="-122"/>
                    <a:ea typeface="黑体" panose="02010609060101010101" pitchFamily="49" charset="-122"/>
                  </a:rPr>
                  <a:t>若力   不在转动平面内，把力分解为平行于和垂直于转轴方向的两个分量。 </a:t>
                </a:r>
              </a:p>
            </p:txBody>
          </p:sp>
          <p:sp>
            <p:nvSpPr>
              <p:cNvPr id="172092" name="Rectangle 60"/>
              <p:cNvSpPr>
                <a:spLocks noChangeArrowheads="1"/>
              </p:cNvSpPr>
              <p:nvPr/>
            </p:nvSpPr>
            <p:spPr bwMode="auto">
              <a:xfrm>
                <a:off x="1793" y="104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kumimoji="1" lang="en-US" altLang="zh-CN" sz="2400" b="0">
                    <a:solidFill>
                      <a:srgbClr val="000000"/>
                    </a:solidFill>
                  </a:rPr>
                  <a:t> </a:t>
                </a:r>
                <a:endParaRPr kumimoji="1" lang="en-US" altLang="zh-CN" sz="2400">
                  <a:solidFill>
                    <a:schemeClr val="tx1"/>
                  </a:solidFill>
                </a:endParaRPr>
              </a:p>
            </p:txBody>
          </p:sp>
        </p:grpSp>
        <p:graphicFrame>
          <p:nvGraphicFramePr>
            <p:cNvPr id="172093" name="Object 61"/>
            <p:cNvGraphicFramePr>
              <a:graphicFrameLocks noChangeAspect="1"/>
            </p:cNvGraphicFramePr>
            <p:nvPr>
              <p:extLst>
                <p:ext uri="{D42A27DB-BD31-4B8C-83A1-F6EECF244321}">
                  <p14:modId xmlns:p14="http://schemas.microsoft.com/office/powerpoint/2010/main" val="2679715424"/>
                </p:ext>
              </p:extLst>
            </p:nvPr>
          </p:nvGraphicFramePr>
          <p:xfrm>
            <a:off x="3352800" y="914400"/>
            <a:ext cx="325438" cy="457200"/>
          </p:xfrm>
          <a:graphic>
            <a:graphicData uri="http://schemas.openxmlformats.org/presentationml/2006/ole">
              <mc:AlternateContent xmlns:mc="http://schemas.openxmlformats.org/markup-compatibility/2006">
                <mc:Choice xmlns:v="urn:schemas-microsoft-com:vml" Requires="v">
                  <p:oleObj spid="_x0000_s10394" name="公式" r:id="rId21" imgW="228501" imgH="266584" progId="">
                    <p:embed/>
                  </p:oleObj>
                </mc:Choice>
                <mc:Fallback>
                  <p:oleObj name="公式" r:id="rId21" imgW="228501" imgH="266584"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2800" y="914400"/>
                          <a:ext cx="3254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2105" name="Rectangle 73"/>
          <p:cNvSpPr>
            <a:spLocks noChangeArrowheads="1"/>
          </p:cNvSpPr>
          <p:nvPr/>
        </p:nvSpPr>
        <p:spPr bwMode="auto">
          <a:xfrm>
            <a:off x="1154112" y="5440362"/>
            <a:ext cx="6324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kumimoji="1" lang="en-US" altLang="zh-CN" sz="2800" dirty="0">
                <a:solidFill>
                  <a:srgbClr val="FF0000"/>
                </a:solidFill>
                <a:latin typeface="黑体" panose="02010609060101010101" pitchFamily="49" charset="-122"/>
                <a:ea typeface="黑体" panose="02010609060101010101" pitchFamily="49" charset="-122"/>
              </a:rPr>
              <a:t>2</a:t>
            </a:r>
            <a:r>
              <a:rPr kumimoji="1" lang="zh-CN" altLang="en-US" sz="2800" dirty="0">
                <a:solidFill>
                  <a:srgbClr val="FF0000"/>
                </a:solidFill>
                <a:latin typeface="黑体" panose="02010609060101010101" pitchFamily="49" charset="-122"/>
                <a:ea typeface="黑体" panose="02010609060101010101" pitchFamily="49" charset="-122"/>
              </a:rPr>
              <a:t>）合</a:t>
            </a:r>
            <a:r>
              <a:rPr kumimoji="1" lang="zh-CN" altLang="en-US" sz="2800" dirty="0">
                <a:solidFill>
                  <a:schemeClr val="tx1"/>
                </a:solidFill>
                <a:latin typeface="黑体" panose="02010609060101010101" pitchFamily="49" charset="-122"/>
                <a:ea typeface="黑体" panose="02010609060101010101" pitchFamily="49" charset="-122"/>
              </a:rPr>
              <a:t>力矩等于各分力矩的</a:t>
            </a:r>
            <a:r>
              <a:rPr kumimoji="1" lang="zh-CN" altLang="en-US" sz="2800" dirty="0">
                <a:solidFill>
                  <a:srgbClr val="FF0000"/>
                </a:solidFill>
                <a:latin typeface="黑体" panose="02010609060101010101" pitchFamily="49" charset="-122"/>
                <a:ea typeface="黑体" panose="02010609060101010101" pitchFamily="49" charset="-122"/>
              </a:rPr>
              <a:t>矢量和</a:t>
            </a:r>
          </a:p>
        </p:txBody>
      </p:sp>
      <p:graphicFrame>
        <p:nvGraphicFramePr>
          <p:cNvPr id="172106" name="Object 74"/>
          <p:cNvGraphicFramePr>
            <a:graphicFrameLocks noChangeAspect="1"/>
          </p:cNvGraphicFramePr>
          <p:nvPr/>
        </p:nvGraphicFramePr>
        <p:xfrm>
          <a:off x="2582863" y="5943600"/>
          <a:ext cx="3962400" cy="609600"/>
        </p:xfrm>
        <a:graphic>
          <a:graphicData uri="http://schemas.openxmlformats.org/presentationml/2006/ole">
            <mc:AlternateContent xmlns:mc="http://schemas.openxmlformats.org/markup-compatibility/2006">
              <mc:Choice xmlns:v="urn:schemas-microsoft-com:vml" Requires="v">
                <p:oleObj spid="_x0000_s10395" name="公式" r:id="rId23" imgW="2438400" imgH="342900" progId="">
                  <p:embed/>
                </p:oleObj>
              </mc:Choice>
              <mc:Fallback>
                <p:oleObj name="公式" r:id="rId23" imgW="2438400" imgH="342900"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82863" y="5943600"/>
                        <a:ext cx="3962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0"/>
          <p:cNvGrpSpPr>
            <a:grpSpLocks/>
          </p:cNvGrpSpPr>
          <p:nvPr/>
        </p:nvGrpSpPr>
        <p:grpSpPr bwMode="auto">
          <a:xfrm>
            <a:off x="7299325" y="3951288"/>
            <a:ext cx="717550" cy="381000"/>
            <a:chOff x="4502" y="2544"/>
            <a:chExt cx="452" cy="240"/>
          </a:xfrm>
        </p:grpSpPr>
        <p:sp>
          <p:nvSpPr>
            <p:cNvPr id="172087" name="Arc 55"/>
            <p:cNvSpPr>
              <a:spLocks/>
            </p:cNvSpPr>
            <p:nvPr/>
          </p:nvSpPr>
          <p:spPr bwMode="auto">
            <a:xfrm>
              <a:off x="4656" y="2573"/>
              <a:ext cx="48" cy="168"/>
            </a:xfrm>
            <a:custGeom>
              <a:avLst/>
              <a:gdLst>
                <a:gd name="G0" fmla="+- 0 0 0"/>
                <a:gd name="G1" fmla="+- 21600 0 0"/>
                <a:gd name="G2" fmla="+- 21600 0 0"/>
                <a:gd name="T0" fmla="*/ 0 w 21600"/>
                <a:gd name="T1" fmla="*/ 0 h 25151"/>
                <a:gd name="T2" fmla="*/ 21306 w 21600"/>
                <a:gd name="T3" fmla="*/ 25151 h 25151"/>
                <a:gd name="T4" fmla="*/ 0 w 21600"/>
                <a:gd name="T5" fmla="*/ 21600 h 25151"/>
              </a:gdLst>
              <a:ahLst/>
              <a:cxnLst>
                <a:cxn ang="0">
                  <a:pos x="T0" y="T1"/>
                </a:cxn>
                <a:cxn ang="0">
                  <a:pos x="T2" y="T3"/>
                </a:cxn>
                <a:cxn ang="0">
                  <a:pos x="T4" y="T5"/>
                </a:cxn>
              </a:cxnLst>
              <a:rect l="0" t="0" r="r" b="b"/>
              <a:pathLst>
                <a:path w="21600" h="25151" fill="none" extrusionOk="0">
                  <a:moveTo>
                    <a:pt x="-1" y="0"/>
                  </a:moveTo>
                  <a:cubicBezTo>
                    <a:pt x="11929" y="0"/>
                    <a:pt x="21600" y="9670"/>
                    <a:pt x="21600" y="21600"/>
                  </a:cubicBezTo>
                  <a:cubicBezTo>
                    <a:pt x="21600" y="22789"/>
                    <a:pt x="21501" y="23977"/>
                    <a:pt x="21306" y="25151"/>
                  </a:cubicBezTo>
                </a:path>
                <a:path w="21600" h="25151" stroke="0" extrusionOk="0">
                  <a:moveTo>
                    <a:pt x="-1" y="0"/>
                  </a:moveTo>
                  <a:cubicBezTo>
                    <a:pt x="11929" y="0"/>
                    <a:pt x="21600" y="9670"/>
                    <a:pt x="21600" y="21600"/>
                  </a:cubicBezTo>
                  <a:cubicBezTo>
                    <a:pt x="21600" y="22789"/>
                    <a:pt x="21501" y="23977"/>
                    <a:pt x="21306" y="25151"/>
                  </a:cubicBezTo>
                  <a:lnTo>
                    <a:pt x="0" y="21600"/>
                  </a:lnTo>
                  <a:close/>
                </a:path>
              </a:pathLst>
            </a:custGeom>
            <a:noFill/>
            <a:ln w="28575">
              <a:solidFill>
                <a:srgbClr val="FF33CC"/>
              </a:solidFill>
              <a:round/>
              <a:headEnd/>
              <a:tailEnd/>
            </a:ln>
            <a:effectLst/>
            <a:extLst>
              <a:ext uri="{909E8E84-426E-40DD-AFC4-6F175D3DCCD1}">
                <a14:hiddenFill xmlns:a14="http://schemas.microsoft.com/office/drawing/2010/main">
                  <a:gradFill rotWithShape="0">
                    <a:gsLst>
                      <a:gs pos="0">
                        <a:srgbClr val="FFFF99"/>
                      </a:gs>
                      <a:gs pos="100000">
                        <a:srgbClr val="FFFF99">
                          <a:gamma/>
                          <a:shade val="56078"/>
                          <a:invGamma/>
                        </a:srgbClr>
                      </a:gs>
                    </a:gsLst>
                    <a:lin ang="27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2088" name="Object 56"/>
            <p:cNvGraphicFramePr>
              <a:graphicFrameLocks noChangeAspect="1"/>
            </p:cNvGraphicFramePr>
            <p:nvPr/>
          </p:nvGraphicFramePr>
          <p:xfrm>
            <a:off x="4704" y="2544"/>
            <a:ext cx="175" cy="240"/>
          </p:xfrm>
          <a:graphic>
            <a:graphicData uri="http://schemas.openxmlformats.org/presentationml/2006/ole">
              <mc:AlternateContent xmlns:mc="http://schemas.openxmlformats.org/markup-compatibility/2006">
                <mc:Choice xmlns:v="urn:schemas-microsoft-com:vml" Requires="v">
                  <p:oleObj spid="_x0000_s10396" name="公式" r:id="rId25" imgW="177646" imgH="241091" progId="">
                    <p:embed/>
                  </p:oleObj>
                </mc:Choice>
                <mc:Fallback>
                  <p:oleObj name="公式" r:id="rId25" imgW="177646" imgH="241091"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4" y="2544"/>
                          <a:ext cx="175"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110" name="Line 78"/>
            <p:cNvSpPr>
              <a:spLocks noChangeShapeType="1"/>
            </p:cNvSpPr>
            <p:nvPr/>
          </p:nvSpPr>
          <p:spPr bwMode="auto">
            <a:xfrm>
              <a:off x="4502" y="2688"/>
              <a:ext cx="452" cy="9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 name="Group 110"/>
          <p:cNvGrpSpPr>
            <a:grpSpLocks/>
          </p:cNvGrpSpPr>
          <p:nvPr/>
        </p:nvGrpSpPr>
        <p:grpSpPr bwMode="auto">
          <a:xfrm>
            <a:off x="304800" y="2825750"/>
            <a:ext cx="4953000" cy="1212850"/>
            <a:chOff x="192" y="1776"/>
            <a:chExt cx="3120" cy="764"/>
          </a:xfrm>
        </p:grpSpPr>
        <p:sp>
          <p:nvSpPr>
            <p:cNvPr id="172115" name="Text Box 83"/>
            <p:cNvSpPr txBox="1">
              <a:spLocks noChangeArrowheads="1"/>
            </p:cNvSpPr>
            <p:nvPr/>
          </p:nvSpPr>
          <p:spPr bwMode="auto">
            <a:xfrm>
              <a:off x="192" y="1776"/>
              <a:ext cx="3120"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en-US" altLang="zh-CN" dirty="0"/>
                <a:t>         </a:t>
              </a:r>
              <a:r>
                <a:rPr lang="zh-CN" altLang="en-US" sz="2800" dirty="0">
                  <a:latin typeface="黑体" panose="02010609060101010101" pitchFamily="49" charset="-122"/>
                  <a:ea typeface="黑体" panose="02010609060101010101" pitchFamily="49" charset="-122"/>
                </a:rPr>
                <a:t>其中      对转轴的力矩为零，故力对转轴的力矩</a:t>
              </a:r>
            </a:p>
          </p:txBody>
        </p:sp>
        <p:graphicFrame>
          <p:nvGraphicFramePr>
            <p:cNvPr id="172116" name="Object 84"/>
            <p:cNvGraphicFramePr>
              <a:graphicFrameLocks noChangeAspect="1"/>
            </p:cNvGraphicFramePr>
            <p:nvPr/>
          </p:nvGraphicFramePr>
          <p:xfrm>
            <a:off x="1200" y="1783"/>
            <a:ext cx="338" cy="425"/>
          </p:xfrm>
          <a:graphic>
            <a:graphicData uri="http://schemas.openxmlformats.org/presentationml/2006/ole">
              <mc:AlternateContent xmlns:mc="http://schemas.openxmlformats.org/markup-compatibility/2006">
                <mc:Choice xmlns:v="urn:schemas-microsoft-com:vml" Requires="v">
                  <p:oleObj spid="_x0000_s10397" name="Equation" r:id="rId27" imgW="190500" imgH="228600" progId="">
                    <p:embed/>
                  </p:oleObj>
                </mc:Choice>
                <mc:Fallback>
                  <p:oleObj name="Equation" r:id="rId27" imgW="190500" imgH="228600" progId="">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00" y="1783"/>
                          <a:ext cx="338" cy="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 name="矩形 46"/>
          <p:cNvSpPr/>
          <p:nvPr/>
        </p:nvSpPr>
        <p:spPr>
          <a:xfrm>
            <a:off x="762000" y="228600"/>
            <a:ext cx="1627369" cy="584775"/>
          </a:xfrm>
          <a:prstGeom prst="rect">
            <a:avLst/>
          </a:prstGeom>
        </p:spPr>
        <p:txBody>
          <a:bodyPr wrap="none">
            <a:spAutoFit/>
          </a:bodyPr>
          <a:lstStyle/>
          <a:p>
            <a:r>
              <a:rPr lang="zh-CN" altLang="zh-CN" sz="3200" dirty="0">
                <a:solidFill>
                  <a:srgbClr val="00B050"/>
                </a:solidFill>
                <a:latin typeface="黑体" panose="02010609060101010101" pitchFamily="49" charset="-122"/>
                <a:ea typeface="黑体" panose="02010609060101010101" pitchFamily="49" charset="-122"/>
              </a:rPr>
              <a:t>一 力矩</a:t>
            </a:r>
          </a:p>
        </p:txBody>
      </p:sp>
    </p:spTree>
    <p:extLst>
      <p:ext uri="{BB962C8B-B14F-4D97-AF65-F5344CB8AC3E}">
        <p14:creationId xmlns:p14="http://schemas.microsoft.com/office/powerpoint/2010/main" val="106337808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upRigh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72075"/>
                                        </p:tgtEl>
                                        <p:attrNameLst>
                                          <p:attrName>style.visibility</p:attrName>
                                        </p:attrNameLst>
                                      </p:cBhvr>
                                      <p:to>
                                        <p:strVal val="visible"/>
                                      </p:to>
                                    </p:set>
                                    <p:animEffect transition="in" filter="blinds(vertical)">
                                      <p:cBhvr>
                                        <p:cTn id="22" dur="500"/>
                                        <p:tgtEl>
                                          <p:spTgt spid="1720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2076"/>
                                        </p:tgtEl>
                                        <p:attrNameLst>
                                          <p:attrName>style.visibility</p:attrName>
                                        </p:attrNameLst>
                                      </p:cBhvr>
                                      <p:to>
                                        <p:strVal val="visible"/>
                                      </p:to>
                                    </p:set>
                                    <p:animEffect transition="in" filter="blinds(horizontal)">
                                      <p:cBhvr>
                                        <p:cTn id="32" dur="500"/>
                                        <p:tgtEl>
                                          <p:spTgt spid="1720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72077"/>
                                        </p:tgtEl>
                                        <p:attrNameLst>
                                          <p:attrName>style.visibility</p:attrName>
                                        </p:attrNameLst>
                                      </p:cBhvr>
                                      <p:to>
                                        <p:strVal val="visible"/>
                                      </p:to>
                                    </p:set>
                                    <p:animEffect transition="in" filter="blinds(vertical)">
                                      <p:cBhvr>
                                        <p:cTn id="37" dur="500"/>
                                        <p:tgtEl>
                                          <p:spTgt spid="1720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Right)">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2105"/>
                                        </p:tgtEl>
                                        <p:attrNameLst>
                                          <p:attrName>style.visibility</p:attrName>
                                        </p:attrNameLst>
                                      </p:cBhvr>
                                      <p:to>
                                        <p:strVal val="visible"/>
                                      </p:to>
                                    </p:set>
                                    <p:animEffect transition="in" filter="box(out)">
                                      <p:cBhvr>
                                        <p:cTn id="47" dur="500"/>
                                        <p:tgtEl>
                                          <p:spTgt spid="1721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172106"/>
                                        </p:tgtEl>
                                        <p:attrNameLst>
                                          <p:attrName>style.visibility</p:attrName>
                                        </p:attrNameLst>
                                      </p:cBhvr>
                                      <p:to>
                                        <p:strVal val="visible"/>
                                      </p:to>
                                    </p:set>
                                    <p:animEffect transition="in" filter="blinds(vertical)">
                                      <p:cBhvr>
                                        <p:cTn id="52" dur="500"/>
                                        <p:tgtEl>
                                          <p:spTgt spid="172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0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1905000" y="1514475"/>
            <a:ext cx="5181600" cy="3667125"/>
            <a:chOff x="1200" y="912"/>
            <a:chExt cx="3264" cy="2310"/>
          </a:xfrm>
        </p:grpSpPr>
        <p:sp>
          <p:nvSpPr>
            <p:cNvPr id="173096" name="Rectangle 40"/>
            <p:cNvSpPr>
              <a:spLocks noChangeArrowheads="1"/>
            </p:cNvSpPr>
            <p:nvPr/>
          </p:nvSpPr>
          <p:spPr bwMode="auto">
            <a:xfrm>
              <a:off x="1200" y="912"/>
              <a:ext cx="3264" cy="231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97" name="Freeform 41"/>
            <p:cNvSpPr>
              <a:spLocks/>
            </p:cNvSpPr>
            <p:nvPr/>
          </p:nvSpPr>
          <p:spPr bwMode="auto">
            <a:xfrm>
              <a:off x="1728" y="1632"/>
              <a:ext cx="2386" cy="1152"/>
            </a:xfrm>
            <a:custGeom>
              <a:avLst/>
              <a:gdLst>
                <a:gd name="T0" fmla="*/ 172 w 2386"/>
                <a:gd name="T1" fmla="*/ 576 h 1352"/>
                <a:gd name="T2" fmla="*/ 185 w 2386"/>
                <a:gd name="T3" fmla="*/ 535 h 1352"/>
                <a:gd name="T4" fmla="*/ 213 w 2386"/>
                <a:gd name="T5" fmla="*/ 494 h 1352"/>
                <a:gd name="T6" fmla="*/ 295 w 2386"/>
                <a:gd name="T7" fmla="*/ 322 h 1352"/>
                <a:gd name="T8" fmla="*/ 357 w 2386"/>
                <a:gd name="T9" fmla="*/ 247 h 1352"/>
                <a:gd name="T10" fmla="*/ 487 w 2386"/>
                <a:gd name="T11" fmla="*/ 137 h 1352"/>
                <a:gd name="T12" fmla="*/ 679 w 2386"/>
                <a:gd name="T13" fmla="*/ 96 h 1352"/>
                <a:gd name="T14" fmla="*/ 871 w 2386"/>
                <a:gd name="T15" fmla="*/ 62 h 1352"/>
                <a:gd name="T16" fmla="*/ 1063 w 2386"/>
                <a:gd name="T17" fmla="*/ 34 h 1352"/>
                <a:gd name="T18" fmla="*/ 1276 w 2386"/>
                <a:gd name="T19" fmla="*/ 14 h 1352"/>
                <a:gd name="T20" fmla="*/ 1982 w 2386"/>
                <a:gd name="T21" fmla="*/ 41 h 1352"/>
                <a:gd name="T22" fmla="*/ 2023 w 2386"/>
                <a:gd name="T23" fmla="*/ 55 h 1352"/>
                <a:gd name="T24" fmla="*/ 2044 w 2386"/>
                <a:gd name="T25" fmla="*/ 62 h 1352"/>
                <a:gd name="T26" fmla="*/ 2126 w 2386"/>
                <a:gd name="T27" fmla="*/ 103 h 1352"/>
                <a:gd name="T28" fmla="*/ 2146 w 2386"/>
                <a:gd name="T29" fmla="*/ 117 h 1352"/>
                <a:gd name="T30" fmla="*/ 2174 w 2386"/>
                <a:gd name="T31" fmla="*/ 130 h 1352"/>
                <a:gd name="T32" fmla="*/ 2222 w 2386"/>
                <a:gd name="T33" fmla="*/ 172 h 1352"/>
                <a:gd name="T34" fmla="*/ 2304 w 2386"/>
                <a:gd name="T35" fmla="*/ 240 h 1352"/>
                <a:gd name="T36" fmla="*/ 2359 w 2386"/>
                <a:gd name="T37" fmla="*/ 322 h 1352"/>
                <a:gd name="T38" fmla="*/ 2366 w 2386"/>
                <a:gd name="T39" fmla="*/ 508 h 1352"/>
                <a:gd name="T40" fmla="*/ 2352 w 2386"/>
                <a:gd name="T41" fmla="*/ 562 h 1352"/>
                <a:gd name="T42" fmla="*/ 2345 w 2386"/>
                <a:gd name="T43" fmla="*/ 679 h 1352"/>
                <a:gd name="T44" fmla="*/ 2311 w 2386"/>
                <a:gd name="T45" fmla="*/ 974 h 1352"/>
                <a:gd name="T46" fmla="*/ 2263 w 2386"/>
                <a:gd name="T47" fmla="*/ 1070 h 1352"/>
                <a:gd name="T48" fmla="*/ 2140 w 2386"/>
                <a:gd name="T49" fmla="*/ 1152 h 1352"/>
                <a:gd name="T50" fmla="*/ 2071 w 2386"/>
                <a:gd name="T51" fmla="*/ 1166 h 1352"/>
                <a:gd name="T52" fmla="*/ 1653 w 2386"/>
                <a:gd name="T53" fmla="*/ 1255 h 1352"/>
                <a:gd name="T54" fmla="*/ 1063 w 2386"/>
                <a:gd name="T55" fmla="*/ 1262 h 1352"/>
                <a:gd name="T56" fmla="*/ 418 w 2386"/>
                <a:gd name="T57" fmla="*/ 1330 h 1352"/>
                <a:gd name="T58" fmla="*/ 281 w 2386"/>
                <a:gd name="T59" fmla="*/ 1351 h 1352"/>
                <a:gd name="T60" fmla="*/ 103 w 2386"/>
                <a:gd name="T61" fmla="*/ 1344 h 1352"/>
                <a:gd name="T62" fmla="*/ 34 w 2386"/>
                <a:gd name="T63" fmla="*/ 1214 h 1352"/>
                <a:gd name="T64" fmla="*/ 0 w 2386"/>
                <a:gd name="T65" fmla="*/ 1063 h 1352"/>
                <a:gd name="T66" fmla="*/ 48 w 2386"/>
                <a:gd name="T67" fmla="*/ 864 h 1352"/>
                <a:gd name="T68" fmla="*/ 76 w 2386"/>
                <a:gd name="T69" fmla="*/ 816 h 1352"/>
                <a:gd name="T70" fmla="*/ 124 w 2386"/>
                <a:gd name="T71" fmla="*/ 706 h 1352"/>
                <a:gd name="T72" fmla="*/ 178 w 2386"/>
                <a:gd name="T73" fmla="*/ 562 h 1352"/>
                <a:gd name="T74" fmla="*/ 172 w 2386"/>
                <a:gd name="T75" fmla="*/ 576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86" h="1352">
                  <a:moveTo>
                    <a:pt x="172" y="576"/>
                  </a:moveTo>
                  <a:cubicBezTo>
                    <a:pt x="176" y="562"/>
                    <a:pt x="181" y="549"/>
                    <a:pt x="185" y="535"/>
                  </a:cubicBezTo>
                  <a:cubicBezTo>
                    <a:pt x="190" y="519"/>
                    <a:pt x="213" y="494"/>
                    <a:pt x="213" y="494"/>
                  </a:cubicBezTo>
                  <a:cubicBezTo>
                    <a:pt x="235" y="429"/>
                    <a:pt x="254" y="377"/>
                    <a:pt x="295" y="322"/>
                  </a:cubicBezTo>
                  <a:cubicBezTo>
                    <a:pt x="306" y="292"/>
                    <a:pt x="336" y="273"/>
                    <a:pt x="357" y="247"/>
                  </a:cubicBezTo>
                  <a:cubicBezTo>
                    <a:pt x="393" y="202"/>
                    <a:pt x="437" y="166"/>
                    <a:pt x="487" y="137"/>
                  </a:cubicBezTo>
                  <a:cubicBezTo>
                    <a:pt x="542" y="105"/>
                    <a:pt x="618" y="111"/>
                    <a:pt x="679" y="96"/>
                  </a:cubicBezTo>
                  <a:cubicBezTo>
                    <a:pt x="816" y="62"/>
                    <a:pt x="751" y="72"/>
                    <a:pt x="871" y="62"/>
                  </a:cubicBezTo>
                  <a:cubicBezTo>
                    <a:pt x="942" y="38"/>
                    <a:pt x="974" y="39"/>
                    <a:pt x="1063" y="34"/>
                  </a:cubicBezTo>
                  <a:cubicBezTo>
                    <a:pt x="1134" y="24"/>
                    <a:pt x="1205" y="24"/>
                    <a:pt x="1276" y="14"/>
                  </a:cubicBezTo>
                  <a:cubicBezTo>
                    <a:pt x="1545" y="17"/>
                    <a:pt x="1743" y="0"/>
                    <a:pt x="1982" y="41"/>
                  </a:cubicBezTo>
                  <a:cubicBezTo>
                    <a:pt x="1996" y="46"/>
                    <a:pt x="2009" y="50"/>
                    <a:pt x="2023" y="55"/>
                  </a:cubicBezTo>
                  <a:cubicBezTo>
                    <a:pt x="2030" y="57"/>
                    <a:pt x="2044" y="62"/>
                    <a:pt x="2044" y="62"/>
                  </a:cubicBezTo>
                  <a:cubicBezTo>
                    <a:pt x="2068" y="79"/>
                    <a:pt x="2098" y="94"/>
                    <a:pt x="2126" y="103"/>
                  </a:cubicBezTo>
                  <a:cubicBezTo>
                    <a:pt x="2133" y="108"/>
                    <a:pt x="2139" y="113"/>
                    <a:pt x="2146" y="117"/>
                  </a:cubicBezTo>
                  <a:cubicBezTo>
                    <a:pt x="2155" y="122"/>
                    <a:pt x="2165" y="125"/>
                    <a:pt x="2174" y="130"/>
                  </a:cubicBezTo>
                  <a:cubicBezTo>
                    <a:pt x="2222" y="159"/>
                    <a:pt x="2182" y="141"/>
                    <a:pt x="2222" y="172"/>
                  </a:cubicBezTo>
                  <a:cubicBezTo>
                    <a:pt x="2259" y="200"/>
                    <a:pt x="2275" y="198"/>
                    <a:pt x="2304" y="240"/>
                  </a:cubicBezTo>
                  <a:cubicBezTo>
                    <a:pt x="2323" y="267"/>
                    <a:pt x="2340" y="295"/>
                    <a:pt x="2359" y="322"/>
                  </a:cubicBezTo>
                  <a:cubicBezTo>
                    <a:pt x="2386" y="403"/>
                    <a:pt x="2381" y="370"/>
                    <a:pt x="2366" y="508"/>
                  </a:cubicBezTo>
                  <a:cubicBezTo>
                    <a:pt x="2364" y="526"/>
                    <a:pt x="2352" y="562"/>
                    <a:pt x="2352" y="562"/>
                  </a:cubicBezTo>
                  <a:cubicBezTo>
                    <a:pt x="2350" y="601"/>
                    <a:pt x="2347" y="640"/>
                    <a:pt x="2345" y="679"/>
                  </a:cubicBezTo>
                  <a:cubicBezTo>
                    <a:pt x="2340" y="778"/>
                    <a:pt x="2341" y="879"/>
                    <a:pt x="2311" y="974"/>
                  </a:cubicBezTo>
                  <a:cubicBezTo>
                    <a:pt x="2305" y="991"/>
                    <a:pt x="2283" y="1057"/>
                    <a:pt x="2263" y="1070"/>
                  </a:cubicBezTo>
                  <a:cubicBezTo>
                    <a:pt x="2226" y="1095"/>
                    <a:pt x="2182" y="1136"/>
                    <a:pt x="2140" y="1152"/>
                  </a:cubicBezTo>
                  <a:cubicBezTo>
                    <a:pt x="2118" y="1161"/>
                    <a:pt x="2094" y="1160"/>
                    <a:pt x="2071" y="1166"/>
                  </a:cubicBezTo>
                  <a:cubicBezTo>
                    <a:pt x="1994" y="1223"/>
                    <a:pt x="1750" y="1253"/>
                    <a:pt x="1653" y="1255"/>
                  </a:cubicBezTo>
                  <a:cubicBezTo>
                    <a:pt x="1456" y="1259"/>
                    <a:pt x="1260" y="1260"/>
                    <a:pt x="1063" y="1262"/>
                  </a:cubicBezTo>
                  <a:cubicBezTo>
                    <a:pt x="847" y="1278"/>
                    <a:pt x="634" y="1320"/>
                    <a:pt x="418" y="1330"/>
                  </a:cubicBezTo>
                  <a:cubicBezTo>
                    <a:pt x="318" y="1347"/>
                    <a:pt x="364" y="1340"/>
                    <a:pt x="281" y="1351"/>
                  </a:cubicBezTo>
                  <a:cubicBezTo>
                    <a:pt x="222" y="1349"/>
                    <a:pt x="162" y="1352"/>
                    <a:pt x="103" y="1344"/>
                  </a:cubicBezTo>
                  <a:cubicBezTo>
                    <a:pt x="79" y="1341"/>
                    <a:pt x="39" y="1228"/>
                    <a:pt x="34" y="1214"/>
                  </a:cubicBezTo>
                  <a:cubicBezTo>
                    <a:pt x="28" y="1160"/>
                    <a:pt x="9" y="1116"/>
                    <a:pt x="0" y="1063"/>
                  </a:cubicBezTo>
                  <a:cubicBezTo>
                    <a:pt x="5" y="991"/>
                    <a:pt x="6" y="923"/>
                    <a:pt x="48" y="864"/>
                  </a:cubicBezTo>
                  <a:cubicBezTo>
                    <a:pt x="68" y="787"/>
                    <a:pt x="37" y="887"/>
                    <a:pt x="76" y="816"/>
                  </a:cubicBezTo>
                  <a:cubicBezTo>
                    <a:pt x="97" y="779"/>
                    <a:pt x="99" y="743"/>
                    <a:pt x="124" y="706"/>
                  </a:cubicBezTo>
                  <a:cubicBezTo>
                    <a:pt x="136" y="665"/>
                    <a:pt x="178" y="607"/>
                    <a:pt x="178" y="562"/>
                  </a:cubicBezTo>
                  <a:cubicBezTo>
                    <a:pt x="178" y="557"/>
                    <a:pt x="174" y="571"/>
                    <a:pt x="172" y="576"/>
                  </a:cubicBezTo>
                  <a:close/>
                </a:path>
              </a:pathLst>
            </a:custGeom>
            <a:gradFill rotWithShape="0">
              <a:gsLst>
                <a:gs pos="0">
                  <a:srgbClr val="67B92F"/>
                </a:gs>
                <a:gs pos="100000">
                  <a:schemeClr val="accent1"/>
                </a:gs>
              </a:gsLst>
              <a:lin ang="0" scaled="1"/>
            </a:gradFill>
            <a:ln w="1905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98" name="Freeform 42"/>
            <p:cNvSpPr>
              <a:spLocks/>
            </p:cNvSpPr>
            <p:nvPr/>
          </p:nvSpPr>
          <p:spPr bwMode="auto">
            <a:xfrm>
              <a:off x="1680" y="1536"/>
              <a:ext cx="2448" cy="1152"/>
            </a:xfrm>
            <a:custGeom>
              <a:avLst/>
              <a:gdLst>
                <a:gd name="T0" fmla="*/ 172 w 2386"/>
                <a:gd name="T1" fmla="*/ 576 h 1352"/>
                <a:gd name="T2" fmla="*/ 185 w 2386"/>
                <a:gd name="T3" fmla="*/ 535 h 1352"/>
                <a:gd name="T4" fmla="*/ 213 w 2386"/>
                <a:gd name="T5" fmla="*/ 494 h 1352"/>
                <a:gd name="T6" fmla="*/ 295 w 2386"/>
                <a:gd name="T7" fmla="*/ 322 h 1352"/>
                <a:gd name="T8" fmla="*/ 357 w 2386"/>
                <a:gd name="T9" fmla="*/ 247 h 1352"/>
                <a:gd name="T10" fmla="*/ 487 w 2386"/>
                <a:gd name="T11" fmla="*/ 137 h 1352"/>
                <a:gd name="T12" fmla="*/ 679 w 2386"/>
                <a:gd name="T13" fmla="*/ 96 h 1352"/>
                <a:gd name="T14" fmla="*/ 871 w 2386"/>
                <a:gd name="T15" fmla="*/ 62 h 1352"/>
                <a:gd name="T16" fmla="*/ 1063 w 2386"/>
                <a:gd name="T17" fmla="*/ 34 h 1352"/>
                <a:gd name="T18" fmla="*/ 1276 w 2386"/>
                <a:gd name="T19" fmla="*/ 14 h 1352"/>
                <a:gd name="T20" fmla="*/ 1982 w 2386"/>
                <a:gd name="T21" fmla="*/ 41 h 1352"/>
                <a:gd name="T22" fmla="*/ 2023 w 2386"/>
                <a:gd name="T23" fmla="*/ 55 h 1352"/>
                <a:gd name="T24" fmla="*/ 2044 w 2386"/>
                <a:gd name="T25" fmla="*/ 62 h 1352"/>
                <a:gd name="T26" fmla="*/ 2126 w 2386"/>
                <a:gd name="T27" fmla="*/ 103 h 1352"/>
                <a:gd name="T28" fmla="*/ 2146 w 2386"/>
                <a:gd name="T29" fmla="*/ 117 h 1352"/>
                <a:gd name="T30" fmla="*/ 2174 w 2386"/>
                <a:gd name="T31" fmla="*/ 130 h 1352"/>
                <a:gd name="T32" fmla="*/ 2222 w 2386"/>
                <a:gd name="T33" fmla="*/ 172 h 1352"/>
                <a:gd name="T34" fmla="*/ 2304 w 2386"/>
                <a:gd name="T35" fmla="*/ 240 h 1352"/>
                <a:gd name="T36" fmla="*/ 2359 w 2386"/>
                <a:gd name="T37" fmla="*/ 322 h 1352"/>
                <a:gd name="T38" fmla="*/ 2366 w 2386"/>
                <a:gd name="T39" fmla="*/ 508 h 1352"/>
                <a:gd name="T40" fmla="*/ 2352 w 2386"/>
                <a:gd name="T41" fmla="*/ 562 h 1352"/>
                <a:gd name="T42" fmla="*/ 2345 w 2386"/>
                <a:gd name="T43" fmla="*/ 679 h 1352"/>
                <a:gd name="T44" fmla="*/ 2311 w 2386"/>
                <a:gd name="T45" fmla="*/ 974 h 1352"/>
                <a:gd name="T46" fmla="*/ 2263 w 2386"/>
                <a:gd name="T47" fmla="*/ 1070 h 1352"/>
                <a:gd name="T48" fmla="*/ 2140 w 2386"/>
                <a:gd name="T49" fmla="*/ 1152 h 1352"/>
                <a:gd name="T50" fmla="*/ 2071 w 2386"/>
                <a:gd name="T51" fmla="*/ 1166 h 1352"/>
                <a:gd name="T52" fmla="*/ 1653 w 2386"/>
                <a:gd name="T53" fmla="*/ 1255 h 1352"/>
                <a:gd name="T54" fmla="*/ 1063 w 2386"/>
                <a:gd name="T55" fmla="*/ 1262 h 1352"/>
                <a:gd name="T56" fmla="*/ 418 w 2386"/>
                <a:gd name="T57" fmla="*/ 1330 h 1352"/>
                <a:gd name="T58" fmla="*/ 281 w 2386"/>
                <a:gd name="T59" fmla="*/ 1351 h 1352"/>
                <a:gd name="T60" fmla="*/ 103 w 2386"/>
                <a:gd name="T61" fmla="*/ 1344 h 1352"/>
                <a:gd name="T62" fmla="*/ 34 w 2386"/>
                <a:gd name="T63" fmla="*/ 1214 h 1352"/>
                <a:gd name="T64" fmla="*/ 0 w 2386"/>
                <a:gd name="T65" fmla="*/ 1063 h 1352"/>
                <a:gd name="T66" fmla="*/ 48 w 2386"/>
                <a:gd name="T67" fmla="*/ 864 h 1352"/>
                <a:gd name="T68" fmla="*/ 76 w 2386"/>
                <a:gd name="T69" fmla="*/ 816 h 1352"/>
                <a:gd name="T70" fmla="*/ 124 w 2386"/>
                <a:gd name="T71" fmla="*/ 706 h 1352"/>
                <a:gd name="T72" fmla="*/ 178 w 2386"/>
                <a:gd name="T73" fmla="*/ 562 h 1352"/>
                <a:gd name="T74" fmla="*/ 172 w 2386"/>
                <a:gd name="T75" fmla="*/ 576 h 1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86" h="1352">
                  <a:moveTo>
                    <a:pt x="172" y="576"/>
                  </a:moveTo>
                  <a:cubicBezTo>
                    <a:pt x="176" y="562"/>
                    <a:pt x="181" y="549"/>
                    <a:pt x="185" y="535"/>
                  </a:cubicBezTo>
                  <a:cubicBezTo>
                    <a:pt x="190" y="519"/>
                    <a:pt x="213" y="494"/>
                    <a:pt x="213" y="494"/>
                  </a:cubicBezTo>
                  <a:cubicBezTo>
                    <a:pt x="235" y="429"/>
                    <a:pt x="254" y="377"/>
                    <a:pt x="295" y="322"/>
                  </a:cubicBezTo>
                  <a:cubicBezTo>
                    <a:pt x="306" y="292"/>
                    <a:pt x="336" y="273"/>
                    <a:pt x="357" y="247"/>
                  </a:cubicBezTo>
                  <a:cubicBezTo>
                    <a:pt x="393" y="202"/>
                    <a:pt x="437" y="166"/>
                    <a:pt x="487" y="137"/>
                  </a:cubicBezTo>
                  <a:cubicBezTo>
                    <a:pt x="542" y="105"/>
                    <a:pt x="618" y="111"/>
                    <a:pt x="679" y="96"/>
                  </a:cubicBezTo>
                  <a:cubicBezTo>
                    <a:pt x="816" y="62"/>
                    <a:pt x="751" y="72"/>
                    <a:pt x="871" y="62"/>
                  </a:cubicBezTo>
                  <a:cubicBezTo>
                    <a:pt x="942" y="38"/>
                    <a:pt x="974" y="39"/>
                    <a:pt x="1063" y="34"/>
                  </a:cubicBezTo>
                  <a:cubicBezTo>
                    <a:pt x="1134" y="24"/>
                    <a:pt x="1205" y="24"/>
                    <a:pt x="1276" y="14"/>
                  </a:cubicBezTo>
                  <a:cubicBezTo>
                    <a:pt x="1545" y="17"/>
                    <a:pt x="1743" y="0"/>
                    <a:pt x="1982" y="41"/>
                  </a:cubicBezTo>
                  <a:cubicBezTo>
                    <a:pt x="1996" y="46"/>
                    <a:pt x="2009" y="50"/>
                    <a:pt x="2023" y="55"/>
                  </a:cubicBezTo>
                  <a:cubicBezTo>
                    <a:pt x="2030" y="57"/>
                    <a:pt x="2044" y="62"/>
                    <a:pt x="2044" y="62"/>
                  </a:cubicBezTo>
                  <a:cubicBezTo>
                    <a:pt x="2068" y="79"/>
                    <a:pt x="2098" y="94"/>
                    <a:pt x="2126" y="103"/>
                  </a:cubicBezTo>
                  <a:cubicBezTo>
                    <a:pt x="2133" y="108"/>
                    <a:pt x="2139" y="113"/>
                    <a:pt x="2146" y="117"/>
                  </a:cubicBezTo>
                  <a:cubicBezTo>
                    <a:pt x="2155" y="122"/>
                    <a:pt x="2165" y="125"/>
                    <a:pt x="2174" y="130"/>
                  </a:cubicBezTo>
                  <a:cubicBezTo>
                    <a:pt x="2222" y="159"/>
                    <a:pt x="2182" y="141"/>
                    <a:pt x="2222" y="172"/>
                  </a:cubicBezTo>
                  <a:cubicBezTo>
                    <a:pt x="2259" y="200"/>
                    <a:pt x="2275" y="198"/>
                    <a:pt x="2304" y="240"/>
                  </a:cubicBezTo>
                  <a:cubicBezTo>
                    <a:pt x="2323" y="267"/>
                    <a:pt x="2340" y="295"/>
                    <a:pt x="2359" y="322"/>
                  </a:cubicBezTo>
                  <a:cubicBezTo>
                    <a:pt x="2386" y="403"/>
                    <a:pt x="2381" y="370"/>
                    <a:pt x="2366" y="508"/>
                  </a:cubicBezTo>
                  <a:cubicBezTo>
                    <a:pt x="2364" y="526"/>
                    <a:pt x="2352" y="562"/>
                    <a:pt x="2352" y="562"/>
                  </a:cubicBezTo>
                  <a:cubicBezTo>
                    <a:pt x="2350" y="601"/>
                    <a:pt x="2347" y="640"/>
                    <a:pt x="2345" y="679"/>
                  </a:cubicBezTo>
                  <a:cubicBezTo>
                    <a:pt x="2340" y="778"/>
                    <a:pt x="2341" y="879"/>
                    <a:pt x="2311" y="974"/>
                  </a:cubicBezTo>
                  <a:cubicBezTo>
                    <a:pt x="2305" y="991"/>
                    <a:pt x="2283" y="1057"/>
                    <a:pt x="2263" y="1070"/>
                  </a:cubicBezTo>
                  <a:cubicBezTo>
                    <a:pt x="2226" y="1095"/>
                    <a:pt x="2182" y="1136"/>
                    <a:pt x="2140" y="1152"/>
                  </a:cubicBezTo>
                  <a:cubicBezTo>
                    <a:pt x="2118" y="1161"/>
                    <a:pt x="2094" y="1160"/>
                    <a:pt x="2071" y="1166"/>
                  </a:cubicBezTo>
                  <a:cubicBezTo>
                    <a:pt x="1994" y="1223"/>
                    <a:pt x="1750" y="1253"/>
                    <a:pt x="1653" y="1255"/>
                  </a:cubicBezTo>
                  <a:cubicBezTo>
                    <a:pt x="1456" y="1259"/>
                    <a:pt x="1260" y="1260"/>
                    <a:pt x="1063" y="1262"/>
                  </a:cubicBezTo>
                  <a:cubicBezTo>
                    <a:pt x="847" y="1278"/>
                    <a:pt x="634" y="1320"/>
                    <a:pt x="418" y="1330"/>
                  </a:cubicBezTo>
                  <a:cubicBezTo>
                    <a:pt x="318" y="1347"/>
                    <a:pt x="364" y="1340"/>
                    <a:pt x="281" y="1351"/>
                  </a:cubicBezTo>
                  <a:cubicBezTo>
                    <a:pt x="222" y="1349"/>
                    <a:pt x="162" y="1352"/>
                    <a:pt x="103" y="1344"/>
                  </a:cubicBezTo>
                  <a:cubicBezTo>
                    <a:pt x="79" y="1341"/>
                    <a:pt x="39" y="1228"/>
                    <a:pt x="34" y="1214"/>
                  </a:cubicBezTo>
                  <a:cubicBezTo>
                    <a:pt x="28" y="1160"/>
                    <a:pt x="9" y="1116"/>
                    <a:pt x="0" y="1063"/>
                  </a:cubicBezTo>
                  <a:cubicBezTo>
                    <a:pt x="5" y="991"/>
                    <a:pt x="6" y="923"/>
                    <a:pt x="48" y="864"/>
                  </a:cubicBezTo>
                  <a:cubicBezTo>
                    <a:pt x="68" y="787"/>
                    <a:pt x="37" y="887"/>
                    <a:pt x="76" y="816"/>
                  </a:cubicBezTo>
                  <a:cubicBezTo>
                    <a:pt x="97" y="779"/>
                    <a:pt x="99" y="743"/>
                    <a:pt x="124" y="706"/>
                  </a:cubicBezTo>
                  <a:cubicBezTo>
                    <a:pt x="136" y="665"/>
                    <a:pt x="178" y="607"/>
                    <a:pt x="178" y="562"/>
                  </a:cubicBezTo>
                  <a:cubicBezTo>
                    <a:pt x="178" y="557"/>
                    <a:pt x="174" y="571"/>
                    <a:pt x="172" y="576"/>
                  </a:cubicBezTo>
                  <a:close/>
                </a:path>
              </a:pathLst>
            </a:custGeom>
            <a:solidFill>
              <a:schemeClr val="accent1"/>
            </a:solidFill>
            <a:ln w="1905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099" name="Line 43"/>
            <p:cNvSpPr>
              <a:spLocks noChangeShapeType="1"/>
            </p:cNvSpPr>
            <p:nvPr/>
          </p:nvSpPr>
          <p:spPr bwMode="auto">
            <a:xfrm flipV="1">
              <a:off x="2256" y="1104"/>
              <a:ext cx="0" cy="115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0" name="Line 44"/>
            <p:cNvSpPr>
              <a:spLocks noChangeShapeType="1"/>
            </p:cNvSpPr>
            <p:nvPr/>
          </p:nvSpPr>
          <p:spPr bwMode="auto">
            <a:xfrm>
              <a:off x="2256" y="2736"/>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3058" name="Rectangle 2"/>
          <p:cNvSpPr>
            <a:spLocks noChangeArrowheads="1"/>
          </p:cNvSpPr>
          <p:nvPr/>
        </p:nvSpPr>
        <p:spPr bwMode="auto">
          <a:xfrm>
            <a:off x="876300" y="940713"/>
            <a:ext cx="7848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kumimoji="1" lang="en-US" altLang="zh-CN" sz="2800" dirty="0">
                <a:solidFill>
                  <a:srgbClr val="CC0000"/>
                </a:solidFill>
                <a:latin typeface="黑体" panose="02010609060101010101" pitchFamily="49" charset="-122"/>
                <a:ea typeface="黑体" panose="02010609060101010101" pitchFamily="49" charset="-122"/>
              </a:rPr>
              <a:t>3</a:t>
            </a:r>
            <a:r>
              <a:rPr kumimoji="1" lang="zh-CN" altLang="en-US" sz="2800" dirty="0">
                <a:solidFill>
                  <a:srgbClr val="CC0000"/>
                </a:solidFill>
                <a:latin typeface="黑体" panose="02010609060101010101" pitchFamily="49" charset="-122"/>
                <a:ea typeface="黑体" panose="02010609060101010101" pitchFamily="49" charset="-122"/>
              </a:rPr>
              <a:t>） </a:t>
            </a:r>
            <a:r>
              <a:rPr kumimoji="1" lang="zh-CN" altLang="en-US" sz="2800" dirty="0">
                <a:solidFill>
                  <a:srgbClr val="000000"/>
                </a:solidFill>
                <a:latin typeface="黑体" panose="02010609060101010101" pitchFamily="49" charset="-122"/>
                <a:ea typeface="黑体" panose="02010609060101010101" pitchFamily="49" charset="-122"/>
              </a:rPr>
              <a:t>刚体内作用力和</a:t>
            </a:r>
            <a:r>
              <a:rPr kumimoji="1" lang="zh-CN" altLang="en-US" sz="2800" dirty="0">
                <a:solidFill>
                  <a:srgbClr val="CC0000"/>
                </a:solidFill>
                <a:latin typeface="黑体" panose="02010609060101010101" pitchFamily="49" charset="-122"/>
                <a:ea typeface="黑体" panose="02010609060101010101" pitchFamily="49" charset="-122"/>
              </a:rPr>
              <a:t>反</a:t>
            </a:r>
            <a:r>
              <a:rPr kumimoji="1" lang="zh-CN" altLang="en-US" sz="2800" dirty="0">
                <a:solidFill>
                  <a:srgbClr val="000000"/>
                </a:solidFill>
                <a:latin typeface="黑体" panose="02010609060101010101" pitchFamily="49" charset="-122"/>
                <a:ea typeface="黑体" panose="02010609060101010101" pitchFamily="49" charset="-122"/>
              </a:rPr>
              <a:t>作用力的力矩互相</a:t>
            </a:r>
            <a:r>
              <a:rPr kumimoji="1" lang="zh-CN" altLang="en-US" sz="2800" dirty="0">
                <a:solidFill>
                  <a:srgbClr val="0000FF"/>
                </a:solidFill>
                <a:latin typeface="黑体" panose="02010609060101010101" pitchFamily="49" charset="-122"/>
                <a:ea typeface="黑体" panose="02010609060101010101" pitchFamily="49" charset="-122"/>
              </a:rPr>
              <a:t>抵消</a:t>
            </a:r>
            <a:endParaRPr kumimoji="1" lang="zh-CN" altLang="en-US" sz="2800" dirty="0">
              <a:solidFill>
                <a:schemeClr val="tx1"/>
              </a:solidFill>
              <a:latin typeface="黑体" panose="02010609060101010101" pitchFamily="49" charset="-122"/>
              <a:ea typeface="黑体" panose="02010609060101010101" pitchFamily="49" charset="-122"/>
            </a:endParaRPr>
          </a:p>
        </p:txBody>
      </p:sp>
      <p:graphicFrame>
        <p:nvGraphicFramePr>
          <p:cNvPr id="173059" name="Object 3"/>
          <p:cNvGraphicFramePr>
            <a:graphicFrameLocks noChangeAspect="1"/>
          </p:cNvGraphicFramePr>
          <p:nvPr/>
        </p:nvGraphicFramePr>
        <p:xfrm>
          <a:off x="4545013" y="1481138"/>
          <a:ext cx="2160587" cy="782637"/>
        </p:xfrm>
        <a:graphic>
          <a:graphicData uri="http://schemas.openxmlformats.org/presentationml/2006/ole">
            <mc:AlternateContent xmlns:mc="http://schemas.openxmlformats.org/markup-compatibility/2006">
              <mc:Choice xmlns:v="urn:schemas-microsoft-com:vml" Requires="v">
                <p:oleObj spid="_x0000_s11387" name="Equation" r:id="rId3" imgW="723586" imgH="253890" progId="">
                  <p:embed/>
                </p:oleObj>
              </mc:Choice>
              <mc:Fallback>
                <p:oleObj name="Equation" r:id="rId3" imgW="723586" imgH="25389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013" y="1481138"/>
                        <a:ext cx="2160587"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5"/>
          <p:cNvGrpSpPr>
            <a:grpSpLocks/>
          </p:cNvGrpSpPr>
          <p:nvPr/>
        </p:nvGrpSpPr>
        <p:grpSpPr bwMode="auto">
          <a:xfrm>
            <a:off x="3581400" y="2413000"/>
            <a:ext cx="2362200" cy="2159000"/>
            <a:chOff x="2256" y="1520"/>
            <a:chExt cx="1488" cy="1360"/>
          </a:xfrm>
        </p:grpSpPr>
        <p:sp>
          <p:nvSpPr>
            <p:cNvPr id="173102" name="Oval 46"/>
            <p:cNvSpPr>
              <a:spLocks noChangeArrowheads="1"/>
            </p:cNvSpPr>
            <p:nvPr/>
          </p:nvSpPr>
          <p:spPr bwMode="auto">
            <a:xfrm>
              <a:off x="3024" y="2352"/>
              <a:ext cx="96" cy="96"/>
            </a:xfrm>
            <a:prstGeom prst="ellipse">
              <a:avLst/>
            </a:prstGeom>
            <a:gradFill rotWithShape="0">
              <a:gsLst>
                <a:gs pos="0">
                  <a:srgbClr val="66FF66"/>
                </a:gs>
                <a:gs pos="100000">
                  <a:srgbClr val="66FF66">
                    <a:gamma/>
                    <a:shade val="46275"/>
                    <a:invGamma/>
                  </a:srgbClr>
                </a:gs>
              </a:gsLst>
              <a:path path="shape">
                <a:fillToRect l="50000" t="50000" r="50000" b="50000"/>
              </a:path>
            </a:gradFill>
            <a:ln w="9525">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3" name="Oval 47"/>
            <p:cNvSpPr>
              <a:spLocks noChangeArrowheads="1"/>
            </p:cNvSpPr>
            <p:nvPr/>
          </p:nvSpPr>
          <p:spPr bwMode="auto">
            <a:xfrm>
              <a:off x="3504" y="1776"/>
              <a:ext cx="96" cy="96"/>
            </a:xfrm>
            <a:prstGeom prst="ellipse">
              <a:avLst/>
            </a:prstGeom>
            <a:gradFill rotWithShape="0">
              <a:gsLst>
                <a:gs pos="0">
                  <a:srgbClr val="66FF66"/>
                </a:gs>
                <a:gs pos="100000">
                  <a:srgbClr val="66FF66">
                    <a:gamma/>
                    <a:shade val="46275"/>
                    <a:invGamma/>
                  </a:srgbClr>
                </a:gs>
              </a:gsLst>
              <a:path path="shape">
                <a:fillToRect l="50000" t="50000" r="50000" b="50000"/>
              </a:path>
            </a:gradFill>
            <a:ln w="9525">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4" name="Line 48"/>
            <p:cNvSpPr>
              <a:spLocks noChangeShapeType="1"/>
            </p:cNvSpPr>
            <p:nvPr/>
          </p:nvSpPr>
          <p:spPr bwMode="auto">
            <a:xfrm flipH="1">
              <a:off x="2688" y="1584"/>
              <a:ext cx="1056" cy="129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5" name="Line 49"/>
            <p:cNvSpPr>
              <a:spLocks noChangeShapeType="1"/>
            </p:cNvSpPr>
            <p:nvPr/>
          </p:nvSpPr>
          <p:spPr bwMode="auto">
            <a:xfrm flipV="1">
              <a:off x="2256" y="1824"/>
              <a:ext cx="1296" cy="384"/>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06" name="Line 50"/>
            <p:cNvSpPr>
              <a:spLocks noChangeShapeType="1"/>
            </p:cNvSpPr>
            <p:nvPr/>
          </p:nvSpPr>
          <p:spPr bwMode="auto">
            <a:xfrm>
              <a:off x="2256" y="2208"/>
              <a:ext cx="816" cy="192"/>
            </a:xfrm>
            <a:prstGeom prst="line">
              <a:avLst/>
            </a:prstGeom>
            <a:noFill/>
            <a:ln w="190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3107" name="Object 51"/>
            <p:cNvGraphicFramePr>
              <a:graphicFrameLocks noChangeAspect="1"/>
            </p:cNvGraphicFramePr>
            <p:nvPr/>
          </p:nvGraphicFramePr>
          <p:xfrm>
            <a:off x="2688" y="1584"/>
            <a:ext cx="336" cy="528"/>
          </p:xfrm>
          <a:graphic>
            <a:graphicData uri="http://schemas.openxmlformats.org/presentationml/2006/ole">
              <mc:AlternateContent xmlns:mc="http://schemas.openxmlformats.org/markup-compatibility/2006">
                <mc:Choice xmlns:v="urn:schemas-microsoft-com:vml" Requires="v">
                  <p:oleObj spid="_x0000_s11388" name="公式" r:id="rId5" imgW="114201" imgH="190335" progId="">
                    <p:embed/>
                  </p:oleObj>
                </mc:Choice>
                <mc:Fallback>
                  <p:oleObj name="公式" r:id="rId5" imgW="114201" imgH="190335"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584"/>
                          <a:ext cx="336"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108" name="Object 52"/>
            <p:cNvGraphicFramePr>
              <a:graphicFrameLocks noChangeAspect="1"/>
            </p:cNvGraphicFramePr>
            <p:nvPr/>
          </p:nvGraphicFramePr>
          <p:xfrm>
            <a:off x="2688" y="2256"/>
            <a:ext cx="231" cy="432"/>
          </p:xfrm>
          <a:graphic>
            <a:graphicData uri="http://schemas.openxmlformats.org/presentationml/2006/ole">
              <mc:AlternateContent xmlns:mc="http://schemas.openxmlformats.org/markup-compatibility/2006">
                <mc:Choice xmlns:v="urn:schemas-microsoft-com:vml" Requires="v">
                  <p:oleObj spid="_x0000_s11389" name="Equation" r:id="rId7" imgW="177646" imgH="329914" progId="">
                    <p:embed/>
                  </p:oleObj>
                </mc:Choice>
                <mc:Fallback>
                  <p:oleObj name="Equation" r:id="rId7" imgW="177646" imgH="32991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256"/>
                          <a:ext cx="231"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109" name="Object 53"/>
            <p:cNvGraphicFramePr>
              <a:graphicFrameLocks noChangeAspect="1"/>
            </p:cNvGraphicFramePr>
            <p:nvPr/>
          </p:nvGraphicFramePr>
          <p:xfrm>
            <a:off x="3024" y="2064"/>
            <a:ext cx="142" cy="288"/>
          </p:xfrm>
          <a:graphic>
            <a:graphicData uri="http://schemas.openxmlformats.org/presentationml/2006/ole">
              <mc:AlternateContent xmlns:mc="http://schemas.openxmlformats.org/markup-compatibility/2006">
                <mc:Choice xmlns:v="urn:schemas-microsoft-com:vml" Requires="v">
                  <p:oleObj spid="_x0000_s11390" name="公式" r:id="rId9" imgW="114250" imgH="228501" progId="">
                    <p:embed/>
                  </p:oleObj>
                </mc:Choice>
                <mc:Fallback>
                  <p:oleObj name="公式" r:id="rId9" imgW="114250" imgH="228501"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2064"/>
                          <a:ext cx="14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110" name="Object 54"/>
            <p:cNvGraphicFramePr>
              <a:graphicFrameLocks noChangeAspect="1"/>
            </p:cNvGraphicFramePr>
            <p:nvPr/>
          </p:nvGraphicFramePr>
          <p:xfrm>
            <a:off x="3360" y="1520"/>
            <a:ext cx="192" cy="304"/>
          </p:xfrm>
          <a:graphic>
            <a:graphicData uri="http://schemas.openxmlformats.org/presentationml/2006/ole">
              <mc:AlternateContent xmlns:mc="http://schemas.openxmlformats.org/markup-compatibility/2006">
                <mc:Choice xmlns:v="urn:schemas-microsoft-com:vml" Requires="v">
                  <p:oleObj spid="_x0000_s11391" name="公式" r:id="rId11" imgW="177646" imgH="279158" progId="">
                    <p:embed/>
                  </p:oleObj>
                </mc:Choice>
                <mc:Fallback>
                  <p:oleObj name="公式" r:id="rId11" imgW="177646" imgH="279158"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0" y="1520"/>
                          <a:ext cx="1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55"/>
          <p:cNvGrpSpPr>
            <a:grpSpLocks/>
          </p:cNvGrpSpPr>
          <p:nvPr/>
        </p:nvGrpSpPr>
        <p:grpSpPr bwMode="auto">
          <a:xfrm>
            <a:off x="4876800" y="2819400"/>
            <a:ext cx="1101725" cy="1371600"/>
            <a:chOff x="3024" y="1392"/>
            <a:chExt cx="694" cy="864"/>
          </a:xfrm>
        </p:grpSpPr>
        <p:sp>
          <p:nvSpPr>
            <p:cNvPr id="173112" name="Line 56"/>
            <p:cNvSpPr>
              <a:spLocks noChangeShapeType="1"/>
            </p:cNvSpPr>
            <p:nvPr/>
          </p:nvSpPr>
          <p:spPr bwMode="auto">
            <a:xfrm flipV="1">
              <a:off x="3024" y="1728"/>
              <a:ext cx="240" cy="28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13" name="Line 57"/>
            <p:cNvSpPr>
              <a:spLocks noChangeShapeType="1"/>
            </p:cNvSpPr>
            <p:nvPr/>
          </p:nvSpPr>
          <p:spPr bwMode="auto">
            <a:xfrm flipH="1">
              <a:off x="3264" y="1440"/>
              <a:ext cx="240" cy="288"/>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3114" name="Object 58"/>
            <p:cNvGraphicFramePr>
              <a:graphicFrameLocks noChangeAspect="1"/>
            </p:cNvGraphicFramePr>
            <p:nvPr/>
          </p:nvGraphicFramePr>
          <p:xfrm>
            <a:off x="3120" y="1824"/>
            <a:ext cx="261" cy="432"/>
          </p:xfrm>
          <a:graphic>
            <a:graphicData uri="http://schemas.openxmlformats.org/presentationml/2006/ole">
              <mc:AlternateContent xmlns:mc="http://schemas.openxmlformats.org/markup-compatibility/2006">
                <mc:Choice xmlns:v="urn:schemas-microsoft-com:vml" Requires="v">
                  <p:oleObj spid="_x0000_s11392" name="公式" r:id="rId13" imgW="266584" imgH="368140" progId="">
                    <p:embed/>
                  </p:oleObj>
                </mc:Choice>
                <mc:Fallback>
                  <p:oleObj name="公式" r:id="rId13" imgW="266584" imgH="36814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1824"/>
                          <a:ext cx="261"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115" name="Object 59"/>
            <p:cNvGraphicFramePr>
              <a:graphicFrameLocks noChangeAspect="1"/>
            </p:cNvGraphicFramePr>
            <p:nvPr/>
          </p:nvGraphicFramePr>
          <p:xfrm>
            <a:off x="3360" y="1392"/>
            <a:ext cx="358" cy="576"/>
          </p:xfrm>
          <a:graphic>
            <a:graphicData uri="http://schemas.openxmlformats.org/presentationml/2006/ole">
              <mc:AlternateContent xmlns:mc="http://schemas.openxmlformats.org/markup-compatibility/2006">
                <mc:Choice xmlns:v="urn:schemas-microsoft-com:vml" Requires="v">
                  <p:oleObj spid="_x0000_s11393" name="公式" r:id="rId15" imgW="164957" imgH="203024" progId="">
                    <p:embed/>
                  </p:oleObj>
                </mc:Choice>
                <mc:Fallback>
                  <p:oleObj name="公式" r:id="rId15" imgW="164957" imgH="203024"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60" y="1392"/>
                          <a:ext cx="358"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60"/>
          <p:cNvGrpSpPr>
            <a:grpSpLocks/>
          </p:cNvGrpSpPr>
          <p:nvPr/>
        </p:nvGrpSpPr>
        <p:grpSpPr bwMode="auto">
          <a:xfrm>
            <a:off x="3581400" y="3505200"/>
            <a:ext cx="914400" cy="1066800"/>
            <a:chOff x="2256" y="2256"/>
            <a:chExt cx="576" cy="672"/>
          </a:xfrm>
        </p:grpSpPr>
        <p:sp>
          <p:nvSpPr>
            <p:cNvPr id="173117" name="Line 61"/>
            <p:cNvSpPr>
              <a:spLocks noChangeShapeType="1"/>
            </p:cNvSpPr>
            <p:nvPr/>
          </p:nvSpPr>
          <p:spPr bwMode="auto">
            <a:xfrm>
              <a:off x="2256" y="2256"/>
              <a:ext cx="576" cy="528"/>
            </a:xfrm>
            <a:prstGeom prst="line">
              <a:avLst/>
            </a:prstGeom>
            <a:noFill/>
            <a:ln w="19050">
              <a:solidFill>
                <a:srgbClr val="CC00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3118" name="Object 62"/>
            <p:cNvGraphicFramePr>
              <a:graphicFrameLocks noChangeAspect="1"/>
            </p:cNvGraphicFramePr>
            <p:nvPr/>
          </p:nvGraphicFramePr>
          <p:xfrm>
            <a:off x="2472" y="2592"/>
            <a:ext cx="264" cy="336"/>
          </p:xfrm>
          <a:graphic>
            <a:graphicData uri="http://schemas.openxmlformats.org/presentationml/2006/ole">
              <mc:AlternateContent xmlns:mc="http://schemas.openxmlformats.org/markup-compatibility/2006">
                <mc:Choice xmlns:v="urn:schemas-microsoft-com:vml" Requires="v">
                  <p:oleObj spid="_x0000_s11394" name="Equation" r:id="rId17" imgW="139579" imgH="177646" progId="">
                    <p:embed/>
                  </p:oleObj>
                </mc:Choice>
                <mc:Fallback>
                  <p:oleObj name="Equation" r:id="rId17" imgW="139579" imgH="177646"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72" y="2592"/>
                          <a:ext cx="26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3119" name="Text Box 63"/>
          <p:cNvSpPr txBox="1">
            <a:spLocks noChangeArrowheads="1"/>
          </p:cNvSpPr>
          <p:nvPr/>
        </p:nvSpPr>
        <p:spPr bwMode="auto">
          <a:xfrm>
            <a:off x="3140075" y="320040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t>O</a:t>
            </a:r>
          </a:p>
        </p:txBody>
      </p:sp>
      <p:grpSp>
        <p:nvGrpSpPr>
          <p:cNvPr id="6" name="Group 64"/>
          <p:cNvGrpSpPr>
            <a:grpSpLocks/>
          </p:cNvGrpSpPr>
          <p:nvPr/>
        </p:nvGrpSpPr>
        <p:grpSpPr bwMode="auto">
          <a:xfrm>
            <a:off x="2971800" y="1905000"/>
            <a:ext cx="609600" cy="3133725"/>
            <a:chOff x="1872" y="1248"/>
            <a:chExt cx="384" cy="1974"/>
          </a:xfrm>
        </p:grpSpPr>
        <p:sp>
          <p:nvSpPr>
            <p:cNvPr id="173121" name="Line 65"/>
            <p:cNvSpPr>
              <a:spLocks noChangeShapeType="1"/>
            </p:cNvSpPr>
            <p:nvPr/>
          </p:nvSpPr>
          <p:spPr bwMode="auto">
            <a:xfrm>
              <a:off x="2256" y="2784"/>
              <a:ext cx="0" cy="288"/>
            </a:xfrm>
            <a:prstGeom prst="line">
              <a:avLst/>
            </a:prstGeom>
            <a:noFill/>
            <a:ln w="38100">
              <a:solidFill>
                <a:srgbClr val="FF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122" name="Line 66"/>
            <p:cNvSpPr>
              <a:spLocks noChangeShapeType="1"/>
            </p:cNvSpPr>
            <p:nvPr/>
          </p:nvSpPr>
          <p:spPr bwMode="auto">
            <a:xfrm flipH="1">
              <a:off x="2256" y="1440"/>
              <a:ext cx="0" cy="816"/>
            </a:xfrm>
            <a:prstGeom prst="line">
              <a:avLst/>
            </a:prstGeom>
            <a:noFill/>
            <a:ln w="38100">
              <a:solidFill>
                <a:srgbClr val="FF9900"/>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3123" name="Object 67"/>
            <p:cNvGraphicFramePr>
              <a:graphicFrameLocks noChangeAspect="1"/>
            </p:cNvGraphicFramePr>
            <p:nvPr/>
          </p:nvGraphicFramePr>
          <p:xfrm>
            <a:off x="1872" y="1248"/>
            <a:ext cx="359" cy="441"/>
          </p:xfrm>
          <a:graphic>
            <a:graphicData uri="http://schemas.openxmlformats.org/presentationml/2006/ole">
              <mc:AlternateContent xmlns:mc="http://schemas.openxmlformats.org/markup-compatibility/2006">
                <mc:Choice xmlns:v="urn:schemas-microsoft-com:vml" Requires="v">
                  <p:oleObj spid="_x0000_s11395" name="Equation" r:id="rId19" imgW="393529" imgH="380835" progId="">
                    <p:embed/>
                  </p:oleObj>
                </mc:Choice>
                <mc:Fallback>
                  <p:oleObj name="Equation" r:id="rId19" imgW="393529" imgH="38083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2" y="1248"/>
                          <a:ext cx="359"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124" name="Object 68"/>
            <p:cNvGraphicFramePr>
              <a:graphicFrameLocks noChangeAspect="1"/>
            </p:cNvGraphicFramePr>
            <p:nvPr/>
          </p:nvGraphicFramePr>
          <p:xfrm>
            <a:off x="1872" y="2832"/>
            <a:ext cx="328" cy="390"/>
          </p:xfrm>
          <a:graphic>
            <a:graphicData uri="http://schemas.openxmlformats.org/presentationml/2006/ole">
              <mc:AlternateContent xmlns:mc="http://schemas.openxmlformats.org/markup-compatibility/2006">
                <mc:Choice xmlns:v="urn:schemas-microsoft-com:vml" Requires="v">
                  <p:oleObj spid="_x0000_s11396" name="Equation" r:id="rId21" imgW="431613" imgH="380835" progId="">
                    <p:embed/>
                  </p:oleObj>
                </mc:Choice>
                <mc:Fallback>
                  <p:oleObj name="Equation" r:id="rId21" imgW="431613" imgH="380835"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2" y="2832"/>
                          <a:ext cx="328"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125" name="Line 69"/>
            <p:cNvSpPr>
              <a:spLocks noChangeShapeType="1"/>
            </p:cNvSpPr>
            <p:nvPr/>
          </p:nvSpPr>
          <p:spPr bwMode="auto">
            <a:xfrm>
              <a:off x="2256" y="2256"/>
              <a:ext cx="0" cy="480"/>
            </a:xfrm>
            <a:prstGeom prst="line">
              <a:avLst/>
            </a:prstGeom>
            <a:noFill/>
            <a:ln w="19050">
              <a:solidFill>
                <a:srgbClr val="FF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3127" name="Text Box 71"/>
          <p:cNvSpPr txBox="1">
            <a:spLocks noChangeArrowheads="1"/>
          </p:cNvSpPr>
          <p:nvPr/>
        </p:nvSpPr>
        <p:spPr bwMode="auto">
          <a:xfrm>
            <a:off x="457200" y="5181600"/>
            <a:ext cx="5146675"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zh-CN" altLang="en-US" sz="2800" dirty="0">
                <a:solidFill>
                  <a:srgbClr val="CC0000"/>
                </a:solidFill>
                <a:latin typeface="黑体" panose="02010609060101010101" pitchFamily="49" charset="-122"/>
                <a:ea typeface="黑体" panose="02010609060101010101" pitchFamily="49" charset="-122"/>
              </a:rPr>
              <a:t>结论</a:t>
            </a:r>
            <a:r>
              <a:rPr lang="zh-CN" altLang="en-US" sz="2800" dirty="0">
                <a:latin typeface="黑体" panose="02010609060101010101" pitchFamily="49" charset="-122"/>
                <a:ea typeface="黑体" panose="02010609060101010101" pitchFamily="49" charset="-122"/>
              </a:rPr>
              <a:t>：刚体内各质点间的作用力对转轴的合内力矩为零。</a:t>
            </a:r>
            <a:endParaRPr lang="en-US" altLang="zh-CN" sz="2800" dirty="0">
              <a:latin typeface="黑体" panose="02010609060101010101" pitchFamily="49" charset="-122"/>
              <a:ea typeface="黑体" panose="02010609060101010101" pitchFamily="49" charset="-122"/>
            </a:endParaRPr>
          </a:p>
        </p:txBody>
      </p:sp>
      <p:graphicFrame>
        <p:nvGraphicFramePr>
          <p:cNvPr id="173128" name="Object 72"/>
          <p:cNvGraphicFramePr>
            <a:graphicFrameLocks noChangeAspect="1"/>
          </p:cNvGraphicFramePr>
          <p:nvPr/>
        </p:nvGraphicFramePr>
        <p:xfrm>
          <a:off x="5638800" y="5426075"/>
          <a:ext cx="2971800" cy="822325"/>
        </p:xfrm>
        <a:graphic>
          <a:graphicData uri="http://schemas.openxmlformats.org/presentationml/2006/ole">
            <mc:AlternateContent xmlns:mc="http://schemas.openxmlformats.org/markup-compatibility/2006">
              <mc:Choice xmlns:v="urn:schemas-microsoft-com:vml" Requires="v">
                <p:oleObj spid="_x0000_s11397" name="Equation" r:id="rId23" imgW="990170" imgH="253890" progId="">
                  <p:embed/>
                </p:oleObj>
              </mc:Choice>
              <mc:Fallback>
                <p:oleObj name="Equation" r:id="rId23" imgW="990170" imgH="253890"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38800" y="5426075"/>
                        <a:ext cx="29718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762000" y="228600"/>
            <a:ext cx="1627369"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一 力矩</a:t>
            </a:r>
          </a:p>
        </p:txBody>
      </p:sp>
    </p:spTree>
    <p:extLst>
      <p:ext uri="{BB962C8B-B14F-4D97-AF65-F5344CB8AC3E}">
        <p14:creationId xmlns:p14="http://schemas.microsoft.com/office/powerpoint/2010/main" val="32978234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73059"/>
                                        </p:tgtEl>
                                        <p:attrNameLst>
                                          <p:attrName>style.visibility</p:attrName>
                                        </p:attrNameLst>
                                      </p:cBhvr>
                                      <p:to>
                                        <p:strVal val="visible"/>
                                      </p:to>
                                    </p:set>
                                    <p:animEffect transition="in" filter="blinds(vertical)">
                                      <p:cBhvr>
                                        <p:cTn id="27" dur="500"/>
                                        <p:tgtEl>
                                          <p:spTgt spid="1730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3127"/>
                                        </p:tgtEl>
                                        <p:attrNameLst>
                                          <p:attrName>style.visibility</p:attrName>
                                        </p:attrNameLst>
                                      </p:cBhvr>
                                      <p:to>
                                        <p:strVal val="visible"/>
                                      </p:to>
                                    </p:set>
                                    <p:animEffect transition="in" filter="blinds(horizontal)">
                                      <p:cBhvr>
                                        <p:cTn id="32" dur="500"/>
                                        <p:tgtEl>
                                          <p:spTgt spid="1731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3128"/>
                                        </p:tgtEl>
                                        <p:attrNameLst>
                                          <p:attrName>style.visibility</p:attrName>
                                        </p:attrNameLst>
                                      </p:cBhvr>
                                      <p:to>
                                        <p:strVal val="visible"/>
                                      </p:to>
                                    </p:set>
                                    <p:animEffect transition="in" filter="blinds(horizontal)">
                                      <p:cBhvr>
                                        <p:cTn id="37" dur="500"/>
                                        <p:tgtEl>
                                          <p:spTgt spid="17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2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7"/>
          <p:cNvGrpSpPr>
            <a:grpSpLocks/>
          </p:cNvGrpSpPr>
          <p:nvPr/>
        </p:nvGrpSpPr>
        <p:grpSpPr bwMode="auto">
          <a:xfrm>
            <a:off x="4648200" y="990600"/>
            <a:ext cx="4187825" cy="3259138"/>
            <a:chOff x="2978" y="384"/>
            <a:chExt cx="2638" cy="2053"/>
          </a:xfrm>
        </p:grpSpPr>
        <p:grpSp>
          <p:nvGrpSpPr>
            <p:cNvPr id="3" name="Group 181"/>
            <p:cNvGrpSpPr>
              <a:grpSpLocks/>
            </p:cNvGrpSpPr>
            <p:nvPr/>
          </p:nvGrpSpPr>
          <p:grpSpPr bwMode="auto">
            <a:xfrm>
              <a:off x="3072" y="711"/>
              <a:ext cx="2359" cy="1497"/>
              <a:chOff x="2832" y="576"/>
              <a:chExt cx="2599" cy="1480"/>
            </a:xfrm>
          </p:grpSpPr>
          <p:sp>
            <p:nvSpPr>
              <p:cNvPr id="176307" name="Freeform 179"/>
              <p:cNvSpPr>
                <a:spLocks/>
              </p:cNvSpPr>
              <p:nvPr/>
            </p:nvSpPr>
            <p:spPr bwMode="auto">
              <a:xfrm>
                <a:off x="2832" y="672"/>
                <a:ext cx="2599" cy="1384"/>
              </a:xfrm>
              <a:custGeom>
                <a:avLst/>
                <a:gdLst>
                  <a:gd name="T0" fmla="*/ 21 w 2599"/>
                  <a:gd name="T1" fmla="*/ 734 h 1384"/>
                  <a:gd name="T2" fmla="*/ 111 w 2599"/>
                  <a:gd name="T3" fmla="*/ 584 h 1384"/>
                  <a:gd name="T4" fmla="*/ 255 w 2599"/>
                  <a:gd name="T5" fmla="*/ 440 h 1384"/>
                  <a:gd name="T6" fmla="*/ 255 w 2599"/>
                  <a:gd name="T7" fmla="*/ 152 h 1384"/>
                  <a:gd name="T8" fmla="*/ 537 w 2599"/>
                  <a:gd name="T9" fmla="*/ 8 h 1384"/>
                  <a:gd name="T10" fmla="*/ 927 w 2599"/>
                  <a:gd name="T11" fmla="*/ 104 h 1384"/>
                  <a:gd name="T12" fmla="*/ 1311 w 2599"/>
                  <a:gd name="T13" fmla="*/ 272 h 1384"/>
                  <a:gd name="T14" fmla="*/ 1692 w 2599"/>
                  <a:gd name="T15" fmla="*/ 167 h 1384"/>
                  <a:gd name="T16" fmla="*/ 2007 w 2599"/>
                  <a:gd name="T17" fmla="*/ 80 h 1384"/>
                  <a:gd name="T18" fmla="*/ 2319 w 2599"/>
                  <a:gd name="T19" fmla="*/ 152 h 1384"/>
                  <a:gd name="T20" fmla="*/ 2559 w 2599"/>
                  <a:gd name="T21" fmla="*/ 536 h 1384"/>
                  <a:gd name="T22" fmla="*/ 2559 w 2599"/>
                  <a:gd name="T23" fmla="*/ 872 h 1384"/>
                  <a:gd name="T24" fmla="*/ 2319 w 2599"/>
                  <a:gd name="T25" fmla="*/ 1256 h 1384"/>
                  <a:gd name="T26" fmla="*/ 1875 w 2599"/>
                  <a:gd name="T27" fmla="*/ 1364 h 1384"/>
                  <a:gd name="T28" fmla="*/ 1338 w 2599"/>
                  <a:gd name="T29" fmla="*/ 1238 h 1384"/>
                  <a:gd name="T30" fmla="*/ 879 w 2599"/>
                  <a:gd name="T31" fmla="*/ 1256 h 1384"/>
                  <a:gd name="T32" fmla="*/ 399 w 2599"/>
                  <a:gd name="T33" fmla="*/ 1352 h 1384"/>
                  <a:gd name="T34" fmla="*/ 63 w 2599"/>
                  <a:gd name="T35" fmla="*/ 1064 h 1384"/>
                  <a:gd name="T36" fmla="*/ 21 w 2599"/>
                  <a:gd name="T37" fmla="*/ 73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99" h="1384">
                    <a:moveTo>
                      <a:pt x="21" y="734"/>
                    </a:moveTo>
                    <a:cubicBezTo>
                      <a:pt x="29" y="654"/>
                      <a:pt x="72" y="633"/>
                      <a:pt x="111" y="584"/>
                    </a:cubicBezTo>
                    <a:cubicBezTo>
                      <a:pt x="150" y="535"/>
                      <a:pt x="231" y="512"/>
                      <a:pt x="255" y="440"/>
                    </a:cubicBezTo>
                    <a:cubicBezTo>
                      <a:pt x="279" y="368"/>
                      <a:pt x="208" y="224"/>
                      <a:pt x="255" y="152"/>
                    </a:cubicBezTo>
                    <a:cubicBezTo>
                      <a:pt x="302" y="80"/>
                      <a:pt x="425" y="16"/>
                      <a:pt x="537" y="8"/>
                    </a:cubicBezTo>
                    <a:cubicBezTo>
                      <a:pt x="649" y="0"/>
                      <a:pt x="798" y="60"/>
                      <a:pt x="927" y="104"/>
                    </a:cubicBezTo>
                    <a:cubicBezTo>
                      <a:pt x="1056" y="148"/>
                      <a:pt x="1184" y="262"/>
                      <a:pt x="1311" y="272"/>
                    </a:cubicBezTo>
                    <a:cubicBezTo>
                      <a:pt x="1438" y="282"/>
                      <a:pt x="1576" y="199"/>
                      <a:pt x="1692" y="167"/>
                    </a:cubicBezTo>
                    <a:cubicBezTo>
                      <a:pt x="1808" y="135"/>
                      <a:pt x="1903" y="82"/>
                      <a:pt x="2007" y="80"/>
                    </a:cubicBezTo>
                    <a:cubicBezTo>
                      <a:pt x="2111" y="78"/>
                      <a:pt x="2227" y="76"/>
                      <a:pt x="2319" y="152"/>
                    </a:cubicBezTo>
                    <a:cubicBezTo>
                      <a:pt x="2411" y="228"/>
                      <a:pt x="2519" y="416"/>
                      <a:pt x="2559" y="536"/>
                    </a:cubicBezTo>
                    <a:cubicBezTo>
                      <a:pt x="2599" y="656"/>
                      <a:pt x="2599" y="752"/>
                      <a:pt x="2559" y="872"/>
                    </a:cubicBezTo>
                    <a:cubicBezTo>
                      <a:pt x="2519" y="992"/>
                      <a:pt x="2433" y="1174"/>
                      <a:pt x="2319" y="1256"/>
                    </a:cubicBezTo>
                    <a:cubicBezTo>
                      <a:pt x="2205" y="1338"/>
                      <a:pt x="2038" y="1367"/>
                      <a:pt x="1875" y="1364"/>
                    </a:cubicBezTo>
                    <a:cubicBezTo>
                      <a:pt x="1712" y="1361"/>
                      <a:pt x="1504" y="1256"/>
                      <a:pt x="1338" y="1238"/>
                    </a:cubicBezTo>
                    <a:cubicBezTo>
                      <a:pt x="1172" y="1220"/>
                      <a:pt x="1035" y="1237"/>
                      <a:pt x="879" y="1256"/>
                    </a:cubicBezTo>
                    <a:cubicBezTo>
                      <a:pt x="723" y="1275"/>
                      <a:pt x="535" y="1384"/>
                      <a:pt x="399" y="1352"/>
                    </a:cubicBezTo>
                    <a:cubicBezTo>
                      <a:pt x="263" y="1320"/>
                      <a:pt x="126" y="1167"/>
                      <a:pt x="63" y="1064"/>
                    </a:cubicBezTo>
                    <a:cubicBezTo>
                      <a:pt x="0" y="961"/>
                      <a:pt x="13" y="814"/>
                      <a:pt x="21" y="734"/>
                    </a:cubicBezTo>
                    <a:close/>
                  </a:path>
                </a:pathLst>
              </a:custGeom>
              <a:gradFill rotWithShape="0">
                <a:gsLst>
                  <a:gs pos="0">
                    <a:srgbClr val="33CC33"/>
                  </a:gs>
                  <a:gs pos="50000">
                    <a:schemeClr val="bg1"/>
                  </a:gs>
                  <a:gs pos="100000">
                    <a:srgbClr val="33CC33"/>
                  </a:gs>
                </a:gsLst>
                <a:lin ang="0" scaled="1"/>
              </a:gradFill>
              <a:ln w="19050" cap="flat" cmpd="sng">
                <a:solidFill>
                  <a:srgbClr val="0099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6308" name="Freeform 180"/>
              <p:cNvSpPr>
                <a:spLocks/>
              </p:cNvSpPr>
              <p:nvPr/>
            </p:nvSpPr>
            <p:spPr bwMode="auto">
              <a:xfrm>
                <a:off x="2832" y="576"/>
                <a:ext cx="2599" cy="1384"/>
              </a:xfrm>
              <a:custGeom>
                <a:avLst/>
                <a:gdLst>
                  <a:gd name="T0" fmla="*/ 21 w 2599"/>
                  <a:gd name="T1" fmla="*/ 734 h 1384"/>
                  <a:gd name="T2" fmla="*/ 111 w 2599"/>
                  <a:gd name="T3" fmla="*/ 584 h 1384"/>
                  <a:gd name="T4" fmla="*/ 255 w 2599"/>
                  <a:gd name="T5" fmla="*/ 440 h 1384"/>
                  <a:gd name="T6" fmla="*/ 255 w 2599"/>
                  <a:gd name="T7" fmla="*/ 152 h 1384"/>
                  <a:gd name="T8" fmla="*/ 537 w 2599"/>
                  <a:gd name="T9" fmla="*/ 8 h 1384"/>
                  <a:gd name="T10" fmla="*/ 927 w 2599"/>
                  <a:gd name="T11" fmla="*/ 104 h 1384"/>
                  <a:gd name="T12" fmla="*/ 1311 w 2599"/>
                  <a:gd name="T13" fmla="*/ 272 h 1384"/>
                  <a:gd name="T14" fmla="*/ 1692 w 2599"/>
                  <a:gd name="T15" fmla="*/ 167 h 1384"/>
                  <a:gd name="T16" fmla="*/ 2007 w 2599"/>
                  <a:gd name="T17" fmla="*/ 80 h 1384"/>
                  <a:gd name="T18" fmla="*/ 2319 w 2599"/>
                  <a:gd name="T19" fmla="*/ 152 h 1384"/>
                  <a:gd name="T20" fmla="*/ 2559 w 2599"/>
                  <a:gd name="T21" fmla="*/ 536 h 1384"/>
                  <a:gd name="T22" fmla="*/ 2559 w 2599"/>
                  <a:gd name="T23" fmla="*/ 872 h 1384"/>
                  <a:gd name="T24" fmla="*/ 2319 w 2599"/>
                  <a:gd name="T25" fmla="*/ 1256 h 1384"/>
                  <a:gd name="T26" fmla="*/ 1875 w 2599"/>
                  <a:gd name="T27" fmla="*/ 1364 h 1384"/>
                  <a:gd name="T28" fmla="*/ 1338 w 2599"/>
                  <a:gd name="T29" fmla="*/ 1238 h 1384"/>
                  <a:gd name="T30" fmla="*/ 879 w 2599"/>
                  <a:gd name="T31" fmla="*/ 1256 h 1384"/>
                  <a:gd name="T32" fmla="*/ 399 w 2599"/>
                  <a:gd name="T33" fmla="*/ 1352 h 1384"/>
                  <a:gd name="T34" fmla="*/ 63 w 2599"/>
                  <a:gd name="T35" fmla="*/ 1064 h 1384"/>
                  <a:gd name="T36" fmla="*/ 21 w 2599"/>
                  <a:gd name="T37" fmla="*/ 734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99" h="1384">
                    <a:moveTo>
                      <a:pt x="21" y="734"/>
                    </a:moveTo>
                    <a:cubicBezTo>
                      <a:pt x="29" y="654"/>
                      <a:pt x="72" y="633"/>
                      <a:pt x="111" y="584"/>
                    </a:cubicBezTo>
                    <a:cubicBezTo>
                      <a:pt x="150" y="535"/>
                      <a:pt x="231" y="512"/>
                      <a:pt x="255" y="440"/>
                    </a:cubicBezTo>
                    <a:cubicBezTo>
                      <a:pt x="279" y="368"/>
                      <a:pt x="208" y="224"/>
                      <a:pt x="255" y="152"/>
                    </a:cubicBezTo>
                    <a:cubicBezTo>
                      <a:pt x="302" y="80"/>
                      <a:pt x="425" y="16"/>
                      <a:pt x="537" y="8"/>
                    </a:cubicBezTo>
                    <a:cubicBezTo>
                      <a:pt x="649" y="0"/>
                      <a:pt x="798" y="60"/>
                      <a:pt x="927" y="104"/>
                    </a:cubicBezTo>
                    <a:cubicBezTo>
                      <a:pt x="1056" y="148"/>
                      <a:pt x="1184" y="262"/>
                      <a:pt x="1311" y="272"/>
                    </a:cubicBezTo>
                    <a:cubicBezTo>
                      <a:pt x="1438" y="282"/>
                      <a:pt x="1576" y="199"/>
                      <a:pt x="1692" y="167"/>
                    </a:cubicBezTo>
                    <a:cubicBezTo>
                      <a:pt x="1808" y="135"/>
                      <a:pt x="1903" y="82"/>
                      <a:pt x="2007" y="80"/>
                    </a:cubicBezTo>
                    <a:cubicBezTo>
                      <a:pt x="2111" y="78"/>
                      <a:pt x="2227" y="76"/>
                      <a:pt x="2319" y="152"/>
                    </a:cubicBezTo>
                    <a:cubicBezTo>
                      <a:pt x="2411" y="228"/>
                      <a:pt x="2519" y="416"/>
                      <a:pt x="2559" y="536"/>
                    </a:cubicBezTo>
                    <a:cubicBezTo>
                      <a:pt x="2599" y="656"/>
                      <a:pt x="2599" y="752"/>
                      <a:pt x="2559" y="872"/>
                    </a:cubicBezTo>
                    <a:cubicBezTo>
                      <a:pt x="2519" y="992"/>
                      <a:pt x="2433" y="1174"/>
                      <a:pt x="2319" y="1256"/>
                    </a:cubicBezTo>
                    <a:cubicBezTo>
                      <a:pt x="2205" y="1338"/>
                      <a:pt x="2038" y="1367"/>
                      <a:pt x="1875" y="1364"/>
                    </a:cubicBezTo>
                    <a:cubicBezTo>
                      <a:pt x="1712" y="1361"/>
                      <a:pt x="1504" y="1256"/>
                      <a:pt x="1338" y="1238"/>
                    </a:cubicBezTo>
                    <a:cubicBezTo>
                      <a:pt x="1172" y="1220"/>
                      <a:pt x="1035" y="1237"/>
                      <a:pt x="879" y="1256"/>
                    </a:cubicBezTo>
                    <a:cubicBezTo>
                      <a:pt x="723" y="1275"/>
                      <a:pt x="535" y="1384"/>
                      <a:pt x="399" y="1352"/>
                    </a:cubicBezTo>
                    <a:cubicBezTo>
                      <a:pt x="263" y="1320"/>
                      <a:pt x="126" y="1167"/>
                      <a:pt x="63" y="1064"/>
                    </a:cubicBezTo>
                    <a:cubicBezTo>
                      <a:pt x="0" y="961"/>
                      <a:pt x="13" y="814"/>
                      <a:pt x="21" y="734"/>
                    </a:cubicBezTo>
                    <a:close/>
                  </a:path>
                </a:pathLst>
              </a:custGeom>
              <a:solidFill>
                <a:schemeClr val="accent1"/>
              </a:solidFill>
              <a:ln w="19050" cap="flat" cmpd="sng">
                <a:solidFill>
                  <a:srgbClr val="0099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6280" name="Line 152"/>
            <p:cNvSpPr>
              <a:spLocks noChangeShapeType="1"/>
            </p:cNvSpPr>
            <p:nvPr/>
          </p:nvSpPr>
          <p:spPr bwMode="auto">
            <a:xfrm>
              <a:off x="4224" y="206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6282" name="Object 154"/>
            <p:cNvGraphicFramePr>
              <a:graphicFrameLocks noChangeAspect="1"/>
            </p:cNvGraphicFramePr>
            <p:nvPr/>
          </p:nvGraphicFramePr>
          <p:xfrm>
            <a:off x="3888" y="528"/>
            <a:ext cx="328" cy="328"/>
          </p:xfrm>
          <a:graphic>
            <a:graphicData uri="http://schemas.openxmlformats.org/presentationml/2006/ole">
              <mc:AlternateContent xmlns:mc="http://schemas.openxmlformats.org/markup-compatibility/2006">
                <mc:Choice xmlns:v="urn:schemas-microsoft-com:vml" Requires="v">
                  <p:oleObj spid="_x0000_s12411" name="Equation" r:id="rId3" imgW="126725" imgH="126725" progId="">
                    <p:embed/>
                  </p:oleObj>
                </mc:Choice>
                <mc:Fallback>
                  <p:oleObj name="Equation" r:id="rId3" imgW="126725" imgH="12672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528"/>
                          <a:ext cx="328"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283" name="Rectangle 155"/>
            <p:cNvSpPr>
              <a:spLocks noChangeArrowheads="1"/>
            </p:cNvSpPr>
            <p:nvPr/>
          </p:nvSpPr>
          <p:spPr bwMode="auto">
            <a:xfrm>
              <a:off x="2978" y="384"/>
              <a:ext cx="2638" cy="205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79" name="Line 151"/>
            <p:cNvSpPr>
              <a:spLocks noChangeShapeType="1"/>
            </p:cNvSpPr>
            <p:nvPr/>
          </p:nvSpPr>
          <p:spPr bwMode="auto">
            <a:xfrm>
              <a:off x="4224" y="624"/>
              <a:ext cx="0" cy="912"/>
            </a:xfrm>
            <a:prstGeom prst="line">
              <a:avLst/>
            </a:prstGeom>
            <a:noFill/>
            <a:ln w="28575">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76169" name="Object 41"/>
          <p:cNvGraphicFramePr>
            <a:graphicFrameLocks noChangeAspect="1"/>
          </p:cNvGraphicFramePr>
          <p:nvPr/>
        </p:nvGraphicFramePr>
        <p:xfrm>
          <a:off x="1003300" y="1347788"/>
          <a:ext cx="2794000" cy="738187"/>
        </p:xfrm>
        <a:graphic>
          <a:graphicData uri="http://schemas.openxmlformats.org/presentationml/2006/ole">
            <mc:AlternateContent xmlns:mc="http://schemas.openxmlformats.org/markup-compatibility/2006">
              <mc:Choice xmlns:v="urn:schemas-microsoft-com:vml" Requires="v">
                <p:oleObj spid="_x0000_s12412" name="公式" r:id="rId5" imgW="825500" imgH="228600" progId="">
                  <p:embed/>
                </p:oleObj>
              </mc:Choice>
              <mc:Fallback>
                <p:oleObj name="公式" r:id="rId5" imgW="825500" imgH="2286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1347788"/>
                        <a:ext cx="27940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14" name="Object 86"/>
          <p:cNvGraphicFramePr>
            <a:graphicFrameLocks noChangeAspect="1"/>
          </p:cNvGraphicFramePr>
          <p:nvPr/>
        </p:nvGraphicFramePr>
        <p:xfrm>
          <a:off x="777875" y="3429000"/>
          <a:ext cx="3167063" cy="755650"/>
        </p:xfrm>
        <a:graphic>
          <a:graphicData uri="http://schemas.openxmlformats.org/presentationml/2006/ole">
            <mc:AlternateContent xmlns:mc="http://schemas.openxmlformats.org/markup-compatibility/2006">
              <mc:Choice xmlns:v="urn:schemas-microsoft-com:vml" Requires="v">
                <p:oleObj spid="_x0000_s12413" name="Equation" r:id="rId7" imgW="1117115" imgH="266584" progId="">
                  <p:embed/>
                </p:oleObj>
              </mc:Choice>
              <mc:Fallback>
                <p:oleObj name="Equation" r:id="rId7" imgW="1117115" imgH="266584"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5" y="3429000"/>
                        <a:ext cx="3167063"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215" name="Object 87"/>
          <p:cNvGraphicFramePr>
            <a:graphicFrameLocks noChangeAspect="1"/>
          </p:cNvGraphicFramePr>
          <p:nvPr/>
        </p:nvGraphicFramePr>
        <p:xfrm>
          <a:off x="342900" y="2160588"/>
          <a:ext cx="4229100" cy="717550"/>
        </p:xfrm>
        <a:graphic>
          <a:graphicData uri="http://schemas.openxmlformats.org/presentationml/2006/ole">
            <mc:AlternateContent xmlns:mc="http://schemas.openxmlformats.org/markup-compatibility/2006">
              <mc:Choice xmlns:v="urn:schemas-microsoft-com:vml" Requires="v">
                <p:oleObj spid="_x0000_s12414" name="Equation" r:id="rId9" imgW="1346200" imgH="228600" progId="">
                  <p:embed/>
                </p:oleObj>
              </mc:Choice>
              <mc:Fallback>
                <p:oleObj name="Equation" r:id="rId9" imgW="1346200" imgH="228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 y="2160588"/>
                        <a:ext cx="42291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84"/>
          <p:cNvGrpSpPr>
            <a:grpSpLocks/>
          </p:cNvGrpSpPr>
          <p:nvPr/>
        </p:nvGrpSpPr>
        <p:grpSpPr bwMode="auto">
          <a:xfrm>
            <a:off x="7540625" y="2363788"/>
            <a:ext cx="1001713" cy="608012"/>
            <a:chOff x="4800" y="1249"/>
            <a:chExt cx="631" cy="383"/>
          </a:xfrm>
        </p:grpSpPr>
        <p:graphicFrame>
          <p:nvGraphicFramePr>
            <p:cNvPr id="176286" name="Object 158"/>
            <p:cNvGraphicFramePr>
              <a:graphicFrameLocks noChangeAspect="1"/>
            </p:cNvGraphicFramePr>
            <p:nvPr/>
          </p:nvGraphicFramePr>
          <p:xfrm>
            <a:off x="4944" y="1249"/>
            <a:ext cx="487" cy="383"/>
          </p:xfrm>
          <a:graphic>
            <a:graphicData uri="http://schemas.openxmlformats.org/presentationml/2006/ole">
              <mc:AlternateContent xmlns:mc="http://schemas.openxmlformats.org/markup-compatibility/2006">
                <mc:Choice xmlns:v="urn:schemas-microsoft-com:vml" Requires="v">
                  <p:oleObj spid="_x0000_s12415" name="Equation" r:id="rId11" imgW="279400" imgH="228600" progId="">
                    <p:embed/>
                  </p:oleObj>
                </mc:Choice>
                <mc:Fallback>
                  <p:oleObj name="Equation" r:id="rId11" imgW="279400" imgH="228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4" y="1249"/>
                          <a:ext cx="487"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311" name="Oval 183"/>
            <p:cNvSpPr>
              <a:spLocks noChangeArrowheads="1"/>
            </p:cNvSpPr>
            <p:nvPr/>
          </p:nvSpPr>
          <p:spPr bwMode="auto">
            <a:xfrm>
              <a:off x="4800" y="1358"/>
              <a:ext cx="144" cy="130"/>
            </a:xfrm>
            <a:prstGeom prst="ellipse">
              <a:avLst/>
            </a:prstGeom>
            <a:gradFill rotWithShape="0">
              <a:gsLst>
                <a:gs pos="0">
                  <a:srgbClr val="FFFFFF"/>
                </a:gs>
                <a:gs pos="100000">
                  <a:srgbClr val="009900"/>
                </a:gs>
              </a:gsLst>
              <a:path path="shape">
                <a:fillToRect l="50000" t="50000" r="50000" b="50000"/>
              </a:path>
            </a:gra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201"/>
          <p:cNvGrpSpPr>
            <a:grpSpLocks/>
          </p:cNvGrpSpPr>
          <p:nvPr/>
        </p:nvGrpSpPr>
        <p:grpSpPr bwMode="auto">
          <a:xfrm>
            <a:off x="5483225" y="2379663"/>
            <a:ext cx="2286000" cy="1049337"/>
            <a:chOff x="3454" y="1499"/>
            <a:chExt cx="1440" cy="661"/>
          </a:xfrm>
        </p:grpSpPr>
        <p:graphicFrame>
          <p:nvGraphicFramePr>
            <p:cNvPr id="176289" name="Object 161"/>
            <p:cNvGraphicFramePr>
              <a:graphicFrameLocks noChangeAspect="1"/>
            </p:cNvGraphicFramePr>
            <p:nvPr/>
          </p:nvGraphicFramePr>
          <p:xfrm>
            <a:off x="4420" y="1679"/>
            <a:ext cx="234" cy="481"/>
          </p:xfrm>
          <a:graphic>
            <a:graphicData uri="http://schemas.openxmlformats.org/presentationml/2006/ole">
              <mc:AlternateContent xmlns:mc="http://schemas.openxmlformats.org/markup-compatibility/2006">
                <mc:Choice xmlns:v="urn:schemas-microsoft-com:vml" Requires="v">
                  <p:oleObj spid="_x0000_s12416" name="Equation" r:id="rId13" imgW="126890" imgH="228402" progId="">
                    <p:embed/>
                  </p:oleObj>
                </mc:Choice>
                <mc:Fallback>
                  <p:oleObj name="Equation" r:id="rId13" imgW="126890" imgH="228402"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0" y="1679"/>
                          <a:ext cx="234"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186"/>
            <p:cNvGrpSpPr>
              <a:grpSpLocks/>
            </p:cNvGrpSpPr>
            <p:nvPr/>
          </p:nvGrpSpPr>
          <p:grpSpPr bwMode="auto">
            <a:xfrm>
              <a:off x="3454" y="1499"/>
              <a:ext cx="1440" cy="519"/>
              <a:chOff x="3504" y="1259"/>
              <a:chExt cx="1440" cy="519"/>
            </a:xfrm>
          </p:grpSpPr>
          <p:sp>
            <p:nvSpPr>
              <p:cNvPr id="176310" name="Oval 182"/>
              <p:cNvSpPr>
                <a:spLocks noChangeArrowheads="1"/>
              </p:cNvSpPr>
              <p:nvPr/>
            </p:nvSpPr>
            <p:spPr bwMode="auto">
              <a:xfrm>
                <a:off x="3504" y="1259"/>
                <a:ext cx="1440" cy="519"/>
              </a:xfrm>
              <a:prstGeom prst="ellipse">
                <a:avLst/>
              </a:prstGeom>
              <a:noFill/>
              <a:ln w="1270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8" name="Line 160"/>
              <p:cNvSpPr>
                <a:spLocks noChangeShapeType="1"/>
              </p:cNvSpPr>
              <p:nvPr/>
            </p:nvSpPr>
            <p:spPr bwMode="auto">
              <a:xfrm flipV="1">
                <a:off x="4216" y="1439"/>
                <a:ext cx="680" cy="93"/>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281" name="Text Box 153"/>
              <p:cNvSpPr txBox="1">
                <a:spLocks noChangeArrowheads="1"/>
              </p:cNvSpPr>
              <p:nvPr/>
            </p:nvSpPr>
            <p:spPr bwMode="auto">
              <a:xfrm>
                <a:off x="3936" y="1388"/>
                <a:ext cx="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0" i="1">
                    <a:solidFill>
                      <a:schemeClr val="tx1"/>
                    </a:solidFill>
                  </a:rPr>
                  <a:t>O</a:t>
                </a:r>
              </a:p>
            </p:txBody>
          </p:sp>
        </p:grpSp>
      </p:grpSp>
      <p:grpSp>
        <p:nvGrpSpPr>
          <p:cNvPr id="7" name="Group 185"/>
          <p:cNvGrpSpPr>
            <a:grpSpLocks/>
          </p:cNvGrpSpPr>
          <p:nvPr/>
        </p:nvGrpSpPr>
        <p:grpSpPr bwMode="auto">
          <a:xfrm>
            <a:off x="7016750" y="1739900"/>
            <a:ext cx="819150" cy="927100"/>
            <a:chOff x="4470" y="856"/>
            <a:chExt cx="516" cy="584"/>
          </a:xfrm>
        </p:grpSpPr>
        <p:graphicFrame>
          <p:nvGraphicFramePr>
            <p:cNvPr id="176295" name="Object 167"/>
            <p:cNvGraphicFramePr>
              <a:graphicFrameLocks noChangeAspect="1"/>
            </p:cNvGraphicFramePr>
            <p:nvPr/>
          </p:nvGraphicFramePr>
          <p:xfrm>
            <a:off x="4613" y="856"/>
            <a:ext cx="373" cy="473"/>
          </p:xfrm>
          <a:graphic>
            <a:graphicData uri="http://schemas.openxmlformats.org/presentationml/2006/ole">
              <mc:AlternateContent xmlns:mc="http://schemas.openxmlformats.org/markup-compatibility/2006">
                <mc:Choice xmlns:v="urn:schemas-microsoft-com:vml" Requires="v">
                  <p:oleObj spid="_x0000_s12417" name="Equation" r:id="rId15" imgW="190417" imgH="241195" progId="">
                    <p:embed/>
                  </p:oleObj>
                </mc:Choice>
                <mc:Fallback>
                  <p:oleObj name="Equation" r:id="rId15" imgW="190417" imgH="241195"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13" y="856"/>
                          <a:ext cx="373"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291" name="Line 163"/>
            <p:cNvSpPr>
              <a:spLocks noChangeShapeType="1"/>
            </p:cNvSpPr>
            <p:nvPr/>
          </p:nvSpPr>
          <p:spPr bwMode="auto">
            <a:xfrm flipH="1" flipV="1">
              <a:off x="4470" y="1056"/>
              <a:ext cx="405" cy="384"/>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76316" name="Object 188"/>
          <p:cNvGraphicFramePr>
            <a:graphicFrameLocks noChangeAspect="1"/>
          </p:cNvGraphicFramePr>
          <p:nvPr/>
        </p:nvGraphicFramePr>
        <p:xfrm>
          <a:off x="1295400" y="2819400"/>
          <a:ext cx="2133600" cy="782638"/>
        </p:xfrm>
        <a:graphic>
          <a:graphicData uri="http://schemas.openxmlformats.org/presentationml/2006/ole">
            <mc:AlternateContent xmlns:mc="http://schemas.openxmlformats.org/markup-compatibility/2006">
              <mc:Choice xmlns:v="urn:schemas-microsoft-com:vml" Requires="v">
                <p:oleObj spid="_x0000_s12418" name="Equation" r:id="rId17" imgW="622030" imgH="228501" progId="">
                  <p:embed/>
                </p:oleObj>
              </mc:Choice>
              <mc:Fallback>
                <p:oleObj name="Equation" r:id="rId17" imgW="622030" imgH="228501"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2819400"/>
                        <a:ext cx="213360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317" name="Object 189"/>
          <p:cNvGraphicFramePr>
            <a:graphicFrameLocks noChangeAspect="1"/>
          </p:cNvGraphicFramePr>
          <p:nvPr/>
        </p:nvGraphicFramePr>
        <p:xfrm>
          <a:off x="777875" y="4267200"/>
          <a:ext cx="7764463" cy="792163"/>
        </p:xfrm>
        <a:graphic>
          <a:graphicData uri="http://schemas.openxmlformats.org/presentationml/2006/ole">
            <mc:AlternateContent xmlns:mc="http://schemas.openxmlformats.org/markup-compatibility/2006">
              <mc:Choice xmlns:v="urn:schemas-microsoft-com:vml" Requires="v">
                <p:oleObj spid="_x0000_s12419" name="Equation" r:id="rId19" imgW="2565400" imgH="279400" progId="">
                  <p:embed/>
                </p:oleObj>
              </mc:Choice>
              <mc:Fallback>
                <p:oleObj name="Equation" r:id="rId19" imgW="2565400" imgH="279400"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7875" y="4267200"/>
                        <a:ext cx="77644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99"/>
          <p:cNvGrpSpPr>
            <a:grpSpLocks/>
          </p:cNvGrpSpPr>
          <p:nvPr/>
        </p:nvGrpSpPr>
        <p:grpSpPr bwMode="auto">
          <a:xfrm>
            <a:off x="533400" y="5867400"/>
            <a:ext cx="5794375" cy="638175"/>
            <a:chOff x="336" y="3696"/>
            <a:chExt cx="3650" cy="402"/>
          </a:xfrm>
        </p:grpSpPr>
        <p:sp>
          <p:nvSpPr>
            <p:cNvPr id="176320" name="Text Box 192"/>
            <p:cNvSpPr txBox="1">
              <a:spLocks noChangeArrowheads="1"/>
            </p:cNvSpPr>
            <p:nvPr/>
          </p:nvSpPr>
          <p:spPr bwMode="auto">
            <a:xfrm>
              <a:off x="336" y="3696"/>
              <a:ext cx="1925" cy="33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Blip>
                  <a:blip r:embed="rId21"/>
                </a:buBlip>
              </a:pPr>
              <a:r>
                <a:rPr kumimoji="1" lang="en-US" altLang="zh-CN" dirty="0">
                  <a:solidFill>
                    <a:schemeClr val="tx1"/>
                  </a:solidFill>
                </a:rPr>
                <a:t>     </a:t>
              </a:r>
              <a:r>
                <a:rPr kumimoji="1" lang="zh-CN" altLang="en-US" sz="2800" dirty="0">
                  <a:solidFill>
                    <a:srgbClr val="CC0000"/>
                  </a:solidFill>
                  <a:latin typeface="黑体" panose="02010609060101010101" pitchFamily="49" charset="-122"/>
                  <a:ea typeface="黑体" panose="02010609060101010101" pitchFamily="49" charset="-122"/>
                </a:rPr>
                <a:t>转动定律</a:t>
              </a:r>
            </a:p>
          </p:txBody>
        </p:sp>
        <p:graphicFrame>
          <p:nvGraphicFramePr>
            <p:cNvPr id="176321" name="Object 193"/>
            <p:cNvGraphicFramePr>
              <a:graphicFrameLocks noChangeAspect="1"/>
            </p:cNvGraphicFramePr>
            <p:nvPr/>
          </p:nvGraphicFramePr>
          <p:xfrm>
            <a:off x="2688" y="3722"/>
            <a:ext cx="1298" cy="376"/>
          </p:xfrm>
          <a:graphic>
            <a:graphicData uri="http://schemas.openxmlformats.org/presentationml/2006/ole">
              <mc:AlternateContent xmlns:mc="http://schemas.openxmlformats.org/markup-compatibility/2006">
                <mc:Choice xmlns:v="urn:schemas-microsoft-com:vml" Requires="v">
                  <p:oleObj spid="_x0000_s12420" name="公式" r:id="rId22" imgW="380835" imgH="139639" progId="">
                    <p:embed/>
                  </p:oleObj>
                </mc:Choice>
                <mc:Fallback>
                  <p:oleObj name="公式" r:id="rId22" imgW="380835" imgH="139639" progId="">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88" y="3722"/>
                          <a:ext cx="1298" cy="376"/>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grpSp>
        <p:nvGrpSpPr>
          <p:cNvPr id="9" name="Group 200"/>
          <p:cNvGrpSpPr>
            <a:grpSpLocks/>
          </p:cNvGrpSpPr>
          <p:nvPr/>
        </p:nvGrpSpPr>
        <p:grpSpPr bwMode="auto">
          <a:xfrm>
            <a:off x="533400" y="5091113"/>
            <a:ext cx="6080125" cy="776287"/>
            <a:chOff x="336" y="3161"/>
            <a:chExt cx="3830" cy="489"/>
          </a:xfrm>
        </p:grpSpPr>
        <p:graphicFrame>
          <p:nvGraphicFramePr>
            <p:cNvPr id="176323" name="Object 195"/>
            <p:cNvGraphicFramePr>
              <a:graphicFrameLocks noChangeAspect="1"/>
            </p:cNvGraphicFramePr>
            <p:nvPr/>
          </p:nvGraphicFramePr>
          <p:xfrm>
            <a:off x="2400" y="3161"/>
            <a:ext cx="1766" cy="489"/>
          </p:xfrm>
          <a:graphic>
            <a:graphicData uri="http://schemas.openxmlformats.org/presentationml/2006/ole">
              <mc:AlternateContent xmlns:mc="http://schemas.openxmlformats.org/markup-compatibility/2006">
                <mc:Choice xmlns:v="urn:schemas-microsoft-com:vml" Requires="v">
                  <p:oleObj spid="_x0000_s12421" name="Equation" r:id="rId24" imgW="837836" imgH="266584" progId="">
                    <p:embed/>
                  </p:oleObj>
                </mc:Choice>
                <mc:Fallback>
                  <p:oleObj name="Equation" r:id="rId24" imgW="837836" imgH="266584" progId="">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 y="3161"/>
                          <a:ext cx="1766" cy="489"/>
                        </a:xfrm>
                        <a:prstGeom prst="rect">
                          <a:avLst/>
                        </a:prstGeom>
                        <a:noFill/>
                        <a:ln>
                          <a:noFill/>
                        </a:ln>
                        <a:extLst>
                          <a:ext uri="{909E8E84-426E-40DD-AFC4-6F175D3DCCD1}">
                            <a14:hiddenFill xmlns:a14="http://schemas.microsoft.com/office/drawing/2010/main">
                              <a:gradFill rotWithShape="0">
                                <a:gsLst>
                                  <a:gs pos="0">
                                    <a:srgbClr val="A9A987"/>
                                  </a:gs>
                                  <a:gs pos="50000">
                                    <a:srgbClr val="FFFFCC"/>
                                  </a:gs>
                                  <a:gs pos="100000">
                                    <a:srgbClr val="A9A987"/>
                                  </a:gs>
                                </a:gsLst>
                                <a:lin ang="5400000" scaled="1"/>
                              </a:gra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sp>
          <p:nvSpPr>
            <p:cNvPr id="176324" name="Rectangle 196"/>
            <p:cNvSpPr>
              <a:spLocks noChangeArrowheads="1"/>
            </p:cNvSpPr>
            <p:nvPr/>
          </p:nvSpPr>
          <p:spPr bwMode="auto">
            <a:xfrm>
              <a:off x="336" y="3264"/>
              <a:ext cx="1872" cy="32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CC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buFont typeface="Wingdings" pitchFamily="2" charset="2"/>
                <a:buChar char="Ø"/>
              </a:pPr>
              <a:r>
                <a:rPr kumimoji="1" lang="en-US" altLang="zh-CN" sz="2800" dirty="0">
                  <a:solidFill>
                    <a:schemeClr val="tx1"/>
                  </a:solidFill>
                </a:rPr>
                <a:t>  </a:t>
              </a:r>
              <a:r>
                <a:rPr kumimoji="1" lang="zh-CN" altLang="en-US" sz="2800" dirty="0">
                  <a:solidFill>
                    <a:schemeClr val="tx1"/>
                  </a:solidFill>
                  <a:latin typeface="黑体" panose="02010609060101010101" pitchFamily="49" charset="-122"/>
                  <a:ea typeface="黑体" panose="02010609060101010101" pitchFamily="49" charset="-122"/>
                </a:rPr>
                <a:t>转动惯量</a:t>
              </a:r>
            </a:p>
          </p:txBody>
        </p:sp>
      </p:grpSp>
      <p:sp>
        <p:nvSpPr>
          <p:cNvPr id="34" name="矩形 33"/>
          <p:cNvSpPr/>
          <p:nvPr/>
        </p:nvSpPr>
        <p:spPr>
          <a:xfrm>
            <a:off x="685800" y="152400"/>
            <a:ext cx="5335115"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二 刚体定轴转动的转动定律</a:t>
            </a:r>
            <a:endParaRPr lang="zh-CN" altLang="zh-CN" sz="3200"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108504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up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76169"/>
                                        </p:tgtEl>
                                        <p:attrNameLst>
                                          <p:attrName>style.visibility</p:attrName>
                                        </p:attrNameLst>
                                      </p:cBhvr>
                                      <p:to>
                                        <p:strVal val="visible"/>
                                      </p:to>
                                    </p:set>
                                    <p:animEffect transition="in" filter="blinds(vertical)">
                                      <p:cBhvr>
                                        <p:cTn id="22" dur="500"/>
                                        <p:tgtEl>
                                          <p:spTgt spid="1761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6215"/>
                                        </p:tgtEl>
                                        <p:attrNameLst>
                                          <p:attrName>style.visibility</p:attrName>
                                        </p:attrNameLst>
                                      </p:cBhvr>
                                      <p:to>
                                        <p:strVal val="visible"/>
                                      </p:to>
                                    </p:set>
                                    <p:animEffect transition="in" filter="blinds(horizontal)">
                                      <p:cBhvr>
                                        <p:cTn id="27" dur="500"/>
                                        <p:tgtEl>
                                          <p:spTgt spid="17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6316"/>
                                        </p:tgtEl>
                                        <p:attrNameLst>
                                          <p:attrName>style.visibility</p:attrName>
                                        </p:attrNameLst>
                                      </p:cBhvr>
                                      <p:to>
                                        <p:strVal val="visible"/>
                                      </p:to>
                                    </p:set>
                                    <p:animEffect transition="in" filter="blinds(horizontal)">
                                      <p:cBhvr>
                                        <p:cTn id="32" dur="500"/>
                                        <p:tgtEl>
                                          <p:spTgt spid="1763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6214"/>
                                        </p:tgtEl>
                                        <p:attrNameLst>
                                          <p:attrName>style.visibility</p:attrName>
                                        </p:attrNameLst>
                                      </p:cBhvr>
                                      <p:to>
                                        <p:strVal val="visible"/>
                                      </p:to>
                                    </p:set>
                                    <p:animEffect transition="in" filter="blinds(horizontal)">
                                      <p:cBhvr>
                                        <p:cTn id="37" dur="500"/>
                                        <p:tgtEl>
                                          <p:spTgt spid="1762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6317"/>
                                        </p:tgtEl>
                                        <p:attrNameLst>
                                          <p:attrName>style.visibility</p:attrName>
                                        </p:attrNameLst>
                                      </p:cBhvr>
                                      <p:to>
                                        <p:strVal val="visible"/>
                                      </p:to>
                                    </p:set>
                                    <p:animEffect transition="in" filter="blinds(horizontal)">
                                      <p:cBhvr>
                                        <p:cTn id="42" dur="500"/>
                                        <p:tgtEl>
                                          <p:spTgt spid="1763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Text Box 4"/>
          <p:cNvSpPr txBox="1">
            <a:spLocks noChangeArrowheads="1"/>
          </p:cNvSpPr>
          <p:nvPr/>
        </p:nvSpPr>
        <p:spPr bwMode="auto">
          <a:xfrm>
            <a:off x="152400" y="3581602"/>
            <a:ext cx="89154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buClr>
                <a:srgbClr val="0000FF"/>
              </a:buClr>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 </a:t>
            </a:r>
            <a:r>
              <a:rPr kumimoji="1" lang="zh-CN" altLang="en-US" sz="2800" dirty="0">
                <a:solidFill>
                  <a:schemeClr val="tx1"/>
                </a:solidFill>
                <a:latin typeface="黑体" panose="02010609060101010101" pitchFamily="49" charset="-122"/>
                <a:ea typeface="黑体" panose="02010609060101010101" pitchFamily="49" charset="-122"/>
              </a:rPr>
              <a:t>转动惯量物理</a:t>
            </a:r>
            <a:r>
              <a:rPr kumimoji="1" lang="zh-CN" altLang="en-US" sz="2800" dirty="0">
                <a:solidFill>
                  <a:srgbClr val="CC0000"/>
                </a:solidFill>
                <a:latin typeface="黑体" panose="02010609060101010101" pitchFamily="49" charset="-122"/>
                <a:ea typeface="黑体" panose="02010609060101010101" pitchFamily="49" charset="-122"/>
              </a:rPr>
              <a:t>意义</a:t>
            </a:r>
            <a:r>
              <a:rPr kumimoji="1" lang="zh-CN" altLang="en-US" sz="2800" dirty="0">
                <a:solidFill>
                  <a:schemeClr val="tx1"/>
                </a:solidFill>
                <a:latin typeface="黑体" panose="02010609060101010101" pitchFamily="49" charset="-122"/>
                <a:ea typeface="黑体" panose="02010609060101010101" pitchFamily="49" charset="-122"/>
              </a:rPr>
              <a:t>：转动惯性的量度</a:t>
            </a:r>
            <a:r>
              <a:rPr kumimoji="1" lang="en-US" altLang="zh-CN" sz="2800" dirty="0">
                <a:solidFill>
                  <a:schemeClr val="tx1"/>
                </a:solidFill>
                <a:latin typeface="黑体" panose="02010609060101010101" pitchFamily="49" charset="-122"/>
                <a:ea typeface="黑体" panose="02010609060101010101" pitchFamily="49" charset="-122"/>
              </a:rPr>
              <a:t>.</a:t>
            </a:r>
          </a:p>
        </p:txBody>
      </p:sp>
      <p:grpSp>
        <p:nvGrpSpPr>
          <p:cNvPr id="2" name="Group 32"/>
          <p:cNvGrpSpPr>
            <a:grpSpLocks/>
          </p:cNvGrpSpPr>
          <p:nvPr/>
        </p:nvGrpSpPr>
        <p:grpSpPr bwMode="auto">
          <a:xfrm>
            <a:off x="152400" y="4291012"/>
            <a:ext cx="6683375" cy="2262188"/>
            <a:chOff x="96" y="2448"/>
            <a:chExt cx="4210" cy="1425"/>
          </a:xfrm>
        </p:grpSpPr>
        <p:sp>
          <p:nvSpPr>
            <p:cNvPr id="178183" name="Rectangle 7"/>
            <p:cNvSpPr>
              <a:spLocks noChangeArrowheads="1"/>
            </p:cNvSpPr>
            <p:nvPr/>
          </p:nvSpPr>
          <p:spPr bwMode="auto">
            <a:xfrm>
              <a:off x="96" y="2448"/>
              <a:ext cx="37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0000FF"/>
                </a:buClr>
              </a:pPr>
              <a:r>
                <a:rPr kumimoji="1" lang="zh-CN" altLang="en-US" sz="2800" dirty="0">
                  <a:solidFill>
                    <a:schemeClr val="tx1"/>
                  </a:solidFill>
                  <a:latin typeface="黑体" panose="02010609060101010101" pitchFamily="49" charset="-122"/>
                  <a:ea typeface="黑体" panose="02010609060101010101" pitchFamily="49" charset="-122"/>
                </a:rPr>
                <a:t>（</a:t>
              </a:r>
              <a:r>
                <a:rPr kumimoji="1" lang="en-US" altLang="zh-CN" sz="2800" dirty="0">
                  <a:solidFill>
                    <a:schemeClr val="tx1"/>
                  </a:solidFill>
                  <a:latin typeface="黑体" panose="02010609060101010101" pitchFamily="49" charset="-122"/>
                  <a:ea typeface="黑体" panose="02010609060101010101" pitchFamily="49" charset="-122"/>
                </a:rPr>
                <a:t>2</a:t>
              </a:r>
              <a:r>
                <a:rPr kumimoji="1" lang="zh-CN" altLang="en-US" sz="2800" dirty="0">
                  <a:solidFill>
                    <a:schemeClr val="tx1"/>
                  </a:solidFill>
                  <a:latin typeface="黑体" panose="02010609060101010101" pitchFamily="49" charset="-122"/>
                  <a:ea typeface="黑体" panose="02010609060101010101" pitchFamily="49" charset="-122"/>
                </a:rPr>
                <a:t>）</a:t>
              </a:r>
              <a:r>
                <a:rPr kumimoji="1" lang="en-US" altLang="zh-CN" sz="2800" dirty="0">
                  <a:solidFill>
                    <a:schemeClr val="tx1"/>
                  </a:solidFill>
                  <a:latin typeface="黑体" panose="02010609060101010101" pitchFamily="49" charset="-122"/>
                  <a:ea typeface="黑体" panose="02010609060101010101" pitchFamily="49" charset="-122"/>
                </a:rPr>
                <a:t> </a:t>
              </a:r>
              <a:r>
                <a:rPr kumimoji="1" lang="zh-CN" altLang="en-US" sz="2800" dirty="0">
                  <a:solidFill>
                    <a:schemeClr val="tx1"/>
                  </a:solidFill>
                  <a:latin typeface="黑体" panose="02010609060101010101" pitchFamily="49" charset="-122"/>
                  <a:ea typeface="黑体" panose="02010609060101010101" pitchFamily="49" charset="-122"/>
                </a:rPr>
                <a:t>质量连续分布刚体的转动惯量</a:t>
              </a:r>
              <a:endParaRPr kumimoji="1" lang="zh-CN" altLang="en-US" sz="2800" b="0" dirty="0">
                <a:solidFill>
                  <a:schemeClr val="tx1"/>
                </a:solidFill>
                <a:latin typeface="黑体" panose="02010609060101010101" pitchFamily="49" charset="-122"/>
                <a:ea typeface="黑体" panose="02010609060101010101" pitchFamily="49" charset="-122"/>
              </a:endParaRPr>
            </a:p>
          </p:txBody>
        </p:sp>
        <p:graphicFrame>
          <p:nvGraphicFramePr>
            <p:cNvPr id="178184" name="Object 8"/>
            <p:cNvGraphicFramePr>
              <a:graphicFrameLocks noChangeAspect="1"/>
            </p:cNvGraphicFramePr>
            <p:nvPr>
              <p:extLst>
                <p:ext uri="{D42A27DB-BD31-4B8C-83A1-F6EECF244321}">
                  <p14:modId xmlns:p14="http://schemas.microsoft.com/office/powerpoint/2010/main" val="4262913746"/>
                </p:ext>
              </p:extLst>
            </p:nvPr>
          </p:nvGraphicFramePr>
          <p:xfrm>
            <a:off x="1152" y="2852"/>
            <a:ext cx="2304" cy="685"/>
          </p:xfrm>
          <a:graphic>
            <a:graphicData uri="http://schemas.openxmlformats.org/presentationml/2006/ole">
              <mc:AlternateContent xmlns:mc="http://schemas.openxmlformats.org/markup-compatibility/2006">
                <mc:Choice xmlns:v="urn:schemas-microsoft-com:vml" Requires="v">
                  <p:oleObj spid="_x0000_s13358" name="Equation" r:id="rId3" imgW="1397000" imgH="368300" progId="">
                    <p:embed/>
                  </p:oleObj>
                </mc:Choice>
                <mc:Fallback>
                  <p:oleObj name="Equation" r:id="rId3" imgW="1397000" imgH="3683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2852"/>
                          <a:ext cx="2304" cy="685"/>
                        </a:xfrm>
                        <a:prstGeom prst="rect">
                          <a:avLst/>
                        </a:prstGeom>
                        <a:noFill/>
                        <a:ln>
                          <a:noFill/>
                        </a:ln>
                        <a:extLst>
                          <a:ext uri="{909E8E84-426E-40DD-AFC4-6F175D3DCCD1}">
                            <a14:hiddenFill xmlns:a14="http://schemas.microsoft.com/office/drawing/2010/main">
                              <a:gradFill rotWithShape="0">
                                <a:gsLst>
                                  <a:gs pos="0">
                                    <a:srgbClr val="C2C29B"/>
                                  </a:gs>
                                  <a:gs pos="50000">
                                    <a:srgbClr val="FFFFCC"/>
                                  </a:gs>
                                  <a:gs pos="100000">
                                    <a:srgbClr val="C2C29B"/>
                                  </a:gs>
                                </a:gsLst>
                                <a:lin ang="5400000" scaled="1"/>
                              </a:gra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grpSp>
          <p:nvGrpSpPr>
            <p:cNvPr id="3" name="Group 31"/>
            <p:cNvGrpSpPr>
              <a:grpSpLocks/>
            </p:cNvGrpSpPr>
            <p:nvPr/>
          </p:nvGrpSpPr>
          <p:grpSpPr bwMode="auto">
            <a:xfrm>
              <a:off x="558" y="3456"/>
              <a:ext cx="3748" cy="417"/>
              <a:chOff x="558" y="3456"/>
              <a:chExt cx="3748" cy="417"/>
            </a:xfrm>
          </p:grpSpPr>
          <p:sp>
            <p:nvSpPr>
              <p:cNvPr id="178186" name="Text Box 10"/>
              <p:cNvSpPr txBox="1">
                <a:spLocks noChangeArrowheads="1"/>
              </p:cNvSpPr>
              <p:nvPr/>
            </p:nvSpPr>
            <p:spPr bwMode="auto">
              <a:xfrm>
                <a:off x="558" y="3462"/>
                <a:ext cx="1266"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dirty="0">
                    <a:solidFill>
                      <a:schemeClr val="tx1"/>
                    </a:solidFill>
                    <a:latin typeface="黑体" panose="02010609060101010101" pitchFamily="49" charset="-122"/>
                    <a:ea typeface="黑体" panose="02010609060101010101" pitchFamily="49" charset="-122"/>
                  </a:rPr>
                  <a:t>质量元</a:t>
                </a:r>
                <a:r>
                  <a:rPr kumimoji="1" lang="en-US" altLang="zh-CN" sz="2800" dirty="0">
                    <a:solidFill>
                      <a:schemeClr val="tx1"/>
                    </a:solidFill>
                    <a:latin typeface="黑体" panose="02010609060101010101" pitchFamily="49" charset="-122"/>
                    <a:ea typeface="黑体" panose="02010609060101010101" pitchFamily="49" charset="-122"/>
                  </a:rPr>
                  <a:t>:</a:t>
                </a:r>
              </a:p>
            </p:txBody>
          </p:sp>
          <p:graphicFrame>
            <p:nvGraphicFramePr>
              <p:cNvPr id="178187" name="Object 11"/>
              <p:cNvGraphicFramePr>
                <a:graphicFrameLocks noChangeAspect="1"/>
              </p:cNvGraphicFramePr>
              <p:nvPr/>
            </p:nvGraphicFramePr>
            <p:xfrm>
              <a:off x="1440" y="3456"/>
              <a:ext cx="2866" cy="417"/>
            </p:xfrm>
            <a:graphic>
              <a:graphicData uri="http://schemas.openxmlformats.org/presentationml/2006/ole">
                <mc:AlternateContent xmlns:mc="http://schemas.openxmlformats.org/markup-compatibility/2006">
                  <mc:Choice xmlns:v="urn:schemas-microsoft-com:vml" Requires="v">
                    <p:oleObj spid="_x0000_s13359" name="公式" r:id="rId5" imgW="1396394" imgH="203112" progId="">
                      <p:embed/>
                    </p:oleObj>
                  </mc:Choice>
                  <mc:Fallback>
                    <p:oleObj name="公式" r:id="rId5" imgW="1396394" imgH="203112"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3456"/>
                            <a:ext cx="2866" cy="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78193" name="Text Box 17"/>
          <p:cNvSpPr txBox="1">
            <a:spLocks noChangeArrowheads="1"/>
          </p:cNvSpPr>
          <p:nvPr/>
        </p:nvSpPr>
        <p:spPr bwMode="auto">
          <a:xfrm>
            <a:off x="228600" y="1692275"/>
            <a:ext cx="8763000" cy="1126462"/>
          </a:xfrm>
          <a:prstGeom prst="rect">
            <a:avLst/>
          </a:prstGeom>
          <a:gradFill rotWithShape="0">
            <a:gsLst>
              <a:gs pos="0">
                <a:schemeClr val="accent1"/>
              </a:gs>
              <a:gs pos="50000">
                <a:srgbClr val="FFFFFF"/>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en-US" altLang="zh-CN" dirty="0">
                <a:solidFill>
                  <a:schemeClr val="tx1"/>
                </a:solidFill>
              </a:rPr>
              <a:t>        </a:t>
            </a:r>
            <a:r>
              <a:rPr kumimoji="1" lang="zh-CN" altLang="en-US" sz="2800" dirty="0">
                <a:solidFill>
                  <a:schemeClr val="tx1"/>
                </a:solidFill>
                <a:latin typeface="黑体" panose="02010609060101010101" pitchFamily="49" charset="-122"/>
                <a:ea typeface="黑体" panose="02010609060101010101" pitchFamily="49" charset="-122"/>
              </a:rPr>
              <a:t>刚体定轴转动的角加速度与它所受的</a:t>
            </a:r>
            <a:r>
              <a:rPr kumimoji="1" lang="zh-CN" altLang="en-US" sz="2800" dirty="0">
                <a:solidFill>
                  <a:srgbClr val="FF0000"/>
                </a:solidFill>
                <a:latin typeface="黑体" panose="02010609060101010101" pitchFamily="49" charset="-122"/>
                <a:ea typeface="黑体" panose="02010609060101010101" pitchFamily="49" charset="-122"/>
              </a:rPr>
              <a:t>合外力矩</a:t>
            </a:r>
            <a:r>
              <a:rPr kumimoji="1" lang="zh-CN" altLang="en-US" sz="2800" dirty="0">
                <a:solidFill>
                  <a:schemeClr val="tx1"/>
                </a:solidFill>
                <a:latin typeface="黑体" panose="02010609060101010101" pitchFamily="49" charset="-122"/>
                <a:ea typeface="黑体" panose="02010609060101010101" pitchFamily="49" charset="-122"/>
              </a:rPr>
              <a:t>成正比</a:t>
            </a:r>
            <a:r>
              <a:rPr kumimoji="1" lang="zh-CN" altLang="en-US" sz="2800" dirty="0">
                <a:latin typeface="黑体" panose="02010609060101010101" pitchFamily="49" charset="-122"/>
                <a:ea typeface="黑体" panose="02010609060101010101" pitchFamily="49" charset="-122"/>
              </a:rPr>
              <a:t>，</a:t>
            </a:r>
            <a:r>
              <a:rPr kumimoji="1" lang="zh-CN" altLang="en-US" sz="2800" dirty="0">
                <a:solidFill>
                  <a:schemeClr val="tx1"/>
                </a:solidFill>
                <a:latin typeface="黑体" panose="02010609060101010101" pitchFamily="49" charset="-122"/>
                <a:ea typeface="黑体" panose="02010609060101010101" pitchFamily="49" charset="-122"/>
              </a:rPr>
              <a:t>与刚体的</a:t>
            </a:r>
            <a:r>
              <a:rPr kumimoji="1" lang="zh-CN" altLang="en-US" sz="2800" dirty="0">
                <a:solidFill>
                  <a:srgbClr val="FF0000"/>
                </a:solidFill>
                <a:latin typeface="黑体" panose="02010609060101010101" pitchFamily="49" charset="-122"/>
                <a:ea typeface="黑体" panose="02010609060101010101" pitchFamily="49" charset="-122"/>
              </a:rPr>
              <a:t>转动惯量</a:t>
            </a:r>
            <a:r>
              <a:rPr kumimoji="1" lang="zh-CN" altLang="en-US" sz="2800" dirty="0">
                <a:solidFill>
                  <a:schemeClr val="tx1"/>
                </a:solidFill>
                <a:latin typeface="黑体" panose="02010609060101010101" pitchFamily="49" charset="-122"/>
                <a:ea typeface="黑体" panose="02010609060101010101" pitchFamily="49" charset="-122"/>
              </a:rPr>
              <a:t>成反比。</a:t>
            </a:r>
            <a:endParaRPr kumimoji="1" lang="en-US" altLang="zh-CN" sz="2800" dirty="0">
              <a:solidFill>
                <a:schemeClr val="tx1"/>
              </a:solidFill>
              <a:latin typeface="黑体" panose="02010609060101010101" pitchFamily="49" charset="-122"/>
              <a:ea typeface="黑体" panose="02010609060101010101" pitchFamily="49" charset="-122"/>
            </a:endParaRPr>
          </a:p>
        </p:txBody>
      </p:sp>
      <p:grpSp>
        <p:nvGrpSpPr>
          <p:cNvPr id="4" name="Group 24"/>
          <p:cNvGrpSpPr>
            <a:grpSpLocks/>
          </p:cNvGrpSpPr>
          <p:nvPr/>
        </p:nvGrpSpPr>
        <p:grpSpPr bwMode="auto">
          <a:xfrm>
            <a:off x="207355" y="900113"/>
            <a:ext cx="8022244" cy="776287"/>
            <a:chOff x="227" y="439"/>
            <a:chExt cx="4909" cy="489"/>
          </a:xfrm>
        </p:grpSpPr>
        <p:sp>
          <p:nvSpPr>
            <p:cNvPr id="178195" name="Text Box 19"/>
            <p:cNvSpPr txBox="1">
              <a:spLocks noChangeArrowheads="1"/>
            </p:cNvSpPr>
            <p:nvPr/>
          </p:nvSpPr>
          <p:spPr bwMode="auto">
            <a:xfrm>
              <a:off x="227" y="452"/>
              <a:ext cx="2304" cy="33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Blip>
                  <a:blip r:embed="rId7"/>
                </a:buBlip>
              </a:pPr>
              <a:r>
                <a:rPr kumimoji="1" lang="en-US" altLang="zh-CN" sz="2800" dirty="0">
                  <a:solidFill>
                    <a:schemeClr val="tx1"/>
                  </a:solidFill>
                  <a:latin typeface="黑体" panose="02010609060101010101" pitchFamily="49" charset="-122"/>
                  <a:ea typeface="黑体" panose="02010609060101010101" pitchFamily="49" charset="-122"/>
                </a:rPr>
                <a:t> </a:t>
              </a:r>
              <a:r>
                <a:rPr kumimoji="1" lang="zh-CN" altLang="en-US" sz="2800" dirty="0">
                  <a:solidFill>
                    <a:srgbClr val="FF0000"/>
                  </a:solidFill>
                  <a:latin typeface="黑体" panose="02010609060101010101" pitchFamily="49" charset="-122"/>
                  <a:ea typeface="黑体" panose="02010609060101010101" pitchFamily="49" charset="-122"/>
                </a:rPr>
                <a:t>转动定律</a:t>
              </a:r>
            </a:p>
          </p:txBody>
        </p:sp>
        <p:graphicFrame>
          <p:nvGraphicFramePr>
            <p:cNvPr id="178196" name="Object 20"/>
            <p:cNvGraphicFramePr>
              <a:graphicFrameLocks noChangeAspect="1"/>
            </p:cNvGraphicFramePr>
            <p:nvPr/>
          </p:nvGraphicFramePr>
          <p:xfrm>
            <a:off x="1965" y="456"/>
            <a:ext cx="1236" cy="448"/>
          </p:xfrm>
          <a:graphic>
            <a:graphicData uri="http://schemas.openxmlformats.org/presentationml/2006/ole">
              <mc:AlternateContent xmlns:mc="http://schemas.openxmlformats.org/markup-compatibility/2006">
                <mc:Choice xmlns:v="urn:schemas-microsoft-com:vml" Requires="v">
                  <p:oleObj spid="_x0000_s13360" name="公式" r:id="rId8" imgW="380835" imgH="139639" progId="">
                    <p:embed/>
                  </p:oleObj>
                </mc:Choice>
                <mc:Fallback>
                  <p:oleObj name="公式" r:id="rId8" imgW="380835" imgH="13963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5" y="456"/>
                          <a:ext cx="1236" cy="448"/>
                        </a:xfrm>
                        <a:prstGeom prst="rect">
                          <a:avLst/>
                        </a:prstGeom>
                        <a:noFill/>
                        <a:ln>
                          <a:noFill/>
                        </a:ln>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Lst>
                      </p:spPr>
                    </p:pic>
                  </p:oleObj>
                </mc:Fallback>
              </mc:AlternateContent>
            </a:graphicData>
          </a:graphic>
        </p:graphicFrame>
        <p:graphicFrame>
          <p:nvGraphicFramePr>
            <p:cNvPr id="178198" name="Object 22"/>
            <p:cNvGraphicFramePr>
              <a:graphicFrameLocks noChangeAspect="1"/>
            </p:cNvGraphicFramePr>
            <p:nvPr/>
          </p:nvGraphicFramePr>
          <p:xfrm>
            <a:off x="3648" y="439"/>
            <a:ext cx="1488" cy="489"/>
          </p:xfrm>
          <a:graphic>
            <a:graphicData uri="http://schemas.openxmlformats.org/presentationml/2006/ole">
              <mc:AlternateContent xmlns:mc="http://schemas.openxmlformats.org/markup-compatibility/2006">
                <mc:Choice xmlns:v="urn:schemas-microsoft-com:vml" Requires="v">
                  <p:oleObj spid="_x0000_s13361" name="Equation" r:id="rId10" imgW="837836" imgH="266584" progId="">
                    <p:embed/>
                  </p:oleObj>
                </mc:Choice>
                <mc:Fallback>
                  <p:oleObj name="Equation" r:id="rId10" imgW="837836" imgH="266584"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8" y="439"/>
                          <a:ext cx="1488" cy="489"/>
                        </a:xfrm>
                        <a:prstGeom prst="rect">
                          <a:avLst/>
                        </a:prstGeom>
                        <a:noFill/>
                        <a:ln>
                          <a:noFill/>
                        </a:ln>
                        <a:extLst>
                          <a:ext uri="{909E8E84-426E-40DD-AFC4-6F175D3DCCD1}">
                            <a14:hiddenFill xmlns:a14="http://schemas.microsoft.com/office/drawing/2010/main">
                              <a:gradFill rotWithShape="0">
                                <a:gsLst>
                                  <a:gs pos="0">
                                    <a:srgbClr val="A9A987"/>
                                  </a:gs>
                                  <a:gs pos="50000">
                                    <a:srgbClr val="FFFFCC"/>
                                  </a:gs>
                                  <a:gs pos="100000">
                                    <a:srgbClr val="A9A987"/>
                                  </a:gs>
                                </a:gsLst>
                                <a:lin ang="5400000" scaled="1"/>
                              </a:gra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grpSp>
      <p:sp>
        <p:nvSpPr>
          <p:cNvPr id="19" name="AutoShape 10"/>
          <p:cNvSpPr>
            <a:spLocks noChangeArrowheads="1"/>
          </p:cNvSpPr>
          <p:nvPr/>
        </p:nvSpPr>
        <p:spPr bwMode="auto">
          <a:xfrm>
            <a:off x="381000" y="2903538"/>
            <a:ext cx="1265238" cy="695265"/>
          </a:xfrm>
          <a:prstGeom prst="horizontalScroll">
            <a:avLst>
              <a:gd name="adj" fmla="val 12500"/>
            </a:avLst>
          </a:prstGeom>
          <a:gradFill rotWithShape="0">
            <a:gsLst>
              <a:gs pos="0">
                <a:srgbClr val="EDFFD2"/>
              </a:gs>
              <a:gs pos="50000">
                <a:schemeClr val="bg1"/>
              </a:gs>
              <a:gs pos="100000">
                <a:srgbClr val="EDFFD2"/>
              </a:gs>
            </a:gsLst>
            <a:lin ang="5400000" scaled="1"/>
          </a:gradFill>
          <a:ln w="9525">
            <a:solidFill>
              <a:srgbClr val="008080"/>
            </a:solidFill>
            <a:round/>
            <a:headEnd/>
            <a:tailEnd/>
          </a:ln>
          <a:effectLst/>
        </p:spPr>
        <p:txBody>
          <a:bodyPr anchor="ctr">
            <a:spAutoFit/>
          </a:bodyPr>
          <a:lstStyle/>
          <a:p>
            <a:pPr algn="ctr"/>
            <a:r>
              <a:rPr lang="zh-CN" altLang="en-US" sz="2800" dirty="0">
                <a:solidFill>
                  <a:srgbClr val="CC0000"/>
                </a:solidFill>
                <a:latin typeface="黑体" pitchFamily="49" charset="-122"/>
                <a:ea typeface="黑体" pitchFamily="49" charset="-122"/>
              </a:rPr>
              <a:t>说 明</a:t>
            </a:r>
          </a:p>
        </p:txBody>
      </p:sp>
      <p:sp>
        <p:nvSpPr>
          <p:cNvPr id="15" name="矩形 14"/>
          <p:cNvSpPr/>
          <p:nvPr/>
        </p:nvSpPr>
        <p:spPr>
          <a:xfrm>
            <a:off x="685800" y="152400"/>
            <a:ext cx="5335115"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二 刚体定轴转动的转动定律</a:t>
            </a:r>
            <a:endParaRPr lang="zh-CN" altLang="zh-CN" sz="3200"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1818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93"/>
                                        </p:tgtEl>
                                        <p:attrNameLst>
                                          <p:attrName>style.visibility</p:attrName>
                                        </p:attrNameLst>
                                      </p:cBhvr>
                                      <p:to>
                                        <p:strVal val="visible"/>
                                      </p:to>
                                    </p:set>
                                    <p:animEffect transition="in" filter="blinds(horizontal)">
                                      <p:cBhvr>
                                        <p:cTn id="7" dur="500"/>
                                        <p:tgtEl>
                                          <p:spTgt spid="1781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0"/>
                                        </p:tgtEl>
                                        <p:attrNameLst>
                                          <p:attrName>style.visibility</p:attrName>
                                        </p:attrNameLst>
                                      </p:cBhvr>
                                      <p:to>
                                        <p:strVal val="visible"/>
                                      </p:to>
                                    </p:set>
                                    <p:animEffect transition="in" filter="wipe(left)">
                                      <p:cBhvr>
                                        <p:cTn id="12" dur="500"/>
                                        <p:tgtEl>
                                          <p:spTgt spid="178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P spid="17819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3CE711-BABD-4833-83AA-A80B7E359534}"/>
              </a:ext>
            </a:extLst>
          </p:cNvPr>
          <p:cNvPicPr>
            <a:picLocks noChangeAspect="1"/>
          </p:cNvPicPr>
          <p:nvPr/>
        </p:nvPicPr>
        <p:blipFill rotWithShape="1">
          <a:blip r:embed="rId2"/>
          <a:srcRect l="673"/>
          <a:stretch/>
        </p:blipFill>
        <p:spPr>
          <a:xfrm>
            <a:off x="381000" y="1066800"/>
            <a:ext cx="7920000" cy="5407435"/>
          </a:xfrm>
          <a:prstGeom prst="rect">
            <a:avLst/>
          </a:prstGeom>
        </p:spPr>
      </p:pic>
    </p:spTree>
    <p:extLst>
      <p:ext uri="{BB962C8B-B14F-4D97-AF65-F5344CB8AC3E}">
        <p14:creationId xmlns:p14="http://schemas.microsoft.com/office/powerpoint/2010/main" val="50177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
          <p:cNvSpPr>
            <a:spLocks noGrp="1"/>
          </p:cNvSpPr>
          <p:nvPr>
            <p:ph type="sldNum" sz="quarter" idx="10"/>
          </p:nvPr>
        </p:nvSpPr>
        <p:spPr>
          <a:xfrm>
            <a:off x="457200" y="5661026"/>
            <a:ext cx="2133600" cy="365125"/>
          </a:xfrm>
        </p:spPr>
        <p:txBody>
          <a:bodyPr/>
          <a:lstStyle/>
          <a:p>
            <a:fld id="{41E198FD-14AC-40D5-B2E8-E29C356420C9}" type="slidenum">
              <a:rPr lang="en-US" altLang="zh-CN"/>
              <a:pPr/>
              <a:t>20</a:t>
            </a:fld>
            <a:endParaRPr lang="en-US" altLang="zh-CN"/>
          </a:p>
        </p:txBody>
      </p:sp>
      <p:sp>
        <p:nvSpPr>
          <p:cNvPr id="418818" name="Rectangle 2"/>
          <p:cNvSpPr>
            <a:spLocks noChangeArrowheads="1"/>
          </p:cNvSpPr>
          <p:nvPr/>
        </p:nvSpPr>
        <p:spPr bwMode="auto">
          <a:xfrm>
            <a:off x="381000" y="1219200"/>
            <a:ext cx="7543800" cy="523220"/>
          </a:xfrm>
          <a:prstGeom prst="rect">
            <a:avLst/>
          </a:prstGeom>
          <a:noFill/>
          <a:ln w="9525">
            <a:noFill/>
            <a:miter lim="800000"/>
            <a:headEnd/>
            <a:tailEnd/>
          </a:ln>
          <a:effectLst/>
        </p:spPr>
        <p:txBody>
          <a:bodyPr>
            <a:spAutoFit/>
          </a:bodyPr>
          <a:lstStyle/>
          <a:p>
            <a:r>
              <a:rPr kumimoji="1" lang="zh-CN" altLang="en-US" sz="2800" dirty="0">
                <a:latin typeface="黑体" pitchFamily="49" charset="-122"/>
                <a:ea typeface="黑体" pitchFamily="49" charset="-122"/>
              </a:rPr>
              <a:t>刚体的转动惯量与以下三个因素有关：</a:t>
            </a:r>
          </a:p>
        </p:txBody>
      </p:sp>
      <p:sp>
        <p:nvSpPr>
          <p:cNvPr id="418819" name="Rectangle 3"/>
          <p:cNvSpPr>
            <a:spLocks noChangeArrowheads="1"/>
          </p:cNvSpPr>
          <p:nvPr/>
        </p:nvSpPr>
        <p:spPr bwMode="auto">
          <a:xfrm>
            <a:off x="533400" y="3352800"/>
            <a:ext cx="5791200" cy="523220"/>
          </a:xfrm>
          <a:prstGeom prst="rect">
            <a:avLst/>
          </a:prstGeom>
          <a:noFill/>
          <a:ln w="9525">
            <a:noFill/>
            <a:miter lim="800000"/>
            <a:headEnd/>
            <a:tailEnd/>
          </a:ln>
          <a:effectLst/>
        </p:spPr>
        <p:txBody>
          <a:bodyPr>
            <a:spAutoFit/>
          </a:bodyPr>
          <a:lstStyle/>
          <a:p>
            <a:r>
              <a:rPr kumimoji="1" lang="zh-CN" altLang="en-US" sz="2800" dirty="0">
                <a:solidFill>
                  <a:srgbClr val="CC0000"/>
                </a:solidFill>
                <a:latin typeface="黑体" pitchFamily="49" charset="-122"/>
                <a:ea typeface="黑体" pitchFamily="49" charset="-122"/>
              </a:rPr>
              <a:t>（</a:t>
            </a:r>
            <a:r>
              <a:rPr kumimoji="1" lang="en-US" altLang="zh-CN" sz="2800" dirty="0">
                <a:solidFill>
                  <a:srgbClr val="CC0000"/>
                </a:solidFill>
                <a:latin typeface="黑体" pitchFamily="49" charset="-122"/>
                <a:ea typeface="黑体" pitchFamily="49" charset="-122"/>
              </a:rPr>
              <a:t>c</a:t>
            </a:r>
            <a:r>
              <a:rPr kumimoji="1" lang="zh-CN" altLang="en-US" sz="2800" dirty="0">
                <a:solidFill>
                  <a:srgbClr val="CC0000"/>
                </a:solidFill>
                <a:latin typeface="黑体" pitchFamily="49" charset="-122"/>
                <a:ea typeface="黑体" pitchFamily="49" charset="-122"/>
              </a:rPr>
              <a:t>）</a:t>
            </a:r>
            <a:r>
              <a:rPr kumimoji="1" lang="zh-CN" altLang="en-US" sz="2800" dirty="0">
                <a:latin typeface="黑体" pitchFamily="49" charset="-122"/>
                <a:ea typeface="黑体" pitchFamily="49" charset="-122"/>
              </a:rPr>
              <a:t>与转轴的位置有关．</a:t>
            </a:r>
          </a:p>
        </p:txBody>
      </p:sp>
      <p:grpSp>
        <p:nvGrpSpPr>
          <p:cNvPr id="2" name="Group 4"/>
          <p:cNvGrpSpPr>
            <a:grpSpLocks/>
          </p:cNvGrpSpPr>
          <p:nvPr/>
        </p:nvGrpSpPr>
        <p:grpSpPr bwMode="auto">
          <a:xfrm>
            <a:off x="533400" y="2037418"/>
            <a:ext cx="5791200" cy="579437"/>
            <a:chOff x="528" y="1325"/>
            <a:chExt cx="3648" cy="365"/>
          </a:xfrm>
        </p:grpSpPr>
        <p:sp>
          <p:nvSpPr>
            <p:cNvPr id="418821" name="Rectangle 5"/>
            <p:cNvSpPr>
              <a:spLocks noChangeArrowheads="1"/>
            </p:cNvSpPr>
            <p:nvPr/>
          </p:nvSpPr>
          <p:spPr bwMode="auto">
            <a:xfrm>
              <a:off x="528" y="1325"/>
              <a:ext cx="3648" cy="330"/>
            </a:xfrm>
            <a:prstGeom prst="rect">
              <a:avLst/>
            </a:prstGeom>
            <a:noFill/>
            <a:ln w="9525">
              <a:noFill/>
              <a:miter lim="800000"/>
              <a:headEnd/>
              <a:tailEnd/>
            </a:ln>
            <a:effectLst/>
          </p:spPr>
          <p:txBody>
            <a:bodyPr>
              <a:spAutoFit/>
            </a:bodyPr>
            <a:lstStyle/>
            <a:p>
              <a:r>
                <a:rPr kumimoji="1" lang="zh-CN" altLang="en-US" sz="2800" dirty="0">
                  <a:solidFill>
                    <a:srgbClr val="CC0000"/>
                  </a:solidFill>
                  <a:latin typeface="黑体" pitchFamily="49" charset="-122"/>
                  <a:ea typeface="黑体" pitchFamily="49" charset="-122"/>
                </a:rPr>
                <a:t>（</a:t>
              </a:r>
              <a:r>
                <a:rPr kumimoji="1" lang="en-US" altLang="zh-CN" sz="2800" dirty="0">
                  <a:solidFill>
                    <a:srgbClr val="CC0000"/>
                  </a:solidFill>
                  <a:latin typeface="黑体" pitchFamily="49" charset="-122"/>
                  <a:ea typeface="黑体" pitchFamily="49" charset="-122"/>
                </a:rPr>
                <a:t>a</a:t>
              </a:r>
              <a:r>
                <a:rPr kumimoji="1" lang="zh-CN" altLang="en-US" sz="2800" dirty="0">
                  <a:solidFill>
                    <a:srgbClr val="CC0000"/>
                  </a:solidFill>
                  <a:latin typeface="黑体" pitchFamily="49" charset="-122"/>
                  <a:ea typeface="黑体" pitchFamily="49" charset="-122"/>
                </a:rPr>
                <a:t>）</a:t>
              </a:r>
              <a:r>
                <a:rPr kumimoji="1" lang="zh-CN" altLang="en-US" sz="2800" dirty="0">
                  <a:latin typeface="黑体" pitchFamily="49" charset="-122"/>
                  <a:ea typeface="黑体" pitchFamily="49" charset="-122"/>
                </a:rPr>
                <a:t>与刚体的体密度</a:t>
              </a:r>
              <a:r>
                <a:rPr kumimoji="1" lang="zh-CN" altLang="en-US" sz="2800" i="1" dirty="0">
                  <a:latin typeface="黑体" pitchFamily="49" charset="-122"/>
                  <a:ea typeface="黑体" pitchFamily="49" charset="-122"/>
                </a:rPr>
                <a:t>   </a:t>
              </a:r>
              <a:r>
                <a:rPr kumimoji="1" lang="zh-CN" altLang="en-US" sz="2800" dirty="0">
                  <a:latin typeface="黑体" pitchFamily="49" charset="-122"/>
                  <a:ea typeface="黑体" pitchFamily="49" charset="-122"/>
                </a:rPr>
                <a:t>有关．</a:t>
              </a:r>
            </a:p>
          </p:txBody>
        </p:sp>
        <p:graphicFrame>
          <p:nvGraphicFramePr>
            <p:cNvPr id="418822" name="Object 6"/>
            <p:cNvGraphicFramePr>
              <a:graphicFrameLocks noChangeAspect="1"/>
            </p:cNvGraphicFramePr>
            <p:nvPr/>
          </p:nvGraphicFramePr>
          <p:xfrm>
            <a:off x="2736" y="1376"/>
            <a:ext cx="289" cy="314"/>
          </p:xfrm>
          <a:graphic>
            <a:graphicData uri="http://schemas.openxmlformats.org/presentationml/2006/ole">
              <mc:AlternateContent xmlns:mc="http://schemas.openxmlformats.org/markup-compatibility/2006">
                <mc:Choice xmlns:v="urn:schemas-microsoft-com:vml" Requires="v">
                  <p:oleObj spid="_x0000_s14382" name="公式" r:id="rId3" imgW="152268" imgH="164957" progId="">
                    <p:embed/>
                  </p:oleObj>
                </mc:Choice>
                <mc:Fallback>
                  <p:oleObj name="公式" r:id="rId3" imgW="152268" imgH="16495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376"/>
                          <a:ext cx="289"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
          <p:cNvGrpSpPr>
            <a:grpSpLocks/>
          </p:cNvGrpSpPr>
          <p:nvPr/>
        </p:nvGrpSpPr>
        <p:grpSpPr bwMode="auto">
          <a:xfrm>
            <a:off x="533400" y="2753381"/>
            <a:ext cx="7924800" cy="609600"/>
            <a:chOff x="528" y="1776"/>
            <a:chExt cx="4992" cy="384"/>
          </a:xfrm>
        </p:grpSpPr>
        <p:sp>
          <p:nvSpPr>
            <p:cNvPr id="418824" name="Rectangle 8"/>
            <p:cNvSpPr>
              <a:spLocks noChangeArrowheads="1"/>
            </p:cNvSpPr>
            <p:nvPr/>
          </p:nvSpPr>
          <p:spPr bwMode="auto">
            <a:xfrm>
              <a:off x="528" y="1776"/>
              <a:ext cx="4992" cy="384"/>
            </a:xfrm>
            <a:prstGeom prst="rect">
              <a:avLst/>
            </a:prstGeom>
            <a:noFill/>
            <a:ln w="9525">
              <a:noFill/>
              <a:miter lim="800000"/>
              <a:headEnd/>
              <a:tailEnd/>
            </a:ln>
            <a:effectLst/>
          </p:spPr>
          <p:txBody>
            <a:bodyPr wrap="square">
              <a:spAutoFit/>
            </a:bodyPr>
            <a:lstStyle/>
            <a:p>
              <a:pPr>
                <a:lnSpc>
                  <a:spcPct val="120000"/>
                </a:lnSpc>
              </a:pPr>
              <a:r>
                <a:rPr kumimoji="1" lang="zh-CN" altLang="en-US" sz="2800" dirty="0">
                  <a:solidFill>
                    <a:srgbClr val="CC0000"/>
                  </a:solidFill>
                  <a:latin typeface="黑体" pitchFamily="49" charset="-122"/>
                  <a:ea typeface="黑体" pitchFamily="49" charset="-122"/>
                </a:rPr>
                <a:t>（</a:t>
              </a:r>
              <a:r>
                <a:rPr kumimoji="1" lang="en-US" altLang="zh-CN" sz="2800" dirty="0">
                  <a:solidFill>
                    <a:srgbClr val="CC0000"/>
                  </a:solidFill>
                  <a:latin typeface="黑体" pitchFamily="49" charset="-122"/>
                  <a:ea typeface="黑体" pitchFamily="49" charset="-122"/>
                </a:rPr>
                <a:t>b</a:t>
              </a:r>
              <a:r>
                <a:rPr kumimoji="1" lang="zh-CN" altLang="en-US" sz="2800" dirty="0">
                  <a:solidFill>
                    <a:srgbClr val="CC0000"/>
                  </a:solidFill>
                  <a:latin typeface="黑体" pitchFamily="49" charset="-122"/>
                  <a:ea typeface="黑体" pitchFamily="49" charset="-122"/>
                </a:rPr>
                <a:t>）</a:t>
              </a:r>
              <a:r>
                <a:rPr kumimoji="1" lang="zh-CN" altLang="en-US" sz="2800" dirty="0">
                  <a:latin typeface="黑体" pitchFamily="49" charset="-122"/>
                  <a:ea typeface="黑体" pitchFamily="49" charset="-122"/>
                </a:rPr>
                <a:t>与刚体几何形状及体密度 </a:t>
              </a:r>
              <a:r>
                <a:rPr kumimoji="1" lang="zh-CN" altLang="en-US" sz="2800" i="1" dirty="0">
                  <a:latin typeface="黑体" pitchFamily="49" charset="-122"/>
                  <a:ea typeface="黑体" pitchFamily="49" charset="-122"/>
                </a:rPr>
                <a:t>  </a:t>
              </a:r>
              <a:r>
                <a:rPr kumimoji="1" lang="zh-CN" altLang="en-US" sz="2800" dirty="0">
                  <a:latin typeface="黑体" pitchFamily="49" charset="-122"/>
                  <a:ea typeface="黑体" pitchFamily="49" charset="-122"/>
                </a:rPr>
                <a:t>的分布有关．</a:t>
              </a:r>
            </a:p>
          </p:txBody>
        </p:sp>
        <p:graphicFrame>
          <p:nvGraphicFramePr>
            <p:cNvPr id="418825" name="Object 9"/>
            <p:cNvGraphicFramePr>
              <a:graphicFrameLocks noChangeAspect="1"/>
            </p:cNvGraphicFramePr>
            <p:nvPr>
              <p:extLst>
                <p:ext uri="{D42A27DB-BD31-4B8C-83A1-F6EECF244321}">
                  <p14:modId xmlns:p14="http://schemas.microsoft.com/office/powerpoint/2010/main" val="4293398834"/>
                </p:ext>
              </p:extLst>
            </p:nvPr>
          </p:nvGraphicFramePr>
          <p:xfrm>
            <a:off x="3648" y="1824"/>
            <a:ext cx="292" cy="317"/>
          </p:xfrm>
          <a:graphic>
            <a:graphicData uri="http://schemas.openxmlformats.org/presentationml/2006/ole">
              <mc:AlternateContent xmlns:mc="http://schemas.openxmlformats.org/markup-compatibility/2006">
                <mc:Choice xmlns:v="urn:schemas-microsoft-com:vml" Requires="v">
                  <p:oleObj spid="_x0000_s14383" name="公式" r:id="rId5" imgW="152268" imgH="164957" progId="">
                    <p:embed/>
                  </p:oleObj>
                </mc:Choice>
                <mc:Fallback>
                  <p:oleObj name="公式" r:id="rId5" imgW="152268" imgH="164957"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1824"/>
                          <a:ext cx="29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组合 13"/>
          <p:cNvGrpSpPr/>
          <p:nvPr/>
        </p:nvGrpSpPr>
        <p:grpSpPr>
          <a:xfrm>
            <a:off x="4191000" y="5705476"/>
            <a:ext cx="5105400" cy="558800"/>
            <a:chOff x="381000" y="4572000"/>
            <a:chExt cx="5105400" cy="558800"/>
          </a:xfrm>
        </p:grpSpPr>
        <p:sp>
          <p:nvSpPr>
            <p:cNvPr id="12" name="Rectangle 2"/>
            <p:cNvSpPr>
              <a:spLocks noChangeArrowheads="1"/>
            </p:cNvSpPr>
            <p:nvPr/>
          </p:nvSpPr>
          <p:spPr bwMode="auto">
            <a:xfrm>
              <a:off x="381000" y="4572000"/>
              <a:ext cx="5105400" cy="523220"/>
            </a:xfrm>
            <a:prstGeom prst="rect">
              <a:avLst/>
            </a:prstGeom>
            <a:noFill/>
            <a:ln w="9525">
              <a:noFill/>
              <a:miter lim="800000"/>
              <a:headEnd/>
              <a:tailEnd/>
            </a:ln>
            <a:effectLst/>
          </p:spPr>
          <p:txBody>
            <a:bodyPr wrap="square">
              <a:spAutoFit/>
            </a:bodyPr>
            <a:lstStyle/>
            <a:p>
              <a:r>
                <a:rPr kumimoji="1" lang="en-US" altLang="zh-CN" sz="2800" dirty="0">
                  <a:latin typeface="黑体" pitchFamily="49" charset="-122"/>
                  <a:ea typeface="黑体" pitchFamily="49" charset="-122"/>
                </a:rPr>
                <a:t>    </a:t>
              </a:r>
              <a:r>
                <a:rPr kumimoji="1" lang="zh-CN" altLang="en-US" sz="2800" dirty="0">
                  <a:latin typeface="黑体" pitchFamily="49" charset="-122"/>
                  <a:ea typeface="黑体" pitchFamily="49" charset="-122"/>
                </a:rPr>
                <a:t>质点的转动惯量：</a:t>
              </a:r>
            </a:p>
          </p:txBody>
        </p:sp>
        <p:graphicFrame>
          <p:nvGraphicFramePr>
            <p:cNvPr id="13" name="对象 12"/>
            <p:cNvGraphicFramePr>
              <a:graphicFrameLocks noChangeAspect="1"/>
            </p:cNvGraphicFramePr>
            <p:nvPr/>
          </p:nvGraphicFramePr>
          <p:xfrm>
            <a:off x="3886200" y="4572000"/>
            <a:ext cx="1431925" cy="558800"/>
          </p:xfrm>
          <a:graphic>
            <a:graphicData uri="http://schemas.openxmlformats.org/presentationml/2006/ole">
              <mc:AlternateContent xmlns:mc="http://schemas.openxmlformats.org/markup-compatibility/2006">
                <mc:Choice xmlns:v="urn:schemas-microsoft-com:vml" Requires="v">
                  <p:oleObj spid="_x0000_s14384" name="公式" r:id="rId7" imgW="520474" imgH="203112" progId="">
                    <p:embed/>
                  </p:oleObj>
                </mc:Choice>
                <mc:Fallback>
                  <p:oleObj name="公式" r:id="rId7" imgW="520474" imgH="20311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4572000"/>
                          <a:ext cx="14319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矩形 14"/>
          <p:cNvSpPr/>
          <p:nvPr/>
        </p:nvSpPr>
        <p:spPr>
          <a:xfrm>
            <a:off x="685800" y="228600"/>
            <a:ext cx="3877985"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三 </a:t>
            </a:r>
            <a:r>
              <a:rPr lang="en-US" altLang="zh-CN" sz="3200" b="1" dirty="0">
                <a:solidFill>
                  <a:srgbClr val="00B050"/>
                </a:solidFill>
                <a:latin typeface="黑体" panose="02010609060101010101" pitchFamily="49" charset="-122"/>
                <a:ea typeface="黑体" panose="02010609060101010101" pitchFamily="49" charset="-122"/>
              </a:rPr>
              <a:t> </a:t>
            </a:r>
            <a:r>
              <a:rPr lang="zh-CN" altLang="en-US" sz="3200" b="1" dirty="0">
                <a:solidFill>
                  <a:srgbClr val="00B050"/>
                </a:solidFill>
                <a:latin typeface="黑体" panose="02010609060101010101" pitchFamily="49" charset="-122"/>
                <a:ea typeface="黑体" panose="02010609060101010101" pitchFamily="49" charset="-122"/>
              </a:rPr>
              <a:t>转动惯量的确定</a:t>
            </a:r>
          </a:p>
        </p:txBody>
      </p:sp>
      <p:sp>
        <p:nvSpPr>
          <p:cNvPr id="4" name="矩形 3"/>
          <p:cNvSpPr/>
          <p:nvPr/>
        </p:nvSpPr>
        <p:spPr>
          <a:xfrm>
            <a:off x="161181" y="4114800"/>
            <a:ext cx="8805208" cy="954107"/>
          </a:xfrm>
          <a:prstGeom prst="rect">
            <a:avLst/>
          </a:prstGeom>
        </p:spPr>
        <p:txBody>
          <a:bodyPr wrap="squar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转动惯量</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J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是一个反映刚体转动特性的很重要的物理量，其数值可通过理论计算或实验方法确定</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94382325"/>
              </p:ext>
            </p:extLst>
          </p:nvPr>
        </p:nvGraphicFramePr>
        <p:xfrm>
          <a:off x="2745014" y="5562600"/>
          <a:ext cx="1828800" cy="828676"/>
        </p:xfrm>
        <a:graphic>
          <a:graphicData uri="http://schemas.openxmlformats.org/presentationml/2006/ole">
            <mc:AlternateContent xmlns:mc="http://schemas.openxmlformats.org/markup-compatibility/2006">
              <mc:Choice xmlns:v="urn:schemas-microsoft-com:vml" Requires="v">
                <p:oleObj spid="_x0000_s14385" r:id="rId9" imgW="609336" imgH="266584" progId="">
                  <p:embed/>
                </p:oleObj>
              </mc:Choice>
              <mc:Fallback>
                <p:oleObj r:id="rId9" imgW="609336" imgH="266584"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5014" y="5562600"/>
                        <a:ext cx="1828800" cy="828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6200" y="5665601"/>
            <a:ext cx="3057247" cy="523220"/>
          </a:xfrm>
          <a:prstGeom prst="rect">
            <a:avLst/>
          </a:prstGeom>
        </p:spPr>
        <p:txBody>
          <a:bodyPr wrap="none">
            <a:spAutoFit/>
          </a:bodyPr>
          <a:lstStyle/>
          <a:p>
            <a:r>
              <a:rPr kumimoji="1" lang="zh-CN" altLang="en-US" sz="2800" dirty="0">
                <a:latin typeface="黑体" pitchFamily="49" charset="-122"/>
                <a:ea typeface="黑体" pitchFamily="49" charset="-122"/>
              </a:rPr>
              <a:t>连续体的转动惯量</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8819"/>
                                        </p:tgtEl>
                                        <p:attrNameLst>
                                          <p:attrName>style.visibility</p:attrName>
                                        </p:attrNameLst>
                                      </p:cBhvr>
                                      <p:to>
                                        <p:strVal val="visible"/>
                                      </p:to>
                                    </p:set>
                                    <p:animEffect transition="in" filter="checkerboard(across)">
                                      <p:cBhvr>
                                        <p:cTn id="17" dur="500"/>
                                        <p:tgtEl>
                                          <p:spTgt spid="4188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876800" y="2071688"/>
            <a:ext cx="3505200" cy="1585912"/>
            <a:chOff x="3072" y="1113"/>
            <a:chExt cx="2208" cy="999"/>
          </a:xfrm>
        </p:grpSpPr>
        <p:grpSp>
          <p:nvGrpSpPr>
            <p:cNvPr id="3" name="Group 3"/>
            <p:cNvGrpSpPr>
              <a:grpSpLocks/>
            </p:cNvGrpSpPr>
            <p:nvPr/>
          </p:nvGrpSpPr>
          <p:grpSpPr bwMode="auto">
            <a:xfrm>
              <a:off x="3264" y="1122"/>
              <a:ext cx="1728" cy="990"/>
              <a:chOff x="3312" y="1593"/>
              <a:chExt cx="1728" cy="990"/>
            </a:xfrm>
          </p:grpSpPr>
          <p:sp>
            <p:nvSpPr>
              <p:cNvPr id="195588" name="Line 4"/>
              <p:cNvSpPr>
                <a:spLocks noChangeShapeType="1"/>
              </p:cNvSpPr>
              <p:nvPr/>
            </p:nvSpPr>
            <p:spPr bwMode="auto">
              <a:xfrm>
                <a:off x="3504" y="2158"/>
                <a:ext cx="0" cy="336"/>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 name="Group 5"/>
              <p:cNvGrpSpPr>
                <a:grpSpLocks/>
              </p:cNvGrpSpPr>
              <p:nvPr/>
            </p:nvGrpSpPr>
            <p:grpSpPr bwMode="auto">
              <a:xfrm>
                <a:off x="3312" y="1593"/>
                <a:ext cx="1728" cy="990"/>
                <a:chOff x="3312" y="1593"/>
                <a:chExt cx="1728" cy="990"/>
              </a:xfrm>
            </p:grpSpPr>
            <p:sp>
              <p:nvSpPr>
                <p:cNvPr id="195590" name="Rectangle 6"/>
                <p:cNvSpPr>
                  <a:spLocks noChangeArrowheads="1"/>
                </p:cNvSpPr>
                <p:nvPr/>
              </p:nvSpPr>
              <p:spPr bwMode="auto">
                <a:xfrm>
                  <a:off x="3456" y="2062"/>
                  <a:ext cx="1584" cy="96"/>
                </a:xfrm>
                <a:prstGeom prst="rect">
                  <a:avLst/>
                </a:prstGeom>
                <a:gradFill rotWithShape="0">
                  <a:gsLst>
                    <a:gs pos="0">
                      <a:schemeClr val="accent1">
                        <a:gamma/>
                        <a:shade val="66275"/>
                        <a:invGamma/>
                      </a:schemeClr>
                    </a:gs>
                    <a:gs pos="50000">
                      <a:schemeClr val="accent1"/>
                    </a:gs>
                    <a:gs pos="100000">
                      <a:schemeClr val="accent1">
                        <a:gamma/>
                        <a:shade val="6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1" name="Line 7"/>
                <p:cNvSpPr>
                  <a:spLocks noChangeShapeType="1"/>
                </p:cNvSpPr>
                <p:nvPr/>
              </p:nvSpPr>
              <p:spPr bwMode="auto">
                <a:xfrm>
                  <a:off x="3504" y="1678"/>
                  <a:ext cx="0" cy="43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2" name="AutoShape 8"/>
                <p:cNvSpPr>
                  <a:spLocks noChangeArrowheads="1"/>
                </p:cNvSpPr>
                <p:nvPr/>
              </p:nvSpPr>
              <p:spPr bwMode="auto">
                <a:xfrm>
                  <a:off x="3312" y="1726"/>
                  <a:ext cx="144" cy="192"/>
                </a:xfrm>
                <a:prstGeom prst="curvedRightArrow">
                  <a:avLst>
                    <a:gd name="adj1" fmla="val 26667"/>
                    <a:gd name="adj2" fmla="val 53333"/>
                    <a:gd name="adj3" fmla="val 33333"/>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593" name="Object 9"/>
                <p:cNvGraphicFramePr>
                  <a:graphicFrameLocks noChangeAspect="1"/>
                </p:cNvGraphicFramePr>
                <p:nvPr/>
              </p:nvGraphicFramePr>
              <p:xfrm>
                <a:off x="4896" y="2158"/>
                <a:ext cx="129" cy="288"/>
              </p:xfrm>
              <a:graphic>
                <a:graphicData uri="http://schemas.openxmlformats.org/presentationml/2006/ole">
                  <mc:AlternateContent xmlns:mc="http://schemas.openxmlformats.org/markup-compatibility/2006">
                    <mc:Choice xmlns:v="urn:schemas-microsoft-com:vml" Requires="v">
                      <p:oleObj spid="_x0000_s15494" name="公式" r:id="rId3" imgW="114201" imgH="253780" progId="">
                        <p:embed/>
                      </p:oleObj>
                    </mc:Choice>
                    <mc:Fallback>
                      <p:oleObj name="公式" r:id="rId3" imgW="114201" imgH="2537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158"/>
                              <a:ext cx="12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4" name="Text Box 10"/>
                <p:cNvSpPr txBox="1">
                  <a:spLocks noChangeArrowheads="1"/>
                </p:cNvSpPr>
                <p:nvPr/>
              </p:nvSpPr>
              <p:spPr bwMode="auto">
                <a:xfrm>
                  <a:off x="3504" y="2256"/>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t>O</a:t>
                  </a:r>
                  <a:r>
                    <a:rPr lang="en-US" altLang="zh-CN" i="1">
                      <a:cs typeface="Times New Roman" pitchFamily="18" charset="0"/>
                    </a:rPr>
                    <a:t>´</a:t>
                  </a:r>
                  <a:endParaRPr lang="en-US" altLang="zh-CN" i="1"/>
                </a:p>
              </p:txBody>
            </p:sp>
            <p:sp>
              <p:nvSpPr>
                <p:cNvPr id="195595" name="Text Box 11"/>
                <p:cNvSpPr txBox="1">
                  <a:spLocks noChangeArrowheads="1"/>
                </p:cNvSpPr>
                <p:nvPr/>
              </p:nvSpPr>
              <p:spPr bwMode="auto">
                <a:xfrm>
                  <a:off x="3504" y="159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t>O</a:t>
                  </a:r>
                </a:p>
              </p:txBody>
            </p:sp>
          </p:grpSp>
        </p:grpSp>
        <p:sp>
          <p:nvSpPr>
            <p:cNvPr id="195596" name="Rectangle 12"/>
            <p:cNvSpPr>
              <a:spLocks noChangeArrowheads="1"/>
            </p:cNvSpPr>
            <p:nvPr/>
          </p:nvSpPr>
          <p:spPr bwMode="auto">
            <a:xfrm>
              <a:off x="3072" y="1113"/>
              <a:ext cx="2208" cy="96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19"/>
          <p:cNvGrpSpPr>
            <a:grpSpLocks/>
          </p:cNvGrpSpPr>
          <p:nvPr/>
        </p:nvGrpSpPr>
        <p:grpSpPr bwMode="auto">
          <a:xfrm>
            <a:off x="6400800" y="2830513"/>
            <a:ext cx="457200" cy="565150"/>
            <a:chOff x="2112" y="2880"/>
            <a:chExt cx="288" cy="356"/>
          </a:xfrm>
        </p:grpSpPr>
        <p:sp>
          <p:nvSpPr>
            <p:cNvPr id="195604" name="Rectangle 20"/>
            <p:cNvSpPr>
              <a:spLocks noChangeArrowheads="1"/>
            </p:cNvSpPr>
            <p:nvPr/>
          </p:nvSpPr>
          <p:spPr bwMode="auto">
            <a:xfrm>
              <a:off x="2208" y="2880"/>
              <a:ext cx="96" cy="96"/>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605" name="Object 21"/>
            <p:cNvGraphicFramePr>
              <a:graphicFrameLocks noChangeAspect="1"/>
            </p:cNvGraphicFramePr>
            <p:nvPr/>
          </p:nvGraphicFramePr>
          <p:xfrm>
            <a:off x="2112" y="2976"/>
            <a:ext cx="288" cy="260"/>
          </p:xfrm>
          <a:graphic>
            <a:graphicData uri="http://schemas.openxmlformats.org/presentationml/2006/ole">
              <mc:AlternateContent xmlns:mc="http://schemas.openxmlformats.org/markup-compatibility/2006">
                <mc:Choice xmlns:v="urn:schemas-microsoft-com:vml" Requires="v">
                  <p:oleObj spid="_x0000_s15495" name="公式" r:id="rId5" imgW="279279" imgH="253890" progId="">
                    <p:embed/>
                  </p:oleObj>
                </mc:Choice>
                <mc:Fallback>
                  <p:oleObj name="公式" r:id="rId5" imgW="279279" imgH="25389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2976"/>
                          <a:ext cx="288"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4"/>
          <p:cNvGrpSpPr>
            <a:grpSpLocks/>
          </p:cNvGrpSpPr>
          <p:nvPr/>
        </p:nvGrpSpPr>
        <p:grpSpPr bwMode="auto">
          <a:xfrm>
            <a:off x="5486400" y="2373313"/>
            <a:ext cx="1066800" cy="476250"/>
            <a:chOff x="3504" y="1872"/>
            <a:chExt cx="672" cy="300"/>
          </a:xfrm>
        </p:grpSpPr>
        <p:sp>
          <p:nvSpPr>
            <p:cNvPr id="195609" name="Line 25"/>
            <p:cNvSpPr>
              <a:spLocks noChangeShapeType="1"/>
            </p:cNvSpPr>
            <p:nvPr/>
          </p:nvSpPr>
          <p:spPr bwMode="auto">
            <a:xfrm flipV="1">
              <a:off x="4176" y="1968"/>
              <a:ext cx="0" cy="19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610" name="Line 26"/>
            <p:cNvSpPr>
              <a:spLocks noChangeShapeType="1"/>
            </p:cNvSpPr>
            <p:nvPr/>
          </p:nvSpPr>
          <p:spPr bwMode="auto">
            <a:xfrm>
              <a:off x="3504" y="2016"/>
              <a:ext cx="672" cy="0"/>
            </a:xfrm>
            <a:prstGeom prst="line">
              <a:avLst/>
            </a:prstGeom>
            <a:noFill/>
            <a:ln w="12700">
              <a:solidFill>
                <a:srgbClr val="FF0066"/>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95611" name="Object 27"/>
            <p:cNvGraphicFramePr>
              <a:graphicFrameLocks noChangeAspect="1"/>
            </p:cNvGraphicFramePr>
            <p:nvPr/>
          </p:nvGraphicFramePr>
          <p:xfrm>
            <a:off x="3744" y="1872"/>
            <a:ext cx="268" cy="300"/>
          </p:xfrm>
          <a:graphic>
            <a:graphicData uri="http://schemas.openxmlformats.org/presentationml/2006/ole">
              <mc:AlternateContent xmlns:mc="http://schemas.openxmlformats.org/markup-compatibility/2006">
                <mc:Choice xmlns:v="urn:schemas-microsoft-com:vml" Requires="v">
                  <p:oleObj spid="_x0000_s15496" name="Equation" r:id="rId7" imgW="114102" imgH="126780" progId="">
                    <p:embed/>
                  </p:oleObj>
                </mc:Choice>
                <mc:Fallback>
                  <p:oleObj name="Equation" r:id="rId7" imgW="114102" imgH="1267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1872"/>
                          <a:ext cx="268"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50"/>
          <p:cNvGrpSpPr>
            <a:grpSpLocks/>
          </p:cNvGrpSpPr>
          <p:nvPr/>
        </p:nvGrpSpPr>
        <p:grpSpPr bwMode="auto">
          <a:xfrm>
            <a:off x="152400" y="3705225"/>
            <a:ext cx="8839200" cy="1155700"/>
            <a:chOff x="96" y="2142"/>
            <a:chExt cx="5568" cy="728"/>
          </a:xfrm>
        </p:grpSpPr>
        <p:sp>
          <p:nvSpPr>
            <p:cNvPr id="195598" name="Text Box 14"/>
            <p:cNvSpPr txBox="1">
              <a:spLocks noChangeArrowheads="1"/>
            </p:cNvSpPr>
            <p:nvPr/>
          </p:nvSpPr>
          <p:spPr bwMode="auto">
            <a:xfrm>
              <a:off x="96" y="2160"/>
              <a:ext cx="5568"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lang="en-US" altLang="zh-CN" dirty="0"/>
                <a:t>    </a:t>
              </a:r>
              <a:r>
                <a:rPr lang="zh-CN" altLang="en-US" sz="2800" dirty="0">
                  <a:latin typeface="黑体" panose="02010609060101010101" pitchFamily="49" charset="-122"/>
                  <a:ea typeface="黑体" panose="02010609060101010101" pitchFamily="49" charset="-122"/>
                </a:rPr>
                <a:t>设棒的线密度为   取一距离转轴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OO´</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黑体" panose="02010609060101010101" pitchFamily="49" charset="-122"/>
                  <a:ea typeface="黑体" panose="02010609060101010101" pitchFamily="49" charset="-122"/>
                </a:rPr>
                <a:t>为    处的质量元             </a:t>
              </a:r>
            </a:p>
          </p:txBody>
        </p:sp>
        <p:graphicFrame>
          <p:nvGraphicFramePr>
            <p:cNvPr id="195599" name="Object 15"/>
            <p:cNvGraphicFramePr>
              <a:graphicFrameLocks noChangeAspect="1"/>
            </p:cNvGraphicFramePr>
            <p:nvPr>
              <p:extLst>
                <p:ext uri="{D42A27DB-BD31-4B8C-83A1-F6EECF244321}">
                  <p14:modId xmlns:p14="http://schemas.microsoft.com/office/powerpoint/2010/main" val="2588085085"/>
                </p:ext>
              </p:extLst>
            </p:nvPr>
          </p:nvGraphicFramePr>
          <p:xfrm>
            <a:off x="1907" y="2142"/>
            <a:ext cx="271" cy="344"/>
          </p:xfrm>
          <a:graphic>
            <a:graphicData uri="http://schemas.openxmlformats.org/presentationml/2006/ole">
              <mc:AlternateContent xmlns:mc="http://schemas.openxmlformats.org/markup-compatibility/2006">
                <mc:Choice xmlns:v="urn:schemas-microsoft-com:vml" Requires="v">
                  <p:oleObj spid="_x0000_s15497" name="Equation" r:id="rId9" imgW="139579" imgH="177646" progId="">
                    <p:embed/>
                  </p:oleObj>
                </mc:Choice>
                <mc:Fallback>
                  <p:oleObj name="Equation" r:id="rId9" imgW="139579" imgH="177646"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 y="2142"/>
                          <a:ext cx="271" cy="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00" name="Object 16"/>
            <p:cNvGraphicFramePr>
              <a:graphicFrameLocks noChangeAspect="1"/>
            </p:cNvGraphicFramePr>
            <p:nvPr>
              <p:extLst>
                <p:ext uri="{D42A27DB-BD31-4B8C-83A1-F6EECF244321}">
                  <p14:modId xmlns:p14="http://schemas.microsoft.com/office/powerpoint/2010/main" val="2904606745"/>
                </p:ext>
              </p:extLst>
            </p:nvPr>
          </p:nvGraphicFramePr>
          <p:xfrm>
            <a:off x="4422" y="2179"/>
            <a:ext cx="303" cy="336"/>
          </p:xfrm>
          <a:graphic>
            <a:graphicData uri="http://schemas.openxmlformats.org/presentationml/2006/ole">
              <mc:AlternateContent xmlns:mc="http://schemas.openxmlformats.org/markup-compatibility/2006">
                <mc:Choice xmlns:v="urn:schemas-microsoft-com:vml" Requires="v">
                  <p:oleObj spid="_x0000_s15498" name="Equation" r:id="rId11" imgW="114102" imgH="126780" progId="">
                    <p:embed/>
                  </p:oleObj>
                </mc:Choice>
                <mc:Fallback>
                  <p:oleObj name="Equation" r:id="rId11" imgW="114102" imgH="12678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2" y="2179"/>
                          <a:ext cx="30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01" name="Object 17"/>
            <p:cNvGraphicFramePr>
              <a:graphicFrameLocks noChangeAspect="1"/>
            </p:cNvGraphicFramePr>
            <p:nvPr>
              <p:extLst>
                <p:ext uri="{D42A27DB-BD31-4B8C-83A1-F6EECF244321}">
                  <p14:modId xmlns:p14="http://schemas.microsoft.com/office/powerpoint/2010/main" val="3350751432"/>
                </p:ext>
              </p:extLst>
            </p:nvPr>
          </p:nvGraphicFramePr>
          <p:xfrm>
            <a:off x="740" y="2513"/>
            <a:ext cx="1176" cy="343"/>
          </p:xfrm>
          <a:graphic>
            <a:graphicData uri="http://schemas.openxmlformats.org/presentationml/2006/ole">
              <mc:AlternateContent xmlns:mc="http://schemas.openxmlformats.org/markup-compatibility/2006">
                <mc:Choice xmlns:v="urn:schemas-microsoft-com:vml" Requires="v">
                  <p:oleObj spid="_x0000_s15499" name="Equation" r:id="rId13" imgW="609336" imgH="177723" progId="">
                    <p:embed/>
                  </p:oleObj>
                </mc:Choice>
                <mc:Fallback>
                  <p:oleObj name="Equation" r:id="rId13" imgW="609336" imgH="177723"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0" y="2513"/>
                          <a:ext cx="1176"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12" name="Object 28"/>
            <p:cNvGraphicFramePr>
              <a:graphicFrameLocks noChangeAspect="1"/>
            </p:cNvGraphicFramePr>
            <p:nvPr>
              <p:extLst>
                <p:ext uri="{D42A27DB-BD31-4B8C-83A1-F6EECF244321}">
                  <p14:modId xmlns:p14="http://schemas.microsoft.com/office/powerpoint/2010/main" val="2283235504"/>
                </p:ext>
              </p:extLst>
            </p:nvPr>
          </p:nvGraphicFramePr>
          <p:xfrm>
            <a:off x="2366" y="2506"/>
            <a:ext cx="2179" cy="362"/>
          </p:xfrm>
          <a:graphic>
            <a:graphicData uri="http://schemas.openxmlformats.org/presentationml/2006/ole">
              <mc:AlternateContent xmlns:mc="http://schemas.openxmlformats.org/markup-compatibility/2006">
                <mc:Choice xmlns:v="urn:schemas-microsoft-com:vml" Requires="v">
                  <p:oleObj spid="_x0000_s15500" name="Equation" r:id="rId15" imgW="1180588" imgH="203112" progId="">
                    <p:embed/>
                  </p:oleObj>
                </mc:Choice>
                <mc:Fallback>
                  <p:oleObj name="Equation" r:id="rId15" imgW="1180588" imgH="203112"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6" y="2506"/>
                          <a:ext cx="2179"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5614" name="Text Box 30"/>
          <p:cNvSpPr txBox="1">
            <a:spLocks noChangeArrowheads="1"/>
          </p:cNvSpPr>
          <p:nvPr/>
        </p:nvSpPr>
        <p:spPr bwMode="auto">
          <a:xfrm>
            <a:off x="152400" y="838200"/>
            <a:ext cx="88392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kumimoji="1" lang="en-US" altLang="zh-CN" sz="2800" dirty="0">
                <a:solidFill>
                  <a:srgbClr val="CC0000"/>
                </a:solidFill>
                <a:latin typeface="黑体" panose="02010609060101010101" pitchFamily="49" charset="-122"/>
                <a:ea typeface="黑体" panose="02010609060101010101" pitchFamily="49" charset="-122"/>
              </a:rPr>
              <a:t> </a:t>
            </a:r>
            <a:r>
              <a:rPr kumimoji="1"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4.2.1</a:t>
            </a:r>
            <a:r>
              <a:rPr kumimoji="1" lang="zh-CN" altLang="en-US" sz="280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dirty="0">
                <a:solidFill>
                  <a:schemeClr val="tx1"/>
                </a:solidFill>
                <a:latin typeface="黑体" panose="02010609060101010101" pitchFamily="49" charset="-122"/>
                <a:ea typeface="黑体" panose="02010609060101010101" pitchFamily="49" charset="-122"/>
              </a:rPr>
              <a:t>一</a:t>
            </a:r>
            <a:r>
              <a:rPr kumimoji="1" lang="zh-CN" altLang="zh-CN" sz="2800" dirty="0">
                <a:solidFill>
                  <a:schemeClr val="tx1"/>
                </a:solidFill>
                <a:latin typeface="黑体" panose="02010609060101010101" pitchFamily="49" charset="-122"/>
                <a:ea typeface="黑体" panose="02010609060101010101" pitchFamily="49" charset="-122"/>
              </a:rPr>
              <a:t>质量为</a:t>
            </a:r>
            <a:r>
              <a:rPr kumimoji="1" lang="zh-CN" altLang="en-US" sz="2800" dirty="0">
                <a:solidFill>
                  <a:schemeClr val="tx1"/>
                </a:solidFill>
                <a:latin typeface="黑体" panose="02010609060101010101" pitchFamily="49" charset="-122"/>
                <a:ea typeface="黑体" panose="02010609060101010101" pitchFamily="49" charset="-122"/>
              </a:rPr>
              <a:t> </a:t>
            </a:r>
            <a:r>
              <a:rPr kumimoji="1" lang="en-US" altLang="zh-CN" sz="28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t>
            </a:r>
            <a:r>
              <a:rPr kumimoji="1" lang="zh-CN"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dirty="0">
                <a:solidFill>
                  <a:schemeClr val="tx1"/>
                </a:solidFill>
                <a:latin typeface="黑体" panose="02010609060101010101" pitchFamily="49" charset="-122"/>
                <a:ea typeface="黑体" panose="02010609060101010101" pitchFamily="49" charset="-122"/>
              </a:rPr>
              <a:t>、</a:t>
            </a:r>
            <a:r>
              <a:rPr kumimoji="1" lang="zh-CN" altLang="zh-CN" sz="2800" dirty="0">
                <a:solidFill>
                  <a:schemeClr val="tx1"/>
                </a:solidFill>
                <a:latin typeface="黑体" panose="02010609060101010101" pitchFamily="49" charset="-122"/>
                <a:ea typeface="黑体" panose="02010609060101010101" pitchFamily="49" charset="-122"/>
              </a:rPr>
              <a:t>长为</a:t>
            </a:r>
            <a:r>
              <a:rPr kumimoji="1" lang="zh-CN" altLang="en-US" sz="2800" dirty="0">
                <a:solidFill>
                  <a:schemeClr val="tx1"/>
                </a:solidFill>
                <a:latin typeface="黑体" panose="02010609060101010101" pitchFamily="49" charset="-122"/>
                <a:ea typeface="黑体" panose="02010609060101010101" pitchFamily="49" charset="-122"/>
              </a:rPr>
              <a:t> </a:t>
            </a:r>
            <a:r>
              <a:rPr kumimoji="1" lang="en-US" altLang="zh-CN" sz="28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l</a:t>
            </a:r>
            <a:r>
              <a:rPr kumimoji="1" lang="zh-CN" altLang="zh-CN" sz="2800" i="1" dirty="0">
                <a:solidFill>
                  <a:schemeClr val="tx1"/>
                </a:solidFill>
                <a:latin typeface="黑体" panose="02010609060101010101" pitchFamily="49" charset="-122"/>
                <a:ea typeface="黑体" panose="02010609060101010101" pitchFamily="49" charset="-122"/>
              </a:rPr>
              <a:t> </a:t>
            </a:r>
            <a:r>
              <a:rPr kumimoji="1" lang="zh-CN" altLang="zh-CN" sz="2800" dirty="0">
                <a:solidFill>
                  <a:schemeClr val="tx1"/>
                </a:solidFill>
                <a:latin typeface="黑体" panose="02010609060101010101" pitchFamily="49" charset="-122"/>
                <a:ea typeface="黑体" panose="02010609060101010101" pitchFamily="49" charset="-122"/>
              </a:rPr>
              <a:t>的</a:t>
            </a:r>
            <a:r>
              <a:rPr kumimoji="1" lang="zh-CN" altLang="en-US" sz="2800" dirty="0">
                <a:solidFill>
                  <a:schemeClr val="tx1"/>
                </a:solidFill>
                <a:latin typeface="黑体" panose="02010609060101010101" pitchFamily="49" charset="-122"/>
                <a:ea typeface="黑体" panose="02010609060101010101" pitchFamily="49" charset="-122"/>
              </a:rPr>
              <a:t>均匀细长棒，与棒垂直的轴的位置不同，转动惯量的变化 </a:t>
            </a:r>
            <a:r>
              <a:rPr kumimoji="1" lang="en-US" altLang="zh-CN" sz="2800" dirty="0">
                <a:solidFill>
                  <a:schemeClr val="tx1"/>
                </a:solidFill>
                <a:latin typeface="黑体" panose="02010609060101010101" pitchFamily="49" charset="-122"/>
                <a:ea typeface="黑体" panose="02010609060101010101" pitchFamily="49" charset="-122"/>
              </a:rPr>
              <a:t>.</a:t>
            </a:r>
          </a:p>
        </p:txBody>
      </p:sp>
      <p:grpSp>
        <p:nvGrpSpPr>
          <p:cNvPr id="8" name="Group 49"/>
          <p:cNvGrpSpPr>
            <a:grpSpLocks/>
          </p:cNvGrpSpPr>
          <p:nvPr/>
        </p:nvGrpSpPr>
        <p:grpSpPr bwMode="auto">
          <a:xfrm>
            <a:off x="762000" y="2071688"/>
            <a:ext cx="3505200" cy="1585912"/>
            <a:chOff x="480" y="1113"/>
            <a:chExt cx="2208" cy="999"/>
          </a:xfrm>
        </p:grpSpPr>
        <p:sp>
          <p:nvSpPr>
            <p:cNvPr id="195629" name="Rectangle 45"/>
            <p:cNvSpPr>
              <a:spLocks noChangeArrowheads="1"/>
            </p:cNvSpPr>
            <p:nvPr/>
          </p:nvSpPr>
          <p:spPr bwMode="auto">
            <a:xfrm>
              <a:off x="480" y="1113"/>
              <a:ext cx="2208" cy="96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Group 34"/>
            <p:cNvGrpSpPr>
              <a:grpSpLocks/>
            </p:cNvGrpSpPr>
            <p:nvPr/>
          </p:nvGrpSpPr>
          <p:grpSpPr bwMode="auto">
            <a:xfrm>
              <a:off x="624" y="1113"/>
              <a:ext cx="1872" cy="999"/>
              <a:chOff x="624" y="1632"/>
              <a:chExt cx="1872" cy="999"/>
            </a:xfrm>
          </p:grpSpPr>
          <p:sp>
            <p:nvSpPr>
              <p:cNvPr id="195619" name="Rectangle 35"/>
              <p:cNvSpPr>
                <a:spLocks noChangeArrowheads="1"/>
              </p:cNvSpPr>
              <p:nvPr/>
            </p:nvSpPr>
            <p:spPr bwMode="auto">
              <a:xfrm>
                <a:off x="768" y="2118"/>
                <a:ext cx="1584" cy="96"/>
              </a:xfrm>
              <a:prstGeom prst="rect">
                <a:avLst/>
              </a:prstGeom>
              <a:gradFill rotWithShape="0">
                <a:gsLst>
                  <a:gs pos="0">
                    <a:schemeClr val="accent1">
                      <a:gamma/>
                      <a:shade val="56078"/>
                      <a:invGamma/>
                    </a:schemeClr>
                  </a:gs>
                  <a:gs pos="50000">
                    <a:schemeClr val="accent1"/>
                  </a:gs>
                  <a:gs pos="100000">
                    <a:schemeClr val="accent1">
                      <a:gamma/>
                      <a:shade val="56078"/>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0" name="Line 36"/>
              <p:cNvSpPr>
                <a:spLocks noChangeShapeType="1"/>
              </p:cNvSpPr>
              <p:nvPr/>
            </p:nvSpPr>
            <p:spPr bwMode="auto">
              <a:xfrm flipV="1">
                <a:off x="1536" y="1782"/>
                <a:ext cx="0" cy="384"/>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1" name="Line 37"/>
              <p:cNvSpPr>
                <a:spLocks noChangeShapeType="1"/>
              </p:cNvSpPr>
              <p:nvPr/>
            </p:nvSpPr>
            <p:spPr bwMode="auto">
              <a:xfrm>
                <a:off x="1536" y="2214"/>
                <a:ext cx="0" cy="24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2" name="AutoShape 38"/>
              <p:cNvSpPr>
                <a:spLocks noChangeArrowheads="1"/>
              </p:cNvSpPr>
              <p:nvPr/>
            </p:nvSpPr>
            <p:spPr bwMode="auto">
              <a:xfrm>
                <a:off x="1344" y="1920"/>
                <a:ext cx="144" cy="192"/>
              </a:xfrm>
              <a:prstGeom prst="curvedRightArrow">
                <a:avLst>
                  <a:gd name="adj1" fmla="val 26667"/>
                  <a:gd name="adj2" fmla="val 53333"/>
                  <a:gd name="adj3" fmla="val 33333"/>
                </a:avLst>
              </a:prstGeom>
              <a:solidFill>
                <a:srgbClr val="FF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3" name="Rectangle 39"/>
              <p:cNvSpPr>
                <a:spLocks noChangeArrowheads="1"/>
              </p:cNvSpPr>
              <p:nvPr/>
            </p:nvSpPr>
            <p:spPr bwMode="auto">
              <a:xfrm>
                <a:off x="1872" y="2118"/>
                <a:ext cx="96" cy="96"/>
              </a:xfrm>
              <a:prstGeom prst="rect">
                <a:avLst/>
              </a:prstGeom>
              <a:solidFill>
                <a:srgbClr val="FF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624" name="Object 40"/>
              <p:cNvGraphicFramePr>
                <a:graphicFrameLocks noChangeAspect="1"/>
              </p:cNvGraphicFramePr>
              <p:nvPr/>
            </p:nvGraphicFramePr>
            <p:xfrm>
              <a:off x="1776" y="2214"/>
              <a:ext cx="288" cy="260"/>
            </p:xfrm>
            <a:graphic>
              <a:graphicData uri="http://schemas.openxmlformats.org/presentationml/2006/ole">
                <mc:AlternateContent xmlns:mc="http://schemas.openxmlformats.org/markup-compatibility/2006">
                  <mc:Choice xmlns:v="urn:schemas-microsoft-com:vml" Requires="v">
                    <p:oleObj spid="_x0000_s15501" name="公式" r:id="rId17" imgW="279279" imgH="253890" progId="">
                      <p:embed/>
                    </p:oleObj>
                  </mc:Choice>
                  <mc:Fallback>
                    <p:oleObj name="公式" r:id="rId17" imgW="279279" imgH="25389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76" y="2214"/>
                            <a:ext cx="288"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25" name="Object 41"/>
              <p:cNvGraphicFramePr>
                <a:graphicFrameLocks noChangeAspect="1"/>
              </p:cNvGraphicFramePr>
              <p:nvPr/>
            </p:nvGraphicFramePr>
            <p:xfrm>
              <a:off x="2221" y="2200"/>
              <a:ext cx="275" cy="254"/>
            </p:xfrm>
            <a:graphic>
              <a:graphicData uri="http://schemas.openxmlformats.org/presentationml/2006/ole">
                <mc:AlternateContent xmlns:mc="http://schemas.openxmlformats.org/markup-compatibility/2006">
                  <mc:Choice xmlns:v="urn:schemas-microsoft-com:vml" Requires="v">
                    <p:oleObj spid="_x0000_s15502" name="公式" r:id="rId19" imgW="342603" imgH="317225" progId="">
                      <p:embed/>
                    </p:oleObj>
                  </mc:Choice>
                  <mc:Fallback>
                    <p:oleObj name="公式" r:id="rId19" imgW="342603" imgH="31722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1" y="2200"/>
                            <a:ext cx="275"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626" name="Object 42"/>
              <p:cNvGraphicFramePr>
                <a:graphicFrameLocks noChangeAspect="1"/>
              </p:cNvGraphicFramePr>
              <p:nvPr/>
            </p:nvGraphicFramePr>
            <p:xfrm>
              <a:off x="624" y="2183"/>
              <a:ext cx="432" cy="271"/>
            </p:xfrm>
            <a:graphic>
              <a:graphicData uri="http://schemas.openxmlformats.org/presentationml/2006/ole">
                <mc:AlternateContent xmlns:mc="http://schemas.openxmlformats.org/markup-compatibility/2006">
                  <mc:Choice xmlns:v="urn:schemas-microsoft-com:vml" Requires="v">
                    <p:oleObj spid="_x0000_s15503" name="Equation" r:id="rId21" imgW="342603" imgH="215713" progId="">
                      <p:embed/>
                    </p:oleObj>
                  </mc:Choice>
                  <mc:Fallback>
                    <p:oleObj name="Equation" r:id="rId21" imgW="342603" imgH="215713"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4" y="2183"/>
                            <a:ext cx="432"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27" name="Text Box 43"/>
              <p:cNvSpPr txBox="1">
                <a:spLocks noChangeArrowheads="1"/>
              </p:cNvSpPr>
              <p:nvPr/>
            </p:nvSpPr>
            <p:spPr bwMode="auto">
              <a:xfrm>
                <a:off x="1231" y="2304"/>
                <a:ext cx="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t>O</a:t>
                </a:r>
                <a:r>
                  <a:rPr lang="en-US" altLang="zh-CN" i="1">
                    <a:cs typeface="Times New Roman" pitchFamily="18" charset="0"/>
                  </a:rPr>
                  <a:t>´</a:t>
                </a:r>
                <a:endParaRPr lang="en-US" altLang="zh-CN" i="1"/>
              </a:p>
            </p:txBody>
          </p:sp>
          <p:sp>
            <p:nvSpPr>
              <p:cNvPr id="195628" name="Text Box 44"/>
              <p:cNvSpPr txBox="1">
                <a:spLocks noChangeArrowheads="1"/>
              </p:cNvSpPr>
              <p:nvPr/>
            </p:nvSpPr>
            <p:spPr bwMode="auto">
              <a:xfrm>
                <a:off x="1258" y="163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t>O</a:t>
                </a:r>
              </a:p>
            </p:txBody>
          </p:sp>
        </p:grpSp>
      </p:grpSp>
      <p:grpSp>
        <p:nvGrpSpPr>
          <p:cNvPr id="10" name="Group 51"/>
          <p:cNvGrpSpPr>
            <a:grpSpLocks/>
          </p:cNvGrpSpPr>
          <p:nvPr/>
        </p:nvGrpSpPr>
        <p:grpSpPr bwMode="auto">
          <a:xfrm>
            <a:off x="609601" y="5753100"/>
            <a:ext cx="7924799" cy="1181100"/>
            <a:chOff x="201" y="3350"/>
            <a:chExt cx="4992" cy="744"/>
          </a:xfrm>
        </p:grpSpPr>
        <p:graphicFrame>
          <p:nvGraphicFramePr>
            <p:cNvPr id="195602" name="Object 18"/>
            <p:cNvGraphicFramePr>
              <a:graphicFrameLocks noChangeAspect="1"/>
            </p:cNvGraphicFramePr>
            <p:nvPr/>
          </p:nvGraphicFramePr>
          <p:xfrm>
            <a:off x="2688" y="3350"/>
            <a:ext cx="2505" cy="744"/>
          </p:xfrm>
          <a:graphic>
            <a:graphicData uri="http://schemas.openxmlformats.org/presentationml/2006/ole">
              <mc:AlternateContent xmlns:mc="http://schemas.openxmlformats.org/markup-compatibility/2006">
                <mc:Choice xmlns:v="urn:schemas-microsoft-com:vml" Requires="v">
                  <p:oleObj spid="_x0000_s15504" name="Equation" r:id="rId23" imgW="1269449" imgH="393529" progId="">
                    <p:embed/>
                  </p:oleObj>
                </mc:Choice>
                <mc:Fallback>
                  <p:oleObj name="Equation" r:id="rId23" imgW="1269449" imgH="393529"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8" y="3350"/>
                          <a:ext cx="2505" cy="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31" name="Text Box 47"/>
            <p:cNvSpPr txBox="1">
              <a:spLocks noChangeArrowheads="1"/>
            </p:cNvSpPr>
            <p:nvPr/>
          </p:nvSpPr>
          <p:spPr bwMode="auto">
            <a:xfrm>
              <a:off x="201" y="3388"/>
              <a:ext cx="26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latin typeface="黑体" panose="02010609060101010101" pitchFamily="49" charset="-122"/>
                  <a:ea typeface="黑体" panose="02010609060101010101" pitchFamily="49" charset="-122"/>
                </a:rPr>
                <a:t>转轴过端点垂直于棒</a:t>
              </a:r>
            </a:p>
          </p:txBody>
        </p:sp>
      </p:grpSp>
      <p:grpSp>
        <p:nvGrpSpPr>
          <p:cNvPr id="11" name="Group 53"/>
          <p:cNvGrpSpPr>
            <a:grpSpLocks/>
          </p:cNvGrpSpPr>
          <p:nvPr/>
        </p:nvGrpSpPr>
        <p:grpSpPr bwMode="auto">
          <a:xfrm>
            <a:off x="533400" y="4867956"/>
            <a:ext cx="7543800" cy="1038225"/>
            <a:chOff x="336" y="2832"/>
            <a:chExt cx="4752" cy="654"/>
          </a:xfrm>
        </p:grpSpPr>
        <p:graphicFrame>
          <p:nvGraphicFramePr>
            <p:cNvPr id="195606" name="Object 22"/>
            <p:cNvGraphicFramePr>
              <a:graphicFrameLocks noChangeAspect="1"/>
            </p:cNvGraphicFramePr>
            <p:nvPr/>
          </p:nvGraphicFramePr>
          <p:xfrm>
            <a:off x="2582" y="2832"/>
            <a:ext cx="2506" cy="654"/>
          </p:xfrm>
          <a:graphic>
            <a:graphicData uri="http://schemas.openxmlformats.org/presentationml/2006/ole">
              <mc:AlternateContent xmlns:mc="http://schemas.openxmlformats.org/markup-compatibility/2006">
                <mc:Choice xmlns:v="urn:schemas-microsoft-com:vml" Requires="v">
                  <p:oleObj spid="_x0000_s15505" name="Equation" r:id="rId25" imgW="1536033" imgH="393529" progId="">
                    <p:embed/>
                  </p:oleObj>
                </mc:Choice>
                <mc:Fallback>
                  <p:oleObj name="Equation" r:id="rId25" imgW="1536033" imgH="393529"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82" y="2832"/>
                          <a:ext cx="2506" cy="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36" name="Rectangle 52"/>
            <p:cNvSpPr>
              <a:spLocks noChangeArrowheads="1"/>
            </p:cNvSpPr>
            <p:nvPr/>
          </p:nvSpPr>
          <p:spPr bwMode="auto">
            <a:xfrm>
              <a:off x="336" y="2985"/>
              <a:ext cx="307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latin typeface="黑体" panose="02010609060101010101" pitchFamily="49" charset="-122"/>
                  <a:ea typeface="黑体" panose="02010609060101010101" pitchFamily="49" charset="-122"/>
                </a:rPr>
                <a:t>转轴过中心垂直于棒</a:t>
              </a:r>
            </a:p>
          </p:txBody>
        </p:sp>
      </p:grpSp>
      <p:sp>
        <p:nvSpPr>
          <p:cNvPr id="46" name="矩形 45"/>
          <p:cNvSpPr/>
          <p:nvPr/>
        </p:nvSpPr>
        <p:spPr>
          <a:xfrm>
            <a:off x="685800" y="228600"/>
            <a:ext cx="3877985" cy="584775"/>
          </a:xfrm>
          <a:prstGeom prst="rect">
            <a:avLst/>
          </a:prstGeom>
        </p:spPr>
        <p:txBody>
          <a:bodyPr wrap="none">
            <a:spAutoFit/>
          </a:bodyPr>
          <a:lstStyle/>
          <a:p>
            <a:r>
              <a:rPr lang="zh-CN" altLang="en-US" sz="3200" dirty="0">
                <a:solidFill>
                  <a:srgbClr val="00B050"/>
                </a:solidFill>
                <a:latin typeface="黑体" panose="02010609060101010101" pitchFamily="49" charset="-122"/>
                <a:ea typeface="黑体" panose="02010609060101010101" pitchFamily="49" charset="-122"/>
              </a:rPr>
              <a:t>三 </a:t>
            </a:r>
            <a:r>
              <a:rPr lang="en-US" altLang="zh-CN" sz="3200" dirty="0">
                <a:solidFill>
                  <a:srgbClr val="00B050"/>
                </a:solidFill>
                <a:latin typeface="黑体" panose="02010609060101010101" pitchFamily="49" charset="-122"/>
                <a:ea typeface="黑体" panose="02010609060101010101" pitchFamily="49" charset="-122"/>
              </a:rPr>
              <a:t> </a:t>
            </a:r>
            <a:r>
              <a:rPr lang="zh-CN" altLang="en-US" sz="3200" dirty="0">
                <a:solidFill>
                  <a:srgbClr val="00B050"/>
                </a:solidFill>
                <a:latin typeface="黑体" panose="02010609060101010101" pitchFamily="49" charset="-122"/>
                <a:ea typeface="黑体" panose="02010609060101010101" pitchFamily="49" charset="-122"/>
              </a:rPr>
              <a:t>转动惯量的确定</a:t>
            </a:r>
          </a:p>
        </p:txBody>
      </p:sp>
    </p:spTree>
    <p:extLst>
      <p:ext uri="{BB962C8B-B14F-4D97-AF65-F5344CB8AC3E}">
        <p14:creationId xmlns:p14="http://schemas.microsoft.com/office/powerpoint/2010/main" val="2396944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85800" y="228600"/>
            <a:ext cx="3877985" cy="584775"/>
          </a:xfrm>
          <a:prstGeom prst="rect">
            <a:avLst/>
          </a:prstGeom>
        </p:spPr>
        <p:txBody>
          <a:bodyPr wrap="none">
            <a:spAutoFit/>
          </a:bodyPr>
          <a:lstStyle/>
          <a:p>
            <a:r>
              <a:rPr lang="zh-CN" altLang="en-US" sz="3200" dirty="0">
                <a:solidFill>
                  <a:srgbClr val="00B050"/>
                </a:solidFill>
                <a:latin typeface="黑体" panose="02010609060101010101" pitchFamily="49" charset="-122"/>
                <a:ea typeface="黑体" panose="02010609060101010101" pitchFamily="49" charset="-122"/>
              </a:rPr>
              <a:t>三 </a:t>
            </a:r>
            <a:r>
              <a:rPr lang="en-US" altLang="zh-CN" sz="3200" dirty="0">
                <a:solidFill>
                  <a:srgbClr val="00B050"/>
                </a:solidFill>
                <a:latin typeface="黑体" panose="02010609060101010101" pitchFamily="49" charset="-122"/>
                <a:ea typeface="黑体" panose="02010609060101010101" pitchFamily="49" charset="-122"/>
              </a:rPr>
              <a:t> </a:t>
            </a:r>
            <a:r>
              <a:rPr lang="zh-CN" altLang="en-US" sz="3200" dirty="0">
                <a:solidFill>
                  <a:srgbClr val="00B050"/>
                </a:solidFill>
                <a:latin typeface="黑体" panose="02010609060101010101" pitchFamily="49" charset="-122"/>
                <a:ea typeface="黑体" panose="02010609060101010101" pitchFamily="49" charset="-122"/>
              </a:rPr>
              <a:t>转动惯量的确定</a:t>
            </a:r>
          </a:p>
        </p:txBody>
      </p:sp>
      <p:sp>
        <p:nvSpPr>
          <p:cNvPr id="2" name="矩形 1"/>
          <p:cNvSpPr/>
          <p:nvPr/>
        </p:nvSpPr>
        <p:spPr>
          <a:xfrm>
            <a:off x="0" y="914400"/>
            <a:ext cx="9144000" cy="1475532"/>
          </a:xfrm>
          <a:prstGeom prst="rect">
            <a:avLst/>
          </a:prstGeom>
        </p:spPr>
        <p:txBody>
          <a:bodyPr wrap="square">
            <a:spAutoFit/>
          </a:bodyPr>
          <a:lstStyle/>
          <a:p>
            <a:pPr>
              <a:lnSpc>
                <a:spcPct val="110000"/>
              </a:lnSpc>
            </a:pP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4.2.2 </a:t>
            </a: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空心圆柱</a:t>
            </a:r>
            <a:r>
              <a:rPr lang="zh-CN"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空心圆柱筒内半径为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，外半径为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，且质量密度分布均匀。设转轴沿对称轴穿过中心，求其转动惯量。</a:t>
            </a:r>
          </a:p>
        </p:txBody>
      </p:sp>
      <p:pic>
        <p:nvPicPr>
          <p:cNvPr id="110594" name="Picture 2" descr="C:\Users\zhangru\Desktop\新教材ppt\上册整合后的图片\4.2.9.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0" y="2735394"/>
            <a:ext cx="3160712" cy="313200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6200" y="2546292"/>
            <a:ext cx="5830888" cy="1949508"/>
          </a:xfrm>
          <a:prstGeom prst="rect">
            <a:avLst/>
          </a:prstGeom>
        </p:spPr>
        <p:txBody>
          <a:bodyPr wrap="square">
            <a:spAutoFit/>
          </a:bodyPr>
          <a:lstStyle/>
          <a:p>
            <a:pPr>
              <a:lnSpc>
                <a:spcPct val="110000"/>
              </a:lnSpc>
            </a:pP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在空心圆柱筒内取半径为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，宽度为</a:t>
            </a:r>
            <a:r>
              <a:rPr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dr</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，高</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h</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的薄圆筒，它上面的所有质点到转轴的距离可视为相等，根据转动惯量定义，有：</a:t>
            </a:r>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4566636"/>
              </p:ext>
            </p:extLst>
          </p:nvPr>
        </p:nvGraphicFramePr>
        <p:xfrm>
          <a:off x="1447800" y="4735286"/>
          <a:ext cx="2362200" cy="674914"/>
        </p:xfrm>
        <a:graphic>
          <a:graphicData uri="http://schemas.openxmlformats.org/presentationml/2006/ole">
            <mc:AlternateContent xmlns:mc="http://schemas.openxmlformats.org/markup-compatibility/2006">
              <mc:Choice xmlns:v="urn:schemas-microsoft-com:vml" Requires="v">
                <p:oleObj spid="_x0000_s16408" r:id="rId4" imgW="672808" imgH="190417" progId="">
                  <p:embed/>
                </p:oleObj>
              </mc:Choice>
              <mc:Fallback>
                <p:oleObj r:id="rId4" imgW="672808" imgH="190417"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735286"/>
                        <a:ext cx="2362200" cy="674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349822053"/>
              </p:ext>
            </p:extLst>
          </p:nvPr>
        </p:nvGraphicFramePr>
        <p:xfrm>
          <a:off x="1219200" y="5610447"/>
          <a:ext cx="2743200" cy="637953"/>
        </p:xfrm>
        <a:graphic>
          <a:graphicData uri="http://schemas.openxmlformats.org/presentationml/2006/ole">
            <mc:AlternateContent xmlns:mc="http://schemas.openxmlformats.org/markup-compatibility/2006">
              <mc:Choice xmlns:v="urn:schemas-microsoft-com:vml" Requires="v">
                <p:oleObj spid="_x0000_s16409" r:id="rId6" imgW="812447" imgH="190417" progId="">
                  <p:embed/>
                </p:oleObj>
              </mc:Choice>
              <mc:Fallback>
                <p:oleObj r:id="rId6" imgW="812447" imgH="19041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610447"/>
                        <a:ext cx="2743200" cy="637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85800" y="228600"/>
            <a:ext cx="3877985"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三 </a:t>
            </a:r>
            <a:r>
              <a:rPr lang="en-US" altLang="zh-CN" sz="3200" b="1" dirty="0">
                <a:solidFill>
                  <a:srgbClr val="00B050"/>
                </a:solidFill>
                <a:latin typeface="黑体" panose="02010609060101010101" pitchFamily="49" charset="-122"/>
                <a:ea typeface="黑体" panose="02010609060101010101" pitchFamily="49" charset="-122"/>
              </a:rPr>
              <a:t> </a:t>
            </a:r>
            <a:r>
              <a:rPr lang="zh-CN" altLang="en-US" sz="3200" b="1" dirty="0">
                <a:solidFill>
                  <a:srgbClr val="00B050"/>
                </a:solidFill>
                <a:latin typeface="黑体" panose="02010609060101010101" pitchFamily="49" charset="-122"/>
                <a:ea typeface="黑体" panose="02010609060101010101" pitchFamily="49" charset="-122"/>
              </a:rPr>
              <a:t>转动惯量的确定</a:t>
            </a:r>
          </a:p>
        </p:txBody>
      </p:sp>
      <p:sp>
        <p:nvSpPr>
          <p:cNvPr id="31" name="矩形 30"/>
          <p:cNvSpPr/>
          <p:nvPr/>
        </p:nvSpPr>
        <p:spPr>
          <a:xfrm>
            <a:off x="76200" y="1066800"/>
            <a:ext cx="3416320"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积分可得转动惯量：</a:t>
            </a:r>
            <a:endParaRPr lang="zh-CN" altLang="en-US" sz="2800" dirty="0">
              <a:latin typeface="黑体" panose="02010609060101010101" pitchFamily="49" charset="-122"/>
              <a:ea typeface="黑体" panose="02010609060101010101" pitchFamily="49" charset="-122"/>
            </a:endParaRPr>
          </a:p>
        </p:txBody>
      </p:sp>
      <p:graphicFrame>
        <p:nvGraphicFramePr>
          <p:cNvPr id="32" name="对象 31"/>
          <p:cNvGraphicFramePr>
            <a:graphicFrameLocks noChangeAspect="1"/>
          </p:cNvGraphicFramePr>
          <p:nvPr>
            <p:extLst>
              <p:ext uri="{D42A27DB-BD31-4B8C-83A1-F6EECF244321}">
                <p14:modId xmlns:p14="http://schemas.microsoft.com/office/powerpoint/2010/main" val="550686745"/>
              </p:ext>
            </p:extLst>
          </p:nvPr>
        </p:nvGraphicFramePr>
        <p:xfrm>
          <a:off x="3276600" y="990600"/>
          <a:ext cx="5431808" cy="1828800"/>
        </p:xfrm>
        <a:graphic>
          <a:graphicData uri="http://schemas.openxmlformats.org/presentationml/2006/ole">
            <mc:AlternateContent xmlns:mc="http://schemas.openxmlformats.org/markup-compatibility/2006">
              <mc:Choice xmlns:v="urn:schemas-microsoft-com:vml" Requires="v">
                <p:oleObj spid="_x0000_s17465" r:id="rId3" imgW="1892300" imgH="647700" progId="">
                  <p:embed/>
                </p:oleObj>
              </mc:Choice>
              <mc:Fallback>
                <p:oleObj r:id="rId3" imgW="1892300" imgH="6477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990600"/>
                        <a:ext cx="5431808"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5300" y="2829580"/>
            <a:ext cx="7366119" cy="523220"/>
          </a:xfrm>
          <a:prstGeom prst="rect">
            <a:avLst/>
          </a:prstGeom>
        </p:spPr>
        <p:txBody>
          <a:bodyPr wrap="non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圆柱体质量密度均匀，</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ρ</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为常数，可表示为：</a:t>
            </a:r>
          </a:p>
        </p:txBody>
      </p:sp>
      <p:sp>
        <p:nvSpPr>
          <p:cNvPr id="3"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726741211"/>
              </p:ext>
            </p:extLst>
          </p:nvPr>
        </p:nvGraphicFramePr>
        <p:xfrm>
          <a:off x="3200400" y="3429000"/>
          <a:ext cx="4638261" cy="609600"/>
        </p:xfrm>
        <a:graphic>
          <a:graphicData uri="http://schemas.openxmlformats.org/presentationml/2006/ole">
            <mc:AlternateContent xmlns:mc="http://schemas.openxmlformats.org/markup-compatibility/2006">
              <mc:Choice xmlns:v="urn:schemas-microsoft-com:vml" Requires="v">
                <p:oleObj spid="_x0000_s17466" r:id="rId5" imgW="1651000" imgH="215900" progId="">
                  <p:embed/>
                </p:oleObj>
              </mc:Choice>
              <mc:Fallback>
                <p:oleObj r:id="rId5" imgW="1651000" imgH="2159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429000"/>
                        <a:ext cx="463826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矩形 33"/>
          <p:cNvSpPr/>
          <p:nvPr/>
        </p:nvSpPr>
        <p:spPr>
          <a:xfrm>
            <a:off x="1144171" y="4277380"/>
            <a:ext cx="1980029"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由此可得：</a:t>
            </a:r>
          </a:p>
        </p:txBody>
      </p:sp>
      <p:sp>
        <p:nvSpPr>
          <p:cNvPr id="35" name="Rectangle 2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2676197133"/>
              </p:ext>
            </p:extLst>
          </p:nvPr>
        </p:nvGraphicFramePr>
        <p:xfrm>
          <a:off x="3122140" y="4114800"/>
          <a:ext cx="2669060" cy="914400"/>
        </p:xfrm>
        <a:graphic>
          <a:graphicData uri="http://schemas.openxmlformats.org/presentationml/2006/ole">
            <mc:AlternateContent xmlns:mc="http://schemas.openxmlformats.org/markup-compatibility/2006">
              <mc:Choice xmlns:v="urn:schemas-microsoft-com:vml" Requires="v">
                <p:oleObj spid="_x0000_s17467" r:id="rId7" imgW="1015559" imgH="355446" progId="">
                  <p:embed/>
                </p:oleObj>
              </mc:Choice>
              <mc:Fallback>
                <p:oleObj r:id="rId7" imgW="1015559" imgH="3554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140" y="4114800"/>
                        <a:ext cx="266906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45300" y="5029201"/>
            <a:ext cx="9189300" cy="523220"/>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讨论：</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）圆环，</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，则得：</a:t>
            </a:r>
          </a:p>
        </p:txBody>
      </p:sp>
      <p:sp>
        <p:nvSpPr>
          <p:cNvPr id="38"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1738703457"/>
              </p:ext>
            </p:extLst>
          </p:nvPr>
        </p:nvGraphicFramePr>
        <p:xfrm>
          <a:off x="5943599" y="4921955"/>
          <a:ext cx="1524001" cy="564445"/>
        </p:xfrm>
        <a:graphic>
          <a:graphicData uri="http://schemas.openxmlformats.org/presentationml/2006/ole">
            <mc:AlternateContent xmlns:mc="http://schemas.openxmlformats.org/markup-compatibility/2006">
              <mc:Choice xmlns:v="urn:schemas-microsoft-com:vml" Requires="v">
                <p:oleObj spid="_x0000_s17468" r:id="rId9" imgW="508000" imgH="190500" progId="">
                  <p:embed/>
                </p:oleObj>
              </mc:Choice>
              <mc:Fallback>
                <p:oleObj r:id="rId9" imgW="508000" imgH="1905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599" y="4921955"/>
                        <a:ext cx="1524001" cy="564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矩形 40"/>
          <p:cNvSpPr/>
          <p:nvPr/>
        </p:nvSpPr>
        <p:spPr>
          <a:xfrm>
            <a:off x="1066800" y="5410200"/>
            <a:ext cx="7639841" cy="1303177"/>
          </a:xfrm>
          <a:prstGeom prst="rect">
            <a:avLst/>
          </a:prstGeom>
        </p:spPr>
        <p:txBody>
          <a:bodyPr wrap="square">
            <a:spAutoFit/>
          </a:bodyPr>
          <a:lstStyle/>
          <a:p>
            <a:pPr>
              <a:lnSpc>
                <a:spcPct val="150000"/>
              </a:lnSpc>
            </a:pP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）对于实心圆柱筒，内半径</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，外半径</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，则：</a:t>
            </a:r>
          </a:p>
        </p:txBody>
      </p:sp>
      <p:sp>
        <p:nvSpPr>
          <p:cNvPr id="42"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1836037762"/>
              </p:ext>
            </p:extLst>
          </p:nvPr>
        </p:nvGraphicFramePr>
        <p:xfrm>
          <a:off x="3010015" y="6025845"/>
          <a:ext cx="1439403" cy="832155"/>
        </p:xfrm>
        <a:graphic>
          <a:graphicData uri="http://schemas.openxmlformats.org/presentationml/2006/ole">
            <mc:AlternateContent xmlns:mc="http://schemas.openxmlformats.org/markup-compatibility/2006">
              <mc:Choice xmlns:v="urn:schemas-microsoft-com:vml" Requires="v">
                <p:oleObj spid="_x0000_s17469" r:id="rId11" imgW="609336" imgH="355446" progId="">
                  <p:embed/>
                </p:oleObj>
              </mc:Choice>
              <mc:Fallback>
                <p:oleObj r:id="rId11" imgW="609336" imgH="355446"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0015" y="6025845"/>
                        <a:ext cx="1439403" cy="832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anim calcmode="lin" valueType="num">
                                      <p:cBhvr>
                                        <p:cTn id="39" dur="1000" fill="hold"/>
                                        <p:tgtEl>
                                          <p:spTgt spid="41"/>
                                        </p:tgtEl>
                                        <p:attrNameLst>
                                          <p:attrName>ppt_x</p:attrName>
                                        </p:attrNameLst>
                                      </p:cBhvr>
                                      <p:tavLst>
                                        <p:tav tm="0">
                                          <p:val>
                                            <p:strVal val="#ppt_x"/>
                                          </p:val>
                                        </p:tav>
                                        <p:tav tm="100000">
                                          <p:val>
                                            <p:strVal val="#ppt_x"/>
                                          </p:val>
                                        </p:tav>
                                      </p:tavLst>
                                    </p:anim>
                                    <p:anim calcmode="lin" valueType="num">
                                      <p:cBhvr>
                                        <p:cTn id="40" dur="1000" fill="hold"/>
                                        <p:tgtEl>
                                          <p:spTgt spid="4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1000"/>
                                        <p:tgtEl>
                                          <p:spTgt spid="43"/>
                                        </p:tgtEl>
                                      </p:cBhvr>
                                    </p:animEffect>
                                    <p:anim calcmode="lin" valueType="num">
                                      <p:cBhvr>
                                        <p:cTn id="44" dur="1000" fill="hold"/>
                                        <p:tgtEl>
                                          <p:spTgt spid="43"/>
                                        </p:tgtEl>
                                        <p:attrNameLst>
                                          <p:attrName>ppt_x</p:attrName>
                                        </p:attrNameLst>
                                      </p:cBhvr>
                                      <p:tavLst>
                                        <p:tav tm="0">
                                          <p:val>
                                            <p:strVal val="#ppt_x"/>
                                          </p:val>
                                        </p:tav>
                                        <p:tav tm="100000">
                                          <p:val>
                                            <p:strVal val="#ppt_x"/>
                                          </p:val>
                                        </p:tav>
                                      </p:tavLst>
                                    </p:anim>
                                    <p:anim calcmode="lin" valueType="num">
                                      <p:cBhvr>
                                        <p:cTn id="4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P spid="34" grpId="0"/>
      <p:bldP spid="37" grpId="0"/>
      <p:bldP spid="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11"/>
          <p:cNvGraphicFramePr>
            <a:graphicFrameLocks noGrp="1"/>
          </p:cNvGraphicFramePr>
          <p:nvPr>
            <p:extLst>
              <p:ext uri="{D42A27DB-BD31-4B8C-83A1-F6EECF244321}">
                <p14:modId xmlns:p14="http://schemas.microsoft.com/office/powerpoint/2010/main" val="3424623621"/>
              </p:ext>
            </p:extLst>
          </p:nvPr>
        </p:nvGraphicFramePr>
        <p:xfrm>
          <a:off x="36287" y="1066802"/>
          <a:ext cx="9107713" cy="5791198"/>
        </p:xfrm>
        <a:graphic>
          <a:graphicData uri="http://schemas.openxmlformats.org/drawingml/2006/table">
            <a:tbl>
              <a:tblPr firstRow="1" firstCol="1" bandRow="1">
                <a:tableStyleId>{5C22544A-7EE6-4342-B048-85BDC9FD1C3A}</a:tableStyleId>
              </a:tblPr>
              <a:tblGrid>
                <a:gridCol w="2049236">
                  <a:extLst>
                    <a:ext uri="{9D8B030D-6E8A-4147-A177-3AD203B41FA5}">
                      <a16:colId xmlns:a16="http://schemas.microsoft.com/office/drawing/2014/main" val="20000"/>
                    </a:ext>
                  </a:extLst>
                </a:gridCol>
                <a:gridCol w="4022261">
                  <a:extLst>
                    <a:ext uri="{9D8B030D-6E8A-4147-A177-3AD203B41FA5}">
                      <a16:colId xmlns:a16="http://schemas.microsoft.com/office/drawing/2014/main" val="20001"/>
                    </a:ext>
                  </a:extLst>
                </a:gridCol>
                <a:gridCol w="3036216">
                  <a:extLst>
                    <a:ext uri="{9D8B030D-6E8A-4147-A177-3AD203B41FA5}">
                      <a16:colId xmlns:a16="http://schemas.microsoft.com/office/drawing/2014/main" val="20002"/>
                    </a:ext>
                  </a:extLst>
                </a:gridCol>
              </a:tblGrid>
              <a:tr h="827314">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刚体</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转轴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转动惯量</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extLst>
                  <a:ext uri="{0D108BD9-81ED-4DB2-BD59-A6C34878D82A}">
                    <a16:rowId xmlns:a16="http://schemas.microsoft.com/office/drawing/2014/main" val="10000"/>
                  </a:ext>
                </a:extLst>
              </a:tr>
              <a:tr h="827314">
                <a:tc rowSpan="2">
                  <a:txBody>
                    <a:bodyPr/>
                    <a:lstStyle/>
                    <a:p>
                      <a:pPr algn="ctr">
                        <a:spcAft>
                          <a:spcPts val="0"/>
                        </a:spcAft>
                      </a:pPr>
                      <a:r>
                        <a:rPr lang="zh-CN" sz="2800" kern="0" dirty="0">
                          <a:effectLst/>
                          <a:latin typeface="黑体" panose="02010609060101010101" pitchFamily="49" charset="-122"/>
                          <a:ea typeface="黑体" panose="02010609060101010101" pitchFamily="49" charset="-122"/>
                        </a:rPr>
                        <a:t>细棒</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通过中心与棒垂直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endParaRPr lang="en-US" sz="1050" kern="0">
                        <a:effectLst/>
                        <a:latin typeface="宋体"/>
                        <a:ea typeface="宋体"/>
                        <a:cs typeface="宋体"/>
                      </a:endParaRPr>
                    </a:p>
                  </a:txBody>
                  <a:tcPr marL="68580" marR="68580" marT="0" marB="0" anchor="ctr"/>
                </a:tc>
                <a:extLst>
                  <a:ext uri="{0D108BD9-81ED-4DB2-BD59-A6C34878D82A}">
                    <a16:rowId xmlns:a16="http://schemas.microsoft.com/office/drawing/2014/main" val="10001"/>
                  </a:ext>
                </a:extLst>
              </a:tr>
              <a:tr h="827314">
                <a:tc vMerge="1">
                  <a:txBody>
                    <a:bodyPr/>
                    <a:lstStyle/>
                    <a:p>
                      <a:endParaRPr lang="zh-CN" altLang="en-US"/>
                    </a:p>
                  </a:txBody>
                  <a:tcP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通过端点与棒垂直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endParaRPr lang="en-US" sz="1050" kern="0">
                        <a:effectLst/>
                        <a:latin typeface="宋体"/>
                        <a:ea typeface="宋体"/>
                        <a:cs typeface="宋体"/>
                      </a:endParaRPr>
                    </a:p>
                  </a:txBody>
                  <a:tcPr marL="68580" marR="68580" marT="0" marB="0" anchor="ctr"/>
                </a:tc>
                <a:extLst>
                  <a:ext uri="{0D108BD9-81ED-4DB2-BD59-A6C34878D82A}">
                    <a16:rowId xmlns:a16="http://schemas.microsoft.com/office/drawing/2014/main" val="10002"/>
                  </a:ext>
                </a:extLst>
              </a:tr>
              <a:tr h="827314">
                <a:tc>
                  <a:txBody>
                    <a:bodyPr/>
                    <a:lstStyle/>
                    <a:p>
                      <a:pPr algn="ctr">
                        <a:spcAft>
                          <a:spcPts val="0"/>
                        </a:spcAft>
                      </a:pPr>
                      <a:r>
                        <a:rPr lang="zh-CN" sz="2800" kern="0" dirty="0">
                          <a:effectLst/>
                          <a:latin typeface="黑体" panose="02010609060101010101" pitchFamily="49" charset="-122"/>
                          <a:ea typeface="黑体" panose="02010609060101010101" pitchFamily="49" charset="-122"/>
                          <a:cs typeface="Times New Roman" panose="02020603050405020304" pitchFamily="18" charset="0"/>
                        </a:rPr>
                        <a:t>细圆环</a:t>
                      </a:r>
                      <a:endParaRPr lang="zh-CN" sz="28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通过中心与圆面垂直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tabLst>
                          <a:tab pos="553085" algn="l"/>
                        </a:tabLst>
                      </a:pPr>
                      <a:endParaRPr lang="en-US" sz="1050" kern="0">
                        <a:effectLst/>
                        <a:latin typeface="宋体"/>
                        <a:ea typeface="宋体"/>
                        <a:cs typeface="宋体"/>
                      </a:endParaRPr>
                    </a:p>
                  </a:txBody>
                  <a:tcPr marL="68580" marR="68580" marT="0" marB="0" anchor="ctr"/>
                </a:tc>
                <a:extLst>
                  <a:ext uri="{0D108BD9-81ED-4DB2-BD59-A6C34878D82A}">
                    <a16:rowId xmlns:a16="http://schemas.microsoft.com/office/drawing/2014/main" val="10003"/>
                  </a:ext>
                </a:extLst>
              </a:tr>
              <a:tr h="827314">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薄圆盘</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通过中心与盘面垂直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endParaRPr lang="en-US" sz="1050" kern="0">
                        <a:effectLst/>
                        <a:latin typeface="宋体"/>
                        <a:ea typeface="宋体"/>
                        <a:cs typeface="宋体"/>
                      </a:endParaRPr>
                    </a:p>
                  </a:txBody>
                  <a:tcPr marL="68580" marR="68580" marT="0" marB="0" anchor="ctr"/>
                </a:tc>
                <a:extLst>
                  <a:ext uri="{0D108BD9-81ED-4DB2-BD59-A6C34878D82A}">
                    <a16:rowId xmlns:a16="http://schemas.microsoft.com/office/drawing/2014/main" val="10004"/>
                  </a:ext>
                </a:extLst>
              </a:tr>
              <a:tr h="827314">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空心圆柱</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对称轴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endParaRPr lang="en-US" sz="1050" kern="0">
                        <a:effectLst/>
                        <a:latin typeface="宋体"/>
                        <a:ea typeface="宋体"/>
                        <a:cs typeface="宋体"/>
                      </a:endParaRPr>
                    </a:p>
                  </a:txBody>
                  <a:tcPr marL="68580" marR="68580" marT="0" marB="0" anchor="ctr"/>
                </a:tc>
                <a:extLst>
                  <a:ext uri="{0D108BD9-81ED-4DB2-BD59-A6C34878D82A}">
                    <a16:rowId xmlns:a16="http://schemas.microsoft.com/office/drawing/2014/main" val="10005"/>
                  </a:ext>
                </a:extLst>
              </a:tr>
              <a:tr h="827314">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实心球体</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2800" kern="0" dirty="0">
                          <a:effectLst/>
                          <a:latin typeface="黑体" panose="02010609060101010101" pitchFamily="49" charset="-122"/>
                          <a:ea typeface="黑体" panose="02010609060101010101" pitchFamily="49" charset="-122"/>
                        </a:rPr>
                        <a:t>中心轴</a:t>
                      </a:r>
                      <a:endParaRPr lang="zh-CN" sz="2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endParaRPr lang="en-US" sz="1050" kern="0" dirty="0">
                        <a:effectLst/>
                        <a:latin typeface="宋体"/>
                        <a:ea typeface="宋体"/>
                        <a:cs typeface="宋体"/>
                      </a:endParaRPr>
                    </a:p>
                  </a:txBody>
                  <a:tcPr marL="68580" marR="68580" marT="0" marB="0" anchor="ctr"/>
                </a:tc>
                <a:extLst>
                  <a:ext uri="{0D108BD9-81ED-4DB2-BD59-A6C34878D82A}">
                    <a16:rowId xmlns:a16="http://schemas.microsoft.com/office/drawing/2014/main" val="10006"/>
                  </a:ext>
                </a:extLst>
              </a:tr>
            </a:tbl>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10564320"/>
              </p:ext>
            </p:extLst>
          </p:nvPr>
        </p:nvGraphicFramePr>
        <p:xfrm>
          <a:off x="6781800" y="1905000"/>
          <a:ext cx="838200" cy="738414"/>
        </p:xfrm>
        <a:graphic>
          <a:graphicData uri="http://schemas.openxmlformats.org/presentationml/2006/ole">
            <mc:AlternateContent xmlns:mc="http://schemas.openxmlformats.org/markup-compatibility/2006">
              <mc:Choice xmlns:v="urn:schemas-microsoft-com:vml" Requires="v">
                <p:oleObj spid="_x0000_s18500" r:id="rId3" imgW="393359" imgH="355292" progId="">
                  <p:embed/>
                </p:oleObj>
              </mc:Choice>
              <mc:Fallback>
                <p:oleObj r:id="rId3" imgW="393359" imgH="35529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905000"/>
                        <a:ext cx="838200" cy="738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2787279"/>
              </p:ext>
            </p:extLst>
          </p:nvPr>
        </p:nvGraphicFramePr>
        <p:xfrm>
          <a:off x="6781800" y="2743199"/>
          <a:ext cx="762000" cy="805543"/>
        </p:xfrm>
        <a:graphic>
          <a:graphicData uri="http://schemas.openxmlformats.org/presentationml/2006/ole">
            <mc:AlternateContent xmlns:mc="http://schemas.openxmlformats.org/markup-compatibility/2006">
              <mc:Choice xmlns:v="urn:schemas-microsoft-com:vml" Requires="v">
                <p:oleObj spid="_x0000_s18501" r:id="rId5" imgW="330057" imgH="355446" progId="">
                  <p:embed/>
                </p:oleObj>
              </mc:Choice>
              <mc:Fallback>
                <p:oleObj r:id="rId5" imgW="330057" imgH="3554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2743199"/>
                        <a:ext cx="762000" cy="805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876674412"/>
              </p:ext>
            </p:extLst>
          </p:nvPr>
        </p:nvGraphicFramePr>
        <p:xfrm>
          <a:off x="6770370" y="3786352"/>
          <a:ext cx="697230" cy="480848"/>
        </p:xfrm>
        <a:graphic>
          <a:graphicData uri="http://schemas.openxmlformats.org/presentationml/2006/ole">
            <mc:AlternateContent xmlns:mc="http://schemas.openxmlformats.org/markup-compatibility/2006">
              <mc:Choice xmlns:v="urn:schemas-microsoft-com:vml" Requires="v">
                <p:oleObj spid="_x0000_s18502" r:id="rId7" imgW="279400" imgH="190500" progId="">
                  <p:embed/>
                </p:oleObj>
              </mc:Choice>
              <mc:Fallback>
                <p:oleObj r:id="rId7" imgW="279400" imgH="1905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0370" y="3786352"/>
                        <a:ext cx="697230" cy="480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052764696"/>
              </p:ext>
            </p:extLst>
          </p:nvPr>
        </p:nvGraphicFramePr>
        <p:xfrm>
          <a:off x="6705600" y="4419600"/>
          <a:ext cx="928816" cy="838200"/>
        </p:xfrm>
        <a:graphic>
          <a:graphicData uri="http://schemas.openxmlformats.org/presentationml/2006/ole">
            <mc:AlternateContent xmlns:mc="http://schemas.openxmlformats.org/markup-compatibility/2006">
              <mc:Choice xmlns:v="urn:schemas-microsoft-com:vml" Requires="v">
                <p:oleObj spid="_x0000_s18503" r:id="rId9" imgW="380835" imgH="355446" progId="">
                  <p:embed/>
                </p:oleObj>
              </mc:Choice>
              <mc:Fallback>
                <p:oleObj r:id="rId9" imgW="380835" imgH="355446"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0" y="4419600"/>
                        <a:ext cx="92881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827255884"/>
              </p:ext>
            </p:extLst>
          </p:nvPr>
        </p:nvGraphicFramePr>
        <p:xfrm>
          <a:off x="6277232" y="5257800"/>
          <a:ext cx="1647568" cy="762000"/>
        </p:xfrm>
        <a:graphic>
          <a:graphicData uri="http://schemas.openxmlformats.org/presentationml/2006/ole">
            <mc:AlternateContent xmlns:mc="http://schemas.openxmlformats.org/markup-compatibility/2006">
              <mc:Choice xmlns:v="urn:schemas-microsoft-com:vml" Requires="v">
                <p:oleObj spid="_x0000_s18504" r:id="rId11" imgW="761669" imgH="355446" progId="">
                  <p:embed/>
                </p:oleObj>
              </mc:Choice>
              <mc:Fallback>
                <p:oleObj r:id="rId11" imgW="761669" imgH="355446"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7232" y="5257800"/>
                        <a:ext cx="164756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196500096"/>
              </p:ext>
            </p:extLst>
          </p:nvPr>
        </p:nvGraphicFramePr>
        <p:xfrm>
          <a:off x="6781800" y="6019800"/>
          <a:ext cx="928816" cy="838200"/>
        </p:xfrm>
        <a:graphic>
          <a:graphicData uri="http://schemas.openxmlformats.org/presentationml/2006/ole">
            <mc:AlternateContent xmlns:mc="http://schemas.openxmlformats.org/markup-compatibility/2006">
              <mc:Choice xmlns:v="urn:schemas-microsoft-com:vml" Requires="v">
                <p:oleObj spid="_x0000_s18505" r:id="rId13" imgW="380835" imgH="355446" progId="">
                  <p:embed/>
                </p:oleObj>
              </mc:Choice>
              <mc:Fallback>
                <p:oleObj r:id="rId13" imgW="380835" imgH="355446"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6019800"/>
                        <a:ext cx="92881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4"/>
          <p:cNvSpPr>
            <a:spLocks noChangeArrowheads="1"/>
          </p:cNvSpPr>
          <p:nvPr/>
        </p:nvSpPr>
        <p:spPr bwMode="auto">
          <a:xfrm>
            <a:off x="1143000" y="228600"/>
            <a:ext cx="56348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itchFamily="18" charset="0"/>
              </a:rPr>
              <a:t> </a:t>
            </a:r>
            <a:r>
              <a:rPr kumimoji="0" lang="zh-CN" altLang="en-US" sz="32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Times New Roman" pitchFamily="18" charset="0"/>
              </a:rPr>
              <a:t>不同形状匀质刚体的转动惯量</a:t>
            </a:r>
            <a:endParaRPr kumimoji="0" lang="zh-CN" altLang="en-US" sz="32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cs typeface="宋体" pitchFamily="2" charset="-122"/>
            </a:endParaRPr>
          </a:p>
        </p:txBody>
      </p:sp>
    </p:spTree>
    <p:extLst>
      <p:ext uri="{BB962C8B-B14F-4D97-AF65-F5344CB8AC3E}">
        <p14:creationId xmlns:p14="http://schemas.microsoft.com/office/powerpoint/2010/main" val="32995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800" y="228600"/>
            <a:ext cx="408316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四 转动定律应用举例</a:t>
            </a:r>
          </a:p>
        </p:txBody>
      </p:sp>
      <p:sp>
        <p:nvSpPr>
          <p:cNvPr id="5" name="矩形 4"/>
          <p:cNvSpPr/>
          <p:nvPr/>
        </p:nvSpPr>
        <p:spPr>
          <a:xfrm>
            <a:off x="0" y="914400"/>
            <a:ext cx="9144000" cy="2246769"/>
          </a:xfrm>
          <a:prstGeom prst="rect">
            <a:avLst/>
          </a:prstGeom>
        </p:spPr>
        <p:txBody>
          <a:bodyPr wrap="square">
            <a:spAutoFit/>
          </a:bodyPr>
          <a:lstStyle/>
          <a:p>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4.2.3</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（阿德伍德机）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如图所示为阿德伍德机装置示意图，由不计质量的非弹性细绳跨过定滑轮，两端分别连接质量为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的物体，其中</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t>&gt;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。滑轮的质量为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，且分布均匀，半径为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。设细绳与滑轮之间无相对滑动，求</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的加速度及绳两端的张力。</a:t>
            </a:r>
          </a:p>
        </p:txBody>
      </p:sp>
      <p:pic>
        <p:nvPicPr>
          <p:cNvPr id="112643" name="Picture 3" descr="C:\Users\zhangru\Desktop\新教材ppt\上册整合后的图片\4.2.11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57" y="3352800"/>
            <a:ext cx="2690755" cy="33811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zhangru\Desktop\新教材ppt\上册整合后的图片\4.2.11b.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3420386"/>
            <a:ext cx="3581400" cy="336141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286000" y="3508129"/>
            <a:ext cx="3429000" cy="523220"/>
          </a:xfrm>
          <a:prstGeom prst="rect">
            <a:avLst/>
          </a:prstGeom>
        </p:spPr>
        <p:txBody>
          <a:bodyPr wrap="squar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隔离进行受力分析</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右箭头 5"/>
          <p:cNvSpPr/>
          <p:nvPr/>
        </p:nvSpPr>
        <p:spPr>
          <a:xfrm>
            <a:off x="2875812" y="4114800"/>
            <a:ext cx="1619988"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3187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C:\Users\zhangru\Desktop\新教材ppt\上册整合后的图片\4.2.11b.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5338" y="1371600"/>
            <a:ext cx="3328662" cy="31242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5800" y="228600"/>
            <a:ext cx="409919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四 转动定律应用举例</a:t>
            </a:r>
          </a:p>
        </p:txBody>
      </p:sp>
      <p:sp>
        <p:nvSpPr>
          <p:cNvPr id="6" name="矩形 5"/>
          <p:cNvSpPr/>
          <p:nvPr/>
        </p:nvSpPr>
        <p:spPr>
          <a:xfrm>
            <a:off x="461639" y="990600"/>
            <a:ext cx="525336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对</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800" dirty="0">
                <a:latin typeface="黑体" panose="02010609060101010101" pitchFamily="49" charset="-122"/>
                <a:ea typeface="黑体" panose="02010609060101010101" pitchFamily="49" charset="-122"/>
              </a:rPr>
              <a:t>由牛顿第二定律有：</a:t>
            </a:r>
            <a:endParaRPr lang="zh-CN" altLang="en-US" sz="2800" dirty="0">
              <a:latin typeface="黑体" panose="02010609060101010101" pitchFamily="49" charset="-122"/>
              <a:ea typeface="黑体" panose="02010609060101010101" pitchFamily="49"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261239311"/>
              </p:ext>
            </p:extLst>
          </p:nvPr>
        </p:nvGraphicFramePr>
        <p:xfrm>
          <a:off x="3686222" y="1581791"/>
          <a:ext cx="1880817" cy="475609"/>
        </p:xfrm>
        <a:graphic>
          <a:graphicData uri="http://schemas.openxmlformats.org/presentationml/2006/ole">
            <mc:AlternateContent xmlns:mc="http://schemas.openxmlformats.org/markup-compatibility/2006">
              <mc:Choice xmlns:v="urn:schemas-microsoft-com:vml" Requires="v">
                <p:oleObj spid="_x0000_s19535" r:id="rId4" imgW="837836" imgH="203112" progId="">
                  <p:embed/>
                </p:oleObj>
              </mc:Choice>
              <mc:Fallback>
                <p:oleObj r:id="rId4" imgW="837836" imgH="203112"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222" y="1581791"/>
                        <a:ext cx="1880817" cy="475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292825381"/>
              </p:ext>
            </p:extLst>
          </p:nvPr>
        </p:nvGraphicFramePr>
        <p:xfrm>
          <a:off x="3672089" y="2209800"/>
          <a:ext cx="1890511" cy="442460"/>
        </p:xfrm>
        <a:graphic>
          <a:graphicData uri="http://schemas.openxmlformats.org/presentationml/2006/ole">
            <mc:AlternateContent xmlns:mc="http://schemas.openxmlformats.org/markup-compatibility/2006">
              <mc:Choice xmlns:v="urn:schemas-microsoft-com:vml" Requires="v">
                <p:oleObj spid="_x0000_s19536" r:id="rId6" imgW="888614" imgH="203112" progId="">
                  <p:embed/>
                </p:oleObj>
              </mc:Choice>
              <mc:Fallback>
                <p:oleObj r:id="rId6" imgW="888614" imgH="203112"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2089" y="2209800"/>
                        <a:ext cx="1890511" cy="442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37535" y="2667000"/>
            <a:ext cx="4134465"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对滑轮，由转动定律有：</a:t>
            </a:r>
            <a:endParaRPr lang="zh-CN" altLang="en-US" sz="2800" dirty="0">
              <a:latin typeface="黑体" panose="02010609060101010101" pitchFamily="49" charset="-122"/>
              <a:ea typeface="黑体" panose="02010609060101010101" pitchFamily="49" charset="-122"/>
            </a:endParaRPr>
          </a:p>
        </p:txBody>
      </p:sp>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587267305"/>
              </p:ext>
            </p:extLst>
          </p:nvPr>
        </p:nvGraphicFramePr>
        <p:xfrm>
          <a:off x="2706130" y="3124200"/>
          <a:ext cx="3109208" cy="766938"/>
        </p:xfrm>
        <a:graphic>
          <a:graphicData uri="http://schemas.openxmlformats.org/presentationml/2006/ole">
            <mc:AlternateContent xmlns:mc="http://schemas.openxmlformats.org/markup-compatibility/2006">
              <mc:Choice xmlns:v="urn:schemas-microsoft-com:vml" Requires="v">
                <p:oleObj spid="_x0000_s19537" r:id="rId8" imgW="1434477" imgH="355446" progId="">
                  <p:embed/>
                </p:oleObj>
              </mc:Choice>
              <mc:Fallback>
                <p:oleObj r:id="rId8" imgW="1434477" imgH="355446"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6130" y="3124200"/>
                        <a:ext cx="3109208" cy="766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2167116" y="3962400"/>
            <a:ext cx="1261884"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另外</a:t>
            </a:r>
            <a:r>
              <a:rPr lang="zh-CN" altLang="en-US" sz="2800" dirty="0">
                <a:latin typeface="黑体" panose="02010609060101010101" pitchFamily="49" charset="-122"/>
                <a:ea typeface="黑体" panose="02010609060101010101" pitchFamily="49" charset="-122"/>
              </a:rPr>
              <a:t>：</a:t>
            </a:r>
          </a:p>
        </p:txBody>
      </p:sp>
      <p:sp>
        <p:nvSpPr>
          <p:cNvPr id="1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491403028"/>
              </p:ext>
            </p:extLst>
          </p:nvPr>
        </p:nvGraphicFramePr>
        <p:xfrm>
          <a:off x="3657600" y="3966675"/>
          <a:ext cx="1752600" cy="507332"/>
        </p:xfrm>
        <a:graphic>
          <a:graphicData uri="http://schemas.openxmlformats.org/presentationml/2006/ole">
            <mc:AlternateContent xmlns:mc="http://schemas.openxmlformats.org/markup-compatibility/2006">
              <mc:Choice xmlns:v="urn:schemas-microsoft-com:vml" Requires="v">
                <p:oleObj spid="_x0000_s19538" r:id="rId10" imgW="723586" imgH="203112" progId="">
                  <p:embed/>
                </p:oleObj>
              </mc:Choice>
              <mc:Fallback>
                <p:oleObj r:id="rId10" imgW="723586" imgH="203112"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7600" y="3966675"/>
                        <a:ext cx="1752600" cy="507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7257" y="5496580"/>
            <a:ext cx="2698175"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联立</a:t>
            </a:r>
            <a:r>
              <a:rPr lang="zh-CN" altLang="en-US" sz="2800" dirty="0">
                <a:latin typeface="黑体" panose="02010609060101010101" pitchFamily="49" charset="-122"/>
                <a:ea typeface="黑体" panose="02010609060101010101" pitchFamily="49" charset="-122"/>
              </a:rPr>
              <a:t>上</a:t>
            </a:r>
            <a:r>
              <a:rPr lang="zh-CN" altLang="zh-CN" sz="2800" dirty="0">
                <a:latin typeface="黑体" panose="02010609060101010101" pitchFamily="49" charset="-122"/>
                <a:ea typeface="黑体" panose="02010609060101010101" pitchFamily="49" charset="-122"/>
              </a:rPr>
              <a:t>式可得：</a:t>
            </a:r>
            <a:endParaRPr lang="zh-CN" altLang="en-US" sz="2800" dirty="0">
              <a:latin typeface="黑体" panose="02010609060101010101" pitchFamily="49" charset="-122"/>
              <a:ea typeface="黑体" panose="02010609060101010101" pitchFamily="49" charset="-122"/>
            </a:endParaRPr>
          </a:p>
        </p:txBody>
      </p:sp>
      <p:sp>
        <p:nvSpPr>
          <p:cNvPr id="18"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567949865"/>
              </p:ext>
            </p:extLst>
          </p:nvPr>
        </p:nvGraphicFramePr>
        <p:xfrm>
          <a:off x="3180521" y="5907314"/>
          <a:ext cx="3587263" cy="914400"/>
        </p:xfrm>
        <a:graphic>
          <a:graphicData uri="http://schemas.openxmlformats.org/presentationml/2006/ole">
            <mc:AlternateContent xmlns:mc="http://schemas.openxmlformats.org/markup-compatibility/2006">
              <mc:Choice xmlns:v="urn:schemas-microsoft-com:vml" Requires="v">
                <p:oleObj spid="_x0000_s19539" r:id="rId12" imgW="1459866" imgH="380835" progId="">
                  <p:embed/>
                </p:oleObj>
              </mc:Choice>
              <mc:Fallback>
                <p:oleObj r:id="rId12" imgW="1459866" imgH="380835"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80521" y="5907314"/>
                        <a:ext cx="35872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841770422"/>
              </p:ext>
            </p:extLst>
          </p:nvPr>
        </p:nvGraphicFramePr>
        <p:xfrm>
          <a:off x="3211285" y="4724400"/>
          <a:ext cx="2721429" cy="914400"/>
        </p:xfrm>
        <a:graphic>
          <a:graphicData uri="http://schemas.openxmlformats.org/presentationml/2006/ole">
            <mc:AlternateContent xmlns:mc="http://schemas.openxmlformats.org/markup-compatibility/2006">
              <mc:Choice xmlns:v="urn:schemas-microsoft-com:vml" Requires="v">
                <p:oleObj spid="_x0000_s19540" r:id="rId14" imgW="1193800" imgH="381000" progId="">
                  <p:embed/>
                </p:oleObj>
              </mc:Choice>
              <mc:Fallback>
                <p:oleObj r:id="rId14" imgW="1193800" imgH="38100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1285" y="4724400"/>
                        <a:ext cx="272142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246831004"/>
              </p:ext>
            </p:extLst>
          </p:nvPr>
        </p:nvGraphicFramePr>
        <p:xfrm>
          <a:off x="6400800" y="4800600"/>
          <a:ext cx="2743200" cy="914400"/>
        </p:xfrm>
        <a:graphic>
          <a:graphicData uri="http://schemas.openxmlformats.org/presentationml/2006/ole">
            <mc:AlternateContent xmlns:mc="http://schemas.openxmlformats.org/markup-compatibility/2006">
              <mc:Choice xmlns:v="urn:schemas-microsoft-com:vml" Requires="v">
                <p:oleObj spid="_x0000_s19541" r:id="rId16" imgW="1206500" imgH="381000" progId="">
                  <p:embed/>
                </p:oleObj>
              </mc:Choice>
              <mc:Fallback>
                <p:oleObj r:id="rId16" imgW="1206500" imgH="3810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00800" y="4800600"/>
                        <a:ext cx="27432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左大括号 26"/>
          <p:cNvSpPr/>
          <p:nvPr/>
        </p:nvSpPr>
        <p:spPr>
          <a:xfrm>
            <a:off x="76200" y="1143000"/>
            <a:ext cx="385439" cy="347219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左大括号 27"/>
          <p:cNvSpPr/>
          <p:nvPr/>
        </p:nvSpPr>
        <p:spPr>
          <a:xfrm>
            <a:off x="2605976" y="5111372"/>
            <a:ext cx="234000" cy="133859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951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ppt_x"/>
                                          </p:val>
                                        </p:tav>
                                        <p:tav tm="100000">
                                          <p:val>
                                            <p:strVal val="#ppt_x"/>
                                          </p:val>
                                        </p:tav>
                                      </p:tavLst>
                                    </p:anim>
                                    <p:anim calcmode="lin" valueType="num">
                                      <p:cBhvr additive="base">
                                        <p:cTn id="53" dur="500" fill="hold"/>
                                        <p:tgtEl>
                                          <p:spTgt spid="2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ppt_x"/>
                                          </p:val>
                                        </p:tav>
                                        <p:tav tm="100000">
                                          <p:val>
                                            <p:strVal val="#ppt_x"/>
                                          </p:val>
                                        </p:tav>
                                      </p:tavLst>
                                    </p:anim>
                                    <p:anim calcmode="lin" valueType="num">
                                      <p:cBhvr additive="base">
                                        <p:cTn id="5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17" grpId="0"/>
      <p:bldP spid="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066800"/>
            <a:ext cx="9144000" cy="1949508"/>
          </a:xfrm>
          <a:prstGeom prst="rect">
            <a:avLst/>
          </a:prstGeom>
        </p:spPr>
        <p:txBody>
          <a:bodyPr wrap="square">
            <a:spAutoFit/>
          </a:bodyPr>
          <a:lstStyle/>
          <a:p>
            <a:pPr>
              <a:lnSpc>
                <a:spcPct val="110000"/>
              </a:lnSpc>
            </a:pP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4.2.4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如图所示，飞轮的质量为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60kg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，直径为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0.50m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，转速为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1000r/min</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。假定闸瓦与飞轮之间的滑动摩擦系数</a:t>
            </a:r>
            <a:r>
              <a:rPr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μ</a:t>
            </a:r>
            <a:r>
              <a:rPr lang="en-US" altLang="zh-CN" sz="2800" i="1" baseline="-25000" dirty="0" err="1">
                <a:latin typeface="Times New Roman" panose="02020603050405020304" pitchFamily="18" charset="0"/>
                <a:ea typeface="黑体" panose="02010609060101010101" pitchFamily="49" charset="-122"/>
                <a:cs typeface="Times New Roman" panose="02020603050405020304" pitchFamily="18" charset="0"/>
              </a:rPr>
              <a:t>k</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=0.4</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，飞轮的质量全部分布在轮的边缘</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欲使飞轮在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内制动，求制动力</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F</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5" name="矩形 4"/>
          <p:cNvSpPr/>
          <p:nvPr/>
        </p:nvSpPr>
        <p:spPr>
          <a:xfrm>
            <a:off x="685800" y="228600"/>
            <a:ext cx="409919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四 转动定律应用举例</a:t>
            </a:r>
          </a:p>
        </p:txBody>
      </p:sp>
      <p:pic>
        <p:nvPicPr>
          <p:cNvPr id="114690" name="Picture 2" descr="C:\Users\zhangru\Desktop\新教材ppt\上册整合后的图片\4.2.1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1724" y="2667000"/>
            <a:ext cx="3716076"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3042412"/>
            <a:ext cx="5573962" cy="523220"/>
          </a:xfrm>
          <a:prstGeom prst="rect">
            <a:avLst/>
          </a:prstGeom>
        </p:spPr>
        <p:txBody>
          <a:bodyPr wrap="none">
            <a:spAutoFit/>
          </a:bodyPr>
          <a:lstStyle/>
          <a:p>
            <a:r>
              <a:rPr lang="zh-CN" altLang="zh-CN" sz="2800" b="1" dirty="0">
                <a:solidFill>
                  <a:srgbClr val="FF0000"/>
                </a:solidFill>
                <a:latin typeface="黑体" panose="02010609060101010101" pitchFamily="49" charset="-122"/>
                <a:ea typeface="黑体" panose="02010609060101010101" pitchFamily="49" charset="-122"/>
              </a:rPr>
              <a:t>解：</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飞轮</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内制动，角加速度为：</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26550154"/>
              </p:ext>
            </p:extLst>
          </p:nvPr>
        </p:nvGraphicFramePr>
        <p:xfrm>
          <a:off x="88120" y="3653165"/>
          <a:ext cx="5169680" cy="842635"/>
        </p:xfrm>
        <a:graphic>
          <a:graphicData uri="http://schemas.openxmlformats.org/presentationml/2006/ole">
            <mc:AlternateContent xmlns:mc="http://schemas.openxmlformats.org/markup-compatibility/2006">
              <mc:Choice xmlns:v="urn:schemas-microsoft-com:vml" Requires="v">
                <p:oleObj spid="_x0000_s20504" r:id="rId4" imgW="2159000" imgH="355600" progId="">
                  <p:embed/>
                </p:oleObj>
              </mc:Choice>
              <mc:Fallback>
                <p:oleObj r:id="rId4" imgW="2159000" imgH="355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20" y="3653165"/>
                        <a:ext cx="5169680" cy="842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304800" y="4544685"/>
            <a:ext cx="2698175"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由转动定律得：</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767294064"/>
              </p:ext>
            </p:extLst>
          </p:nvPr>
        </p:nvGraphicFramePr>
        <p:xfrm>
          <a:off x="990599" y="5223228"/>
          <a:ext cx="2667001" cy="567972"/>
        </p:xfrm>
        <a:graphic>
          <a:graphicData uri="http://schemas.openxmlformats.org/presentationml/2006/ole">
            <mc:AlternateContent xmlns:mc="http://schemas.openxmlformats.org/markup-compatibility/2006">
              <mc:Choice xmlns:v="urn:schemas-microsoft-com:vml" Requires="v">
                <p:oleObj spid="_x0000_s20505" r:id="rId6" imgW="1028254" imgH="215806" progId="">
                  <p:embed/>
                </p:oleObj>
              </mc:Choice>
              <mc:Fallback>
                <p:oleObj r:id="rId6" imgW="1028254" imgH="215806"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599" y="5223228"/>
                        <a:ext cx="2667001" cy="567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32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zhangru\Desktop\新教材ppt\上册整合后的图片\4.2.1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803791"/>
            <a:ext cx="3716076" cy="24384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85800" y="228600"/>
            <a:ext cx="409919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四 转动定律应用举例</a:t>
            </a:r>
          </a:p>
        </p:txBody>
      </p:sp>
      <p:graphicFrame>
        <p:nvGraphicFramePr>
          <p:cNvPr id="4" name="对象 3"/>
          <p:cNvGraphicFramePr>
            <a:graphicFrameLocks noChangeAspect="1"/>
          </p:cNvGraphicFramePr>
          <p:nvPr>
            <p:extLst>
              <p:ext uri="{D42A27DB-BD31-4B8C-83A1-F6EECF244321}">
                <p14:modId xmlns:p14="http://schemas.microsoft.com/office/powerpoint/2010/main" val="180854651"/>
              </p:ext>
            </p:extLst>
          </p:nvPr>
        </p:nvGraphicFramePr>
        <p:xfrm>
          <a:off x="914400" y="2209800"/>
          <a:ext cx="2667000" cy="568325"/>
        </p:xfrm>
        <a:graphic>
          <a:graphicData uri="http://schemas.openxmlformats.org/presentationml/2006/ole">
            <mc:AlternateContent xmlns:mc="http://schemas.openxmlformats.org/markup-compatibility/2006">
              <mc:Choice xmlns:v="urn:schemas-microsoft-com:vml" Requires="v">
                <p:oleObj spid="_x0000_s21561" r:id="rId4" imgW="1028254" imgH="215806" progId="">
                  <p:embed/>
                </p:oleObj>
              </mc:Choice>
              <mc:Fallback>
                <p:oleObj r:id="rId4" imgW="1028254" imgH="215806"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09800"/>
                        <a:ext cx="26670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86259969"/>
              </p:ext>
            </p:extLst>
          </p:nvPr>
        </p:nvGraphicFramePr>
        <p:xfrm>
          <a:off x="762000" y="1219200"/>
          <a:ext cx="5168900" cy="842963"/>
        </p:xfrm>
        <a:graphic>
          <a:graphicData uri="http://schemas.openxmlformats.org/presentationml/2006/ole">
            <mc:AlternateContent xmlns:mc="http://schemas.openxmlformats.org/markup-compatibility/2006">
              <mc:Choice xmlns:v="urn:schemas-microsoft-com:vml" Requires="v">
                <p:oleObj spid="_x0000_s21562" r:id="rId6" imgW="2159000" imgH="355600" progId="">
                  <p:embed/>
                </p:oleObj>
              </mc:Choice>
              <mc:Fallback>
                <p:oleObj r:id="rId6" imgW="2159000" imgH="355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219200"/>
                        <a:ext cx="5168900"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62000" y="2895600"/>
            <a:ext cx="1261884"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另有：</a:t>
            </a: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229440729"/>
              </p:ext>
            </p:extLst>
          </p:nvPr>
        </p:nvGraphicFramePr>
        <p:xfrm>
          <a:off x="1951186" y="2895600"/>
          <a:ext cx="1359814" cy="553998"/>
        </p:xfrm>
        <a:graphic>
          <a:graphicData uri="http://schemas.openxmlformats.org/presentationml/2006/ole">
            <mc:AlternateContent xmlns:mc="http://schemas.openxmlformats.org/markup-compatibility/2006">
              <mc:Choice xmlns:v="urn:schemas-microsoft-com:vml" Requires="v">
                <p:oleObj spid="_x0000_s21563" r:id="rId8" imgW="507780" imgH="203112" progId="">
                  <p:embed/>
                </p:oleObj>
              </mc:Choice>
              <mc:Fallback>
                <p:oleObj r:id="rId8" imgW="507780" imgH="203112"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1186" y="2895600"/>
                        <a:ext cx="1359814" cy="553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065147030"/>
              </p:ext>
            </p:extLst>
          </p:nvPr>
        </p:nvGraphicFramePr>
        <p:xfrm>
          <a:off x="1867763" y="3505200"/>
          <a:ext cx="2618510" cy="533400"/>
        </p:xfrm>
        <a:graphic>
          <a:graphicData uri="http://schemas.openxmlformats.org/presentationml/2006/ole">
            <mc:AlternateContent xmlns:mc="http://schemas.openxmlformats.org/markup-compatibility/2006">
              <mc:Choice xmlns:v="urn:schemas-microsoft-com:vml" Requires="v">
                <p:oleObj spid="_x0000_s21564" r:id="rId10" imgW="1028254" imgH="203112" progId="">
                  <p:embed/>
                </p:oleObj>
              </mc:Choice>
              <mc:Fallback>
                <p:oleObj r:id="rId10" imgW="1028254" imgH="203112"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7763" y="3505200"/>
                        <a:ext cx="261851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左大括号 11"/>
          <p:cNvSpPr/>
          <p:nvPr/>
        </p:nvSpPr>
        <p:spPr>
          <a:xfrm>
            <a:off x="457200" y="1295400"/>
            <a:ext cx="304800" cy="2590800"/>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44885" y="4242191"/>
            <a:ext cx="1620957"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联立得：</a:t>
            </a:r>
          </a:p>
        </p:txBody>
      </p:sp>
      <p:sp>
        <p:nvSpPr>
          <p:cNvPr id="1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93495321"/>
              </p:ext>
            </p:extLst>
          </p:nvPr>
        </p:nvGraphicFramePr>
        <p:xfrm>
          <a:off x="609599" y="4834353"/>
          <a:ext cx="7239001" cy="1119996"/>
        </p:xfrm>
        <a:graphic>
          <a:graphicData uri="http://schemas.openxmlformats.org/presentationml/2006/ole">
            <mc:AlternateContent xmlns:mc="http://schemas.openxmlformats.org/markup-compatibility/2006">
              <mc:Choice xmlns:v="urn:schemas-microsoft-com:vml" Requires="v">
                <p:oleObj spid="_x0000_s21565" r:id="rId12" imgW="2527300" imgH="381000" progId="">
                  <p:embed/>
                </p:oleObj>
              </mc:Choice>
              <mc:Fallback>
                <p:oleObj r:id="rId12" imgW="2527300" imgH="3810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599" y="4834353"/>
                        <a:ext cx="7239001" cy="1119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85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7960480" y="1066800"/>
            <a:ext cx="677108" cy="5715000"/>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zh-CN" altLang="en-US" sz="3200" dirty="0">
                <a:solidFill>
                  <a:schemeClr val="tx1"/>
                </a:solidFill>
                <a:latin typeface="黑体" panose="02010609060101010101" pitchFamily="49" charset="-122"/>
                <a:ea typeface="黑体" panose="02010609060101010101" pitchFamily="49" charset="-122"/>
              </a:rPr>
              <a:t>竿子长些还是短些较安全？</a:t>
            </a:r>
          </a:p>
        </p:txBody>
      </p:sp>
      <p:sp>
        <p:nvSpPr>
          <p:cNvPr id="206851" name="Text Box 3"/>
          <p:cNvSpPr txBox="1">
            <a:spLocks noChangeArrowheads="1"/>
          </p:cNvSpPr>
          <p:nvPr/>
        </p:nvSpPr>
        <p:spPr bwMode="auto">
          <a:xfrm>
            <a:off x="762000" y="5257800"/>
            <a:ext cx="3505200" cy="954107"/>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dirty="0">
                <a:solidFill>
                  <a:schemeClr val="tx1"/>
                </a:solidFill>
              </a:rPr>
              <a:t>  </a:t>
            </a:r>
            <a:r>
              <a:rPr kumimoji="1" lang="zh-CN" altLang="en-US" sz="2800" dirty="0">
                <a:solidFill>
                  <a:schemeClr val="tx1"/>
                </a:solidFill>
                <a:latin typeface="黑体" panose="02010609060101010101" pitchFamily="49" charset="-122"/>
                <a:ea typeface="黑体" panose="02010609060101010101" pitchFamily="49" charset="-122"/>
              </a:rPr>
              <a:t>飞轮的质量为什么大都分布于外轮缘？</a:t>
            </a:r>
          </a:p>
        </p:txBody>
      </p:sp>
      <p:sp>
        <p:nvSpPr>
          <p:cNvPr id="4" name="矩形 3"/>
          <p:cNvSpPr/>
          <p:nvPr/>
        </p:nvSpPr>
        <p:spPr>
          <a:xfrm>
            <a:off x="685800" y="228600"/>
            <a:ext cx="409919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四 转动定律应用举例</a:t>
            </a:r>
          </a:p>
        </p:txBody>
      </p:sp>
    </p:spTree>
    <p:controls>
      <mc:AlternateContent xmlns:mc="http://schemas.openxmlformats.org/markup-compatibility/2006">
        <mc:Choice xmlns:v="urn:schemas-microsoft-com:vml" Requires="v">
          <p:control spid="22552" name="ShockwaveFlash2" r:id="rId2" imgW="1828800" imgH="1828800"/>
        </mc:Choice>
        <mc:Fallback>
          <p:control name="ShockwaveFlash2" r:id="rId2" imgW="1828800" imgH="1828800">
            <p:pic>
              <p:nvPicPr>
                <p:cNvPr id="2" name="ShockwaveFlash2"/>
                <p:cNvPicPr preferRelativeResize="0">
                  <a:picLocks noChangeArrowheads="1" noChangeShapeType="1"/>
                </p:cNvPicPr>
                <p:nvPr/>
              </p:nvPicPr>
              <p:blipFill>
                <a:blip r:embed="rId5"/>
                <a:srcRect/>
                <a:stretch>
                  <a:fillRect/>
                </a:stretch>
              </p:blipFill>
              <p:spPr bwMode="auto">
                <a:xfrm>
                  <a:off x="4648200" y="990600"/>
                  <a:ext cx="3200400" cy="5867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2553" name="ShockwaveFlash1" r:id="rId3" imgW="1828800" imgH="1828800"/>
        </mc:Choice>
        <mc:Fallback>
          <p:control name="ShockwaveFlash1" r:id="rId3" imgW="1828800" imgH="1828800">
            <p:pic>
              <p:nvPicPr>
                <p:cNvPr id="3" name="ShockwaveFlash1"/>
                <p:cNvPicPr preferRelativeResize="0">
                  <a:picLocks noChangeArrowheads="1" noChangeShapeType="1"/>
                </p:cNvPicPr>
                <p:nvPr/>
              </p:nvPicPr>
              <p:blipFill>
                <a:blip r:embed="rId6"/>
                <a:srcRect/>
                <a:stretch>
                  <a:fillRect/>
                </a:stretch>
              </p:blipFill>
              <p:spPr bwMode="auto">
                <a:xfrm>
                  <a:off x="762000" y="990600"/>
                  <a:ext cx="3276600" cy="3733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019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5AE5899-38C9-42DB-AD0A-46EED37B12AF}"/>
              </a:ext>
            </a:extLst>
          </p:cNvPr>
          <p:cNvPicPr>
            <a:picLocks noChangeAspect="1"/>
          </p:cNvPicPr>
          <p:nvPr/>
        </p:nvPicPr>
        <p:blipFill>
          <a:blip r:embed="rId2"/>
          <a:stretch>
            <a:fillRect/>
          </a:stretch>
        </p:blipFill>
        <p:spPr>
          <a:xfrm>
            <a:off x="381000" y="990600"/>
            <a:ext cx="7524000" cy="5641015"/>
          </a:xfrm>
          <a:prstGeom prst="rect">
            <a:avLst/>
          </a:prstGeom>
        </p:spPr>
      </p:pic>
    </p:spTree>
    <p:extLst>
      <p:ext uri="{BB962C8B-B14F-4D97-AF65-F5344CB8AC3E}">
        <p14:creationId xmlns:p14="http://schemas.microsoft.com/office/powerpoint/2010/main" val="534073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1B17D1-019E-446D-AAE9-1614B60358D8}"/>
              </a:ext>
            </a:extLst>
          </p:cNvPr>
          <p:cNvPicPr>
            <a:picLocks noChangeAspect="1"/>
          </p:cNvPicPr>
          <p:nvPr/>
        </p:nvPicPr>
        <p:blipFill rotWithShape="1">
          <a:blip r:embed="rId2"/>
          <a:srcRect b="2540"/>
          <a:stretch/>
        </p:blipFill>
        <p:spPr>
          <a:xfrm>
            <a:off x="304800" y="934486"/>
            <a:ext cx="8136000" cy="5847314"/>
          </a:xfrm>
          <a:prstGeom prst="rect">
            <a:avLst/>
          </a:prstGeom>
        </p:spPr>
      </p:pic>
    </p:spTree>
    <p:extLst>
      <p:ext uri="{BB962C8B-B14F-4D97-AF65-F5344CB8AC3E}">
        <p14:creationId xmlns:p14="http://schemas.microsoft.com/office/powerpoint/2010/main" val="402029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2362200"/>
            <a:ext cx="6070893" cy="1754326"/>
          </a:xfrm>
          <a:prstGeom prst="rect">
            <a:avLst/>
          </a:prstGeom>
        </p:spPr>
        <p:txBody>
          <a:bodyPr wrap="none">
            <a:spAutoFit/>
          </a:bodyPr>
          <a:lstStyle/>
          <a:p>
            <a:r>
              <a:rPr kumimoji="1" lang="en-US" altLang="zh-CN" sz="5400" dirty="0">
                <a:latin typeface="Times New Roman" pitchFamily="18" charset="0"/>
                <a:ea typeface="黑体" panose="02010609060101010101" pitchFamily="49" charset="-122"/>
                <a:cs typeface="Times New Roman" pitchFamily="18" charset="0"/>
              </a:rPr>
              <a:t>    4.3  </a:t>
            </a:r>
            <a:r>
              <a:rPr kumimoji="1" lang="zh-CN" altLang="en-US" sz="5400" dirty="0">
                <a:latin typeface="黑体" panose="02010609060101010101" pitchFamily="49" charset="-122"/>
                <a:ea typeface="黑体" panose="02010609060101010101" pitchFamily="49" charset="-122"/>
              </a:rPr>
              <a:t>角动量定理</a:t>
            </a:r>
            <a:endParaRPr kumimoji="1" lang="en-US" altLang="zh-CN" sz="5400" dirty="0">
              <a:latin typeface="黑体" panose="02010609060101010101" pitchFamily="49" charset="-122"/>
              <a:ea typeface="黑体" panose="02010609060101010101" pitchFamily="49" charset="-122"/>
            </a:endParaRPr>
          </a:p>
          <a:p>
            <a:r>
              <a:rPr kumimoji="1" lang="zh-CN" altLang="en-US" sz="5400" dirty="0">
                <a:latin typeface="黑体" panose="02010609060101010101" pitchFamily="49" charset="-122"/>
                <a:ea typeface="黑体" panose="02010609060101010101" pitchFamily="49" charset="-122"/>
              </a:rPr>
              <a:t>   角动量守恒定律</a:t>
            </a:r>
            <a:endParaRPr lang="zh-CN" altLang="en-US" sz="5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6" name="Text Box 14"/>
          <p:cNvSpPr txBox="1">
            <a:spLocks noChangeArrowheads="1"/>
          </p:cNvSpPr>
          <p:nvPr/>
        </p:nvSpPr>
        <p:spPr bwMode="auto">
          <a:xfrm>
            <a:off x="304800" y="1457980"/>
            <a:ext cx="876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力矩的时间累积效应    冲量矩、角动量、角动量定理</a:t>
            </a:r>
            <a:r>
              <a:rPr kumimoji="1" lang="en-US" altLang="zh-CN" dirty="0">
                <a:solidFill>
                  <a:schemeClr val="tx1"/>
                </a:solidFill>
              </a:rPr>
              <a:t>.</a:t>
            </a:r>
            <a:endParaRPr lang="en-US" altLang="zh-CN" sz="2400" dirty="0"/>
          </a:p>
        </p:txBody>
      </p:sp>
      <p:grpSp>
        <p:nvGrpSpPr>
          <p:cNvPr id="2" name="Group 98"/>
          <p:cNvGrpSpPr>
            <a:grpSpLocks/>
          </p:cNvGrpSpPr>
          <p:nvPr/>
        </p:nvGrpSpPr>
        <p:grpSpPr bwMode="auto">
          <a:xfrm>
            <a:off x="4876800" y="4019550"/>
            <a:ext cx="3200400" cy="2362200"/>
            <a:chOff x="3072" y="2287"/>
            <a:chExt cx="2016" cy="1488"/>
          </a:xfrm>
        </p:grpSpPr>
        <p:sp>
          <p:nvSpPr>
            <p:cNvPr id="192578" name="Rectangle 66"/>
            <p:cNvSpPr>
              <a:spLocks noChangeArrowheads="1"/>
            </p:cNvSpPr>
            <p:nvPr/>
          </p:nvSpPr>
          <p:spPr bwMode="auto">
            <a:xfrm>
              <a:off x="3072" y="2287"/>
              <a:ext cx="2016" cy="148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6" name="Line 4"/>
            <p:cNvSpPr>
              <a:spLocks noChangeShapeType="1"/>
            </p:cNvSpPr>
            <p:nvPr/>
          </p:nvSpPr>
          <p:spPr bwMode="auto">
            <a:xfrm>
              <a:off x="4135" y="3343"/>
              <a:ext cx="0" cy="3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8" name="Oval 6"/>
            <p:cNvSpPr>
              <a:spLocks noChangeArrowheads="1"/>
            </p:cNvSpPr>
            <p:nvPr/>
          </p:nvSpPr>
          <p:spPr bwMode="auto">
            <a:xfrm>
              <a:off x="3479" y="2959"/>
              <a:ext cx="1312" cy="624"/>
            </a:xfrm>
            <a:prstGeom prst="ellipse">
              <a:avLst/>
            </a:prstGeom>
            <a:gradFill rotWithShape="0">
              <a:gsLst>
                <a:gs pos="0">
                  <a:srgbClr val="98D696"/>
                </a:gs>
                <a:gs pos="50000">
                  <a:schemeClr val="accent1"/>
                </a:gs>
                <a:gs pos="100000">
                  <a:srgbClr val="98D69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19" name="Oval 7"/>
            <p:cNvSpPr>
              <a:spLocks noChangeArrowheads="1"/>
            </p:cNvSpPr>
            <p:nvPr/>
          </p:nvSpPr>
          <p:spPr bwMode="auto">
            <a:xfrm>
              <a:off x="3479" y="2863"/>
              <a:ext cx="1312" cy="624"/>
            </a:xfrm>
            <a:prstGeom prst="ellipse">
              <a:avLst/>
            </a:prstGeom>
            <a:gradFill rotWithShape="0">
              <a:gsLst>
                <a:gs pos="0">
                  <a:srgbClr val="C0E0A6"/>
                </a:gs>
                <a:gs pos="100000">
                  <a:srgbClr val="F3FDED"/>
                </a:gs>
              </a:gsLst>
              <a:path path="rect">
                <a:fillToRect t="100000" r="100000"/>
              </a:path>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0" name="Line 8"/>
            <p:cNvSpPr>
              <a:spLocks noChangeShapeType="1"/>
            </p:cNvSpPr>
            <p:nvPr/>
          </p:nvSpPr>
          <p:spPr bwMode="auto">
            <a:xfrm flipV="1">
              <a:off x="4135" y="2671"/>
              <a:ext cx="0" cy="5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Line 9"/>
            <p:cNvSpPr>
              <a:spLocks noChangeShapeType="1"/>
            </p:cNvSpPr>
            <p:nvPr/>
          </p:nvSpPr>
          <p:spPr bwMode="auto">
            <a:xfrm flipV="1">
              <a:off x="4135" y="2737"/>
              <a:ext cx="0" cy="462"/>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2" name="AutoShape 10"/>
            <p:cNvSpPr>
              <a:spLocks noChangeArrowheads="1"/>
            </p:cNvSpPr>
            <p:nvPr/>
          </p:nvSpPr>
          <p:spPr bwMode="auto">
            <a:xfrm>
              <a:off x="3237" y="2959"/>
              <a:ext cx="242" cy="576"/>
            </a:xfrm>
            <a:prstGeom prst="curvedRightArrow">
              <a:avLst>
                <a:gd name="adj1" fmla="val 32231"/>
                <a:gd name="adj2" fmla="val 80165"/>
                <a:gd name="adj3" fmla="val 64463"/>
              </a:avLst>
            </a:prstGeom>
            <a:solidFill>
              <a:srgbClr val="EB95F9"/>
            </a:solidFill>
            <a:ln w="19050">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2523" name="Object 11"/>
            <p:cNvGraphicFramePr>
              <a:graphicFrameLocks noChangeAspect="1"/>
            </p:cNvGraphicFramePr>
            <p:nvPr/>
          </p:nvGraphicFramePr>
          <p:xfrm>
            <a:off x="4158" y="2637"/>
            <a:ext cx="233" cy="241"/>
          </p:xfrm>
          <a:graphic>
            <a:graphicData uri="http://schemas.openxmlformats.org/presentationml/2006/ole">
              <mc:AlternateContent xmlns:mc="http://schemas.openxmlformats.org/markup-compatibility/2006">
                <mc:Choice xmlns:v="urn:schemas-microsoft-com:vml" Requires="v">
                  <p:oleObj spid="_x0000_s23631" name="Equation" r:id="rId3" imgW="253780" imgH="253780" progId="">
                    <p:embed/>
                  </p:oleObj>
                </mc:Choice>
                <mc:Fallback>
                  <p:oleObj name="Equation" r:id="rId3" imgW="253780" imgH="2537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8" y="2637"/>
                          <a:ext cx="23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29" name="Rectangle 17"/>
            <p:cNvSpPr>
              <a:spLocks noChangeArrowheads="1"/>
            </p:cNvSpPr>
            <p:nvPr/>
          </p:nvSpPr>
          <p:spPr bwMode="auto">
            <a:xfrm>
              <a:off x="3744" y="3103"/>
              <a:ext cx="96" cy="96"/>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Line 18"/>
            <p:cNvSpPr>
              <a:spLocks noChangeShapeType="1"/>
            </p:cNvSpPr>
            <p:nvPr/>
          </p:nvSpPr>
          <p:spPr bwMode="auto">
            <a:xfrm>
              <a:off x="3792" y="3151"/>
              <a:ext cx="0"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2531" name="Object 19"/>
            <p:cNvGraphicFramePr>
              <a:graphicFrameLocks noChangeAspect="1"/>
            </p:cNvGraphicFramePr>
            <p:nvPr/>
          </p:nvGraphicFramePr>
          <p:xfrm>
            <a:off x="3517" y="3015"/>
            <a:ext cx="212" cy="287"/>
          </p:xfrm>
          <a:graphic>
            <a:graphicData uri="http://schemas.openxmlformats.org/presentationml/2006/ole">
              <mc:AlternateContent xmlns:mc="http://schemas.openxmlformats.org/markup-compatibility/2006">
                <mc:Choice xmlns:v="urn:schemas-microsoft-com:vml" Requires="v">
                  <p:oleObj spid="_x0000_s23632" name="Equation" r:id="rId5" imgW="304668" imgH="380835" progId="">
                    <p:embed/>
                  </p:oleObj>
                </mc:Choice>
                <mc:Fallback>
                  <p:oleObj name="Equation" r:id="rId5" imgW="304668" imgH="380835"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 y="3015"/>
                          <a:ext cx="212"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33" name="Rectangle 21"/>
            <p:cNvSpPr>
              <a:spLocks noChangeArrowheads="1"/>
            </p:cNvSpPr>
            <p:nvPr/>
          </p:nvSpPr>
          <p:spPr bwMode="auto">
            <a:xfrm>
              <a:off x="4368" y="3103"/>
              <a:ext cx="96" cy="96"/>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Line 22"/>
            <p:cNvSpPr>
              <a:spLocks noChangeShapeType="1"/>
            </p:cNvSpPr>
            <p:nvPr/>
          </p:nvSpPr>
          <p:spPr bwMode="auto">
            <a:xfrm flipV="1">
              <a:off x="4415" y="2911"/>
              <a:ext cx="0"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2535" name="Object 23"/>
            <p:cNvGraphicFramePr>
              <a:graphicFrameLocks noChangeAspect="1"/>
            </p:cNvGraphicFramePr>
            <p:nvPr/>
          </p:nvGraphicFramePr>
          <p:xfrm>
            <a:off x="4500" y="3009"/>
            <a:ext cx="201" cy="324"/>
          </p:xfrm>
          <a:graphic>
            <a:graphicData uri="http://schemas.openxmlformats.org/presentationml/2006/ole">
              <mc:AlternateContent xmlns:mc="http://schemas.openxmlformats.org/markup-compatibility/2006">
                <mc:Choice xmlns:v="urn:schemas-microsoft-com:vml" Requires="v">
                  <p:oleObj spid="_x0000_s23633" name="Equation" r:id="rId7" imgW="355446" imgH="418918" progId="">
                    <p:embed/>
                  </p:oleObj>
                </mc:Choice>
                <mc:Fallback>
                  <p:oleObj name="Equation" r:id="rId7" imgW="355446" imgH="418918"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 y="3009"/>
                          <a:ext cx="201"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37" name="Object 25"/>
            <p:cNvGraphicFramePr>
              <a:graphicFrameLocks noChangeAspect="1"/>
            </p:cNvGraphicFramePr>
            <p:nvPr/>
          </p:nvGraphicFramePr>
          <p:xfrm>
            <a:off x="3389" y="2295"/>
            <a:ext cx="1372" cy="303"/>
          </p:xfrm>
          <a:graphic>
            <a:graphicData uri="http://schemas.openxmlformats.org/presentationml/2006/ole">
              <mc:AlternateContent xmlns:mc="http://schemas.openxmlformats.org/markup-compatibility/2006">
                <mc:Choice xmlns:v="urn:schemas-microsoft-com:vml" Requires="v">
                  <p:oleObj spid="_x0000_s23634" name="Equation" r:id="rId9" imgW="1497950" imgH="342751" progId="">
                    <p:embed/>
                  </p:oleObj>
                </mc:Choice>
                <mc:Fallback>
                  <p:oleObj name="Equation" r:id="rId9" imgW="1497950" imgH="342751"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9" y="2295"/>
                          <a:ext cx="137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90"/>
          <p:cNvGrpSpPr>
            <a:grpSpLocks/>
          </p:cNvGrpSpPr>
          <p:nvPr/>
        </p:nvGrpSpPr>
        <p:grpSpPr bwMode="auto">
          <a:xfrm>
            <a:off x="228600" y="2020888"/>
            <a:ext cx="7369175" cy="627062"/>
            <a:chOff x="568" y="1553"/>
            <a:chExt cx="4642" cy="395"/>
          </a:xfrm>
        </p:grpSpPr>
        <p:graphicFrame>
          <p:nvGraphicFramePr>
            <p:cNvPr id="192540" name="Object 28"/>
            <p:cNvGraphicFramePr>
              <a:graphicFrameLocks noChangeAspect="1"/>
            </p:cNvGraphicFramePr>
            <p:nvPr/>
          </p:nvGraphicFramePr>
          <p:xfrm>
            <a:off x="2896" y="1553"/>
            <a:ext cx="2314" cy="395"/>
          </p:xfrm>
          <a:graphic>
            <a:graphicData uri="http://schemas.openxmlformats.org/presentationml/2006/ole">
              <mc:AlternateContent xmlns:mc="http://schemas.openxmlformats.org/markup-compatibility/2006">
                <mc:Choice xmlns:v="urn:schemas-microsoft-com:vml" Requires="v">
                  <p:oleObj spid="_x0000_s23635" name="Equation" r:id="rId11" imgW="1270000" imgH="228600" progId="">
                    <p:embed/>
                  </p:oleObj>
                </mc:Choice>
                <mc:Fallback>
                  <p:oleObj name="Equation" r:id="rId11" imgW="1270000" imgH="228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6" y="1553"/>
                          <a:ext cx="2314"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41" name="Rectangle 29"/>
            <p:cNvSpPr>
              <a:spLocks noChangeArrowheads="1"/>
            </p:cNvSpPr>
            <p:nvPr/>
          </p:nvSpPr>
          <p:spPr bwMode="auto">
            <a:xfrm>
              <a:off x="568" y="1580"/>
              <a:ext cx="320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CC0000"/>
                  </a:solidFill>
                </a:rPr>
                <a:t> </a:t>
              </a:r>
              <a:r>
                <a:rPr kumimoji="1" lang="zh-CN" altLang="en-US" sz="2800" dirty="0">
                  <a:solidFill>
                    <a:srgbClr val="CC0000"/>
                  </a:solidFill>
                  <a:latin typeface="黑体" panose="02010609060101010101" pitchFamily="49" charset="-122"/>
                  <a:ea typeface="黑体" panose="02010609060101010101" pitchFamily="49" charset="-122"/>
                </a:rPr>
                <a:t>质点</a:t>
              </a:r>
              <a:r>
                <a:rPr kumimoji="1" lang="zh-CN" altLang="en-US" sz="2800" dirty="0">
                  <a:solidFill>
                    <a:schemeClr val="tx1"/>
                  </a:solidFill>
                  <a:latin typeface="黑体" panose="02010609060101010101" pitchFamily="49" charset="-122"/>
                  <a:ea typeface="黑体" panose="02010609060101010101" pitchFamily="49" charset="-122"/>
                </a:rPr>
                <a:t>运动状态的描述</a:t>
              </a:r>
            </a:p>
          </p:txBody>
        </p:sp>
      </p:grpSp>
      <p:grpSp>
        <p:nvGrpSpPr>
          <p:cNvPr id="4" name="Group 84"/>
          <p:cNvGrpSpPr>
            <a:grpSpLocks/>
          </p:cNvGrpSpPr>
          <p:nvPr/>
        </p:nvGrpSpPr>
        <p:grpSpPr bwMode="auto">
          <a:xfrm>
            <a:off x="323852" y="904875"/>
            <a:ext cx="7543800" cy="523875"/>
            <a:chOff x="283" y="384"/>
            <a:chExt cx="4752" cy="330"/>
          </a:xfrm>
        </p:grpSpPr>
        <p:sp>
          <p:nvSpPr>
            <p:cNvPr id="192543" name="Text Box 31"/>
            <p:cNvSpPr txBox="1">
              <a:spLocks noChangeArrowheads="1"/>
            </p:cNvSpPr>
            <p:nvPr/>
          </p:nvSpPr>
          <p:spPr bwMode="auto">
            <a:xfrm>
              <a:off x="283" y="384"/>
              <a:ext cx="47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anose="02010609060101010101" pitchFamily="49" charset="-122"/>
                  <a:ea typeface="黑体" panose="02010609060101010101" pitchFamily="49" charset="-122"/>
                </a:rPr>
                <a:t>力的时间累积效应    冲量、动量、动量定理</a:t>
              </a:r>
              <a:r>
                <a:rPr kumimoji="1" lang="en-US" altLang="zh-CN" sz="2800" dirty="0">
                  <a:solidFill>
                    <a:schemeClr val="tx1"/>
                  </a:solidFill>
                  <a:latin typeface="黑体" panose="02010609060101010101" pitchFamily="49" charset="-122"/>
                  <a:ea typeface="黑体" panose="02010609060101010101" pitchFamily="49" charset="-122"/>
                </a:rPr>
                <a:t>.   </a:t>
              </a:r>
            </a:p>
          </p:txBody>
        </p:sp>
        <p:sp>
          <p:nvSpPr>
            <p:cNvPr id="192544" name="AutoShape 32"/>
            <p:cNvSpPr>
              <a:spLocks noChangeArrowheads="1"/>
            </p:cNvSpPr>
            <p:nvPr/>
          </p:nvSpPr>
          <p:spPr bwMode="auto">
            <a:xfrm>
              <a:off x="2178" y="490"/>
              <a:ext cx="336" cy="144"/>
            </a:xfrm>
            <a:prstGeom prst="rightArrow">
              <a:avLst>
                <a:gd name="adj1" fmla="val 30556"/>
                <a:gd name="adj2" fmla="val 102083"/>
              </a:avLst>
            </a:prstGeom>
            <a:solidFill>
              <a:srgbClr val="FFE1FF"/>
            </a:solidFill>
            <a:ln w="2857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85"/>
          <p:cNvGrpSpPr>
            <a:grpSpLocks/>
          </p:cNvGrpSpPr>
          <p:nvPr/>
        </p:nvGrpSpPr>
        <p:grpSpPr bwMode="auto">
          <a:xfrm>
            <a:off x="265113" y="2876550"/>
            <a:ext cx="8486775" cy="628650"/>
            <a:chOff x="167" y="1885"/>
            <a:chExt cx="5346" cy="396"/>
          </a:xfrm>
        </p:grpSpPr>
        <p:graphicFrame>
          <p:nvGraphicFramePr>
            <p:cNvPr id="192546" name="Object 34"/>
            <p:cNvGraphicFramePr>
              <a:graphicFrameLocks noChangeAspect="1"/>
            </p:cNvGraphicFramePr>
            <p:nvPr/>
          </p:nvGraphicFramePr>
          <p:xfrm>
            <a:off x="3275" y="1885"/>
            <a:ext cx="2238" cy="396"/>
          </p:xfrm>
          <a:graphic>
            <a:graphicData uri="http://schemas.openxmlformats.org/presentationml/2006/ole">
              <mc:AlternateContent xmlns:mc="http://schemas.openxmlformats.org/markup-compatibility/2006">
                <mc:Choice xmlns:v="urn:schemas-microsoft-com:vml" Requires="v">
                  <p:oleObj spid="_x0000_s23636" name="Equation" r:id="rId13" imgW="1282700" imgH="228600" progId="">
                    <p:embed/>
                  </p:oleObj>
                </mc:Choice>
                <mc:Fallback>
                  <p:oleObj name="Equation" r:id="rId13" imgW="1282700" imgH="2286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5" y="1885"/>
                          <a:ext cx="2238"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47" name="Text Box 35"/>
            <p:cNvSpPr txBox="1">
              <a:spLocks noChangeArrowheads="1"/>
            </p:cNvSpPr>
            <p:nvPr/>
          </p:nvSpPr>
          <p:spPr bwMode="auto">
            <a:xfrm>
              <a:off x="167" y="1899"/>
              <a:ext cx="39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rgbClr val="CC0000"/>
                  </a:solidFill>
                  <a:latin typeface="黑体" panose="02010609060101010101" pitchFamily="49" charset="-122"/>
                  <a:ea typeface="黑体" panose="02010609060101010101" pitchFamily="49" charset="-122"/>
                </a:rPr>
                <a:t>刚体</a:t>
              </a:r>
              <a:r>
                <a:rPr kumimoji="1" lang="zh-CN" altLang="en-US" sz="2800" dirty="0">
                  <a:solidFill>
                    <a:schemeClr val="tx1"/>
                  </a:solidFill>
                  <a:latin typeface="黑体" panose="02010609060101010101" pitchFamily="49" charset="-122"/>
                  <a:ea typeface="黑体" panose="02010609060101010101" pitchFamily="49" charset="-122"/>
                </a:rPr>
                <a:t>定轴转动运动状态的描述</a:t>
              </a:r>
              <a:endParaRPr lang="zh-CN" altLang="en-US" sz="2800" dirty="0">
                <a:latin typeface="黑体" panose="02010609060101010101" pitchFamily="49" charset="-122"/>
                <a:ea typeface="黑体" panose="02010609060101010101" pitchFamily="49" charset="-122"/>
              </a:endParaRPr>
            </a:p>
          </p:txBody>
        </p:sp>
      </p:grpSp>
      <p:grpSp>
        <p:nvGrpSpPr>
          <p:cNvPr id="6" name="Group 97"/>
          <p:cNvGrpSpPr>
            <a:grpSpLocks/>
          </p:cNvGrpSpPr>
          <p:nvPr/>
        </p:nvGrpSpPr>
        <p:grpSpPr bwMode="auto">
          <a:xfrm>
            <a:off x="990600" y="4019550"/>
            <a:ext cx="3200400" cy="2362200"/>
            <a:chOff x="624" y="2287"/>
            <a:chExt cx="2016" cy="1488"/>
          </a:xfrm>
        </p:grpSpPr>
        <p:sp>
          <p:nvSpPr>
            <p:cNvPr id="192556" name="Rectangle 44"/>
            <p:cNvSpPr>
              <a:spLocks noChangeArrowheads="1"/>
            </p:cNvSpPr>
            <p:nvPr/>
          </p:nvSpPr>
          <p:spPr bwMode="auto">
            <a:xfrm>
              <a:off x="624" y="2287"/>
              <a:ext cx="2016" cy="148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2536" name="Object 24"/>
            <p:cNvGraphicFramePr>
              <a:graphicFrameLocks noChangeAspect="1"/>
            </p:cNvGraphicFramePr>
            <p:nvPr/>
          </p:nvGraphicFramePr>
          <p:xfrm>
            <a:off x="956" y="2287"/>
            <a:ext cx="1396" cy="364"/>
          </p:xfrm>
          <a:graphic>
            <a:graphicData uri="http://schemas.openxmlformats.org/presentationml/2006/ole">
              <mc:AlternateContent xmlns:mc="http://schemas.openxmlformats.org/markup-compatibility/2006">
                <mc:Choice xmlns:v="urn:schemas-microsoft-com:vml" Requires="v">
                  <p:oleObj spid="_x0000_s23637" name="Equation" r:id="rId15" imgW="774364" imgH="203112" progId="">
                    <p:embed/>
                  </p:oleObj>
                </mc:Choice>
                <mc:Fallback>
                  <p:oleObj name="Equation" r:id="rId15" imgW="774364" imgH="203112"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6" y="2287"/>
                          <a:ext cx="1396"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6"/>
            <p:cNvGrpSpPr>
              <a:grpSpLocks/>
            </p:cNvGrpSpPr>
            <p:nvPr/>
          </p:nvGrpSpPr>
          <p:grpSpPr bwMode="auto">
            <a:xfrm>
              <a:off x="960" y="2629"/>
              <a:ext cx="1344" cy="1094"/>
              <a:chOff x="960" y="2629"/>
              <a:chExt cx="1344" cy="1094"/>
            </a:xfrm>
          </p:grpSpPr>
          <p:sp>
            <p:nvSpPr>
              <p:cNvPr id="192550" name="Line 38"/>
              <p:cNvSpPr>
                <a:spLocks noChangeShapeType="1"/>
              </p:cNvSpPr>
              <p:nvPr/>
            </p:nvSpPr>
            <p:spPr bwMode="auto">
              <a:xfrm>
                <a:off x="1632" y="3352"/>
                <a:ext cx="0" cy="3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95"/>
              <p:cNvGrpSpPr>
                <a:grpSpLocks/>
              </p:cNvGrpSpPr>
              <p:nvPr/>
            </p:nvGrpSpPr>
            <p:grpSpPr bwMode="auto">
              <a:xfrm>
                <a:off x="960" y="2861"/>
                <a:ext cx="1344" cy="696"/>
                <a:chOff x="960" y="2861"/>
                <a:chExt cx="1344" cy="696"/>
              </a:xfrm>
            </p:grpSpPr>
            <p:sp>
              <p:nvSpPr>
                <p:cNvPr id="192552" name="Oval 40"/>
                <p:cNvSpPr>
                  <a:spLocks noChangeArrowheads="1"/>
                </p:cNvSpPr>
                <p:nvPr/>
              </p:nvSpPr>
              <p:spPr bwMode="auto">
                <a:xfrm>
                  <a:off x="960" y="2954"/>
                  <a:ext cx="1344" cy="603"/>
                </a:xfrm>
                <a:prstGeom prst="ellipse">
                  <a:avLst/>
                </a:prstGeom>
                <a:gradFill rotWithShape="0">
                  <a:gsLst>
                    <a:gs pos="0">
                      <a:srgbClr val="6BC382"/>
                    </a:gs>
                    <a:gs pos="50000">
                      <a:schemeClr val="accent1"/>
                    </a:gs>
                    <a:gs pos="100000">
                      <a:srgbClr val="6BC382"/>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53" name="Oval 41"/>
                <p:cNvSpPr>
                  <a:spLocks noChangeArrowheads="1"/>
                </p:cNvSpPr>
                <p:nvPr/>
              </p:nvSpPr>
              <p:spPr bwMode="auto">
                <a:xfrm>
                  <a:off x="960" y="2861"/>
                  <a:ext cx="1344" cy="603"/>
                </a:xfrm>
                <a:prstGeom prst="ellipse">
                  <a:avLst/>
                </a:prstGeom>
                <a:gradFill rotWithShape="0">
                  <a:gsLst>
                    <a:gs pos="0">
                      <a:srgbClr val="B9DEA8"/>
                    </a:gs>
                    <a:gs pos="100000">
                      <a:srgbClr val="F6FDE9"/>
                    </a:gs>
                  </a:gsLst>
                  <a:path path="rect">
                    <a:fillToRect t="100000" r="100000"/>
                  </a:path>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2554" name="Line 42"/>
              <p:cNvSpPr>
                <a:spLocks noChangeShapeType="1"/>
              </p:cNvSpPr>
              <p:nvPr/>
            </p:nvSpPr>
            <p:spPr bwMode="auto">
              <a:xfrm flipV="1">
                <a:off x="1632" y="2629"/>
                <a:ext cx="0" cy="5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0" name="AutoShape 32"/>
          <p:cNvSpPr>
            <a:spLocks noChangeArrowheads="1"/>
          </p:cNvSpPr>
          <p:nvPr/>
        </p:nvSpPr>
        <p:spPr bwMode="auto">
          <a:xfrm>
            <a:off x="3657600" y="1581150"/>
            <a:ext cx="533400" cy="228600"/>
          </a:xfrm>
          <a:prstGeom prst="rightArrow">
            <a:avLst>
              <a:gd name="adj1" fmla="val 30556"/>
              <a:gd name="adj2" fmla="val 102083"/>
            </a:avLst>
          </a:prstGeom>
          <a:solidFill>
            <a:srgbClr val="FFE1FF"/>
          </a:solidFill>
          <a:ln w="2857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4260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5" name="Text Box 9"/>
          <p:cNvSpPr txBox="1">
            <a:spLocks noChangeArrowheads="1"/>
          </p:cNvSpPr>
          <p:nvPr/>
        </p:nvSpPr>
        <p:spPr bwMode="auto">
          <a:xfrm>
            <a:off x="762000" y="256292"/>
            <a:ext cx="2209800" cy="584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黑体" panose="02010609060101010101" pitchFamily="49" charset="-122"/>
                <a:ea typeface="黑体" panose="02010609060101010101" pitchFamily="49" charset="-122"/>
              </a:rPr>
              <a:t>一 角动量</a:t>
            </a:r>
          </a:p>
        </p:txBody>
      </p:sp>
      <p:graphicFrame>
        <p:nvGraphicFramePr>
          <p:cNvPr id="193546" name="Object 10"/>
          <p:cNvGraphicFramePr>
            <a:graphicFrameLocks noChangeAspect="1"/>
          </p:cNvGraphicFramePr>
          <p:nvPr>
            <p:extLst>
              <p:ext uri="{D42A27DB-BD31-4B8C-83A1-F6EECF244321}">
                <p14:modId xmlns:p14="http://schemas.microsoft.com/office/powerpoint/2010/main" val="1519287989"/>
              </p:ext>
            </p:extLst>
          </p:nvPr>
        </p:nvGraphicFramePr>
        <p:xfrm>
          <a:off x="467544" y="4343400"/>
          <a:ext cx="3810000" cy="771525"/>
        </p:xfrm>
        <a:graphic>
          <a:graphicData uri="http://schemas.openxmlformats.org/presentationml/2006/ole">
            <mc:AlternateContent xmlns:mc="http://schemas.openxmlformats.org/markup-compatibility/2006">
              <mc:Choice xmlns:v="urn:schemas-microsoft-com:vml" Requires="v">
                <p:oleObj spid="_x0000_s24611" name="Equation" r:id="rId3" imgW="1130300" imgH="228600" progId="">
                  <p:embed/>
                </p:oleObj>
              </mc:Choice>
              <mc:Fallback>
                <p:oleObj name="Equation" r:id="rId3" imgW="113030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343400"/>
                        <a:ext cx="3810000" cy="771525"/>
                      </a:xfrm>
                      <a:prstGeom prst="rect">
                        <a:avLst/>
                      </a:prstGeom>
                      <a:noFill/>
                      <a:ln>
                        <a:noFill/>
                      </a:ln>
                      <a:extLst>
                        <a:ext uri="{909E8E84-426E-40DD-AFC4-6F175D3DCCD1}">
                          <a14:hiddenFill xmlns:a14="http://schemas.microsoft.com/office/drawing/2010/main">
                            <a:gradFill rotWithShape="0">
                              <a:gsLst>
                                <a:gs pos="0">
                                  <a:srgbClr val="C2C274"/>
                                </a:gs>
                                <a:gs pos="50000">
                                  <a:srgbClr val="FFFF99"/>
                                </a:gs>
                                <a:gs pos="100000">
                                  <a:srgbClr val="C2C274"/>
                                </a:gs>
                              </a:gsLst>
                              <a:lin ang="5400000" scaled="1"/>
                            </a:gra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sp>
        <p:nvSpPr>
          <p:cNvPr id="193630" name="Rectangle 94"/>
          <p:cNvSpPr>
            <a:spLocks noChangeArrowheads="1"/>
          </p:cNvSpPr>
          <p:nvPr/>
        </p:nvSpPr>
        <p:spPr bwMode="auto">
          <a:xfrm>
            <a:off x="349250" y="1250950"/>
            <a:ext cx="3000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0000"/>
                </a:solidFill>
                <a:latin typeface="黑体" panose="02010609060101010101" pitchFamily="49" charset="-122"/>
                <a:ea typeface="黑体" panose="02010609060101010101" pitchFamily="49" charset="-122"/>
              </a:rPr>
              <a:t>1 </a:t>
            </a:r>
            <a:r>
              <a:rPr kumimoji="1" lang="zh-CN" altLang="en-US" sz="2800" dirty="0">
                <a:solidFill>
                  <a:srgbClr val="FF0000"/>
                </a:solidFill>
                <a:latin typeface="黑体" panose="02010609060101010101" pitchFamily="49" charset="-122"/>
                <a:ea typeface="黑体" panose="02010609060101010101" pitchFamily="49" charset="-122"/>
              </a:rPr>
              <a:t>质点角动量</a:t>
            </a:r>
          </a:p>
        </p:txBody>
      </p:sp>
      <p:grpSp>
        <p:nvGrpSpPr>
          <p:cNvPr id="2" name="组合 52"/>
          <p:cNvGrpSpPr/>
          <p:nvPr/>
        </p:nvGrpSpPr>
        <p:grpSpPr>
          <a:xfrm>
            <a:off x="209550" y="1954209"/>
            <a:ext cx="4675188" cy="2160591"/>
            <a:chOff x="209550" y="1954209"/>
            <a:chExt cx="4675188" cy="2160591"/>
          </a:xfrm>
        </p:grpSpPr>
        <p:sp>
          <p:nvSpPr>
            <p:cNvPr id="193572" name="Text Box 36"/>
            <p:cNvSpPr txBox="1">
              <a:spLocks noChangeArrowheads="1"/>
            </p:cNvSpPr>
            <p:nvPr/>
          </p:nvSpPr>
          <p:spPr bwMode="auto">
            <a:xfrm>
              <a:off x="209550" y="1954209"/>
              <a:ext cx="4675188"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dirty="0">
                  <a:solidFill>
                    <a:schemeClr val="tx1"/>
                  </a:solidFill>
                </a:rPr>
                <a:t> </a:t>
              </a:r>
              <a:r>
                <a:rPr kumimoji="1" lang="zh-CN" altLang="en-US" sz="2800" dirty="0">
                  <a:solidFill>
                    <a:schemeClr val="tx1"/>
                  </a:solidFill>
                  <a:latin typeface="黑体" pitchFamily="49" charset="-122"/>
                  <a:ea typeface="黑体" pitchFamily="49" charset="-122"/>
                </a:rPr>
                <a:t>质量为</a:t>
              </a:r>
              <a:r>
                <a:rPr kumimoji="1" lang="en-US" altLang="zh-CN" sz="2800" i="1" dirty="0">
                  <a:solidFill>
                    <a:schemeClr val="tx1"/>
                  </a:solidFill>
                  <a:latin typeface="Times New Roman" pitchFamily="18" charset="0"/>
                  <a:cs typeface="Times New Roman" pitchFamily="18" charset="0"/>
                </a:rPr>
                <a:t>m</a:t>
              </a:r>
              <a:r>
                <a:rPr kumimoji="1" lang="zh-CN" altLang="en-US" sz="2800" dirty="0">
                  <a:solidFill>
                    <a:schemeClr val="tx1"/>
                  </a:solidFill>
                  <a:latin typeface="黑体" pitchFamily="49" charset="-122"/>
                  <a:ea typeface="黑体" pitchFamily="49" charset="-122"/>
                </a:rPr>
                <a:t>的质点在空间中以速度</a:t>
              </a:r>
              <a:r>
                <a:rPr kumimoji="1" lang="en-US" altLang="zh-CN" sz="2800" i="1" dirty="0">
                  <a:latin typeface="Times New Roman" pitchFamily="18" charset="0"/>
                  <a:ea typeface="黑体" panose="02010609060101010101" pitchFamily="49" charset="-122"/>
                  <a:cs typeface="Times New Roman" pitchFamily="18" charset="0"/>
                </a:rPr>
                <a:t>   </a:t>
              </a:r>
              <a:r>
                <a:rPr kumimoji="1" lang="en-US" altLang="zh-CN" sz="2800" i="1" dirty="0">
                  <a:solidFill>
                    <a:schemeClr val="tx1"/>
                  </a:solidFill>
                  <a:latin typeface="Times New Roman" pitchFamily="18" charset="0"/>
                  <a:ea typeface="黑体" panose="02010609060101010101" pitchFamily="49" charset="-122"/>
                  <a:cs typeface="Times New Roman" pitchFamily="18" charset="0"/>
                </a:rPr>
                <a:t> </a:t>
              </a:r>
              <a:r>
                <a:rPr kumimoji="1" lang="zh-CN" altLang="en-US" sz="2800" dirty="0">
                  <a:latin typeface="黑体" panose="02010609060101010101" pitchFamily="49" charset="-122"/>
                  <a:ea typeface="黑体" panose="02010609060101010101" pitchFamily="49" charset="-122"/>
                  <a:cs typeface="Times New Roman" pitchFamily="18" charset="0"/>
                </a:rPr>
                <a:t>运动，相对原点</a:t>
              </a:r>
              <a:r>
                <a:rPr kumimoji="1" lang="en-US" altLang="zh-CN" sz="2800" i="1" dirty="0">
                  <a:latin typeface="Times New Roman" pitchFamily="18" charset="0"/>
                  <a:ea typeface="黑体" panose="02010609060101010101" pitchFamily="49" charset="-122"/>
                  <a:cs typeface="Times New Roman" pitchFamily="18" charset="0"/>
                </a:rPr>
                <a:t>O</a:t>
              </a:r>
              <a:r>
                <a:rPr kumimoji="1" lang="zh-CN" altLang="en-US" sz="2800" dirty="0">
                  <a:solidFill>
                    <a:schemeClr val="tx1"/>
                  </a:solidFill>
                  <a:latin typeface="黑体" panose="02010609060101010101" pitchFamily="49" charset="-122"/>
                  <a:ea typeface="黑体" panose="02010609060101010101" pitchFamily="49" charset="-122"/>
                </a:rPr>
                <a:t>径</a:t>
              </a:r>
              <a:r>
                <a:rPr kumimoji="1" lang="zh-CN" altLang="en-US" sz="2800" dirty="0">
                  <a:latin typeface="黑体" panose="02010609060101010101" pitchFamily="49" charset="-122"/>
                  <a:ea typeface="黑体" panose="02010609060101010101" pitchFamily="49" charset="-122"/>
                </a:rPr>
                <a:t>矢</a:t>
              </a:r>
              <a:r>
                <a:rPr kumimoji="1" lang="zh-CN" altLang="en-US" sz="2800" dirty="0">
                  <a:solidFill>
                    <a:schemeClr val="tx1"/>
                  </a:solidFill>
                  <a:latin typeface="黑体" panose="02010609060101010101" pitchFamily="49" charset="-122"/>
                  <a:ea typeface="黑体" panose="02010609060101010101" pitchFamily="49" charset="-122"/>
                </a:rPr>
                <a:t>为</a:t>
              </a:r>
              <a:r>
                <a:rPr kumimoji="1" lang="zh-CN" altLang="en-US" sz="2800" b="0" dirty="0">
                  <a:solidFill>
                    <a:schemeClr val="tx1"/>
                  </a:solidFill>
                  <a:latin typeface="黑体" panose="02010609060101010101" pitchFamily="49" charset="-122"/>
                  <a:ea typeface="黑体" panose="02010609060101010101" pitchFamily="49" charset="-122"/>
                </a:rPr>
                <a:t>  ，</a:t>
              </a:r>
              <a:r>
                <a:rPr kumimoji="1" lang="zh-CN" altLang="en-US" sz="2800" dirty="0">
                  <a:latin typeface="黑体" panose="02010609060101010101" pitchFamily="49" charset="-122"/>
                  <a:ea typeface="黑体" panose="02010609060101010101" pitchFamily="49" charset="-122"/>
                </a:rPr>
                <a:t>则质点相对于原点的角动量为</a:t>
              </a:r>
              <a:endParaRPr kumimoji="1" lang="en-US" altLang="zh-CN" sz="2800" dirty="0">
                <a:latin typeface="黑体" panose="02010609060101010101" pitchFamily="49" charset="-122"/>
                <a:ea typeface="黑体" panose="02010609060101010101" pitchFamily="49" charset="-122"/>
              </a:endParaRPr>
            </a:p>
          </p:txBody>
        </p:sp>
        <p:graphicFrame>
          <p:nvGraphicFramePr>
            <p:cNvPr id="51" name="对象 50"/>
            <p:cNvGraphicFramePr>
              <a:graphicFrameLocks noChangeAspect="1"/>
            </p:cNvGraphicFramePr>
            <p:nvPr>
              <p:extLst>
                <p:ext uri="{D42A27DB-BD31-4B8C-83A1-F6EECF244321}">
                  <p14:modId xmlns:p14="http://schemas.microsoft.com/office/powerpoint/2010/main" val="3208273766"/>
                </p:ext>
              </p:extLst>
            </p:nvPr>
          </p:nvGraphicFramePr>
          <p:xfrm>
            <a:off x="944563" y="2514600"/>
            <a:ext cx="566737" cy="504825"/>
          </p:xfrm>
          <a:graphic>
            <a:graphicData uri="http://schemas.openxmlformats.org/presentationml/2006/ole">
              <mc:AlternateContent xmlns:mc="http://schemas.openxmlformats.org/markup-compatibility/2006">
                <mc:Choice xmlns:v="urn:schemas-microsoft-com:vml" Requires="v">
                  <p:oleObj spid="_x0000_s24612" name="Equation" r:id="rId5" imgW="114120" imgH="164880" progId="">
                    <p:embed/>
                  </p:oleObj>
                </mc:Choice>
                <mc:Fallback>
                  <p:oleObj name="Equation" r:id="rId5" imgW="114120" imgH="1648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63" y="2514600"/>
                          <a:ext cx="56673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对象 51"/>
            <p:cNvGraphicFramePr>
              <a:graphicFrameLocks noChangeAspect="1"/>
            </p:cNvGraphicFramePr>
            <p:nvPr/>
          </p:nvGraphicFramePr>
          <p:xfrm>
            <a:off x="990600" y="2971800"/>
            <a:ext cx="533400" cy="533400"/>
          </p:xfrm>
          <a:graphic>
            <a:graphicData uri="http://schemas.openxmlformats.org/presentationml/2006/ole">
              <mc:AlternateContent xmlns:mc="http://schemas.openxmlformats.org/markup-compatibility/2006">
                <mc:Choice xmlns:v="urn:schemas-microsoft-com:vml" Requires="v">
                  <p:oleObj spid="_x0000_s24613" name="公式" r:id="rId7" imgW="126835" imgH="152202" progId="">
                    <p:embed/>
                  </p:oleObj>
                </mc:Choice>
                <mc:Fallback>
                  <p:oleObj name="公式" r:id="rId7" imgW="126835" imgH="15220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971800"/>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336" name="Picture 616" descr="C:\Users\gaojian\AppData\Roaming\Tencent\Users\29834534\QQ\WinTemp\RichOle\ZLVBE1{ZERAKCL{VI_FVE{L.jpg"/>
          <p:cNvPicPr>
            <a:picLocks noChangeAspect="1" noChangeArrowheads="1"/>
          </p:cNvPicPr>
          <p:nvPr/>
        </p:nvPicPr>
        <p:blipFill>
          <a:blip r:embed="rId9" cstate="print"/>
          <a:srcRect/>
          <a:stretch>
            <a:fillRect/>
          </a:stretch>
        </p:blipFill>
        <p:spPr bwMode="auto">
          <a:xfrm>
            <a:off x="4975837" y="1752600"/>
            <a:ext cx="3253763" cy="3970077"/>
          </a:xfrm>
          <a:prstGeom prst="rect">
            <a:avLst/>
          </a:prstGeom>
          <a:noFill/>
        </p:spPr>
      </p:pic>
    </p:spTree>
    <p:extLst>
      <p:ext uri="{BB962C8B-B14F-4D97-AF65-F5344CB8AC3E}">
        <p14:creationId xmlns:p14="http://schemas.microsoft.com/office/powerpoint/2010/main" val="243367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93546"/>
                                        </p:tgtEl>
                                        <p:attrNameLst>
                                          <p:attrName>style.visibility</p:attrName>
                                        </p:attrNameLst>
                                      </p:cBhvr>
                                      <p:to>
                                        <p:strVal val="visible"/>
                                      </p:to>
                                    </p:set>
                                    <p:animEffect transition="in" filter="blinds(vertical)">
                                      <p:cBhvr>
                                        <p:cTn id="12" dur="500"/>
                                        <p:tgtEl>
                                          <p:spTgt spid="19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914400"/>
            <a:ext cx="1261884" cy="523220"/>
          </a:xfrm>
          <a:prstGeom prst="rect">
            <a:avLst/>
          </a:prstGeom>
        </p:spPr>
        <p:txBody>
          <a:bodyPr wrap="none">
            <a:spAutoFit/>
          </a:bodyPr>
          <a:lstStyle/>
          <a:p>
            <a:r>
              <a:rPr kumimoji="1" lang="zh-CN" altLang="en-US" sz="2800" dirty="0">
                <a:solidFill>
                  <a:srgbClr val="FF0000"/>
                </a:solidFill>
                <a:latin typeface="黑体" panose="02010609060101010101" pitchFamily="49" charset="-122"/>
                <a:ea typeface="黑体" panose="02010609060101010101" pitchFamily="49" charset="-122"/>
              </a:rPr>
              <a:t>说明：</a:t>
            </a:r>
            <a:endParaRPr lang="zh-CN" altLang="en-US" dirty="0">
              <a:solidFill>
                <a:srgbClr val="FF0000"/>
              </a:solidFill>
            </a:endParaRPr>
          </a:p>
        </p:txBody>
      </p:sp>
      <p:sp>
        <p:nvSpPr>
          <p:cNvPr id="3" name="矩形 2"/>
          <p:cNvSpPr/>
          <p:nvPr/>
        </p:nvSpPr>
        <p:spPr>
          <a:xfrm>
            <a:off x="152400" y="1600200"/>
            <a:ext cx="6468437" cy="523220"/>
          </a:xfrm>
          <a:prstGeom prst="rect">
            <a:avLst/>
          </a:prstGeom>
        </p:spPr>
        <p:txBody>
          <a:bodyPr wrap="none">
            <a:spAutoFit/>
          </a:bodyPr>
          <a:lstStyle/>
          <a:p>
            <a:r>
              <a:rPr kumimoji="1" lang="zh-CN" altLang="en-US" sz="2800" dirty="0">
                <a:solidFill>
                  <a:prstClr val="black"/>
                </a:solidFill>
                <a:latin typeface="黑体" panose="02010609060101010101" pitchFamily="49" charset="-122"/>
                <a:ea typeface="黑体" panose="02010609060101010101" pitchFamily="49" charset="-122"/>
              </a:rPr>
              <a:t>（</a:t>
            </a:r>
            <a:r>
              <a:rPr kumimoji="1" lang="en-US" altLang="zh-CN" sz="2800" dirty="0">
                <a:solidFill>
                  <a:prstClr val="black"/>
                </a:solidFill>
                <a:latin typeface="黑体" panose="02010609060101010101" pitchFamily="49" charset="-122"/>
                <a:ea typeface="黑体" panose="02010609060101010101" pitchFamily="49" charset="-122"/>
              </a:rPr>
              <a:t>1</a:t>
            </a:r>
            <a:r>
              <a:rPr kumimoji="1" lang="zh-CN" altLang="en-US" sz="2800" dirty="0">
                <a:solidFill>
                  <a:prstClr val="black"/>
                </a:solidFill>
                <a:latin typeface="黑体" panose="02010609060101010101" pitchFamily="49" charset="-122"/>
                <a:ea typeface="黑体" panose="02010609060101010101" pitchFamily="49" charset="-122"/>
              </a:rPr>
              <a:t>）角动量是描述转动状态的物理量；</a:t>
            </a:r>
            <a:endParaRPr lang="zh-CN" altLang="en-US" dirty="0"/>
          </a:p>
        </p:txBody>
      </p:sp>
      <p:sp>
        <p:nvSpPr>
          <p:cNvPr id="4" name="矩形 3"/>
          <p:cNvSpPr/>
          <p:nvPr/>
        </p:nvSpPr>
        <p:spPr>
          <a:xfrm>
            <a:off x="152400" y="2296180"/>
            <a:ext cx="4314001" cy="523220"/>
          </a:xfrm>
          <a:prstGeom prst="rect">
            <a:avLst/>
          </a:prstGeom>
        </p:spPr>
        <p:txBody>
          <a:bodyPr wrap="none">
            <a:spAutoFit/>
          </a:bodyPr>
          <a:lstStyle/>
          <a:p>
            <a:r>
              <a:rPr kumimoji="1" lang="zh-CN" altLang="en-US" sz="2800" dirty="0">
                <a:solidFill>
                  <a:prstClr val="black"/>
                </a:solidFill>
                <a:latin typeface="黑体" panose="02010609060101010101" pitchFamily="49" charset="-122"/>
                <a:ea typeface="黑体" panose="02010609060101010101" pitchFamily="49" charset="-122"/>
              </a:rPr>
              <a:t>（</a:t>
            </a:r>
            <a:r>
              <a:rPr kumimoji="1" lang="en-US" altLang="zh-CN" sz="2800" dirty="0">
                <a:solidFill>
                  <a:prstClr val="black"/>
                </a:solidFill>
                <a:latin typeface="黑体" panose="02010609060101010101" pitchFamily="49" charset="-122"/>
                <a:ea typeface="黑体" panose="02010609060101010101" pitchFamily="49" charset="-122"/>
              </a:rPr>
              <a:t>2</a:t>
            </a:r>
            <a:r>
              <a:rPr kumimoji="1" lang="zh-CN" altLang="en-US" sz="2800" dirty="0">
                <a:solidFill>
                  <a:prstClr val="black"/>
                </a:solidFill>
                <a:latin typeface="黑体" panose="02010609060101010101" pitchFamily="49" charset="-122"/>
                <a:ea typeface="黑体" panose="02010609060101010101" pitchFamily="49" charset="-122"/>
              </a:rPr>
              <a:t>）角动量又称</a:t>
            </a:r>
            <a:r>
              <a:rPr kumimoji="1" lang="zh-CN" altLang="en-US" sz="2800" dirty="0">
                <a:solidFill>
                  <a:srgbClr val="FF0000"/>
                </a:solidFill>
                <a:latin typeface="黑体" panose="02010609060101010101" pitchFamily="49" charset="-122"/>
                <a:ea typeface="黑体" panose="02010609060101010101" pitchFamily="49" charset="-122"/>
              </a:rPr>
              <a:t>动量矩</a:t>
            </a:r>
            <a:r>
              <a:rPr kumimoji="1" lang="zh-CN" altLang="en-US" sz="2800" dirty="0">
                <a:solidFill>
                  <a:prstClr val="black"/>
                </a:solidFill>
                <a:latin typeface="黑体" panose="02010609060101010101" pitchFamily="49" charset="-122"/>
                <a:ea typeface="黑体" panose="02010609060101010101" pitchFamily="49" charset="-122"/>
              </a:rPr>
              <a:t>；</a:t>
            </a:r>
            <a:endParaRPr lang="zh-CN" altLang="en-US" dirty="0"/>
          </a:p>
        </p:txBody>
      </p:sp>
      <p:sp>
        <p:nvSpPr>
          <p:cNvPr id="5" name="矩形 4"/>
          <p:cNvSpPr/>
          <p:nvPr/>
        </p:nvSpPr>
        <p:spPr>
          <a:xfrm>
            <a:off x="152400" y="3084493"/>
            <a:ext cx="7904728" cy="954107"/>
          </a:xfrm>
          <a:prstGeom prst="rect">
            <a:avLst/>
          </a:prstGeom>
        </p:spPr>
        <p:txBody>
          <a:bodyPr wrap="none">
            <a:spAutoFit/>
          </a:bodyPr>
          <a:lstStyle/>
          <a:p>
            <a:r>
              <a:rPr kumimoji="1" lang="zh-CN" altLang="en-US" sz="2800" dirty="0">
                <a:solidFill>
                  <a:prstClr val="black"/>
                </a:solidFill>
                <a:latin typeface="黑体" panose="02010609060101010101" pitchFamily="49" charset="-122"/>
                <a:ea typeface="黑体" panose="02010609060101010101" pitchFamily="49" charset="-122"/>
              </a:rPr>
              <a:t>（</a:t>
            </a:r>
            <a:r>
              <a:rPr kumimoji="1" lang="en-US" altLang="zh-CN" sz="2800" dirty="0">
                <a:solidFill>
                  <a:prstClr val="black"/>
                </a:solidFill>
                <a:latin typeface="黑体" panose="02010609060101010101" pitchFamily="49" charset="-122"/>
                <a:ea typeface="黑体" panose="02010609060101010101" pitchFamily="49" charset="-122"/>
              </a:rPr>
              <a:t>3</a:t>
            </a:r>
            <a:r>
              <a:rPr kumimoji="1" lang="zh-CN" altLang="en-US" sz="2800" dirty="0">
                <a:solidFill>
                  <a:prstClr val="black"/>
                </a:solidFill>
                <a:latin typeface="黑体" panose="02010609060101010101" pitchFamily="49" charset="-122"/>
                <a:ea typeface="黑体" panose="02010609060101010101" pitchFamily="49" charset="-122"/>
              </a:rPr>
              <a:t>）角动量与位矢有关，所以说角动量必须指明</a:t>
            </a:r>
            <a:endParaRPr kumimoji="1" lang="en-US" altLang="zh-CN" sz="2800" dirty="0">
              <a:solidFill>
                <a:prstClr val="black"/>
              </a:solidFill>
              <a:latin typeface="黑体" panose="02010609060101010101" pitchFamily="49" charset="-122"/>
              <a:ea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rPr>
              <a:t>是对哪一</a:t>
            </a:r>
            <a:r>
              <a:rPr kumimoji="1" lang="zh-CN" altLang="en-US" sz="2800" dirty="0">
                <a:solidFill>
                  <a:srgbClr val="FF0000"/>
                </a:solidFill>
                <a:latin typeface="黑体" panose="02010609060101010101" pitchFamily="49" charset="-122"/>
                <a:ea typeface="黑体" panose="02010609060101010101" pitchFamily="49" charset="-122"/>
              </a:rPr>
              <a:t>参照点</a:t>
            </a:r>
            <a:r>
              <a:rPr kumimoji="1" lang="zh-CN" altLang="en-US" sz="2800" dirty="0">
                <a:solidFill>
                  <a:prstClr val="black"/>
                </a:solidFill>
                <a:latin typeface="黑体" panose="02010609060101010101" pitchFamily="49" charset="-122"/>
                <a:ea typeface="黑体" panose="02010609060101010101" pitchFamily="49" charset="-122"/>
              </a:rPr>
              <a:t>而言；</a:t>
            </a:r>
            <a:endParaRPr lang="zh-CN" altLang="en-US" dirty="0"/>
          </a:p>
        </p:txBody>
      </p:sp>
      <p:grpSp>
        <p:nvGrpSpPr>
          <p:cNvPr id="6" name="组合 5"/>
          <p:cNvGrpSpPr/>
          <p:nvPr/>
        </p:nvGrpSpPr>
        <p:grpSpPr>
          <a:xfrm>
            <a:off x="304800" y="4191000"/>
            <a:ext cx="3962400" cy="527050"/>
            <a:chOff x="304800" y="685800"/>
            <a:chExt cx="3962400" cy="527050"/>
          </a:xfrm>
        </p:grpSpPr>
        <p:sp>
          <p:nvSpPr>
            <p:cNvPr id="7" name="矩形 6"/>
            <p:cNvSpPr/>
            <p:nvPr/>
          </p:nvSpPr>
          <p:spPr>
            <a:xfrm>
              <a:off x="304800" y="685800"/>
              <a:ext cx="1800493" cy="523220"/>
            </a:xfrm>
            <a:prstGeom prst="rect">
              <a:avLst/>
            </a:prstGeom>
          </p:spPr>
          <p:txBody>
            <a:bodyPr wrap="none">
              <a:spAutoFit/>
            </a:bodyPr>
            <a:lstStyle/>
            <a:p>
              <a:r>
                <a:rPr kumimoji="1" lang="en-US" altLang="zh-CN" sz="2800" dirty="0">
                  <a:solidFill>
                    <a:prstClr val="black"/>
                  </a:solidFill>
                  <a:latin typeface="黑体" panose="02010609060101010101" pitchFamily="49" charset="-122"/>
                  <a:ea typeface="黑体" panose="02010609060101010101" pitchFamily="49" charset="-122"/>
                </a:rPr>
                <a:t>(4)</a:t>
              </a:r>
              <a:r>
                <a:rPr kumimoji="1" lang="zh-CN" altLang="en-US" sz="2800" dirty="0">
                  <a:solidFill>
                    <a:prstClr val="black"/>
                  </a:solidFill>
                  <a:latin typeface="黑体" panose="02010609060101010101" pitchFamily="49" charset="-122"/>
                  <a:ea typeface="黑体" panose="02010609060101010101" pitchFamily="49" charset="-122"/>
                </a:rPr>
                <a:t>大小：</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170601519"/>
                </p:ext>
              </p:extLst>
            </p:nvPr>
          </p:nvGraphicFramePr>
          <p:xfrm>
            <a:off x="1965325" y="704850"/>
            <a:ext cx="2301875" cy="508000"/>
          </p:xfrm>
          <a:graphic>
            <a:graphicData uri="http://schemas.openxmlformats.org/presentationml/2006/ole">
              <mc:AlternateContent xmlns:mc="http://schemas.openxmlformats.org/markup-compatibility/2006">
                <mc:Choice xmlns:v="urn:schemas-microsoft-com:vml" Requires="v">
                  <p:oleObj spid="_x0000_s25635" name="Equation" r:id="rId3" imgW="749160" imgH="164880" progId="">
                    <p:embed/>
                  </p:oleObj>
                </mc:Choice>
                <mc:Fallback>
                  <p:oleObj name="Equation" r:id="rId3" imgW="749160" imgH="1648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704850"/>
                          <a:ext cx="23018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组合 8"/>
          <p:cNvGrpSpPr/>
          <p:nvPr/>
        </p:nvGrpSpPr>
        <p:grpSpPr>
          <a:xfrm>
            <a:off x="858272" y="4989493"/>
            <a:ext cx="7904728" cy="954107"/>
            <a:chOff x="858272" y="1484293"/>
            <a:chExt cx="7904728" cy="954107"/>
          </a:xfrm>
        </p:grpSpPr>
        <p:sp>
          <p:nvSpPr>
            <p:cNvPr id="10" name="矩形 9"/>
            <p:cNvSpPr/>
            <p:nvPr/>
          </p:nvSpPr>
          <p:spPr>
            <a:xfrm>
              <a:off x="858272" y="1484293"/>
              <a:ext cx="7904728" cy="954107"/>
            </a:xfrm>
            <a:prstGeom prst="rect">
              <a:avLst/>
            </a:prstGeom>
          </p:spPr>
          <p:txBody>
            <a:bodyPr wrap="none">
              <a:spAutoFit/>
            </a:bodyPr>
            <a:lstStyle/>
            <a:p>
              <a:r>
                <a:rPr kumimoji="1" lang="zh-CN" altLang="en-US" sz="2800" dirty="0">
                  <a:solidFill>
                    <a:prstClr val="black"/>
                  </a:solidFill>
                  <a:latin typeface="黑体" panose="02010609060101010101" pitchFamily="49" charset="-122"/>
                  <a:ea typeface="黑体" panose="02010609060101010101" pitchFamily="49" charset="-122"/>
                </a:rPr>
                <a:t>方向：垂直于   和    组成的平面，并遵循右手</a:t>
              </a:r>
              <a:endParaRPr kumimoji="1" lang="en-US" altLang="zh-CN" sz="2800" dirty="0">
                <a:solidFill>
                  <a:prstClr val="black"/>
                </a:solidFill>
                <a:latin typeface="黑体" panose="02010609060101010101" pitchFamily="49" charset="-122"/>
                <a:ea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rPr>
                <a:t>      螺旋定则</a:t>
              </a:r>
              <a:endParaRPr lang="zh-CN" altLang="en-US" dirty="0"/>
            </a:p>
          </p:txBody>
        </p:sp>
        <p:graphicFrame>
          <p:nvGraphicFramePr>
            <p:cNvPr id="11" name="对象 10"/>
            <p:cNvGraphicFramePr>
              <a:graphicFrameLocks noChangeAspect="1"/>
            </p:cNvGraphicFramePr>
            <p:nvPr/>
          </p:nvGraphicFramePr>
          <p:xfrm>
            <a:off x="3124200" y="1524000"/>
            <a:ext cx="457200" cy="548640"/>
          </p:xfrm>
          <a:graphic>
            <a:graphicData uri="http://schemas.openxmlformats.org/presentationml/2006/ole">
              <mc:AlternateContent xmlns:mc="http://schemas.openxmlformats.org/markup-compatibility/2006">
                <mc:Choice xmlns:v="urn:schemas-microsoft-com:vml" Requires="v">
                  <p:oleObj spid="_x0000_s25636" name="公式" r:id="rId5" imgW="126835" imgH="152202" progId="">
                    <p:embed/>
                  </p:oleObj>
                </mc:Choice>
                <mc:Fallback>
                  <p:oleObj name="公式" r:id="rId5" imgW="126835" imgH="152202"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524000"/>
                          <a:ext cx="457200" cy="548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4155503663"/>
                </p:ext>
              </p:extLst>
            </p:nvPr>
          </p:nvGraphicFramePr>
          <p:xfrm>
            <a:off x="4060825" y="1538288"/>
            <a:ext cx="411163" cy="595312"/>
          </p:xfrm>
          <a:graphic>
            <a:graphicData uri="http://schemas.openxmlformats.org/presentationml/2006/ole">
              <mc:AlternateContent xmlns:mc="http://schemas.openxmlformats.org/markup-compatibility/2006">
                <mc:Choice xmlns:v="urn:schemas-microsoft-com:vml" Requires="v">
                  <p:oleObj spid="_x0000_s25637" name="Equation" r:id="rId7" imgW="114120" imgH="164880" progId="">
                    <p:embed/>
                  </p:oleObj>
                </mc:Choice>
                <mc:Fallback>
                  <p:oleObj name="Equation" r:id="rId7" imgW="114120" imgH="16488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0825" y="1538288"/>
                          <a:ext cx="411163"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 Box 9"/>
          <p:cNvSpPr txBox="1">
            <a:spLocks noChangeArrowheads="1"/>
          </p:cNvSpPr>
          <p:nvPr/>
        </p:nvSpPr>
        <p:spPr bwMode="auto">
          <a:xfrm>
            <a:off x="762000" y="256292"/>
            <a:ext cx="6496206" cy="584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黑体" panose="02010609060101010101" pitchFamily="49" charset="-122"/>
                <a:ea typeface="黑体" panose="02010609060101010101" pitchFamily="49" charset="-122"/>
              </a:rPr>
              <a:t>一 角动量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p:cNvGraphicFramePr>
            <a:graphicFrameLocks noChangeAspect="1"/>
          </p:cNvGraphicFramePr>
          <p:nvPr>
            <p:extLst>
              <p:ext uri="{D42A27DB-BD31-4B8C-83A1-F6EECF244321}">
                <p14:modId xmlns:p14="http://schemas.microsoft.com/office/powerpoint/2010/main" val="1519287989"/>
              </p:ext>
            </p:extLst>
          </p:nvPr>
        </p:nvGraphicFramePr>
        <p:xfrm>
          <a:off x="467544" y="1504295"/>
          <a:ext cx="3810000" cy="771525"/>
        </p:xfrm>
        <a:graphic>
          <a:graphicData uri="http://schemas.openxmlformats.org/presentationml/2006/ole">
            <mc:AlternateContent xmlns:mc="http://schemas.openxmlformats.org/markup-compatibility/2006">
              <mc:Choice xmlns:v="urn:schemas-microsoft-com:vml" Requires="v">
                <p:oleObj spid="_x0000_s26725" name="Equation" r:id="rId3" imgW="1130300" imgH="228600" progId="">
                  <p:embed/>
                </p:oleObj>
              </mc:Choice>
              <mc:Fallback>
                <p:oleObj name="Equation" r:id="rId3" imgW="113030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504295"/>
                        <a:ext cx="3810000" cy="771525"/>
                      </a:xfrm>
                      <a:prstGeom prst="rect">
                        <a:avLst/>
                      </a:prstGeom>
                      <a:noFill/>
                      <a:ln>
                        <a:noFill/>
                      </a:ln>
                      <a:extLst>
                        <a:ext uri="{909E8E84-426E-40DD-AFC4-6F175D3DCCD1}">
                          <a14:hiddenFill xmlns:a14="http://schemas.microsoft.com/office/drawing/2010/main">
                            <a:gradFill rotWithShape="0">
                              <a:gsLst>
                                <a:gs pos="0">
                                  <a:srgbClr val="C2C274"/>
                                </a:gs>
                                <a:gs pos="50000">
                                  <a:srgbClr val="FFFF99"/>
                                </a:gs>
                                <a:gs pos="100000">
                                  <a:srgbClr val="C2C274"/>
                                </a:gs>
                              </a:gsLst>
                              <a:lin ang="5400000" scaled="1"/>
                            </a:gradFill>
                          </a14:hiddenFill>
                        </a:ext>
                        <a:ext uri="{91240B29-F687-4F45-9708-019B960494DF}">
                          <a14:hiddenLine xmlns:a14="http://schemas.microsoft.com/office/drawing/2010/main" w="28575">
                            <a:solidFill>
                              <a:srgbClr val="CC9900"/>
                            </a:solidFill>
                            <a:miter lim="800000"/>
                            <a:headEnd/>
                            <a:tailEnd/>
                          </a14:hiddenLine>
                        </a:ext>
                      </a:extLst>
                    </p:spPr>
                  </p:pic>
                </p:oleObj>
              </mc:Fallback>
            </mc:AlternateContent>
          </a:graphicData>
        </a:graphic>
      </p:graphicFrame>
      <p:grpSp>
        <p:nvGrpSpPr>
          <p:cNvPr id="3" name="Group 98"/>
          <p:cNvGrpSpPr>
            <a:grpSpLocks/>
          </p:cNvGrpSpPr>
          <p:nvPr/>
        </p:nvGrpSpPr>
        <p:grpSpPr bwMode="auto">
          <a:xfrm>
            <a:off x="533400" y="3504546"/>
            <a:ext cx="4084638" cy="523874"/>
            <a:chOff x="3187" y="2834"/>
            <a:chExt cx="2573" cy="330"/>
          </a:xfrm>
        </p:grpSpPr>
        <p:sp>
          <p:nvSpPr>
            <p:cNvPr id="7" name="Text Box 59"/>
            <p:cNvSpPr txBox="1">
              <a:spLocks noChangeArrowheads="1"/>
            </p:cNvSpPr>
            <p:nvPr/>
          </p:nvSpPr>
          <p:spPr bwMode="auto">
            <a:xfrm>
              <a:off x="3187" y="2834"/>
              <a:ext cx="257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latin typeface="黑体" panose="02010609060101010101" pitchFamily="49" charset="-122"/>
                  <a:ea typeface="黑体" panose="02010609060101010101" pitchFamily="49" charset="-122"/>
                </a:rPr>
                <a:t>  的方向符合右手法则</a:t>
              </a:r>
              <a:r>
                <a:rPr lang="en-US" altLang="zh-CN" sz="2800" dirty="0">
                  <a:latin typeface="黑体" panose="02010609060101010101" pitchFamily="49" charset="-122"/>
                  <a:ea typeface="黑体" panose="02010609060101010101" pitchFamily="49" charset="-122"/>
                </a:rPr>
                <a:t>.</a:t>
              </a:r>
            </a:p>
          </p:txBody>
        </p:sp>
        <p:graphicFrame>
          <p:nvGraphicFramePr>
            <p:cNvPr id="8" name="Object 78"/>
            <p:cNvGraphicFramePr>
              <a:graphicFrameLocks noChangeAspect="1"/>
            </p:cNvGraphicFramePr>
            <p:nvPr/>
          </p:nvGraphicFramePr>
          <p:xfrm>
            <a:off x="3195" y="2834"/>
            <a:ext cx="244" cy="320"/>
          </p:xfrm>
          <a:graphic>
            <a:graphicData uri="http://schemas.openxmlformats.org/presentationml/2006/ole">
              <mc:AlternateContent xmlns:mc="http://schemas.openxmlformats.org/markup-compatibility/2006">
                <mc:Choice xmlns:v="urn:schemas-microsoft-com:vml" Requires="v">
                  <p:oleObj spid="_x0000_s26726" name="Equation" r:id="rId5" imgW="203024" imgH="266469" progId="">
                    <p:embed/>
                  </p:oleObj>
                </mc:Choice>
                <mc:Fallback>
                  <p:oleObj name="Equation" r:id="rId5" imgW="203024" imgH="26646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5" y="2834"/>
                          <a:ext cx="24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17"/>
          <p:cNvGrpSpPr>
            <a:grpSpLocks/>
          </p:cNvGrpSpPr>
          <p:nvPr/>
        </p:nvGrpSpPr>
        <p:grpSpPr bwMode="auto">
          <a:xfrm>
            <a:off x="5567363" y="1143000"/>
            <a:ext cx="2855912" cy="2462213"/>
            <a:chOff x="3675" y="2620"/>
            <a:chExt cx="1799" cy="1551"/>
          </a:xfrm>
        </p:grpSpPr>
        <p:sp>
          <p:nvSpPr>
            <p:cNvPr id="12" name="AutoShape 112" descr="浅色上对角线"/>
            <p:cNvSpPr>
              <a:spLocks noChangeArrowheads="1"/>
            </p:cNvSpPr>
            <p:nvPr/>
          </p:nvSpPr>
          <p:spPr bwMode="auto">
            <a:xfrm rot="-19873209">
              <a:off x="4099" y="3374"/>
              <a:ext cx="1100" cy="539"/>
            </a:xfrm>
            <a:prstGeom prst="parallelogram">
              <a:avLst>
                <a:gd name="adj" fmla="val 74584"/>
              </a:avLst>
            </a:prstGeom>
            <a:pattFill prst="ltUpDiag">
              <a:fgClr>
                <a:srgbClr val="33CC33"/>
              </a:fgClr>
              <a:bgClr>
                <a:srgbClr val="FFFFFF"/>
              </a:bgClr>
            </a:patt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4"/>
            <p:cNvSpPr>
              <a:spLocks noChangeShapeType="1"/>
            </p:cNvSpPr>
            <p:nvPr/>
          </p:nvSpPr>
          <p:spPr bwMode="auto">
            <a:xfrm rot="-440521">
              <a:off x="4066" y="3588"/>
              <a:ext cx="567" cy="411"/>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5"/>
            <p:cNvSpPr>
              <a:spLocks noChangeShapeType="1"/>
            </p:cNvSpPr>
            <p:nvPr/>
          </p:nvSpPr>
          <p:spPr bwMode="auto">
            <a:xfrm rot="21159479" flipV="1">
              <a:off x="4032" y="3377"/>
              <a:ext cx="639" cy="202"/>
            </a:xfrm>
            <a:prstGeom prst="line">
              <a:avLst/>
            </a:prstGeom>
            <a:noFill/>
            <a:ln w="38100">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6"/>
            <p:cNvSpPr>
              <a:spLocks noChangeShapeType="1"/>
            </p:cNvSpPr>
            <p:nvPr/>
          </p:nvSpPr>
          <p:spPr bwMode="auto">
            <a:xfrm rot="21159479" flipV="1">
              <a:off x="3989" y="2693"/>
              <a:ext cx="125" cy="923"/>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07"/>
            <p:cNvGraphicFramePr>
              <a:graphicFrameLocks noChangeAspect="1"/>
            </p:cNvGraphicFramePr>
            <p:nvPr/>
          </p:nvGraphicFramePr>
          <p:xfrm>
            <a:off x="4373" y="2980"/>
            <a:ext cx="492" cy="368"/>
          </p:xfrm>
          <a:graphic>
            <a:graphicData uri="http://schemas.openxmlformats.org/presentationml/2006/ole">
              <mc:AlternateContent xmlns:mc="http://schemas.openxmlformats.org/markup-compatibility/2006">
                <mc:Choice xmlns:v="urn:schemas-microsoft-com:vml" Requires="v">
                  <p:oleObj spid="_x0000_s26727" name="Equation" r:id="rId7" imgW="241091" imgH="177646" progId="">
                    <p:embed/>
                  </p:oleObj>
                </mc:Choice>
                <mc:Fallback>
                  <p:oleObj name="Equation" r:id="rId7" imgW="241091" imgH="1776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3" y="2980"/>
                          <a:ext cx="492"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08"/>
            <p:cNvGraphicFramePr>
              <a:graphicFrameLocks noChangeAspect="1"/>
            </p:cNvGraphicFramePr>
            <p:nvPr/>
          </p:nvGraphicFramePr>
          <p:xfrm>
            <a:off x="4168" y="3764"/>
            <a:ext cx="331" cy="407"/>
          </p:xfrm>
          <a:graphic>
            <a:graphicData uri="http://schemas.openxmlformats.org/presentationml/2006/ole">
              <mc:AlternateContent xmlns:mc="http://schemas.openxmlformats.org/markup-compatibility/2006">
                <mc:Choice xmlns:v="urn:schemas-microsoft-com:vml" Requires="v">
                  <p:oleObj spid="_x0000_s26728" name="公式" r:id="rId9" imgW="101424" imgH="126780" progId="">
                    <p:embed/>
                  </p:oleObj>
                </mc:Choice>
                <mc:Fallback>
                  <p:oleObj name="公式" r:id="rId9" imgW="101424" imgH="12678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8" y="3764"/>
                          <a:ext cx="331"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9"/>
            <p:cNvGraphicFramePr>
              <a:graphicFrameLocks noChangeAspect="1"/>
            </p:cNvGraphicFramePr>
            <p:nvPr/>
          </p:nvGraphicFramePr>
          <p:xfrm>
            <a:off x="3752" y="2944"/>
            <a:ext cx="318" cy="426"/>
          </p:xfrm>
          <a:graphic>
            <a:graphicData uri="http://schemas.openxmlformats.org/presentationml/2006/ole">
              <mc:AlternateContent xmlns:mc="http://schemas.openxmlformats.org/markup-compatibility/2006">
                <mc:Choice xmlns:v="urn:schemas-microsoft-com:vml" Requires="v">
                  <p:oleObj spid="_x0000_s26729" name="公式" r:id="rId11" imgW="114151" imgH="152202" progId="">
                    <p:embed/>
                  </p:oleObj>
                </mc:Choice>
                <mc:Fallback>
                  <p:oleObj name="公式" r:id="rId11" imgW="114151" imgH="152202"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2" y="2944"/>
                          <a:ext cx="318"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0"/>
            <p:cNvGraphicFramePr>
              <a:graphicFrameLocks noChangeAspect="1"/>
            </p:cNvGraphicFramePr>
            <p:nvPr/>
          </p:nvGraphicFramePr>
          <p:xfrm>
            <a:off x="4183" y="3454"/>
            <a:ext cx="250" cy="350"/>
          </p:xfrm>
          <a:graphic>
            <a:graphicData uri="http://schemas.openxmlformats.org/presentationml/2006/ole">
              <mc:AlternateContent xmlns:mc="http://schemas.openxmlformats.org/markup-compatibility/2006">
                <mc:Choice xmlns:v="urn:schemas-microsoft-com:vml" Requires="v">
                  <p:oleObj spid="_x0000_s26730" name="公式" r:id="rId13" imgW="101556" imgH="139639" progId="">
                    <p:embed/>
                  </p:oleObj>
                </mc:Choice>
                <mc:Fallback>
                  <p:oleObj name="公式" r:id="rId13" imgW="101556" imgH="139639"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 y="3454"/>
                          <a:ext cx="250" cy="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Freeform 111"/>
            <p:cNvSpPr>
              <a:spLocks/>
            </p:cNvSpPr>
            <p:nvPr/>
          </p:nvSpPr>
          <p:spPr bwMode="auto">
            <a:xfrm rot="3205618">
              <a:off x="4238" y="3494"/>
              <a:ext cx="266" cy="265"/>
            </a:xfrm>
            <a:custGeom>
              <a:avLst/>
              <a:gdLst>
                <a:gd name="T0" fmla="*/ 192 w 192"/>
                <a:gd name="T1" fmla="*/ 144 h 144"/>
                <a:gd name="T2" fmla="*/ 144 w 192"/>
                <a:gd name="T3" fmla="*/ 48 h 144"/>
                <a:gd name="T4" fmla="*/ 0 w 192"/>
                <a:gd name="T5" fmla="*/ 0 h 144"/>
              </a:gdLst>
              <a:ahLst/>
              <a:cxnLst>
                <a:cxn ang="0">
                  <a:pos x="T0" y="T1"/>
                </a:cxn>
                <a:cxn ang="0">
                  <a:pos x="T2" y="T3"/>
                </a:cxn>
                <a:cxn ang="0">
                  <a:pos x="T4" y="T5"/>
                </a:cxn>
              </a:cxnLst>
              <a:rect l="0" t="0" r="r" b="b"/>
              <a:pathLst>
                <a:path w="192" h="144">
                  <a:moveTo>
                    <a:pt x="192" y="144"/>
                  </a:moveTo>
                  <a:cubicBezTo>
                    <a:pt x="184" y="108"/>
                    <a:pt x="176" y="72"/>
                    <a:pt x="144" y="48"/>
                  </a:cubicBezTo>
                  <a:cubicBezTo>
                    <a:pt x="112" y="24"/>
                    <a:pt x="24" y="8"/>
                    <a:pt x="0" y="0"/>
                  </a:cubicBezTo>
                </a:path>
              </a:pathLst>
            </a:custGeom>
            <a:noFill/>
            <a:ln w="28575" cap="flat" cmpd="sng">
              <a:solidFill>
                <a:srgbClr val="FF6699"/>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113"/>
            <p:cNvSpPr>
              <a:spLocks noChangeShapeType="1"/>
            </p:cNvSpPr>
            <p:nvPr/>
          </p:nvSpPr>
          <p:spPr bwMode="auto">
            <a:xfrm rot="21159479" flipV="1">
              <a:off x="4021" y="3032"/>
              <a:ext cx="70" cy="564"/>
            </a:xfrm>
            <a:prstGeom prst="line">
              <a:avLst/>
            </a:prstGeom>
            <a:noFill/>
            <a:ln w="38100">
              <a:solidFill>
                <a:srgbClr val="FF33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14"/>
            <p:cNvSpPr txBox="1">
              <a:spLocks noChangeArrowheads="1"/>
            </p:cNvSpPr>
            <p:nvPr/>
          </p:nvSpPr>
          <p:spPr bwMode="auto">
            <a:xfrm>
              <a:off x="4062" y="2620"/>
              <a:ext cx="2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i="1"/>
                <a:t>z</a:t>
              </a:r>
            </a:p>
          </p:txBody>
        </p:sp>
        <p:sp>
          <p:nvSpPr>
            <p:cNvPr id="23" name="Rectangle 115"/>
            <p:cNvSpPr>
              <a:spLocks noChangeArrowheads="1"/>
            </p:cNvSpPr>
            <p:nvPr/>
          </p:nvSpPr>
          <p:spPr bwMode="auto">
            <a:xfrm>
              <a:off x="3675" y="2683"/>
              <a:ext cx="1799" cy="14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119"/>
          <p:cNvGrpSpPr>
            <a:grpSpLocks/>
          </p:cNvGrpSpPr>
          <p:nvPr/>
        </p:nvGrpSpPr>
        <p:grpSpPr bwMode="auto">
          <a:xfrm>
            <a:off x="401638" y="2504420"/>
            <a:ext cx="5208587" cy="685800"/>
            <a:chOff x="285" y="3266"/>
            <a:chExt cx="3281" cy="432"/>
          </a:xfrm>
        </p:grpSpPr>
        <p:graphicFrame>
          <p:nvGraphicFramePr>
            <p:cNvPr id="25" name="Object 39"/>
            <p:cNvGraphicFramePr>
              <a:graphicFrameLocks noChangeAspect="1"/>
            </p:cNvGraphicFramePr>
            <p:nvPr/>
          </p:nvGraphicFramePr>
          <p:xfrm>
            <a:off x="285" y="3266"/>
            <a:ext cx="2040" cy="432"/>
          </p:xfrm>
          <a:graphic>
            <a:graphicData uri="http://schemas.openxmlformats.org/presentationml/2006/ole">
              <mc:AlternateContent xmlns:mc="http://schemas.openxmlformats.org/markup-compatibility/2006">
                <mc:Choice xmlns:v="urn:schemas-microsoft-com:vml" Requires="v">
                  <p:oleObj spid="_x0000_s26731" name="Equation" r:id="rId15" imgW="1040948" imgH="215806" progId="">
                    <p:embed/>
                  </p:oleObj>
                </mc:Choice>
                <mc:Fallback>
                  <p:oleObj name="Equation" r:id="rId15" imgW="1040948" imgH="215806"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5" y="3266"/>
                          <a:ext cx="2040" cy="432"/>
                        </a:xfrm>
                        <a:prstGeom prst="rect">
                          <a:avLst/>
                        </a:prstGeom>
                        <a:noFill/>
                        <a:ln>
                          <a:noFill/>
                        </a:ln>
                        <a:extLst>
                          <a:ext uri="{909E8E84-426E-40DD-AFC4-6F175D3DCCD1}">
                            <a14:hiddenFill xmlns:a14="http://schemas.microsoft.com/office/drawing/2010/main">
                              <a:gradFill rotWithShape="0">
                                <a:gsLst>
                                  <a:gs pos="0">
                                    <a:srgbClr val="C2C274"/>
                                  </a:gs>
                                  <a:gs pos="50000">
                                    <a:srgbClr val="FFFF99"/>
                                  </a:gs>
                                  <a:gs pos="100000">
                                    <a:srgbClr val="C2C274"/>
                                  </a:gs>
                                </a:gsLst>
                                <a:lin ang="5400000" scaled="1"/>
                              </a:gradFill>
                            </a14:hiddenFill>
                          </a:ext>
                          <a:ext uri="{91240B29-F687-4F45-9708-019B960494DF}">
                            <a14:hiddenLine xmlns:a14="http://schemas.microsoft.com/office/drawing/2010/main" w="19050">
                              <a:solidFill>
                                <a:srgbClr val="FF6600"/>
                              </a:solidFill>
                              <a:miter lim="800000"/>
                              <a:headEnd/>
                              <a:tailEnd/>
                            </a14:hiddenLine>
                          </a:ext>
                        </a:extLst>
                      </p:spPr>
                    </p:pic>
                  </p:oleObj>
                </mc:Fallback>
              </mc:AlternateContent>
            </a:graphicData>
          </a:graphic>
        </p:graphicFrame>
        <p:sp>
          <p:nvSpPr>
            <p:cNvPr id="26" name="Text Box 118"/>
            <p:cNvSpPr txBox="1">
              <a:spLocks noChangeArrowheads="1"/>
            </p:cNvSpPr>
            <p:nvPr/>
          </p:nvSpPr>
          <p:spPr bwMode="auto">
            <a:xfrm>
              <a:off x="2264" y="3361"/>
              <a:ext cx="130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黑体" panose="02010609060101010101" pitchFamily="49" charset="-122"/>
                  <a:ea typeface="黑体" panose="02010609060101010101" pitchFamily="49" charset="-122"/>
                </a:rPr>
                <a:t>（圆运动）</a:t>
              </a:r>
            </a:p>
          </p:txBody>
        </p:sp>
      </p:grpSp>
      <p:sp>
        <p:nvSpPr>
          <p:cNvPr id="32" name="矩形 31"/>
          <p:cNvSpPr/>
          <p:nvPr/>
        </p:nvSpPr>
        <p:spPr>
          <a:xfrm>
            <a:off x="290344" y="924580"/>
            <a:ext cx="3595856" cy="523220"/>
          </a:xfrm>
          <a:prstGeom prst="rect">
            <a:avLst/>
          </a:prstGeom>
        </p:spPr>
        <p:txBody>
          <a:bodyPr wrap="none">
            <a:spAutoFit/>
          </a:bodyPr>
          <a:lstStyle/>
          <a:p>
            <a:r>
              <a:rPr kumimoji="1" lang="en-US" altLang="zh-CN" sz="2800" dirty="0">
                <a:solidFill>
                  <a:prstClr val="black"/>
                </a:solidFill>
                <a:latin typeface="黑体" panose="02010609060101010101" pitchFamily="49" charset="-122"/>
                <a:ea typeface="黑体" panose="02010609060101010101" pitchFamily="49" charset="-122"/>
              </a:rPr>
              <a:t>(5)</a:t>
            </a:r>
            <a:r>
              <a:rPr kumimoji="1" lang="zh-CN" altLang="en-US" sz="2800" dirty="0">
                <a:solidFill>
                  <a:prstClr val="black"/>
                </a:solidFill>
                <a:latin typeface="黑体" panose="02010609060101010101" pitchFamily="49" charset="-122"/>
                <a:ea typeface="黑体" panose="02010609060101010101" pitchFamily="49" charset="-122"/>
              </a:rPr>
              <a:t>若质点做</a:t>
            </a:r>
            <a:r>
              <a:rPr kumimoji="1" lang="zh-CN" altLang="en-US" sz="2800" dirty="0">
                <a:solidFill>
                  <a:srgbClr val="FF0000"/>
                </a:solidFill>
                <a:latin typeface="黑体" panose="02010609060101010101" pitchFamily="49" charset="-122"/>
                <a:ea typeface="黑体" panose="02010609060101010101" pitchFamily="49" charset="-122"/>
              </a:rPr>
              <a:t>圆周运动</a:t>
            </a:r>
            <a:endParaRPr lang="zh-CN" altLang="en-US" dirty="0">
              <a:solidFill>
                <a:srgbClr val="FF0000"/>
              </a:solidFill>
            </a:endParaRPr>
          </a:p>
        </p:txBody>
      </p:sp>
      <p:sp>
        <p:nvSpPr>
          <p:cNvPr id="35" name="Rectangle 11"/>
          <p:cNvSpPr>
            <a:spLocks noChangeArrowheads="1"/>
          </p:cNvSpPr>
          <p:nvPr/>
        </p:nvSpPr>
        <p:spPr bwMode="auto">
          <a:xfrm>
            <a:off x="0" y="4191000"/>
            <a:ext cx="434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0000"/>
                </a:solidFill>
                <a:latin typeface="黑体" panose="02010609060101010101" pitchFamily="49" charset="-122"/>
                <a:ea typeface="黑体" panose="02010609060101010101" pitchFamily="49" charset="-122"/>
              </a:rPr>
              <a:t>2  </a:t>
            </a:r>
            <a:r>
              <a:rPr kumimoji="1" lang="zh-CN" altLang="en-US" sz="2800" dirty="0">
                <a:solidFill>
                  <a:srgbClr val="FF0000"/>
                </a:solidFill>
                <a:latin typeface="黑体" panose="02010609060101010101" pitchFamily="49" charset="-122"/>
                <a:ea typeface="黑体" panose="02010609060101010101" pitchFamily="49" charset="-122"/>
              </a:rPr>
              <a:t>刚体定轴转动的角动量</a:t>
            </a:r>
          </a:p>
        </p:txBody>
      </p:sp>
      <p:graphicFrame>
        <p:nvGraphicFramePr>
          <p:cNvPr id="36" name="Object 12"/>
          <p:cNvGraphicFramePr>
            <a:graphicFrameLocks noChangeAspect="1"/>
          </p:cNvGraphicFramePr>
          <p:nvPr/>
        </p:nvGraphicFramePr>
        <p:xfrm>
          <a:off x="361950" y="5049837"/>
          <a:ext cx="5026025" cy="1011238"/>
        </p:xfrm>
        <a:graphic>
          <a:graphicData uri="http://schemas.openxmlformats.org/presentationml/2006/ole">
            <mc:AlternateContent xmlns:mc="http://schemas.openxmlformats.org/markup-compatibility/2006">
              <mc:Choice xmlns:v="urn:schemas-microsoft-com:vml" Requires="v">
                <p:oleObj spid="_x0000_s26732" name="Equation" r:id="rId17" imgW="3238500" imgH="711200" progId="">
                  <p:embed/>
                </p:oleObj>
              </mc:Choice>
              <mc:Fallback>
                <p:oleObj name="Equation" r:id="rId17" imgW="3238500" imgH="711200"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1950" y="5049837"/>
                        <a:ext cx="5026025"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29"/>
          <p:cNvGraphicFramePr>
            <a:graphicFrameLocks noChangeAspect="1"/>
          </p:cNvGraphicFramePr>
          <p:nvPr/>
        </p:nvGraphicFramePr>
        <p:xfrm>
          <a:off x="5994400" y="5153025"/>
          <a:ext cx="2159000" cy="561975"/>
        </p:xfrm>
        <a:graphic>
          <a:graphicData uri="http://schemas.openxmlformats.org/presentationml/2006/ole">
            <mc:AlternateContent xmlns:mc="http://schemas.openxmlformats.org/markup-compatibility/2006">
              <mc:Choice xmlns:v="urn:schemas-microsoft-com:vml" Requires="v">
                <p:oleObj spid="_x0000_s26733" name="公式" r:id="rId19" imgW="774364" imgH="241195" progId="">
                  <p:embed/>
                </p:oleObj>
              </mc:Choice>
              <mc:Fallback>
                <p:oleObj name="公式" r:id="rId19" imgW="774364" imgH="24119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94400" y="5153025"/>
                        <a:ext cx="2159000" cy="5619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sp>
        <p:nvSpPr>
          <p:cNvPr id="27" name="Text Box 9"/>
          <p:cNvSpPr txBox="1">
            <a:spLocks noChangeArrowheads="1"/>
          </p:cNvSpPr>
          <p:nvPr/>
        </p:nvSpPr>
        <p:spPr bwMode="auto">
          <a:xfrm>
            <a:off x="762000" y="256292"/>
            <a:ext cx="2590800" cy="584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黑体" panose="02010609060101010101" pitchFamily="49" charset="-122"/>
                <a:ea typeface="黑体" panose="02010609060101010101" pitchFamily="49" charset="-122"/>
              </a:rPr>
              <a:t>一 角动量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vertic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linds(horizontal)">
                                      <p:cBhvr>
                                        <p:cTn id="4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5397500" y="1079500"/>
            <a:ext cx="3435350" cy="3962400"/>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35526" name="AutoShape 6"/>
          <p:cNvSpPr>
            <a:spLocks noChangeArrowheads="1"/>
          </p:cNvSpPr>
          <p:nvPr/>
        </p:nvSpPr>
        <p:spPr bwMode="auto">
          <a:xfrm>
            <a:off x="6388100" y="2374900"/>
            <a:ext cx="1447800" cy="2209800"/>
          </a:xfrm>
          <a:prstGeom prst="flowChartMagneticDisk">
            <a:avLst/>
          </a:prstGeom>
          <a:gradFill rotWithShape="0">
            <a:gsLst>
              <a:gs pos="0">
                <a:schemeClr val="accent1">
                  <a:gamma/>
                  <a:shade val="66275"/>
                  <a:invGamma/>
                </a:schemeClr>
              </a:gs>
              <a:gs pos="50000">
                <a:schemeClr val="accent1"/>
              </a:gs>
              <a:gs pos="100000">
                <a:schemeClr val="accent1">
                  <a:gamma/>
                  <a:shade val="66275"/>
                  <a:invGamma/>
                </a:schemeClr>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7" name="AutoShape 7"/>
          <p:cNvSpPr>
            <a:spLocks noChangeArrowheads="1"/>
          </p:cNvSpPr>
          <p:nvPr/>
        </p:nvSpPr>
        <p:spPr bwMode="auto">
          <a:xfrm>
            <a:off x="5473700" y="2603500"/>
            <a:ext cx="3276600" cy="1447800"/>
          </a:xfrm>
          <a:prstGeom prst="parallelogram">
            <a:avLst>
              <a:gd name="adj" fmla="val 50156"/>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8" name="Line 8"/>
          <p:cNvSpPr>
            <a:spLocks noChangeShapeType="1"/>
          </p:cNvSpPr>
          <p:nvPr/>
        </p:nvSpPr>
        <p:spPr bwMode="auto">
          <a:xfrm>
            <a:off x="7073900" y="2679700"/>
            <a:ext cx="0" cy="1828800"/>
          </a:xfrm>
          <a:prstGeom prst="line">
            <a:avLst/>
          </a:prstGeom>
          <a:noFill/>
          <a:ln w="2857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9" name="Line 9"/>
          <p:cNvSpPr>
            <a:spLocks noChangeShapeType="1"/>
          </p:cNvSpPr>
          <p:nvPr/>
        </p:nvSpPr>
        <p:spPr bwMode="auto">
          <a:xfrm>
            <a:off x="7073900" y="4584700"/>
            <a:ext cx="0" cy="3048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530" name="Object 10"/>
          <p:cNvGraphicFramePr>
            <a:graphicFrameLocks noChangeAspect="1"/>
          </p:cNvGraphicFramePr>
          <p:nvPr/>
        </p:nvGraphicFramePr>
        <p:xfrm>
          <a:off x="7150100" y="1765300"/>
          <a:ext cx="519113" cy="466725"/>
        </p:xfrm>
        <a:graphic>
          <a:graphicData uri="http://schemas.openxmlformats.org/presentationml/2006/ole">
            <mc:AlternateContent xmlns:mc="http://schemas.openxmlformats.org/markup-compatibility/2006">
              <mc:Choice xmlns:v="urn:schemas-microsoft-com:vml" Requires="v">
                <p:oleObj spid="_x0000_s27738" name="公式" r:id="rId3" imgW="126780" imgH="114102" progId="">
                  <p:embed/>
                </p:oleObj>
              </mc:Choice>
              <mc:Fallback>
                <p:oleObj name="公式" r:id="rId3" imgW="126780" imgH="11410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100" y="1765300"/>
                        <a:ext cx="5191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3" name="Rectangle 13"/>
          <p:cNvSpPr>
            <a:spLocks noChangeArrowheads="1"/>
          </p:cNvSpPr>
          <p:nvPr/>
        </p:nvSpPr>
        <p:spPr bwMode="auto">
          <a:xfrm>
            <a:off x="622300" y="152400"/>
            <a:ext cx="6235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00B050"/>
                </a:solidFill>
                <a:latin typeface="黑体" panose="02010609060101010101" pitchFamily="49" charset="-122"/>
                <a:ea typeface="黑体" panose="02010609060101010101" pitchFamily="49" charset="-122"/>
              </a:rPr>
              <a:t>二 刚体定轴转动的角动量定理</a:t>
            </a:r>
          </a:p>
        </p:txBody>
      </p:sp>
      <p:graphicFrame>
        <p:nvGraphicFramePr>
          <p:cNvPr id="235534" name="Object 14"/>
          <p:cNvGraphicFramePr>
            <a:graphicFrameLocks noChangeAspect="1"/>
          </p:cNvGraphicFramePr>
          <p:nvPr/>
        </p:nvGraphicFramePr>
        <p:xfrm>
          <a:off x="342900" y="2905125"/>
          <a:ext cx="4827588" cy="981075"/>
        </p:xfrm>
        <a:graphic>
          <a:graphicData uri="http://schemas.openxmlformats.org/presentationml/2006/ole">
            <mc:AlternateContent xmlns:mc="http://schemas.openxmlformats.org/markup-compatibility/2006">
              <mc:Choice xmlns:v="urn:schemas-microsoft-com:vml" Requires="v">
                <p:oleObj spid="_x0000_s27739" name="Equation" r:id="rId5" imgW="1726451" imgH="355446" progId="">
                  <p:embed/>
                </p:oleObj>
              </mc:Choice>
              <mc:Fallback>
                <p:oleObj name="Equation" r:id="rId5" imgW="1726451" imgH="3554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 y="2905125"/>
                        <a:ext cx="4827588" cy="981075"/>
                      </a:xfrm>
                      <a:prstGeom prst="rect">
                        <a:avLst/>
                      </a:prstGeom>
                      <a:noFill/>
                      <a:ln>
                        <a:noFill/>
                      </a:ln>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Lst>
                    </p:spPr>
                  </p:pic>
                </p:oleObj>
              </mc:Fallback>
            </mc:AlternateContent>
          </a:graphicData>
        </a:graphic>
      </p:graphicFrame>
      <p:sp>
        <p:nvSpPr>
          <p:cNvPr id="235535" name="Rectangle 15"/>
          <p:cNvSpPr>
            <a:spLocks noChangeArrowheads="1"/>
          </p:cNvSpPr>
          <p:nvPr/>
        </p:nvSpPr>
        <p:spPr bwMode="auto">
          <a:xfrm>
            <a:off x="304800" y="4191000"/>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tx1"/>
                </a:solidFill>
                <a:latin typeface="黑体" panose="02010609060101010101" pitchFamily="49" charset="-122"/>
                <a:ea typeface="黑体" panose="02010609060101010101" pitchFamily="49" charset="-122"/>
              </a:rPr>
              <a:t>刚体定轴转动的</a:t>
            </a:r>
            <a:r>
              <a:rPr kumimoji="1" lang="zh-CN" altLang="en-US" sz="2800" dirty="0">
                <a:solidFill>
                  <a:srgbClr val="FF0000"/>
                </a:solidFill>
                <a:latin typeface="黑体" panose="02010609060101010101" pitchFamily="49" charset="-122"/>
                <a:ea typeface="黑体" panose="02010609060101010101" pitchFamily="49" charset="-122"/>
              </a:rPr>
              <a:t>角动量定理</a:t>
            </a:r>
          </a:p>
        </p:txBody>
      </p:sp>
      <p:graphicFrame>
        <p:nvGraphicFramePr>
          <p:cNvPr id="235536" name="Object 16"/>
          <p:cNvGraphicFramePr>
            <a:graphicFrameLocks noChangeAspect="1"/>
          </p:cNvGraphicFramePr>
          <p:nvPr/>
        </p:nvGraphicFramePr>
        <p:xfrm>
          <a:off x="1066800" y="5157788"/>
          <a:ext cx="3763963" cy="1014412"/>
        </p:xfrm>
        <a:graphic>
          <a:graphicData uri="http://schemas.openxmlformats.org/presentationml/2006/ole">
            <mc:AlternateContent xmlns:mc="http://schemas.openxmlformats.org/markup-compatibility/2006">
              <mc:Choice xmlns:v="urn:schemas-microsoft-com:vml" Requires="v">
                <p:oleObj spid="_x0000_s27740" name="公式" r:id="rId7" imgW="1307532" imgH="355446" progId="">
                  <p:embed/>
                </p:oleObj>
              </mc:Choice>
              <mc:Fallback>
                <p:oleObj name="公式" r:id="rId7" imgW="1307532" imgH="3554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157788"/>
                        <a:ext cx="3763963" cy="1014412"/>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chemeClr val="tx1"/>
                            </a:solidFill>
                            <a:prstDash val="dash"/>
                            <a:miter lim="800000"/>
                            <a:headEnd/>
                            <a:tailEnd/>
                          </a14:hiddenLine>
                        </a:ext>
                      </a:extLst>
                    </p:spPr>
                  </p:pic>
                </p:oleObj>
              </mc:Fallback>
            </mc:AlternateContent>
          </a:graphicData>
        </a:graphic>
      </p:graphicFrame>
      <p:grpSp>
        <p:nvGrpSpPr>
          <p:cNvPr id="2" name="Group 17"/>
          <p:cNvGrpSpPr>
            <a:grpSpLocks/>
          </p:cNvGrpSpPr>
          <p:nvPr/>
        </p:nvGrpSpPr>
        <p:grpSpPr bwMode="auto">
          <a:xfrm>
            <a:off x="6540500" y="3060700"/>
            <a:ext cx="1066800" cy="685800"/>
            <a:chOff x="3792" y="1824"/>
            <a:chExt cx="672" cy="432"/>
          </a:xfrm>
        </p:grpSpPr>
        <p:sp>
          <p:nvSpPr>
            <p:cNvPr id="235538" name="Oval 18"/>
            <p:cNvSpPr>
              <a:spLocks noChangeArrowheads="1"/>
            </p:cNvSpPr>
            <p:nvPr/>
          </p:nvSpPr>
          <p:spPr bwMode="auto">
            <a:xfrm>
              <a:off x="3792" y="1920"/>
              <a:ext cx="672" cy="336"/>
            </a:xfrm>
            <a:prstGeom prst="ellipse">
              <a:avLst/>
            </a:prstGeom>
            <a:solidFill>
              <a:schemeClr val="accent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9" name="Line 19"/>
            <p:cNvSpPr>
              <a:spLocks noChangeShapeType="1"/>
            </p:cNvSpPr>
            <p:nvPr/>
          </p:nvSpPr>
          <p:spPr bwMode="auto">
            <a:xfrm>
              <a:off x="4128" y="2064"/>
              <a:ext cx="240" cy="144"/>
            </a:xfrm>
            <a:prstGeom prst="line">
              <a:avLst/>
            </a:prstGeom>
            <a:noFill/>
            <a:ln w="38100">
              <a:solidFill>
                <a:srgbClr val="FF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40" name="Text Box 20"/>
            <p:cNvSpPr txBox="1">
              <a:spLocks noChangeArrowheads="1"/>
            </p:cNvSpPr>
            <p:nvPr/>
          </p:nvSpPr>
          <p:spPr bwMode="auto">
            <a:xfrm>
              <a:off x="3888" y="19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i="1">
                  <a:solidFill>
                    <a:schemeClr val="tx1"/>
                  </a:solidFill>
                </a:rPr>
                <a:t>O</a:t>
              </a:r>
              <a:endParaRPr kumimoji="1" lang="en-US" altLang="zh-CN" sz="2400" b="0" i="1">
                <a:solidFill>
                  <a:schemeClr val="tx1"/>
                </a:solidFill>
              </a:endParaRPr>
            </a:p>
          </p:txBody>
        </p:sp>
        <p:graphicFrame>
          <p:nvGraphicFramePr>
            <p:cNvPr id="235541" name="Object 21"/>
            <p:cNvGraphicFramePr>
              <a:graphicFrameLocks noChangeAspect="1"/>
            </p:cNvGraphicFramePr>
            <p:nvPr/>
          </p:nvGraphicFramePr>
          <p:xfrm>
            <a:off x="4176" y="1824"/>
            <a:ext cx="225" cy="408"/>
          </p:xfrm>
          <a:graphic>
            <a:graphicData uri="http://schemas.openxmlformats.org/presentationml/2006/ole">
              <mc:AlternateContent xmlns:mc="http://schemas.openxmlformats.org/markup-compatibility/2006">
                <mc:Choice xmlns:v="urn:schemas-microsoft-com:vml" Requires="v">
                  <p:oleObj spid="_x0000_s27741" name="Equation" r:id="rId9" imgW="126890" imgH="228402" progId="">
                    <p:embed/>
                  </p:oleObj>
                </mc:Choice>
                <mc:Fallback>
                  <p:oleObj name="Equation" r:id="rId9" imgW="126890" imgH="228402"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824"/>
                          <a:ext cx="225"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2" name="Line 22"/>
            <p:cNvSpPr>
              <a:spLocks noChangeShapeType="1"/>
            </p:cNvSpPr>
            <p:nvPr/>
          </p:nvSpPr>
          <p:spPr bwMode="auto">
            <a:xfrm flipV="1">
              <a:off x="4128" y="196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23"/>
          <p:cNvGrpSpPr>
            <a:grpSpLocks/>
          </p:cNvGrpSpPr>
          <p:nvPr/>
        </p:nvGrpSpPr>
        <p:grpSpPr bwMode="auto">
          <a:xfrm>
            <a:off x="7312025" y="2982913"/>
            <a:ext cx="1008063" cy="1223962"/>
            <a:chOff x="4278" y="1775"/>
            <a:chExt cx="635" cy="771"/>
          </a:xfrm>
        </p:grpSpPr>
        <p:sp>
          <p:nvSpPr>
            <p:cNvPr id="235544" name="Rectangle 24"/>
            <p:cNvSpPr>
              <a:spLocks noChangeArrowheads="1"/>
            </p:cNvSpPr>
            <p:nvPr/>
          </p:nvSpPr>
          <p:spPr bwMode="auto">
            <a:xfrm>
              <a:off x="4320" y="2160"/>
              <a:ext cx="96" cy="96"/>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45" name="Line 25"/>
            <p:cNvSpPr>
              <a:spLocks noChangeShapeType="1"/>
            </p:cNvSpPr>
            <p:nvPr/>
          </p:nvSpPr>
          <p:spPr bwMode="auto">
            <a:xfrm flipV="1">
              <a:off x="4368" y="1968"/>
              <a:ext cx="336" cy="240"/>
            </a:xfrm>
            <a:prstGeom prst="line">
              <a:avLst/>
            </a:prstGeom>
            <a:noFill/>
            <a:ln w="38100">
              <a:solidFill>
                <a:srgbClr val="0033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546" name="Object 26"/>
            <p:cNvGraphicFramePr>
              <a:graphicFrameLocks noChangeAspect="1"/>
            </p:cNvGraphicFramePr>
            <p:nvPr/>
          </p:nvGraphicFramePr>
          <p:xfrm>
            <a:off x="4278" y="2166"/>
            <a:ext cx="320" cy="380"/>
          </p:xfrm>
          <a:graphic>
            <a:graphicData uri="http://schemas.openxmlformats.org/presentationml/2006/ole">
              <mc:AlternateContent xmlns:mc="http://schemas.openxmlformats.org/markup-compatibility/2006">
                <mc:Choice xmlns:v="urn:schemas-microsoft-com:vml" Requires="v">
                  <p:oleObj spid="_x0000_s27742" name="Equation" r:id="rId11" imgW="190500" imgH="228600" progId="">
                    <p:embed/>
                  </p:oleObj>
                </mc:Choice>
                <mc:Fallback>
                  <p:oleObj name="Equation" r:id="rId11" imgW="190500" imgH="2286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8" y="2166"/>
                          <a:ext cx="320"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47" name="Object 27"/>
            <p:cNvGraphicFramePr>
              <a:graphicFrameLocks noChangeAspect="1"/>
            </p:cNvGraphicFramePr>
            <p:nvPr/>
          </p:nvGraphicFramePr>
          <p:xfrm>
            <a:off x="4620" y="1775"/>
            <a:ext cx="293" cy="442"/>
          </p:xfrm>
          <a:graphic>
            <a:graphicData uri="http://schemas.openxmlformats.org/presentationml/2006/ole">
              <mc:AlternateContent xmlns:mc="http://schemas.openxmlformats.org/markup-compatibility/2006">
                <mc:Choice xmlns:v="urn:schemas-microsoft-com:vml" Requires="v">
                  <p:oleObj spid="_x0000_s27743" name="Equation" r:id="rId13" imgW="152334" imgH="228501" progId="">
                    <p:embed/>
                  </p:oleObj>
                </mc:Choice>
                <mc:Fallback>
                  <p:oleObj name="Equation" r:id="rId13" imgW="152334" imgH="228501"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0" y="1775"/>
                          <a:ext cx="293"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5548" name="Object 28"/>
          <p:cNvGraphicFramePr>
            <a:graphicFrameLocks noChangeAspect="1"/>
          </p:cNvGraphicFramePr>
          <p:nvPr>
            <p:extLst>
              <p:ext uri="{D42A27DB-BD31-4B8C-83A1-F6EECF244321}">
                <p14:modId xmlns:p14="http://schemas.microsoft.com/office/powerpoint/2010/main" val="3806808341"/>
              </p:ext>
            </p:extLst>
          </p:nvPr>
        </p:nvGraphicFramePr>
        <p:xfrm>
          <a:off x="100012" y="1540329"/>
          <a:ext cx="5373688" cy="1054100"/>
        </p:xfrm>
        <a:graphic>
          <a:graphicData uri="http://schemas.openxmlformats.org/presentationml/2006/ole">
            <mc:AlternateContent xmlns:mc="http://schemas.openxmlformats.org/markup-compatibility/2006">
              <mc:Choice xmlns:v="urn:schemas-microsoft-com:vml" Requires="v">
                <p:oleObj spid="_x0000_s27744" name="公式" r:id="rId15" imgW="1916868" imgH="393529" progId="">
                  <p:embed/>
                </p:oleObj>
              </mc:Choice>
              <mc:Fallback>
                <p:oleObj name="公式" r:id="rId15" imgW="1916868" imgH="393529"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012" y="1540329"/>
                        <a:ext cx="5373688"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0" name="Oval 30"/>
          <p:cNvSpPr>
            <a:spLocks noChangeArrowheads="1"/>
          </p:cNvSpPr>
          <p:nvPr/>
        </p:nvSpPr>
        <p:spPr bwMode="auto">
          <a:xfrm>
            <a:off x="6388100" y="2374900"/>
            <a:ext cx="1447800" cy="685800"/>
          </a:xfrm>
          <a:prstGeom prst="ellipse">
            <a:avLst/>
          </a:prstGeom>
          <a:gradFill rotWithShape="0">
            <a:gsLst>
              <a:gs pos="0">
                <a:schemeClr val="accent1"/>
              </a:gs>
              <a:gs pos="100000">
                <a:schemeClr val="accent1">
                  <a:gamma/>
                  <a:shade val="66275"/>
                  <a:invGamma/>
                </a:schemeClr>
              </a:gs>
            </a:gsLst>
            <a:lin ang="5400000" scaled="1"/>
          </a:gra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5551" name="Line 31"/>
          <p:cNvSpPr>
            <a:spLocks noChangeShapeType="1"/>
          </p:cNvSpPr>
          <p:nvPr/>
        </p:nvSpPr>
        <p:spPr bwMode="auto">
          <a:xfrm flipV="1">
            <a:off x="7073900" y="1308100"/>
            <a:ext cx="0" cy="1371600"/>
          </a:xfrm>
          <a:prstGeom prst="line">
            <a:avLst/>
          </a:prstGeom>
          <a:noFill/>
          <a:ln w="3810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52" name="Line 32"/>
          <p:cNvSpPr>
            <a:spLocks noChangeShapeType="1"/>
          </p:cNvSpPr>
          <p:nvPr/>
        </p:nvSpPr>
        <p:spPr bwMode="auto">
          <a:xfrm flipV="1">
            <a:off x="7073900" y="1841500"/>
            <a:ext cx="0" cy="838200"/>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5553" name="Object 33"/>
          <p:cNvGraphicFramePr>
            <a:graphicFrameLocks noChangeAspect="1"/>
          </p:cNvGraphicFramePr>
          <p:nvPr/>
        </p:nvGraphicFramePr>
        <p:xfrm>
          <a:off x="7150100" y="1308100"/>
          <a:ext cx="381000" cy="381000"/>
        </p:xfrm>
        <a:graphic>
          <a:graphicData uri="http://schemas.openxmlformats.org/presentationml/2006/ole">
            <mc:AlternateContent xmlns:mc="http://schemas.openxmlformats.org/markup-compatibility/2006">
              <mc:Choice xmlns:v="urn:schemas-microsoft-com:vml" Requires="v">
                <p:oleObj spid="_x0000_s27745" name="公式" r:id="rId17" imgW="164885" imgH="164885" progId="">
                  <p:embed/>
                </p:oleObj>
              </mc:Choice>
              <mc:Fallback>
                <p:oleObj name="公式" r:id="rId17" imgW="164885" imgH="164885"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50100" y="13081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0009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33"/>
                                        </p:tgtEl>
                                        <p:attrNameLst>
                                          <p:attrName>style.visibility</p:attrName>
                                        </p:attrNameLst>
                                      </p:cBhvr>
                                      <p:to>
                                        <p:strVal val="visible"/>
                                      </p:to>
                                    </p:set>
                                    <p:animEffect transition="in" filter="blinds(horizontal)">
                                      <p:cBhvr>
                                        <p:cTn id="17" dur="500"/>
                                        <p:tgtEl>
                                          <p:spTgt spid="235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48"/>
                                        </p:tgtEl>
                                        <p:attrNameLst>
                                          <p:attrName>style.visibility</p:attrName>
                                        </p:attrNameLst>
                                      </p:cBhvr>
                                      <p:to>
                                        <p:strVal val="visible"/>
                                      </p:to>
                                    </p:set>
                                    <p:animEffect transition="in" filter="blinds(horizontal)">
                                      <p:cBhvr>
                                        <p:cTn id="22" dur="500"/>
                                        <p:tgtEl>
                                          <p:spTgt spid="2355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35534"/>
                                        </p:tgtEl>
                                        <p:attrNameLst>
                                          <p:attrName>style.visibility</p:attrName>
                                        </p:attrNameLst>
                                      </p:cBhvr>
                                      <p:to>
                                        <p:strVal val="visible"/>
                                      </p:to>
                                    </p:set>
                                    <p:animEffect transition="in" filter="blinds(vertical)">
                                      <p:cBhvr>
                                        <p:cTn id="27" dur="500"/>
                                        <p:tgtEl>
                                          <p:spTgt spid="2355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35"/>
                                        </p:tgtEl>
                                        <p:attrNameLst>
                                          <p:attrName>style.visibility</p:attrName>
                                        </p:attrNameLst>
                                      </p:cBhvr>
                                      <p:to>
                                        <p:strVal val="visible"/>
                                      </p:to>
                                    </p:set>
                                    <p:animEffect transition="in" filter="blinds(horizontal)">
                                      <p:cBhvr>
                                        <p:cTn id="32" dur="500"/>
                                        <p:tgtEl>
                                          <p:spTgt spid="2355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235536"/>
                                        </p:tgtEl>
                                        <p:attrNameLst>
                                          <p:attrName>style.visibility</p:attrName>
                                        </p:attrNameLst>
                                      </p:cBhvr>
                                      <p:to>
                                        <p:strVal val="visible"/>
                                      </p:to>
                                    </p:set>
                                    <p:animEffect transition="in" filter="blinds(vertical)">
                                      <p:cBhvr>
                                        <p:cTn id="37" dur="500"/>
                                        <p:tgtEl>
                                          <p:spTgt spid="235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3" grpId="0" autoUpdateAnimBg="0"/>
      <p:bldP spid="23553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00633E4-45FA-4713-B98F-0D9B66BF8AB1}"/>
              </a:ext>
            </a:extLst>
          </p:cNvPr>
          <p:cNvSpPr/>
          <p:nvPr/>
        </p:nvSpPr>
        <p:spPr>
          <a:xfrm>
            <a:off x="1709911" y="2810562"/>
            <a:ext cx="6696000" cy="77807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1061"/>
          <p:cNvGrpSpPr>
            <a:grpSpLocks/>
          </p:cNvGrpSpPr>
          <p:nvPr/>
        </p:nvGrpSpPr>
        <p:grpSpPr bwMode="auto">
          <a:xfrm>
            <a:off x="381000" y="3621317"/>
            <a:ext cx="5075238" cy="503008"/>
            <a:chOff x="1350" y="2150"/>
            <a:chExt cx="2276" cy="317"/>
          </a:xfrm>
        </p:grpSpPr>
        <p:sp>
          <p:nvSpPr>
            <p:cNvPr id="232454" name="Rectangle 1030"/>
            <p:cNvSpPr>
              <a:spLocks noChangeArrowheads="1"/>
            </p:cNvSpPr>
            <p:nvPr/>
          </p:nvSpPr>
          <p:spPr bwMode="auto">
            <a:xfrm>
              <a:off x="1350" y="2150"/>
              <a:ext cx="225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0066FF"/>
                </a:buClr>
              </a:pPr>
              <a:r>
                <a:rPr kumimoji="1" lang="en-US" altLang="zh-CN" sz="2800" dirty="0">
                  <a:latin typeface="黑体" panose="02010609060101010101" pitchFamily="49" charset="-122"/>
                  <a:ea typeface="黑体" panose="02010609060101010101" pitchFamily="49" charset="-122"/>
                </a:rPr>
                <a:t>(1)</a:t>
              </a:r>
              <a:r>
                <a:rPr kumimoji="1" lang="zh-CN" altLang="en-US" sz="2800" dirty="0">
                  <a:solidFill>
                    <a:srgbClr val="000000"/>
                  </a:solidFill>
                  <a:latin typeface="黑体" panose="02010609060101010101" pitchFamily="49" charset="-122"/>
                  <a:ea typeface="黑体" panose="02010609060101010101" pitchFamily="49" charset="-122"/>
                </a:rPr>
                <a:t>守恒条件：</a:t>
              </a:r>
              <a:r>
                <a:rPr kumimoji="1" lang="zh-CN" altLang="en-US" sz="2800" dirty="0">
                  <a:latin typeface="黑体" panose="02010609060101010101" pitchFamily="49" charset="-122"/>
                  <a:ea typeface="黑体" panose="02010609060101010101" pitchFamily="49" charset="-122"/>
                </a:rPr>
                <a:t>合外力矩</a:t>
              </a:r>
              <a:endParaRPr kumimoji="1" lang="zh-CN" altLang="en-US" sz="2800" dirty="0">
                <a:solidFill>
                  <a:srgbClr val="000000"/>
                </a:solidFill>
                <a:latin typeface="黑体" panose="02010609060101010101" pitchFamily="49" charset="-122"/>
                <a:ea typeface="黑体" panose="02010609060101010101" pitchFamily="49" charset="-122"/>
              </a:endParaRPr>
            </a:p>
          </p:txBody>
        </p:sp>
        <p:graphicFrame>
          <p:nvGraphicFramePr>
            <p:cNvPr id="232455" name="Object 1031"/>
            <p:cNvGraphicFramePr>
              <a:graphicFrameLocks noChangeAspect="1"/>
            </p:cNvGraphicFramePr>
            <p:nvPr>
              <p:extLst>
                <p:ext uri="{D42A27DB-BD31-4B8C-83A1-F6EECF244321}">
                  <p14:modId xmlns:p14="http://schemas.microsoft.com/office/powerpoint/2010/main" val="35588173"/>
                </p:ext>
              </p:extLst>
            </p:nvPr>
          </p:nvGraphicFramePr>
          <p:xfrm>
            <a:off x="3073" y="2173"/>
            <a:ext cx="553" cy="294"/>
          </p:xfrm>
          <a:graphic>
            <a:graphicData uri="http://schemas.openxmlformats.org/presentationml/2006/ole">
              <mc:AlternateContent xmlns:mc="http://schemas.openxmlformats.org/markup-compatibility/2006">
                <mc:Choice xmlns:v="urn:schemas-microsoft-com:vml" Requires="v">
                  <p:oleObj spid="_x0000_s28740" name="公式" r:id="rId3" imgW="431425" imgH="177646" progId="">
                    <p:embed/>
                  </p:oleObj>
                </mc:Choice>
                <mc:Fallback>
                  <p:oleObj name="公式" r:id="rId3" imgW="431425" imgH="17764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 y="2173"/>
                          <a:ext cx="553"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057"/>
          <p:cNvGrpSpPr>
            <a:grpSpLocks/>
          </p:cNvGrpSpPr>
          <p:nvPr/>
        </p:nvGrpSpPr>
        <p:grpSpPr bwMode="auto">
          <a:xfrm>
            <a:off x="0" y="1066800"/>
            <a:ext cx="8689975" cy="1074737"/>
            <a:chOff x="146" y="327"/>
            <a:chExt cx="5474" cy="677"/>
          </a:xfrm>
        </p:grpSpPr>
        <p:sp>
          <p:nvSpPr>
            <p:cNvPr id="232464" name="Rectangle 1040"/>
            <p:cNvSpPr>
              <a:spLocks noChangeArrowheads="1"/>
            </p:cNvSpPr>
            <p:nvPr/>
          </p:nvSpPr>
          <p:spPr bwMode="auto">
            <a:xfrm>
              <a:off x="146" y="495"/>
              <a:ext cx="3437" cy="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Clr>
                  <a:srgbClr val="0000FF"/>
                </a:buClr>
                <a:buFont typeface="Wingdings" pitchFamily="2" charset="2"/>
                <a:buChar char="Ø"/>
              </a:pPr>
              <a:r>
                <a:rPr kumimoji="1" lang="en-US" altLang="zh-CN" sz="2800" dirty="0">
                  <a:solidFill>
                    <a:srgbClr val="000000"/>
                  </a:solidFill>
                  <a:latin typeface="黑体" panose="02010609060101010101" pitchFamily="49" charset="-122"/>
                  <a:ea typeface="黑体" panose="02010609060101010101" pitchFamily="49" charset="-122"/>
                </a:rPr>
                <a:t> </a:t>
              </a:r>
              <a:r>
                <a:rPr kumimoji="1" lang="zh-CN" altLang="en-US" sz="2800" dirty="0">
                  <a:solidFill>
                    <a:srgbClr val="000000"/>
                  </a:solidFill>
                  <a:latin typeface="黑体" panose="02010609060101010101" pitchFamily="49" charset="-122"/>
                  <a:ea typeface="黑体" panose="02010609060101010101" pitchFamily="49" charset="-122"/>
                </a:rPr>
                <a:t>刚体定轴转动的</a:t>
              </a:r>
              <a:r>
                <a:rPr kumimoji="1" lang="zh-CN" altLang="en-US" sz="2800" dirty="0">
                  <a:solidFill>
                    <a:srgbClr val="FF0000"/>
                  </a:solidFill>
                  <a:latin typeface="黑体" panose="02010609060101010101" pitchFamily="49" charset="-122"/>
                  <a:ea typeface="黑体" panose="02010609060101010101" pitchFamily="49" charset="-122"/>
                </a:rPr>
                <a:t>角动量定理</a:t>
              </a:r>
            </a:p>
          </p:txBody>
        </p:sp>
        <p:graphicFrame>
          <p:nvGraphicFramePr>
            <p:cNvPr id="232465" name="Object 1041"/>
            <p:cNvGraphicFramePr>
              <a:graphicFrameLocks noChangeAspect="1"/>
            </p:cNvGraphicFramePr>
            <p:nvPr/>
          </p:nvGraphicFramePr>
          <p:xfrm>
            <a:off x="3312" y="327"/>
            <a:ext cx="2308" cy="677"/>
          </p:xfrm>
          <a:graphic>
            <a:graphicData uri="http://schemas.openxmlformats.org/presentationml/2006/ole">
              <mc:AlternateContent xmlns:mc="http://schemas.openxmlformats.org/markup-compatibility/2006">
                <mc:Choice xmlns:v="urn:schemas-microsoft-com:vml" Requires="v">
                  <p:oleObj spid="_x0000_s28741" name="Equation" r:id="rId5" imgW="1218671" imgH="355446" progId="">
                    <p:embed/>
                  </p:oleObj>
                </mc:Choice>
                <mc:Fallback>
                  <p:oleObj name="Equation" r:id="rId5" imgW="1218671" imgH="3554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27"/>
                          <a:ext cx="2308" cy="677"/>
                        </a:xfrm>
                        <a:prstGeom prst="rect">
                          <a:avLst/>
                        </a:prstGeom>
                        <a:noFill/>
                        <a:ln>
                          <a:noFill/>
                        </a:ln>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Lst>
                      </p:spPr>
                    </p:pic>
                  </p:oleObj>
                </mc:Fallback>
              </mc:AlternateContent>
            </a:graphicData>
          </a:graphic>
        </p:graphicFrame>
      </p:grpSp>
      <p:grpSp>
        <p:nvGrpSpPr>
          <p:cNvPr id="4" name="Group 1058"/>
          <p:cNvGrpSpPr>
            <a:grpSpLocks/>
          </p:cNvGrpSpPr>
          <p:nvPr/>
        </p:nvGrpSpPr>
        <p:grpSpPr bwMode="auto">
          <a:xfrm>
            <a:off x="1371600" y="2209800"/>
            <a:ext cx="6767512" cy="523875"/>
            <a:chOff x="615" y="1374"/>
            <a:chExt cx="4263" cy="330"/>
          </a:xfrm>
        </p:grpSpPr>
        <p:sp>
          <p:nvSpPr>
            <p:cNvPr id="232471" name="Text Box 1047"/>
            <p:cNvSpPr txBox="1">
              <a:spLocks noChangeArrowheads="1"/>
            </p:cNvSpPr>
            <p:nvPr/>
          </p:nvSpPr>
          <p:spPr bwMode="auto">
            <a:xfrm>
              <a:off x="615" y="1374"/>
              <a:ext cx="4263" cy="330"/>
            </a:xfrm>
            <a:prstGeom prst="rect">
              <a:avLst/>
            </a:prstGeom>
            <a:gradFill rotWithShape="0">
              <a:gsLst>
                <a:gs pos="0">
                  <a:schemeClr val="accent1"/>
                </a:gs>
                <a:gs pos="50000">
                  <a:schemeClr val="bg1"/>
                </a:gs>
                <a:gs pos="100000">
                  <a:schemeClr val="accent1"/>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itchFamily="2" charset="2"/>
                <a:buChar char="Ø"/>
              </a:pPr>
              <a:r>
                <a:rPr lang="en-US" altLang="zh-CN" dirty="0"/>
                <a:t>    </a:t>
              </a:r>
              <a:r>
                <a:rPr lang="zh-CN" altLang="en-US" sz="2800" dirty="0">
                  <a:latin typeface="黑体" panose="02010609060101010101" pitchFamily="49" charset="-122"/>
                  <a:ea typeface="黑体" panose="02010609060101010101" pitchFamily="49" charset="-122"/>
                </a:rPr>
                <a:t>若</a:t>
              </a:r>
              <a:r>
                <a:rPr lang="zh-CN" altLang="en-US" dirty="0"/>
                <a:t>                       </a:t>
              </a:r>
              <a:r>
                <a:rPr kumimoji="1" lang="zh-CN" altLang="en-US" dirty="0">
                  <a:solidFill>
                    <a:srgbClr val="000000"/>
                  </a:solidFill>
                </a:rPr>
                <a:t>，</a:t>
              </a:r>
              <a:r>
                <a:rPr kumimoji="1" lang="zh-CN" altLang="en-US" sz="2800" dirty="0">
                  <a:solidFill>
                    <a:srgbClr val="000000"/>
                  </a:solidFill>
                  <a:latin typeface="黑体" panose="02010609060101010101" pitchFamily="49" charset="-122"/>
                  <a:ea typeface="黑体" panose="02010609060101010101" pitchFamily="49" charset="-122"/>
                </a:rPr>
                <a:t>则  </a:t>
              </a:r>
              <a:r>
                <a:rPr kumimoji="1" lang="zh-CN" altLang="en-US" dirty="0">
                  <a:solidFill>
                    <a:srgbClr val="000000"/>
                  </a:solidFill>
                </a:rPr>
                <a:t>                                              。</a:t>
              </a:r>
              <a:endParaRPr lang="en-US" altLang="zh-CN" dirty="0"/>
            </a:p>
          </p:txBody>
        </p:sp>
        <p:graphicFrame>
          <p:nvGraphicFramePr>
            <p:cNvPr id="232468" name="Object 1044"/>
            <p:cNvGraphicFramePr>
              <a:graphicFrameLocks noChangeAspect="1"/>
            </p:cNvGraphicFramePr>
            <p:nvPr>
              <p:extLst>
                <p:ext uri="{D42A27DB-BD31-4B8C-83A1-F6EECF244321}">
                  <p14:modId xmlns:p14="http://schemas.microsoft.com/office/powerpoint/2010/main" val="1974622272"/>
                </p:ext>
              </p:extLst>
            </p:nvPr>
          </p:nvGraphicFramePr>
          <p:xfrm>
            <a:off x="1178" y="1391"/>
            <a:ext cx="760" cy="313"/>
          </p:xfrm>
          <a:graphic>
            <a:graphicData uri="http://schemas.openxmlformats.org/presentationml/2006/ole">
              <mc:AlternateContent xmlns:mc="http://schemas.openxmlformats.org/markup-compatibility/2006">
                <mc:Choice xmlns:v="urn:schemas-microsoft-com:vml" Requires="v">
                  <p:oleObj spid="_x0000_s28742" name="Equation" r:id="rId7" imgW="431425" imgH="177646" progId="">
                    <p:embed/>
                  </p:oleObj>
                </mc:Choice>
                <mc:Fallback>
                  <p:oleObj name="Equation" r:id="rId7" imgW="431425" imgH="1776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8" y="1391"/>
                          <a:ext cx="760"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69" name="Object 1045"/>
            <p:cNvGraphicFramePr>
              <a:graphicFrameLocks noChangeAspect="1"/>
            </p:cNvGraphicFramePr>
            <p:nvPr>
              <p:extLst>
                <p:ext uri="{D42A27DB-BD31-4B8C-83A1-F6EECF244321}">
                  <p14:modId xmlns:p14="http://schemas.microsoft.com/office/powerpoint/2010/main" val="3706220218"/>
                </p:ext>
              </p:extLst>
            </p:nvPr>
          </p:nvGraphicFramePr>
          <p:xfrm>
            <a:off x="2522" y="1390"/>
            <a:ext cx="1597" cy="302"/>
          </p:xfrm>
          <a:graphic>
            <a:graphicData uri="http://schemas.openxmlformats.org/presentationml/2006/ole">
              <mc:AlternateContent xmlns:mc="http://schemas.openxmlformats.org/markup-compatibility/2006">
                <mc:Choice xmlns:v="urn:schemas-microsoft-com:vml" Requires="v">
                  <p:oleObj spid="_x0000_s28743" name="Equation" r:id="rId9" imgW="1816100" imgH="342900" progId="">
                    <p:embed/>
                  </p:oleObj>
                </mc:Choice>
                <mc:Fallback>
                  <p:oleObj name="Equation" r:id="rId9" imgW="1816100" imgH="3429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2" y="1390"/>
                          <a:ext cx="1597" cy="302"/>
                        </a:xfrm>
                        <a:prstGeom prst="rect">
                          <a:avLst/>
                        </a:prstGeom>
                        <a:noFill/>
                        <a:ln>
                          <a:noFill/>
                        </a:ln>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pSp>
      <p:grpSp>
        <p:nvGrpSpPr>
          <p:cNvPr id="5" name="Group 1060"/>
          <p:cNvGrpSpPr>
            <a:grpSpLocks/>
          </p:cNvGrpSpPr>
          <p:nvPr/>
        </p:nvGrpSpPr>
        <p:grpSpPr bwMode="auto">
          <a:xfrm>
            <a:off x="152400" y="2895600"/>
            <a:ext cx="1450975" cy="762000"/>
            <a:chOff x="220" y="2011"/>
            <a:chExt cx="914" cy="480"/>
          </a:xfrm>
        </p:grpSpPr>
        <p:sp>
          <p:nvSpPr>
            <p:cNvPr id="232473" name="AutoShape 1049"/>
            <p:cNvSpPr>
              <a:spLocks noChangeArrowheads="1"/>
            </p:cNvSpPr>
            <p:nvPr/>
          </p:nvSpPr>
          <p:spPr bwMode="auto">
            <a:xfrm>
              <a:off x="220" y="2011"/>
              <a:ext cx="914" cy="480"/>
            </a:xfrm>
            <a:prstGeom prst="horizontalScroll">
              <a:avLst>
                <a:gd name="adj" fmla="val 12500"/>
              </a:avLst>
            </a:prstGeom>
            <a:gradFill rotWithShape="0">
              <a:gsLst>
                <a:gs pos="0">
                  <a:schemeClr val="accent1"/>
                </a:gs>
                <a:gs pos="50000">
                  <a:schemeClr val="bg1"/>
                </a:gs>
                <a:gs pos="100000">
                  <a:schemeClr val="accent1"/>
                </a:gs>
              </a:gsLst>
              <a:lin ang="5400000" scaled="1"/>
            </a:gradFill>
            <a:ln w="9525">
              <a:solidFill>
                <a:schemeClr val="tx1"/>
              </a:solidFill>
              <a:round/>
              <a:headEnd/>
              <a:tailEnd/>
            </a:ln>
            <a:effectLst>
              <a:outerShdw dist="107763" dir="13500000" algn="ctr" rotWithShape="0">
                <a:srgbClr val="336600"/>
              </a:outerShdw>
            </a:effectLst>
          </p:spPr>
          <p:txBody>
            <a:bodyPr wrap="none" anchor="ctr"/>
            <a:lstStyle/>
            <a:p>
              <a:endParaRPr lang="zh-CN" altLang="en-US"/>
            </a:p>
          </p:txBody>
        </p:sp>
        <p:sp>
          <p:nvSpPr>
            <p:cNvPr id="232474" name="Text Box 1050"/>
            <p:cNvSpPr txBox="1">
              <a:spLocks noChangeArrowheads="1"/>
            </p:cNvSpPr>
            <p:nvPr/>
          </p:nvSpPr>
          <p:spPr bwMode="auto">
            <a:xfrm>
              <a:off x="346" y="2068"/>
              <a:ext cx="6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CC0000"/>
                  </a:solidFill>
                  <a:latin typeface="黑体" panose="02010609060101010101" pitchFamily="49" charset="-122"/>
                  <a:ea typeface="黑体" panose="02010609060101010101" pitchFamily="49" charset="-122"/>
                </a:rPr>
                <a:t>说明</a:t>
              </a:r>
            </a:p>
          </p:txBody>
        </p:sp>
      </p:grpSp>
      <p:grpSp>
        <p:nvGrpSpPr>
          <p:cNvPr id="6" name="Group 1051"/>
          <p:cNvGrpSpPr>
            <a:grpSpLocks/>
          </p:cNvGrpSpPr>
          <p:nvPr/>
        </p:nvGrpSpPr>
        <p:grpSpPr bwMode="auto">
          <a:xfrm>
            <a:off x="228600" y="4067175"/>
            <a:ext cx="8540751" cy="581025"/>
            <a:chOff x="340" y="3345"/>
            <a:chExt cx="5380" cy="366"/>
          </a:xfrm>
        </p:grpSpPr>
        <p:graphicFrame>
          <p:nvGraphicFramePr>
            <p:cNvPr id="232476" name="Object 1052"/>
            <p:cNvGraphicFramePr>
              <a:graphicFrameLocks noChangeAspect="1"/>
            </p:cNvGraphicFramePr>
            <p:nvPr/>
          </p:nvGraphicFramePr>
          <p:xfrm>
            <a:off x="2575" y="3345"/>
            <a:ext cx="1607" cy="354"/>
          </p:xfrm>
          <a:graphic>
            <a:graphicData uri="http://schemas.openxmlformats.org/presentationml/2006/ole">
              <mc:AlternateContent xmlns:mc="http://schemas.openxmlformats.org/markup-compatibility/2006">
                <mc:Choice xmlns:v="urn:schemas-microsoft-com:vml" Requires="v">
                  <p:oleObj spid="_x0000_s28744" name="Equation" r:id="rId11" imgW="901309" imgH="190417" progId="">
                    <p:embed/>
                  </p:oleObj>
                </mc:Choice>
                <mc:Fallback>
                  <p:oleObj name="Equation" r:id="rId11" imgW="901309" imgH="190417"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5" y="3345"/>
                          <a:ext cx="1607"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7" name="Rectangle 1053"/>
            <p:cNvSpPr>
              <a:spLocks noChangeArrowheads="1"/>
            </p:cNvSpPr>
            <p:nvPr/>
          </p:nvSpPr>
          <p:spPr bwMode="auto">
            <a:xfrm>
              <a:off x="340" y="3381"/>
              <a:ext cx="282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buClr>
                  <a:srgbClr val="0066FF"/>
                </a:buClr>
              </a:pPr>
              <a:r>
                <a:rPr kumimoji="1" lang="en-US" altLang="zh-CN" sz="2800" dirty="0">
                  <a:latin typeface="黑体" panose="02010609060101010101" pitchFamily="49" charset="-122"/>
                  <a:ea typeface="黑体" panose="02010609060101010101" pitchFamily="49" charset="-122"/>
                </a:rPr>
                <a:t>  </a:t>
              </a:r>
              <a:r>
                <a:rPr kumimoji="1" lang="zh-CN" altLang="en-US" sz="2800" dirty="0">
                  <a:solidFill>
                    <a:srgbClr val="000000"/>
                  </a:solidFill>
                  <a:latin typeface="黑体" panose="02010609060101010101" pitchFamily="49" charset="-122"/>
                  <a:ea typeface="黑体" panose="02010609060101010101" pitchFamily="49" charset="-122"/>
                </a:rPr>
                <a:t>在</a:t>
              </a:r>
              <a:r>
                <a:rPr kumimoji="1" lang="zh-CN" altLang="en-US" sz="2800" dirty="0">
                  <a:solidFill>
                    <a:srgbClr val="FF0000"/>
                  </a:solidFill>
                  <a:latin typeface="黑体" panose="02010609060101010101" pitchFamily="49" charset="-122"/>
                  <a:ea typeface="黑体" panose="02010609060101010101" pitchFamily="49" charset="-122"/>
                </a:rPr>
                <a:t>冲击</a:t>
              </a:r>
              <a:r>
                <a:rPr kumimoji="1" lang="zh-CN" altLang="en-US" sz="2800" dirty="0">
                  <a:solidFill>
                    <a:srgbClr val="000000"/>
                  </a:solidFill>
                  <a:latin typeface="黑体" panose="02010609060101010101" pitchFamily="49" charset="-122"/>
                  <a:ea typeface="黑体" panose="02010609060101010101" pitchFamily="49" charset="-122"/>
                </a:rPr>
                <a:t>等问题中</a:t>
              </a:r>
            </a:p>
          </p:txBody>
        </p:sp>
        <p:graphicFrame>
          <p:nvGraphicFramePr>
            <p:cNvPr id="232478" name="Object 1054"/>
            <p:cNvGraphicFramePr>
              <a:graphicFrameLocks noChangeAspect="1"/>
            </p:cNvGraphicFramePr>
            <p:nvPr/>
          </p:nvGraphicFramePr>
          <p:xfrm>
            <a:off x="4198" y="3411"/>
            <a:ext cx="703" cy="267"/>
          </p:xfrm>
          <a:graphic>
            <a:graphicData uri="http://schemas.openxmlformats.org/presentationml/2006/ole">
              <mc:AlternateContent xmlns:mc="http://schemas.openxmlformats.org/markup-compatibility/2006">
                <mc:Choice xmlns:v="urn:schemas-microsoft-com:vml" Requires="v">
                  <p:oleObj spid="_x0000_s28745" name="Equation" r:id="rId13" imgW="698197" imgH="266584" progId="">
                    <p:embed/>
                  </p:oleObj>
                </mc:Choice>
                <mc:Fallback>
                  <p:oleObj name="Equation" r:id="rId13" imgW="698197" imgH="266584"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8" y="3411"/>
                          <a:ext cx="703"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9" name="Text Box 1055"/>
            <p:cNvSpPr txBox="1">
              <a:spLocks noChangeArrowheads="1"/>
            </p:cNvSpPr>
            <p:nvPr/>
          </p:nvSpPr>
          <p:spPr bwMode="auto">
            <a:xfrm>
              <a:off x="4875" y="3369"/>
              <a:ext cx="84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黑体" panose="02010609060101010101" pitchFamily="49" charset="-122"/>
                  <a:ea typeface="黑体" panose="02010609060101010101" pitchFamily="49" charset="-122"/>
                </a:rPr>
                <a:t>常量</a:t>
              </a:r>
            </a:p>
          </p:txBody>
        </p:sp>
      </p:grpSp>
      <p:sp>
        <p:nvSpPr>
          <p:cNvPr id="232480" name="Text Box 1056"/>
          <p:cNvSpPr txBox="1">
            <a:spLocks noChangeArrowheads="1"/>
          </p:cNvSpPr>
          <p:nvPr/>
        </p:nvSpPr>
        <p:spPr bwMode="auto">
          <a:xfrm>
            <a:off x="620795" y="236809"/>
            <a:ext cx="5732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黑体" panose="02010609060101010101" pitchFamily="49" charset="-122"/>
                <a:ea typeface="黑体" panose="02010609060101010101" pitchFamily="49" charset="-122"/>
              </a:rPr>
              <a:t>三 刚体定轴转动的角动量守恒定律</a:t>
            </a:r>
          </a:p>
        </p:txBody>
      </p:sp>
      <p:sp>
        <p:nvSpPr>
          <p:cNvPr id="22" name="矩形 21"/>
          <p:cNvSpPr/>
          <p:nvPr/>
        </p:nvSpPr>
        <p:spPr>
          <a:xfrm>
            <a:off x="194711" y="4800600"/>
            <a:ext cx="9161482" cy="954107"/>
          </a:xfrm>
          <a:prstGeom prst="rect">
            <a:avLst/>
          </a:prstGeom>
        </p:spPr>
        <p:txBody>
          <a:bodyPr wrap="none">
            <a:spAutoFit/>
          </a:bodyPr>
          <a:lstStyle/>
          <a:p>
            <a:r>
              <a:rPr kumimoji="1" lang="zh-CN" altLang="en-US" sz="2800" dirty="0">
                <a:solidFill>
                  <a:srgbClr val="000000"/>
                </a:solidFill>
                <a:latin typeface="黑体" panose="02010609060101010101" pitchFamily="49" charset="-122"/>
                <a:ea typeface="黑体" panose="02010609060101010101" pitchFamily="49" charset="-122"/>
              </a:rPr>
              <a:t>（</a:t>
            </a:r>
            <a:r>
              <a:rPr kumimoji="1" lang="en-US" altLang="zh-CN" sz="2800" dirty="0">
                <a:solidFill>
                  <a:srgbClr val="000000"/>
                </a:solidFill>
                <a:latin typeface="黑体" panose="02010609060101010101" pitchFamily="49" charset="-122"/>
                <a:ea typeface="黑体" panose="02010609060101010101" pitchFamily="49" charset="-122"/>
              </a:rPr>
              <a:t>2</a:t>
            </a:r>
            <a:r>
              <a:rPr kumimoji="1" lang="zh-CN" altLang="en-US" sz="2800" dirty="0">
                <a:solidFill>
                  <a:srgbClr val="000000"/>
                </a:solidFill>
                <a:latin typeface="黑体" panose="02010609060101010101" pitchFamily="49" charset="-122"/>
                <a:ea typeface="黑体" panose="02010609060101010101" pitchFamily="49" charset="-122"/>
              </a:rPr>
              <a:t>）角动量守恒定律虽然是从刚体定轴转动推导出的，</a:t>
            </a:r>
            <a:endParaRPr kumimoji="1" lang="en-US" altLang="zh-CN" sz="2800" dirty="0">
              <a:solidFill>
                <a:srgbClr val="000000"/>
              </a:solidFill>
              <a:latin typeface="黑体" panose="02010609060101010101" pitchFamily="49" charset="-122"/>
              <a:ea typeface="黑体" panose="02010609060101010101" pitchFamily="49" charset="-122"/>
            </a:endParaRPr>
          </a:p>
          <a:p>
            <a:r>
              <a:rPr kumimoji="1" lang="zh-CN" altLang="en-US" sz="2800" dirty="0">
                <a:solidFill>
                  <a:srgbClr val="000000"/>
                </a:solidFill>
                <a:latin typeface="黑体" panose="02010609060101010101" pitchFamily="49" charset="-122"/>
                <a:ea typeface="黑体" panose="02010609060101010101" pitchFamily="49" charset="-122"/>
              </a:rPr>
              <a:t>但同样</a:t>
            </a:r>
            <a:r>
              <a:rPr kumimoji="1" lang="zh-CN" altLang="en-US" sz="2800" dirty="0">
                <a:solidFill>
                  <a:srgbClr val="FF0000"/>
                </a:solidFill>
                <a:latin typeface="黑体" panose="02010609060101010101" pitchFamily="49" charset="-122"/>
                <a:ea typeface="黑体" panose="02010609060101010101" pitchFamily="49" charset="-122"/>
              </a:rPr>
              <a:t>适用于非刚体，非定轴条件</a:t>
            </a:r>
            <a:r>
              <a:rPr kumimoji="1" lang="zh-CN" altLang="en-US" sz="2800" dirty="0">
                <a:solidFill>
                  <a:srgbClr val="000000"/>
                </a:solidFill>
                <a:latin typeface="黑体" panose="02010609060101010101" pitchFamily="49" charset="-122"/>
                <a:ea typeface="黑体" panose="02010609060101010101" pitchFamily="49" charset="-122"/>
              </a:rPr>
              <a:t>。</a:t>
            </a:r>
            <a:endParaRPr lang="zh-CN" altLang="en-US" dirty="0"/>
          </a:p>
        </p:txBody>
      </p:sp>
      <p:sp>
        <p:nvSpPr>
          <p:cNvPr id="23" name="Rectangle 1026"/>
          <p:cNvSpPr>
            <a:spLocks noChangeArrowheads="1"/>
          </p:cNvSpPr>
          <p:nvPr/>
        </p:nvSpPr>
        <p:spPr bwMode="auto">
          <a:xfrm>
            <a:off x="152400" y="5920669"/>
            <a:ext cx="8251825"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90000"/>
              </a:lnSpc>
              <a:spcBef>
                <a:spcPct val="50000"/>
              </a:spcBef>
              <a:buClr>
                <a:srgbClr val="0066FF"/>
              </a:buClr>
            </a:pP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3</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 </a:t>
            </a:r>
            <a:r>
              <a:rPr kumimoji="1" lang="zh-CN" altLang="en-US" sz="2800" dirty="0">
                <a:solidFill>
                  <a:srgbClr val="000000"/>
                </a:solidFill>
                <a:latin typeface="黑体" panose="02010609060101010101" pitchFamily="49" charset="-122"/>
                <a:ea typeface="黑体" panose="02010609060101010101" pitchFamily="49" charset="-122"/>
              </a:rPr>
              <a:t>角动量守恒定律是自然界的一个基本定律</a:t>
            </a:r>
            <a:r>
              <a:rPr kumimoji="1" lang="en-US" altLang="zh-CN" sz="2800" dirty="0">
                <a:solidFill>
                  <a:srgbClr val="000000"/>
                </a:solidFill>
                <a:latin typeface="黑体" panose="02010609060101010101" pitchFamily="49" charset="-122"/>
                <a:ea typeface="黑体" panose="02010609060101010101" pitchFamily="49" charset="-122"/>
              </a:rPr>
              <a:t>.</a:t>
            </a:r>
          </a:p>
        </p:txBody>
      </p:sp>
      <p:pic>
        <p:nvPicPr>
          <p:cNvPr id="7" name="图片 6">
            <a:extLst>
              <a:ext uri="{FF2B5EF4-FFF2-40B4-BE49-F238E27FC236}">
                <a16:creationId xmlns:a16="http://schemas.microsoft.com/office/drawing/2014/main" id="{2DB4F2E0-D755-4D82-8397-FB38A2D9D757}"/>
              </a:ext>
            </a:extLst>
          </p:cNvPr>
          <p:cNvPicPr>
            <a:picLocks noChangeAspect="1"/>
          </p:cNvPicPr>
          <p:nvPr/>
        </p:nvPicPr>
        <p:blipFill>
          <a:blip r:embed="rId15"/>
          <a:stretch>
            <a:fillRect/>
          </a:stretch>
        </p:blipFill>
        <p:spPr>
          <a:xfrm>
            <a:off x="1728409" y="2887104"/>
            <a:ext cx="6647619" cy="638095"/>
          </a:xfrm>
          <a:prstGeom prst="rect">
            <a:avLst/>
          </a:prstGeom>
        </p:spPr>
      </p:pic>
    </p:spTree>
    <p:extLst>
      <p:ext uri="{BB962C8B-B14F-4D97-AF65-F5344CB8AC3E}">
        <p14:creationId xmlns:p14="http://schemas.microsoft.com/office/powerpoint/2010/main" val="3728073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914400"/>
            <a:ext cx="9144000" cy="2897460"/>
          </a:xfrm>
          <a:prstGeom prst="rect">
            <a:avLst/>
          </a:prstGeom>
        </p:spPr>
        <p:txBody>
          <a:bodyPr wrap="square">
            <a:spAutoFit/>
          </a:bodyPr>
          <a:lstStyle/>
          <a:p>
            <a:pPr>
              <a:lnSpc>
                <a:spcPct val="110000"/>
              </a:lnSpc>
            </a:pP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4.3.1 </a:t>
            </a: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星体坍塌</a:t>
            </a:r>
            <a:r>
              <a:rPr lang="zh-CN"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中子星是一种异常致密的星体，天文学家认为中子星是由体积较大的恒星自身的引力作用下坍塌形成的。某恒星半径</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≈5×10</a:t>
            </a:r>
            <a:r>
              <a:rPr lang="en-US" altLang="zh-CN" sz="2800" baseline="30000" dirty="0">
                <a:latin typeface="Times New Roman" panose="02020603050405020304" pitchFamily="18" charset="0"/>
                <a:ea typeface="黑体" panose="02010609060101010101" pitchFamily="49" charset="-122"/>
                <a:cs typeface="Times New Roman" panose="02020603050405020304" pitchFamily="18" charset="0"/>
              </a:rPr>
              <a:t>4</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km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，自转周期约为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天，其内核在自身引力作用下坍塌为半径为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20km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的中子星。设坍塌前后的恒星和中子星均可看成是匀质球体，不计坍塌过程中的质量损失，求中子星的自转周期。</a:t>
            </a:r>
          </a:p>
        </p:txBody>
      </p:sp>
      <p:sp>
        <p:nvSpPr>
          <p:cNvPr id="8" name="矩形 7"/>
          <p:cNvSpPr/>
          <p:nvPr/>
        </p:nvSpPr>
        <p:spPr>
          <a:xfrm>
            <a:off x="0" y="3846493"/>
            <a:ext cx="8686800" cy="954107"/>
          </a:xfrm>
          <a:prstGeom prst="rect">
            <a:avLst/>
          </a:prstGeom>
        </p:spPr>
        <p:txBody>
          <a:bodyPr wrap="square">
            <a:spAutoFit/>
          </a:bodyPr>
          <a:lstStyle/>
          <a:p>
            <a:r>
              <a:rPr lang="zh-CN" altLang="zh-CN" sz="2800" b="1" dirty="0">
                <a:solidFill>
                  <a:srgbClr val="FF0000"/>
                </a:solidFill>
                <a:latin typeface="黑体" panose="02010609060101010101" pitchFamily="49" charset="-122"/>
                <a:ea typeface="黑体" panose="02010609060101010101" pitchFamily="49" charset="-122"/>
              </a:rPr>
              <a:t>解：</a:t>
            </a:r>
            <a:r>
              <a:rPr lang="zh-CN" altLang="zh-CN" sz="2800" dirty="0">
                <a:latin typeface="黑体" panose="02010609060101010101" pitchFamily="49" charset="-122"/>
                <a:ea typeface="黑体" panose="02010609060101010101" pitchFamily="49" charset="-122"/>
              </a:rPr>
              <a:t>该恒星是孤立的，不受外力矩作用，坍塌过程满足角动量守恒：</a:t>
            </a:r>
          </a:p>
        </p:txBody>
      </p:sp>
      <p:sp>
        <p:nvSpPr>
          <p:cNvPr id="9" name="Rectangle 1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842194229"/>
              </p:ext>
            </p:extLst>
          </p:nvPr>
        </p:nvGraphicFramePr>
        <p:xfrm>
          <a:off x="2971799" y="4343400"/>
          <a:ext cx="2440257" cy="990600"/>
        </p:xfrm>
        <a:graphic>
          <a:graphicData uri="http://schemas.openxmlformats.org/presentationml/2006/ole">
            <mc:AlternateContent xmlns:mc="http://schemas.openxmlformats.org/markup-compatibility/2006">
              <mc:Choice xmlns:v="urn:schemas-microsoft-com:vml" Requires="v">
                <p:oleObj spid="_x0000_s29720" r:id="rId3" imgW="965200" imgH="381000" progId="">
                  <p:embed/>
                </p:oleObj>
              </mc:Choice>
              <mc:Fallback>
                <p:oleObj r:id="rId3" imgW="965200" imgH="3810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799" y="4343400"/>
                        <a:ext cx="244025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3416353588"/>
              </p:ext>
            </p:extLst>
          </p:nvPr>
        </p:nvGraphicFramePr>
        <p:xfrm>
          <a:off x="1968500" y="5334000"/>
          <a:ext cx="5140325" cy="1676400"/>
        </p:xfrm>
        <a:graphic>
          <a:graphicData uri="http://schemas.openxmlformats.org/presentationml/2006/ole">
            <mc:AlternateContent xmlns:mc="http://schemas.openxmlformats.org/markup-compatibility/2006">
              <mc:Choice xmlns:v="urn:schemas-microsoft-com:vml" Requires="v">
                <p:oleObj spid="_x0000_s29721" name="Equation" r:id="rId5" imgW="2070000" imgH="672840" progId="">
                  <p:embed/>
                </p:oleObj>
              </mc:Choice>
              <mc:Fallback>
                <p:oleObj name="Equation" r:id="rId5" imgW="2070000" imgH="6728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0" y="5334000"/>
                        <a:ext cx="5140325"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56"/>
          <p:cNvSpPr txBox="1">
            <a:spLocks noChangeArrowheads="1"/>
          </p:cNvSpPr>
          <p:nvPr/>
        </p:nvSpPr>
        <p:spPr bwMode="auto">
          <a:xfrm>
            <a:off x="620795" y="236809"/>
            <a:ext cx="5732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黑体" panose="02010609060101010101" pitchFamily="49" charset="-122"/>
                <a:ea typeface="黑体" panose="02010609060101010101" pitchFamily="49" charset="-122"/>
              </a:rPr>
              <a:t>三 刚体定轴转动的角动量守恒定律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92" y="838200"/>
            <a:ext cx="9132208" cy="2423484"/>
          </a:xfrm>
          <a:prstGeom prst="rect">
            <a:avLst/>
          </a:prstGeom>
        </p:spPr>
        <p:txBody>
          <a:bodyPr wrap="square">
            <a:spAutoFit/>
          </a:bodyPr>
          <a:lstStyle/>
          <a:p>
            <a:pPr>
              <a:lnSpc>
                <a:spcPct val="110000"/>
              </a:lnSpc>
            </a:pP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4.3.2</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如图所示，一转台绕其中心竖直轴以角速度</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ω</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0</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=π/2rad/s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转动，转台的质量为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=50kg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，且分布均匀，半径</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。现有砂石以</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dm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dt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kg/s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）的流量竖直落到转台上形成一与转台同心的圆环，环的半径为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=0.5m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。求砂石下落</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时，转台的角速度</a:t>
            </a:r>
            <a:r>
              <a:rPr lang="zh-CN" altLang="zh-CN" sz="2800" dirty="0">
                <a:latin typeface="Times New Roman" panose="02020603050405020304" pitchFamily="18" charset="0"/>
                <a:cs typeface="Times New Roman" panose="02020603050405020304" pitchFamily="18" charset="0"/>
              </a:rPr>
              <a:t>。</a:t>
            </a:r>
          </a:p>
        </p:txBody>
      </p:sp>
      <p:pic>
        <p:nvPicPr>
          <p:cNvPr id="116738" name="Picture 2" descr="C:\Users\zhangru\Desktop\新教材ppt\上册整合后的图片\4.3.5.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1638" y="2819400"/>
            <a:ext cx="2163762" cy="290502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6306" y="3200400"/>
            <a:ext cx="6374494" cy="523220"/>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系统角动量守恒：</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86118306"/>
              </p:ext>
            </p:extLst>
          </p:nvPr>
        </p:nvGraphicFramePr>
        <p:xfrm>
          <a:off x="1447799" y="3581400"/>
          <a:ext cx="4337221" cy="990600"/>
        </p:xfrm>
        <a:graphic>
          <a:graphicData uri="http://schemas.openxmlformats.org/presentationml/2006/ole">
            <mc:AlternateContent xmlns:mc="http://schemas.openxmlformats.org/markup-compatibility/2006">
              <mc:Choice xmlns:v="urn:schemas-microsoft-com:vml" Requires="v">
                <p:oleObj spid="_x0000_s30755" r:id="rId4" imgW="1548728" imgH="355446" progId="">
                  <p:embed/>
                </p:oleObj>
              </mc:Choice>
              <mc:Fallback>
                <p:oleObj r:id="rId4" imgW="1548728" imgH="355446"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799" y="3581400"/>
                        <a:ext cx="4337221"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532175001"/>
              </p:ext>
            </p:extLst>
          </p:nvPr>
        </p:nvGraphicFramePr>
        <p:xfrm>
          <a:off x="1371600" y="4495800"/>
          <a:ext cx="4191000" cy="838200"/>
        </p:xfrm>
        <a:graphic>
          <a:graphicData uri="http://schemas.openxmlformats.org/presentationml/2006/ole">
            <mc:AlternateContent xmlns:mc="http://schemas.openxmlformats.org/markup-compatibility/2006">
              <mc:Choice xmlns:v="urn:schemas-microsoft-com:vml" Requires="v">
                <p:oleObj spid="_x0000_s30756" r:id="rId6" imgW="1435100" imgH="292100" progId="">
                  <p:embed/>
                </p:oleObj>
              </mc:Choice>
              <mc:Fallback>
                <p:oleObj r:id="rId6" imgW="1435100" imgH="2921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4495800"/>
                        <a:ext cx="4191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26306" y="5181600"/>
            <a:ext cx="5929828" cy="523220"/>
          </a:xfrm>
          <a:prstGeom prst="rect">
            <a:avLst/>
          </a:prstGeom>
        </p:spPr>
        <p:txBody>
          <a:bodyPr wrap="non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则砂石下落</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时，转台的角速度为：</a:t>
            </a:r>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14865046"/>
              </p:ext>
            </p:extLst>
          </p:nvPr>
        </p:nvGraphicFramePr>
        <p:xfrm>
          <a:off x="548981" y="5746192"/>
          <a:ext cx="7284538" cy="957263"/>
        </p:xfrm>
        <a:graphic>
          <a:graphicData uri="http://schemas.openxmlformats.org/presentationml/2006/ole">
            <mc:AlternateContent xmlns:mc="http://schemas.openxmlformats.org/markup-compatibility/2006">
              <mc:Choice xmlns:v="urn:schemas-microsoft-com:vml" Requires="v">
                <p:oleObj spid="_x0000_s30757" r:id="rId8" imgW="2971800" imgH="381000" progId="">
                  <p:embed/>
                </p:oleObj>
              </mc:Choice>
              <mc:Fallback>
                <p:oleObj r:id="rId8" imgW="2971800" imgH="3810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981" y="5746192"/>
                        <a:ext cx="7284538"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056"/>
          <p:cNvSpPr txBox="1">
            <a:spLocks noChangeArrowheads="1"/>
          </p:cNvSpPr>
          <p:nvPr/>
        </p:nvSpPr>
        <p:spPr bwMode="auto">
          <a:xfrm>
            <a:off x="620795" y="236809"/>
            <a:ext cx="5732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黑体" panose="02010609060101010101" pitchFamily="49" charset="-122"/>
                <a:ea typeface="黑体" panose="02010609060101010101" pitchFamily="49" charset="-122"/>
              </a:rPr>
              <a:t>三 刚体定轴转动的角动量守恒定律</a:t>
            </a:r>
          </a:p>
        </p:txBody>
      </p:sp>
    </p:spTree>
    <p:extLst>
      <p:ext uri="{BB962C8B-B14F-4D97-AF65-F5344CB8AC3E}">
        <p14:creationId xmlns:p14="http://schemas.microsoft.com/office/powerpoint/2010/main" val="372891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AB0AA42-E96F-4262-A3F7-1AA75E73A5E2}"/>
              </a:ext>
            </a:extLst>
          </p:cNvPr>
          <p:cNvPicPr>
            <a:picLocks noChangeAspect="1"/>
          </p:cNvPicPr>
          <p:nvPr/>
        </p:nvPicPr>
        <p:blipFill>
          <a:blip r:embed="rId2"/>
          <a:stretch>
            <a:fillRect/>
          </a:stretch>
        </p:blipFill>
        <p:spPr>
          <a:xfrm>
            <a:off x="21454" y="1219200"/>
            <a:ext cx="8244000" cy="5533761"/>
          </a:xfrm>
          <a:prstGeom prst="rect">
            <a:avLst/>
          </a:prstGeom>
        </p:spPr>
      </p:pic>
    </p:spTree>
    <p:extLst>
      <p:ext uri="{BB962C8B-B14F-4D97-AF65-F5344CB8AC3E}">
        <p14:creationId xmlns:p14="http://schemas.microsoft.com/office/powerpoint/2010/main" val="4075771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35" y="838200"/>
            <a:ext cx="9117694" cy="2423484"/>
          </a:xfrm>
          <a:prstGeom prst="rect">
            <a:avLst/>
          </a:prstGeom>
        </p:spPr>
        <p:txBody>
          <a:bodyPr wrap="square">
            <a:spAutoFit/>
          </a:bodyPr>
          <a:lstStyle/>
          <a:p>
            <a:pPr>
              <a:lnSpc>
                <a:spcPct val="110000"/>
              </a:lnSpc>
            </a:pP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4.3.3</a:t>
            </a: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圆盘上跑动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如图</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=70kg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的人站在半径为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=4.0m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的匀质圆盘边缘，圆盘可绕通过其中心的转轴在水平面内无摩擦转动，质量为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=200kg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。初始时刻圆盘处于静止状态，当人以相对于地面</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4.0m/s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的速度沿圆盘边缘跑动时，圆盘沿反方向转动。求此时圆盘转动的角速度。</a:t>
            </a:r>
          </a:p>
        </p:txBody>
      </p:sp>
      <p:pic>
        <p:nvPicPr>
          <p:cNvPr id="117762" name="Picture 2" descr="C:\Users\zhangru\Desktop\新教材ppt\上册整合后的图片\4.3.6a.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70" y="3389769"/>
            <a:ext cx="3483430" cy="293483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13365" y="3276600"/>
            <a:ext cx="5554435" cy="1384995"/>
          </a:xfrm>
          <a:prstGeom prst="rect">
            <a:avLst/>
          </a:prstGeom>
        </p:spPr>
        <p:txBody>
          <a:bodyPr wrap="square">
            <a:spAutoFit/>
          </a:bodyPr>
          <a:lstStyle/>
          <a:p>
            <a:r>
              <a:rPr lang="zh-CN" altLang="zh-CN" sz="2800" b="1" dirty="0">
                <a:solidFill>
                  <a:srgbClr val="FF0000"/>
                </a:solidFill>
                <a:latin typeface="黑体" panose="02010609060101010101" pitchFamily="49" charset="-122"/>
                <a:ea typeface="黑体" panose="02010609060101010101" pitchFamily="49" charset="-122"/>
              </a:rPr>
              <a:t>解：</a:t>
            </a:r>
            <a:r>
              <a:rPr lang="zh-CN" altLang="zh-CN" sz="2800" dirty="0">
                <a:latin typeface="黑体" panose="02010609060101010101" pitchFamily="49" charset="-122"/>
                <a:ea typeface="黑体" panose="02010609060101010101" pitchFamily="49" charset="-122"/>
              </a:rPr>
              <a:t>人和圆盘组成的系统受到相对于转轴的合外力矩为</a:t>
            </a:r>
            <a:r>
              <a:rPr lang="en-US" altLang="zh-CN" sz="2800" dirty="0">
                <a:latin typeface="黑体" panose="02010609060101010101" pitchFamily="49" charset="-122"/>
                <a:ea typeface="黑体" panose="02010609060101010101" pitchFamily="49" charset="-122"/>
              </a:rPr>
              <a:t>0</a:t>
            </a:r>
            <a:r>
              <a:rPr lang="zh-CN" altLang="zh-CN" sz="2800" dirty="0">
                <a:latin typeface="黑体" panose="02010609060101010101" pitchFamily="49" charset="-122"/>
                <a:ea typeface="黑体" panose="02010609060101010101" pitchFamily="49" charset="-122"/>
              </a:rPr>
              <a:t>，系统角动量守恒。</a:t>
            </a:r>
            <a:endParaRPr lang="zh-CN" altLang="en-US" sz="2800" dirty="0">
              <a:latin typeface="黑体" panose="02010609060101010101" pitchFamily="49" charset="-122"/>
              <a:ea typeface="黑体" panose="02010609060101010101" pitchFamily="49"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064880738"/>
              </p:ext>
            </p:extLst>
          </p:nvPr>
        </p:nvGraphicFramePr>
        <p:xfrm>
          <a:off x="4852087" y="4343400"/>
          <a:ext cx="3834713" cy="1066800"/>
        </p:xfrm>
        <a:graphic>
          <a:graphicData uri="http://schemas.openxmlformats.org/presentationml/2006/ole">
            <mc:AlternateContent xmlns:mc="http://schemas.openxmlformats.org/markup-compatibility/2006">
              <mc:Choice xmlns:v="urn:schemas-microsoft-com:vml" Requires="v">
                <p:oleObj spid="_x0000_s31768" r:id="rId4" imgW="1256755" imgH="355446" progId="">
                  <p:embed/>
                </p:oleObj>
              </mc:Choice>
              <mc:Fallback>
                <p:oleObj r:id="rId4" imgW="1256755" imgH="355446"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087" y="4343400"/>
                        <a:ext cx="38347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56114293"/>
              </p:ext>
            </p:extLst>
          </p:nvPr>
        </p:nvGraphicFramePr>
        <p:xfrm>
          <a:off x="4870449" y="5516563"/>
          <a:ext cx="3190727" cy="960437"/>
        </p:xfrm>
        <a:graphic>
          <a:graphicData uri="http://schemas.openxmlformats.org/presentationml/2006/ole">
            <mc:AlternateContent xmlns:mc="http://schemas.openxmlformats.org/markup-compatibility/2006">
              <mc:Choice xmlns:v="urn:schemas-microsoft-com:vml" Requires="v">
                <p:oleObj spid="_x0000_s31769" name="Equation" r:id="rId6" imgW="1155600" imgH="355320" progId="">
                  <p:embed/>
                </p:oleObj>
              </mc:Choice>
              <mc:Fallback>
                <p:oleObj name="Equation" r:id="rId6" imgW="1155600" imgH="3553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0449" y="5516563"/>
                        <a:ext cx="3190727"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1056"/>
          <p:cNvSpPr txBox="1">
            <a:spLocks noChangeArrowheads="1"/>
          </p:cNvSpPr>
          <p:nvPr/>
        </p:nvSpPr>
        <p:spPr bwMode="auto">
          <a:xfrm>
            <a:off x="620795" y="236809"/>
            <a:ext cx="5732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solidFill>
                  <a:srgbClr val="00B050"/>
                </a:solidFill>
                <a:latin typeface="黑体" panose="02010609060101010101" pitchFamily="49" charset="-122"/>
                <a:ea typeface="黑体" panose="02010609060101010101" pitchFamily="49" charset="-122"/>
              </a:rPr>
              <a:t>三 刚体定轴转动的角动量守恒定律</a:t>
            </a:r>
          </a:p>
        </p:txBody>
      </p:sp>
    </p:spTree>
    <p:extLst>
      <p:ext uri="{BB962C8B-B14F-4D97-AF65-F5344CB8AC3E}">
        <p14:creationId xmlns:p14="http://schemas.microsoft.com/office/powerpoint/2010/main" val="267744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2889" y="2514600"/>
            <a:ext cx="8536311" cy="923330"/>
          </a:xfrm>
          <a:prstGeom prst="rect">
            <a:avLst/>
          </a:prstGeom>
        </p:spPr>
        <p:txBody>
          <a:bodyPr wrap="none">
            <a:spAutoFit/>
          </a:bodyPr>
          <a:lstStyle/>
          <a:p>
            <a:r>
              <a:rPr lang="en-US" altLang="zh-CN" sz="5400" dirty="0">
                <a:latin typeface="Times New Roman" panose="02020603050405020304" pitchFamily="18" charset="0"/>
                <a:ea typeface="黑体" panose="02010609060101010101" pitchFamily="49" charset="-122"/>
                <a:cs typeface="Times New Roman" panose="02020603050405020304" pitchFamily="18" charset="0"/>
              </a:rPr>
              <a:t>4</a:t>
            </a:r>
            <a:r>
              <a:rPr lang="en-US" altLang="zh-CN" sz="5400" dirty="0">
                <a:latin typeface="黑体" panose="02010609060101010101" pitchFamily="49" charset="-122"/>
                <a:ea typeface="黑体" panose="02010609060101010101" pitchFamily="49" charset="-122"/>
              </a:rPr>
              <a:t> </a:t>
            </a:r>
            <a:r>
              <a:rPr lang="zh-CN" altLang="zh-CN" sz="5400" dirty="0">
                <a:latin typeface="黑体" panose="02010609060101010101" pitchFamily="49" charset="-122"/>
                <a:ea typeface="黑体" panose="02010609060101010101" pitchFamily="49" charset="-122"/>
              </a:rPr>
              <a:t>刚体定轴转动的动能定理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Text Box 3"/>
          <p:cNvSpPr txBox="1">
            <a:spLocks noChangeArrowheads="1"/>
          </p:cNvSpPr>
          <p:nvPr/>
        </p:nvSpPr>
        <p:spPr bwMode="auto">
          <a:xfrm>
            <a:off x="762000" y="173596"/>
            <a:ext cx="579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3200" b="1" dirty="0">
                <a:solidFill>
                  <a:srgbClr val="00B050"/>
                </a:solidFill>
                <a:latin typeface="黑体" pitchFamily="49" charset="-122"/>
                <a:ea typeface="黑体" pitchFamily="49" charset="-122"/>
              </a:rPr>
              <a:t>一 </a:t>
            </a:r>
            <a:r>
              <a:rPr lang="zh-CN" altLang="en-US" sz="3200" b="1" dirty="0">
                <a:solidFill>
                  <a:srgbClr val="00B050"/>
                </a:solidFill>
                <a:latin typeface="黑体" panose="02010609060101010101" pitchFamily="49" charset="-122"/>
                <a:ea typeface="黑体" panose="02010609060101010101" pitchFamily="49" charset="-122"/>
              </a:rPr>
              <a:t>刚体绕定轴转动的</a:t>
            </a:r>
            <a:r>
              <a:rPr kumimoji="1" lang="zh-CN" altLang="en-US" sz="3200" b="1" dirty="0">
                <a:solidFill>
                  <a:srgbClr val="00B050"/>
                </a:solidFill>
                <a:latin typeface="黑体" pitchFamily="49" charset="-122"/>
                <a:ea typeface="黑体" pitchFamily="49" charset="-122"/>
              </a:rPr>
              <a:t>转动动能</a:t>
            </a:r>
          </a:p>
        </p:txBody>
      </p:sp>
      <p:graphicFrame>
        <p:nvGraphicFramePr>
          <p:cNvPr id="193540" name="Object 4"/>
          <p:cNvGraphicFramePr>
            <a:graphicFrameLocks noChangeAspect="1"/>
          </p:cNvGraphicFramePr>
          <p:nvPr>
            <p:extLst>
              <p:ext uri="{D42A27DB-BD31-4B8C-83A1-F6EECF244321}">
                <p14:modId xmlns:p14="http://schemas.microsoft.com/office/powerpoint/2010/main" val="1472163998"/>
              </p:ext>
            </p:extLst>
          </p:nvPr>
        </p:nvGraphicFramePr>
        <p:xfrm>
          <a:off x="762000" y="2819400"/>
          <a:ext cx="3241675" cy="1208088"/>
        </p:xfrm>
        <a:graphic>
          <a:graphicData uri="http://schemas.openxmlformats.org/presentationml/2006/ole">
            <mc:AlternateContent xmlns:mc="http://schemas.openxmlformats.org/markup-compatibility/2006">
              <mc:Choice xmlns:v="urn:schemas-microsoft-com:vml" Requires="v">
                <p:oleObj spid="_x0000_s32792" name="Equation" r:id="rId3" imgW="1002865" imgH="418918" progId="">
                  <p:embed/>
                </p:oleObj>
              </mc:Choice>
              <mc:Fallback>
                <p:oleObj name="Equation" r:id="rId3" imgW="1002865" imgH="41891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3241675"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46" name="Object 10"/>
          <p:cNvGraphicFramePr>
            <a:graphicFrameLocks noChangeAspect="1"/>
          </p:cNvGraphicFramePr>
          <p:nvPr>
            <p:extLst>
              <p:ext uri="{D42A27DB-BD31-4B8C-83A1-F6EECF244321}">
                <p14:modId xmlns:p14="http://schemas.microsoft.com/office/powerpoint/2010/main" val="487666627"/>
              </p:ext>
            </p:extLst>
          </p:nvPr>
        </p:nvGraphicFramePr>
        <p:xfrm>
          <a:off x="3998913" y="2830513"/>
          <a:ext cx="4311650" cy="1165225"/>
        </p:xfrm>
        <a:graphic>
          <a:graphicData uri="http://schemas.openxmlformats.org/presentationml/2006/ole">
            <mc:AlternateContent xmlns:mc="http://schemas.openxmlformats.org/markup-compatibility/2006">
              <mc:Choice xmlns:v="urn:schemas-microsoft-com:vml" Requires="v">
                <p:oleObj spid="_x0000_s32793" name="公式" r:id="rId5" imgW="1688760" imgH="419040" progId="">
                  <p:embed/>
                </p:oleObj>
              </mc:Choice>
              <mc:Fallback>
                <p:oleObj name="公式" r:id="rId5" imgW="1688760" imgH="4190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913" y="2830513"/>
                        <a:ext cx="4311650"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29029" y="1204686"/>
            <a:ext cx="8382000" cy="954107"/>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刚体定轴转动时，组成刚体的各个质点都具有动能，它们的动能之和就是刚体的转动动能。</a:t>
            </a:r>
          </a:p>
        </p:txBody>
      </p:sp>
      <p:grpSp>
        <p:nvGrpSpPr>
          <p:cNvPr id="3" name="Group 8"/>
          <p:cNvGrpSpPr>
            <a:grpSpLocks/>
          </p:cNvGrpSpPr>
          <p:nvPr/>
        </p:nvGrpSpPr>
        <p:grpSpPr bwMode="auto">
          <a:xfrm>
            <a:off x="0" y="4778375"/>
            <a:ext cx="8229600" cy="479425"/>
            <a:chOff x="48" y="516"/>
            <a:chExt cx="5184" cy="302"/>
          </a:xfrm>
        </p:grpSpPr>
        <p:sp>
          <p:nvSpPr>
            <p:cNvPr id="12" name="Rectangle 9"/>
            <p:cNvSpPr>
              <a:spLocks noChangeArrowheads="1"/>
            </p:cNvSpPr>
            <p:nvPr/>
          </p:nvSpPr>
          <p:spPr bwMode="auto">
            <a:xfrm>
              <a:off x="48" y="516"/>
              <a:ext cx="5184"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800" dirty="0">
                  <a:solidFill>
                    <a:srgbClr val="000000"/>
                  </a:solidFill>
                  <a:latin typeface="黑体" pitchFamily="49" charset="-122"/>
                  <a:ea typeface="黑体" pitchFamily="49" charset="-122"/>
                </a:rPr>
                <a:t>力的空间累积效应</a:t>
              </a:r>
              <a:r>
                <a:rPr kumimoji="1" lang="zh-CN" altLang="en-US" sz="2800" b="0" dirty="0">
                  <a:solidFill>
                    <a:srgbClr val="000000"/>
                  </a:solidFill>
                  <a:latin typeface="黑体" pitchFamily="49" charset="-122"/>
                  <a:ea typeface="黑体" pitchFamily="49" charset="-122"/>
                </a:rPr>
                <a:t>       </a:t>
              </a:r>
              <a:r>
                <a:rPr kumimoji="1" lang="zh-CN" altLang="en-US" sz="2800" dirty="0">
                  <a:solidFill>
                    <a:srgbClr val="000000"/>
                  </a:solidFill>
                  <a:latin typeface="黑体" pitchFamily="49" charset="-122"/>
                  <a:ea typeface="黑体" pitchFamily="49" charset="-122"/>
                </a:rPr>
                <a:t>力的功</a:t>
              </a:r>
              <a:r>
                <a:rPr kumimoji="1" lang="en-US" altLang="zh-CN" sz="2800" dirty="0">
                  <a:solidFill>
                    <a:srgbClr val="000000"/>
                  </a:solidFill>
                  <a:latin typeface="黑体" pitchFamily="49" charset="-122"/>
                  <a:ea typeface="黑体" pitchFamily="49" charset="-122"/>
                </a:rPr>
                <a:t>,</a:t>
              </a:r>
              <a:r>
                <a:rPr kumimoji="1" lang="zh-CN" altLang="en-US" sz="2800" dirty="0">
                  <a:solidFill>
                    <a:srgbClr val="000000"/>
                  </a:solidFill>
                  <a:latin typeface="黑体" pitchFamily="49" charset="-122"/>
                  <a:ea typeface="黑体" pitchFamily="49" charset="-122"/>
                </a:rPr>
                <a:t>动能</a:t>
              </a:r>
              <a:r>
                <a:rPr kumimoji="1" lang="en-US" altLang="zh-CN" sz="2800" dirty="0">
                  <a:solidFill>
                    <a:srgbClr val="000000"/>
                  </a:solidFill>
                  <a:latin typeface="黑体" pitchFamily="49" charset="-122"/>
                  <a:ea typeface="黑体" pitchFamily="49" charset="-122"/>
                </a:rPr>
                <a:t>,</a:t>
              </a:r>
              <a:r>
                <a:rPr kumimoji="1" lang="zh-CN" altLang="en-US" sz="2800" dirty="0">
                  <a:solidFill>
                    <a:srgbClr val="000000"/>
                  </a:solidFill>
                  <a:latin typeface="黑体" pitchFamily="49" charset="-122"/>
                  <a:ea typeface="黑体" pitchFamily="49" charset="-122"/>
                </a:rPr>
                <a:t>动能定理</a:t>
              </a:r>
              <a:r>
                <a:rPr kumimoji="1" lang="en-US" altLang="zh-CN" sz="2800" dirty="0">
                  <a:solidFill>
                    <a:srgbClr val="000000"/>
                  </a:solidFill>
                </a:rPr>
                <a:t>.</a:t>
              </a:r>
            </a:p>
          </p:txBody>
        </p:sp>
        <p:sp>
          <p:nvSpPr>
            <p:cNvPr id="13" name="AutoShape 10"/>
            <p:cNvSpPr>
              <a:spLocks noChangeArrowheads="1"/>
            </p:cNvSpPr>
            <p:nvPr/>
          </p:nvSpPr>
          <p:spPr bwMode="auto">
            <a:xfrm>
              <a:off x="1968" y="624"/>
              <a:ext cx="576" cy="144"/>
            </a:xfrm>
            <a:prstGeom prst="rightArrow">
              <a:avLst>
                <a:gd name="adj1" fmla="val 50000"/>
                <a:gd name="adj2" fmla="val 139111"/>
              </a:avLst>
            </a:prstGeom>
            <a:solidFill>
              <a:srgbClr val="FFCC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11"/>
          <p:cNvGrpSpPr>
            <a:grpSpLocks/>
          </p:cNvGrpSpPr>
          <p:nvPr/>
        </p:nvGrpSpPr>
        <p:grpSpPr bwMode="auto">
          <a:xfrm>
            <a:off x="-76200" y="5464175"/>
            <a:ext cx="9677400" cy="479425"/>
            <a:chOff x="48" y="816"/>
            <a:chExt cx="6096" cy="302"/>
          </a:xfrm>
        </p:grpSpPr>
        <p:sp>
          <p:nvSpPr>
            <p:cNvPr id="15" name="Rectangle 12"/>
            <p:cNvSpPr>
              <a:spLocks noChangeArrowheads="1"/>
            </p:cNvSpPr>
            <p:nvPr/>
          </p:nvSpPr>
          <p:spPr bwMode="auto">
            <a:xfrm>
              <a:off x="48" y="816"/>
              <a:ext cx="609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zh-CN" altLang="en-US" sz="2800" dirty="0">
                  <a:solidFill>
                    <a:srgbClr val="000000"/>
                  </a:solidFill>
                  <a:latin typeface="黑体" pitchFamily="49" charset="-122"/>
                  <a:ea typeface="黑体" pitchFamily="49" charset="-122"/>
                </a:rPr>
                <a:t>力矩的空间累积效应       力矩的功</a:t>
              </a:r>
              <a:r>
                <a:rPr kumimoji="1" lang="en-US" altLang="zh-CN" sz="2800" dirty="0">
                  <a:solidFill>
                    <a:srgbClr val="000000"/>
                  </a:solidFill>
                  <a:latin typeface="黑体" pitchFamily="49" charset="-122"/>
                  <a:ea typeface="黑体" pitchFamily="49" charset="-122"/>
                </a:rPr>
                <a:t>,</a:t>
              </a:r>
              <a:r>
                <a:rPr kumimoji="1" lang="zh-CN" altLang="en-US" sz="2800" dirty="0">
                  <a:solidFill>
                    <a:srgbClr val="000000"/>
                  </a:solidFill>
                  <a:latin typeface="黑体" pitchFamily="49" charset="-122"/>
                  <a:ea typeface="黑体" pitchFamily="49" charset="-122"/>
                </a:rPr>
                <a:t>转动动能</a:t>
              </a:r>
              <a:r>
                <a:rPr kumimoji="1" lang="en-US" altLang="zh-CN" sz="2800" dirty="0">
                  <a:solidFill>
                    <a:srgbClr val="000000"/>
                  </a:solidFill>
                  <a:latin typeface="黑体" pitchFamily="49" charset="-122"/>
                  <a:ea typeface="黑体" pitchFamily="49" charset="-122"/>
                </a:rPr>
                <a:t>,</a:t>
              </a:r>
              <a:r>
                <a:rPr kumimoji="1" lang="zh-CN" altLang="en-US" sz="2800" dirty="0">
                  <a:solidFill>
                    <a:srgbClr val="000000"/>
                  </a:solidFill>
                  <a:latin typeface="黑体" pitchFamily="49" charset="-122"/>
                  <a:ea typeface="黑体" pitchFamily="49" charset="-122"/>
                </a:rPr>
                <a:t>动能定理</a:t>
              </a:r>
              <a:endParaRPr kumimoji="1" lang="en-US" altLang="zh-CN" sz="2800" dirty="0">
                <a:solidFill>
                  <a:srgbClr val="000000"/>
                </a:solidFill>
              </a:endParaRPr>
            </a:p>
          </p:txBody>
        </p:sp>
        <p:sp>
          <p:nvSpPr>
            <p:cNvPr id="16" name="AutoShape 13"/>
            <p:cNvSpPr>
              <a:spLocks noChangeArrowheads="1"/>
            </p:cNvSpPr>
            <p:nvPr/>
          </p:nvSpPr>
          <p:spPr bwMode="auto">
            <a:xfrm>
              <a:off x="2208" y="912"/>
              <a:ext cx="628" cy="144"/>
            </a:xfrm>
            <a:prstGeom prst="rightArrow">
              <a:avLst>
                <a:gd name="adj1" fmla="val 50000"/>
                <a:gd name="adj2" fmla="val 151670"/>
              </a:avLst>
            </a:prstGeom>
            <a:solidFill>
              <a:srgbClr val="FFCC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38840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blinds(horizontal)">
                                      <p:cBhvr>
                                        <p:cTn id="7" dur="500"/>
                                        <p:tgtEl>
                                          <p:spTgt spid="193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46"/>
                                        </p:tgtEl>
                                        <p:attrNameLst>
                                          <p:attrName>style.visibility</p:attrName>
                                        </p:attrNameLst>
                                      </p:cBhvr>
                                      <p:to>
                                        <p:strVal val="visible"/>
                                      </p:to>
                                    </p:set>
                                    <p:animEffect transition="in" filter="blinds(horizontal)">
                                      <p:cBhvr>
                                        <p:cTn id="12" dur="500"/>
                                        <p:tgtEl>
                                          <p:spTgt spid="1935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2210" name="Object 2"/>
          <p:cNvGraphicFramePr>
            <a:graphicFrameLocks noChangeAspect="1"/>
          </p:cNvGraphicFramePr>
          <p:nvPr>
            <p:extLst>
              <p:ext uri="{D42A27DB-BD31-4B8C-83A1-F6EECF244321}">
                <p14:modId xmlns:p14="http://schemas.microsoft.com/office/powerpoint/2010/main" val="2808427082"/>
              </p:ext>
            </p:extLst>
          </p:nvPr>
        </p:nvGraphicFramePr>
        <p:xfrm>
          <a:off x="609600" y="1752600"/>
          <a:ext cx="3886200" cy="1308100"/>
        </p:xfrm>
        <a:graphic>
          <a:graphicData uri="http://schemas.openxmlformats.org/presentationml/2006/ole">
            <mc:AlternateContent xmlns:mc="http://schemas.openxmlformats.org/markup-compatibility/2006">
              <mc:Choice xmlns:v="urn:schemas-microsoft-com:vml" Requires="v">
                <p:oleObj spid="_x0000_s33981" name="Equation" r:id="rId3" imgW="1333500" imgH="457200" progId="">
                  <p:embed/>
                </p:oleObj>
              </mc:Choice>
              <mc:Fallback>
                <p:oleObj name="Equation" r:id="rId3" imgW="1333500" imgH="457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38862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11" name="Object 3"/>
          <p:cNvGraphicFramePr>
            <a:graphicFrameLocks noChangeAspect="1"/>
          </p:cNvGraphicFramePr>
          <p:nvPr>
            <p:extLst>
              <p:ext uri="{D42A27DB-BD31-4B8C-83A1-F6EECF244321}">
                <p14:modId xmlns:p14="http://schemas.microsoft.com/office/powerpoint/2010/main" val="2918753768"/>
              </p:ext>
            </p:extLst>
          </p:nvPr>
        </p:nvGraphicFramePr>
        <p:xfrm>
          <a:off x="914400" y="3124200"/>
          <a:ext cx="2819400" cy="536575"/>
        </p:xfrm>
        <a:graphic>
          <a:graphicData uri="http://schemas.openxmlformats.org/presentationml/2006/ole">
            <mc:AlternateContent xmlns:mc="http://schemas.openxmlformats.org/markup-compatibility/2006">
              <mc:Choice xmlns:v="urn:schemas-microsoft-com:vml" Requires="v">
                <p:oleObj spid="_x0000_s33982" name="公式" r:id="rId5" imgW="736280" imgH="177723" progId="">
                  <p:embed/>
                </p:oleObj>
              </mc:Choice>
              <mc:Fallback>
                <p:oleObj name="公式" r:id="rId5" imgW="736280" imgH="177723"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124200"/>
                        <a:ext cx="281940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228600" y="3810000"/>
            <a:ext cx="4267200" cy="971550"/>
            <a:chOff x="144" y="2882"/>
            <a:chExt cx="2688" cy="612"/>
          </a:xfrm>
        </p:grpSpPr>
        <p:graphicFrame>
          <p:nvGraphicFramePr>
            <p:cNvPr id="222213" name="Object 5"/>
            <p:cNvGraphicFramePr>
              <a:graphicFrameLocks noChangeAspect="1"/>
            </p:cNvGraphicFramePr>
            <p:nvPr/>
          </p:nvGraphicFramePr>
          <p:xfrm>
            <a:off x="1296" y="2882"/>
            <a:ext cx="1536" cy="612"/>
          </p:xfrm>
          <a:graphic>
            <a:graphicData uri="http://schemas.openxmlformats.org/presentationml/2006/ole">
              <mc:AlternateContent xmlns:mc="http://schemas.openxmlformats.org/markup-compatibility/2006">
                <mc:Choice xmlns:v="urn:schemas-microsoft-com:vml" Requires="v">
                  <p:oleObj spid="_x0000_s33983" name="Equation" r:id="rId7" imgW="825142" imgH="355446" progId="">
                    <p:embed/>
                  </p:oleObj>
                </mc:Choice>
                <mc:Fallback>
                  <p:oleObj name="Equation" r:id="rId7" imgW="825142" imgH="3554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2882"/>
                          <a:ext cx="1536" cy="612"/>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sp>
          <p:nvSpPr>
            <p:cNvPr id="222214" name="Rectangle 6"/>
            <p:cNvSpPr>
              <a:spLocks noChangeArrowheads="1"/>
            </p:cNvSpPr>
            <p:nvPr/>
          </p:nvSpPr>
          <p:spPr bwMode="auto">
            <a:xfrm>
              <a:off x="144" y="2978"/>
              <a:ext cx="1680" cy="32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tx1"/>
                  </a:solidFill>
                  <a:latin typeface="黑体" pitchFamily="49" charset="-122"/>
                  <a:ea typeface="黑体" pitchFamily="49" charset="-122"/>
                </a:rPr>
                <a:t>力矩的功</a:t>
              </a:r>
            </a:p>
          </p:txBody>
        </p:sp>
      </p:grpSp>
      <p:sp>
        <p:nvSpPr>
          <p:cNvPr id="222215" name="Rectangle 7"/>
          <p:cNvSpPr>
            <a:spLocks noChangeArrowheads="1"/>
          </p:cNvSpPr>
          <p:nvPr/>
        </p:nvSpPr>
        <p:spPr bwMode="auto">
          <a:xfrm>
            <a:off x="838200" y="177225"/>
            <a:ext cx="3429000" cy="584775"/>
          </a:xfrm>
          <a:prstGeom prst="rect">
            <a:avLst/>
          </a:prstGeom>
          <a:noFill/>
          <a:ln>
            <a:noFill/>
          </a:ln>
          <a:effectLst/>
          <a:extLst>
            <a:ext uri="{909E8E84-426E-40DD-AFC4-6F175D3DCCD1}">
              <a14:hiddenFill xmlns:a14="http://schemas.microsoft.com/office/drawing/2010/main">
                <a:gradFill rotWithShape="0">
                  <a:gsLst>
                    <a:gs pos="0">
                      <a:srgbClr val="FFFF99"/>
                    </a:gs>
                    <a:gs pos="100000">
                      <a:srgbClr val="FFFF99">
                        <a:gamma/>
                        <a:shade val="56078"/>
                        <a:invGamma/>
                      </a:srgbClr>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00B050"/>
                </a:solidFill>
                <a:latin typeface="黑体" pitchFamily="49" charset="-122"/>
                <a:ea typeface="黑体" pitchFamily="49" charset="-122"/>
              </a:rPr>
              <a:t>二 力矩的功  </a:t>
            </a:r>
          </a:p>
        </p:txBody>
      </p:sp>
      <p:grpSp>
        <p:nvGrpSpPr>
          <p:cNvPr id="3" name="Group 14"/>
          <p:cNvGrpSpPr>
            <a:grpSpLocks/>
          </p:cNvGrpSpPr>
          <p:nvPr/>
        </p:nvGrpSpPr>
        <p:grpSpPr bwMode="auto">
          <a:xfrm>
            <a:off x="212725" y="5080000"/>
            <a:ext cx="5807075" cy="1016000"/>
            <a:chOff x="134" y="3504"/>
            <a:chExt cx="3658" cy="640"/>
          </a:xfrm>
        </p:grpSpPr>
        <p:graphicFrame>
          <p:nvGraphicFramePr>
            <p:cNvPr id="222223" name="Object 15"/>
            <p:cNvGraphicFramePr>
              <a:graphicFrameLocks noChangeAspect="1"/>
            </p:cNvGraphicFramePr>
            <p:nvPr>
              <p:extLst>
                <p:ext uri="{D42A27DB-BD31-4B8C-83A1-F6EECF244321}">
                  <p14:modId xmlns:p14="http://schemas.microsoft.com/office/powerpoint/2010/main" val="4135736620"/>
                </p:ext>
              </p:extLst>
            </p:nvPr>
          </p:nvGraphicFramePr>
          <p:xfrm>
            <a:off x="1632" y="3504"/>
            <a:ext cx="2160" cy="640"/>
          </p:xfrm>
          <a:graphic>
            <a:graphicData uri="http://schemas.openxmlformats.org/presentationml/2006/ole">
              <mc:AlternateContent xmlns:mc="http://schemas.openxmlformats.org/markup-compatibility/2006">
                <mc:Choice xmlns:v="urn:schemas-microsoft-com:vml" Requires="v">
                  <p:oleObj spid="_x0000_s33984" name="Equation" r:id="rId9" imgW="1473200" imgH="393700" progId="">
                    <p:embed/>
                  </p:oleObj>
                </mc:Choice>
                <mc:Fallback>
                  <p:oleObj name="Equation" r:id="rId9" imgW="1473200" imgH="3937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3504"/>
                          <a:ext cx="2160" cy="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24" name="Text Box 16"/>
            <p:cNvSpPr txBox="1">
              <a:spLocks noChangeArrowheads="1"/>
            </p:cNvSpPr>
            <p:nvPr/>
          </p:nvSpPr>
          <p:spPr bwMode="auto">
            <a:xfrm>
              <a:off x="134" y="3600"/>
              <a:ext cx="289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70C0"/>
                  </a:solidFill>
                  <a:latin typeface="黑体" pitchFamily="49" charset="-122"/>
                  <a:ea typeface="黑体" pitchFamily="49" charset="-122"/>
                </a:rPr>
                <a:t>力矩的</a:t>
              </a:r>
              <a:r>
                <a:rPr kumimoji="1" lang="zh-CN" altLang="en-US" sz="3200" dirty="0">
                  <a:solidFill>
                    <a:srgbClr val="0070C0"/>
                  </a:solidFill>
                  <a:latin typeface="黑体" pitchFamily="49" charset="-122"/>
                  <a:ea typeface="黑体" pitchFamily="49" charset="-122"/>
                </a:rPr>
                <a:t>功率</a:t>
              </a:r>
            </a:p>
          </p:txBody>
        </p:sp>
      </p:grpSp>
      <p:grpSp>
        <p:nvGrpSpPr>
          <p:cNvPr id="4" name="Group 17"/>
          <p:cNvGrpSpPr>
            <a:grpSpLocks/>
          </p:cNvGrpSpPr>
          <p:nvPr/>
        </p:nvGrpSpPr>
        <p:grpSpPr bwMode="auto">
          <a:xfrm>
            <a:off x="4953000" y="1447800"/>
            <a:ext cx="3886200" cy="3352800"/>
            <a:chOff x="3072" y="1344"/>
            <a:chExt cx="2448" cy="2112"/>
          </a:xfrm>
        </p:grpSpPr>
        <p:sp>
          <p:nvSpPr>
            <p:cNvPr id="222226" name="Rectangle 18"/>
            <p:cNvSpPr>
              <a:spLocks noChangeArrowheads="1"/>
            </p:cNvSpPr>
            <p:nvPr/>
          </p:nvSpPr>
          <p:spPr bwMode="auto">
            <a:xfrm>
              <a:off x="3072" y="1344"/>
              <a:ext cx="2448" cy="211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7" name="Arc 19"/>
            <p:cNvSpPr>
              <a:spLocks/>
            </p:cNvSpPr>
            <p:nvPr/>
          </p:nvSpPr>
          <p:spPr bwMode="auto">
            <a:xfrm>
              <a:off x="3933" y="1677"/>
              <a:ext cx="1011" cy="1731"/>
            </a:xfrm>
            <a:custGeom>
              <a:avLst/>
              <a:gdLst>
                <a:gd name="G0" fmla="+- 0 0 0"/>
                <a:gd name="G1" fmla="+- 20643 0 0"/>
                <a:gd name="G2" fmla="+- 21600 0 0"/>
                <a:gd name="T0" fmla="*/ 6359 w 21600"/>
                <a:gd name="T1" fmla="*/ 0 h 26246"/>
                <a:gd name="T2" fmla="*/ 20861 w 21600"/>
                <a:gd name="T3" fmla="*/ 26246 h 26246"/>
                <a:gd name="T4" fmla="*/ 0 w 21600"/>
                <a:gd name="T5" fmla="*/ 20643 h 26246"/>
              </a:gdLst>
              <a:ahLst/>
              <a:cxnLst>
                <a:cxn ang="0">
                  <a:pos x="T0" y="T1"/>
                </a:cxn>
                <a:cxn ang="0">
                  <a:pos x="T2" y="T3"/>
                </a:cxn>
                <a:cxn ang="0">
                  <a:pos x="T4" y="T5"/>
                </a:cxn>
              </a:cxnLst>
              <a:rect l="0" t="0" r="r" b="b"/>
              <a:pathLst>
                <a:path w="21600" h="26246" fill="none" extrusionOk="0">
                  <a:moveTo>
                    <a:pt x="6358" y="0"/>
                  </a:moveTo>
                  <a:cubicBezTo>
                    <a:pt x="15418" y="2791"/>
                    <a:pt x="21600" y="11163"/>
                    <a:pt x="21600" y="20643"/>
                  </a:cubicBezTo>
                  <a:cubicBezTo>
                    <a:pt x="21600" y="22534"/>
                    <a:pt x="21351" y="24418"/>
                    <a:pt x="20860" y="26245"/>
                  </a:cubicBezTo>
                </a:path>
                <a:path w="21600" h="26246" stroke="0" extrusionOk="0">
                  <a:moveTo>
                    <a:pt x="6358" y="0"/>
                  </a:moveTo>
                  <a:cubicBezTo>
                    <a:pt x="15418" y="2791"/>
                    <a:pt x="21600" y="11163"/>
                    <a:pt x="21600" y="20643"/>
                  </a:cubicBezTo>
                  <a:cubicBezTo>
                    <a:pt x="21600" y="22534"/>
                    <a:pt x="21351" y="24418"/>
                    <a:pt x="20860" y="26245"/>
                  </a:cubicBezTo>
                  <a:lnTo>
                    <a:pt x="0" y="20643"/>
                  </a:lnTo>
                  <a:close/>
                </a:path>
              </a:pathLst>
            </a:cu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8" name="Freeform 20"/>
            <p:cNvSpPr>
              <a:spLocks/>
            </p:cNvSpPr>
            <p:nvPr/>
          </p:nvSpPr>
          <p:spPr bwMode="auto">
            <a:xfrm>
              <a:off x="3120" y="2178"/>
              <a:ext cx="1739" cy="888"/>
            </a:xfrm>
            <a:custGeom>
              <a:avLst/>
              <a:gdLst>
                <a:gd name="T0" fmla="*/ 167 w 1739"/>
                <a:gd name="T1" fmla="*/ 591 h 888"/>
                <a:gd name="T2" fmla="*/ 363 w 1739"/>
                <a:gd name="T3" fmla="*/ 481 h 888"/>
                <a:gd name="T4" fmla="*/ 449 w 1739"/>
                <a:gd name="T5" fmla="*/ 417 h 888"/>
                <a:gd name="T6" fmla="*/ 553 w 1739"/>
                <a:gd name="T7" fmla="*/ 360 h 888"/>
                <a:gd name="T8" fmla="*/ 791 w 1739"/>
                <a:gd name="T9" fmla="*/ 221 h 888"/>
                <a:gd name="T10" fmla="*/ 921 w 1739"/>
                <a:gd name="T11" fmla="*/ 142 h 888"/>
                <a:gd name="T12" fmla="*/ 1137 w 1739"/>
                <a:gd name="T13" fmla="*/ 38 h 888"/>
                <a:gd name="T14" fmla="*/ 1333 w 1739"/>
                <a:gd name="T15" fmla="*/ 0 h 888"/>
                <a:gd name="T16" fmla="*/ 1558 w 1739"/>
                <a:gd name="T17" fmla="*/ 91 h 888"/>
                <a:gd name="T18" fmla="*/ 1664 w 1739"/>
                <a:gd name="T19" fmla="*/ 175 h 888"/>
                <a:gd name="T20" fmla="*/ 1734 w 1739"/>
                <a:gd name="T21" fmla="*/ 330 h 888"/>
                <a:gd name="T22" fmla="*/ 1622 w 1739"/>
                <a:gd name="T23" fmla="*/ 490 h 888"/>
                <a:gd name="T24" fmla="*/ 1560 w 1739"/>
                <a:gd name="T25" fmla="*/ 545 h 888"/>
                <a:gd name="T26" fmla="*/ 1417 w 1739"/>
                <a:gd name="T27" fmla="*/ 680 h 888"/>
                <a:gd name="T28" fmla="*/ 1110 w 1739"/>
                <a:gd name="T29" fmla="*/ 786 h 888"/>
                <a:gd name="T30" fmla="*/ 905 w 1739"/>
                <a:gd name="T31" fmla="*/ 798 h 888"/>
                <a:gd name="T32" fmla="*/ 705 w 1739"/>
                <a:gd name="T33" fmla="*/ 819 h 888"/>
                <a:gd name="T34" fmla="*/ 267 w 1739"/>
                <a:gd name="T35" fmla="*/ 880 h 888"/>
                <a:gd name="T36" fmla="*/ 184 w 1739"/>
                <a:gd name="T37" fmla="*/ 882 h 888"/>
                <a:gd name="T38" fmla="*/ 142 w 1739"/>
                <a:gd name="T39" fmla="*/ 883 h 888"/>
                <a:gd name="T40" fmla="*/ 25 w 1739"/>
                <a:gd name="T41" fmla="*/ 834 h 888"/>
                <a:gd name="T42" fmla="*/ 0 w 1739"/>
                <a:gd name="T43" fmla="*/ 734 h 888"/>
                <a:gd name="T44" fmla="*/ 27 w 1739"/>
                <a:gd name="T45" fmla="*/ 692 h 888"/>
                <a:gd name="T46" fmla="*/ 167 w 1739"/>
                <a:gd name="T47" fmla="*/ 591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gradFill rotWithShape="0">
              <a:gsLst>
                <a:gs pos="0">
                  <a:schemeClr val="accent1"/>
                </a:gs>
                <a:gs pos="100000">
                  <a:schemeClr val="accent1">
                    <a:gamma/>
                    <a:shade val="85882"/>
                    <a:invGamma/>
                  </a:schemeClr>
                </a:gs>
              </a:gsLst>
              <a:path path="rect">
                <a:fillToRect l="100000" b="100000"/>
              </a:path>
            </a:gradFill>
            <a:ln w="19050"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9" name="Line 21"/>
            <p:cNvSpPr>
              <a:spLocks noChangeShapeType="1"/>
            </p:cNvSpPr>
            <p:nvPr/>
          </p:nvSpPr>
          <p:spPr bwMode="auto">
            <a:xfrm flipV="1">
              <a:off x="3540" y="2496"/>
              <a:ext cx="1308" cy="381"/>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0" name="Line 22"/>
            <p:cNvSpPr>
              <a:spLocks noChangeShapeType="1"/>
            </p:cNvSpPr>
            <p:nvPr/>
          </p:nvSpPr>
          <p:spPr bwMode="auto">
            <a:xfrm>
              <a:off x="3540" y="2877"/>
              <a:ext cx="1798"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31" name="Object 23"/>
            <p:cNvGraphicFramePr>
              <a:graphicFrameLocks noChangeAspect="1"/>
            </p:cNvGraphicFramePr>
            <p:nvPr/>
          </p:nvGraphicFramePr>
          <p:xfrm>
            <a:off x="3330" y="2784"/>
            <a:ext cx="175" cy="204"/>
          </p:xfrm>
          <a:graphic>
            <a:graphicData uri="http://schemas.openxmlformats.org/presentationml/2006/ole">
              <mc:AlternateContent xmlns:mc="http://schemas.openxmlformats.org/markup-compatibility/2006">
                <mc:Choice xmlns:v="urn:schemas-microsoft-com:vml" Requires="v">
                  <p:oleObj spid="_x0000_s33985" name="公式" r:id="rId11" imgW="164957" imgH="190335" progId="">
                    <p:embed/>
                  </p:oleObj>
                </mc:Choice>
                <mc:Fallback>
                  <p:oleObj name="公式" r:id="rId11" imgW="164957" imgH="190335"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30" y="2784"/>
                          <a:ext cx="175"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32" name="Object 24"/>
            <p:cNvGraphicFramePr>
              <a:graphicFrameLocks noChangeAspect="1"/>
            </p:cNvGraphicFramePr>
            <p:nvPr/>
          </p:nvGraphicFramePr>
          <p:xfrm>
            <a:off x="4314" y="2640"/>
            <a:ext cx="198" cy="242"/>
          </p:xfrm>
          <a:graphic>
            <a:graphicData uri="http://schemas.openxmlformats.org/presentationml/2006/ole">
              <mc:AlternateContent xmlns:mc="http://schemas.openxmlformats.org/markup-compatibility/2006">
                <mc:Choice xmlns:v="urn:schemas-microsoft-com:vml" Requires="v">
                  <p:oleObj spid="_x0000_s33986" name="Equation" r:id="rId13" imgW="177569" imgH="215619" progId="">
                    <p:embed/>
                  </p:oleObj>
                </mc:Choice>
                <mc:Fallback>
                  <p:oleObj name="Equation" r:id="rId13" imgW="177569" imgH="215619"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4" y="2640"/>
                          <a:ext cx="198"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33" name="Line 25"/>
            <p:cNvSpPr>
              <a:spLocks noChangeShapeType="1"/>
            </p:cNvSpPr>
            <p:nvPr/>
          </p:nvSpPr>
          <p:spPr bwMode="auto">
            <a:xfrm flipH="1" flipV="1">
              <a:off x="4560" y="1632"/>
              <a:ext cx="314" cy="881"/>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4" name="Line 26"/>
            <p:cNvSpPr>
              <a:spLocks noChangeShapeType="1"/>
            </p:cNvSpPr>
            <p:nvPr/>
          </p:nvSpPr>
          <p:spPr bwMode="auto">
            <a:xfrm flipV="1">
              <a:off x="4866" y="1776"/>
              <a:ext cx="225" cy="757"/>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5" name="Line 27"/>
            <p:cNvSpPr>
              <a:spLocks noChangeShapeType="1"/>
            </p:cNvSpPr>
            <p:nvPr/>
          </p:nvSpPr>
          <p:spPr bwMode="auto">
            <a:xfrm flipH="1">
              <a:off x="4656" y="1776"/>
              <a:ext cx="443" cy="9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36" name="Object 28"/>
            <p:cNvGraphicFramePr>
              <a:graphicFrameLocks noChangeAspect="1"/>
            </p:cNvGraphicFramePr>
            <p:nvPr/>
          </p:nvGraphicFramePr>
          <p:xfrm>
            <a:off x="4516" y="1344"/>
            <a:ext cx="236" cy="336"/>
          </p:xfrm>
          <a:graphic>
            <a:graphicData uri="http://schemas.openxmlformats.org/presentationml/2006/ole">
              <mc:AlternateContent xmlns:mc="http://schemas.openxmlformats.org/markup-compatibility/2006">
                <mc:Choice xmlns:v="urn:schemas-microsoft-com:vml" Requires="v">
                  <p:oleObj spid="_x0000_s33987" name="Equation" r:id="rId15" imgW="126725" imgH="177415" progId="">
                    <p:embed/>
                  </p:oleObj>
                </mc:Choice>
                <mc:Fallback>
                  <p:oleObj name="Equation" r:id="rId15" imgW="126725" imgH="177415"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6" y="1344"/>
                          <a:ext cx="23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37" name="Object 29"/>
            <p:cNvGraphicFramePr>
              <a:graphicFrameLocks noChangeAspect="1"/>
            </p:cNvGraphicFramePr>
            <p:nvPr/>
          </p:nvGraphicFramePr>
          <p:xfrm>
            <a:off x="5058" y="1488"/>
            <a:ext cx="238" cy="276"/>
          </p:xfrm>
          <a:graphic>
            <a:graphicData uri="http://schemas.openxmlformats.org/presentationml/2006/ole">
              <mc:AlternateContent xmlns:mc="http://schemas.openxmlformats.org/markup-compatibility/2006">
                <mc:Choice xmlns:v="urn:schemas-microsoft-com:vml" Requires="v">
                  <p:oleObj spid="_x0000_s33988" name="公式" r:id="rId17" imgW="228501" imgH="266584" progId="">
                    <p:embed/>
                  </p:oleObj>
                </mc:Choice>
                <mc:Fallback>
                  <p:oleObj name="公式" r:id="rId17" imgW="228501" imgH="266584"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58" y="1488"/>
                          <a:ext cx="23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38" name="Object 30"/>
            <p:cNvGraphicFramePr>
              <a:graphicFrameLocks noChangeAspect="1"/>
            </p:cNvGraphicFramePr>
            <p:nvPr/>
          </p:nvGraphicFramePr>
          <p:xfrm>
            <a:off x="5088" y="2880"/>
            <a:ext cx="252" cy="281"/>
          </p:xfrm>
          <a:graphic>
            <a:graphicData uri="http://schemas.openxmlformats.org/presentationml/2006/ole">
              <mc:AlternateContent xmlns:mc="http://schemas.openxmlformats.org/markup-compatibility/2006">
                <mc:Choice xmlns:v="urn:schemas-microsoft-com:vml" Requires="v">
                  <p:oleObj spid="_x0000_s33989" name="Equation" r:id="rId19" imgW="126835" imgH="139518" progId="">
                    <p:embed/>
                  </p:oleObj>
                </mc:Choice>
                <mc:Fallback>
                  <p:oleObj name="Equation" r:id="rId19" imgW="126835" imgH="139518"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8" y="2880"/>
                          <a:ext cx="252"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39" name="Line 31"/>
            <p:cNvSpPr>
              <a:spLocks noChangeShapeType="1"/>
            </p:cNvSpPr>
            <p:nvPr/>
          </p:nvSpPr>
          <p:spPr bwMode="auto">
            <a:xfrm>
              <a:off x="3552" y="1776"/>
              <a:ext cx="0"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40" name="Line 32"/>
            <p:cNvSpPr>
              <a:spLocks noChangeShapeType="1"/>
            </p:cNvSpPr>
            <p:nvPr/>
          </p:nvSpPr>
          <p:spPr bwMode="auto">
            <a:xfrm>
              <a:off x="3552" y="30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 name="Group 33"/>
          <p:cNvGrpSpPr>
            <a:grpSpLocks/>
          </p:cNvGrpSpPr>
          <p:nvPr/>
        </p:nvGrpSpPr>
        <p:grpSpPr bwMode="auto">
          <a:xfrm>
            <a:off x="4953000" y="1219200"/>
            <a:ext cx="3617913" cy="3276600"/>
            <a:chOff x="3061" y="1344"/>
            <a:chExt cx="2279" cy="2064"/>
          </a:xfrm>
        </p:grpSpPr>
        <p:sp>
          <p:nvSpPr>
            <p:cNvPr id="222242" name="Arc 34"/>
            <p:cNvSpPr>
              <a:spLocks/>
            </p:cNvSpPr>
            <p:nvPr/>
          </p:nvSpPr>
          <p:spPr bwMode="auto">
            <a:xfrm>
              <a:off x="3933" y="1677"/>
              <a:ext cx="1011" cy="1731"/>
            </a:xfrm>
            <a:custGeom>
              <a:avLst/>
              <a:gdLst>
                <a:gd name="G0" fmla="+- 0 0 0"/>
                <a:gd name="G1" fmla="+- 20643 0 0"/>
                <a:gd name="G2" fmla="+- 21600 0 0"/>
                <a:gd name="T0" fmla="*/ 6359 w 21600"/>
                <a:gd name="T1" fmla="*/ 0 h 26246"/>
                <a:gd name="T2" fmla="*/ 20861 w 21600"/>
                <a:gd name="T3" fmla="*/ 26246 h 26246"/>
                <a:gd name="T4" fmla="*/ 0 w 21600"/>
                <a:gd name="T5" fmla="*/ 20643 h 26246"/>
              </a:gdLst>
              <a:ahLst/>
              <a:cxnLst>
                <a:cxn ang="0">
                  <a:pos x="T0" y="T1"/>
                </a:cxn>
                <a:cxn ang="0">
                  <a:pos x="T2" y="T3"/>
                </a:cxn>
                <a:cxn ang="0">
                  <a:pos x="T4" y="T5"/>
                </a:cxn>
              </a:cxnLst>
              <a:rect l="0" t="0" r="r" b="b"/>
              <a:pathLst>
                <a:path w="21600" h="26246" fill="none" extrusionOk="0">
                  <a:moveTo>
                    <a:pt x="6358" y="0"/>
                  </a:moveTo>
                  <a:cubicBezTo>
                    <a:pt x="15418" y="2791"/>
                    <a:pt x="21600" y="11163"/>
                    <a:pt x="21600" y="20643"/>
                  </a:cubicBezTo>
                  <a:cubicBezTo>
                    <a:pt x="21600" y="22534"/>
                    <a:pt x="21351" y="24418"/>
                    <a:pt x="20860" y="26245"/>
                  </a:cubicBezTo>
                </a:path>
                <a:path w="21600" h="26246" stroke="0" extrusionOk="0">
                  <a:moveTo>
                    <a:pt x="6358" y="0"/>
                  </a:moveTo>
                  <a:cubicBezTo>
                    <a:pt x="15418" y="2791"/>
                    <a:pt x="21600" y="11163"/>
                    <a:pt x="21600" y="20643"/>
                  </a:cubicBezTo>
                  <a:cubicBezTo>
                    <a:pt x="21600" y="22534"/>
                    <a:pt x="21351" y="24418"/>
                    <a:pt x="20860" y="26245"/>
                  </a:cubicBezTo>
                  <a:lnTo>
                    <a:pt x="0" y="20643"/>
                  </a:lnTo>
                  <a:close/>
                </a:path>
              </a:pathLst>
            </a:cu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3" name="Freeform 35"/>
            <p:cNvSpPr>
              <a:spLocks/>
            </p:cNvSpPr>
            <p:nvPr/>
          </p:nvSpPr>
          <p:spPr bwMode="auto">
            <a:xfrm>
              <a:off x="3120" y="2178"/>
              <a:ext cx="1739" cy="888"/>
            </a:xfrm>
            <a:custGeom>
              <a:avLst/>
              <a:gdLst>
                <a:gd name="T0" fmla="*/ 167 w 1739"/>
                <a:gd name="T1" fmla="*/ 591 h 888"/>
                <a:gd name="T2" fmla="*/ 363 w 1739"/>
                <a:gd name="T3" fmla="*/ 481 h 888"/>
                <a:gd name="T4" fmla="*/ 449 w 1739"/>
                <a:gd name="T5" fmla="*/ 417 h 888"/>
                <a:gd name="T6" fmla="*/ 553 w 1739"/>
                <a:gd name="T7" fmla="*/ 360 h 888"/>
                <a:gd name="T8" fmla="*/ 791 w 1739"/>
                <a:gd name="T9" fmla="*/ 221 h 888"/>
                <a:gd name="T10" fmla="*/ 921 w 1739"/>
                <a:gd name="T11" fmla="*/ 142 h 888"/>
                <a:gd name="T12" fmla="*/ 1137 w 1739"/>
                <a:gd name="T13" fmla="*/ 38 h 888"/>
                <a:gd name="T14" fmla="*/ 1333 w 1739"/>
                <a:gd name="T15" fmla="*/ 0 h 888"/>
                <a:gd name="T16" fmla="*/ 1558 w 1739"/>
                <a:gd name="T17" fmla="*/ 91 h 888"/>
                <a:gd name="T18" fmla="*/ 1664 w 1739"/>
                <a:gd name="T19" fmla="*/ 175 h 888"/>
                <a:gd name="T20" fmla="*/ 1734 w 1739"/>
                <a:gd name="T21" fmla="*/ 330 h 888"/>
                <a:gd name="T22" fmla="*/ 1622 w 1739"/>
                <a:gd name="T23" fmla="*/ 490 h 888"/>
                <a:gd name="T24" fmla="*/ 1560 w 1739"/>
                <a:gd name="T25" fmla="*/ 545 h 888"/>
                <a:gd name="T26" fmla="*/ 1417 w 1739"/>
                <a:gd name="T27" fmla="*/ 680 h 888"/>
                <a:gd name="T28" fmla="*/ 1110 w 1739"/>
                <a:gd name="T29" fmla="*/ 786 h 888"/>
                <a:gd name="T30" fmla="*/ 905 w 1739"/>
                <a:gd name="T31" fmla="*/ 798 h 888"/>
                <a:gd name="T32" fmla="*/ 705 w 1739"/>
                <a:gd name="T33" fmla="*/ 819 h 888"/>
                <a:gd name="T34" fmla="*/ 267 w 1739"/>
                <a:gd name="T35" fmla="*/ 880 h 888"/>
                <a:gd name="T36" fmla="*/ 184 w 1739"/>
                <a:gd name="T37" fmla="*/ 882 h 888"/>
                <a:gd name="T38" fmla="*/ 142 w 1739"/>
                <a:gd name="T39" fmla="*/ 883 h 888"/>
                <a:gd name="T40" fmla="*/ 25 w 1739"/>
                <a:gd name="T41" fmla="*/ 834 h 888"/>
                <a:gd name="T42" fmla="*/ 0 w 1739"/>
                <a:gd name="T43" fmla="*/ 734 h 888"/>
                <a:gd name="T44" fmla="*/ 27 w 1739"/>
                <a:gd name="T45" fmla="*/ 692 h 888"/>
                <a:gd name="T46" fmla="*/ 167 w 1739"/>
                <a:gd name="T47" fmla="*/ 591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solidFill>
              <a:schemeClr val="accent1"/>
            </a:solidFill>
            <a:ln w="19050" cap="flat" cmpd="sng">
              <a:solidFill>
                <a:srgbClr val="0099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36"/>
            <p:cNvGrpSpPr>
              <a:grpSpLocks/>
            </p:cNvGrpSpPr>
            <p:nvPr/>
          </p:nvGrpSpPr>
          <p:grpSpPr bwMode="auto">
            <a:xfrm>
              <a:off x="4512" y="1344"/>
              <a:ext cx="784" cy="1200"/>
              <a:chOff x="4512" y="1344"/>
              <a:chExt cx="784" cy="1200"/>
            </a:xfrm>
          </p:grpSpPr>
          <p:sp>
            <p:nvSpPr>
              <p:cNvPr id="222245" name="Line 37"/>
              <p:cNvSpPr>
                <a:spLocks noChangeShapeType="1"/>
              </p:cNvSpPr>
              <p:nvPr/>
            </p:nvSpPr>
            <p:spPr bwMode="auto">
              <a:xfrm flipH="1" flipV="1">
                <a:off x="4560" y="1632"/>
                <a:ext cx="314" cy="881"/>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6" name="Line 38"/>
              <p:cNvSpPr>
                <a:spLocks noChangeShapeType="1"/>
              </p:cNvSpPr>
              <p:nvPr/>
            </p:nvSpPr>
            <p:spPr bwMode="auto">
              <a:xfrm flipV="1">
                <a:off x="4866" y="1787"/>
                <a:ext cx="225" cy="757"/>
              </a:xfrm>
              <a:prstGeom prst="line">
                <a:avLst/>
              </a:prstGeom>
              <a:noFill/>
              <a:ln w="28575">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7" name="Line 39"/>
              <p:cNvSpPr>
                <a:spLocks noChangeShapeType="1"/>
              </p:cNvSpPr>
              <p:nvPr/>
            </p:nvSpPr>
            <p:spPr bwMode="auto">
              <a:xfrm flipH="1">
                <a:off x="4656" y="1776"/>
                <a:ext cx="443" cy="9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48" name="Object 40"/>
              <p:cNvGraphicFramePr>
                <a:graphicFrameLocks noChangeAspect="1"/>
              </p:cNvGraphicFramePr>
              <p:nvPr/>
            </p:nvGraphicFramePr>
            <p:xfrm>
              <a:off x="4512" y="1344"/>
              <a:ext cx="236" cy="336"/>
            </p:xfrm>
            <a:graphic>
              <a:graphicData uri="http://schemas.openxmlformats.org/presentationml/2006/ole">
                <mc:AlternateContent xmlns:mc="http://schemas.openxmlformats.org/markup-compatibility/2006">
                  <mc:Choice xmlns:v="urn:schemas-microsoft-com:vml" Requires="v">
                    <p:oleObj spid="_x0000_s33990" name="Equation" r:id="rId21" imgW="126725" imgH="177415" progId="">
                      <p:embed/>
                    </p:oleObj>
                  </mc:Choice>
                  <mc:Fallback>
                    <p:oleObj name="Equation" r:id="rId21" imgW="126725" imgH="177415"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2" y="1344"/>
                            <a:ext cx="23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49" name="Object 41"/>
              <p:cNvGraphicFramePr>
                <a:graphicFrameLocks noChangeAspect="1"/>
              </p:cNvGraphicFramePr>
              <p:nvPr/>
            </p:nvGraphicFramePr>
            <p:xfrm>
              <a:off x="5058" y="1488"/>
              <a:ext cx="238" cy="276"/>
            </p:xfrm>
            <a:graphic>
              <a:graphicData uri="http://schemas.openxmlformats.org/presentationml/2006/ole">
                <mc:AlternateContent xmlns:mc="http://schemas.openxmlformats.org/markup-compatibility/2006">
                  <mc:Choice xmlns:v="urn:schemas-microsoft-com:vml" Requires="v">
                    <p:oleObj spid="_x0000_s33991" name="公式" r:id="rId23" imgW="228501" imgH="266584" progId="">
                      <p:embed/>
                    </p:oleObj>
                  </mc:Choice>
                  <mc:Fallback>
                    <p:oleObj name="公式" r:id="rId23" imgW="228501" imgH="266584"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058" y="1488"/>
                            <a:ext cx="23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2250" name="Freeform 42"/>
            <p:cNvSpPr>
              <a:spLocks/>
            </p:cNvSpPr>
            <p:nvPr/>
          </p:nvSpPr>
          <p:spPr bwMode="auto">
            <a:xfrm rot="-693121">
              <a:off x="3061" y="2064"/>
              <a:ext cx="1739" cy="888"/>
            </a:xfrm>
            <a:custGeom>
              <a:avLst/>
              <a:gdLst>
                <a:gd name="T0" fmla="*/ 167 w 1739"/>
                <a:gd name="T1" fmla="*/ 591 h 888"/>
                <a:gd name="T2" fmla="*/ 363 w 1739"/>
                <a:gd name="T3" fmla="*/ 481 h 888"/>
                <a:gd name="T4" fmla="*/ 449 w 1739"/>
                <a:gd name="T5" fmla="*/ 417 h 888"/>
                <a:gd name="T6" fmla="*/ 553 w 1739"/>
                <a:gd name="T7" fmla="*/ 360 h 888"/>
                <a:gd name="T8" fmla="*/ 791 w 1739"/>
                <a:gd name="T9" fmla="*/ 221 h 888"/>
                <a:gd name="T10" fmla="*/ 921 w 1739"/>
                <a:gd name="T11" fmla="*/ 142 h 888"/>
                <a:gd name="T12" fmla="*/ 1137 w 1739"/>
                <a:gd name="T13" fmla="*/ 38 h 888"/>
                <a:gd name="T14" fmla="*/ 1333 w 1739"/>
                <a:gd name="T15" fmla="*/ 0 h 888"/>
                <a:gd name="T16" fmla="*/ 1558 w 1739"/>
                <a:gd name="T17" fmla="*/ 91 h 888"/>
                <a:gd name="T18" fmla="*/ 1664 w 1739"/>
                <a:gd name="T19" fmla="*/ 175 h 888"/>
                <a:gd name="T20" fmla="*/ 1734 w 1739"/>
                <a:gd name="T21" fmla="*/ 330 h 888"/>
                <a:gd name="T22" fmla="*/ 1622 w 1739"/>
                <a:gd name="T23" fmla="*/ 490 h 888"/>
                <a:gd name="T24" fmla="*/ 1560 w 1739"/>
                <a:gd name="T25" fmla="*/ 545 h 888"/>
                <a:gd name="T26" fmla="*/ 1417 w 1739"/>
                <a:gd name="T27" fmla="*/ 680 h 888"/>
                <a:gd name="T28" fmla="*/ 1110 w 1739"/>
                <a:gd name="T29" fmla="*/ 786 h 888"/>
                <a:gd name="T30" fmla="*/ 905 w 1739"/>
                <a:gd name="T31" fmla="*/ 798 h 888"/>
                <a:gd name="T32" fmla="*/ 705 w 1739"/>
                <a:gd name="T33" fmla="*/ 819 h 888"/>
                <a:gd name="T34" fmla="*/ 267 w 1739"/>
                <a:gd name="T35" fmla="*/ 880 h 888"/>
                <a:gd name="T36" fmla="*/ 184 w 1739"/>
                <a:gd name="T37" fmla="*/ 882 h 888"/>
                <a:gd name="T38" fmla="*/ 142 w 1739"/>
                <a:gd name="T39" fmla="*/ 883 h 888"/>
                <a:gd name="T40" fmla="*/ 25 w 1739"/>
                <a:gd name="T41" fmla="*/ 834 h 888"/>
                <a:gd name="T42" fmla="*/ 0 w 1739"/>
                <a:gd name="T43" fmla="*/ 734 h 888"/>
                <a:gd name="T44" fmla="*/ 27 w 1739"/>
                <a:gd name="T45" fmla="*/ 692 h 888"/>
                <a:gd name="T46" fmla="*/ 167 w 1739"/>
                <a:gd name="T47" fmla="*/ 591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39" h="888">
                  <a:moveTo>
                    <a:pt x="167" y="591"/>
                  </a:moveTo>
                  <a:cubicBezTo>
                    <a:pt x="279" y="502"/>
                    <a:pt x="118" y="625"/>
                    <a:pt x="363" y="481"/>
                  </a:cubicBezTo>
                  <a:cubicBezTo>
                    <a:pt x="393" y="464"/>
                    <a:pt x="418" y="433"/>
                    <a:pt x="449" y="417"/>
                  </a:cubicBezTo>
                  <a:cubicBezTo>
                    <a:pt x="482" y="398"/>
                    <a:pt x="518" y="379"/>
                    <a:pt x="553" y="360"/>
                  </a:cubicBezTo>
                  <a:cubicBezTo>
                    <a:pt x="624" y="297"/>
                    <a:pt x="707" y="263"/>
                    <a:pt x="791" y="221"/>
                  </a:cubicBezTo>
                  <a:cubicBezTo>
                    <a:pt x="833" y="210"/>
                    <a:pt x="883" y="160"/>
                    <a:pt x="921" y="142"/>
                  </a:cubicBezTo>
                  <a:cubicBezTo>
                    <a:pt x="1020" y="97"/>
                    <a:pt x="1041" y="89"/>
                    <a:pt x="1137" y="38"/>
                  </a:cubicBezTo>
                  <a:cubicBezTo>
                    <a:pt x="1241" y="19"/>
                    <a:pt x="1228" y="20"/>
                    <a:pt x="1333" y="0"/>
                  </a:cubicBezTo>
                  <a:cubicBezTo>
                    <a:pt x="1401" y="19"/>
                    <a:pt x="1504" y="33"/>
                    <a:pt x="1558" y="91"/>
                  </a:cubicBezTo>
                  <a:cubicBezTo>
                    <a:pt x="1578" y="113"/>
                    <a:pt x="1664" y="175"/>
                    <a:pt x="1664" y="175"/>
                  </a:cubicBezTo>
                  <a:cubicBezTo>
                    <a:pt x="1684" y="240"/>
                    <a:pt x="1723" y="264"/>
                    <a:pt x="1734" y="330"/>
                  </a:cubicBezTo>
                  <a:cubicBezTo>
                    <a:pt x="1739" y="362"/>
                    <a:pt x="1632" y="483"/>
                    <a:pt x="1622" y="490"/>
                  </a:cubicBezTo>
                  <a:cubicBezTo>
                    <a:pt x="1601" y="509"/>
                    <a:pt x="1560" y="545"/>
                    <a:pt x="1560" y="545"/>
                  </a:cubicBezTo>
                  <a:cubicBezTo>
                    <a:pt x="1522" y="607"/>
                    <a:pt x="1469" y="634"/>
                    <a:pt x="1417" y="680"/>
                  </a:cubicBezTo>
                  <a:cubicBezTo>
                    <a:pt x="1314" y="716"/>
                    <a:pt x="1213" y="755"/>
                    <a:pt x="1110" y="786"/>
                  </a:cubicBezTo>
                  <a:cubicBezTo>
                    <a:pt x="1082" y="793"/>
                    <a:pt x="932" y="795"/>
                    <a:pt x="905" y="798"/>
                  </a:cubicBezTo>
                  <a:cubicBezTo>
                    <a:pt x="799" y="812"/>
                    <a:pt x="815" y="817"/>
                    <a:pt x="705" y="819"/>
                  </a:cubicBezTo>
                  <a:cubicBezTo>
                    <a:pt x="564" y="779"/>
                    <a:pt x="403" y="854"/>
                    <a:pt x="267" y="880"/>
                  </a:cubicBezTo>
                  <a:cubicBezTo>
                    <a:pt x="240" y="881"/>
                    <a:pt x="211" y="881"/>
                    <a:pt x="184" y="882"/>
                  </a:cubicBezTo>
                  <a:cubicBezTo>
                    <a:pt x="170" y="882"/>
                    <a:pt x="142" y="883"/>
                    <a:pt x="142" y="883"/>
                  </a:cubicBezTo>
                  <a:cubicBezTo>
                    <a:pt x="81" y="864"/>
                    <a:pt x="68" y="888"/>
                    <a:pt x="25" y="834"/>
                  </a:cubicBezTo>
                  <a:cubicBezTo>
                    <a:pt x="17" y="800"/>
                    <a:pt x="0" y="768"/>
                    <a:pt x="0" y="734"/>
                  </a:cubicBezTo>
                  <a:cubicBezTo>
                    <a:pt x="1" y="716"/>
                    <a:pt x="16" y="704"/>
                    <a:pt x="27" y="692"/>
                  </a:cubicBezTo>
                  <a:cubicBezTo>
                    <a:pt x="71" y="643"/>
                    <a:pt x="110" y="613"/>
                    <a:pt x="167" y="591"/>
                  </a:cubicBezTo>
                  <a:close/>
                </a:path>
              </a:pathLst>
            </a:custGeom>
            <a:gradFill rotWithShape="0">
              <a:gsLst>
                <a:gs pos="0">
                  <a:schemeClr val="accent1"/>
                </a:gs>
                <a:gs pos="100000">
                  <a:schemeClr val="accent1">
                    <a:gamma/>
                    <a:shade val="86275"/>
                    <a:invGamma/>
                  </a:schemeClr>
                </a:gs>
              </a:gsLst>
              <a:path path="rect">
                <a:fillToRect l="100000" b="100000"/>
              </a:path>
            </a:gradFill>
            <a:ln w="19050" cap="flat" cmpd="sng">
              <a:solidFill>
                <a:schemeClr val="tx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1" name="Line 43"/>
            <p:cNvSpPr>
              <a:spLocks noChangeShapeType="1"/>
            </p:cNvSpPr>
            <p:nvPr/>
          </p:nvSpPr>
          <p:spPr bwMode="auto">
            <a:xfrm flipV="1">
              <a:off x="3540" y="2496"/>
              <a:ext cx="1308" cy="381"/>
            </a:xfrm>
            <a:prstGeom prst="line">
              <a:avLst/>
            </a:prstGeom>
            <a:noFill/>
            <a:ln w="28575">
              <a:solidFill>
                <a:srgbClr val="0099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2" name="Line 44"/>
            <p:cNvSpPr>
              <a:spLocks noChangeShapeType="1"/>
            </p:cNvSpPr>
            <p:nvPr/>
          </p:nvSpPr>
          <p:spPr bwMode="auto">
            <a:xfrm>
              <a:off x="3540" y="2877"/>
              <a:ext cx="1798" cy="0"/>
            </a:xfrm>
            <a:prstGeom prst="line">
              <a:avLst/>
            </a:prstGeom>
            <a:noFill/>
            <a:ln w="127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53" name="Object 45"/>
            <p:cNvGraphicFramePr>
              <a:graphicFrameLocks noChangeAspect="1"/>
            </p:cNvGraphicFramePr>
            <p:nvPr/>
          </p:nvGraphicFramePr>
          <p:xfrm>
            <a:off x="3330" y="2784"/>
            <a:ext cx="175" cy="204"/>
          </p:xfrm>
          <a:graphic>
            <a:graphicData uri="http://schemas.openxmlformats.org/presentationml/2006/ole">
              <mc:AlternateContent xmlns:mc="http://schemas.openxmlformats.org/markup-compatibility/2006">
                <mc:Choice xmlns:v="urn:schemas-microsoft-com:vml" Requires="v">
                  <p:oleObj spid="_x0000_s33992" name="公式" r:id="rId25" imgW="164957" imgH="190335" progId="">
                    <p:embed/>
                  </p:oleObj>
                </mc:Choice>
                <mc:Fallback>
                  <p:oleObj name="公式" r:id="rId25" imgW="164957" imgH="190335"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30" y="2784"/>
                          <a:ext cx="175"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2254" name="Object 46"/>
            <p:cNvGraphicFramePr>
              <a:graphicFrameLocks noChangeAspect="1"/>
            </p:cNvGraphicFramePr>
            <p:nvPr/>
          </p:nvGraphicFramePr>
          <p:xfrm>
            <a:off x="5088" y="2880"/>
            <a:ext cx="252" cy="281"/>
          </p:xfrm>
          <a:graphic>
            <a:graphicData uri="http://schemas.openxmlformats.org/presentationml/2006/ole">
              <mc:AlternateContent xmlns:mc="http://schemas.openxmlformats.org/markup-compatibility/2006">
                <mc:Choice xmlns:v="urn:schemas-microsoft-com:vml" Requires="v">
                  <p:oleObj spid="_x0000_s33993" name="Equation" r:id="rId27" imgW="126835" imgH="139518" progId="">
                    <p:embed/>
                  </p:oleObj>
                </mc:Choice>
                <mc:Fallback>
                  <p:oleObj name="Equation" r:id="rId27" imgW="126835" imgH="139518" progId="">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88" y="2880"/>
                          <a:ext cx="252"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55" name="Line 47"/>
            <p:cNvSpPr>
              <a:spLocks noChangeShapeType="1"/>
            </p:cNvSpPr>
            <p:nvPr/>
          </p:nvSpPr>
          <p:spPr bwMode="auto">
            <a:xfrm>
              <a:off x="3552" y="1776"/>
              <a:ext cx="0" cy="11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56" name="Line 48"/>
            <p:cNvSpPr>
              <a:spLocks noChangeShapeType="1"/>
            </p:cNvSpPr>
            <p:nvPr/>
          </p:nvSpPr>
          <p:spPr bwMode="auto">
            <a:xfrm>
              <a:off x="3552" y="30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57" name="Line 49"/>
            <p:cNvSpPr>
              <a:spLocks noChangeShapeType="1"/>
            </p:cNvSpPr>
            <p:nvPr/>
          </p:nvSpPr>
          <p:spPr bwMode="auto">
            <a:xfrm flipV="1">
              <a:off x="3552" y="2208"/>
              <a:ext cx="1200" cy="672"/>
            </a:xfrm>
            <a:prstGeom prst="line">
              <a:avLst/>
            </a:prstGeom>
            <a:noFill/>
            <a:ln w="28575">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222258" name="Object 50"/>
            <p:cNvGraphicFramePr>
              <a:graphicFrameLocks noChangeAspect="1"/>
            </p:cNvGraphicFramePr>
            <p:nvPr/>
          </p:nvGraphicFramePr>
          <p:xfrm>
            <a:off x="4320" y="2647"/>
            <a:ext cx="198" cy="241"/>
          </p:xfrm>
          <a:graphic>
            <a:graphicData uri="http://schemas.openxmlformats.org/presentationml/2006/ole">
              <mc:AlternateContent xmlns:mc="http://schemas.openxmlformats.org/markup-compatibility/2006">
                <mc:Choice xmlns:v="urn:schemas-microsoft-com:vml" Requires="v">
                  <p:oleObj spid="_x0000_s33994" name="Equation" r:id="rId29" imgW="177569" imgH="215619" progId="">
                    <p:embed/>
                  </p:oleObj>
                </mc:Choice>
                <mc:Fallback>
                  <p:oleObj name="Equation" r:id="rId29" imgW="177569" imgH="215619" progId="">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20" y="2647"/>
                          <a:ext cx="198"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51"/>
          <p:cNvGrpSpPr>
            <a:grpSpLocks/>
          </p:cNvGrpSpPr>
          <p:nvPr/>
        </p:nvGrpSpPr>
        <p:grpSpPr bwMode="auto">
          <a:xfrm>
            <a:off x="6858000" y="1524000"/>
            <a:ext cx="990600" cy="1600200"/>
            <a:chOff x="4272" y="1536"/>
            <a:chExt cx="624" cy="1008"/>
          </a:xfrm>
        </p:grpSpPr>
        <p:sp>
          <p:nvSpPr>
            <p:cNvPr id="222260" name="Line 52"/>
            <p:cNvSpPr>
              <a:spLocks noChangeShapeType="1"/>
            </p:cNvSpPr>
            <p:nvPr/>
          </p:nvSpPr>
          <p:spPr bwMode="auto">
            <a:xfrm flipH="1" flipV="1">
              <a:off x="4656" y="1872"/>
              <a:ext cx="240" cy="672"/>
            </a:xfrm>
            <a:prstGeom prst="line">
              <a:avLst/>
            </a:prstGeom>
            <a:noFill/>
            <a:ln w="38100">
              <a:solidFill>
                <a:srgbClr val="D60093"/>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61" name="Object 53"/>
            <p:cNvGraphicFramePr>
              <a:graphicFrameLocks noChangeAspect="1"/>
            </p:cNvGraphicFramePr>
            <p:nvPr/>
          </p:nvGraphicFramePr>
          <p:xfrm>
            <a:off x="4272" y="1536"/>
            <a:ext cx="320" cy="432"/>
          </p:xfrm>
          <a:graphic>
            <a:graphicData uri="http://schemas.openxmlformats.org/presentationml/2006/ole">
              <mc:AlternateContent xmlns:mc="http://schemas.openxmlformats.org/markup-compatibility/2006">
                <mc:Choice xmlns:v="urn:schemas-microsoft-com:vml" Requires="v">
                  <p:oleObj spid="_x0000_s33995" name="Equation" r:id="rId31" imgW="330120" imgH="444600" progId="">
                    <p:embed/>
                  </p:oleObj>
                </mc:Choice>
                <mc:Fallback>
                  <p:oleObj name="Equation" r:id="rId31" imgW="330120" imgH="444600" progId="">
                    <p:embed/>
                    <p:pic>
                      <p:nvPicPr>
                        <p:cNvPr id="0" name="Picture 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72" y="1536"/>
                          <a:ext cx="32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 name="Group 54"/>
          <p:cNvGrpSpPr>
            <a:grpSpLocks/>
          </p:cNvGrpSpPr>
          <p:nvPr/>
        </p:nvGrpSpPr>
        <p:grpSpPr bwMode="auto">
          <a:xfrm>
            <a:off x="7620000" y="2514600"/>
            <a:ext cx="762000" cy="539750"/>
            <a:chOff x="4752" y="2204"/>
            <a:chExt cx="480" cy="340"/>
          </a:xfrm>
        </p:grpSpPr>
        <p:graphicFrame>
          <p:nvGraphicFramePr>
            <p:cNvPr id="222263" name="Object 55"/>
            <p:cNvGraphicFramePr>
              <a:graphicFrameLocks noChangeAspect="1"/>
            </p:cNvGraphicFramePr>
            <p:nvPr/>
          </p:nvGraphicFramePr>
          <p:xfrm>
            <a:off x="4896" y="2204"/>
            <a:ext cx="336" cy="292"/>
          </p:xfrm>
          <a:graphic>
            <a:graphicData uri="http://schemas.openxmlformats.org/presentationml/2006/ole">
              <mc:AlternateContent xmlns:mc="http://schemas.openxmlformats.org/markup-compatibility/2006">
                <mc:Choice xmlns:v="urn:schemas-microsoft-com:vml" Requires="v">
                  <p:oleObj spid="_x0000_s33996" name="公式" r:id="rId33" imgW="381240" imgH="330120" progId="">
                    <p:embed/>
                  </p:oleObj>
                </mc:Choice>
                <mc:Fallback>
                  <p:oleObj name="公式" r:id="rId33" imgW="381240" imgH="330120" progId="">
                    <p:embed/>
                    <p:pic>
                      <p:nvPicPr>
                        <p:cNvPr id="0" name="Picture 1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896" y="2204"/>
                          <a:ext cx="336"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64" name="Line 56"/>
            <p:cNvSpPr>
              <a:spLocks noChangeShapeType="1"/>
            </p:cNvSpPr>
            <p:nvPr/>
          </p:nvSpPr>
          <p:spPr bwMode="auto">
            <a:xfrm flipH="1" flipV="1">
              <a:off x="4752" y="2208"/>
              <a:ext cx="144" cy="336"/>
            </a:xfrm>
            <a:prstGeom prst="line">
              <a:avLst/>
            </a:prstGeom>
            <a:noFill/>
            <a:ln w="571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57"/>
          <p:cNvGrpSpPr>
            <a:grpSpLocks/>
          </p:cNvGrpSpPr>
          <p:nvPr/>
        </p:nvGrpSpPr>
        <p:grpSpPr bwMode="auto">
          <a:xfrm>
            <a:off x="6019800" y="1600200"/>
            <a:ext cx="742950" cy="1755775"/>
            <a:chOff x="3744" y="1584"/>
            <a:chExt cx="468" cy="1106"/>
          </a:xfrm>
        </p:grpSpPr>
        <p:sp>
          <p:nvSpPr>
            <p:cNvPr id="222266" name="Freeform 58"/>
            <p:cNvSpPr>
              <a:spLocks/>
            </p:cNvSpPr>
            <p:nvPr/>
          </p:nvSpPr>
          <p:spPr bwMode="auto">
            <a:xfrm>
              <a:off x="4144" y="2550"/>
              <a:ext cx="68" cy="140"/>
            </a:xfrm>
            <a:custGeom>
              <a:avLst/>
              <a:gdLst>
                <a:gd name="T0" fmla="*/ 0 w 68"/>
                <a:gd name="T1" fmla="*/ 0 h 140"/>
                <a:gd name="T2" fmla="*/ 57 w 68"/>
                <a:gd name="T3" fmla="*/ 56 h 140"/>
                <a:gd name="T4" fmla="*/ 64 w 68"/>
                <a:gd name="T5" fmla="*/ 140 h 140"/>
              </a:gdLst>
              <a:ahLst/>
              <a:cxnLst>
                <a:cxn ang="0">
                  <a:pos x="T0" y="T1"/>
                </a:cxn>
                <a:cxn ang="0">
                  <a:pos x="T2" y="T3"/>
                </a:cxn>
                <a:cxn ang="0">
                  <a:pos x="T4" y="T5"/>
                </a:cxn>
              </a:cxnLst>
              <a:rect l="0" t="0" r="r" b="b"/>
              <a:pathLst>
                <a:path w="68" h="140">
                  <a:moveTo>
                    <a:pt x="0" y="0"/>
                  </a:moveTo>
                  <a:cubicBezTo>
                    <a:pt x="9" y="9"/>
                    <a:pt x="46" y="33"/>
                    <a:pt x="57" y="56"/>
                  </a:cubicBezTo>
                  <a:cubicBezTo>
                    <a:pt x="68" y="79"/>
                    <a:pt x="63" y="123"/>
                    <a:pt x="64" y="140"/>
                  </a:cubicBezTo>
                </a:path>
              </a:pathLst>
            </a:custGeom>
            <a:solidFill>
              <a:schemeClr val="accent1"/>
            </a:solidFill>
            <a:ln w="19050" cap="flat" cmpd="sng">
              <a:solidFill>
                <a:srgbClr val="FFCC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2267" name="AutoShape 59"/>
            <p:cNvSpPr>
              <a:spLocks noChangeArrowheads="1"/>
            </p:cNvSpPr>
            <p:nvPr/>
          </p:nvSpPr>
          <p:spPr bwMode="auto">
            <a:xfrm>
              <a:off x="3744" y="1584"/>
              <a:ext cx="432" cy="336"/>
            </a:xfrm>
            <a:prstGeom prst="wedgeRoundRectCallout">
              <a:avLst>
                <a:gd name="adj1" fmla="val 24537"/>
                <a:gd name="adj2" fmla="val 276787"/>
                <a:gd name="adj3" fmla="val 16667"/>
              </a:avLst>
            </a:prstGeom>
            <a:gradFill rotWithShape="0">
              <a:gsLst>
                <a:gs pos="0">
                  <a:srgbClr val="FFE1FF"/>
                </a:gs>
                <a:gs pos="100000">
                  <a:srgbClr val="FFFFFF"/>
                </a:gs>
              </a:gsLst>
              <a:lin ang="5400000" scaled="1"/>
            </a:gra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aphicFrame>
          <p:nvGraphicFramePr>
            <p:cNvPr id="222268" name="Object 60"/>
            <p:cNvGraphicFramePr>
              <a:graphicFrameLocks noChangeAspect="1"/>
            </p:cNvGraphicFramePr>
            <p:nvPr/>
          </p:nvGraphicFramePr>
          <p:xfrm>
            <a:off x="3792" y="1632"/>
            <a:ext cx="318" cy="274"/>
          </p:xfrm>
          <a:graphic>
            <a:graphicData uri="http://schemas.openxmlformats.org/presentationml/2006/ole">
              <mc:AlternateContent xmlns:mc="http://schemas.openxmlformats.org/markup-compatibility/2006">
                <mc:Choice xmlns:v="urn:schemas-microsoft-com:vml" Requires="v">
                  <p:oleObj spid="_x0000_s33997" name="公式" r:id="rId35" imgW="330057" imgH="253890" progId="">
                    <p:embed/>
                  </p:oleObj>
                </mc:Choice>
                <mc:Fallback>
                  <p:oleObj name="公式" r:id="rId35" imgW="330057" imgH="253890" progId="">
                    <p:embed/>
                    <p:pic>
                      <p:nvPicPr>
                        <p:cNvPr id="0" name="Picture 1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792" y="1632"/>
                          <a:ext cx="318" cy="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049517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blinds(horizontal)">
                                      <p:cBhvr>
                                        <p:cTn id="7" dur="500"/>
                                        <p:tgtEl>
                                          <p:spTgt spid="2222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up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up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22210"/>
                                        </p:tgtEl>
                                        <p:attrNameLst>
                                          <p:attrName>style.visibility</p:attrName>
                                        </p:attrNameLst>
                                      </p:cBhvr>
                                      <p:to>
                                        <p:strVal val="visible"/>
                                      </p:to>
                                    </p:set>
                                    <p:animEffect transition="in" filter="blinds(horizontal)">
                                      <p:cBhvr>
                                        <p:cTn id="37" dur="500"/>
                                        <p:tgtEl>
                                          <p:spTgt spid="2222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222211"/>
                                        </p:tgtEl>
                                        <p:attrNameLst>
                                          <p:attrName>style.visibility</p:attrName>
                                        </p:attrNameLst>
                                      </p:cBhvr>
                                      <p:to>
                                        <p:strVal val="visible"/>
                                      </p:to>
                                    </p:set>
                                    <p:animEffect transition="in" filter="blinds(vertical)">
                                      <p:cBhvr>
                                        <p:cTn id="42" dur="500"/>
                                        <p:tgtEl>
                                          <p:spTgt spid="2222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linds(horizontal)">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5"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2964747286"/>
              </p:ext>
            </p:extLst>
          </p:nvPr>
        </p:nvGraphicFramePr>
        <p:xfrm>
          <a:off x="1447800" y="2808287"/>
          <a:ext cx="5711825" cy="1143000"/>
        </p:xfrm>
        <a:graphic>
          <a:graphicData uri="http://schemas.openxmlformats.org/presentationml/2006/ole">
            <mc:AlternateContent xmlns:mc="http://schemas.openxmlformats.org/markup-compatibility/2006">
              <mc:Choice xmlns:v="urn:schemas-microsoft-com:vml" Requires="v">
                <p:oleObj spid="_x0000_s34851" name="Equation" r:id="rId3" imgW="1854200" imgH="393700" progId="">
                  <p:embed/>
                </p:oleObj>
              </mc:Choice>
              <mc:Fallback>
                <p:oleObj name="Equation" r:id="rId3" imgW="1854200" imgH="3937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808287"/>
                        <a:ext cx="5711825" cy="11430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sp>
        <p:nvSpPr>
          <p:cNvPr id="3" name="Text Box 5"/>
          <p:cNvSpPr txBox="1">
            <a:spLocks noChangeArrowheads="1"/>
          </p:cNvSpPr>
          <p:nvPr/>
        </p:nvSpPr>
        <p:spPr bwMode="auto">
          <a:xfrm>
            <a:off x="685800" y="228600"/>
            <a:ext cx="5791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00B050"/>
                </a:solidFill>
                <a:latin typeface="黑体" pitchFamily="49" charset="-122"/>
                <a:ea typeface="黑体" pitchFamily="49" charset="-122"/>
              </a:rPr>
              <a:t>三 定轴转动的动能定理</a:t>
            </a:r>
          </a:p>
        </p:txBody>
      </p:sp>
      <p:graphicFrame>
        <p:nvGraphicFramePr>
          <p:cNvPr id="4" name="Object 6"/>
          <p:cNvGraphicFramePr>
            <a:graphicFrameLocks noChangeAspect="1"/>
          </p:cNvGraphicFramePr>
          <p:nvPr>
            <p:extLst>
              <p:ext uri="{D42A27DB-BD31-4B8C-83A1-F6EECF244321}">
                <p14:modId xmlns:p14="http://schemas.microsoft.com/office/powerpoint/2010/main" val="3456356565"/>
              </p:ext>
            </p:extLst>
          </p:nvPr>
        </p:nvGraphicFramePr>
        <p:xfrm>
          <a:off x="762000" y="1627187"/>
          <a:ext cx="2390775" cy="1028700"/>
        </p:xfrm>
        <a:graphic>
          <a:graphicData uri="http://schemas.openxmlformats.org/presentationml/2006/ole">
            <mc:AlternateContent xmlns:mc="http://schemas.openxmlformats.org/markup-compatibility/2006">
              <mc:Choice xmlns:v="urn:schemas-microsoft-com:vml" Requires="v">
                <p:oleObj spid="_x0000_s34852" name="Equation" r:id="rId5" imgW="825142" imgH="355446" progId="">
                  <p:embed/>
                </p:oleObj>
              </mc:Choice>
              <mc:Fallback>
                <p:oleObj name="Equation" r:id="rId5" imgW="825142" imgH="3554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627187"/>
                        <a:ext cx="239077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p:nvSpPr>
        <p:spPr bwMode="auto">
          <a:xfrm>
            <a:off x="76200" y="4005262"/>
            <a:ext cx="8686800"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dirty="0">
                <a:solidFill>
                  <a:schemeClr val="tx1"/>
                </a:solidFill>
              </a:rPr>
              <a:t>        </a:t>
            </a:r>
            <a:r>
              <a:rPr kumimoji="1" lang="zh-CN" altLang="en-US" sz="2800" dirty="0">
                <a:solidFill>
                  <a:schemeClr val="tx1"/>
                </a:solidFill>
                <a:latin typeface="黑体" pitchFamily="49" charset="-122"/>
                <a:ea typeface="黑体" pitchFamily="49" charset="-122"/>
              </a:rPr>
              <a:t>合外力矩对绕定轴转动的刚体所作的功等于刚体转动动能的增量 </a:t>
            </a:r>
            <a:r>
              <a:rPr kumimoji="1" lang="en-US" altLang="zh-CN" sz="2800" dirty="0">
                <a:solidFill>
                  <a:schemeClr val="tx1"/>
                </a:solidFill>
                <a:latin typeface="黑体" pitchFamily="49" charset="-122"/>
                <a:ea typeface="黑体" pitchFamily="49" charset="-122"/>
              </a:rPr>
              <a:t>.</a:t>
            </a:r>
            <a:endParaRPr kumimoji="1" lang="en-US" altLang="zh-CN" sz="2800" b="0" dirty="0">
              <a:solidFill>
                <a:schemeClr val="tx1"/>
              </a:solidFill>
              <a:latin typeface="黑体" pitchFamily="49" charset="-122"/>
              <a:ea typeface="黑体" pitchFamily="49" charset="-122"/>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2306924052"/>
              </p:ext>
            </p:extLst>
          </p:nvPr>
        </p:nvGraphicFramePr>
        <p:xfrm>
          <a:off x="3141663" y="1524000"/>
          <a:ext cx="4859337" cy="1131887"/>
        </p:xfrm>
        <a:graphic>
          <a:graphicData uri="http://schemas.openxmlformats.org/presentationml/2006/ole">
            <mc:AlternateContent xmlns:mc="http://schemas.openxmlformats.org/markup-compatibility/2006">
              <mc:Choice xmlns:v="urn:schemas-microsoft-com:vml" Requires="v">
                <p:oleObj spid="_x0000_s34853" name="Equation" r:id="rId7" imgW="1536033" imgH="393529" progId="">
                  <p:embed/>
                </p:oleObj>
              </mc:Choice>
              <mc:Fallback>
                <p:oleObj name="Equation" r:id="rId7" imgW="1536033" imgH="393529"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1663" y="1524000"/>
                        <a:ext cx="4859337" cy="1131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126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800" y="152400"/>
            <a:ext cx="3687228" cy="584775"/>
          </a:xfrm>
          <a:prstGeom prst="rect">
            <a:avLst/>
          </a:prstGeom>
        </p:spPr>
        <p:txBody>
          <a:bodyPr wrap="none">
            <a:spAutoFit/>
          </a:bodyPr>
          <a:lstStyle/>
          <a:p>
            <a:r>
              <a:rPr lang="zh-CN" altLang="zh-CN" sz="3200" b="1" dirty="0">
                <a:solidFill>
                  <a:srgbClr val="00B050"/>
                </a:solidFill>
                <a:latin typeface="黑体" panose="02010609060101010101" pitchFamily="49" charset="-122"/>
                <a:ea typeface="黑体" panose="02010609060101010101" pitchFamily="49" charset="-122"/>
              </a:rPr>
              <a:t>四 刚体的重力势能</a:t>
            </a:r>
          </a:p>
        </p:txBody>
      </p:sp>
      <p:sp>
        <p:nvSpPr>
          <p:cNvPr id="3" name="矩形 2"/>
          <p:cNvSpPr/>
          <p:nvPr/>
        </p:nvSpPr>
        <p:spPr>
          <a:xfrm>
            <a:off x="152400" y="1066800"/>
            <a:ext cx="8001000" cy="954107"/>
          </a:xfrm>
          <a:prstGeom prst="rect">
            <a:avLst/>
          </a:prstGeom>
        </p:spPr>
        <p:txBody>
          <a:bodyPr wrap="square">
            <a:spAutoFit/>
          </a:bodyPr>
          <a:lstStyle/>
          <a:p>
            <a:r>
              <a:rPr lang="zh-CN" altLang="zh-CN" sz="2800" dirty="0">
                <a:latin typeface="黑体" panose="02010609060101010101" pitchFamily="49" charset="-122"/>
                <a:ea typeface="黑体" panose="02010609060101010101" pitchFamily="49" charset="-122"/>
              </a:rPr>
              <a:t>刚体的重力势能为组成刚体的所有质点的重力势能之和，则：</a:t>
            </a:r>
            <a:endParaRPr lang="zh-CN" altLang="en-US" sz="2800" dirty="0">
              <a:latin typeface="黑体" panose="02010609060101010101" pitchFamily="49" charset="-122"/>
              <a:ea typeface="黑体" panose="02010609060101010101" pitchFamily="49"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6203544"/>
              </p:ext>
            </p:extLst>
          </p:nvPr>
        </p:nvGraphicFramePr>
        <p:xfrm>
          <a:off x="2498031" y="1543853"/>
          <a:ext cx="4004604" cy="667434"/>
        </p:xfrm>
        <a:graphic>
          <a:graphicData uri="http://schemas.openxmlformats.org/presentationml/2006/ole">
            <mc:AlternateContent xmlns:mc="http://schemas.openxmlformats.org/markup-compatibility/2006">
              <mc:Choice xmlns:v="urn:schemas-microsoft-com:vml" Requires="v">
                <p:oleObj spid="_x0000_s35875" r:id="rId3" imgW="1384300" imgH="228600" progId="">
                  <p:embed/>
                </p:oleObj>
              </mc:Choice>
              <mc:Fallback>
                <p:oleObj r:id="rId3" imgW="1384300" imgH="228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031" y="1543853"/>
                        <a:ext cx="4004604" cy="667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70543" y="2667000"/>
            <a:ext cx="6288901"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根据质心的定义，刚体质心的高度为：</a:t>
            </a: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27843322"/>
              </p:ext>
            </p:extLst>
          </p:nvPr>
        </p:nvGraphicFramePr>
        <p:xfrm>
          <a:off x="6426787" y="2543918"/>
          <a:ext cx="1693686" cy="961281"/>
        </p:xfrm>
        <a:graphic>
          <a:graphicData uri="http://schemas.openxmlformats.org/presentationml/2006/ole">
            <mc:AlternateContent xmlns:mc="http://schemas.openxmlformats.org/markup-compatibility/2006">
              <mc:Choice xmlns:v="urn:schemas-microsoft-com:vml" Requires="v">
                <p:oleObj spid="_x0000_s35876" r:id="rId5" imgW="710891" imgH="393529" progId="">
                  <p:embed/>
                </p:oleObj>
              </mc:Choice>
              <mc:Fallback>
                <p:oleObj r:id="rId5" imgW="710891" imgH="39352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787" y="2543918"/>
                        <a:ext cx="1693686" cy="961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181429" y="3657600"/>
            <a:ext cx="4134465"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刚体的</a:t>
            </a:r>
            <a:r>
              <a:rPr lang="zh-CN" altLang="zh-CN" sz="2800" dirty="0">
                <a:solidFill>
                  <a:srgbClr val="FF0000"/>
                </a:solidFill>
                <a:latin typeface="黑体" panose="02010609060101010101" pitchFamily="49" charset="-122"/>
                <a:ea typeface="黑体" panose="02010609060101010101" pitchFamily="49" charset="-122"/>
              </a:rPr>
              <a:t>重力势能</a:t>
            </a:r>
            <a:r>
              <a:rPr lang="zh-CN" altLang="zh-CN" sz="2800" dirty="0">
                <a:latin typeface="黑体" panose="02010609060101010101" pitchFamily="49" charset="-122"/>
                <a:ea typeface="黑体" panose="02010609060101010101" pitchFamily="49" charset="-122"/>
              </a:rPr>
              <a:t>可表示：</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926436207"/>
              </p:ext>
            </p:extLst>
          </p:nvPr>
        </p:nvGraphicFramePr>
        <p:xfrm>
          <a:off x="4373028" y="3733800"/>
          <a:ext cx="1904817" cy="634939"/>
        </p:xfrm>
        <a:graphic>
          <a:graphicData uri="http://schemas.openxmlformats.org/presentationml/2006/ole">
            <mc:AlternateContent xmlns:mc="http://schemas.openxmlformats.org/markup-compatibility/2006">
              <mc:Choice xmlns:v="urn:schemas-microsoft-com:vml" Requires="v">
                <p:oleObj spid="_x0000_s35877" r:id="rId7" imgW="634725" imgH="203112" progId="">
                  <p:embed/>
                </p:oleObj>
              </mc:Choice>
              <mc:Fallback>
                <p:oleObj r:id="rId7" imgW="634725" imgH="20311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3028" y="3733800"/>
                        <a:ext cx="1904817" cy="634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181429" y="4724400"/>
            <a:ext cx="7503886" cy="954107"/>
          </a:xfrm>
          <a:prstGeom prst="rect">
            <a:avLst/>
          </a:prstGeom>
        </p:spPr>
        <p:txBody>
          <a:bodyPr wrap="square">
            <a:spAutoFit/>
          </a:body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即：</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刚体的</a:t>
            </a:r>
            <a:r>
              <a:rPr lang="zh-CN"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重力势能</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等价于它的总质量集中在质心高度</a:t>
            </a:r>
            <a:r>
              <a:rPr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h</a:t>
            </a:r>
            <a:r>
              <a:rPr lang="en-US" altLang="zh-CN" sz="2800" baseline="-25000" dirty="0" err="1">
                <a:latin typeface="Times New Roman" panose="02020603050405020304" pitchFamily="18" charset="0"/>
                <a:ea typeface="黑体" panose="02010609060101010101" pitchFamily="49" charset="-122"/>
                <a:cs typeface="Times New Roman" panose="02020603050405020304" pitchFamily="18" charset="0"/>
              </a:rPr>
              <a:t>C</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的重力势能</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06044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90600"/>
            <a:ext cx="9144000" cy="2246769"/>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4.4.1</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如图所示，绳的上端缠绕在实心圆柱上，下端系有质量为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的重物。初始时刻，重物自然下垂，由静止开始下落，并带动圆柱转动。已知圆柱的质量为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，且分布均匀，半径为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，设绳的质量可忽略不计，不可伸长，且相对圆柱没有滑动。求重物下落高度</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h</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时的速率</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Book Antiqua" panose="02040602050305030304" pitchFamily="18" charset="0"/>
                <a:cs typeface="Times New Roman" panose="02020603050405020304" pitchFamily="18" charset="0"/>
              </a:rPr>
              <a:t>v</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nvSpPr>
        <p:spPr>
          <a:xfrm>
            <a:off x="747197" y="152400"/>
            <a:ext cx="1005403"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例题</a:t>
            </a:r>
            <a:endParaRPr lang="zh-CN" altLang="zh-CN" sz="3200" b="1" dirty="0">
              <a:solidFill>
                <a:srgbClr val="00B050"/>
              </a:solidFill>
              <a:latin typeface="黑体" panose="02010609060101010101" pitchFamily="49" charset="-122"/>
              <a:ea typeface="黑体" panose="02010609060101010101" pitchFamily="49" charset="-122"/>
            </a:endParaRPr>
          </a:p>
        </p:txBody>
      </p:sp>
      <p:pic>
        <p:nvPicPr>
          <p:cNvPr id="120834" name="Picture 2" descr="C:\Users\zhangru\Desktop\新教材ppt\上册整合后的图片\4.4.2.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114800"/>
            <a:ext cx="3233509"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3200400"/>
            <a:ext cx="9144000" cy="523220"/>
          </a:xfrm>
          <a:prstGeom prst="rect">
            <a:avLst/>
          </a:prstGeom>
        </p:spPr>
        <p:txBody>
          <a:bodyPr wrap="square">
            <a:spAutoFit/>
          </a:bodyPr>
          <a:lstStyle/>
          <a:p>
            <a:r>
              <a:rPr lang="zh-CN" altLang="zh-CN" sz="2800" b="1" dirty="0">
                <a:solidFill>
                  <a:srgbClr val="FF0000"/>
                </a:solidFill>
                <a:latin typeface="黑体" panose="02010609060101010101" pitchFamily="49" charset="-122"/>
                <a:ea typeface="黑体" panose="02010609060101010101" pitchFamily="49" charset="-122"/>
              </a:rPr>
              <a:t>解：</a:t>
            </a:r>
            <a:r>
              <a:rPr lang="zh-CN" altLang="zh-CN" sz="2800" dirty="0">
                <a:latin typeface="黑体" panose="02010609060101010101" pitchFamily="49" charset="-122"/>
                <a:ea typeface="黑体" panose="02010609060101010101" pitchFamily="49" charset="-122"/>
              </a:rPr>
              <a:t>系统的机械能守恒，则：</a:t>
            </a:r>
            <a:endParaRPr lang="zh-CN" altLang="en-US" sz="2800" dirty="0">
              <a:latin typeface="黑体" panose="02010609060101010101" pitchFamily="49" charset="-122"/>
              <a:ea typeface="黑体" panose="02010609060101010101" pitchFamily="49" charset="-122"/>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775642068"/>
              </p:ext>
            </p:extLst>
          </p:nvPr>
        </p:nvGraphicFramePr>
        <p:xfrm>
          <a:off x="3262730" y="3699558"/>
          <a:ext cx="5858272" cy="830483"/>
        </p:xfrm>
        <a:graphic>
          <a:graphicData uri="http://schemas.openxmlformats.org/presentationml/2006/ole">
            <mc:AlternateContent xmlns:mc="http://schemas.openxmlformats.org/markup-compatibility/2006">
              <mc:Choice xmlns:v="urn:schemas-microsoft-com:vml" Requires="v">
                <p:oleObj spid="_x0000_s36899" r:id="rId4" imgW="2489200" imgH="355600" progId="">
                  <p:embed/>
                </p:oleObj>
              </mc:Choice>
              <mc:Fallback>
                <p:oleObj r:id="rId4" imgW="2489200" imgH="355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730" y="3699558"/>
                        <a:ext cx="5858272" cy="830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610997835"/>
              </p:ext>
            </p:extLst>
          </p:nvPr>
        </p:nvGraphicFramePr>
        <p:xfrm>
          <a:off x="5617369" y="4495800"/>
          <a:ext cx="1393031" cy="495300"/>
        </p:xfrm>
        <a:graphic>
          <a:graphicData uri="http://schemas.openxmlformats.org/presentationml/2006/ole">
            <mc:AlternateContent xmlns:mc="http://schemas.openxmlformats.org/markup-compatibility/2006">
              <mc:Choice xmlns:v="urn:schemas-microsoft-com:vml" Requires="v">
                <p:oleObj spid="_x0000_s36900" r:id="rId6" imgW="431613" imgH="165028" progId="">
                  <p:embed/>
                </p:oleObj>
              </mc:Choice>
              <mc:Fallback>
                <p:oleObj r:id="rId6" imgW="431613" imgH="165028"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7369" y="4495800"/>
                        <a:ext cx="1393031"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330266793"/>
              </p:ext>
            </p:extLst>
          </p:nvPr>
        </p:nvGraphicFramePr>
        <p:xfrm>
          <a:off x="5029200" y="5448300"/>
          <a:ext cx="2277836" cy="1028700"/>
        </p:xfrm>
        <a:graphic>
          <a:graphicData uri="http://schemas.openxmlformats.org/presentationml/2006/ole">
            <mc:AlternateContent xmlns:mc="http://schemas.openxmlformats.org/markup-compatibility/2006">
              <mc:Choice xmlns:v="urn:schemas-microsoft-com:vml" Requires="v">
                <p:oleObj spid="_x0000_s36901" r:id="rId8" imgW="875920" imgH="393529" progId="">
                  <p:embed/>
                </p:oleObj>
              </mc:Choice>
              <mc:Fallback>
                <p:oleObj r:id="rId8" imgW="875920" imgH="39352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5448300"/>
                        <a:ext cx="2277836"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3488608" y="5562600"/>
            <a:ext cx="1083392" cy="523220"/>
          </a:xfrm>
          <a:prstGeom prst="rect">
            <a:avLst/>
          </a:prstGeom>
        </p:spPr>
        <p:txBody>
          <a:bodyPr wrap="square">
            <a:spAutoFit/>
          </a:bodyPr>
          <a:lstStyle/>
          <a:p>
            <a:r>
              <a:rPr lang="zh-CN" altLang="zh-CN" sz="2800" dirty="0">
                <a:latin typeface="黑体" panose="02010609060101010101" pitchFamily="49" charset="-122"/>
                <a:ea typeface="黑体" panose="02010609060101010101" pitchFamily="49" charset="-122"/>
              </a:rPr>
              <a:t>可得：</a:t>
            </a:r>
          </a:p>
        </p:txBody>
      </p:sp>
    </p:spTree>
    <p:extLst>
      <p:ext uri="{BB962C8B-B14F-4D97-AF65-F5344CB8AC3E}">
        <p14:creationId xmlns:p14="http://schemas.microsoft.com/office/powerpoint/2010/main" val="191278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90600"/>
            <a:ext cx="9144000" cy="2246769"/>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4.4.2</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如图所示，匀质细杆长为</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l</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=1.0m</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，质量</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=2.0kg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，可绕上端的光滑水平轴</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O</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在竖直平面内转动。初始时刻，细杆处于自然竖直静止状态，现有质量</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=20g</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的子弹以速度</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=200m/s</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的速率射入杆的下端而不复出。求（</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）细杆开始运动时的角速度；（</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）细杆的最大偏转角度。</a:t>
            </a:r>
          </a:p>
        </p:txBody>
      </p:sp>
      <p:pic>
        <p:nvPicPr>
          <p:cNvPr id="121858" name="Picture 2" descr="C:\Users\zhangru\Desktop\新教材ppt\上册整合后的图片\4.4.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337" y="3270026"/>
            <a:ext cx="1318663" cy="335937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3413" y="3200401"/>
            <a:ext cx="6843185" cy="1384995"/>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）子弹射入细杆下端时，系统受到的合外力矩为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，系统角动量守恒（注意，这里动量不守恒），则：</a:t>
            </a: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58531620"/>
              </p:ext>
            </p:extLst>
          </p:nvPr>
        </p:nvGraphicFramePr>
        <p:xfrm>
          <a:off x="1855888" y="4563626"/>
          <a:ext cx="3401912" cy="998974"/>
        </p:xfrm>
        <a:graphic>
          <a:graphicData uri="http://schemas.openxmlformats.org/presentationml/2006/ole">
            <mc:AlternateContent xmlns:mc="http://schemas.openxmlformats.org/markup-compatibility/2006">
              <mc:Choice xmlns:v="urn:schemas-microsoft-com:vml" Requires="v">
                <p:oleObj spid="_x0000_s37912" r:id="rId4" imgW="1205977" imgH="355446" progId="">
                  <p:embed/>
                </p:oleObj>
              </mc:Choice>
              <mc:Fallback>
                <p:oleObj r:id="rId4" imgW="1205977" imgH="355446"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5888" y="4563626"/>
                        <a:ext cx="3401912" cy="998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247218" y="5486400"/>
            <a:ext cx="1261884" cy="523220"/>
          </a:xfrm>
          <a:prstGeom prst="rect">
            <a:avLst/>
          </a:prstGeom>
        </p:spPr>
        <p:txBody>
          <a:bodyPr wrap="none">
            <a:spAutoFit/>
          </a:bodyPr>
          <a:lstStyle/>
          <a:p>
            <a:r>
              <a:rPr lang="zh-CN" altLang="zh-CN" sz="2800" dirty="0">
                <a:latin typeface="黑体" panose="02010609060101010101" pitchFamily="49" charset="-122"/>
                <a:ea typeface="黑体" panose="02010609060101010101" pitchFamily="49" charset="-122"/>
              </a:rPr>
              <a:t>可得：</a:t>
            </a:r>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033192606"/>
              </p:ext>
            </p:extLst>
          </p:nvPr>
        </p:nvGraphicFramePr>
        <p:xfrm>
          <a:off x="1801813" y="5638800"/>
          <a:ext cx="3848100" cy="927100"/>
        </p:xfrm>
        <a:graphic>
          <a:graphicData uri="http://schemas.openxmlformats.org/presentationml/2006/ole">
            <mc:AlternateContent xmlns:mc="http://schemas.openxmlformats.org/markup-compatibility/2006">
              <mc:Choice xmlns:v="urn:schemas-microsoft-com:vml" Requires="v">
                <p:oleObj spid="_x0000_s37913" name="Equation" r:id="rId6" imgW="1460160" imgH="355320" progId="">
                  <p:embed/>
                </p:oleObj>
              </mc:Choice>
              <mc:Fallback>
                <p:oleObj name="Equation" r:id="rId6" imgW="1460160" imgH="3553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1813" y="5638800"/>
                        <a:ext cx="38481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747197" y="177225"/>
            <a:ext cx="1005403"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例题</a:t>
            </a:r>
            <a:endParaRPr lang="zh-CN" altLang="zh-CN"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278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219200"/>
            <a:ext cx="7010400" cy="954107"/>
          </a:xfrm>
          <a:prstGeom prst="rect">
            <a:avLst/>
          </a:prstGeom>
        </p:spPr>
        <p:txBody>
          <a:bodyPr wrap="square">
            <a:spAutoFit/>
          </a:body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细杆偏转上升过程中，仅重力做功，系统的机械能守恒，则细杆偏转最大角时有：</a:t>
            </a:r>
          </a:p>
        </p:txBody>
      </p:sp>
      <p:pic>
        <p:nvPicPr>
          <p:cNvPr id="3" name="Picture 2" descr="C:\Users\zhangru\Desktop\新教材ppt\上册整合后的图片\4.4.3.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337" y="1136426"/>
            <a:ext cx="1318663" cy="33593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52142154"/>
              </p:ext>
            </p:extLst>
          </p:nvPr>
        </p:nvGraphicFramePr>
        <p:xfrm>
          <a:off x="1143000" y="2362200"/>
          <a:ext cx="6008414" cy="878701"/>
        </p:xfrm>
        <a:graphic>
          <a:graphicData uri="http://schemas.openxmlformats.org/presentationml/2006/ole">
            <mc:AlternateContent xmlns:mc="http://schemas.openxmlformats.org/markup-compatibility/2006">
              <mc:Choice xmlns:v="urn:schemas-microsoft-com:vml" Requires="v">
                <p:oleObj spid="_x0000_s38936" r:id="rId4" imgW="2413000" imgH="355600" progId="">
                  <p:embed/>
                </p:oleObj>
              </mc:Choice>
              <mc:Fallback>
                <p:oleObj r:id="rId4" imgW="2413000" imgH="3556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362200"/>
                        <a:ext cx="6008414" cy="8787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98195602"/>
              </p:ext>
            </p:extLst>
          </p:nvPr>
        </p:nvGraphicFramePr>
        <p:xfrm>
          <a:off x="1958798" y="3505200"/>
          <a:ext cx="4518202" cy="1295400"/>
        </p:xfrm>
        <a:graphic>
          <a:graphicData uri="http://schemas.openxmlformats.org/presentationml/2006/ole">
            <mc:AlternateContent xmlns:mc="http://schemas.openxmlformats.org/markup-compatibility/2006">
              <mc:Choice xmlns:v="urn:schemas-microsoft-com:vml" Requires="v">
                <p:oleObj spid="_x0000_s38937" name="Equation" r:id="rId6" imgW="1828800" imgH="533160" progId="">
                  <p:embed/>
                </p:oleObj>
              </mc:Choice>
              <mc:Fallback>
                <p:oleObj name="Equation" r:id="rId6" imgW="1828800" imgH="5331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798" y="3505200"/>
                        <a:ext cx="4518202"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91246" y="5029200"/>
            <a:ext cx="6343403" cy="523220"/>
          </a:xfrm>
          <a:prstGeom prst="rect">
            <a:avLst/>
          </a:prstGeom>
        </p:spPr>
        <p:txBody>
          <a:bodyPr wrap="non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则最大偏转角为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θ </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=arcos0.709 = 44</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51</a:t>
            </a:r>
            <a:r>
              <a:rPr lang="en-US" altLang="zh-CN" sz="2800" dirty="0">
                <a:latin typeface="Book Antiqua" panose="02040602050305030304" pitchFamily="18" charset="0"/>
                <a:ea typeface="黑体" panose="02010609060101010101" pitchFamily="49" charset="-122"/>
                <a:cs typeface="Times New Roman" panose="02020603050405020304" pitchFamily="18" charset="0"/>
              </a:rPr>
              <a:t>’</a:t>
            </a:r>
            <a:endParaRPr lang="zh-CN" altLang="en-US" sz="2800" dirty="0">
              <a:latin typeface="Book Antiqua" panose="0204060205030503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747197" y="152400"/>
            <a:ext cx="1005403"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例题</a:t>
            </a:r>
            <a:endParaRPr lang="zh-CN" altLang="zh-CN" sz="3200" b="1" dirty="0">
              <a:solidFill>
                <a:srgbClr val="00B050"/>
              </a:solidFill>
              <a:latin typeface="黑体" panose="02010609060101010101" pitchFamily="49" charset="-122"/>
              <a:ea typeface="黑体" panose="02010609060101010101" pitchFamily="49" charset="-122"/>
            </a:endParaRPr>
          </a:p>
        </p:txBody>
      </p:sp>
      <p:sp>
        <p:nvSpPr>
          <p:cNvPr id="12" name="矩形 11"/>
          <p:cNvSpPr/>
          <p:nvPr/>
        </p:nvSpPr>
        <p:spPr>
          <a:xfrm>
            <a:off x="609600" y="3667780"/>
            <a:ext cx="1351652" cy="523220"/>
          </a:xfrm>
          <a:prstGeom prst="rect">
            <a:avLst/>
          </a:prstGeom>
        </p:spPr>
        <p:txBody>
          <a:bodyPr wrap="none">
            <a:spAutoFit/>
          </a:bodyPr>
          <a:lstStyle/>
          <a:p>
            <a:r>
              <a:rPr lang="zh-CN" altLang="en-US"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求得：</a:t>
            </a:r>
            <a:r>
              <a:rPr lang="en-US" altLang="zh-CN" sz="2800"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133708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83" name="Rectangle 55"/>
          <p:cNvSpPr>
            <a:spLocks noChangeArrowheads="1"/>
          </p:cNvSpPr>
          <p:nvPr/>
        </p:nvSpPr>
        <p:spPr bwMode="auto">
          <a:xfrm>
            <a:off x="381000" y="1295400"/>
            <a:ext cx="8382000" cy="327660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endParaRPr>
          </a:p>
        </p:txBody>
      </p:sp>
      <p:grpSp>
        <p:nvGrpSpPr>
          <p:cNvPr id="2" name="Group 86"/>
          <p:cNvGrpSpPr>
            <a:grpSpLocks/>
          </p:cNvGrpSpPr>
          <p:nvPr/>
        </p:nvGrpSpPr>
        <p:grpSpPr bwMode="auto">
          <a:xfrm>
            <a:off x="1447800" y="1462088"/>
            <a:ext cx="1981200" cy="2895600"/>
            <a:chOff x="624" y="921"/>
            <a:chExt cx="1248" cy="1824"/>
          </a:xfrm>
        </p:grpSpPr>
        <p:sp>
          <p:nvSpPr>
            <p:cNvPr id="201734" name="Rectangle 6" descr="永恒"/>
            <p:cNvSpPr>
              <a:spLocks noChangeArrowheads="1"/>
            </p:cNvSpPr>
            <p:nvPr/>
          </p:nvSpPr>
          <p:spPr bwMode="auto">
            <a:xfrm>
              <a:off x="864" y="921"/>
              <a:ext cx="1008" cy="96"/>
            </a:xfrm>
            <a:prstGeom prst="rect">
              <a:avLst/>
            </a:prstGeom>
            <a:blipFill dpi="0" rotWithShape="0">
              <a:blip r:embed="rId3" cstate="print"/>
              <a:srcRect/>
              <a:tile tx="0" ty="0" sx="100000" sy="100000" flip="none" algn="tl"/>
            </a:blip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35" name="Line 7"/>
            <p:cNvSpPr>
              <a:spLocks noChangeShapeType="1"/>
            </p:cNvSpPr>
            <p:nvPr/>
          </p:nvSpPr>
          <p:spPr bwMode="auto">
            <a:xfrm>
              <a:off x="1344" y="1017"/>
              <a:ext cx="0" cy="139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36" name="Rectangle 8" descr="球体"/>
            <p:cNvSpPr>
              <a:spLocks noChangeArrowheads="1"/>
            </p:cNvSpPr>
            <p:nvPr/>
          </p:nvSpPr>
          <p:spPr bwMode="auto">
            <a:xfrm>
              <a:off x="1152" y="2409"/>
              <a:ext cx="432" cy="336"/>
            </a:xfrm>
            <a:prstGeom prst="rect">
              <a:avLst/>
            </a:prstGeom>
            <a:pattFill prst="sphere">
              <a:fgClr>
                <a:srgbClr val="CC9900"/>
              </a:fgClr>
              <a:bgClr>
                <a:srgbClr val="FFFFFF"/>
              </a:bgClr>
            </a:patt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37" name="AutoShape 9"/>
            <p:cNvSpPr>
              <a:spLocks noChangeArrowheads="1"/>
            </p:cNvSpPr>
            <p:nvPr/>
          </p:nvSpPr>
          <p:spPr bwMode="auto">
            <a:xfrm>
              <a:off x="672" y="2553"/>
              <a:ext cx="288" cy="96"/>
            </a:xfrm>
            <a:prstGeom prst="homePlate">
              <a:avLst>
                <a:gd name="adj" fmla="val 75000"/>
              </a:avLst>
            </a:prstGeom>
            <a:gradFill rotWithShape="0">
              <a:gsLst>
                <a:gs pos="0">
                  <a:srgbClr val="CCCC00">
                    <a:gamma/>
                    <a:shade val="66275"/>
                    <a:invGamma/>
                  </a:srgbClr>
                </a:gs>
                <a:gs pos="50000">
                  <a:srgbClr val="CCCC00"/>
                </a:gs>
                <a:gs pos="100000">
                  <a:srgbClr val="CCCC00">
                    <a:gamma/>
                    <a:shade val="66275"/>
                    <a:invGamma/>
                  </a:srgbClr>
                </a:gs>
              </a:gsLst>
              <a:lin ang="540000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38" name="Line 10"/>
            <p:cNvSpPr>
              <a:spLocks noChangeShapeType="1"/>
            </p:cNvSpPr>
            <p:nvPr/>
          </p:nvSpPr>
          <p:spPr bwMode="auto">
            <a:xfrm>
              <a:off x="624" y="2457"/>
              <a:ext cx="432"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graphicFrame>
          <p:nvGraphicFramePr>
            <p:cNvPr id="201739" name="Object 11"/>
            <p:cNvGraphicFramePr>
              <a:graphicFrameLocks noChangeAspect="1"/>
            </p:cNvGraphicFramePr>
            <p:nvPr/>
          </p:nvGraphicFramePr>
          <p:xfrm>
            <a:off x="751" y="2153"/>
            <a:ext cx="216" cy="304"/>
          </p:xfrm>
          <a:graphic>
            <a:graphicData uri="http://schemas.openxmlformats.org/presentationml/2006/ole">
              <mc:AlternateContent xmlns:mc="http://schemas.openxmlformats.org/markup-compatibility/2006">
                <mc:Choice xmlns:v="urn:schemas-microsoft-com:vml" Requires="v">
                  <p:oleObj spid="_x0000_s40070" name="Equation" r:id="rId4" imgW="126725" imgH="177415" progId="">
                    <p:embed/>
                  </p:oleObj>
                </mc:Choice>
                <mc:Fallback>
                  <p:oleObj name="Equation" r:id="rId4" imgW="126725" imgH="177415"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 y="2153"/>
                          <a:ext cx="21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41" name="Object 13"/>
            <p:cNvGraphicFramePr>
              <a:graphicFrameLocks noChangeAspect="1"/>
            </p:cNvGraphicFramePr>
            <p:nvPr/>
          </p:nvGraphicFramePr>
          <p:xfrm>
            <a:off x="1152" y="1017"/>
            <a:ext cx="188" cy="216"/>
          </p:xfrm>
          <a:graphic>
            <a:graphicData uri="http://schemas.openxmlformats.org/presentationml/2006/ole">
              <mc:AlternateContent xmlns:mc="http://schemas.openxmlformats.org/markup-compatibility/2006">
                <mc:Choice xmlns:v="urn:schemas-microsoft-com:vml" Requires="v">
                  <p:oleObj spid="_x0000_s40071" name="Equation" r:id="rId6" imgW="164957" imgH="190335" progId="">
                    <p:embed/>
                  </p:oleObj>
                </mc:Choice>
                <mc:Fallback>
                  <p:oleObj name="Equation" r:id="rId6" imgW="164957" imgH="190335"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1017"/>
                          <a:ext cx="18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6"/>
          <p:cNvGrpSpPr>
            <a:grpSpLocks/>
          </p:cNvGrpSpPr>
          <p:nvPr/>
        </p:nvGrpSpPr>
        <p:grpSpPr bwMode="auto">
          <a:xfrm>
            <a:off x="6553200" y="1309688"/>
            <a:ext cx="2133600" cy="2974975"/>
            <a:chOff x="3936" y="873"/>
            <a:chExt cx="1344" cy="1874"/>
          </a:xfrm>
        </p:grpSpPr>
        <p:sp>
          <p:nvSpPr>
            <p:cNvPr id="201752" name="Line 24"/>
            <p:cNvSpPr>
              <a:spLocks noChangeShapeType="1"/>
            </p:cNvSpPr>
            <p:nvPr/>
          </p:nvSpPr>
          <p:spPr bwMode="auto">
            <a:xfrm>
              <a:off x="4752" y="1228"/>
              <a:ext cx="0" cy="932"/>
            </a:xfrm>
            <a:prstGeom prst="line">
              <a:avLst/>
            </a:prstGeom>
            <a:noFill/>
            <a:ln w="28575">
              <a:solidFill>
                <a:srgbClr val="B66D0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53" name="Line 25"/>
            <p:cNvSpPr>
              <a:spLocks noChangeShapeType="1"/>
            </p:cNvSpPr>
            <p:nvPr/>
          </p:nvSpPr>
          <p:spPr bwMode="auto">
            <a:xfrm flipH="1">
              <a:off x="4224" y="1211"/>
              <a:ext cx="528" cy="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54" name="Oval 26"/>
            <p:cNvSpPr>
              <a:spLocks noChangeArrowheads="1"/>
            </p:cNvSpPr>
            <p:nvPr/>
          </p:nvSpPr>
          <p:spPr bwMode="auto">
            <a:xfrm>
              <a:off x="4176" y="2075"/>
              <a:ext cx="144" cy="144"/>
            </a:xfrm>
            <a:prstGeom prst="ellipse">
              <a:avLst/>
            </a:prstGeom>
            <a:gradFill rotWithShape="0">
              <a:gsLst>
                <a:gs pos="0">
                  <a:schemeClr val="accent1"/>
                </a:gs>
                <a:gs pos="100000">
                  <a:schemeClr val="accent1">
                    <a:gamma/>
                    <a:shade val="56078"/>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55" name="Line 27"/>
            <p:cNvSpPr>
              <a:spLocks noChangeShapeType="1"/>
            </p:cNvSpPr>
            <p:nvPr/>
          </p:nvSpPr>
          <p:spPr bwMode="auto">
            <a:xfrm>
              <a:off x="4224" y="2123"/>
              <a:ext cx="240" cy="336"/>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201756" name="Object 28"/>
            <p:cNvGraphicFramePr>
              <a:graphicFrameLocks noChangeAspect="1"/>
            </p:cNvGraphicFramePr>
            <p:nvPr/>
          </p:nvGraphicFramePr>
          <p:xfrm>
            <a:off x="4560" y="1403"/>
            <a:ext cx="200" cy="280"/>
          </p:xfrm>
          <a:graphic>
            <a:graphicData uri="http://schemas.openxmlformats.org/presentationml/2006/ole">
              <mc:AlternateContent xmlns:mc="http://schemas.openxmlformats.org/markup-compatibility/2006">
                <mc:Choice xmlns:v="urn:schemas-microsoft-com:vml" Requires="v">
                  <p:oleObj spid="_x0000_s40072" name="公式" r:id="rId8" imgW="101556" imgH="139639" progId="">
                    <p:embed/>
                  </p:oleObj>
                </mc:Choice>
                <mc:Fallback>
                  <p:oleObj name="公式" r:id="rId8" imgW="101556" imgH="139639"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1403"/>
                          <a:ext cx="200"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57" name="Object 29"/>
            <p:cNvGraphicFramePr>
              <a:graphicFrameLocks noChangeAspect="1"/>
            </p:cNvGraphicFramePr>
            <p:nvPr/>
          </p:nvGraphicFramePr>
          <p:xfrm>
            <a:off x="4512" y="2393"/>
            <a:ext cx="215" cy="304"/>
          </p:xfrm>
          <a:graphic>
            <a:graphicData uri="http://schemas.openxmlformats.org/presentationml/2006/ole">
              <mc:AlternateContent xmlns:mc="http://schemas.openxmlformats.org/markup-compatibility/2006">
                <mc:Choice xmlns:v="urn:schemas-microsoft-com:vml" Requires="v">
                  <p:oleObj spid="_x0000_s40073" name="Equation" r:id="rId10" imgW="126725" imgH="177415" progId="">
                    <p:embed/>
                  </p:oleObj>
                </mc:Choice>
                <mc:Fallback>
                  <p:oleObj name="Equation" r:id="rId10" imgW="126725" imgH="177415"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2393"/>
                          <a:ext cx="215"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58" name="Arc 30"/>
            <p:cNvSpPr>
              <a:spLocks/>
            </p:cNvSpPr>
            <p:nvPr/>
          </p:nvSpPr>
          <p:spPr bwMode="auto">
            <a:xfrm rot="9639340">
              <a:off x="4560" y="1547"/>
              <a:ext cx="192" cy="142"/>
            </a:xfrm>
            <a:custGeom>
              <a:avLst/>
              <a:gdLst>
                <a:gd name="G0" fmla="+- 0 0 0"/>
                <a:gd name="G1" fmla="+- 21270 0 0"/>
                <a:gd name="G2" fmla="+- 21600 0 0"/>
                <a:gd name="T0" fmla="*/ 3762 w 21600"/>
                <a:gd name="T1" fmla="*/ 0 h 21270"/>
                <a:gd name="T2" fmla="*/ 21600 w 21600"/>
                <a:gd name="T3" fmla="*/ 21270 h 21270"/>
                <a:gd name="T4" fmla="*/ 0 w 21600"/>
                <a:gd name="T5" fmla="*/ 21270 h 21270"/>
              </a:gdLst>
              <a:ahLst/>
              <a:cxnLst>
                <a:cxn ang="0">
                  <a:pos x="T0" y="T1"/>
                </a:cxn>
                <a:cxn ang="0">
                  <a:pos x="T2" y="T3"/>
                </a:cxn>
                <a:cxn ang="0">
                  <a:pos x="T4" y="T5"/>
                </a:cxn>
              </a:cxnLst>
              <a:rect l="0" t="0" r="r" b="b"/>
              <a:pathLst>
                <a:path w="21600" h="21270" fill="none" extrusionOk="0">
                  <a:moveTo>
                    <a:pt x="3761" y="0"/>
                  </a:moveTo>
                  <a:cubicBezTo>
                    <a:pt x="14079" y="1825"/>
                    <a:pt x="21600" y="10791"/>
                    <a:pt x="21600" y="21270"/>
                  </a:cubicBezTo>
                </a:path>
                <a:path w="21600" h="21270" stroke="0" extrusionOk="0">
                  <a:moveTo>
                    <a:pt x="3761" y="0"/>
                  </a:moveTo>
                  <a:cubicBezTo>
                    <a:pt x="14079" y="1825"/>
                    <a:pt x="21600" y="10791"/>
                    <a:pt x="21600" y="21270"/>
                  </a:cubicBezTo>
                  <a:lnTo>
                    <a:pt x="0" y="21270"/>
                  </a:lnTo>
                  <a:close/>
                </a:path>
              </a:pathLst>
            </a:custGeom>
            <a:noFill/>
            <a:ln w="28575">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59" name="Rectangle 31"/>
            <p:cNvSpPr>
              <a:spLocks noChangeArrowheads="1"/>
            </p:cNvSpPr>
            <p:nvPr/>
          </p:nvSpPr>
          <p:spPr bwMode="auto">
            <a:xfrm>
              <a:off x="4416" y="1163"/>
              <a:ext cx="720"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60" name="Oval 32"/>
            <p:cNvSpPr>
              <a:spLocks noChangeArrowheads="1"/>
            </p:cNvSpPr>
            <p:nvPr/>
          </p:nvSpPr>
          <p:spPr bwMode="auto">
            <a:xfrm>
              <a:off x="4224" y="1931"/>
              <a:ext cx="1056" cy="384"/>
            </a:xfrm>
            <a:prstGeom prst="ellipse">
              <a:avLst/>
            </a:prstGeom>
            <a:noFill/>
            <a:ln w="28575">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61" name="Line 33"/>
            <p:cNvSpPr>
              <a:spLocks noChangeShapeType="1"/>
            </p:cNvSpPr>
            <p:nvPr/>
          </p:nvSpPr>
          <p:spPr bwMode="auto">
            <a:xfrm>
              <a:off x="4224" y="2123"/>
              <a:ext cx="0" cy="624"/>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62" name="Line 34"/>
            <p:cNvSpPr>
              <a:spLocks noChangeShapeType="1"/>
            </p:cNvSpPr>
            <p:nvPr/>
          </p:nvSpPr>
          <p:spPr bwMode="auto">
            <a:xfrm flipV="1">
              <a:off x="4224" y="1643"/>
              <a:ext cx="288" cy="480"/>
            </a:xfrm>
            <a:prstGeom prst="line">
              <a:avLst/>
            </a:prstGeom>
            <a:noFill/>
            <a:ln w="38100">
              <a:solidFill>
                <a:srgbClr val="FF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63" name="Line 35"/>
            <p:cNvSpPr>
              <a:spLocks noChangeShapeType="1"/>
            </p:cNvSpPr>
            <p:nvPr/>
          </p:nvSpPr>
          <p:spPr bwMode="auto">
            <a:xfrm flipV="1">
              <a:off x="4752" y="2112"/>
              <a:ext cx="528" cy="48"/>
            </a:xfrm>
            <a:prstGeom prst="line">
              <a:avLst/>
            </a:prstGeom>
            <a:noFill/>
            <a:ln w="25400">
              <a:solidFill>
                <a:srgbClr val="FF66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201765" name="Object 37"/>
            <p:cNvGraphicFramePr>
              <a:graphicFrameLocks noChangeAspect="1"/>
            </p:cNvGraphicFramePr>
            <p:nvPr/>
          </p:nvGraphicFramePr>
          <p:xfrm>
            <a:off x="4560" y="2027"/>
            <a:ext cx="188" cy="216"/>
          </p:xfrm>
          <a:graphic>
            <a:graphicData uri="http://schemas.openxmlformats.org/presentationml/2006/ole">
              <mc:AlternateContent xmlns:mc="http://schemas.openxmlformats.org/markup-compatibility/2006">
                <mc:Choice xmlns:v="urn:schemas-microsoft-com:vml" Requires="v">
                  <p:oleObj spid="_x0000_s40074" name="Equation" r:id="rId12" imgW="164957" imgH="190335" progId="">
                    <p:embed/>
                  </p:oleObj>
                </mc:Choice>
                <mc:Fallback>
                  <p:oleObj name="Equation" r:id="rId12" imgW="164957" imgH="190335"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 y="2027"/>
                          <a:ext cx="18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66" name="Object 38"/>
            <p:cNvGraphicFramePr>
              <a:graphicFrameLocks noChangeAspect="1"/>
            </p:cNvGraphicFramePr>
            <p:nvPr/>
          </p:nvGraphicFramePr>
          <p:xfrm>
            <a:off x="4634" y="873"/>
            <a:ext cx="232" cy="317"/>
          </p:xfrm>
          <a:graphic>
            <a:graphicData uri="http://schemas.openxmlformats.org/presentationml/2006/ole">
              <mc:AlternateContent xmlns:mc="http://schemas.openxmlformats.org/markup-compatibility/2006">
                <mc:Choice xmlns:v="urn:schemas-microsoft-com:vml" Requires="v">
                  <p:oleObj spid="_x0000_s40075" name="Equation" r:id="rId14" imgW="203112" imgH="279279" progId="">
                    <p:embed/>
                  </p:oleObj>
                </mc:Choice>
                <mc:Fallback>
                  <p:oleObj name="Equation" r:id="rId14" imgW="203112" imgH="279279"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4" y="873"/>
                          <a:ext cx="23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67" name="Object 39"/>
            <p:cNvGraphicFramePr>
              <a:graphicFrameLocks noChangeAspect="1"/>
            </p:cNvGraphicFramePr>
            <p:nvPr/>
          </p:nvGraphicFramePr>
          <p:xfrm>
            <a:off x="3936" y="2027"/>
            <a:ext cx="240" cy="200"/>
          </p:xfrm>
          <a:graphic>
            <a:graphicData uri="http://schemas.openxmlformats.org/presentationml/2006/ole">
              <mc:AlternateContent xmlns:mc="http://schemas.openxmlformats.org/markup-compatibility/2006">
                <mc:Choice xmlns:v="urn:schemas-microsoft-com:vml" Requires="v">
                  <p:oleObj spid="_x0000_s40076" name="Equation" r:id="rId16" imgW="228600" imgH="190500" progId="">
                    <p:embed/>
                  </p:oleObj>
                </mc:Choice>
                <mc:Fallback>
                  <p:oleObj name="Equation" r:id="rId16" imgW="228600" imgH="1905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6" y="2027"/>
                          <a:ext cx="240"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68" name="Object 40"/>
            <p:cNvGraphicFramePr>
              <a:graphicFrameLocks noChangeAspect="1"/>
            </p:cNvGraphicFramePr>
            <p:nvPr/>
          </p:nvGraphicFramePr>
          <p:xfrm>
            <a:off x="3984" y="2459"/>
            <a:ext cx="198" cy="272"/>
          </p:xfrm>
          <a:graphic>
            <a:graphicData uri="http://schemas.openxmlformats.org/presentationml/2006/ole">
              <mc:AlternateContent xmlns:mc="http://schemas.openxmlformats.org/markup-compatibility/2006">
                <mc:Choice xmlns:v="urn:schemas-microsoft-com:vml" Requires="v">
                  <p:oleObj spid="_x0000_s40077" name="Equation" r:id="rId18" imgW="203112" imgH="279279" progId="">
                    <p:embed/>
                  </p:oleObj>
                </mc:Choice>
                <mc:Fallback>
                  <p:oleObj name="Equation" r:id="rId18" imgW="203112" imgH="279279"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84" y="2459"/>
                          <a:ext cx="19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69" name="Object 41"/>
            <p:cNvGraphicFramePr>
              <a:graphicFrameLocks noChangeAspect="1"/>
            </p:cNvGraphicFramePr>
            <p:nvPr/>
          </p:nvGraphicFramePr>
          <p:xfrm>
            <a:off x="4199" y="1547"/>
            <a:ext cx="201" cy="264"/>
          </p:xfrm>
          <a:graphic>
            <a:graphicData uri="http://schemas.openxmlformats.org/presentationml/2006/ole">
              <mc:AlternateContent xmlns:mc="http://schemas.openxmlformats.org/markup-compatibility/2006">
                <mc:Choice xmlns:v="urn:schemas-microsoft-com:vml" Requires="v">
                  <p:oleObj spid="_x0000_s40078" name="Equation" r:id="rId20" imgW="203024" imgH="266469" progId="">
                    <p:embed/>
                  </p:oleObj>
                </mc:Choice>
                <mc:Fallback>
                  <p:oleObj name="Equation" r:id="rId20" imgW="203024" imgH="266469" progId="">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99" y="1547"/>
                          <a:ext cx="20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70" name="Object 42"/>
            <p:cNvGraphicFramePr>
              <a:graphicFrameLocks noChangeAspect="1"/>
            </p:cNvGraphicFramePr>
            <p:nvPr/>
          </p:nvGraphicFramePr>
          <p:xfrm>
            <a:off x="4896" y="2027"/>
            <a:ext cx="181" cy="192"/>
          </p:xfrm>
          <a:graphic>
            <a:graphicData uri="http://schemas.openxmlformats.org/presentationml/2006/ole">
              <mc:AlternateContent xmlns:mc="http://schemas.openxmlformats.org/markup-compatibility/2006">
                <mc:Choice xmlns:v="urn:schemas-microsoft-com:vml" Requires="v">
                  <p:oleObj spid="_x0000_s40079" name="Equation" r:id="rId22" imgW="215806" imgH="228501" progId="">
                    <p:embed/>
                  </p:oleObj>
                </mc:Choice>
                <mc:Fallback>
                  <p:oleObj name="Equation" r:id="rId22" imgW="215806" imgH="228501" progId="">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6" y="2027"/>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1776" name="Rectangle 48"/>
          <p:cNvSpPr>
            <a:spLocks noChangeArrowheads="1"/>
          </p:cNvSpPr>
          <p:nvPr/>
        </p:nvSpPr>
        <p:spPr bwMode="auto">
          <a:xfrm>
            <a:off x="6084888" y="1295400"/>
            <a:ext cx="620712" cy="1382713"/>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1" lang="zh-CN" altLang="en-US" sz="2800" dirty="0">
                <a:solidFill>
                  <a:schemeClr val="tx1"/>
                </a:solidFill>
                <a:latin typeface="黑体" pitchFamily="49" charset="-122"/>
                <a:ea typeface="黑体" pitchFamily="49" charset="-122"/>
              </a:rPr>
              <a:t>圆锥摆</a:t>
            </a:r>
          </a:p>
        </p:txBody>
      </p:sp>
      <p:grpSp>
        <p:nvGrpSpPr>
          <p:cNvPr id="4" name="Group 98"/>
          <p:cNvGrpSpPr>
            <a:grpSpLocks/>
          </p:cNvGrpSpPr>
          <p:nvPr/>
        </p:nvGrpSpPr>
        <p:grpSpPr bwMode="auto">
          <a:xfrm>
            <a:off x="3886200" y="1295400"/>
            <a:ext cx="1524000" cy="3076575"/>
            <a:chOff x="2448" y="816"/>
            <a:chExt cx="960" cy="1938"/>
          </a:xfrm>
        </p:grpSpPr>
        <p:sp>
          <p:nvSpPr>
            <p:cNvPr id="201743" name="AutoShape 15"/>
            <p:cNvSpPr>
              <a:spLocks noChangeArrowheads="1"/>
            </p:cNvSpPr>
            <p:nvPr/>
          </p:nvSpPr>
          <p:spPr bwMode="auto">
            <a:xfrm>
              <a:off x="3120" y="912"/>
              <a:ext cx="288" cy="19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44" name="Oval 16"/>
            <p:cNvSpPr>
              <a:spLocks noChangeArrowheads="1"/>
            </p:cNvSpPr>
            <p:nvPr/>
          </p:nvSpPr>
          <p:spPr bwMode="auto">
            <a:xfrm>
              <a:off x="3228" y="1047"/>
              <a:ext cx="60" cy="43"/>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45" name="Rectangle 17"/>
            <p:cNvSpPr>
              <a:spLocks noChangeArrowheads="1"/>
            </p:cNvSpPr>
            <p:nvPr/>
          </p:nvSpPr>
          <p:spPr bwMode="auto">
            <a:xfrm>
              <a:off x="3216" y="1104"/>
              <a:ext cx="96" cy="1650"/>
            </a:xfrm>
            <a:prstGeom prst="rect">
              <a:avLst/>
            </a:prstGeom>
            <a:gradFill rotWithShape="0">
              <a:gsLst>
                <a:gs pos="0">
                  <a:schemeClr val="accent1">
                    <a:gamma/>
                    <a:shade val="76078"/>
                    <a:invGamma/>
                  </a:schemeClr>
                </a:gs>
                <a:gs pos="50000">
                  <a:schemeClr val="accent1"/>
                </a:gs>
                <a:gs pos="100000">
                  <a:schemeClr val="accent1">
                    <a:gamma/>
                    <a:shade val="76078"/>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01746" name="AutoShape 18"/>
            <p:cNvSpPr>
              <a:spLocks noChangeArrowheads="1"/>
            </p:cNvSpPr>
            <p:nvPr/>
          </p:nvSpPr>
          <p:spPr bwMode="auto">
            <a:xfrm>
              <a:off x="2832" y="2352"/>
              <a:ext cx="288" cy="96"/>
            </a:xfrm>
            <a:prstGeom prst="homePlate">
              <a:avLst>
                <a:gd name="adj" fmla="val 75000"/>
              </a:avLst>
            </a:prstGeom>
            <a:gradFill rotWithShape="0">
              <a:gsLst>
                <a:gs pos="0">
                  <a:srgbClr val="CCCC00">
                    <a:gamma/>
                    <a:shade val="76078"/>
                    <a:invGamma/>
                  </a:srgbClr>
                </a:gs>
                <a:gs pos="50000">
                  <a:srgbClr val="CCCC00"/>
                </a:gs>
                <a:gs pos="100000">
                  <a:srgbClr val="CCCC00">
                    <a:gamma/>
                    <a:shade val="76078"/>
                    <a:invGamma/>
                  </a:srgbClr>
                </a:gs>
              </a:gsLst>
              <a:lin ang="5400000" scaled="1"/>
            </a:gra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47" name="Line 19"/>
            <p:cNvSpPr>
              <a:spLocks noChangeShapeType="1"/>
            </p:cNvSpPr>
            <p:nvPr/>
          </p:nvSpPr>
          <p:spPr bwMode="auto">
            <a:xfrm>
              <a:off x="2736" y="2544"/>
              <a:ext cx="432" cy="0"/>
            </a:xfrm>
            <a:prstGeom prst="line">
              <a:avLst/>
            </a:prstGeom>
            <a:noFill/>
            <a:ln w="2857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zh-CN" altLang="en-US"/>
            </a:p>
          </p:txBody>
        </p:sp>
        <p:sp>
          <p:nvSpPr>
            <p:cNvPr id="201749" name="Rectangle 21"/>
            <p:cNvSpPr>
              <a:spLocks noChangeArrowheads="1"/>
            </p:cNvSpPr>
            <p:nvPr/>
          </p:nvSpPr>
          <p:spPr bwMode="auto">
            <a:xfrm>
              <a:off x="2448" y="816"/>
              <a:ext cx="391" cy="1409"/>
            </a:xfrm>
            <a:prstGeom prst="rect">
              <a:avLst/>
            </a:prstGeom>
            <a:gradFill rotWithShape="0">
              <a:gsLst>
                <a:gs pos="0">
                  <a:schemeClr val="accent1"/>
                </a:gs>
                <a:gs pos="50000">
                  <a:srgbClr val="FFFFFF"/>
                </a:gs>
                <a:gs pos="100000">
                  <a:schemeClr val="accent1"/>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1" lang="zh-CN" altLang="en-US" sz="2800" dirty="0">
                  <a:latin typeface="黑体" pitchFamily="49" charset="-122"/>
                  <a:ea typeface="黑体" pitchFamily="49" charset="-122"/>
                </a:rPr>
                <a:t>子弹击入杆</a:t>
              </a:r>
            </a:p>
          </p:txBody>
        </p:sp>
        <p:graphicFrame>
          <p:nvGraphicFramePr>
            <p:cNvPr id="201750" name="Object 22"/>
            <p:cNvGraphicFramePr>
              <a:graphicFrameLocks noChangeAspect="1"/>
            </p:cNvGraphicFramePr>
            <p:nvPr/>
          </p:nvGraphicFramePr>
          <p:xfrm>
            <a:off x="2976" y="1008"/>
            <a:ext cx="188" cy="216"/>
          </p:xfrm>
          <a:graphic>
            <a:graphicData uri="http://schemas.openxmlformats.org/presentationml/2006/ole">
              <mc:AlternateContent xmlns:mc="http://schemas.openxmlformats.org/markup-compatibility/2006">
                <mc:Choice xmlns:v="urn:schemas-microsoft-com:vml" Requires="v">
                  <p:oleObj spid="_x0000_s40080" name="Equation" r:id="rId24" imgW="164957" imgH="190335" progId="">
                    <p:embed/>
                  </p:oleObj>
                </mc:Choice>
                <mc:Fallback>
                  <p:oleObj name="Equation" r:id="rId24" imgW="164957" imgH="190335" progId="">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6" y="1008"/>
                          <a:ext cx="18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1778" name="Object 50"/>
          <p:cNvGraphicFramePr>
            <a:graphicFrameLocks noChangeAspect="1"/>
          </p:cNvGraphicFramePr>
          <p:nvPr>
            <p:extLst>
              <p:ext uri="{D42A27DB-BD31-4B8C-83A1-F6EECF244321}">
                <p14:modId xmlns:p14="http://schemas.microsoft.com/office/powerpoint/2010/main" val="3781413629"/>
              </p:ext>
            </p:extLst>
          </p:nvPr>
        </p:nvGraphicFramePr>
        <p:xfrm>
          <a:off x="4495800" y="4089400"/>
          <a:ext cx="342900" cy="482600"/>
        </p:xfrm>
        <a:graphic>
          <a:graphicData uri="http://schemas.openxmlformats.org/presentationml/2006/ole">
            <mc:AlternateContent xmlns:mc="http://schemas.openxmlformats.org/markup-compatibility/2006">
              <mc:Choice xmlns:v="urn:schemas-microsoft-com:vml" Requires="v">
                <p:oleObj spid="_x0000_s40081" name="Equation" r:id="rId25" imgW="126725" imgH="177415" progId="">
                  <p:embed/>
                </p:oleObj>
              </mc:Choice>
              <mc:Fallback>
                <p:oleObj name="Equation" r:id="rId25" imgW="126725" imgH="177415" progId="">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4089400"/>
                        <a:ext cx="3429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6"/>
          <p:cNvGrpSpPr>
            <a:grpSpLocks/>
          </p:cNvGrpSpPr>
          <p:nvPr/>
        </p:nvGrpSpPr>
        <p:grpSpPr bwMode="auto">
          <a:xfrm>
            <a:off x="3581400" y="4662487"/>
            <a:ext cx="3124200" cy="1895474"/>
            <a:chOff x="48" y="2640"/>
            <a:chExt cx="1968" cy="1194"/>
          </a:xfrm>
        </p:grpSpPr>
        <p:sp>
          <p:nvSpPr>
            <p:cNvPr id="201730" name="Text Box 2"/>
            <p:cNvSpPr txBox="1">
              <a:spLocks noChangeArrowheads="1"/>
            </p:cNvSpPr>
            <p:nvPr/>
          </p:nvSpPr>
          <p:spPr bwMode="auto">
            <a:xfrm>
              <a:off x="48" y="2640"/>
              <a:ext cx="19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以子弹和杆为系统</a:t>
              </a:r>
            </a:p>
          </p:txBody>
        </p:sp>
        <p:sp>
          <p:nvSpPr>
            <p:cNvPr id="201785" name="Rectangle 57"/>
            <p:cNvSpPr>
              <a:spLocks noChangeArrowheads="1"/>
            </p:cNvSpPr>
            <p:nvPr/>
          </p:nvSpPr>
          <p:spPr bwMode="auto">
            <a:xfrm>
              <a:off x="192" y="3504"/>
              <a:ext cx="162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solidFill>
                    <a:schemeClr val="tx1"/>
                  </a:solidFill>
                  <a:latin typeface="黑体" pitchFamily="49" charset="-122"/>
                  <a:ea typeface="黑体" pitchFamily="49" charset="-122"/>
                </a:rPr>
                <a:t>机械能</a:t>
              </a:r>
              <a:r>
                <a:rPr kumimoji="1" lang="zh-CN" altLang="en-US" sz="2800" dirty="0">
                  <a:solidFill>
                    <a:srgbClr val="CC0000"/>
                  </a:solidFill>
                  <a:latin typeface="黑体" pitchFamily="49" charset="-122"/>
                  <a:ea typeface="黑体" pitchFamily="49" charset="-122"/>
                </a:rPr>
                <a:t>不</a:t>
              </a:r>
              <a:r>
                <a:rPr kumimoji="1" lang="zh-CN" altLang="en-US" sz="2800" dirty="0">
                  <a:solidFill>
                    <a:schemeClr val="tx1"/>
                  </a:solidFill>
                  <a:latin typeface="黑体" pitchFamily="49" charset="-122"/>
                  <a:ea typeface="黑体" pitchFamily="49" charset="-122"/>
                </a:rPr>
                <a:t>守恒 </a:t>
              </a:r>
              <a:r>
                <a:rPr kumimoji="1" lang="en-US" altLang="zh-CN" dirty="0">
                  <a:solidFill>
                    <a:schemeClr val="tx1"/>
                  </a:solidFill>
                </a:rPr>
                <a:t>.</a:t>
              </a:r>
            </a:p>
          </p:txBody>
        </p:sp>
        <p:sp>
          <p:nvSpPr>
            <p:cNvPr id="201786" name="Rectangle 58"/>
            <p:cNvSpPr>
              <a:spLocks noChangeArrowheads="1"/>
            </p:cNvSpPr>
            <p:nvPr/>
          </p:nvSpPr>
          <p:spPr bwMode="auto">
            <a:xfrm>
              <a:off x="271" y="321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角动量守恒；</a:t>
              </a:r>
            </a:p>
          </p:txBody>
        </p:sp>
        <p:sp>
          <p:nvSpPr>
            <p:cNvPr id="201787" name="Rectangle 59"/>
            <p:cNvSpPr>
              <a:spLocks noChangeArrowheads="1"/>
            </p:cNvSpPr>
            <p:nvPr/>
          </p:nvSpPr>
          <p:spPr bwMode="auto">
            <a:xfrm>
              <a:off x="314" y="2937"/>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动量</a:t>
              </a:r>
              <a:r>
                <a:rPr kumimoji="1" lang="zh-CN" altLang="en-US" sz="2800" dirty="0">
                  <a:solidFill>
                    <a:srgbClr val="CC0000"/>
                  </a:solidFill>
                  <a:latin typeface="黑体" pitchFamily="49" charset="-122"/>
                  <a:ea typeface="黑体" pitchFamily="49" charset="-122"/>
                </a:rPr>
                <a:t>不</a:t>
              </a:r>
              <a:r>
                <a:rPr kumimoji="1" lang="zh-CN" altLang="en-US" sz="2800" dirty="0">
                  <a:solidFill>
                    <a:schemeClr val="tx1"/>
                  </a:solidFill>
                  <a:latin typeface="黑体" pitchFamily="49" charset="-122"/>
                  <a:ea typeface="黑体" pitchFamily="49" charset="-122"/>
                </a:rPr>
                <a:t>守恒</a:t>
              </a:r>
              <a:r>
                <a:rPr kumimoji="1" lang="zh-CN" altLang="en-US" sz="2800" dirty="0">
                  <a:solidFill>
                    <a:schemeClr val="tx1"/>
                  </a:solidFill>
                </a:rPr>
                <a:t>；</a:t>
              </a:r>
            </a:p>
          </p:txBody>
        </p:sp>
      </p:grpSp>
      <p:grpSp>
        <p:nvGrpSpPr>
          <p:cNvPr id="6" name="Group 67"/>
          <p:cNvGrpSpPr>
            <a:grpSpLocks/>
          </p:cNvGrpSpPr>
          <p:nvPr/>
        </p:nvGrpSpPr>
        <p:grpSpPr bwMode="auto">
          <a:xfrm>
            <a:off x="168275" y="4657726"/>
            <a:ext cx="3413125" cy="1900238"/>
            <a:chOff x="1968" y="2637"/>
            <a:chExt cx="2150" cy="1197"/>
          </a:xfrm>
        </p:grpSpPr>
        <p:sp>
          <p:nvSpPr>
            <p:cNvPr id="201731" name="Rectangle 3"/>
            <p:cNvSpPr>
              <a:spLocks noChangeArrowheads="1"/>
            </p:cNvSpPr>
            <p:nvPr/>
          </p:nvSpPr>
          <p:spPr bwMode="auto">
            <a:xfrm>
              <a:off x="1968" y="2637"/>
              <a:ext cx="21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以子弹和沙袋为系统</a:t>
              </a:r>
            </a:p>
          </p:txBody>
        </p:sp>
        <p:sp>
          <p:nvSpPr>
            <p:cNvPr id="201788" name="Rectangle 60"/>
            <p:cNvSpPr>
              <a:spLocks noChangeArrowheads="1"/>
            </p:cNvSpPr>
            <p:nvPr/>
          </p:nvSpPr>
          <p:spPr bwMode="auto">
            <a:xfrm>
              <a:off x="2400" y="2928"/>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动量守恒；</a:t>
              </a:r>
            </a:p>
          </p:txBody>
        </p:sp>
        <p:sp>
          <p:nvSpPr>
            <p:cNvPr id="201789" name="Rectangle 61"/>
            <p:cNvSpPr>
              <a:spLocks noChangeArrowheads="1"/>
            </p:cNvSpPr>
            <p:nvPr/>
          </p:nvSpPr>
          <p:spPr bwMode="auto">
            <a:xfrm>
              <a:off x="2304" y="321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角动量守恒；</a:t>
              </a:r>
            </a:p>
          </p:txBody>
        </p:sp>
        <p:sp>
          <p:nvSpPr>
            <p:cNvPr id="201790" name="Rectangle 62"/>
            <p:cNvSpPr>
              <a:spLocks noChangeArrowheads="1"/>
            </p:cNvSpPr>
            <p:nvPr/>
          </p:nvSpPr>
          <p:spPr bwMode="auto">
            <a:xfrm>
              <a:off x="2216" y="3504"/>
              <a:ext cx="170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solidFill>
                    <a:schemeClr val="tx1"/>
                  </a:solidFill>
                  <a:latin typeface="黑体" pitchFamily="49" charset="-122"/>
                  <a:ea typeface="黑体" pitchFamily="49" charset="-122"/>
                </a:rPr>
                <a:t>机械能</a:t>
              </a:r>
              <a:r>
                <a:rPr kumimoji="1" lang="zh-CN" altLang="en-US" sz="2800" dirty="0">
                  <a:solidFill>
                    <a:srgbClr val="CC0000"/>
                  </a:solidFill>
                  <a:latin typeface="黑体" pitchFamily="49" charset="-122"/>
                  <a:ea typeface="黑体" pitchFamily="49" charset="-122"/>
                </a:rPr>
                <a:t>不</a:t>
              </a:r>
              <a:r>
                <a:rPr kumimoji="1" lang="zh-CN" altLang="en-US" sz="2800" dirty="0">
                  <a:solidFill>
                    <a:schemeClr val="tx1"/>
                  </a:solidFill>
                  <a:latin typeface="黑体" pitchFamily="49" charset="-122"/>
                  <a:ea typeface="黑体" pitchFamily="49" charset="-122"/>
                </a:rPr>
                <a:t>守恒 </a:t>
              </a:r>
              <a:r>
                <a:rPr kumimoji="1" lang="en-US" altLang="zh-CN" sz="2800" dirty="0">
                  <a:solidFill>
                    <a:schemeClr val="tx1"/>
                  </a:solidFill>
                  <a:latin typeface="黑体" pitchFamily="49" charset="-122"/>
                  <a:ea typeface="黑体" pitchFamily="49" charset="-122"/>
                </a:rPr>
                <a:t>.</a:t>
              </a:r>
            </a:p>
          </p:txBody>
        </p:sp>
      </p:grpSp>
      <p:grpSp>
        <p:nvGrpSpPr>
          <p:cNvPr id="7" name="Group 68"/>
          <p:cNvGrpSpPr>
            <a:grpSpLocks/>
          </p:cNvGrpSpPr>
          <p:nvPr/>
        </p:nvGrpSpPr>
        <p:grpSpPr bwMode="auto">
          <a:xfrm>
            <a:off x="6781800" y="4641851"/>
            <a:ext cx="2362200" cy="1916113"/>
            <a:chOff x="4272" y="2627"/>
            <a:chExt cx="1488" cy="1207"/>
          </a:xfrm>
        </p:grpSpPr>
        <p:sp>
          <p:nvSpPr>
            <p:cNvPr id="201732" name="Rectangle 4"/>
            <p:cNvSpPr>
              <a:spLocks noChangeArrowheads="1"/>
            </p:cNvSpPr>
            <p:nvPr/>
          </p:nvSpPr>
          <p:spPr bwMode="auto">
            <a:xfrm>
              <a:off x="4272" y="2627"/>
              <a:ext cx="124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kumimoji="1" lang="zh-CN" altLang="en-US" sz="2800" dirty="0">
                  <a:solidFill>
                    <a:schemeClr val="tx1"/>
                  </a:solidFill>
                  <a:latin typeface="黑体" pitchFamily="49" charset="-122"/>
                  <a:ea typeface="黑体" pitchFamily="49" charset="-122"/>
                </a:rPr>
                <a:t>圆锥摆系统</a:t>
              </a:r>
            </a:p>
          </p:txBody>
        </p:sp>
        <p:sp>
          <p:nvSpPr>
            <p:cNvPr id="201791" name="Rectangle 63"/>
            <p:cNvSpPr>
              <a:spLocks noChangeArrowheads="1"/>
            </p:cNvSpPr>
            <p:nvPr/>
          </p:nvSpPr>
          <p:spPr bwMode="auto">
            <a:xfrm>
              <a:off x="4272" y="2928"/>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chemeClr val="tx1"/>
                  </a:solidFill>
                  <a:latin typeface="黑体" pitchFamily="49" charset="-122"/>
                  <a:ea typeface="黑体" pitchFamily="49" charset="-122"/>
                </a:rPr>
                <a:t>动量</a:t>
              </a:r>
              <a:r>
                <a:rPr kumimoji="1" lang="zh-CN" altLang="en-US" sz="2800" dirty="0">
                  <a:solidFill>
                    <a:srgbClr val="CC0000"/>
                  </a:solidFill>
                  <a:latin typeface="黑体" pitchFamily="49" charset="-122"/>
                  <a:ea typeface="黑体" pitchFamily="49" charset="-122"/>
                </a:rPr>
                <a:t>不</a:t>
              </a:r>
              <a:r>
                <a:rPr kumimoji="1" lang="zh-CN" altLang="en-US" sz="2800" dirty="0">
                  <a:solidFill>
                    <a:schemeClr val="tx1"/>
                  </a:solidFill>
                  <a:latin typeface="黑体" pitchFamily="49" charset="-122"/>
                  <a:ea typeface="黑体" pitchFamily="49" charset="-122"/>
                </a:rPr>
                <a:t>守恒；</a:t>
              </a:r>
            </a:p>
          </p:txBody>
        </p:sp>
        <p:sp>
          <p:nvSpPr>
            <p:cNvPr id="201792" name="Rectangle 64"/>
            <p:cNvSpPr>
              <a:spLocks noChangeArrowheads="1"/>
            </p:cNvSpPr>
            <p:nvPr/>
          </p:nvSpPr>
          <p:spPr bwMode="auto">
            <a:xfrm>
              <a:off x="4272" y="3216"/>
              <a:ext cx="14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tx1"/>
                  </a:solidFill>
                  <a:latin typeface="黑体" pitchFamily="49" charset="-122"/>
                  <a:ea typeface="黑体" pitchFamily="49" charset="-122"/>
                </a:rPr>
                <a:t>角动量守恒；</a:t>
              </a:r>
            </a:p>
          </p:txBody>
        </p:sp>
        <p:sp>
          <p:nvSpPr>
            <p:cNvPr id="201793" name="Rectangle 65"/>
            <p:cNvSpPr>
              <a:spLocks noChangeArrowheads="1"/>
            </p:cNvSpPr>
            <p:nvPr/>
          </p:nvSpPr>
          <p:spPr bwMode="auto">
            <a:xfrm>
              <a:off x="4272" y="3504"/>
              <a:ext cx="13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dirty="0">
                  <a:solidFill>
                    <a:schemeClr val="tx1"/>
                  </a:solidFill>
                  <a:latin typeface="黑体" pitchFamily="49" charset="-122"/>
                  <a:ea typeface="黑体" pitchFamily="49" charset="-122"/>
                </a:rPr>
                <a:t>机械能守恒</a:t>
              </a:r>
              <a:r>
                <a:rPr kumimoji="1" lang="en-US" altLang="zh-CN" sz="2800" dirty="0">
                  <a:solidFill>
                    <a:schemeClr val="tx1"/>
                  </a:solidFill>
                  <a:latin typeface="黑体" pitchFamily="49" charset="-122"/>
                  <a:ea typeface="黑体" pitchFamily="49" charset="-122"/>
                </a:rPr>
                <a:t>.</a:t>
              </a:r>
            </a:p>
          </p:txBody>
        </p:sp>
      </p:grpSp>
      <p:grpSp>
        <p:nvGrpSpPr>
          <p:cNvPr id="8" name="Group 97"/>
          <p:cNvGrpSpPr>
            <a:grpSpLocks/>
          </p:cNvGrpSpPr>
          <p:nvPr/>
        </p:nvGrpSpPr>
        <p:grpSpPr bwMode="auto">
          <a:xfrm>
            <a:off x="304800" y="1295400"/>
            <a:ext cx="990600" cy="2743200"/>
            <a:chOff x="192" y="816"/>
            <a:chExt cx="624" cy="1728"/>
          </a:xfrm>
        </p:grpSpPr>
        <p:sp>
          <p:nvSpPr>
            <p:cNvPr id="201817" name="Rectangle 89"/>
            <p:cNvSpPr>
              <a:spLocks noChangeArrowheads="1"/>
            </p:cNvSpPr>
            <p:nvPr/>
          </p:nvSpPr>
          <p:spPr bwMode="auto">
            <a:xfrm>
              <a:off x="240" y="816"/>
              <a:ext cx="528" cy="1728"/>
            </a:xfrm>
            <a:prstGeom prst="rect">
              <a:avLst/>
            </a:prstGeom>
            <a:gradFill rotWithShape="0">
              <a:gsLst>
                <a:gs pos="0">
                  <a:schemeClr val="accent1"/>
                </a:gs>
                <a:gs pos="50000">
                  <a:schemeClr val="bg1"/>
                </a:gs>
                <a:gs pos="100000">
                  <a:schemeClr val="accent1"/>
                </a:gs>
              </a:gsLst>
              <a:lin ang="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815" name="Rectangle 87"/>
            <p:cNvSpPr>
              <a:spLocks noChangeArrowheads="1"/>
            </p:cNvSpPr>
            <p:nvPr/>
          </p:nvSpPr>
          <p:spPr bwMode="auto">
            <a:xfrm>
              <a:off x="192" y="816"/>
              <a:ext cx="385" cy="1672"/>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dirty="0">
                  <a:solidFill>
                    <a:schemeClr val="tx1"/>
                  </a:solidFill>
                  <a:latin typeface="黑体" pitchFamily="49" charset="-122"/>
                  <a:ea typeface="黑体" pitchFamily="49" charset="-122"/>
                </a:rPr>
                <a:t>子弹击入沙袋</a:t>
              </a:r>
            </a:p>
          </p:txBody>
        </p:sp>
        <p:sp>
          <p:nvSpPr>
            <p:cNvPr id="201816" name="Rectangle 88"/>
            <p:cNvSpPr>
              <a:spLocks noChangeArrowheads="1"/>
            </p:cNvSpPr>
            <p:nvPr/>
          </p:nvSpPr>
          <p:spPr bwMode="auto">
            <a:xfrm>
              <a:off x="431" y="816"/>
              <a:ext cx="385" cy="1672"/>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dirty="0">
                  <a:solidFill>
                    <a:schemeClr val="tx1"/>
                  </a:solidFill>
                  <a:latin typeface="黑体" pitchFamily="49" charset="-122"/>
                  <a:ea typeface="黑体" pitchFamily="49" charset="-122"/>
                </a:rPr>
                <a:t>细绳质量不计</a:t>
              </a:r>
            </a:p>
          </p:txBody>
        </p:sp>
      </p:grpSp>
      <p:sp>
        <p:nvSpPr>
          <p:cNvPr id="62" name="矩形 61"/>
          <p:cNvSpPr/>
          <p:nvPr/>
        </p:nvSpPr>
        <p:spPr>
          <a:xfrm>
            <a:off x="747197" y="177225"/>
            <a:ext cx="100860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讨论</a:t>
            </a:r>
            <a:endParaRPr lang="zh-CN" altLang="zh-CN"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150739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62000" y="2734270"/>
            <a:ext cx="7848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kumimoji="1" lang="en-US" altLang="zh-CN" sz="5400" dirty="0">
                <a:solidFill>
                  <a:srgbClr val="000000"/>
                </a:solidFill>
                <a:latin typeface="Times New Roman" pitchFamily="18" charset="0"/>
                <a:ea typeface="黑体" panose="02010609060101010101" pitchFamily="49" charset="-122"/>
                <a:cs typeface="Times New Roman" pitchFamily="18" charset="0"/>
              </a:rPr>
              <a:t>4.1</a:t>
            </a:r>
            <a:r>
              <a:rPr kumimoji="1" lang="en-US" altLang="zh-CN" sz="5400" dirty="0">
                <a:solidFill>
                  <a:srgbClr val="000000"/>
                </a:solidFill>
                <a:latin typeface="黑体" panose="02010609060101010101" pitchFamily="49" charset="-122"/>
                <a:ea typeface="黑体" panose="02010609060101010101" pitchFamily="49" charset="-122"/>
              </a:rPr>
              <a:t> </a:t>
            </a:r>
            <a:r>
              <a:rPr kumimoji="1" lang="zh-CN" altLang="en-US" sz="5400" dirty="0">
                <a:solidFill>
                  <a:srgbClr val="000000"/>
                </a:solidFill>
                <a:latin typeface="黑体" panose="02010609060101010101" pitchFamily="49" charset="-122"/>
                <a:ea typeface="黑体" panose="02010609060101010101" pitchFamily="49" charset="-122"/>
              </a:rPr>
              <a:t>刚体定轴转动的描述</a:t>
            </a:r>
            <a:endParaRPr kumimoji="1" lang="en-US" altLang="zh-CN" sz="5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7"/>
          <p:cNvGrpSpPr>
            <a:grpSpLocks/>
          </p:cNvGrpSpPr>
          <p:nvPr/>
        </p:nvGrpSpPr>
        <p:grpSpPr bwMode="auto">
          <a:xfrm>
            <a:off x="838200" y="990600"/>
            <a:ext cx="7620000" cy="5715000"/>
            <a:chOff x="528" y="480"/>
            <a:chExt cx="4800" cy="3600"/>
          </a:xfrm>
        </p:grpSpPr>
        <p:sp>
          <p:nvSpPr>
            <p:cNvPr id="223236" name="Text Box 4"/>
            <p:cNvSpPr txBox="1">
              <a:spLocks noChangeArrowheads="1"/>
            </p:cNvSpPr>
            <p:nvPr/>
          </p:nvSpPr>
          <p:spPr bwMode="auto">
            <a:xfrm>
              <a:off x="528" y="537"/>
              <a:ext cx="4752" cy="327"/>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dirty="0">
                  <a:latin typeface="黑体" pitchFamily="49" charset="-122"/>
                  <a:ea typeface="黑体" pitchFamily="49" charset="-122"/>
                </a:rPr>
                <a:t>质点运动与刚体定轴转动对照</a:t>
              </a:r>
            </a:p>
          </p:txBody>
        </p:sp>
        <p:sp>
          <p:nvSpPr>
            <p:cNvPr id="223238" name="Text Box 6"/>
            <p:cNvSpPr txBox="1">
              <a:spLocks noChangeArrowheads="1"/>
            </p:cNvSpPr>
            <p:nvPr/>
          </p:nvSpPr>
          <p:spPr bwMode="auto">
            <a:xfrm>
              <a:off x="1104" y="864"/>
              <a:ext cx="1296"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rgbClr val="CC0000"/>
                  </a:solidFill>
                  <a:latin typeface="黑体" pitchFamily="49" charset="-122"/>
                  <a:ea typeface="黑体" pitchFamily="49" charset="-122"/>
                </a:rPr>
                <a:t>质点运动</a:t>
              </a:r>
            </a:p>
          </p:txBody>
        </p:sp>
        <p:sp>
          <p:nvSpPr>
            <p:cNvPr id="223239" name="Text Box 7"/>
            <p:cNvSpPr txBox="1">
              <a:spLocks noChangeArrowheads="1"/>
            </p:cNvSpPr>
            <p:nvPr/>
          </p:nvSpPr>
          <p:spPr bwMode="auto">
            <a:xfrm>
              <a:off x="3360" y="864"/>
              <a:ext cx="1632"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CC0000"/>
                  </a:solidFill>
                  <a:latin typeface="黑体" pitchFamily="49" charset="-122"/>
                  <a:ea typeface="黑体" pitchFamily="49" charset="-122"/>
                </a:rPr>
                <a:t>刚体定轴</a:t>
              </a:r>
              <a:r>
                <a:rPr kumimoji="1" lang="zh-CN" altLang="en-US" sz="2800" dirty="0">
                  <a:solidFill>
                    <a:srgbClr val="CC0000"/>
                  </a:solidFill>
                  <a:latin typeface="黑体" pitchFamily="49" charset="-122"/>
                  <a:ea typeface="黑体" pitchFamily="49" charset="-122"/>
                </a:rPr>
                <a:t>转动</a:t>
              </a:r>
            </a:p>
          </p:txBody>
        </p:sp>
        <p:sp>
          <p:nvSpPr>
            <p:cNvPr id="223242" name="Text Box 10"/>
            <p:cNvSpPr txBox="1">
              <a:spLocks noChangeArrowheads="1"/>
            </p:cNvSpPr>
            <p:nvPr/>
          </p:nvSpPr>
          <p:spPr bwMode="auto">
            <a:xfrm>
              <a:off x="672" y="1401"/>
              <a:ext cx="672"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速度</a:t>
              </a:r>
            </a:p>
          </p:txBody>
        </p:sp>
        <p:sp>
          <p:nvSpPr>
            <p:cNvPr id="223243" name="Text Box 11"/>
            <p:cNvSpPr txBox="1">
              <a:spLocks noChangeArrowheads="1"/>
            </p:cNvSpPr>
            <p:nvPr/>
          </p:nvSpPr>
          <p:spPr bwMode="auto">
            <a:xfrm>
              <a:off x="672" y="2064"/>
              <a:ext cx="816" cy="33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加速度</a:t>
              </a:r>
            </a:p>
          </p:txBody>
        </p:sp>
        <p:graphicFrame>
          <p:nvGraphicFramePr>
            <p:cNvPr id="223245" name="Object 13"/>
            <p:cNvGraphicFramePr>
              <a:graphicFrameLocks noChangeAspect="1"/>
            </p:cNvGraphicFramePr>
            <p:nvPr/>
          </p:nvGraphicFramePr>
          <p:xfrm>
            <a:off x="1680" y="1200"/>
            <a:ext cx="816" cy="696"/>
          </p:xfrm>
          <a:graphic>
            <a:graphicData uri="http://schemas.openxmlformats.org/presentationml/2006/ole">
              <mc:AlternateContent xmlns:mc="http://schemas.openxmlformats.org/markup-compatibility/2006">
                <mc:Choice xmlns:v="urn:schemas-microsoft-com:vml" Requires="v">
                  <p:oleObj spid="_x0000_s41061" name="Equation" r:id="rId3" imgW="457002" imgH="393529" progId="">
                    <p:embed/>
                  </p:oleObj>
                </mc:Choice>
                <mc:Fallback>
                  <p:oleObj name="Equation" r:id="rId3" imgW="457002" imgH="3935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200"/>
                          <a:ext cx="816" cy="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46" name="Object 14"/>
            <p:cNvGraphicFramePr>
              <a:graphicFrameLocks noChangeAspect="1"/>
            </p:cNvGraphicFramePr>
            <p:nvPr/>
          </p:nvGraphicFramePr>
          <p:xfrm>
            <a:off x="1680" y="1920"/>
            <a:ext cx="816" cy="704"/>
          </p:xfrm>
          <a:graphic>
            <a:graphicData uri="http://schemas.openxmlformats.org/presentationml/2006/ole">
              <mc:AlternateContent xmlns:mc="http://schemas.openxmlformats.org/markup-compatibility/2006">
                <mc:Choice xmlns:v="urn:schemas-microsoft-com:vml" Requires="v">
                  <p:oleObj spid="_x0000_s41062" name="Equation" r:id="rId5" imgW="457002" imgH="393529" progId="">
                    <p:embed/>
                  </p:oleObj>
                </mc:Choice>
                <mc:Fallback>
                  <p:oleObj name="Equation" r:id="rId5" imgW="457002" imgH="39352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920"/>
                          <a:ext cx="816" cy="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48" name="Text Box 16"/>
            <p:cNvSpPr txBox="1">
              <a:spLocks noChangeArrowheads="1"/>
            </p:cNvSpPr>
            <p:nvPr/>
          </p:nvSpPr>
          <p:spPr bwMode="auto">
            <a:xfrm>
              <a:off x="2928" y="1392"/>
              <a:ext cx="864"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角速度</a:t>
              </a:r>
            </a:p>
          </p:txBody>
        </p:sp>
        <p:sp>
          <p:nvSpPr>
            <p:cNvPr id="223249" name="Text Box 17"/>
            <p:cNvSpPr txBox="1">
              <a:spLocks noChangeArrowheads="1"/>
            </p:cNvSpPr>
            <p:nvPr/>
          </p:nvSpPr>
          <p:spPr bwMode="auto">
            <a:xfrm>
              <a:off x="2928" y="2064"/>
              <a:ext cx="1056"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角加速度</a:t>
              </a:r>
            </a:p>
          </p:txBody>
        </p:sp>
        <p:graphicFrame>
          <p:nvGraphicFramePr>
            <p:cNvPr id="223251" name="Object 19"/>
            <p:cNvGraphicFramePr>
              <a:graphicFrameLocks noChangeAspect="1"/>
            </p:cNvGraphicFramePr>
            <p:nvPr/>
          </p:nvGraphicFramePr>
          <p:xfrm>
            <a:off x="3984" y="1208"/>
            <a:ext cx="864" cy="713"/>
          </p:xfrm>
          <a:graphic>
            <a:graphicData uri="http://schemas.openxmlformats.org/presentationml/2006/ole">
              <mc:AlternateContent xmlns:mc="http://schemas.openxmlformats.org/markup-compatibility/2006">
                <mc:Choice xmlns:v="urn:schemas-microsoft-com:vml" Requires="v">
                  <p:oleObj spid="_x0000_s41063" name="Equation" r:id="rId7" imgW="508000" imgH="419100" progId="">
                    <p:embed/>
                  </p:oleObj>
                </mc:Choice>
                <mc:Fallback>
                  <p:oleObj name="Equation" r:id="rId7" imgW="508000" imgH="4191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208"/>
                          <a:ext cx="864" cy="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252" name="Object 20"/>
            <p:cNvGraphicFramePr>
              <a:graphicFrameLocks noChangeAspect="1"/>
            </p:cNvGraphicFramePr>
            <p:nvPr/>
          </p:nvGraphicFramePr>
          <p:xfrm>
            <a:off x="4032" y="1920"/>
            <a:ext cx="912" cy="688"/>
          </p:xfrm>
          <a:graphic>
            <a:graphicData uri="http://schemas.openxmlformats.org/presentationml/2006/ole">
              <mc:AlternateContent xmlns:mc="http://schemas.openxmlformats.org/markup-compatibility/2006">
                <mc:Choice xmlns:v="urn:schemas-microsoft-com:vml" Requires="v">
                  <p:oleObj spid="_x0000_s41064" name="Equation" r:id="rId9" imgW="520474" imgH="393529" progId="">
                    <p:embed/>
                  </p:oleObj>
                </mc:Choice>
                <mc:Fallback>
                  <p:oleObj name="Equation" r:id="rId9" imgW="520474" imgH="393529"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920"/>
                          <a:ext cx="912" cy="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64" name="Line 32"/>
            <p:cNvSpPr>
              <a:spLocks noChangeShapeType="1"/>
            </p:cNvSpPr>
            <p:nvPr/>
          </p:nvSpPr>
          <p:spPr bwMode="auto">
            <a:xfrm>
              <a:off x="528" y="864"/>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6" name="Line 34"/>
            <p:cNvSpPr>
              <a:spLocks noChangeShapeType="1"/>
            </p:cNvSpPr>
            <p:nvPr/>
          </p:nvSpPr>
          <p:spPr bwMode="auto">
            <a:xfrm>
              <a:off x="2832" y="864"/>
              <a:ext cx="0" cy="3216"/>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9" name="Line 37"/>
            <p:cNvSpPr>
              <a:spLocks noChangeShapeType="1"/>
            </p:cNvSpPr>
            <p:nvPr/>
          </p:nvSpPr>
          <p:spPr bwMode="auto">
            <a:xfrm>
              <a:off x="528" y="3072"/>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8" name="Text Box 46"/>
            <p:cNvSpPr txBox="1">
              <a:spLocks noChangeArrowheads="1"/>
            </p:cNvSpPr>
            <p:nvPr/>
          </p:nvSpPr>
          <p:spPr bwMode="auto">
            <a:xfrm>
              <a:off x="720" y="3168"/>
              <a:ext cx="18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质量  </a:t>
              </a:r>
              <a:r>
                <a:rPr kumimoji="1" lang="zh-CN" altLang="en-US" dirty="0">
                  <a:solidFill>
                    <a:schemeClr val="tx1"/>
                  </a:solidFill>
                  <a:ea typeface="楷体_GB2312" pitchFamily="49" charset="-122"/>
                </a:rPr>
                <a:t>             </a:t>
              </a:r>
              <a:r>
                <a:rPr kumimoji="1" lang="en-US" altLang="zh-CN" sz="3200" i="1" dirty="0">
                  <a:solidFill>
                    <a:schemeClr val="tx1"/>
                  </a:solidFill>
                  <a:latin typeface="Times New Roman" pitchFamily="18" charset="0"/>
                  <a:ea typeface="楷体_GB2312" pitchFamily="49" charset="-122"/>
                  <a:cs typeface="Times New Roman" pitchFamily="18" charset="0"/>
                </a:rPr>
                <a:t>m</a:t>
              </a:r>
              <a:endParaRPr kumimoji="1" lang="en-US" altLang="zh-CN" sz="3200" dirty="0">
                <a:solidFill>
                  <a:schemeClr val="tx1"/>
                </a:solidFill>
                <a:latin typeface="Times New Roman" pitchFamily="18" charset="0"/>
                <a:ea typeface="楷体_GB2312" pitchFamily="49" charset="-122"/>
                <a:cs typeface="Times New Roman" pitchFamily="18" charset="0"/>
              </a:endParaRPr>
            </a:p>
          </p:txBody>
        </p:sp>
        <p:sp>
          <p:nvSpPr>
            <p:cNvPr id="223279" name="Text Box 47"/>
            <p:cNvSpPr txBox="1">
              <a:spLocks noChangeArrowheads="1"/>
            </p:cNvSpPr>
            <p:nvPr/>
          </p:nvSpPr>
          <p:spPr bwMode="auto">
            <a:xfrm>
              <a:off x="2928" y="3168"/>
              <a:ext cx="22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转动惯量</a:t>
              </a:r>
            </a:p>
          </p:txBody>
        </p:sp>
        <p:sp>
          <p:nvSpPr>
            <p:cNvPr id="223291" name="Text Box 59"/>
            <p:cNvSpPr txBox="1">
              <a:spLocks noChangeArrowheads="1"/>
            </p:cNvSpPr>
            <p:nvPr/>
          </p:nvSpPr>
          <p:spPr bwMode="auto">
            <a:xfrm>
              <a:off x="728" y="3705"/>
              <a:ext cx="1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cs typeface="Times New Roman" pitchFamily="18" charset="0"/>
                </a:rPr>
                <a:t>动量</a:t>
              </a:r>
            </a:p>
          </p:txBody>
        </p:sp>
        <p:sp>
          <p:nvSpPr>
            <p:cNvPr id="223295" name="Text Box 63"/>
            <p:cNvSpPr txBox="1">
              <a:spLocks noChangeArrowheads="1"/>
            </p:cNvSpPr>
            <p:nvPr/>
          </p:nvSpPr>
          <p:spPr bwMode="auto">
            <a:xfrm>
              <a:off x="3024" y="3696"/>
              <a:ext cx="12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dirty="0">
                  <a:solidFill>
                    <a:schemeClr val="tx1"/>
                  </a:solidFill>
                  <a:latin typeface="黑体" pitchFamily="49" charset="-122"/>
                  <a:ea typeface="黑体" pitchFamily="49" charset="-122"/>
                </a:rPr>
                <a:t>角动量</a:t>
              </a:r>
            </a:p>
          </p:txBody>
        </p:sp>
        <p:sp>
          <p:nvSpPr>
            <p:cNvPr id="223306" name="Line 74"/>
            <p:cNvSpPr>
              <a:spLocks noChangeShapeType="1"/>
            </p:cNvSpPr>
            <p:nvPr/>
          </p:nvSpPr>
          <p:spPr bwMode="auto">
            <a:xfrm>
              <a:off x="528" y="3648"/>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7" name="Line 75"/>
            <p:cNvSpPr>
              <a:spLocks noChangeShapeType="1"/>
            </p:cNvSpPr>
            <p:nvPr/>
          </p:nvSpPr>
          <p:spPr bwMode="auto">
            <a:xfrm>
              <a:off x="528" y="1920"/>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8" name="Line 76"/>
            <p:cNvSpPr>
              <a:spLocks noChangeShapeType="1"/>
            </p:cNvSpPr>
            <p:nvPr/>
          </p:nvSpPr>
          <p:spPr bwMode="auto">
            <a:xfrm>
              <a:off x="528" y="2592"/>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3309" name="Object 77"/>
            <p:cNvGraphicFramePr>
              <a:graphicFrameLocks noChangeAspect="1"/>
            </p:cNvGraphicFramePr>
            <p:nvPr/>
          </p:nvGraphicFramePr>
          <p:xfrm>
            <a:off x="3984" y="3149"/>
            <a:ext cx="1248" cy="499"/>
          </p:xfrm>
          <a:graphic>
            <a:graphicData uri="http://schemas.openxmlformats.org/presentationml/2006/ole">
              <mc:AlternateContent xmlns:mc="http://schemas.openxmlformats.org/markup-compatibility/2006">
                <mc:Choice xmlns:v="urn:schemas-microsoft-com:vml" Requires="v">
                  <p:oleObj spid="_x0000_s41065" name="Equation" r:id="rId11" imgW="698500" imgH="279400" progId="">
                    <p:embed/>
                  </p:oleObj>
                </mc:Choice>
                <mc:Fallback>
                  <p:oleObj name="Equation" r:id="rId11" imgW="698500" imgH="2794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3149"/>
                          <a:ext cx="1248"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310" name="Object 78"/>
            <p:cNvGraphicFramePr>
              <a:graphicFrameLocks noChangeAspect="1"/>
            </p:cNvGraphicFramePr>
            <p:nvPr/>
          </p:nvGraphicFramePr>
          <p:xfrm>
            <a:off x="4080" y="3696"/>
            <a:ext cx="864" cy="364"/>
          </p:xfrm>
          <a:graphic>
            <a:graphicData uri="http://schemas.openxmlformats.org/presentationml/2006/ole">
              <mc:AlternateContent xmlns:mc="http://schemas.openxmlformats.org/markup-compatibility/2006">
                <mc:Choice xmlns:v="urn:schemas-microsoft-com:vml" Requires="v">
                  <p:oleObj spid="_x0000_s41066" name="Equation" r:id="rId13" imgW="482391" imgH="203112" progId="">
                    <p:embed/>
                  </p:oleObj>
                </mc:Choice>
                <mc:Fallback>
                  <p:oleObj name="Equation" r:id="rId13" imgW="482391" imgH="203112"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3696"/>
                          <a:ext cx="864"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311" name="Object 79"/>
            <p:cNvGraphicFramePr>
              <a:graphicFrameLocks noChangeAspect="1"/>
            </p:cNvGraphicFramePr>
            <p:nvPr/>
          </p:nvGraphicFramePr>
          <p:xfrm>
            <a:off x="1584" y="3696"/>
            <a:ext cx="912" cy="374"/>
          </p:xfrm>
          <a:graphic>
            <a:graphicData uri="http://schemas.openxmlformats.org/presentationml/2006/ole">
              <mc:AlternateContent xmlns:mc="http://schemas.openxmlformats.org/markup-compatibility/2006">
                <mc:Choice xmlns:v="urn:schemas-microsoft-com:vml" Requires="v">
                  <p:oleObj spid="_x0000_s41067" name="Equation" r:id="rId15" imgW="494870" imgH="203024" progId="">
                    <p:embed/>
                  </p:oleObj>
                </mc:Choice>
                <mc:Fallback>
                  <p:oleObj name="Equation" r:id="rId15" imgW="494870" imgH="203024"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3696"/>
                          <a:ext cx="912"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312" name="Text Box 80"/>
            <p:cNvSpPr txBox="1">
              <a:spLocks noChangeArrowheads="1"/>
            </p:cNvSpPr>
            <p:nvPr/>
          </p:nvSpPr>
          <p:spPr bwMode="auto">
            <a:xfrm>
              <a:off x="768" y="2640"/>
              <a:ext cx="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黑体" pitchFamily="49" charset="-122"/>
                  <a:ea typeface="黑体" pitchFamily="49" charset="-122"/>
                </a:rPr>
                <a:t>力</a:t>
              </a:r>
            </a:p>
          </p:txBody>
        </p:sp>
        <p:sp>
          <p:nvSpPr>
            <p:cNvPr id="223313" name="Text Box 81"/>
            <p:cNvSpPr txBox="1">
              <a:spLocks noChangeArrowheads="1"/>
            </p:cNvSpPr>
            <p:nvPr/>
          </p:nvSpPr>
          <p:spPr bwMode="auto">
            <a:xfrm>
              <a:off x="3024" y="2640"/>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黑体" pitchFamily="49" charset="-122"/>
                  <a:ea typeface="黑体" pitchFamily="49" charset="-122"/>
                </a:rPr>
                <a:t>力矩</a:t>
              </a:r>
            </a:p>
          </p:txBody>
        </p:sp>
        <p:graphicFrame>
          <p:nvGraphicFramePr>
            <p:cNvPr id="223314" name="Object 82"/>
            <p:cNvGraphicFramePr>
              <a:graphicFrameLocks noChangeAspect="1"/>
            </p:cNvGraphicFramePr>
            <p:nvPr/>
          </p:nvGraphicFramePr>
          <p:xfrm>
            <a:off x="1968" y="2688"/>
            <a:ext cx="312" cy="360"/>
          </p:xfrm>
          <a:graphic>
            <a:graphicData uri="http://schemas.openxmlformats.org/presentationml/2006/ole">
              <mc:AlternateContent xmlns:mc="http://schemas.openxmlformats.org/markup-compatibility/2006">
                <mc:Choice xmlns:v="urn:schemas-microsoft-com:vml" Requires="v">
                  <p:oleObj spid="_x0000_s41068" name="Equation" r:id="rId17" imgW="164957" imgH="190335" progId="">
                    <p:embed/>
                  </p:oleObj>
                </mc:Choice>
                <mc:Fallback>
                  <p:oleObj name="Equation" r:id="rId17" imgW="164957" imgH="190335"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8" y="2688"/>
                          <a:ext cx="312"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3315" name="Object 83"/>
            <p:cNvGraphicFramePr>
              <a:graphicFrameLocks noChangeAspect="1"/>
            </p:cNvGraphicFramePr>
            <p:nvPr/>
          </p:nvGraphicFramePr>
          <p:xfrm>
            <a:off x="4224" y="2643"/>
            <a:ext cx="384" cy="360"/>
          </p:xfrm>
          <a:graphic>
            <a:graphicData uri="http://schemas.openxmlformats.org/presentationml/2006/ole">
              <mc:AlternateContent xmlns:mc="http://schemas.openxmlformats.org/markup-compatibility/2006">
                <mc:Choice xmlns:v="urn:schemas-microsoft-com:vml" Requires="v">
                  <p:oleObj spid="_x0000_s41069" name="Equation" r:id="rId19" imgW="203112" imgH="190417" progId="">
                    <p:embed/>
                  </p:oleObj>
                </mc:Choice>
                <mc:Fallback>
                  <p:oleObj name="Equation" r:id="rId19" imgW="203112" imgH="190417"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2643"/>
                          <a:ext cx="384"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316" name="Rectangle 84"/>
            <p:cNvSpPr>
              <a:spLocks noChangeArrowheads="1"/>
            </p:cNvSpPr>
            <p:nvPr/>
          </p:nvSpPr>
          <p:spPr bwMode="auto">
            <a:xfrm>
              <a:off x="528" y="480"/>
              <a:ext cx="4800" cy="3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8" name="Line 86"/>
            <p:cNvSpPr>
              <a:spLocks noChangeShapeType="1"/>
            </p:cNvSpPr>
            <p:nvPr/>
          </p:nvSpPr>
          <p:spPr bwMode="auto">
            <a:xfrm>
              <a:off x="528" y="1200"/>
              <a:ext cx="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 name="矩形 32"/>
          <p:cNvSpPr/>
          <p:nvPr/>
        </p:nvSpPr>
        <p:spPr>
          <a:xfrm>
            <a:off x="747197" y="152400"/>
            <a:ext cx="100860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总结</a:t>
            </a:r>
            <a:endParaRPr lang="zh-CN" altLang="zh-CN"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68532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990600"/>
            <a:ext cx="7620000" cy="5715000"/>
            <a:chOff x="528" y="432"/>
            <a:chExt cx="4800" cy="3600"/>
          </a:xfrm>
        </p:grpSpPr>
        <p:sp>
          <p:nvSpPr>
            <p:cNvPr id="234499" name="Text Box 3"/>
            <p:cNvSpPr txBox="1">
              <a:spLocks noChangeArrowheads="1"/>
            </p:cNvSpPr>
            <p:nvPr/>
          </p:nvSpPr>
          <p:spPr bwMode="auto">
            <a:xfrm>
              <a:off x="528" y="441"/>
              <a:ext cx="4752" cy="327"/>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dirty="0">
                  <a:latin typeface="黑体" pitchFamily="49" charset="-122"/>
                  <a:ea typeface="黑体" pitchFamily="49" charset="-122"/>
                </a:rPr>
                <a:t>质点运动规律与刚体定轴转动的规律对照</a:t>
              </a:r>
            </a:p>
          </p:txBody>
        </p:sp>
        <p:sp>
          <p:nvSpPr>
            <p:cNvPr id="234500" name="Line 4"/>
            <p:cNvSpPr>
              <a:spLocks noChangeShapeType="1"/>
            </p:cNvSpPr>
            <p:nvPr/>
          </p:nvSpPr>
          <p:spPr bwMode="auto">
            <a:xfrm flipV="1">
              <a:off x="528" y="1104"/>
              <a:ext cx="4800" cy="13"/>
            </a:xfrm>
            <a:prstGeom prst="line">
              <a:avLst/>
            </a:prstGeom>
            <a:noFill/>
            <a:ln w="190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1" name="Line 5"/>
            <p:cNvSpPr>
              <a:spLocks noChangeShapeType="1"/>
            </p:cNvSpPr>
            <p:nvPr/>
          </p:nvSpPr>
          <p:spPr bwMode="auto">
            <a:xfrm>
              <a:off x="2832" y="768"/>
              <a:ext cx="0" cy="3264"/>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2" name="Line 6"/>
            <p:cNvSpPr>
              <a:spLocks noChangeShapeType="1"/>
            </p:cNvSpPr>
            <p:nvPr/>
          </p:nvSpPr>
          <p:spPr bwMode="auto">
            <a:xfrm>
              <a:off x="528" y="3024"/>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3" name="Line 7"/>
            <p:cNvSpPr>
              <a:spLocks noChangeShapeType="1"/>
            </p:cNvSpPr>
            <p:nvPr/>
          </p:nvSpPr>
          <p:spPr bwMode="auto">
            <a:xfrm>
              <a:off x="528" y="1488"/>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4" name="Line 8"/>
            <p:cNvSpPr>
              <a:spLocks noChangeShapeType="1"/>
            </p:cNvSpPr>
            <p:nvPr/>
          </p:nvSpPr>
          <p:spPr bwMode="auto">
            <a:xfrm>
              <a:off x="528" y="2352"/>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5" name="Rectangle 9"/>
            <p:cNvSpPr>
              <a:spLocks noChangeArrowheads="1"/>
            </p:cNvSpPr>
            <p:nvPr/>
          </p:nvSpPr>
          <p:spPr bwMode="auto">
            <a:xfrm>
              <a:off x="528" y="432"/>
              <a:ext cx="4800" cy="3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6" name="Line 10"/>
            <p:cNvSpPr>
              <a:spLocks noChangeShapeType="1"/>
            </p:cNvSpPr>
            <p:nvPr/>
          </p:nvSpPr>
          <p:spPr bwMode="auto">
            <a:xfrm>
              <a:off x="528" y="768"/>
              <a:ext cx="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4507" name="Text Box 11"/>
            <p:cNvSpPr txBox="1">
              <a:spLocks noChangeArrowheads="1"/>
            </p:cNvSpPr>
            <p:nvPr/>
          </p:nvSpPr>
          <p:spPr bwMode="auto">
            <a:xfrm>
              <a:off x="576" y="1149"/>
              <a:ext cx="14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运动定律</a:t>
              </a:r>
            </a:p>
          </p:txBody>
        </p:sp>
        <p:graphicFrame>
          <p:nvGraphicFramePr>
            <p:cNvPr id="234508" name="Object 12"/>
            <p:cNvGraphicFramePr>
              <a:graphicFrameLocks noChangeAspect="1"/>
            </p:cNvGraphicFramePr>
            <p:nvPr/>
          </p:nvGraphicFramePr>
          <p:xfrm>
            <a:off x="1680" y="1152"/>
            <a:ext cx="912" cy="352"/>
          </p:xfrm>
          <a:graphic>
            <a:graphicData uri="http://schemas.openxmlformats.org/presentationml/2006/ole">
              <mc:AlternateContent xmlns:mc="http://schemas.openxmlformats.org/markup-compatibility/2006">
                <mc:Choice xmlns:v="urn:schemas-microsoft-com:vml" Requires="v">
                  <p:oleObj spid="_x0000_s42096" name="公式" r:id="rId3" imgW="507780" imgH="203112" progId="">
                    <p:embed/>
                  </p:oleObj>
                </mc:Choice>
                <mc:Fallback>
                  <p:oleObj name="公式" r:id="rId3" imgW="507780" imgH="20311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152"/>
                          <a:ext cx="912"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09" name="Text Box 13"/>
            <p:cNvSpPr txBox="1">
              <a:spLocks noChangeArrowheads="1"/>
            </p:cNvSpPr>
            <p:nvPr/>
          </p:nvSpPr>
          <p:spPr bwMode="auto">
            <a:xfrm>
              <a:off x="2832" y="1149"/>
              <a:ext cx="107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转动定律</a:t>
              </a:r>
            </a:p>
          </p:txBody>
        </p:sp>
        <p:graphicFrame>
          <p:nvGraphicFramePr>
            <p:cNvPr id="234510" name="Object 14"/>
            <p:cNvGraphicFramePr>
              <a:graphicFrameLocks noChangeAspect="1"/>
            </p:cNvGraphicFramePr>
            <p:nvPr/>
          </p:nvGraphicFramePr>
          <p:xfrm>
            <a:off x="4032" y="1175"/>
            <a:ext cx="1008" cy="327"/>
          </p:xfrm>
          <a:graphic>
            <a:graphicData uri="http://schemas.openxmlformats.org/presentationml/2006/ole">
              <mc:AlternateContent xmlns:mc="http://schemas.openxmlformats.org/markup-compatibility/2006">
                <mc:Choice xmlns:v="urn:schemas-microsoft-com:vml" Requires="v">
                  <p:oleObj spid="_x0000_s42097" name="Equation" r:id="rId5" imgW="545626" imgH="177646" progId="">
                    <p:embed/>
                  </p:oleObj>
                </mc:Choice>
                <mc:Fallback>
                  <p:oleObj name="Equation" r:id="rId5" imgW="545626" imgH="1776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1175"/>
                          <a:ext cx="1008"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1" name="Rectangle 15"/>
            <p:cNvSpPr>
              <a:spLocks noChangeArrowheads="1"/>
            </p:cNvSpPr>
            <p:nvPr/>
          </p:nvSpPr>
          <p:spPr bwMode="auto">
            <a:xfrm>
              <a:off x="1056" y="768"/>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CC0000"/>
                  </a:solidFill>
                  <a:latin typeface="黑体" pitchFamily="49" charset="-122"/>
                  <a:ea typeface="黑体" pitchFamily="49" charset="-122"/>
                </a:rPr>
                <a:t>质点的平动</a:t>
              </a:r>
            </a:p>
          </p:txBody>
        </p:sp>
        <p:sp>
          <p:nvSpPr>
            <p:cNvPr id="234512" name="Rectangle 16"/>
            <p:cNvSpPr>
              <a:spLocks noChangeArrowheads="1"/>
            </p:cNvSpPr>
            <p:nvPr/>
          </p:nvSpPr>
          <p:spPr bwMode="auto">
            <a:xfrm>
              <a:off x="3168" y="768"/>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rgbClr val="CC0000"/>
                  </a:solidFill>
                  <a:latin typeface="黑体" pitchFamily="49" charset="-122"/>
                  <a:ea typeface="黑体" pitchFamily="49" charset="-122"/>
                </a:rPr>
                <a:t>刚体的定轴转动</a:t>
              </a:r>
            </a:p>
          </p:txBody>
        </p:sp>
        <p:sp>
          <p:nvSpPr>
            <p:cNvPr id="234513" name="Text Box 17"/>
            <p:cNvSpPr txBox="1">
              <a:spLocks noChangeArrowheads="1"/>
            </p:cNvSpPr>
            <p:nvPr/>
          </p:nvSpPr>
          <p:spPr bwMode="auto">
            <a:xfrm>
              <a:off x="576" y="148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动量定理</a:t>
              </a:r>
            </a:p>
          </p:txBody>
        </p:sp>
        <p:graphicFrame>
          <p:nvGraphicFramePr>
            <p:cNvPr id="234514" name="Object 18"/>
            <p:cNvGraphicFramePr>
              <a:graphicFrameLocks noChangeAspect="1"/>
            </p:cNvGraphicFramePr>
            <p:nvPr/>
          </p:nvGraphicFramePr>
          <p:xfrm>
            <a:off x="768" y="1728"/>
            <a:ext cx="2016" cy="635"/>
          </p:xfrm>
          <a:graphic>
            <a:graphicData uri="http://schemas.openxmlformats.org/presentationml/2006/ole">
              <mc:AlternateContent xmlns:mc="http://schemas.openxmlformats.org/markup-compatibility/2006">
                <mc:Choice xmlns:v="urn:schemas-microsoft-com:vml" Requires="v">
                  <p:oleObj spid="_x0000_s42098" name="Equation" r:id="rId7" imgW="1117115" imgH="355446" progId="">
                    <p:embed/>
                  </p:oleObj>
                </mc:Choice>
                <mc:Fallback>
                  <p:oleObj name="Equation" r:id="rId7" imgW="1117115" imgH="355446"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728"/>
                          <a:ext cx="2016"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Text Box 19"/>
            <p:cNvSpPr txBox="1">
              <a:spLocks noChangeArrowheads="1"/>
            </p:cNvSpPr>
            <p:nvPr/>
          </p:nvSpPr>
          <p:spPr bwMode="auto">
            <a:xfrm>
              <a:off x="2832" y="148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角动量定理</a:t>
              </a:r>
            </a:p>
          </p:txBody>
        </p:sp>
        <p:graphicFrame>
          <p:nvGraphicFramePr>
            <p:cNvPr id="234516" name="Object 20"/>
            <p:cNvGraphicFramePr>
              <a:graphicFrameLocks noChangeAspect="1"/>
            </p:cNvGraphicFramePr>
            <p:nvPr/>
          </p:nvGraphicFramePr>
          <p:xfrm>
            <a:off x="3216" y="1745"/>
            <a:ext cx="1968" cy="635"/>
          </p:xfrm>
          <a:graphic>
            <a:graphicData uri="http://schemas.openxmlformats.org/presentationml/2006/ole">
              <mc:AlternateContent xmlns:mc="http://schemas.openxmlformats.org/markup-compatibility/2006">
                <mc:Choice xmlns:v="urn:schemas-microsoft-com:vml" Requires="v">
                  <p:oleObj spid="_x0000_s42099" name="Equation" r:id="rId9" imgW="952087" imgH="355446" progId="">
                    <p:embed/>
                  </p:oleObj>
                </mc:Choice>
                <mc:Fallback>
                  <p:oleObj name="Equation" r:id="rId9" imgW="952087" imgH="355446"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45"/>
                          <a:ext cx="1968"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7" name="Text Box 21"/>
            <p:cNvSpPr txBox="1">
              <a:spLocks noChangeArrowheads="1"/>
            </p:cNvSpPr>
            <p:nvPr/>
          </p:nvSpPr>
          <p:spPr bwMode="auto">
            <a:xfrm>
              <a:off x="528" y="2352"/>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动量守恒定律</a:t>
              </a:r>
            </a:p>
          </p:txBody>
        </p:sp>
        <p:sp>
          <p:nvSpPr>
            <p:cNvPr id="234518" name="Text Box 22"/>
            <p:cNvSpPr txBox="1">
              <a:spLocks noChangeArrowheads="1"/>
            </p:cNvSpPr>
            <p:nvPr/>
          </p:nvSpPr>
          <p:spPr bwMode="auto">
            <a:xfrm>
              <a:off x="2832" y="2352"/>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角动量守恒定律</a:t>
              </a:r>
            </a:p>
          </p:txBody>
        </p:sp>
        <p:graphicFrame>
          <p:nvGraphicFramePr>
            <p:cNvPr id="234519" name="Object 23"/>
            <p:cNvGraphicFramePr>
              <a:graphicFrameLocks noChangeAspect="1"/>
            </p:cNvGraphicFramePr>
            <p:nvPr/>
          </p:nvGraphicFramePr>
          <p:xfrm>
            <a:off x="650" y="2640"/>
            <a:ext cx="2134" cy="407"/>
          </p:xfrm>
          <a:graphic>
            <a:graphicData uri="http://schemas.openxmlformats.org/presentationml/2006/ole">
              <mc:AlternateContent xmlns:mc="http://schemas.openxmlformats.org/markup-compatibility/2006">
                <mc:Choice xmlns:v="urn:schemas-microsoft-com:vml" Requires="v">
                  <p:oleObj spid="_x0000_s42100" name="Equation" r:id="rId11" imgW="1562100" imgH="254000" progId="">
                    <p:embed/>
                  </p:oleObj>
                </mc:Choice>
                <mc:Fallback>
                  <p:oleObj name="Equation" r:id="rId11" imgW="1562100" imgH="2540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 y="2640"/>
                          <a:ext cx="2134"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4520" name="Object 24"/>
            <p:cNvGraphicFramePr>
              <a:graphicFrameLocks noChangeAspect="1"/>
            </p:cNvGraphicFramePr>
            <p:nvPr/>
          </p:nvGraphicFramePr>
          <p:xfrm>
            <a:off x="3024" y="2675"/>
            <a:ext cx="2160" cy="392"/>
          </p:xfrm>
          <a:graphic>
            <a:graphicData uri="http://schemas.openxmlformats.org/presentationml/2006/ole">
              <mc:AlternateContent xmlns:mc="http://schemas.openxmlformats.org/markup-compatibility/2006">
                <mc:Choice xmlns:v="urn:schemas-microsoft-com:vml" Requires="v">
                  <p:oleObj spid="_x0000_s42101" name="Equation" r:id="rId13" imgW="1396394" imgH="253890" progId="">
                    <p:embed/>
                  </p:oleObj>
                </mc:Choice>
                <mc:Fallback>
                  <p:oleObj name="Equation" r:id="rId13" imgW="1396394" imgH="25389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2675"/>
                          <a:ext cx="2160"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21" name="Text Box 25"/>
            <p:cNvSpPr txBox="1">
              <a:spLocks noChangeArrowheads="1"/>
            </p:cNvSpPr>
            <p:nvPr/>
          </p:nvSpPr>
          <p:spPr bwMode="auto">
            <a:xfrm>
              <a:off x="576" y="316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力的功</a:t>
              </a:r>
            </a:p>
          </p:txBody>
        </p:sp>
        <p:graphicFrame>
          <p:nvGraphicFramePr>
            <p:cNvPr id="234522" name="Object 26"/>
            <p:cNvGraphicFramePr>
              <a:graphicFrameLocks noChangeAspect="1"/>
            </p:cNvGraphicFramePr>
            <p:nvPr/>
          </p:nvGraphicFramePr>
          <p:xfrm>
            <a:off x="1302" y="3024"/>
            <a:ext cx="1380" cy="561"/>
          </p:xfrm>
          <a:graphic>
            <a:graphicData uri="http://schemas.openxmlformats.org/presentationml/2006/ole">
              <mc:AlternateContent xmlns:mc="http://schemas.openxmlformats.org/markup-compatibility/2006">
                <mc:Choice xmlns:v="urn:schemas-microsoft-com:vml" Requires="v">
                  <p:oleObj spid="_x0000_s42102" name="Equation" r:id="rId15" imgW="812447" imgH="330057" progId="">
                    <p:embed/>
                  </p:oleObj>
                </mc:Choice>
                <mc:Fallback>
                  <p:oleObj name="Equation" r:id="rId15" imgW="812447" imgH="330057"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2" y="3024"/>
                          <a:ext cx="1380" cy="5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23" name="Text Box 27"/>
            <p:cNvSpPr txBox="1">
              <a:spLocks noChangeArrowheads="1"/>
            </p:cNvSpPr>
            <p:nvPr/>
          </p:nvSpPr>
          <p:spPr bwMode="auto">
            <a:xfrm>
              <a:off x="2832" y="3168"/>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力矩的功</a:t>
              </a:r>
            </a:p>
          </p:txBody>
        </p:sp>
        <p:graphicFrame>
          <p:nvGraphicFramePr>
            <p:cNvPr id="234524" name="Object 28"/>
            <p:cNvGraphicFramePr>
              <a:graphicFrameLocks noChangeAspect="1"/>
            </p:cNvGraphicFramePr>
            <p:nvPr/>
          </p:nvGraphicFramePr>
          <p:xfrm>
            <a:off x="3840" y="3024"/>
            <a:ext cx="1344" cy="582"/>
          </p:xfrm>
          <a:graphic>
            <a:graphicData uri="http://schemas.openxmlformats.org/presentationml/2006/ole">
              <mc:AlternateContent xmlns:mc="http://schemas.openxmlformats.org/markup-compatibility/2006">
                <mc:Choice xmlns:v="urn:schemas-microsoft-com:vml" Requires="v">
                  <p:oleObj spid="_x0000_s42103" name="Equation" r:id="rId17" imgW="787058" imgH="355446" progId="">
                    <p:embed/>
                  </p:oleObj>
                </mc:Choice>
                <mc:Fallback>
                  <p:oleObj name="Equation" r:id="rId17" imgW="787058" imgH="355446"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0" y="3024"/>
                          <a:ext cx="1344"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25" name="Text Box 29"/>
            <p:cNvSpPr txBox="1">
              <a:spLocks noChangeArrowheads="1"/>
            </p:cNvSpPr>
            <p:nvPr/>
          </p:nvSpPr>
          <p:spPr bwMode="auto">
            <a:xfrm>
              <a:off x="624" y="3648"/>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黑体" pitchFamily="49" charset="-122"/>
                  <a:ea typeface="黑体" pitchFamily="49" charset="-122"/>
                </a:rPr>
                <a:t>动能</a:t>
              </a:r>
            </a:p>
          </p:txBody>
        </p:sp>
        <p:graphicFrame>
          <p:nvGraphicFramePr>
            <p:cNvPr id="234526" name="Object 30"/>
            <p:cNvGraphicFramePr>
              <a:graphicFrameLocks noChangeAspect="1"/>
            </p:cNvGraphicFramePr>
            <p:nvPr/>
          </p:nvGraphicFramePr>
          <p:xfrm>
            <a:off x="1296" y="3630"/>
            <a:ext cx="1296" cy="392"/>
          </p:xfrm>
          <a:graphic>
            <a:graphicData uri="http://schemas.openxmlformats.org/presentationml/2006/ole">
              <mc:AlternateContent xmlns:mc="http://schemas.openxmlformats.org/markup-compatibility/2006">
                <mc:Choice xmlns:v="urn:schemas-microsoft-com:vml" Requires="v">
                  <p:oleObj spid="_x0000_s42104" name="Equation" r:id="rId19" imgW="799753" imgH="241195" progId="">
                    <p:embed/>
                  </p:oleObj>
                </mc:Choice>
                <mc:Fallback>
                  <p:oleObj name="Equation" r:id="rId19" imgW="799753" imgH="24119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6" y="3630"/>
                          <a:ext cx="1296"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27" name="Text Box 31"/>
            <p:cNvSpPr txBox="1">
              <a:spLocks noChangeArrowheads="1"/>
            </p:cNvSpPr>
            <p:nvPr/>
          </p:nvSpPr>
          <p:spPr bwMode="auto">
            <a:xfrm>
              <a:off x="2832" y="3665"/>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黑体" pitchFamily="49" charset="-122"/>
                  <a:ea typeface="黑体" pitchFamily="49" charset="-122"/>
                </a:rPr>
                <a:t>转动动能</a:t>
              </a:r>
            </a:p>
          </p:txBody>
        </p:sp>
        <p:graphicFrame>
          <p:nvGraphicFramePr>
            <p:cNvPr id="234528" name="Object 32"/>
            <p:cNvGraphicFramePr>
              <a:graphicFrameLocks noChangeAspect="1"/>
            </p:cNvGraphicFramePr>
            <p:nvPr/>
          </p:nvGraphicFramePr>
          <p:xfrm>
            <a:off x="3840" y="3600"/>
            <a:ext cx="1152" cy="383"/>
          </p:xfrm>
          <a:graphic>
            <a:graphicData uri="http://schemas.openxmlformats.org/presentationml/2006/ole">
              <mc:AlternateContent xmlns:mc="http://schemas.openxmlformats.org/markup-compatibility/2006">
                <mc:Choice xmlns:v="urn:schemas-microsoft-com:vml" Requires="v">
                  <p:oleObj spid="_x0000_s42105" name="Equation" r:id="rId21" imgW="799753" imgH="241195" progId="">
                    <p:embed/>
                  </p:oleObj>
                </mc:Choice>
                <mc:Fallback>
                  <p:oleObj name="Equation" r:id="rId21" imgW="799753" imgH="241195"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0" y="3600"/>
                          <a:ext cx="1152"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29" name="Line 33"/>
            <p:cNvSpPr>
              <a:spLocks noChangeShapeType="1"/>
            </p:cNvSpPr>
            <p:nvPr/>
          </p:nvSpPr>
          <p:spPr bwMode="auto">
            <a:xfrm>
              <a:off x="528" y="3600"/>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 name="矩形 34">
            <a:extLst>
              <a:ext uri="{FF2B5EF4-FFF2-40B4-BE49-F238E27FC236}">
                <a16:creationId xmlns:a16="http://schemas.microsoft.com/office/drawing/2014/main" id="{6F7CA2F3-205A-464C-B358-B3FB1A111987}"/>
              </a:ext>
            </a:extLst>
          </p:cNvPr>
          <p:cNvSpPr/>
          <p:nvPr/>
        </p:nvSpPr>
        <p:spPr>
          <a:xfrm>
            <a:off x="747197" y="152400"/>
            <a:ext cx="100860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总结</a:t>
            </a:r>
            <a:endParaRPr lang="zh-CN" altLang="zh-CN"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0543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1219200"/>
            <a:ext cx="7620000" cy="5334000"/>
            <a:chOff x="528" y="576"/>
            <a:chExt cx="4800" cy="3360"/>
          </a:xfrm>
        </p:grpSpPr>
        <p:sp>
          <p:nvSpPr>
            <p:cNvPr id="235523" name="Text Box 3"/>
            <p:cNvSpPr txBox="1">
              <a:spLocks noChangeArrowheads="1"/>
            </p:cNvSpPr>
            <p:nvPr/>
          </p:nvSpPr>
          <p:spPr bwMode="auto">
            <a:xfrm>
              <a:off x="528" y="585"/>
              <a:ext cx="4752" cy="330"/>
            </a:xfrm>
            <a:prstGeom prst="rect">
              <a:avLst/>
            </a:prstGeom>
            <a:gradFill rotWithShape="0">
              <a:gsLst>
                <a:gs pos="0">
                  <a:schemeClr val="accent1"/>
                </a:gs>
                <a:gs pos="5000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dirty="0">
                  <a:latin typeface="黑体" pitchFamily="49" charset="-122"/>
                  <a:ea typeface="黑体" pitchFamily="49" charset="-122"/>
                </a:rPr>
                <a:t>质点运动规律与刚体定轴转动的规律对照</a:t>
              </a:r>
            </a:p>
          </p:txBody>
        </p:sp>
        <p:sp>
          <p:nvSpPr>
            <p:cNvPr id="235524" name="Line 4"/>
            <p:cNvSpPr>
              <a:spLocks noChangeShapeType="1"/>
            </p:cNvSpPr>
            <p:nvPr/>
          </p:nvSpPr>
          <p:spPr bwMode="auto">
            <a:xfrm flipV="1">
              <a:off x="528" y="1331"/>
              <a:ext cx="4800" cy="13"/>
            </a:xfrm>
            <a:prstGeom prst="line">
              <a:avLst/>
            </a:prstGeom>
            <a:noFill/>
            <a:ln w="1905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5" name="Line 5"/>
            <p:cNvSpPr>
              <a:spLocks noChangeShapeType="1"/>
            </p:cNvSpPr>
            <p:nvPr/>
          </p:nvSpPr>
          <p:spPr bwMode="auto">
            <a:xfrm>
              <a:off x="2832" y="912"/>
              <a:ext cx="0" cy="3024"/>
            </a:xfrm>
            <a:prstGeom prst="line">
              <a:avLst/>
            </a:prstGeom>
            <a:noFill/>
            <a:ln w="28575">
              <a:solidFill>
                <a:srgbClr val="0000FF"/>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6" name="Line 6"/>
            <p:cNvSpPr>
              <a:spLocks noChangeShapeType="1"/>
            </p:cNvSpPr>
            <p:nvPr/>
          </p:nvSpPr>
          <p:spPr bwMode="auto">
            <a:xfrm>
              <a:off x="528" y="2256"/>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7" name="Line 7"/>
            <p:cNvSpPr>
              <a:spLocks noChangeShapeType="1"/>
            </p:cNvSpPr>
            <p:nvPr/>
          </p:nvSpPr>
          <p:spPr bwMode="auto">
            <a:xfrm>
              <a:off x="528" y="2784"/>
              <a:ext cx="4800" cy="0"/>
            </a:xfrm>
            <a:prstGeom prst="line">
              <a:avLst/>
            </a:prstGeom>
            <a:noFill/>
            <a:ln w="127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8" name="Rectangle 8"/>
            <p:cNvSpPr>
              <a:spLocks noChangeArrowheads="1"/>
            </p:cNvSpPr>
            <p:nvPr/>
          </p:nvSpPr>
          <p:spPr bwMode="auto">
            <a:xfrm>
              <a:off x="528" y="576"/>
              <a:ext cx="4800" cy="336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9" name="Rectangle 9"/>
            <p:cNvSpPr>
              <a:spLocks noChangeArrowheads="1"/>
            </p:cNvSpPr>
            <p:nvPr/>
          </p:nvSpPr>
          <p:spPr bwMode="auto">
            <a:xfrm>
              <a:off x="1056" y="969"/>
              <a:ext cx="15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CC0000"/>
                  </a:solidFill>
                  <a:latin typeface="黑体" pitchFamily="49" charset="-122"/>
                  <a:ea typeface="黑体" pitchFamily="49" charset="-122"/>
                </a:rPr>
                <a:t>质点的平动</a:t>
              </a:r>
            </a:p>
          </p:txBody>
        </p:sp>
        <p:sp>
          <p:nvSpPr>
            <p:cNvPr id="235530" name="Rectangle 10"/>
            <p:cNvSpPr>
              <a:spLocks noChangeArrowheads="1"/>
            </p:cNvSpPr>
            <p:nvPr/>
          </p:nvSpPr>
          <p:spPr bwMode="auto">
            <a:xfrm>
              <a:off x="3168" y="969"/>
              <a:ext cx="19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CC0000"/>
                  </a:solidFill>
                  <a:latin typeface="黑体" pitchFamily="49" charset="-122"/>
                  <a:ea typeface="黑体" pitchFamily="49" charset="-122"/>
                </a:rPr>
                <a:t>刚体的定轴转动</a:t>
              </a:r>
            </a:p>
          </p:txBody>
        </p:sp>
        <p:sp>
          <p:nvSpPr>
            <p:cNvPr id="235531" name="Line 11"/>
            <p:cNvSpPr>
              <a:spLocks noChangeShapeType="1"/>
            </p:cNvSpPr>
            <p:nvPr/>
          </p:nvSpPr>
          <p:spPr bwMode="auto">
            <a:xfrm>
              <a:off x="528" y="912"/>
              <a:ext cx="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32" name="Text Box 12"/>
            <p:cNvSpPr txBox="1">
              <a:spLocks noChangeArrowheads="1"/>
            </p:cNvSpPr>
            <p:nvPr/>
          </p:nvSpPr>
          <p:spPr bwMode="auto">
            <a:xfrm>
              <a:off x="528" y="1370"/>
              <a:ext cx="13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动能定理</a:t>
              </a:r>
            </a:p>
          </p:txBody>
        </p:sp>
        <p:graphicFrame>
          <p:nvGraphicFramePr>
            <p:cNvPr id="235533" name="Object 13"/>
            <p:cNvGraphicFramePr>
              <a:graphicFrameLocks noChangeAspect="1"/>
            </p:cNvGraphicFramePr>
            <p:nvPr/>
          </p:nvGraphicFramePr>
          <p:xfrm>
            <a:off x="720" y="1610"/>
            <a:ext cx="1968" cy="598"/>
          </p:xfrm>
          <a:graphic>
            <a:graphicData uri="http://schemas.openxmlformats.org/presentationml/2006/ole">
              <mc:AlternateContent xmlns:mc="http://schemas.openxmlformats.org/markup-compatibility/2006">
                <mc:Choice xmlns:v="urn:schemas-microsoft-com:vml" Requires="v">
                  <p:oleObj spid="_x0000_s43076" name="Equation" r:id="rId3" imgW="1218671" imgH="393529" progId="">
                    <p:embed/>
                  </p:oleObj>
                </mc:Choice>
                <mc:Fallback>
                  <p:oleObj name="Equation" r:id="rId3" imgW="1218671" imgH="39352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610"/>
                          <a:ext cx="1968" cy="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4" name="Text Box 14"/>
            <p:cNvSpPr txBox="1">
              <a:spLocks noChangeArrowheads="1"/>
            </p:cNvSpPr>
            <p:nvPr/>
          </p:nvSpPr>
          <p:spPr bwMode="auto">
            <a:xfrm>
              <a:off x="2832" y="1370"/>
              <a:ext cx="16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动能定理</a:t>
              </a:r>
            </a:p>
          </p:txBody>
        </p:sp>
        <p:graphicFrame>
          <p:nvGraphicFramePr>
            <p:cNvPr id="235535" name="Object 15"/>
            <p:cNvGraphicFramePr>
              <a:graphicFrameLocks noChangeAspect="1"/>
            </p:cNvGraphicFramePr>
            <p:nvPr/>
          </p:nvGraphicFramePr>
          <p:xfrm>
            <a:off x="3120" y="1610"/>
            <a:ext cx="1968" cy="596"/>
          </p:xfrm>
          <a:graphic>
            <a:graphicData uri="http://schemas.openxmlformats.org/presentationml/2006/ole">
              <mc:AlternateContent xmlns:mc="http://schemas.openxmlformats.org/markup-compatibility/2006">
                <mc:Choice xmlns:v="urn:schemas-microsoft-com:vml" Requires="v">
                  <p:oleObj spid="_x0000_s43077" name="Equation" r:id="rId5" imgW="1218671" imgH="393529" progId="">
                    <p:embed/>
                  </p:oleObj>
                </mc:Choice>
                <mc:Fallback>
                  <p:oleObj name="Equation" r:id="rId5" imgW="1218671" imgH="393529"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610"/>
                          <a:ext cx="1968" cy="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6" name="Text Box 16"/>
            <p:cNvSpPr txBox="1">
              <a:spLocks noChangeArrowheads="1"/>
            </p:cNvSpPr>
            <p:nvPr/>
          </p:nvSpPr>
          <p:spPr bwMode="auto">
            <a:xfrm>
              <a:off x="528" y="2333"/>
              <a:ext cx="13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latin typeface="黑体" pitchFamily="49" charset="-122"/>
                  <a:ea typeface="黑体" pitchFamily="49" charset="-122"/>
                </a:rPr>
                <a:t>重力势能</a:t>
              </a:r>
            </a:p>
          </p:txBody>
        </p:sp>
        <p:graphicFrame>
          <p:nvGraphicFramePr>
            <p:cNvPr id="235537" name="Object 17"/>
            <p:cNvGraphicFramePr>
              <a:graphicFrameLocks noChangeAspect="1"/>
            </p:cNvGraphicFramePr>
            <p:nvPr/>
          </p:nvGraphicFramePr>
          <p:xfrm>
            <a:off x="1680" y="2337"/>
            <a:ext cx="960" cy="365"/>
          </p:xfrm>
          <a:graphic>
            <a:graphicData uri="http://schemas.openxmlformats.org/presentationml/2006/ole">
              <mc:AlternateContent xmlns:mc="http://schemas.openxmlformats.org/markup-compatibility/2006">
                <mc:Choice xmlns:v="urn:schemas-microsoft-com:vml" Requires="v">
                  <p:oleObj spid="_x0000_s43078" name="Equation" r:id="rId7" imgW="634725" imgH="241195" progId="">
                    <p:embed/>
                  </p:oleObj>
                </mc:Choice>
                <mc:Fallback>
                  <p:oleObj name="Equation" r:id="rId7" imgW="634725" imgH="241195"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2337"/>
                          <a:ext cx="960"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8" name="Text Box 18"/>
            <p:cNvSpPr txBox="1">
              <a:spLocks noChangeArrowheads="1"/>
            </p:cNvSpPr>
            <p:nvPr/>
          </p:nvSpPr>
          <p:spPr bwMode="auto">
            <a:xfrm>
              <a:off x="2832" y="2333"/>
              <a:ext cx="13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latin typeface="黑体" pitchFamily="49" charset="-122"/>
                  <a:ea typeface="黑体" pitchFamily="49" charset="-122"/>
                </a:rPr>
                <a:t>重力势能</a:t>
              </a:r>
            </a:p>
          </p:txBody>
        </p:sp>
        <p:graphicFrame>
          <p:nvGraphicFramePr>
            <p:cNvPr id="235539" name="Object 19"/>
            <p:cNvGraphicFramePr>
              <a:graphicFrameLocks noChangeAspect="1"/>
            </p:cNvGraphicFramePr>
            <p:nvPr/>
          </p:nvGraphicFramePr>
          <p:xfrm>
            <a:off x="3984" y="2337"/>
            <a:ext cx="1056" cy="365"/>
          </p:xfrm>
          <a:graphic>
            <a:graphicData uri="http://schemas.openxmlformats.org/presentationml/2006/ole">
              <mc:AlternateContent xmlns:mc="http://schemas.openxmlformats.org/markup-compatibility/2006">
                <mc:Choice xmlns:v="urn:schemas-microsoft-com:vml" Requires="v">
                  <p:oleObj spid="_x0000_s43079" name="Equation" r:id="rId9" imgW="698500" imgH="241300" progId="">
                    <p:embed/>
                  </p:oleObj>
                </mc:Choice>
                <mc:Fallback>
                  <p:oleObj name="Equation" r:id="rId9" imgW="698500" imgH="2413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337"/>
                          <a:ext cx="1056"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0" name="Text Box 20"/>
            <p:cNvSpPr txBox="1">
              <a:spLocks noChangeArrowheads="1"/>
            </p:cNvSpPr>
            <p:nvPr/>
          </p:nvSpPr>
          <p:spPr bwMode="auto">
            <a:xfrm>
              <a:off x="528" y="2818"/>
              <a:ext cx="19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机械能守恒</a:t>
              </a:r>
            </a:p>
          </p:txBody>
        </p:sp>
        <p:graphicFrame>
          <p:nvGraphicFramePr>
            <p:cNvPr id="235541" name="Object 21"/>
            <p:cNvGraphicFramePr>
              <a:graphicFrameLocks noChangeAspect="1"/>
            </p:cNvGraphicFramePr>
            <p:nvPr/>
          </p:nvGraphicFramePr>
          <p:xfrm>
            <a:off x="768" y="3490"/>
            <a:ext cx="1680" cy="398"/>
          </p:xfrm>
          <a:graphic>
            <a:graphicData uri="http://schemas.openxmlformats.org/presentationml/2006/ole">
              <mc:AlternateContent xmlns:mc="http://schemas.openxmlformats.org/markup-compatibility/2006">
                <mc:Choice xmlns:v="urn:schemas-microsoft-com:vml" Requires="v">
                  <p:oleObj spid="_x0000_s43080" name="Equation" r:id="rId11" imgW="977900" imgH="241300" progId="">
                    <p:embed/>
                  </p:oleObj>
                </mc:Choice>
                <mc:Fallback>
                  <p:oleObj name="Equation" r:id="rId11" imgW="977900" imgH="241300"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3490"/>
                          <a:ext cx="1680"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2" name="Text Box 22"/>
            <p:cNvSpPr txBox="1">
              <a:spLocks noChangeArrowheads="1"/>
            </p:cNvSpPr>
            <p:nvPr/>
          </p:nvSpPr>
          <p:spPr bwMode="auto">
            <a:xfrm>
              <a:off x="672" y="3154"/>
              <a:ext cx="22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只有保守力作功时</a:t>
              </a:r>
            </a:p>
          </p:txBody>
        </p:sp>
        <p:sp>
          <p:nvSpPr>
            <p:cNvPr id="235543" name="Text Box 23"/>
            <p:cNvSpPr txBox="1">
              <a:spLocks noChangeArrowheads="1"/>
            </p:cNvSpPr>
            <p:nvPr/>
          </p:nvSpPr>
          <p:spPr bwMode="auto">
            <a:xfrm>
              <a:off x="2880" y="2818"/>
              <a:ext cx="17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机械能守恒</a:t>
              </a:r>
            </a:p>
          </p:txBody>
        </p:sp>
        <p:graphicFrame>
          <p:nvGraphicFramePr>
            <p:cNvPr id="235544" name="Object 24"/>
            <p:cNvGraphicFramePr>
              <a:graphicFrameLocks noChangeAspect="1"/>
            </p:cNvGraphicFramePr>
            <p:nvPr/>
          </p:nvGraphicFramePr>
          <p:xfrm>
            <a:off x="3120" y="3490"/>
            <a:ext cx="1680" cy="398"/>
          </p:xfrm>
          <a:graphic>
            <a:graphicData uri="http://schemas.openxmlformats.org/presentationml/2006/ole">
              <mc:AlternateContent xmlns:mc="http://schemas.openxmlformats.org/markup-compatibility/2006">
                <mc:Choice xmlns:v="urn:schemas-microsoft-com:vml" Requires="v">
                  <p:oleObj spid="_x0000_s43081" name="Equation" r:id="rId13" imgW="977900" imgH="241300" progId="">
                    <p:embed/>
                  </p:oleObj>
                </mc:Choice>
                <mc:Fallback>
                  <p:oleObj name="Equation" r:id="rId13" imgW="977900" imgH="2413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0" y="3490"/>
                          <a:ext cx="1680"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45" name="Text Box 25"/>
            <p:cNvSpPr txBox="1">
              <a:spLocks noChangeArrowheads="1"/>
            </p:cNvSpPr>
            <p:nvPr/>
          </p:nvSpPr>
          <p:spPr bwMode="auto">
            <a:xfrm>
              <a:off x="3024" y="3154"/>
              <a:ext cx="22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chemeClr val="tx1"/>
                  </a:solidFill>
                  <a:latin typeface="黑体" pitchFamily="49" charset="-122"/>
                  <a:ea typeface="黑体" pitchFamily="49" charset="-122"/>
                </a:rPr>
                <a:t>只有保守力作功时</a:t>
              </a:r>
            </a:p>
          </p:txBody>
        </p:sp>
      </p:grpSp>
      <p:sp>
        <p:nvSpPr>
          <p:cNvPr id="27" name="矩形 26">
            <a:extLst>
              <a:ext uri="{FF2B5EF4-FFF2-40B4-BE49-F238E27FC236}">
                <a16:creationId xmlns:a16="http://schemas.microsoft.com/office/drawing/2014/main" id="{28FB5D79-AFB3-4AF8-985A-834821E527AA}"/>
              </a:ext>
            </a:extLst>
          </p:cNvPr>
          <p:cNvSpPr/>
          <p:nvPr/>
        </p:nvSpPr>
        <p:spPr>
          <a:xfrm>
            <a:off x="747197" y="152400"/>
            <a:ext cx="1008609"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总结</a:t>
            </a:r>
            <a:endParaRPr lang="zh-CN" altLang="zh-CN" sz="3200" b="1" dirty="0">
              <a:solidFill>
                <a:srgbClr val="00B05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2390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6"/>
          <p:cNvGrpSpPr>
            <a:grpSpLocks/>
          </p:cNvGrpSpPr>
          <p:nvPr/>
        </p:nvGrpSpPr>
        <p:grpSpPr bwMode="auto">
          <a:xfrm>
            <a:off x="4648200" y="1371600"/>
            <a:ext cx="4038600" cy="2517775"/>
            <a:chOff x="2928" y="864"/>
            <a:chExt cx="2544" cy="1586"/>
          </a:xfrm>
        </p:grpSpPr>
        <p:sp>
          <p:nvSpPr>
            <p:cNvPr id="159747" name="Rectangle 3"/>
            <p:cNvSpPr>
              <a:spLocks noChangeArrowheads="1"/>
            </p:cNvSpPr>
            <p:nvPr/>
          </p:nvSpPr>
          <p:spPr bwMode="auto">
            <a:xfrm>
              <a:off x="2928" y="866"/>
              <a:ext cx="2544" cy="158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48" name="AutoShape 4"/>
            <p:cNvSpPr>
              <a:spLocks noChangeArrowheads="1"/>
            </p:cNvSpPr>
            <p:nvPr/>
          </p:nvSpPr>
          <p:spPr bwMode="auto">
            <a:xfrm>
              <a:off x="2976" y="1271"/>
              <a:ext cx="2352" cy="864"/>
            </a:xfrm>
            <a:prstGeom prst="parallelogram">
              <a:avLst>
                <a:gd name="adj" fmla="val 65346"/>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9797" name="Object 53"/>
            <p:cNvGraphicFramePr>
              <a:graphicFrameLocks noChangeAspect="1"/>
            </p:cNvGraphicFramePr>
            <p:nvPr/>
          </p:nvGraphicFramePr>
          <p:xfrm>
            <a:off x="4182" y="864"/>
            <a:ext cx="234" cy="288"/>
          </p:xfrm>
          <a:graphic>
            <a:graphicData uri="http://schemas.openxmlformats.org/presentationml/2006/ole">
              <mc:AlternateContent xmlns:mc="http://schemas.openxmlformats.org/markup-compatibility/2006">
                <mc:Choice xmlns:v="urn:schemas-microsoft-com:vml" Requires="v">
                  <p:oleObj spid="_x0000_s1081" name="Equation" r:id="rId4" imgW="114201" imgH="139579" progId="">
                    <p:embed/>
                  </p:oleObj>
                </mc:Choice>
                <mc:Fallback>
                  <p:oleObj name="Equation" r:id="rId4" imgW="114201" imgH="139579"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2" y="864"/>
                          <a:ext cx="23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803" name="Line 59"/>
            <p:cNvSpPr>
              <a:spLocks noChangeShapeType="1"/>
            </p:cNvSpPr>
            <p:nvPr/>
          </p:nvSpPr>
          <p:spPr bwMode="auto">
            <a:xfrm>
              <a:off x="4176" y="213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 name="Group 216"/>
            <p:cNvGrpSpPr>
              <a:grpSpLocks/>
            </p:cNvGrpSpPr>
            <p:nvPr/>
          </p:nvGrpSpPr>
          <p:grpSpPr bwMode="auto">
            <a:xfrm>
              <a:off x="3504" y="1536"/>
              <a:ext cx="1296" cy="336"/>
              <a:chOff x="3504" y="1609"/>
              <a:chExt cx="1296" cy="336"/>
            </a:xfrm>
          </p:grpSpPr>
          <p:grpSp>
            <p:nvGrpSpPr>
              <p:cNvPr id="4" name="Group 204"/>
              <p:cNvGrpSpPr>
                <a:grpSpLocks/>
              </p:cNvGrpSpPr>
              <p:nvPr/>
            </p:nvGrpSpPr>
            <p:grpSpPr bwMode="auto">
              <a:xfrm>
                <a:off x="3504" y="1609"/>
                <a:ext cx="1296" cy="336"/>
                <a:chOff x="3552" y="1609"/>
                <a:chExt cx="1296" cy="336"/>
              </a:xfrm>
            </p:grpSpPr>
            <p:sp>
              <p:nvSpPr>
                <p:cNvPr id="159752" name="Oval 8" descr="窄竖线"/>
                <p:cNvSpPr>
                  <a:spLocks noChangeArrowheads="1"/>
                </p:cNvSpPr>
                <p:nvPr/>
              </p:nvSpPr>
              <p:spPr bwMode="auto">
                <a:xfrm>
                  <a:off x="3552" y="1657"/>
                  <a:ext cx="1296" cy="288"/>
                </a:xfrm>
                <a:prstGeom prst="ellipse">
                  <a:avLst/>
                </a:prstGeom>
                <a:pattFill prst="narVert">
                  <a:fgClr>
                    <a:srgbClr val="996600"/>
                  </a:fgClr>
                  <a:bgClr>
                    <a:srgbClr val="FFFFFF"/>
                  </a:bgClr>
                </a:patt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3" name="Oval 9" descr="纸莎草纸"/>
                <p:cNvSpPr>
                  <a:spLocks noChangeArrowheads="1"/>
                </p:cNvSpPr>
                <p:nvPr/>
              </p:nvSpPr>
              <p:spPr bwMode="auto">
                <a:xfrm>
                  <a:off x="3552" y="1609"/>
                  <a:ext cx="1296" cy="288"/>
                </a:xfrm>
                <a:prstGeom prst="ellipse">
                  <a:avLst/>
                </a:prstGeom>
                <a:blipFill dpi="0" rotWithShape="0">
                  <a:blip r:embed="rId6" cstate="print"/>
                  <a:srcRect/>
                  <a:tile tx="0" ty="0" sx="100000" sy="100000" flip="none" algn="tl"/>
                </a:blip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9754" name="Line 10"/>
              <p:cNvSpPr>
                <a:spLocks noChangeShapeType="1"/>
              </p:cNvSpPr>
              <p:nvPr/>
            </p:nvSpPr>
            <p:spPr bwMode="auto">
              <a:xfrm>
                <a:off x="4176" y="1753"/>
                <a:ext cx="624" cy="0"/>
              </a:xfrm>
              <a:prstGeom prst="line">
                <a:avLst/>
              </a:prstGeom>
              <a:noFill/>
              <a:ln w="190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59758" name="Object 14"/>
            <p:cNvGraphicFramePr>
              <a:graphicFrameLocks noChangeAspect="1"/>
            </p:cNvGraphicFramePr>
            <p:nvPr/>
          </p:nvGraphicFramePr>
          <p:xfrm>
            <a:off x="5184" y="1590"/>
            <a:ext cx="235" cy="261"/>
          </p:xfrm>
          <a:graphic>
            <a:graphicData uri="http://schemas.openxmlformats.org/presentationml/2006/ole">
              <mc:AlternateContent xmlns:mc="http://schemas.openxmlformats.org/markup-compatibility/2006">
                <mc:Choice xmlns:v="urn:schemas-microsoft-com:vml" Requires="v">
                  <p:oleObj spid="_x0000_s1082" name="Equation" r:id="rId7" imgW="126835" imgH="139518" progId="">
                    <p:embed/>
                  </p:oleObj>
                </mc:Choice>
                <mc:Fallback>
                  <p:oleObj name="Equation" r:id="rId7" imgW="126835" imgH="139518"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4" y="1590"/>
                          <a:ext cx="235"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9749" name="Line 5"/>
          <p:cNvSpPr>
            <a:spLocks noChangeShapeType="1"/>
          </p:cNvSpPr>
          <p:nvPr/>
        </p:nvSpPr>
        <p:spPr bwMode="auto">
          <a:xfrm>
            <a:off x="6629400" y="2676525"/>
            <a:ext cx="160020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802" name="AutoShape 58"/>
          <p:cNvSpPr>
            <a:spLocks noChangeArrowheads="1"/>
          </p:cNvSpPr>
          <p:nvPr/>
        </p:nvSpPr>
        <p:spPr bwMode="auto">
          <a:xfrm>
            <a:off x="5334000" y="2438400"/>
            <a:ext cx="212725" cy="533400"/>
          </a:xfrm>
          <a:prstGeom prst="curvedRightArrow">
            <a:avLst>
              <a:gd name="adj1" fmla="val 50149"/>
              <a:gd name="adj2" fmla="val 100299"/>
              <a:gd name="adj3" fmla="val 33333"/>
            </a:avLst>
          </a:prstGeom>
          <a:solidFill>
            <a:srgbClr val="CC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192"/>
          <p:cNvGrpSpPr>
            <a:grpSpLocks/>
          </p:cNvGrpSpPr>
          <p:nvPr/>
        </p:nvGrpSpPr>
        <p:grpSpPr bwMode="auto">
          <a:xfrm>
            <a:off x="5105400" y="3465517"/>
            <a:ext cx="2057400" cy="417513"/>
            <a:chOff x="3120" y="2137"/>
            <a:chExt cx="1296" cy="263"/>
          </a:xfrm>
        </p:grpSpPr>
        <p:sp>
          <p:nvSpPr>
            <p:cNvPr id="159857" name="AutoShape 113"/>
            <p:cNvSpPr>
              <a:spLocks noChangeArrowheads="1"/>
            </p:cNvSpPr>
            <p:nvPr/>
          </p:nvSpPr>
          <p:spPr bwMode="auto">
            <a:xfrm>
              <a:off x="3168" y="2160"/>
              <a:ext cx="816" cy="240"/>
            </a:xfrm>
            <a:prstGeom prst="wedgeRectCallout">
              <a:avLst>
                <a:gd name="adj1" fmla="val 24264"/>
                <a:gd name="adj2" fmla="val -122500"/>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lang="zh-CN" altLang="zh-CN" sz="2000"/>
            </a:p>
          </p:txBody>
        </p:sp>
        <p:sp>
          <p:nvSpPr>
            <p:cNvPr id="159858" name="Text Box 114"/>
            <p:cNvSpPr txBox="1">
              <a:spLocks noChangeArrowheads="1"/>
            </p:cNvSpPr>
            <p:nvPr/>
          </p:nvSpPr>
          <p:spPr bwMode="auto">
            <a:xfrm>
              <a:off x="3120" y="2137"/>
              <a:ext cx="12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黑体" pitchFamily="49" charset="-122"/>
                  <a:ea typeface="黑体" pitchFamily="49" charset="-122"/>
                </a:rPr>
                <a:t>参考平面</a:t>
              </a:r>
            </a:p>
          </p:txBody>
        </p:sp>
      </p:grpSp>
      <p:grpSp>
        <p:nvGrpSpPr>
          <p:cNvPr id="6" name="Group 223"/>
          <p:cNvGrpSpPr>
            <a:grpSpLocks/>
          </p:cNvGrpSpPr>
          <p:nvPr/>
        </p:nvGrpSpPr>
        <p:grpSpPr bwMode="auto">
          <a:xfrm>
            <a:off x="228600" y="4332288"/>
            <a:ext cx="5562600" cy="620712"/>
            <a:chOff x="144" y="2681"/>
            <a:chExt cx="3504" cy="391"/>
          </a:xfrm>
        </p:grpSpPr>
        <p:graphicFrame>
          <p:nvGraphicFramePr>
            <p:cNvPr id="159899" name="Object 155"/>
            <p:cNvGraphicFramePr>
              <a:graphicFrameLocks noChangeAspect="1"/>
            </p:cNvGraphicFramePr>
            <p:nvPr/>
          </p:nvGraphicFramePr>
          <p:xfrm>
            <a:off x="1488" y="2681"/>
            <a:ext cx="2160" cy="391"/>
          </p:xfrm>
          <a:graphic>
            <a:graphicData uri="http://schemas.openxmlformats.org/presentationml/2006/ole">
              <mc:AlternateContent xmlns:mc="http://schemas.openxmlformats.org/markup-compatibility/2006">
                <mc:Choice xmlns:v="urn:schemas-microsoft-com:vml" Requires="v">
                  <p:oleObj spid="_x0000_s1083" name="公式" r:id="rId9" imgW="888614" imgH="152334" progId="">
                    <p:embed/>
                  </p:oleObj>
                </mc:Choice>
                <mc:Fallback>
                  <p:oleObj name="公式" r:id="rId9" imgW="888614" imgH="152334"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2681"/>
                          <a:ext cx="2160"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900" name="Rectangle 156"/>
            <p:cNvSpPr>
              <a:spLocks noChangeArrowheads="1"/>
            </p:cNvSpPr>
            <p:nvPr/>
          </p:nvSpPr>
          <p:spPr bwMode="auto">
            <a:xfrm>
              <a:off x="144" y="2688"/>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
                  <a:srgbClr val="0000FF"/>
                </a:buClr>
                <a:buFont typeface="Wingdings" pitchFamily="2" charset="2"/>
                <a:buChar char="Ø"/>
              </a:pPr>
              <a:r>
                <a:rPr kumimoji="1" lang="en-US" altLang="zh-CN" sz="2800" dirty="0"/>
                <a:t> </a:t>
              </a:r>
              <a:r>
                <a:rPr kumimoji="1" lang="zh-CN" altLang="en-US" sz="2800" dirty="0">
                  <a:latin typeface="黑体" panose="02010609060101010101" pitchFamily="49" charset="-122"/>
                  <a:ea typeface="黑体" panose="02010609060101010101" pitchFamily="49" charset="-122"/>
                </a:rPr>
                <a:t>角位移</a:t>
              </a:r>
            </a:p>
          </p:txBody>
        </p:sp>
      </p:grpSp>
      <p:grpSp>
        <p:nvGrpSpPr>
          <p:cNvPr id="7" name="Group 225"/>
          <p:cNvGrpSpPr>
            <a:grpSpLocks/>
          </p:cNvGrpSpPr>
          <p:nvPr/>
        </p:nvGrpSpPr>
        <p:grpSpPr bwMode="auto">
          <a:xfrm>
            <a:off x="304800" y="1752600"/>
            <a:ext cx="3505200" cy="655638"/>
            <a:chOff x="192" y="1075"/>
            <a:chExt cx="2208" cy="413"/>
          </a:xfrm>
        </p:grpSpPr>
        <p:graphicFrame>
          <p:nvGraphicFramePr>
            <p:cNvPr id="159902" name="Object 158"/>
            <p:cNvGraphicFramePr>
              <a:graphicFrameLocks noChangeAspect="1"/>
            </p:cNvGraphicFramePr>
            <p:nvPr/>
          </p:nvGraphicFramePr>
          <p:xfrm>
            <a:off x="1392" y="1075"/>
            <a:ext cx="1008" cy="413"/>
          </p:xfrm>
          <a:graphic>
            <a:graphicData uri="http://schemas.openxmlformats.org/presentationml/2006/ole">
              <mc:AlternateContent xmlns:mc="http://schemas.openxmlformats.org/markup-compatibility/2006">
                <mc:Choice xmlns:v="urn:schemas-microsoft-com:vml" Requires="v">
                  <p:oleObj spid="_x0000_s1084" name="公式" r:id="rId11" imgW="368140" imgH="152334" progId="">
                    <p:embed/>
                  </p:oleObj>
                </mc:Choice>
                <mc:Fallback>
                  <p:oleObj name="公式" r:id="rId11" imgW="368140" imgH="152334"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075"/>
                          <a:ext cx="1008" cy="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903" name="Text Box 159"/>
            <p:cNvSpPr txBox="1">
              <a:spLocks noChangeArrowheads="1"/>
            </p:cNvSpPr>
            <p:nvPr/>
          </p:nvSpPr>
          <p:spPr bwMode="auto">
            <a:xfrm>
              <a:off x="192" y="1104"/>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
                  <a:srgbClr val="0000FF"/>
                </a:buClr>
                <a:buFont typeface="Wingdings" pitchFamily="2" charset="2"/>
                <a:buChar char="Ø"/>
              </a:pP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角坐标</a:t>
              </a:r>
            </a:p>
          </p:txBody>
        </p:sp>
      </p:grpSp>
      <p:grpSp>
        <p:nvGrpSpPr>
          <p:cNvPr id="8" name="Group 224"/>
          <p:cNvGrpSpPr>
            <a:grpSpLocks/>
          </p:cNvGrpSpPr>
          <p:nvPr/>
        </p:nvGrpSpPr>
        <p:grpSpPr bwMode="auto">
          <a:xfrm>
            <a:off x="304800" y="2365375"/>
            <a:ext cx="3971925" cy="1825625"/>
            <a:chOff x="240" y="1385"/>
            <a:chExt cx="2502" cy="1150"/>
          </a:xfrm>
        </p:grpSpPr>
        <p:grpSp>
          <p:nvGrpSpPr>
            <p:cNvPr id="9" name="Group 161"/>
            <p:cNvGrpSpPr>
              <a:grpSpLocks/>
            </p:cNvGrpSpPr>
            <p:nvPr/>
          </p:nvGrpSpPr>
          <p:grpSpPr bwMode="auto">
            <a:xfrm>
              <a:off x="2020" y="2178"/>
              <a:ext cx="722" cy="357"/>
              <a:chOff x="1270" y="2152"/>
              <a:chExt cx="722" cy="357"/>
            </a:xfrm>
          </p:grpSpPr>
          <p:sp>
            <p:nvSpPr>
              <p:cNvPr id="159906" name="Rectangle 162"/>
              <p:cNvSpPr>
                <a:spLocks noChangeArrowheads="1"/>
              </p:cNvSpPr>
              <p:nvPr/>
            </p:nvSpPr>
            <p:spPr bwMode="auto">
              <a:xfrm>
                <a:off x="1656" y="2152"/>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a:solidFill>
                      <a:srgbClr val="000000"/>
                    </a:solidFill>
                    <a:latin typeface="Symbol" pitchFamily="18" charset="2"/>
                  </a:rPr>
                  <a:t>&lt;</a:t>
                </a:r>
                <a:endParaRPr lang="en-US" altLang="zh-CN" sz="2800"/>
              </a:p>
            </p:txBody>
          </p:sp>
          <p:grpSp>
            <p:nvGrpSpPr>
              <p:cNvPr id="10" name="Group 163"/>
              <p:cNvGrpSpPr>
                <a:grpSpLocks/>
              </p:cNvGrpSpPr>
              <p:nvPr/>
            </p:nvGrpSpPr>
            <p:grpSpPr bwMode="auto">
              <a:xfrm>
                <a:off x="1270" y="2152"/>
                <a:ext cx="722" cy="357"/>
                <a:chOff x="1270" y="2152"/>
                <a:chExt cx="722" cy="357"/>
              </a:xfrm>
            </p:grpSpPr>
            <p:sp>
              <p:nvSpPr>
                <p:cNvPr id="159908" name="Rectangle 164"/>
                <p:cNvSpPr>
                  <a:spLocks noChangeArrowheads="1"/>
                </p:cNvSpPr>
                <p:nvPr/>
              </p:nvSpPr>
              <p:spPr bwMode="auto">
                <a:xfrm>
                  <a:off x="1856" y="2183"/>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a:solidFill>
                        <a:srgbClr val="000000"/>
                      </a:solidFill>
                    </a:rPr>
                    <a:t>0</a:t>
                  </a:r>
                  <a:endParaRPr lang="en-US" altLang="zh-CN" sz="2800"/>
                </a:p>
              </p:txBody>
            </p:sp>
            <p:sp>
              <p:nvSpPr>
                <p:cNvPr id="159909" name="Rectangle 165"/>
                <p:cNvSpPr>
                  <a:spLocks noChangeArrowheads="1"/>
                </p:cNvSpPr>
                <p:nvPr/>
              </p:nvSpPr>
              <p:spPr bwMode="auto">
                <a:xfrm>
                  <a:off x="1270" y="2152"/>
                  <a:ext cx="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sz="2800"/>
                </a:p>
              </p:txBody>
            </p:sp>
            <p:sp>
              <p:nvSpPr>
                <p:cNvPr id="159910" name="Rectangle 166"/>
                <p:cNvSpPr>
                  <a:spLocks noChangeArrowheads="1"/>
                </p:cNvSpPr>
                <p:nvPr/>
              </p:nvSpPr>
              <p:spPr bwMode="auto">
                <a:xfrm>
                  <a:off x="1429" y="2152"/>
                  <a:ext cx="14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i="1">
                      <a:solidFill>
                        <a:srgbClr val="000000"/>
                      </a:solidFill>
                      <a:latin typeface="Symbol" pitchFamily="18" charset="2"/>
                    </a:rPr>
                    <a:t>q</a:t>
                  </a:r>
                  <a:endParaRPr lang="en-US" altLang="zh-CN" sz="2800"/>
                </a:p>
              </p:txBody>
            </p:sp>
          </p:grpSp>
        </p:grpSp>
        <p:grpSp>
          <p:nvGrpSpPr>
            <p:cNvPr id="11" name="Group 167"/>
            <p:cNvGrpSpPr>
              <a:grpSpLocks/>
            </p:cNvGrpSpPr>
            <p:nvPr/>
          </p:nvGrpSpPr>
          <p:grpSpPr bwMode="auto">
            <a:xfrm>
              <a:off x="2016" y="1728"/>
              <a:ext cx="726" cy="357"/>
              <a:chOff x="1270" y="2555"/>
              <a:chExt cx="726" cy="357"/>
            </a:xfrm>
          </p:grpSpPr>
          <p:grpSp>
            <p:nvGrpSpPr>
              <p:cNvPr id="12" name="Group 168"/>
              <p:cNvGrpSpPr>
                <a:grpSpLocks/>
              </p:cNvGrpSpPr>
              <p:nvPr/>
            </p:nvGrpSpPr>
            <p:grpSpPr bwMode="auto">
              <a:xfrm>
                <a:off x="1270" y="2555"/>
                <a:ext cx="726" cy="357"/>
                <a:chOff x="1270" y="2555"/>
                <a:chExt cx="726" cy="357"/>
              </a:xfrm>
            </p:grpSpPr>
            <p:sp>
              <p:nvSpPr>
                <p:cNvPr id="159913" name="Rectangle 169"/>
                <p:cNvSpPr>
                  <a:spLocks noChangeArrowheads="1"/>
                </p:cNvSpPr>
                <p:nvPr/>
              </p:nvSpPr>
              <p:spPr bwMode="auto">
                <a:xfrm>
                  <a:off x="1860" y="2586"/>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a:solidFill>
                        <a:srgbClr val="000000"/>
                      </a:solidFill>
                    </a:rPr>
                    <a:t>0</a:t>
                  </a:r>
                  <a:endParaRPr lang="en-US" altLang="zh-CN" sz="2800"/>
                </a:p>
              </p:txBody>
            </p:sp>
            <p:sp>
              <p:nvSpPr>
                <p:cNvPr id="159914" name="Rectangle 170"/>
                <p:cNvSpPr>
                  <a:spLocks noChangeArrowheads="1"/>
                </p:cNvSpPr>
                <p:nvPr/>
              </p:nvSpPr>
              <p:spPr bwMode="auto">
                <a:xfrm>
                  <a:off x="1660" y="2555"/>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a:solidFill>
                        <a:srgbClr val="000000"/>
                      </a:solidFill>
                      <a:latin typeface="Symbol" pitchFamily="18" charset="2"/>
                    </a:rPr>
                    <a:t>&gt;</a:t>
                  </a:r>
                  <a:endParaRPr lang="en-US" altLang="zh-CN" sz="2800"/>
                </a:p>
              </p:txBody>
            </p:sp>
            <p:sp>
              <p:nvSpPr>
                <p:cNvPr id="159915" name="Rectangle 171"/>
                <p:cNvSpPr>
                  <a:spLocks noChangeArrowheads="1"/>
                </p:cNvSpPr>
                <p:nvPr/>
              </p:nvSpPr>
              <p:spPr bwMode="auto">
                <a:xfrm>
                  <a:off x="1270" y="2555"/>
                  <a:ext cx="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endParaRPr lang="zh-CN" altLang="zh-CN" sz="2800"/>
                </a:p>
              </p:txBody>
            </p:sp>
          </p:grpSp>
          <p:sp>
            <p:nvSpPr>
              <p:cNvPr id="159916" name="Rectangle 172"/>
              <p:cNvSpPr>
                <a:spLocks noChangeArrowheads="1"/>
              </p:cNvSpPr>
              <p:nvPr/>
            </p:nvSpPr>
            <p:spPr bwMode="auto">
              <a:xfrm>
                <a:off x="1429" y="2555"/>
                <a:ext cx="14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3400" b="0" i="1">
                    <a:solidFill>
                      <a:srgbClr val="000000"/>
                    </a:solidFill>
                    <a:latin typeface="Symbol" pitchFamily="18" charset="2"/>
                  </a:rPr>
                  <a:t>q</a:t>
                </a:r>
                <a:endParaRPr lang="en-US" altLang="zh-CN" sz="2800"/>
              </a:p>
            </p:txBody>
          </p:sp>
        </p:grpSp>
        <p:sp>
          <p:nvSpPr>
            <p:cNvPr id="159917" name="Text Box 173"/>
            <p:cNvSpPr txBox="1">
              <a:spLocks noChangeArrowheads="1"/>
            </p:cNvSpPr>
            <p:nvPr/>
          </p:nvSpPr>
          <p:spPr bwMode="auto">
            <a:xfrm>
              <a:off x="240" y="1385"/>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Blip>
                  <a:blip r:embed="rId13"/>
                </a:buBlip>
              </a:pPr>
              <a:r>
                <a:rPr lang="en-US" altLang="zh-CN" sz="2800" dirty="0">
                  <a:solidFill>
                    <a:srgbClr val="CC0000"/>
                  </a:solidFill>
                  <a:latin typeface="黑体" panose="02010609060101010101" pitchFamily="49" charset="-122"/>
                  <a:ea typeface="黑体" panose="02010609060101010101" pitchFamily="49" charset="-122"/>
                </a:rPr>
                <a:t> </a:t>
              </a:r>
              <a:r>
                <a:rPr lang="zh-CN" altLang="en-US" sz="2800" dirty="0">
                  <a:solidFill>
                    <a:srgbClr val="CC0000"/>
                  </a:solidFill>
                  <a:latin typeface="黑体" panose="02010609060101010101" pitchFamily="49" charset="-122"/>
                  <a:ea typeface="黑体" panose="02010609060101010101" pitchFamily="49" charset="-122"/>
                </a:rPr>
                <a:t>约定</a:t>
              </a:r>
            </a:p>
          </p:txBody>
        </p:sp>
        <p:sp>
          <p:nvSpPr>
            <p:cNvPr id="159920" name="Rectangle 176"/>
            <p:cNvSpPr>
              <a:spLocks noChangeArrowheads="1"/>
            </p:cNvSpPr>
            <p:nvPr/>
          </p:nvSpPr>
          <p:spPr bwMode="auto">
            <a:xfrm>
              <a:off x="240" y="1728"/>
              <a:ext cx="203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dirty="0">
                  <a:latin typeface="黑体" panose="02010609060101010101" pitchFamily="49" charset="-122"/>
                  <a:ea typeface="黑体" panose="02010609060101010101" pitchFamily="49" charset="-122"/>
                </a:rPr>
                <a:t>沿</a:t>
              </a:r>
              <a:r>
                <a:rPr lang="zh-CN" altLang="en-US" sz="2800" dirty="0">
                  <a:solidFill>
                    <a:srgbClr val="CC0000"/>
                  </a:solidFill>
                  <a:latin typeface="黑体" panose="02010609060101010101" pitchFamily="49" charset="-122"/>
                  <a:ea typeface="黑体" panose="02010609060101010101" pitchFamily="49" charset="-122"/>
                </a:rPr>
                <a:t>逆</a:t>
              </a:r>
              <a:r>
                <a:rPr lang="zh-CN" altLang="en-US" sz="2800" dirty="0">
                  <a:latin typeface="黑体" panose="02010609060101010101" pitchFamily="49" charset="-122"/>
                  <a:ea typeface="黑体" panose="02010609060101010101" pitchFamily="49" charset="-122"/>
                </a:rPr>
                <a:t>时针方向转动 </a:t>
              </a:r>
            </a:p>
          </p:txBody>
        </p:sp>
        <p:sp>
          <p:nvSpPr>
            <p:cNvPr id="159923" name="Rectangle 179"/>
            <p:cNvSpPr>
              <a:spLocks noChangeArrowheads="1"/>
            </p:cNvSpPr>
            <p:nvPr/>
          </p:nvSpPr>
          <p:spPr bwMode="auto">
            <a:xfrm>
              <a:off x="240" y="2160"/>
              <a:ext cx="203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dirty="0">
                  <a:latin typeface="黑体" panose="02010609060101010101" pitchFamily="49" charset="-122"/>
                  <a:ea typeface="黑体" panose="02010609060101010101" pitchFamily="49" charset="-122"/>
                </a:rPr>
                <a:t>沿</a:t>
              </a:r>
              <a:r>
                <a:rPr lang="zh-CN" altLang="en-US" sz="2800" dirty="0">
                  <a:solidFill>
                    <a:srgbClr val="0000FF"/>
                  </a:solidFill>
                  <a:latin typeface="黑体" panose="02010609060101010101" pitchFamily="49" charset="-122"/>
                  <a:ea typeface="黑体" panose="02010609060101010101" pitchFamily="49" charset="-122"/>
                </a:rPr>
                <a:t>顺</a:t>
              </a:r>
              <a:r>
                <a:rPr lang="zh-CN" altLang="en-US" sz="2800" dirty="0">
                  <a:latin typeface="黑体" panose="02010609060101010101" pitchFamily="49" charset="-122"/>
                  <a:ea typeface="黑体" panose="02010609060101010101" pitchFamily="49" charset="-122"/>
                </a:rPr>
                <a:t>时针方向转动 </a:t>
              </a:r>
            </a:p>
          </p:txBody>
        </p:sp>
      </p:grpSp>
      <p:grpSp>
        <p:nvGrpSpPr>
          <p:cNvPr id="13" name="Group 197"/>
          <p:cNvGrpSpPr>
            <a:grpSpLocks/>
          </p:cNvGrpSpPr>
          <p:nvPr/>
        </p:nvGrpSpPr>
        <p:grpSpPr bwMode="auto">
          <a:xfrm>
            <a:off x="7239000" y="3429004"/>
            <a:ext cx="1676400" cy="417513"/>
            <a:chOff x="4560" y="2137"/>
            <a:chExt cx="1056" cy="263"/>
          </a:xfrm>
        </p:grpSpPr>
        <p:sp>
          <p:nvSpPr>
            <p:cNvPr id="159932" name="AutoShape 188"/>
            <p:cNvSpPr>
              <a:spLocks noChangeArrowheads="1"/>
            </p:cNvSpPr>
            <p:nvPr/>
          </p:nvSpPr>
          <p:spPr bwMode="auto">
            <a:xfrm>
              <a:off x="4560" y="2160"/>
              <a:ext cx="768" cy="240"/>
            </a:xfrm>
            <a:prstGeom prst="wedgeRectCallout">
              <a:avLst>
                <a:gd name="adj1" fmla="val 16796"/>
                <a:gd name="adj2" fmla="val -239583"/>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lang="zh-CN" altLang="zh-CN" sz="2000"/>
            </a:p>
          </p:txBody>
        </p:sp>
        <p:sp>
          <p:nvSpPr>
            <p:cNvPr id="159860" name="Text Box 116"/>
            <p:cNvSpPr txBox="1">
              <a:spLocks noChangeArrowheads="1"/>
            </p:cNvSpPr>
            <p:nvPr/>
          </p:nvSpPr>
          <p:spPr bwMode="auto">
            <a:xfrm>
              <a:off x="4608" y="2137"/>
              <a:ext cx="100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黑体" pitchFamily="49" charset="-122"/>
                  <a:ea typeface="黑体" pitchFamily="49" charset="-122"/>
                </a:rPr>
                <a:t>参考轴</a:t>
              </a:r>
            </a:p>
          </p:txBody>
        </p:sp>
      </p:grpSp>
      <p:sp>
        <p:nvSpPr>
          <p:cNvPr id="159946" name="Rectangle 202"/>
          <p:cNvSpPr>
            <a:spLocks noChangeArrowheads="1"/>
          </p:cNvSpPr>
          <p:nvPr/>
        </p:nvSpPr>
        <p:spPr bwMode="auto">
          <a:xfrm>
            <a:off x="762000" y="304800"/>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一</a:t>
            </a:r>
            <a:r>
              <a:rPr lang="en-US" altLang="zh-CN" sz="3200" b="1" dirty="0">
                <a:solidFill>
                  <a:srgbClr val="00B050"/>
                </a:solidFill>
                <a:latin typeface="黑体" panose="02010609060101010101" pitchFamily="49" charset="-122"/>
                <a:ea typeface="黑体" panose="02010609060101010101" pitchFamily="49" charset="-122"/>
              </a:rPr>
              <a:t> </a:t>
            </a:r>
            <a:r>
              <a:rPr lang="zh-CN" altLang="en-US" sz="3200" b="1" dirty="0">
                <a:solidFill>
                  <a:srgbClr val="00B050"/>
                </a:solidFill>
                <a:latin typeface="黑体" panose="02010609060101010101" pitchFamily="49" charset="-122"/>
                <a:ea typeface="黑体" panose="02010609060101010101" pitchFamily="49" charset="-122"/>
              </a:rPr>
              <a:t>角位移 </a:t>
            </a:r>
          </a:p>
        </p:txBody>
      </p:sp>
      <p:grpSp>
        <p:nvGrpSpPr>
          <p:cNvPr id="14" name="Group 215"/>
          <p:cNvGrpSpPr>
            <a:grpSpLocks/>
          </p:cNvGrpSpPr>
          <p:nvPr/>
        </p:nvGrpSpPr>
        <p:grpSpPr bwMode="auto">
          <a:xfrm>
            <a:off x="5486400" y="2435225"/>
            <a:ext cx="2813050" cy="533400"/>
            <a:chOff x="3456" y="1609"/>
            <a:chExt cx="1772" cy="336"/>
          </a:xfrm>
        </p:grpSpPr>
        <p:grpSp>
          <p:nvGrpSpPr>
            <p:cNvPr id="15" name="Group 214"/>
            <p:cNvGrpSpPr>
              <a:grpSpLocks/>
            </p:cNvGrpSpPr>
            <p:nvPr/>
          </p:nvGrpSpPr>
          <p:grpSpPr bwMode="auto">
            <a:xfrm>
              <a:off x="3456" y="1609"/>
              <a:ext cx="1340" cy="336"/>
              <a:chOff x="3456" y="1609"/>
              <a:chExt cx="1340" cy="336"/>
            </a:xfrm>
          </p:grpSpPr>
          <p:sp>
            <p:nvSpPr>
              <p:cNvPr id="159952" name="Oval 208" descr="窄竖线"/>
              <p:cNvSpPr>
                <a:spLocks noChangeArrowheads="1"/>
              </p:cNvSpPr>
              <p:nvPr/>
            </p:nvSpPr>
            <p:spPr bwMode="auto">
              <a:xfrm rot="19973309">
                <a:off x="3456" y="1657"/>
                <a:ext cx="1296" cy="288"/>
              </a:xfrm>
              <a:prstGeom prst="ellipse">
                <a:avLst/>
              </a:prstGeom>
              <a:pattFill prst="narVert">
                <a:fgClr>
                  <a:srgbClr val="996600"/>
                </a:fgClr>
                <a:bgClr>
                  <a:srgbClr val="FFFFFF"/>
                </a:bgClr>
              </a:patt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953" name="Oval 209" descr="纸莎草纸"/>
              <p:cNvSpPr>
                <a:spLocks noChangeArrowheads="1"/>
              </p:cNvSpPr>
              <p:nvPr/>
            </p:nvSpPr>
            <p:spPr bwMode="auto">
              <a:xfrm rot="19973309">
                <a:off x="3500" y="1612"/>
                <a:ext cx="1296" cy="288"/>
              </a:xfrm>
              <a:prstGeom prst="ellipse">
                <a:avLst/>
              </a:prstGeom>
              <a:blipFill dpi="0" rotWithShape="0">
                <a:blip r:embed="rId6" cstate="print"/>
                <a:srcRect/>
                <a:tile tx="0" ty="0" sx="100000" sy="100000" flip="none" algn="tl"/>
              </a:blip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954" name="Line 210"/>
              <p:cNvSpPr>
                <a:spLocks noChangeShapeType="1"/>
              </p:cNvSpPr>
              <p:nvPr/>
            </p:nvSpPr>
            <p:spPr bwMode="auto">
              <a:xfrm rot="19973309" flipV="1">
                <a:off x="4123" y="1609"/>
                <a:ext cx="624" cy="3"/>
              </a:xfrm>
              <a:prstGeom prst="line">
                <a:avLst/>
              </a:prstGeom>
              <a:noFill/>
              <a:ln w="19050">
                <a:solidFill>
                  <a:srgbClr val="FF0000"/>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9955" name="Line 211"/>
            <p:cNvSpPr>
              <a:spLocks noChangeShapeType="1"/>
            </p:cNvSpPr>
            <p:nvPr/>
          </p:nvSpPr>
          <p:spPr bwMode="auto">
            <a:xfrm>
              <a:off x="4172" y="1753"/>
              <a:ext cx="1056"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6" name="Group 194"/>
          <p:cNvGrpSpPr>
            <a:grpSpLocks/>
          </p:cNvGrpSpPr>
          <p:nvPr/>
        </p:nvGrpSpPr>
        <p:grpSpPr bwMode="auto">
          <a:xfrm>
            <a:off x="6858000" y="1447800"/>
            <a:ext cx="1295400" cy="1219200"/>
            <a:chOff x="4560" y="912"/>
            <a:chExt cx="816" cy="768"/>
          </a:xfrm>
        </p:grpSpPr>
        <p:sp>
          <p:nvSpPr>
            <p:cNvPr id="159799" name="Arc 55"/>
            <p:cNvSpPr>
              <a:spLocks/>
            </p:cNvSpPr>
            <p:nvPr/>
          </p:nvSpPr>
          <p:spPr bwMode="auto">
            <a:xfrm>
              <a:off x="4560" y="1584"/>
              <a:ext cx="47"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 name="Group 191"/>
            <p:cNvGrpSpPr>
              <a:grpSpLocks/>
            </p:cNvGrpSpPr>
            <p:nvPr/>
          </p:nvGrpSpPr>
          <p:grpSpPr bwMode="auto">
            <a:xfrm>
              <a:off x="4800" y="912"/>
              <a:ext cx="576" cy="356"/>
              <a:chOff x="4800" y="912"/>
              <a:chExt cx="576" cy="356"/>
            </a:xfrm>
          </p:grpSpPr>
          <p:sp>
            <p:nvSpPr>
              <p:cNvPr id="159863" name="AutoShape 119"/>
              <p:cNvSpPr>
                <a:spLocks noChangeArrowheads="1"/>
              </p:cNvSpPr>
              <p:nvPr/>
            </p:nvSpPr>
            <p:spPr bwMode="auto">
              <a:xfrm>
                <a:off x="4800" y="912"/>
                <a:ext cx="576" cy="288"/>
              </a:xfrm>
              <a:prstGeom prst="wedgeRectCallout">
                <a:avLst>
                  <a:gd name="adj1" fmla="val -86634"/>
                  <a:gd name="adj2" fmla="val 182639"/>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endParaRPr lang="zh-CN" altLang="zh-CN" sz="2800"/>
              </a:p>
            </p:txBody>
          </p:sp>
          <p:graphicFrame>
            <p:nvGraphicFramePr>
              <p:cNvPr id="159800" name="Object 56"/>
              <p:cNvGraphicFramePr>
                <a:graphicFrameLocks noChangeAspect="1"/>
              </p:cNvGraphicFramePr>
              <p:nvPr/>
            </p:nvGraphicFramePr>
            <p:xfrm>
              <a:off x="4848" y="929"/>
              <a:ext cx="480" cy="339"/>
            </p:xfrm>
            <a:graphic>
              <a:graphicData uri="http://schemas.openxmlformats.org/presentationml/2006/ole">
                <mc:AlternateContent xmlns:mc="http://schemas.openxmlformats.org/markup-compatibility/2006">
                  <mc:Choice xmlns:v="urn:schemas-microsoft-com:vml" Requires="v">
                    <p:oleObj spid="_x0000_s1085" name="公式" r:id="rId14" imgW="215713" imgH="152268" progId="">
                      <p:embed/>
                    </p:oleObj>
                  </mc:Choice>
                  <mc:Fallback>
                    <p:oleObj name="公式" r:id="rId14" imgW="215713" imgH="152268" progId="">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8" y="929"/>
                            <a:ext cx="48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FF"/>
                                </a:solidFill>
                                <a:prstDash val="dash"/>
                                <a:miter lim="800000"/>
                                <a:headEnd/>
                                <a:tailEnd/>
                              </a14:hiddenLine>
                            </a:ext>
                          </a:extLst>
                        </p:spPr>
                      </p:pic>
                    </p:oleObj>
                  </mc:Fallback>
                </mc:AlternateContent>
              </a:graphicData>
            </a:graphic>
          </p:graphicFrame>
        </p:grpSp>
      </p:grpSp>
      <p:sp>
        <p:nvSpPr>
          <p:cNvPr id="159796" name="Line 52"/>
          <p:cNvSpPr>
            <a:spLocks noChangeShapeType="1"/>
          </p:cNvSpPr>
          <p:nvPr/>
        </p:nvSpPr>
        <p:spPr bwMode="auto">
          <a:xfrm flipV="1">
            <a:off x="6629400" y="1533525"/>
            <a:ext cx="0" cy="114300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8836130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9802"/>
                                        </p:tgtEl>
                                        <p:attrNameLst>
                                          <p:attrName>style.visibility</p:attrName>
                                        </p:attrNameLst>
                                      </p:cBhvr>
                                      <p:to>
                                        <p:strVal val="visible"/>
                                      </p:to>
                                    </p:set>
                                    <p:animEffect transition="in" filter="box(in)">
                                      <p:cBhvr>
                                        <p:cTn id="17" dur="500"/>
                                        <p:tgtEl>
                                          <p:spTgt spid="1598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0600" y="228600"/>
            <a:ext cx="2236510"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二 角速度 </a:t>
            </a:r>
          </a:p>
        </p:txBody>
      </p:sp>
      <p:grpSp>
        <p:nvGrpSpPr>
          <p:cNvPr id="3" name="Group 221"/>
          <p:cNvGrpSpPr>
            <a:grpSpLocks/>
          </p:cNvGrpSpPr>
          <p:nvPr/>
        </p:nvGrpSpPr>
        <p:grpSpPr bwMode="auto">
          <a:xfrm>
            <a:off x="6174721" y="1827213"/>
            <a:ext cx="2590800" cy="2438400"/>
            <a:chOff x="3456" y="2617"/>
            <a:chExt cx="1632" cy="1536"/>
          </a:xfrm>
        </p:grpSpPr>
        <p:sp>
          <p:nvSpPr>
            <p:cNvPr id="4" name="Rectangle 123"/>
            <p:cNvSpPr>
              <a:spLocks noChangeArrowheads="1"/>
            </p:cNvSpPr>
            <p:nvPr/>
          </p:nvSpPr>
          <p:spPr bwMode="auto">
            <a:xfrm>
              <a:off x="3456" y="2617"/>
              <a:ext cx="1632" cy="153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125"/>
            <p:cNvSpPr>
              <a:spLocks noChangeArrowheads="1"/>
            </p:cNvSpPr>
            <p:nvPr/>
          </p:nvSpPr>
          <p:spPr bwMode="auto">
            <a:xfrm>
              <a:off x="3648" y="2905"/>
              <a:ext cx="1102" cy="240"/>
            </a:xfrm>
            <a:prstGeom prst="ellipse">
              <a:avLst/>
            </a:prstGeom>
            <a:gradFill rotWithShape="0">
              <a:gsLst>
                <a:gs pos="0">
                  <a:srgbClr val="FFCCFF"/>
                </a:gs>
                <a:gs pos="100000">
                  <a:srgbClr val="FFFFFF"/>
                </a:gs>
              </a:gsLst>
              <a:lin ang="5400000" scaled="1"/>
            </a:gradFill>
            <a:ln w="19050">
              <a:solidFill>
                <a:srgbClr val="CC00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26"/>
            <p:cNvSpPr>
              <a:spLocks noChangeShapeType="1"/>
            </p:cNvSpPr>
            <p:nvPr/>
          </p:nvSpPr>
          <p:spPr bwMode="auto">
            <a:xfrm flipV="1">
              <a:off x="4222" y="2687"/>
              <a:ext cx="0" cy="362"/>
            </a:xfrm>
            <a:prstGeom prst="line">
              <a:avLst/>
            </a:prstGeom>
            <a:noFill/>
            <a:ln w="76200">
              <a:solidFill>
                <a:srgbClr val="CC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200"/>
            <p:cNvGrpSpPr>
              <a:grpSpLocks/>
            </p:cNvGrpSpPr>
            <p:nvPr/>
          </p:nvGrpSpPr>
          <p:grpSpPr bwMode="auto">
            <a:xfrm>
              <a:off x="3792" y="3337"/>
              <a:ext cx="672" cy="816"/>
              <a:chOff x="3792" y="3312"/>
              <a:chExt cx="672" cy="816"/>
            </a:xfrm>
          </p:grpSpPr>
          <p:grpSp>
            <p:nvGrpSpPr>
              <p:cNvPr id="12" name="Group 128"/>
              <p:cNvGrpSpPr>
                <a:grpSpLocks/>
              </p:cNvGrpSpPr>
              <p:nvPr/>
            </p:nvGrpSpPr>
            <p:grpSpPr bwMode="auto">
              <a:xfrm>
                <a:off x="4021" y="3312"/>
                <a:ext cx="443" cy="593"/>
                <a:chOff x="1058" y="3120"/>
                <a:chExt cx="815" cy="801"/>
              </a:xfrm>
            </p:grpSpPr>
            <p:sp>
              <p:nvSpPr>
                <p:cNvPr id="20" name="Freeform 129"/>
                <p:cNvSpPr>
                  <a:spLocks/>
                </p:cNvSpPr>
                <p:nvPr/>
              </p:nvSpPr>
              <p:spPr bwMode="auto">
                <a:xfrm>
                  <a:off x="1058" y="3120"/>
                  <a:ext cx="815" cy="801"/>
                </a:xfrm>
                <a:custGeom>
                  <a:avLst/>
                  <a:gdLst>
                    <a:gd name="T0" fmla="*/ 185 w 815"/>
                    <a:gd name="T1" fmla="*/ 790 h 801"/>
                    <a:gd name="T2" fmla="*/ 253 w 815"/>
                    <a:gd name="T3" fmla="*/ 786 h 801"/>
                    <a:gd name="T4" fmla="*/ 350 w 815"/>
                    <a:gd name="T5" fmla="*/ 768 h 801"/>
                    <a:gd name="T6" fmla="*/ 481 w 815"/>
                    <a:gd name="T7" fmla="*/ 725 h 801"/>
                    <a:gd name="T8" fmla="*/ 662 w 815"/>
                    <a:gd name="T9" fmla="*/ 657 h 801"/>
                    <a:gd name="T10" fmla="*/ 706 w 815"/>
                    <a:gd name="T11" fmla="*/ 624 h 801"/>
                    <a:gd name="T12" fmla="*/ 775 w 815"/>
                    <a:gd name="T13" fmla="*/ 529 h 801"/>
                    <a:gd name="T14" fmla="*/ 814 w 815"/>
                    <a:gd name="T15" fmla="*/ 469 h 801"/>
                    <a:gd name="T16" fmla="*/ 777 w 815"/>
                    <a:gd name="T17" fmla="*/ 432 h 801"/>
                    <a:gd name="T18" fmla="*/ 777 w 815"/>
                    <a:gd name="T19" fmla="*/ 404 h 801"/>
                    <a:gd name="T20" fmla="*/ 807 w 815"/>
                    <a:gd name="T21" fmla="*/ 356 h 801"/>
                    <a:gd name="T22" fmla="*/ 800 w 815"/>
                    <a:gd name="T23" fmla="*/ 317 h 801"/>
                    <a:gd name="T24" fmla="*/ 747 w 815"/>
                    <a:gd name="T25" fmla="*/ 292 h 801"/>
                    <a:gd name="T26" fmla="*/ 763 w 815"/>
                    <a:gd name="T27" fmla="*/ 257 h 801"/>
                    <a:gd name="T28" fmla="*/ 741 w 815"/>
                    <a:gd name="T29" fmla="*/ 213 h 801"/>
                    <a:gd name="T30" fmla="*/ 665 w 815"/>
                    <a:gd name="T31" fmla="*/ 201 h 801"/>
                    <a:gd name="T32" fmla="*/ 635 w 815"/>
                    <a:gd name="T33" fmla="*/ 169 h 801"/>
                    <a:gd name="T34" fmla="*/ 575 w 815"/>
                    <a:gd name="T35" fmla="*/ 156 h 801"/>
                    <a:gd name="T36" fmla="*/ 454 w 815"/>
                    <a:gd name="T37" fmla="*/ 158 h 801"/>
                    <a:gd name="T38" fmla="*/ 378 w 815"/>
                    <a:gd name="T39" fmla="*/ 182 h 801"/>
                    <a:gd name="T40" fmla="*/ 325 w 815"/>
                    <a:gd name="T41" fmla="*/ 230 h 801"/>
                    <a:gd name="T42" fmla="*/ 280 w 815"/>
                    <a:gd name="T43" fmla="*/ 290 h 801"/>
                    <a:gd name="T44" fmla="*/ 301 w 815"/>
                    <a:gd name="T45" fmla="*/ 312 h 801"/>
                    <a:gd name="T46" fmla="*/ 347 w 815"/>
                    <a:gd name="T47" fmla="*/ 315 h 801"/>
                    <a:gd name="T48" fmla="*/ 384 w 815"/>
                    <a:gd name="T49" fmla="*/ 289 h 801"/>
                    <a:gd name="T50" fmla="*/ 354 w 815"/>
                    <a:gd name="T51" fmla="*/ 315 h 801"/>
                    <a:gd name="T52" fmla="*/ 339 w 815"/>
                    <a:gd name="T53" fmla="*/ 321 h 801"/>
                    <a:gd name="T54" fmla="*/ 309 w 815"/>
                    <a:gd name="T55" fmla="*/ 340 h 801"/>
                    <a:gd name="T56" fmla="*/ 257 w 815"/>
                    <a:gd name="T57" fmla="*/ 332 h 801"/>
                    <a:gd name="T58" fmla="*/ 249 w 815"/>
                    <a:gd name="T59" fmla="*/ 305 h 801"/>
                    <a:gd name="T60" fmla="*/ 257 w 815"/>
                    <a:gd name="T61" fmla="*/ 217 h 801"/>
                    <a:gd name="T62" fmla="*/ 289 w 815"/>
                    <a:gd name="T63" fmla="*/ 126 h 801"/>
                    <a:gd name="T64" fmla="*/ 290 w 815"/>
                    <a:gd name="T65" fmla="*/ 41 h 801"/>
                    <a:gd name="T66" fmla="*/ 259 w 815"/>
                    <a:gd name="T67" fmla="*/ 9 h 801"/>
                    <a:gd name="T68" fmla="*/ 192 w 815"/>
                    <a:gd name="T69" fmla="*/ 7 h 801"/>
                    <a:gd name="T70" fmla="*/ 168 w 815"/>
                    <a:gd name="T71" fmla="*/ 65 h 801"/>
                    <a:gd name="T72" fmla="*/ 137 w 815"/>
                    <a:gd name="T73" fmla="*/ 130 h 801"/>
                    <a:gd name="T74" fmla="*/ 122 w 815"/>
                    <a:gd name="T75" fmla="*/ 153 h 801"/>
                    <a:gd name="T76" fmla="*/ 106 w 815"/>
                    <a:gd name="T77" fmla="*/ 183 h 801"/>
                    <a:gd name="T78" fmla="*/ 62 w 815"/>
                    <a:gd name="T79" fmla="*/ 311 h 801"/>
                    <a:gd name="T80" fmla="*/ 23 w 815"/>
                    <a:gd name="T81" fmla="*/ 462 h 801"/>
                    <a:gd name="T82" fmla="*/ 0 w 815"/>
                    <a:gd name="T83" fmla="*/ 55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30"/>
                <p:cNvSpPr>
                  <a:spLocks/>
                </p:cNvSpPr>
                <p:nvPr/>
              </p:nvSpPr>
              <p:spPr bwMode="auto">
                <a:xfrm>
                  <a:off x="1184" y="3763"/>
                  <a:ext cx="562" cy="155"/>
                </a:xfrm>
                <a:custGeom>
                  <a:avLst/>
                  <a:gdLst>
                    <a:gd name="T0" fmla="*/ 30 w 562"/>
                    <a:gd name="T1" fmla="*/ 154 h 155"/>
                    <a:gd name="T2" fmla="*/ 52 w 562"/>
                    <a:gd name="T3" fmla="*/ 147 h 155"/>
                    <a:gd name="T4" fmla="*/ 75 w 562"/>
                    <a:gd name="T5" fmla="*/ 146 h 155"/>
                    <a:gd name="T6" fmla="*/ 90 w 562"/>
                    <a:gd name="T7" fmla="*/ 138 h 155"/>
                    <a:gd name="T8" fmla="*/ 112 w 562"/>
                    <a:gd name="T9" fmla="*/ 143 h 155"/>
                    <a:gd name="T10" fmla="*/ 128 w 562"/>
                    <a:gd name="T11" fmla="*/ 142 h 155"/>
                    <a:gd name="T12" fmla="*/ 151 w 562"/>
                    <a:gd name="T13" fmla="*/ 139 h 155"/>
                    <a:gd name="T14" fmla="*/ 179 w 562"/>
                    <a:gd name="T15" fmla="*/ 138 h 155"/>
                    <a:gd name="T16" fmla="*/ 218 w 562"/>
                    <a:gd name="T17" fmla="*/ 124 h 155"/>
                    <a:gd name="T18" fmla="*/ 263 w 562"/>
                    <a:gd name="T19" fmla="*/ 115 h 155"/>
                    <a:gd name="T20" fmla="*/ 309 w 562"/>
                    <a:gd name="T21" fmla="*/ 102 h 155"/>
                    <a:gd name="T22" fmla="*/ 363 w 562"/>
                    <a:gd name="T23" fmla="*/ 81 h 155"/>
                    <a:gd name="T24" fmla="*/ 423 w 562"/>
                    <a:gd name="T25" fmla="*/ 59 h 155"/>
                    <a:gd name="T26" fmla="*/ 477 w 562"/>
                    <a:gd name="T27" fmla="*/ 33 h 155"/>
                    <a:gd name="T28" fmla="*/ 513 w 562"/>
                    <a:gd name="T29" fmla="*/ 20 h 155"/>
                    <a:gd name="T30" fmla="*/ 537 w 562"/>
                    <a:gd name="T31" fmla="*/ 13 h 155"/>
                    <a:gd name="T32" fmla="*/ 561 w 562"/>
                    <a:gd name="T33" fmla="*/ 0 h 155"/>
                    <a:gd name="T34" fmla="*/ 545 w 562"/>
                    <a:gd name="T35" fmla="*/ 5 h 155"/>
                    <a:gd name="T36" fmla="*/ 529 w 562"/>
                    <a:gd name="T37" fmla="*/ 7 h 155"/>
                    <a:gd name="T38" fmla="*/ 514 w 562"/>
                    <a:gd name="T39" fmla="*/ 2 h 155"/>
                    <a:gd name="T40" fmla="*/ 506 w 562"/>
                    <a:gd name="T41" fmla="*/ 3 h 155"/>
                    <a:gd name="T42" fmla="*/ 484 w 562"/>
                    <a:gd name="T43" fmla="*/ 10 h 155"/>
                    <a:gd name="T44" fmla="*/ 462 w 562"/>
                    <a:gd name="T45" fmla="*/ 24 h 155"/>
                    <a:gd name="T46" fmla="*/ 438 w 562"/>
                    <a:gd name="T47" fmla="*/ 36 h 155"/>
                    <a:gd name="T48" fmla="*/ 407 w 562"/>
                    <a:gd name="T49" fmla="*/ 48 h 155"/>
                    <a:gd name="T50" fmla="*/ 378 w 562"/>
                    <a:gd name="T51" fmla="*/ 62 h 155"/>
                    <a:gd name="T52" fmla="*/ 341 w 562"/>
                    <a:gd name="T53" fmla="*/ 77 h 155"/>
                    <a:gd name="T54" fmla="*/ 309 w 562"/>
                    <a:gd name="T55" fmla="*/ 84 h 155"/>
                    <a:gd name="T56" fmla="*/ 279 w 562"/>
                    <a:gd name="T57" fmla="*/ 97 h 155"/>
                    <a:gd name="T58" fmla="*/ 256 w 562"/>
                    <a:gd name="T59" fmla="*/ 105 h 155"/>
                    <a:gd name="T60" fmla="*/ 233 w 562"/>
                    <a:gd name="T61" fmla="*/ 107 h 155"/>
                    <a:gd name="T62" fmla="*/ 217 w 562"/>
                    <a:gd name="T63" fmla="*/ 113 h 155"/>
                    <a:gd name="T64" fmla="*/ 188 w 562"/>
                    <a:gd name="T65" fmla="*/ 114 h 155"/>
                    <a:gd name="T66" fmla="*/ 158 w 562"/>
                    <a:gd name="T67" fmla="*/ 118 h 155"/>
                    <a:gd name="T68" fmla="*/ 129 w 562"/>
                    <a:gd name="T69" fmla="*/ 119 h 155"/>
                    <a:gd name="T70" fmla="*/ 106 w 562"/>
                    <a:gd name="T71" fmla="*/ 114 h 155"/>
                    <a:gd name="T72" fmla="*/ 83 w 562"/>
                    <a:gd name="T73" fmla="*/ 110 h 155"/>
                    <a:gd name="T74" fmla="*/ 68 w 562"/>
                    <a:gd name="T75" fmla="*/ 95 h 155"/>
                    <a:gd name="T76" fmla="*/ 52 w 562"/>
                    <a:gd name="T77" fmla="*/ 84 h 155"/>
                    <a:gd name="T78" fmla="*/ 38 w 562"/>
                    <a:gd name="T79" fmla="*/ 69 h 155"/>
                    <a:gd name="T80" fmla="*/ 23 w 562"/>
                    <a:gd name="T81" fmla="*/ 54 h 155"/>
                    <a:gd name="T82" fmla="*/ 15 w 562"/>
                    <a:gd name="T83" fmla="*/ 42 h 155"/>
                    <a:gd name="T84" fmla="*/ 0 w 562"/>
                    <a:gd name="T85" fmla="*/ 33 h 155"/>
                    <a:gd name="T86" fmla="*/ 30 w 562"/>
                    <a:gd name="T87" fmla="*/ 15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131"/>
                <p:cNvSpPr>
                  <a:spLocks/>
                </p:cNvSpPr>
                <p:nvPr/>
              </p:nvSpPr>
              <p:spPr bwMode="auto">
                <a:xfrm>
                  <a:off x="1723" y="3548"/>
                  <a:ext cx="121" cy="115"/>
                </a:xfrm>
                <a:custGeom>
                  <a:avLst/>
                  <a:gdLst>
                    <a:gd name="T0" fmla="*/ 112 w 121"/>
                    <a:gd name="T1" fmla="*/ 5 h 115"/>
                    <a:gd name="T2" fmla="*/ 120 w 121"/>
                    <a:gd name="T3" fmla="*/ 15 h 115"/>
                    <a:gd name="T4" fmla="*/ 120 w 121"/>
                    <a:gd name="T5" fmla="*/ 26 h 115"/>
                    <a:gd name="T6" fmla="*/ 111 w 121"/>
                    <a:gd name="T7" fmla="*/ 44 h 115"/>
                    <a:gd name="T8" fmla="*/ 98 w 121"/>
                    <a:gd name="T9" fmla="*/ 56 h 115"/>
                    <a:gd name="T10" fmla="*/ 82 w 121"/>
                    <a:gd name="T11" fmla="*/ 73 h 115"/>
                    <a:gd name="T12" fmla="*/ 52 w 121"/>
                    <a:gd name="T13" fmla="*/ 88 h 115"/>
                    <a:gd name="T14" fmla="*/ 29 w 121"/>
                    <a:gd name="T15" fmla="*/ 101 h 115"/>
                    <a:gd name="T16" fmla="*/ 0 w 121"/>
                    <a:gd name="T17" fmla="*/ 114 h 115"/>
                    <a:gd name="T18" fmla="*/ 29 w 121"/>
                    <a:gd name="T19" fmla="*/ 95 h 115"/>
                    <a:gd name="T20" fmla="*/ 37 w 121"/>
                    <a:gd name="T21" fmla="*/ 88 h 115"/>
                    <a:gd name="T22" fmla="*/ 52 w 121"/>
                    <a:gd name="T23" fmla="*/ 82 h 115"/>
                    <a:gd name="T24" fmla="*/ 67 w 121"/>
                    <a:gd name="T25" fmla="*/ 69 h 115"/>
                    <a:gd name="T26" fmla="*/ 75 w 121"/>
                    <a:gd name="T27" fmla="*/ 63 h 115"/>
                    <a:gd name="T28" fmla="*/ 89 w 121"/>
                    <a:gd name="T29" fmla="*/ 51 h 115"/>
                    <a:gd name="T30" fmla="*/ 97 w 121"/>
                    <a:gd name="T31" fmla="*/ 40 h 115"/>
                    <a:gd name="T32" fmla="*/ 105 w 121"/>
                    <a:gd name="T33" fmla="*/ 21 h 115"/>
                    <a:gd name="T34" fmla="*/ 105 w 121"/>
                    <a:gd name="T35" fmla="*/ 11 h 115"/>
                    <a:gd name="T36" fmla="*/ 105 w 121"/>
                    <a:gd name="T37" fmla="*/ 0 h 115"/>
                    <a:gd name="T38" fmla="*/ 112 w 121"/>
                    <a:gd name="T39" fmla="*/ 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132"/>
                <p:cNvSpPr>
                  <a:spLocks/>
                </p:cNvSpPr>
                <p:nvPr/>
              </p:nvSpPr>
              <p:spPr bwMode="auto">
                <a:xfrm>
                  <a:off x="1679" y="3413"/>
                  <a:ext cx="143" cy="140"/>
                </a:xfrm>
                <a:custGeom>
                  <a:avLst/>
                  <a:gdLst>
                    <a:gd name="T0" fmla="*/ 135 w 143"/>
                    <a:gd name="T1" fmla="*/ 5 h 140"/>
                    <a:gd name="T2" fmla="*/ 142 w 143"/>
                    <a:gd name="T3" fmla="*/ 21 h 140"/>
                    <a:gd name="T4" fmla="*/ 134 w 143"/>
                    <a:gd name="T5" fmla="*/ 39 h 140"/>
                    <a:gd name="T6" fmla="*/ 134 w 143"/>
                    <a:gd name="T7" fmla="*/ 50 h 140"/>
                    <a:gd name="T8" fmla="*/ 118 w 143"/>
                    <a:gd name="T9" fmla="*/ 68 h 140"/>
                    <a:gd name="T10" fmla="*/ 111 w 143"/>
                    <a:gd name="T11" fmla="*/ 80 h 140"/>
                    <a:gd name="T12" fmla="*/ 90 w 143"/>
                    <a:gd name="T13" fmla="*/ 93 h 140"/>
                    <a:gd name="T14" fmla="*/ 67 w 143"/>
                    <a:gd name="T15" fmla="*/ 106 h 140"/>
                    <a:gd name="T16" fmla="*/ 37 w 143"/>
                    <a:gd name="T17" fmla="*/ 120 h 140"/>
                    <a:gd name="T18" fmla="*/ 0 w 143"/>
                    <a:gd name="T19" fmla="*/ 139 h 140"/>
                    <a:gd name="T20" fmla="*/ 22 w 143"/>
                    <a:gd name="T21" fmla="*/ 125 h 140"/>
                    <a:gd name="T22" fmla="*/ 37 w 143"/>
                    <a:gd name="T23" fmla="*/ 113 h 140"/>
                    <a:gd name="T24" fmla="*/ 59 w 143"/>
                    <a:gd name="T25" fmla="*/ 100 h 140"/>
                    <a:gd name="T26" fmla="*/ 73 w 143"/>
                    <a:gd name="T27" fmla="*/ 89 h 140"/>
                    <a:gd name="T28" fmla="*/ 90 w 143"/>
                    <a:gd name="T29" fmla="*/ 75 h 140"/>
                    <a:gd name="T30" fmla="*/ 104 w 143"/>
                    <a:gd name="T31" fmla="*/ 57 h 140"/>
                    <a:gd name="T32" fmla="*/ 112 w 143"/>
                    <a:gd name="T33" fmla="*/ 40 h 140"/>
                    <a:gd name="T34" fmla="*/ 119 w 143"/>
                    <a:gd name="T35" fmla="*/ 18 h 140"/>
                    <a:gd name="T36" fmla="*/ 128 w 143"/>
                    <a:gd name="T37" fmla="*/ 0 h 140"/>
                    <a:gd name="T38" fmla="*/ 135 w 143"/>
                    <a:gd name="T39" fmla="*/ 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133"/>
                <p:cNvSpPr>
                  <a:spLocks/>
                </p:cNvSpPr>
                <p:nvPr/>
              </p:nvSpPr>
              <p:spPr bwMode="auto">
                <a:xfrm>
                  <a:off x="1611" y="3322"/>
                  <a:ext cx="113" cy="106"/>
                </a:xfrm>
                <a:custGeom>
                  <a:avLst/>
                  <a:gdLst>
                    <a:gd name="T0" fmla="*/ 0 w 113"/>
                    <a:gd name="T1" fmla="*/ 105 h 106"/>
                    <a:gd name="T2" fmla="*/ 30 w 113"/>
                    <a:gd name="T3" fmla="*/ 92 h 106"/>
                    <a:gd name="T4" fmla="*/ 58 w 113"/>
                    <a:gd name="T5" fmla="*/ 77 h 106"/>
                    <a:gd name="T6" fmla="*/ 82 w 113"/>
                    <a:gd name="T7" fmla="*/ 64 h 106"/>
                    <a:gd name="T8" fmla="*/ 96 w 113"/>
                    <a:gd name="T9" fmla="*/ 52 h 106"/>
                    <a:gd name="T10" fmla="*/ 104 w 113"/>
                    <a:gd name="T11" fmla="*/ 34 h 106"/>
                    <a:gd name="T12" fmla="*/ 112 w 113"/>
                    <a:gd name="T13" fmla="*/ 15 h 106"/>
                    <a:gd name="T14" fmla="*/ 112 w 113"/>
                    <a:gd name="T15" fmla="*/ 0 h 106"/>
                    <a:gd name="T16" fmla="*/ 104 w 113"/>
                    <a:gd name="T17" fmla="*/ 0 h 106"/>
                    <a:gd name="T18" fmla="*/ 89 w 113"/>
                    <a:gd name="T19" fmla="*/ 1 h 106"/>
                    <a:gd name="T20" fmla="*/ 90 w 113"/>
                    <a:gd name="T21" fmla="*/ 12 h 106"/>
                    <a:gd name="T22" fmla="*/ 82 w 113"/>
                    <a:gd name="T23" fmla="*/ 30 h 106"/>
                    <a:gd name="T24" fmla="*/ 74 w 113"/>
                    <a:gd name="T25" fmla="*/ 48 h 106"/>
                    <a:gd name="T26" fmla="*/ 59 w 113"/>
                    <a:gd name="T27" fmla="*/ 65 h 106"/>
                    <a:gd name="T28" fmla="*/ 37 w 113"/>
                    <a:gd name="T29" fmla="*/ 78 h 106"/>
                    <a:gd name="T30" fmla="*/ 22 w 113"/>
                    <a:gd name="T31" fmla="*/ 91 h 106"/>
                    <a:gd name="T32" fmla="*/ 0 w 113"/>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134"/>
                <p:cNvSpPr>
                  <a:spLocks/>
                </p:cNvSpPr>
                <p:nvPr/>
              </p:nvSpPr>
              <p:spPr bwMode="auto">
                <a:xfrm>
                  <a:off x="1341" y="3285"/>
                  <a:ext cx="295" cy="151"/>
                </a:xfrm>
                <a:custGeom>
                  <a:avLst/>
                  <a:gdLst>
                    <a:gd name="T0" fmla="*/ 104 w 295"/>
                    <a:gd name="T1" fmla="*/ 124 h 151"/>
                    <a:gd name="T2" fmla="*/ 149 w 295"/>
                    <a:gd name="T3" fmla="*/ 116 h 151"/>
                    <a:gd name="T4" fmla="*/ 196 w 295"/>
                    <a:gd name="T5" fmla="*/ 101 h 151"/>
                    <a:gd name="T6" fmla="*/ 219 w 295"/>
                    <a:gd name="T7" fmla="*/ 87 h 151"/>
                    <a:gd name="T8" fmla="*/ 248 w 295"/>
                    <a:gd name="T9" fmla="*/ 69 h 151"/>
                    <a:gd name="T10" fmla="*/ 270 w 295"/>
                    <a:gd name="T11" fmla="*/ 49 h 151"/>
                    <a:gd name="T12" fmla="*/ 294 w 295"/>
                    <a:gd name="T13" fmla="*/ 31 h 151"/>
                    <a:gd name="T14" fmla="*/ 255 w 295"/>
                    <a:gd name="T15" fmla="*/ 56 h 151"/>
                    <a:gd name="T16" fmla="*/ 219 w 295"/>
                    <a:gd name="T17" fmla="*/ 77 h 151"/>
                    <a:gd name="T18" fmla="*/ 196 w 295"/>
                    <a:gd name="T19" fmla="*/ 95 h 151"/>
                    <a:gd name="T20" fmla="*/ 166 w 295"/>
                    <a:gd name="T21" fmla="*/ 97 h 151"/>
                    <a:gd name="T22" fmla="*/ 143 w 295"/>
                    <a:gd name="T23" fmla="*/ 104 h 151"/>
                    <a:gd name="T24" fmla="*/ 127 w 295"/>
                    <a:gd name="T25" fmla="*/ 111 h 151"/>
                    <a:gd name="T26" fmla="*/ 135 w 295"/>
                    <a:gd name="T27" fmla="*/ 93 h 151"/>
                    <a:gd name="T28" fmla="*/ 135 w 295"/>
                    <a:gd name="T29" fmla="*/ 76 h 151"/>
                    <a:gd name="T30" fmla="*/ 142 w 295"/>
                    <a:gd name="T31" fmla="*/ 59 h 151"/>
                    <a:gd name="T32" fmla="*/ 149 w 295"/>
                    <a:gd name="T33" fmla="*/ 41 h 151"/>
                    <a:gd name="T34" fmla="*/ 158 w 295"/>
                    <a:gd name="T35" fmla="*/ 24 h 151"/>
                    <a:gd name="T36" fmla="*/ 166 w 295"/>
                    <a:gd name="T37" fmla="*/ 17 h 151"/>
                    <a:gd name="T38" fmla="*/ 173 w 295"/>
                    <a:gd name="T39" fmla="*/ 0 h 151"/>
                    <a:gd name="T40" fmla="*/ 159 w 295"/>
                    <a:gd name="T41" fmla="*/ 18 h 151"/>
                    <a:gd name="T42" fmla="*/ 150 w 295"/>
                    <a:gd name="T43" fmla="*/ 36 h 151"/>
                    <a:gd name="T44" fmla="*/ 134 w 295"/>
                    <a:gd name="T45" fmla="*/ 54 h 151"/>
                    <a:gd name="T46" fmla="*/ 126 w 295"/>
                    <a:gd name="T47" fmla="*/ 66 h 151"/>
                    <a:gd name="T48" fmla="*/ 119 w 295"/>
                    <a:gd name="T49" fmla="*/ 83 h 151"/>
                    <a:gd name="T50" fmla="*/ 120 w 295"/>
                    <a:gd name="T51" fmla="*/ 95 h 151"/>
                    <a:gd name="T52" fmla="*/ 105 w 295"/>
                    <a:gd name="T53" fmla="*/ 107 h 151"/>
                    <a:gd name="T54" fmla="*/ 97 w 295"/>
                    <a:gd name="T55" fmla="*/ 119 h 151"/>
                    <a:gd name="T56" fmla="*/ 81 w 295"/>
                    <a:gd name="T57" fmla="*/ 131 h 151"/>
                    <a:gd name="T58" fmla="*/ 66 w 295"/>
                    <a:gd name="T59" fmla="*/ 138 h 151"/>
                    <a:gd name="T60" fmla="*/ 43 w 295"/>
                    <a:gd name="T61" fmla="*/ 139 h 151"/>
                    <a:gd name="T62" fmla="*/ 22 w 295"/>
                    <a:gd name="T63" fmla="*/ 135 h 151"/>
                    <a:gd name="T64" fmla="*/ 13 w 295"/>
                    <a:gd name="T65" fmla="*/ 124 h 151"/>
                    <a:gd name="T66" fmla="*/ 36 w 295"/>
                    <a:gd name="T67" fmla="*/ 112 h 151"/>
                    <a:gd name="T68" fmla="*/ 45 w 295"/>
                    <a:gd name="T69" fmla="*/ 100 h 151"/>
                    <a:gd name="T70" fmla="*/ 53 w 295"/>
                    <a:gd name="T71" fmla="*/ 77 h 151"/>
                    <a:gd name="T72" fmla="*/ 52 w 295"/>
                    <a:gd name="T73" fmla="*/ 65 h 151"/>
                    <a:gd name="T74" fmla="*/ 53 w 295"/>
                    <a:gd name="T75" fmla="*/ 77 h 151"/>
                    <a:gd name="T76" fmla="*/ 43 w 295"/>
                    <a:gd name="T77" fmla="*/ 88 h 151"/>
                    <a:gd name="T78" fmla="*/ 36 w 295"/>
                    <a:gd name="T79" fmla="*/ 100 h 151"/>
                    <a:gd name="T80" fmla="*/ 29 w 295"/>
                    <a:gd name="T81" fmla="*/ 112 h 151"/>
                    <a:gd name="T82" fmla="*/ 13 w 295"/>
                    <a:gd name="T83" fmla="*/ 118 h 151"/>
                    <a:gd name="T84" fmla="*/ 0 w 295"/>
                    <a:gd name="T85" fmla="*/ 119 h 151"/>
                    <a:gd name="T86" fmla="*/ 8 w 295"/>
                    <a:gd name="T87" fmla="*/ 131 h 151"/>
                    <a:gd name="T88" fmla="*/ 7 w 295"/>
                    <a:gd name="T89" fmla="*/ 137 h 151"/>
                    <a:gd name="T90" fmla="*/ 12 w 295"/>
                    <a:gd name="T91" fmla="*/ 148 h 151"/>
                    <a:gd name="T92" fmla="*/ 29 w 295"/>
                    <a:gd name="T93" fmla="*/ 145 h 151"/>
                    <a:gd name="T94" fmla="*/ 44 w 295"/>
                    <a:gd name="T95" fmla="*/ 150 h 151"/>
                    <a:gd name="T96" fmla="*/ 66 w 295"/>
                    <a:gd name="T97" fmla="*/ 149 h 151"/>
                    <a:gd name="T98" fmla="*/ 89 w 295"/>
                    <a:gd name="T99" fmla="*/ 136 h 151"/>
                    <a:gd name="T100" fmla="*/ 104 w 295"/>
                    <a:gd name="T101" fmla="*/ 12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135"/>
                <p:cNvSpPr>
                  <a:spLocks/>
                </p:cNvSpPr>
                <p:nvPr/>
              </p:nvSpPr>
              <p:spPr bwMode="auto">
                <a:xfrm>
                  <a:off x="1421" y="3424"/>
                  <a:ext cx="63" cy="36"/>
                </a:xfrm>
                <a:custGeom>
                  <a:avLst/>
                  <a:gdLst>
                    <a:gd name="T0" fmla="*/ 7 w 63"/>
                    <a:gd name="T1" fmla="*/ 0 h 36"/>
                    <a:gd name="T2" fmla="*/ 14 w 63"/>
                    <a:gd name="T3" fmla="*/ 8 h 36"/>
                    <a:gd name="T4" fmla="*/ 14 w 63"/>
                    <a:gd name="T5" fmla="*/ 20 h 36"/>
                    <a:gd name="T6" fmla="*/ 29 w 63"/>
                    <a:gd name="T7" fmla="*/ 24 h 36"/>
                    <a:gd name="T8" fmla="*/ 38 w 63"/>
                    <a:gd name="T9" fmla="*/ 29 h 36"/>
                    <a:gd name="T10" fmla="*/ 62 w 63"/>
                    <a:gd name="T11" fmla="*/ 34 h 36"/>
                    <a:gd name="T12" fmla="*/ 45 w 63"/>
                    <a:gd name="T13" fmla="*/ 35 h 36"/>
                    <a:gd name="T14" fmla="*/ 23 w 63"/>
                    <a:gd name="T15" fmla="*/ 30 h 36"/>
                    <a:gd name="T16" fmla="*/ 7 w 63"/>
                    <a:gd name="T17" fmla="*/ 21 h 36"/>
                    <a:gd name="T18" fmla="*/ 0 w 63"/>
                    <a:gd name="T19" fmla="*/ 9 h 36"/>
                    <a:gd name="T20" fmla="*/ 7 w 63"/>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136"/>
                <p:cNvSpPr>
                  <a:spLocks/>
                </p:cNvSpPr>
                <p:nvPr/>
              </p:nvSpPr>
              <p:spPr bwMode="auto">
                <a:xfrm>
                  <a:off x="1391" y="3447"/>
                  <a:ext cx="23" cy="45"/>
                </a:xfrm>
                <a:custGeom>
                  <a:avLst/>
                  <a:gdLst>
                    <a:gd name="T0" fmla="*/ 0 w 23"/>
                    <a:gd name="T1" fmla="*/ 0 h 45"/>
                    <a:gd name="T2" fmla="*/ 0 w 23"/>
                    <a:gd name="T3" fmla="*/ 10 h 45"/>
                    <a:gd name="T4" fmla="*/ 0 w 23"/>
                    <a:gd name="T5" fmla="*/ 23 h 45"/>
                    <a:gd name="T6" fmla="*/ 14 w 23"/>
                    <a:gd name="T7" fmla="*/ 27 h 45"/>
                    <a:gd name="T8" fmla="*/ 22 w 23"/>
                    <a:gd name="T9" fmla="*/ 39 h 45"/>
                    <a:gd name="T10" fmla="*/ 14 w 23"/>
                    <a:gd name="T11" fmla="*/ 44 h 45"/>
                    <a:gd name="T12" fmla="*/ 0 w 23"/>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137"/>
                <p:cNvSpPr>
                  <a:spLocks/>
                </p:cNvSpPr>
                <p:nvPr/>
              </p:nvSpPr>
              <p:spPr bwMode="auto">
                <a:xfrm>
                  <a:off x="1271" y="3312"/>
                  <a:ext cx="91" cy="179"/>
                </a:xfrm>
                <a:custGeom>
                  <a:avLst/>
                  <a:gdLst>
                    <a:gd name="T0" fmla="*/ 39 w 91"/>
                    <a:gd name="T1" fmla="*/ 0 h 179"/>
                    <a:gd name="T2" fmla="*/ 47 w 91"/>
                    <a:gd name="T3" fmla="*/ 20 h 179"/>
                    <a:gd name="T4" fmla="*/ 39 w 91"/>
                    <a:gd name="T5" fmla="*/ 50 h 179"/>
                    <a:gd name="T6" fmla="*/ 39 w 91"/>
                    <a:gd name="T7" fmla="*/ 84 h 179"/>
                    <a:gd name="T8" fmla="*/ 38 w 91"/>
                    <a:gd name="T9" fmla="*/ 118 h 179"/>
                    <a:gd name="T10" fmla="*/ 37 w 91"/>
                    <a:gd name="T11" fmla="*/ 129 h 179"/>
                    <a:gd name="T12" fmla="*/ 45 w 91"/>
                    <a:gd name="T13" fmla="*/ 141 h 179"/>
                    <a:gd name="T14" fmla="*/ 60 w 91"/>
                    <a:gd name="T15" fmla="*/ 146 h 179"/>
                    <a:gd name="T16" fmla="*/ 77 w 91"/>
                    <a:gd name="T17" fmla="*/ 149 h 179"/>
                    <a:gd name="T18" fmla="*/ 82 w 91"/>
                    <a:gd name="T19" fmla="*/ 155 h 179"/>
                    <a:gd name="T20" fmla="*/ 83 w 91"/>
                    <a:gd name="T21" fmla="*/ 166 h 179"/>
                    <a:gd name="T22" fmla="*/ 90 w 91"/>
                    <a:gd name="T23" fmla="*/ 177 h 179"/>
                    <a:gd name="T24" fmla="*/ 76 w 91"/>
                    <a:gd name="T25" fmla="*/ 167 h 179"/>
                    <a:gd name="T26" fmla="*/ 76 w 91"/>
                    <a:gd name="T27" fmla="*/ 155 h 179"/>
                    <a:gd name="T28" fmla="*/ 61 w 91"/>
                    <a:gd name="T29" fmla="*/ 157 h 179"/>
                    <a:gd name="T30" fmla="*/ 45 w 91"/>
                    <a:gd name="T31" fmla="*/ 152 h 179"/>
                    <a:gd name="T32" fmla="*/ 38 w 91"/>
                    <a:gd name="T33" fmla="*/ 147 h 179"/>
                    <a:gd name="T34" fmla="*/ 30 w 91"/>
                    <a:gd name="T35" fmla="*/ 141 h 179"/>
                    <a:gd name="T36" fmla="*/ 15 w 91"/>
                    <a:gd name="T37" fmla="*/ 148 h 179"/>
                    <a:gd name="T38" fmla="*/ 8 w 91"/>
                    <a:gd name="T39" fmla="*/ 159 h 179"/>
                    <a:gd name="T40" fmla="*/ 7 w 91"/>
                    <a:gd name="T41" fmla="*/ 172 h 179"/>
                    <a:gd name="T42" fmla="*/ 0 w 91"/>
                    <a:gd name="T43" fmla="*/ 178 h 179"/>
                    <a:gd name="T44" fmla="*/ 1 w 91"/>
                    <a:gd name="T45" fmla="*/ 167 h 179"/>
                    <a:gd name="T46" fmla="*/ 0 w 91"/>
                    <a:gd name="T47" fmla="*/ 150 h 179"/>
                    <a:gd name="T48" fmla="*/ 0 w 91"/>
                    <a:gd name="T49" fmla="*/ 138 h 179"/>
                    <a:gd name="T50" fmla="*/ 8 w 91"/>
                    <a:gd name="T51" fmla="*/ 126 h 179"/>
                    <a:gd name="T52" fmla="*/ 0 w 91"/>
                    <a:gd name="T53" fmla="*/ 116 h 179"/>
                    <a:gd name="T54" fmla="*/ 9 w 91"/>
                    <a:gd name="T55" fmla="*/ 97 h 179"/>
                    <a:gd name="T56" fmla="*/ 15 w 91"/>
                    <a:gd name="T57" fmla="*/ 86 h 179"/>
                    <a:gd name="T58" fmla="*/ 16 w 91"/>
                    <a:gd name="T59" fmla="*/ 74 h 179"/>
                    <a:gd name="T60" fmla="*/ 24 w 91"/>
                    <a:gd name="T61" fmla="*/ 63 h 179"/>
                    <a:gd name="T62" fmla="*/ 23 w 91"/>
                    <a:gd name="T63" fmla="*/ 50 h 179"/>
                    <a:gd name="T64" fmla="*/ 17 w 91"/>
                    <a:gd name="T65" fmla="*/ 46 h 179"/>
                    <a:gd name="T66" fmla="*/ 0 w 91"/>
                    <a:gd name="T67" fmla="*/ 53 h 179"/>
                    <a:gd name="T68" fmla="*/ 9 w 91"/>
                    <a:gd name="T69" fmla="*/ 41 h 179"/>
                    <a:gd name="T70" fmla="*/ 17 w 91"/>
                    <a:gd name="T71" fmla="*/ 28 h 179"/>
                    <a:gd name="T72" fmla="*/ 17 w 91"/>
                    <a:gd name="T73" fmla="*/ 17 h 179"/>
                    <a:gd name="T74" fmla="*/ 24 w 91"/>
                    <a:gd name="T75" fmla="*/ 6 h 179"/>
                    <a:gd name="T76" fmla="*/ 39 w 91"/>
                    <a:gd name="T7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138"/>
                <p:cNvSpPr>
                  <a:spLocks/>
                </p:cNvSpPr>
                <p:nvPr/>
              </p:nvSpPr>
              <p:spPr bwMode="auto">
                <a:xfrm>
                  <a:off x="1144" y="3325"/>
                  <a:ext cx="45" cy="36"/>
                </a:xfrm>
                <a:custGeom>
                  <a:avLst/>
                  <a:gdLst>
                    <a:gd name="T0" fmla="*/ 8 w 45"/>
                    <a:gd name="T1" fmla="*/ 25 h 36"/>
                    <a:gd name="T2" fmla="*/ 14 w 45"/>
                    <a:gd name="T3" fmla="*/ 23 h 36"/>
                    <a:gd name="T4" fmla="*/ 29 w 45"/>
                    <a:gd name="T5" fmla="*/ 23 h 36"/>
                    <a:gd name="T6" fmla="*/ 36 w 45"/>
                    <a:gd name="T7" fmla="*/ 15 h 36"/>
                    <a:gd name="T8" fmla="*/ 44 w 45"/>
                    <a:gd name="T9" fmla="*/ 0 h 36"/>
                    <a:gd name="T10" fmla="*/ 44 w 45"/>
                    <a:gd name="T11" fmla="*/ 10 h 36"/>
                    <a:gd name="T12" fmla="*/ 36 w 45"/>
                    <a:gd name="T13" fmla="*/ 21 h 36"/>
                    <a:gd name="T14" fmla="*/ 29 w 45"/>
                    <a:gd name="T15" fmla="*/ 28 h 36"/>
                    <a:gd name="T16" fmla="*/ 14 w 45"/>
                    <a:gd name="T17" fmla="*/ 34 h 36"/>
                    <a:gd name="T18" fmla="*/ 0 w 45"/>
                    <a:gd name="T19" fmla="*/ 35 h 36"/>
                    <a:gd name="T20" fmla="*/ 8 w 45"/>
                    <a:gd name="T21" fmla="*/ 2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139"/>
                <p:cNvSpPr>
                  <a:spLocks/>
                </p:cNvSpPr>
                <p:nvPr/>
              </p:nvSpPr>
              <p:spPr bwMode="auto">
                <a:xfrm>
                  <a:off x="1058" y="3613"/>
                  <a:ext cx="75" cy="102"/>
                </a:xfrm>
                <a:custGeom>
                  <a:avLst/>
                  <a:gdLst>
                    <a:gd name="T0" fmla="*/ 0 w 75"/>
                    <a:gd name="T1" fmla="*/ 66 h 102"/>
                    <a:gd name="T2" fmla="*/ 6 w 75"/>
                    <a:gd name="T3" fmla="*/ 54 h 102"/>
                    <a:gd name="T4" fmla="*/ 13 w 75"/>
                    <a:gd name="T5" fmla="*/ 42 h 102"/>
                    <a:gd name="T6" fmla="*/ 23 w 75"/>
                    <a:gd name="T7" fmla="*/ 35 h 102"/>
                    <a:gd name="T8" fmla="*/ 30 w 75"/>
                    <a:gd name="T9" fmla="*/ 30 h 102"/>
                    <a:gd name="T10" fmla="*/ 37 w 75"/>
                    <a:gd name="T11" fmla="*/ 12 h 102"/>
                    <a:gd name="T12" fmla="*/ 45 w 75"/>
                    <a:gd name="T13" fmla="*/ 0 h 102"/>
                    <a:gd name="T14" fmla="*/ 46 w 75"/>
                    <a:gd name="T15" fmla="*/ 17 h 102"/>
                    <a:gd name="T16" fmla="*/ 37 w 75"/>
                    <a:gd name="T17" fmla="*/ 29 h 102"/>
                    <a:gd name="T18" fmla="*/ 30 w 75"/>
                    <a:gd name="T19" fmla="*/ 42 h 102"/>
                    <a:gd name="T20" fmla="*/ 22 w 75"/>
                    <a:gd name="T21" fmla="*/ 53 h 102"/>
                    <a:gd name="T22" fmla="*/ 37 w 75"/>
                    <a:gd name="T23" fmla="*/ 58 h 102"/>
                    <a:gd name="T24" fmla="*/ 43 w 75"/>
                    <a:gd name="T25" fmla="*/ 63 h 102"/>
                    <a:gd name="T26" fmla="*/ 52 w 75"/>
                    <a:gd name="T27" fmla="*/ 68 h 102"/>
                    <a:gd name="T28" fmla="*/ 66 w 75"/>
                    <a:gd name="T29" fmla="*/ 85 h 102"/>
                    <a:gd name="T30" fmla="*/ 74 w 75"/>
                    <a:gd name="T31" fmla="*/ 101 h 102"/>
                    <a:gd name="T32" fmla="*/ 0 w 75"/>
                    <a:gd name="T33" fmla="*/ 6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140"/>
                <p:cNvSpPr>
                  <a:spLocks/>
                </p:cNvSpPr>
                <p:nvPr/>
              </p:nvSpPr>
              <p:spPr bwMode="auto">
                <a:xfrm>
                  <a:off x="1228" y="3120"/>
                  <a:ext cx="57" cy="71"/>
                </a:xfrm>
                <a:custGeom>
                  <a:avLst/>
                  <a:gdLst>
                    <a:gd name="T0" fmla="*/ 0 w 57"/>
                    <a:gd name="T1" fmla="*/ 65 h 71"/>
                    <a:gd name="T2" fmla="*/ 16 w 57"/>
                    <a:gd name="T3" fmla="*/ 70 h 71"/>
                    <a:gd name="T4" fmla="*/ 24 w 57"/>
                    <a:gd name="T5" fmla="*/ 69 h 71"/>
                    <a:gd name="T6" fmla="*/ 39 w 57"/>
                    <a:gd name="T7" fmla="*/ 69 h 71"/>
                    <a:gd name="T8" fmla="*/ 47 w 57"/>
                    <a:gd name="T9" fmla="*/ 62 h 71"/>
                    <a:gd name="T10" fmla="*/ 55 w 57"/>
                    <a:gd name="T11" fmla="*/ 56 h 71"/>
                    <a:gd name="T12" fmla="*/ 55 w 57"/>
                    <a:gd name="T13" fmla="*/ 45 h 71"/>
                    <a:gd name="T14" fmla="*/ 56 w 57"/>
                    <a:gd name="T15" fmla="*/ 27 h 71"/>
                    <a:gd name="T16" fmla="*/ 56 w 57"/>
                    <a:gd name="T17" fmla="*/ 16 h 71"/>
                    <a:gd name="T18" fmla="*/ 56 w 57"/>
                    <a:gd name="T19" fmla="*/ 10 h 71"/>
                    <a:gd name="T20" fmla="*/ 47 w 57"/>
                    <a:gd name="T21" fmla="*/ 0 h 71"/>
                    <a:gd name="T22" fmla="*/ 40 w 57"/>
                    <a:gd name="T23" fmla="*/ 0 h 71"/>
                    <a:gd name="T24" fmla="*/ 25 w 57"/>
                    <a:gd name="T25" fmla="*/ 2 h 71"/>
                    <a:gd name="T26" fmla="*/ 16 w 57"/>
                    <a:gd name="T27" fmla="*/ 9 h 71"/>
                    <a:gd name="T28" fmla="*/ 16 w 57"/>
                    <a:gd name="T29" fmla="*/ 14 h 71"/>
                    <a:gd name="T30" fmla="*/ 9 w 57"/>
                    <a:gd name="T31" fmla="*/ 32 h 71"/>
                    <a:gd name="T32" fmla="*/ 9 w 57"/>
                    <a:gd name="T33" fmla="*/ 37 h 71"/>
                    <a:gd name="T34" fmla="*/ 9 w 57"/>
                    <a:gd name="T35" fmla="*/ 53 h 71"/>
                    <a:gd name="T36" fmla="*/ 0 w 57"/>
                    <a:gd name="T3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Freeform 141"/>
                <p:cNvSpPr>
                  <a:spLocks/>
                </p:cNvSpPr>
                <p:nvPr/>
              </p:nvSpPr>
              <p:spPr bwMode="auto">
                <a:xfrm>
                  <a:off x="1165" y="3251"/>
                  <a:ext cx="109" cy="60"/>
                </a:xfrm>
                <a:custGeom>
                  <a:avLst/>
                  <a:gdLst>
                    <a:gd name="T0" fmla="*/ 0 w 109"/>
                    <a:gd name="T1" fmla="*/ 59 h 60"/>
                    <a:gd name="T2" fmla="*/ 0 w 109"/>
                    <a:gd name="T3" fmla="*/ 48 h 60"/>
                    <a:gd name="T4" fmla="*/ 9 w 109"/>
                    <a:gd name="T5" fmla="*/ 40 h 60"/>
                    <a:gd name="T6" fmla="*/ 8 w 109"/>
                    <a:gd name="T7" fmla="*/ 34 h 60"/>
                    <a:gd name="T8" fmla="*/ 16 w 109"/>
                    <a:gd name="T9" fmla="*/ 34 h 60"/>
                    <a:gd name="T10" fmla="*/ 24 w 109"/>
                    <a:gd name="T11" fmla="*/ 30 h 60"/>
                    <a:gd name="T12" fmla="*/ 17 w 109"/>
                    <a:gd name="T13" fmla="*/ 29 h 60"/>
                    <a:gd name="T14" fmla="*/ 16 w 109"/>
                    <a:gd name="T15" fmla="*/ 23 h 60"/>
                    <a:gd name="T16" fmla="*/ 24 w 109"/>
                    <a:gd name="T17" fmla="*/ 18 h 60"/>
                    <a:gd name="T18" fmla="*/ 24 w 109"/>
                    <a:gd name="T19" fmla="*/ 13 h 60"/>
                    <a:gd name="T20" fmla="*/ 24 w 109"/>
                    <a:gd name="T21" fmla="*/ 6 h 60"/>
                    <a:gd name="T22" fmla="*/ 31 w 109"/>
                    <a:gd name="T23" fmla="*/ 0 h 60"/>
                    <a:gd name="T24" fmla="*/ 39 w 109"/>
                    <a:gd name="T25" fmla="*/ 5 h 60"/>
                    <a:gd name="T26" fmla="*/ 48 w 109"/>
                    <a:gd name="T27" fmla="*/ 10 h 60"/>
                    <a:gd name="T28" fmla="*/ 54 w 109"/>
                    <a:gd name="T29" fmla="*/ 15 h 60"/>
                    <a:gd name="T30" fmla="*/ 69 w 109"/>
                    <a:gd name="T31" fmla="*/ 14 h 60"/>
                    <a:gd name="T32" fmla="*/ 77 w 109"/>
                    <a:gd name="T33" fmla="*/ 14 h 60"/>
                    <a:gd name="T34" fmla="*/ 93 w 109"/>
                    <a:gd name="T35" fmla="*/ 7 h 60"/>
                    <a:gd name="T36" fmla="*/ 77 w 109"/>
                    <a:gd name="T37" fmla="*/ 14 h 60"/>
                    <a:gd name="T38" fmla="*/ 61 w 109"/>
                    <a:gd name="T39" fmla="*/ 21 h 60"/>
                    <a:gd name="T40" fmla="*/ 47 w 109"/>
                    <a:gd name="T41" fmla="*/ 22 h 60"/>
                    <a:gd name="T42" fmla="*/ 39 w 109"/>
                    <a:gd name="T43" fmla="*/ 16 h 60"/>
                    <a:gd name="T44" fmla="*/ 31 w 109"/>
                    <a:gd name="T45" fmla="*/ 11 h 60"/>
                    <a:gd name="T46" fmla="*/ 24 w 109"/>
                    <a:gd name="T47" fmla="*/ 18 h 60"/>
                    <a:gd name="T48" fmla="*/ 32 w 109"/>
                    <a:gd name="T49" fmla="*/ 22 h 60"/>
                    <a:gd name="T50" fmla="*/ 39 w 109"/>
                    <a:gd name="T51" fmla="*/ 29 h 60"/>
                    <a:gd name="T52" fmla="*/ 47 w 109"/>
                    <a:gd name="T53" fmla="*/ 27 h 60"/>
                    <a:gd name="T54" fmla="*/ 53 w 109"/>
                    <a:gd name="T55" fmla="*/ 26 h 60"/>
                    <a:gd name="T56" fmla="*/ 46 w 109"/>
                    <a:gd name="T57" fmla="*/ 32 h 60"/>
                    <a:gd name="T58" fmla="*/ 32 w 109"/>
                    <a:gd name="T59" fmla="*/ 33 h 60"/>
                    <a:gd name="T60" fmla="*/ 24 w 109"/>
                    <a:gd name="T61" fmla="*/ 30 h 60"/>
                    <a:gd name="T62" fmla="*/ 23 w 109"/>
                    <a:gd name="T63" fmla="*/ 34 h 60"/>
                    <a:gd name="T64" fmla="*/ 39 w 109"/>
                    <a:gd name="T65" fmla="*/ 39 h 60"/>
                    <a:gd name="T66" fmla="*/ 54 w 109"/>
                    <a:gd name="T67" fmla="*/ 38 h 60"/>
                    <a:gd name="T68" fmla="*/ 69 w 109"/>
                    <a:gd name="T69" fmla="*/ 36 h 60"/>
                    <a:gd name="T70" fmla="*/ 92 w 109"/>
                    <a:gd name="T71" fmla="*/ 35 h 60"/>
                    <a:gd name="T72" fmla="*/ 108 w 109"/>
                    <a:gd name="T73" fmla="*/ 29 h 60"/>
                    <a:gd name="T74" fmla="*/ 92 w 109"/>
                    <a:gd name="T75" fmla="*/ 35 h 60"/>
                    <a:gd name="T76" fmla="*/ 68 w 109"/>
                    <a:gd name="T77" fmla="*/ 42 h 60"/>
                    <a:gd name="T78" fmla="*/ 61 w 109"/>
                    <a:gd name="T79" fmla="*/ 42 h 60"/>
                    <a:gd name="T80" fmla="*/ 46 w 109"/>
                    <a:gd name="T81" fmla="*/ 44 h 60"/>
                    <a:gd name="T82" fmla="*/ 31 w 109"/>
                    <a:gd name="T83" fmla="*/ 43 h 60"/>
                    <a:gd name="T84" fmla="*/ 16 w 109"/>
                    <a:gd name="T85" fmla="*/ 46 h 60"/>
                    <a:gd name="T86" fmla="*/ 9 w 109"/>
                    <a:gd name="T87" fmla="*/ 51 h 60"/>
                    <a:gd name="T88" fmla="*/ 0 w 109"/>
                    <a:gd name="T8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142"/>
                <p:cNvSpPr>
                  <a:spLocks/>
                </p:cNvSpPr>
                <p:nvPr/>
              </p:nvSpPr>
              <p:spPr bwMode="auto">
                <a:xfrm>
                  <a:off x="1210" y="3209"/>
                  <a:ext cx="34" cy="19"/>
                </a:xfrm>
                <a:custGeom>
                  <a:avLst/>
                  <a:gdLst>
                    <a:gd name="T0" fmla="*/ 0 w 34"/>
                    <a:gd name="T1" fmla="*/ 18 h 19"/>
                    <a:gd name="T2" fmla="*/ 0 w 34"/>
                    <a:gd name="T3" fmla="*/ 12 h 19"/>
                    <a:gd name="T4" fmla="*/ 10 w 34"/>
                    <a:gd name="T5" fmla="*/ 6 h 19"/>
                    <a:gd name="T6" fmla="*/ 10 w 34"/>
                    <a:gd name="T7" fmla="*/ 0 h 19"/>
                    <a:gd name="T8" fmla="*/ 17 w 34"/>
                    <a:gd name="T9" fmla="*/ 0 h 19"/>
                    <a:gd name="T10" fmla="*/ 26 w 34"/>
                    <a:gd name="T11" fmla="*/ 4 h 19"/>
                    <a:gd name="T12" fmla="*/ 33 w 34"/>
                    <a:gd name="T13" fmla="*/ 5 h 19"/>
                    <a:gd name="T14" fmla="*/ 26 w 34"/>
                    <a:gd name="T15" fmla="*/ 4 h 19"/>
                    <a:gd name="T16" fmla="*/ 17 w 34"/>
                    <a:gd name="T17" fmla="*/ 6 h 19"/>
                    <a:gd name="T18" fmla="*/ 0 w 34"/>
                    <a:gd name="T19"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199"/>
              <p:cNvGrpSpPr>
                <a:grpSpLocks/>
              </p:cNvGrpSpPr>
              <p:nvPr/>
            </p:nvGrpSpPr>
            <p:grpSpPr bwMode="auto">
              <a:xfrm>
                <a:off x="3792" y="3668"/>
                <a:ext cx="314" cy="460"/>
                <a:chOff x="3792" y="3668"/>
                <a:chExt cx="314" cy="460"/>
              </a:xfrm>
            </p:grpSpPr>
            <p:sp>
              <p:nvSpPr>
                <p:cNvPr id="14" name="Freeform 144"/>
                <p:cNvSpPr>
                  <a:spLocks/>
                </p:cNvSpPr>
                <p:nvPr/>
              </p:nvSpPr>
              <p:spPr bwMode="auto">
                <a:xfrm>
                  <a:off x="3792" y="3668"/>
                  <a:ext cx="312" cy="460"/>
                </a:xfrm>
                <a:custGeom>
                  <a:avLst/>
                  <a:gdLst>
                    <a:gd name="T0" fmla="*/ 205 w 576"/>
                    <a:gd name="T1" fmla="*/ 538 h 623"/>
                    <a:gd name="T2" fmla="*/ 216 w 576"/>
                    <a:gd name="T3" fmla="*/ 545 h 623"/>
                    <a:gd name="T4" fmla="*/ 229 w 576"/>
                    <a:gd name="T5" fmla="*/ 549 h 623"/>
                    <a:gd name="T6" fmla="*/ 241 w 576"/>
                    <a:gd name="T7" fmla="*/ 542 h 623"/>
                    <a:gd name="T8" fmla="*/ 255 w 576"/>
                    <a:gd name="T9" fmla="*/ 534 h 623"/>
                    <a:gd name="T10" fmla="*/ 269 w 576"/>
                    <a:gd name="T11" fmla="*/ 532 h 623"/>
                    <a:gd name="T12" fmla="*/ 286 w 576"/>
                    <a:gd name="T13" fmla="*/ 532 h 623"/>
                    <a:gd name="T14" fmla="*/ 299 w 576"/>
                    <a:gd name="T15" fmla="*/ 526 h 623"/>
                    <a:gd name="T16" fmla="*/ 309 w 576"/>
                    <a:gd name="T17" fmla="*/ 512 h 623"/>
                    <a:gd name="T18" fmla="*/ 326 w 576"/>
                    <a:gd name="T19" fmla="*/ 499 h 623"/>
                    <a:gd name="T20" fmla="*/ 347 w 576"/>
                    <a:gd name="T21" fmla="*/ 474 h 623"/>
                    <a:gd name="T22" fmla="*/ 367 w 576"/>
                    <a:gd name="T23" fmla="*/ 453 h 623"/>
                    <a:gd name="T24" fmla="*/ 382 w 576"/>
                    <a:gd name="T25" fmla="*/ 434 h 623"/>
                    <a:gd name="T26" fmla="*/ 390 w 576"/>
                    <a:gd name="T27" fmla="*/ 449 h 623"/>
                    <a:gd name="T28" fmla="*/ 399 w 576"/>
                    <a:gd name="T29" fmla="*/ 453 h 623"/>
                    <a:gd name="T30" fmla="*/ 422 w 576"/>
                    <a:gd name="T31" fmla="*/ 438 h 623"/>
                    <a:gd name="T32" fmla="*/ 447 w 576"/>
                    <a:gd name="T33" fmla="*/ 416 h 623"/>
                    <a:gd name="T34" fmla="*/ 474 w 576"/>
                    <a:gd name="T35" fmla="*/ 385 h 623"/>
                    <a:gd name="T36" fmla="*/ 500 w 576"/>
                    <a:gd name="T37" fmla="*/ 359 h 623"/>
                    <a:gd name="T38" fmla="*/ 531 w 576"/>
                    <a:gd name="T39" fmla="*/ 342 h 623"/>
                    <a:gd name="T40" fmla="*/ 554 w 576"/>
                    <a:gd name="T41" fmla="*/ 321 h 623"/>
                    <a:gd name="T42" fmla="*/ 571 w 576"/>
                    <a:gd name="T43" fmla="*/ 301 h 623"/>
                    <a:gd name="T44" fmla="*/ 575 w 576"/>
                    <a:gd name="T45" fmla="*/ 290 h 623"/>
                    <a:gd name="T46" fmla="*/ 575 w 576"/>
                    <a:gd name="T47" fmla="*/ 258 h 623"/>
                    <a:gd name="T48" fmla="*/ 567 w 576"/>
                    <a:gd name="T49" fmla="*/ 221 h 623"/>
                    <a:gd name="T50" fmla="*/ 553 w 576"/>
                    <a:gd name="T51" fmla="*/ 171 h 623"/>
                    <a:gd name="T52" fmla="*/ 536 w 576"/>
                    <a:gd name="T53" fmla="*/ 114 h 623"/>
                    <a:gd name="T54" fmla="*/ 514 w 576"/>
                    <a:gd name="T55" fmla="*/ 53 h 623"/>
                    <a:gd name="T56" fmla="*/ 504 w 576"/>
                    <a:gd name="T57" fmla="*/ 45 h 623"/>
                    <a:gd name="T58" fmla="*/ 490 w 576"/>
                    <a:gd name="T59" fmla="*/ 31 h 623"/>
                    <a:gd name="T60" fmla="*/ 483 w 576"/>
                    <a:gd name="T61" fmla="*/ 16 h 623"/>
                    <a:gd name="T62" fmla="*/ 476 w 576"/>
                    <a:gd name="T63" fmla="*/ 7 h 623"/>
                    <a:gd name="T64" fmla="*/ 467 w 576"/>
                    <a:gd name="T65" fmla="*/ 7 h 623"/>
                    <a:gd name="T66" fmla="*/ 460 w 576"/>
                    <a:gd name="T67" fmla="*/ 0 h 623"/>
                    <a:gd name="T68" fmla="*/ 448 w 576"/>
                    <a:gd name="T69" fmla="*/ 12 h 623"/>
                    <a:gd name="T70" fmla="*/ 434 w 576"/>
                    <a:gd name="T71" fmla="*/ 15 h 623"/>
                    <a:gd name="T72" fmla="*/ 423 w 576"/>
                    <a:gd name="T73" fmla="*/ 21 h 623"/>
                    <a:gd name="T74" fmla="*/ 401 w 576"/>
                    <a:gd name="T75" fmla="*/ 42 h 623"/>
                    <a:gd name="T76" fmla="*/ 379 w 576"/>
                    <a:gd name="T77" fmla="*/ 57 h 623"/>
                    <a:gd name="T78" fmla="*/ 354 w 576"/>
                    <a:gd name="T79" fmla="*/ 63 h 623"/>
                    <a:gd name="T80" fmla="*/ 309 w 576"/>
                    <a:gd name="T81" fmla="*/ 76 h 623"/>
                    <a:gd name="T82" fmla="*/ 254 w 576"/>
                    <a:gd name="T83" fmla="*/ 85 h 623"/>
                    <a:gd name="T84" fmla="*/ 210 w 576"/>
                    <a:gd name="T85" fmla="*/ 87 h 623"/>
                    <a:gd name="T86" fmla="*/ 158 w 576"/>
                    <a:gd name="T87" fmla="*/ 94 h 623"/>
                    <a:gd name="T88" fmla="*/ 108 w 576"/>
                    <a:gd name="T89" fmla="*/ 91 h 623"/>
                    <a:gd name="T90" fmla="*/ 50 w 576"/>
                    <a:gd name="T91" fmla="*/ 103 h 623"/>
                    <a:gd name="T92" fmla="*/ 0 w 576"/>
                    <a:gd name="T93" fmla="*/ 110 h 623"/>
                    <a:gd name="T94" fmla="*/ 71 w 576"/>
                    <a:gd name="T95" fmla="*/ 622 h 623"/>
                    <a:gd name="T96" fmla="*/ 100 w 576"/>
                    <a:gd name="T97" fmla="*/ 606 h 623"/>
                    <a:gd name="T98" fmla="*/ 140 w 576"/>
                    <a:gd name="T99" fmla="*/ 581 h 623"/>
                    <a:gd name="T100" fmla="*/ 175 w 576"/>
                    <a:gd name="T101" fmla="*/ 559 h 623"/>
                    <a:gd name="T102" fmla="*/ 205 w 576"/>
                    <a:gd name="T103" fmla="*/ 5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45"/>
                <p:cNvSpPr>
                  <a:spLocks/>
                </p:cNvSpPr>
                <p:nvPr/>
              </p:nvSpPr>
              <p:spPr bwMode="auto">
                <a:xfrm>
                  <a:off x="3828" y="3678"/>
                  <a:ext cx="214" cy="107"/>
                </a:xfrm>
                <a:custGeom>
                  <a:avLst/>
                  <a:gdLst>
                    <a:gd name="T0" fmla="*/ 0 w 395"/>
                    <a:gd name="T1" fmla="*/ 88 h 145"/>
                    <a:gd name="T2" fmla="*/ 38 w 395"/>
                    <a:gd name="T3" fmla="*/ 80 h 145"/>
                    <a:gd name="T4" fmla="*/ 66 w 395"/>
                    <a:gd name="T5" fmla="*/ 80 h 145"/>
                    <a:gd name="T6" fmla="*/ 97 w 395"/>
                    <a:gd name="T7" fmla="*/ 79 h 145"/>
                    <a:gd name="T8" fmla="*/ 146 w 395"/>
                    <a:gd name="T9" fmla="*/ 75 h 145"/>
                    <a:gd name="T10" fmla="*/ 191 w 395"/>
                    <a:gd name="T11" fmla="*/ 73 h 145"/>
                    <a:gd name="T12" fmla="*/ 234 w 395"/>
                    <a:gd name="T13" fmla="*/ 60 h 145"/>
                    <a:gd name="T14" fmla="*/ 285 w 395"/>
                    <a:gd name="T15" fmla="*/ 51 h 145"/>
                    <a:gd name="T16" fmla="*/ 315 w 395"/>
                    <a:gd name="T17" fmla="*/ 45 h 145"/>
                    <a:gd name="T18" fmla="*/ 346 w 395"/>
                    <a:gd name="T19" fmla="*/ 17 h 145"/>
                    <a:gd name="T20" fmla="*/ 369 w 395"/>
                    <a:gd name="T21" fmla="*/ 2 h 145"/>
                    <a:gd name="T22" fmla="*/ 382 w 395"/>
                    <a:gd name="T23" fmla="*/ 0 h 145"/>
                    <a:gd name="T24" fmla="*/ 394 w 395"/>
                    <a:gd name="T25" fmla="*/ 3 h 145"/>
                    <a:gd name="T26" fmla="*/ 378 w 395"/>
                    <a:gd name="T27" fmla="*/ 11 h 145"/>
                    <a:gd name="T28" fmla="*/ 370 w 395"/>
                    <a:gd name="T29" fmla="*/ 18 h 145"/>
                    <a:gd name="T30" fmla="*/ 360 w 395"/>
                    <a:gd name="T31" fmla="*/ 26 h 145"/>
                    <a:gd name="T32" fmla="*/ 353 w 395"/>
                    <a:gd name="T33" fmla="*/ 37 h 145"/>
                    <a:gd name="T34" fmla="*/ 349 w 395"/>
                    <a:gd name="T35" fmla="*/ 49 h 145"/>
                    <a:gd name="T36" fmla="*/ 336 w 395"/>
                    <a:gd name="T37" fmla="*/ 62 h 145"/>
                    <a:gd name="T38" fmla="*/ 327 w 395"/>
                    <a:gd name="T39" fmla="*/ 64 h 145"/>
                    <a:gd name="T40" fmla="*/ 333 w 395"/>
                    <a:gd name="T41" fmla="*/ 80 h 145"/>
                    <a:gd name="T42" fmla="*/ 344 w 395"/>
                    <a:gd name="T43" fmla="*/ 86 h 145"/>
                    <a:gd name="T44" fmla="*/ 358 w 395"/>
                    <a:gd name="T45" fmla="*/ 96 h 145"/>
                    <a:gd name="T46" fmla="*/ 347 w 395"/>
                    <a:gd name="T47" fmla="*/ 98 h 145"/>
                    <a:gd name="T48" fmla="*/ 329 w 395"/>
                    <a:gd name="T49" fmla="*/ 96 h 145"/>
                    <a:gd name="T50" fmla="*/ 317 w 395"/>
                    <a:gd name="T51" fmla="*/ 88 h 145"/>
                    <a:gd name="T52" fmla="*/ 307 w 395"/>
                    <a:gd name="T53" fmla="*/ 85 h 145"/>
                    <a:gd name="T54" fmla="*/ 294 w 395"/>
                    <a:gd name="T55" fmla="*/ 97 h 145"/>
                    <a:gd name="T56" fmla="*/ 277 w 395"/>
                    <a:gd name="T57" fmla="*/ 105 h 145"/>
                    <a:gd name="T58" fmla="*/ 258 w 395"/>
                    <a:gd name="T59" fmla="*/ 103 h 145"/>
                    <a:gd name="T60" fmla="*/ 246 w 395"/>
                    <a:gd name="T61" fmla="*/ 96 h 145"/>
                    <a:gd name="T62" fmla="*/ 231 w 395"/>
                    <a:gd name="T63" fmla="*/ 92 h 145"/>
                    <a:gd name="T64" fmla="*/ 212 w 395"/>
                    <a:gd name="T65" fmla="*/ 90 h 145"/>
                    <a:gd name="T66" fmla="*/ 194 w 395"/>
                    <a:gd name="T67" fmla="*/ 96 h 145"/>
                    <a:gd name="T68" fmla="*/ 174 w 395"/>
                    <a:gd name="T69" fmla="*/ 110 h 145"/>
                    <a:gd name="T70" fmla="*/ 161 w 395"/>
                    <a:gd name="T71" fmla="*/ 122 h 145"/>
                    <a:gd name="T72" fmla="*/ 138 w 395"/>
                    <a:gd name="T73" fmla="*/ 121 h 145"/>
                    <a:gd name="T74" fmla="*/ 114 w 395"/>
                    <a:gd name="T75" fmla="*/ 113 h 145"/>
                    <a:gd name="T76" fmla="*/ 122 w 395"/>
                    <a:gd name="T77" fmla="*/ 128 h 145"/>
                    <a:gd name="T78" fmla="*/ 134 w 395"/>
                    <a:gd name="T79" fmla="*/ 144 h 145"/>
                    <a:gd name="T80" fmla="*/ 114 w 395"/>
                    <a:gd name="T81" fmla="*/ 134 h 145"/>
                    <a:gd name="T82" fmla="*/ 105 w 395"/>
                    <a:gd name="T83" fmla="*/ 128 h 145"/>
                    <a:gd name="T84" fmla="*/ 98 w 395"/>
                    <a:gd name="T85" fmla="*/ 117 h 145"/>
                    <a:gd name="T86" fmla="*/ 91 w 395"/>
                    <a:gd name="T87" fmla="*/ 118 h 145"/>
                    <a:gd name="T88" fmla="*/ 87 w 395"/>
                    <a:gd name="T89" fmla="*/ 131 h 145"/>
                    <a:gd name="T90" fmla="*/ 83 w 395"/>
                    <a:gd name="T91" fmla="*/ 127 h 145"/>
                    <a:gd name="T92" fmla="*/ 69 w 395"/>
                    <a:gd name="T93" fmla="*/ 117 h 145"/>
                    <a:gd name="T94" fmla="*/ 51 w 395"/>
                    <a:gd name="T95" fmla="*/ 115 h 145"/>
                    <a:gd name="T96" fmla="*/ 41 w 395"/>
                    <a:gd name="T97" fmla="*/ 101 h 145"/>
                    <a:gd name="T98" fmla="*/ 23 w 395"/>
                    <a:gd name="T99" fmla="*/ 98 h 145"/>
                    <a:gd name="T100" fmla="*/ 11 w 395"/>
                    <a:gd name="T101" fmla="*/ 96 h 145"/>
                    <a:gd name="T102" fmla="*/ 0 w 395"/>
                    <a:gd name="T103" fmla="*/ 8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46"/>
                <p:cNvSpPr>
                  <a:spLocks/>
                </p:cNvSpPr>
                <p:nvPr/>
              </p:nvSpPr>
              <p:spPr bwMode="auto">
                <a:xfrm>
                  <a:off x="3979" y="3915"/>
                  <a:ext cx="42" cy="104"/>
                </a:xfrm>
                <a:custGeom>
                  <a:avLst/>
                  <a:gdLst>
                    <a:gd name="T0" fmla="*/ 57 w 77"/>
                    <a:gd name="T1" fmla="*/ 118 h 140"/>
                    <a:gd name="T2" fmla="*/ 43 w 77"/>
                    <a:gd name="T3" fmla="*/ 115 h 140"/>
                    <a:gd name="T4" fmla="*/ 36 w 77"/>
                    <a:gd name="T5" fmla="*/ 100 h 140"/>
                    <a:gd name="T6" fmla="*/ 21 w 77"/>
                    <a:gd name="T7" fmla="*/ 125 h 140"/>
                    <a:gd name="T8" fmla="*/ 0 w 77"/>
                    <a:gd name="T9" fmla="*/ 139 h 140"/>
                    <a:gd name="T10" fmla="*/ 17 w 77"/>
                    <a:gd name="T11" fmla="*/ 121 h 140"/>
                    <a:gd name="T12" fmla="*/ 25 w 77"/>
                    <a:gd name="T13" fmla="*/ 103 h 140"/>
                    <a:gd name="T14" fmla="*/ 25 w 77"/>
                    <a:gd name="T15" fmla="*/ 82 h 140"/>
                    <a:gd name="T16" fmla="*/ 26 w 77"/>
                    <a:gd name="T17" fmla="*/ 55 h 140"/>
                    <a:gd name="T18" fmla="*/ 24 w 77"/>
                    <a:gd name="T19" fmla="*/ 27 h 140"/>
                    <a:gd name="T20" fmla="*/ 29 w 77"/>
                    <a:gd name="T21" fmla="*/ 0 h 140"/>
                    <a:gd name="T22" fmla="*/ 31 w 77"/>
                    <a:gd name="T23" fmla="*/ 31 h 140"/>
                    <a:gd name="T24" fmla="*/ 34 w 77"/>
                    <a:gd name="T25" fmla="*/ 52 h 140"/>
                    <a:gd name="T26" fmla="*/ 41 w 77"/>
                    <a:gd name="T27" fmla="*/ 78 h 140"/>
                    <a:gd name="T28" fmla="*/ 42 w 77"/>
                    <a:gd name="T29" fmla="*/ 62 h 140"/>
                    <a:gd name="T30" fmla="*/ 48 w 77"/>
                    <a:gd name="T31" fmla="*/ 50 h 140"/>
                    <a:gd name="T32" fmla="*/ 46 w 77"/>
                    <a:gd name="T33" fmla="*/ 77 h 140"/>
                    <a:gd name="T34" fmla="*/ 47 w 77"/>
                    <a:gd name="T35" fmla="*/ 97 h 140"/>
                    <a:gd name="T36" fmla="*/ 58 w 77"/>
                    <a:gd name="T37" fmla="*/ 108 h 140"/>
                    <a:gd name="T38" fmla="*/ 76 w 77"/>
                    <a:gd name="T39" fmla="*/ 104 h 140"/>
                    <a:gd name="T40" fmla="*/ 65 w 77"/>
                    <a:gd name="T41" fmla="*/ 113 h 140"/>
                    <a:gd name="T42" fmla="*/ 57 w 77"/>
                    <a:gd name="T43" fmla="*/ 11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7"/>
                <p:cNvSpPr>
                  <a:spLocks/>
                </p:cNvSpPr>
                <p:nvPr/>
              </p:nvSpPr>
              <p:spPr bwMode="auto">
                <a:xfrm>
                  <a:off x="3862" y="3952"/>
                  <a:ext cx="77" cy="124"/>
                </a:xfrm>
                <a:custGeom>
                  <a:avLst/>
                  <a:gdLst>
                    <a:gd name="T0" fmla="*/ 118 w 142"/>
                    <a:gd name="T1" fmla="*/ 156 h 168"/>
                    <a:gd name="T2" fmla="*/ 107 w 142"/>
                    <a:gd name="T3" fmla="*/ 158 h 168"/>
                    <a:gd name="T4" fmla="*/ 98 w 142"/>
                    <a:gd name="T5" fmla="*/ 166 h 168"/>
                    <a:gd name="T6" fmla="*/ 84 w 142"/>
                    <a:gd name="T7" fmla="*/ 161 h 168"/>
                    <a:gd name="T8" fmla="*/ 76 w 142"/>
                    <a:gd name="T9" fmla="*/ 154 h 168"/>
                    <a:gd name="T10" fmla="*/ 59 w 142"/>
                    <a:gd name="T11" fmla="*/ 167 h 168"/>
                    <a:gd name="T12" fmla="*/ 51 w 142"/>
                    <a:gd name="T13" fmla="*/ 125 h 168"/>
                    <a:gd name="T14" fmla="*/ 33 w 142"/>
                    <a:gd name="T15" fmla="*/ 96 h 168"/>
                    <a:gd name="T16" fmla="*/ 19 w 142"/>
                    <a:gd name="T17" fmla="*/ 56 h 168"/>
                    <a:gd name="T18" fmla="*/ 0 w 142"/>
                    <a:gd name="T19" fmla="*/ 0 h 168"/>
                    <a:gd name="T20" fmla="*/ 25 w 142"/>
                    <a:gd name="T21" fmla="*/ 55 h 168"/>
                    <a:gd name="T22" fmla="*/ 49 w 142"/>
                    <a:gd name="T23" fmla="*/ 104 h 168"/>
                    <a:gd name="T24" fmla="*/ 64 w 142"/>
                    <a:gd name="T25" fmla="*/ 123 h 168"/>
                    <a:gd name="T26" fmla="*/ 90 w 142"/>
                    <a:gd name="T27" fmla="*/ 151 h 168"/>
                    <a:gd name="T28" fmla="*/ 65 w 142"/>
                    <a:gd name="T29" fmla="*/ 111 h 168"/>
                    <a:gd name="T30" fmla="*/ 53 w 142"/>
                    <a:gd name="T31" fmla="*/ 87 h 168"/>
                    <a:gd name="T32" fmla="*/ 38 w 142"/>
                    <a:gd name="T33" fmla="*/ 58 h 168"/>
                    <a:gd name="T34" fmla="*/ 34 w 142"/>
                    <a:gd name="T35" fmla="*/ 27 h 168"/>
                    <a:gd name="T36" fmla="*/ 45 w 142"/>
                    <a:gd name="T37" fmla="*/ 67 h 168"/>
                    <a:gd name="T38" fmla="*/ 53 w 142"/>
                    <a:gd name="T39" fmla="*/ 81 h 168"/>
                    <a:gd name="T40" fmla="*/ 64 w 142"/>
                    <a:gd name="T41" fmla="*/ 96 h 168"/>
                    <a:gd name="T42" fmla="*/ 75 w 142"/>
                    <a:gd name="T43" fmla="*/ 116 h 168"/>
                    <a:gd name="T44" fmla="*/ 89 w 142"/>
                    <a:gd name="T45" fmla="*/ 130 h 168"/>
                    <a:gd name="T46" fmla="*/ 91 w 142"/>
                    <a:gd name="T47" fmla="*/ 113 h 168"/>
                    <a:gd name="T48" fmla="*/ 90 w 142"/>
                    <a:gd name="T49" fmla="*/ 85 h 168"/>
                    <a:gd name="T50" fmla="*/ 89 w 142"/>
                    <a:gd name="T51" fmla="*/ 64 h 168"/>
                    <a:gd name="T52" fmla="*/ 96 w 142"/>
                    <a:gd name="T53" fmla="*/ 107 h 168"/>
                    <a:gd name="T54" fmla="*/ 96 w 142"/>
                    <a:gd name="T55" fmla="*/ 133 h 168"/>
                    <a:gd name="T56" fmla="*/ 103 w 142"/>
                    <a:gd name="T57" fmla="*/ 134 h 168"/>
                    <a:gd name="T58" fmla="*/ 109 w 142"/>
                    <a:gd name="T59" fmla="*/ 120 h 168"/>
                    <a:gd name="T60" fmla="*/ 119 w 142"/>
                    <a:gd name="T61" fmla="*/ 125 h 168"/>
                    <a:gd name="T62" fmla="*/ 124 w 142"/>
                    <a:gd name="T63" fmla="*/ 134 h 168"/>
                    <a:gd name="T64" fmla="*/ 133 w 142"/>
                    <a:gd name="T65" fmla="*/ 143 h 168"/>
                    <a:gd name="T66" fmla="*/ 141 w 142"/>
                    <a:gd name="T67" fmla="*/ 147 h 168"/>
                    <a:gd name="T68" fmla="*/ 131 w 142"/>
                    <a:gd name="T69" fmla="*/ 155 h 168"/>
                    <a:gd name="T70" fmla="*/ 118 w 142"/>
                    <a:gd name="T71"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48"/>
                <p:cNvSpPr>
                  <a:spLocks/>
                </p:cNvSpPr>
                <p:nvPr/>
              </p:nvSpPr>
              <p:spPr bwMode="auto">
                <a:xfrm>
                  <a:off x="4067" y="3722"/>
                  <a:ext cx="39" cy="170"/>
                </a:xfrm>
                <a:custGeom>
                  <a:avLst/>
                  <a:gdLst>
                    <a:gd name="T0" fmla="*/ 68 w 72"/>
                    <a:gd name="T1" fmla="*/ 218 h 231"/>
                    <a:gd name="T2" fmla="*/ 71 w 72"/>
                    <a:gd name="T3" fmla="*/ 196 h 231"/>
                    <a:gd name="T4" fmla="*/ 67 w 72"/>
                    <a:gd name="T5" fmla="*/ 174 h 231"/>
                    <a:gd name="T6" fmla="*/ 59 w 72"/>
                    <a:gd name="T7" fmla="*/ 153 h 231"/>
                    <a:gd name="T8" fmla="*/ 53 w 72"/>
                    <a:gd name="T9" fmla="*/ 161 h 231"/>
                    <a:gd name="T10" fmla="*/ 47 w 72"/>
                    <a:gd name="T11" fmla="*/ 146 h 231"/>
                    <a:gd name="T12" fmla="*/ 41 w 72"/>
                    <a:gd name="T13" fmla="*/ 125 h 231"/>
                    <a:gd name="T14" fmla="*/ 35 w 72"/>
                    <a:gd name="T15" fmla="*/ 99 h 231"/>
                    <a:gd name="T16" fmla="*/ 25 w 72"/>
                    <a:gd name="T17" fmla="*/ 64 h 231"/>
                    <a:gd name="T18" fmla="*/ 15 w 72"/>
                    <a:gd name="T19" fmla="*/ 23 h 231"/>
                    <a:gd name="T20" fmla="*/ 8 w 72"/>
                    <a:gd name="T21" fmla="*/ 6 h 231"/>
                    <a:gd name="T22" fmla="*/ 0 w 72"/>
                    <a:gd name="T23" fmla="*/ 0 h 231"/>
                    <a:gd name="T24" fmla="*/ 10 w 72"/>
                    <a:gd name="T25" fmla="*/ 17 h 231"/>
                    <a:gd name="T26" fmla="*/ 13 w 72"/>
                    <a:gd name="T27" fmla="*/ 38 h 231"/>
                    <a:gd name="T28" fmla="*/ 20 w 72"/>
                    <a:gd name="T29" fmla="*/ 59 h 231"/>
                    <a:gd name="T30" fmla="*/ 23 w 72"/>
                    <a:gd name="T31" fmla="*/ 86 h 231"/>
                    <a:gd name="T32" fmla="*/ 31 w 72"/>
                    <a:gd name="T33" fmla="*/ 111 h 231"/>
                    <a:gd name="T34" fmla="*/ 37 w 72"/>
                    <a:gd name="T35" fmla="*/ 130 h 231"/>
                    <a:gd name="T36" fmla="*/ 44 w 72"/>
                    <a:gd name="T37" fmla="*/ 151 h 231"/>
                    <a:gd name="T38" fmla="*/ 38 w 72"/>
                    <a:gd name="T39" fmla="*/ 163 h 231"/>
                    <a:gd name="T40" fmla="*/ 45 w 72"/>
                    <a:gd name="T41" fmla="*/ 162 h 231"/>
                    <a:gd name="T42" fmla="*/ 54 w 72"/>
                    <a:gd name="T43" fmla="*/ 167 h 231"/>
                    <a:gd name="T44" fmla="*/ 59 w 72"/>
                    <a:gd name="T45" fmla="*/ 176 h 231"/>
                    <a:gd name="T46" fmla="*/ 64 w 72"/>
                    <a:gd name="T47" fmla="*/ 191 h 231"/>
                    <a:gd name="T48" fmla="*/ 65 w 72"/>
                    <a:gd name="T49" fmla="*/ 213 h 231"/>
                    <a:gd name="T50" fmla="*/ 56 w 72"/>
                    <a:gd name="T51" fmla="*/ 230 h 231"/>
                    <a:gd name="T52" fmla="*/ 68 w 72"/>
                    <a:gd name="T53" fmla="*/ 21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49"/>
                <p:cNvSpPr>
                  <a:spLocks/>
                </p:cNvSpPr>
                <p:nvPr/>
              </p:nvSpPr>
              <p:spPr bwMode="auto">
                <a:xfrm>
                  <a:off x="4046" y="3670"/>
                  <a:ext cx="21" cy="41"/>
                </a:xfrm>
                <a:custGeom>
                  <a:avLst/>
                  <a:gdLst>
                    <a:gd name="T0" fmla="*/ 0 w 40"/>
                    <a:gd name="T1" fmla="*/ 11 h 55"/>
                    <a:gd name="T2" fmla="*/ 4 w 40"/>
                    <a:gd name="T3" fmla="*/ 0 h 55"/>
                    <a:gd name="T4" fmla="*/ 6 w 40"/>
                    <a:gd name="T5" fmla="*/ 10 h 55"/>
                    <a:gd name="T6" fmla="*/ 13 w 40"/>
                    <a:gd name="T7" fmla="*/ 20 h 55"/>
                    <a:gd name="T8" fmla="*/ 19 w 40"/>
                    <a:gd name="T9" fmla="*/ 30 h 55"/>
                    <a:gd name="T10" fmla="*/ 26 w 40"/>
                    <a:gd name="T11" fmla="*/ 33 h 55"/>
                    <a:gd name="T12" fmla="*/ 39 w 40"/>
                    <a:gd name="T13" fmla="*/ 54 h 55"/>
                    <a:gd name="T14" fmla="*/ 28 w 40"/>
                    <a:gd name="T15" fmla="*/ 38 h 55"/>
                    <a:gd name="T16" fmla="*/ 22 w 40"/>
                    <a:gd name="T17" fmla="*/ 35 h 55"/>
                    <a:gd name="T18" fmla="*/ 12 w 40"/>
                    <a:gd name="T19" fmla="*/ 31 h 55"/>
                    <a:gd name="T20" fmla="*/ 4 w 40"/>
                    <a:gd name="T21" fmla="*/ 21 h 55"/>
                    <a:gd name="T22" fmla="*/ 0 w 40"/>
                    <a:gd name="T23" fmla="*/ 1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 name="Line 150"/>
            <p:cNvSpPr>
              <a:spLocks noChangeShapeType="1"/>
            </p:cNvSpPr>
            <p:nvPr/>
          </p:nvSpPr>
          <p:spPr bwMode="auto">
            <a:xfrm>
              <a:off x="4222" y="3097"/>
              <a:ext cx="0" cy="336"/>
            </a:xfrm>
            <a:prstGeom prst="line">
              <a:avLst/>
            </a:prstGeom>
            <a:noFill/>
            <a:ln w="76200">
              <a:solidFill>
                <a:srgbClr val="CC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151"/>
            <p:cNvGraphicFramePr>
              <a:graphicFrameLocks noChangeAspect="1"/>
            </p:cNvGraphicFramePr>
            <p:nvPr/>
          </p:nvGraphicFramePr>
          <p:xfrm>
            <a:off x="4393" y="2617"/>
            <a:ext cx="311" cy="336"/>
          </p:xfrm>
          <a:graphic>
            <a:graphicData uri="http://schemas.openxmlformats.org/presentationml/2006/ole">
              <mc:AlternateContent xmlns:mc="http://schemas.openxmlformats.org/markup-compatibility/2006">
                <mc:Choice xmlns:v="urn:schemas-microsoft-com:vml" Requires="v">
                  <p:oleObj spid="_x0000_s2105" name="Equation" r:id="rId3" imgW="152268" imgH="164957" progId="">
                    <p:embed/>
                  </p:oleObj>
                </mc:Choice>
                <mc:Fallback>
                  <p:oleObj name="Equation" r:id="rId3" imgW="152268" imgH="16495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 y="2617"/>
                          <a:ext cx="31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52"/>
            <p:cNvGraphicFramePr>
              <a:graphicFrameLocks noChangeAspect="1"/>
            </p:cNvGraphicFramePr>
            <p:nvPr/>
          </p:nvGraphicFramePr>
          <p:xfrm>
            <a:off x="4320" y="3193"/>
            <a:ext cx="311" cy="336"/>
          </p:xfrm>
          <a:graphic>
            <a:graphicData uri="http://schemas.openxmlformats.org/presentationml/2006/ole">
              <mc:AlternateContent xmlns:mc="http://schemas.openxmlformats.org/markup-compatibility/2006">
                <mc:Choice xmlns:v="urn:schemas-microsoft-com:vml" Requires="v">
                  <p:oleObj spid="_x0000_s2106" name="Equation" r:id="rId5" imgW="152268" imgH="164957" progId="">
                    <p:embed/>
                  </p:oleObj>
                </mc:Choice>
                <mc:Fallback>
                  <p:oleObj name="Equation" r:id="rId5" imgW="152268" imgH="164957"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3193"/>
                          <a:ext cx="311"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Arc 153"/>
            <p:cNvSpPr>
              <a:spLocks/>
            </p:cNvSpPr>
            <p:nvPr/>
          </p:nvSpPr>
          <p:spPr bwMode="auto">
            <a:xfrm flipV="1">
              <a:off x="4368" y="2857"/>
              <a:ext cx="528" cy="336"/>
            </a:xfrm>
            <a:custGeom>
              <a:avLst/>
              <a:gdLst>
                <a:gd name="G0" fmla="+- 0 0 0"/>
                <a:gd name="G1" fmla="+- 21598 0 0"/>
                <a:gd name="G2" fmla="+- 21600 0 0"/>
                <a:gd name="T0" fmla="*/ 283 w 21600"/>
                <a:gd name="T1" fmla="*/ 0 h 38331"/>
                <a:gd name="T2" fmla="*/ 13659 w 21600"/>
                <a:gd name="T3" fmla="*/ 38331 h 38331"/>
                <a:gd name="T4" fmla="*/ 0 w 21600"/>
                <a:gd name="T5" fmla="*/ 21598 h 38331"/>
              </a:gdLst>
              <a:ahLst/>
              <a:cxnLst>
                <a:cxn ang="0">
                  <a:pos x="T0" y="T1"/>
                </a:cxn>
                <a:cxn ang="0">
                  <a:pos x="T2" y="T3"/>
                </a:cxn>
                <a:cxn ang="0">
                  <a:pos x="T4" y="T5"/>
                </a:cxn>
              </a:cxnLst>
              <a:rect l="0" t="0" r="r" b="b"/>
              <a:pathLst>
                <a:path w="21600" h="38331" fill="none" extrusionOk="0">
                  <a:moveTo>
                    <a:pt x="283" y="-1"/>
                  </a:moveTo>
                  <a:cubicBezTo>
                    <a:pt x="12100" y="154"/>
                    <a:pt x="21600" y="9779"/>
                    <a:pt x="21600" y="21598"/>
                  </a:cubicBezTo>
                  <a:cubicBezTo>
                    <a:pt x="21600" y="28085"/>
                    <a:pt x="18684" y="34228"/>
                    <a:pt x="13658" y="38330"/>
                  </a:cubicBezTo>
                </a:path>
                <a:path w="21600" h="38331" stroke="0" extrusionOk="0">
                  <a:moveTo>
                    <a:pt x="283" y="-1"/>
                  </a:moveTo>
                  <a:cubicBezTo>
                    <a:pt x="12100" y="154"/>
                    <a:pt x="21600" y="9779"/>
                    <a:pt x="21600" y="21598"/>
                  </a:cubicBezTo>
                  <a:cubicBezTo>
                    <a:pt x="21600" y="28085"/>
                    <a:pt x="18684" y="34228"/>
                    <a:pt x="13658" y="38330"/>
                  </a:cubicBezTo>
                  <a:lnTo>
                    <a:pt x="0" y="21598"/>
                  </a:lnTo>
                  <a:close/>
                </a:path>
              </a:pathLst>
            </a:custGeom>
            <a:noFill/>
            <a:ln w="28575">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 name="Group 222"/>
          <p:cNvGrpSpPr>
            <a:grpSpLocks/>
          </p:cNvGrpSpPr>
          <p:nvPr/>
        </p:nvGrpSpPr>
        <p:grpSpPr bwMode="auto">
          <a:xfrm>
            <a:off x="-3629" y="1524000"/>
            <a:ext cx="5638800" cy="933450"/>
            <a:chOff x="144" y="3168"/>
            <a:chExt cx="3552" cy="588"/>
          </a:xfrm>
        </p:grpSpPr>
        <p:graphicFrame>
          <p:nvGraphicFramePr>
            <p:cNvPr id="35" name="Object 181"/>
            <p:cNvGraphicFramePr>
              <a:graphicFrameLocks noChangeAspect="1"/>
            </p:cNvGraphicFramePr>
            <p:nvPr/>
          </p:nvGraphicFramePr>
          <p:xfrm>
            <a:off x="1824" y="3168"/>
            <a:ext cx="1872" cy="588"/>
          </p:xfrm>
          <a:graphic>
            <a:graphicData uri="http://schemas.openxmlformats.org/presentationml/2006/ole">
              <mc:AlternateContent xmlns:mc="http://schemas.openxmlformats.org/markup-compatibility/2006">
                <mc:Choice xmlns:v="urn:schemas-microsoft-com:vml" Requires="v">
                  <p:oleObj spid="_x0000_s2107" name="公式" r:id="rId7" imgW="1765300" imgH="609600" progId="">
                    <p:embed/>
                  </p:oleObj>
                </mc:Choice>
                <mc:Fallback>
                  <p:oleObj name="公式" r:id="rId7" imgW="1765300" imgH="6096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3168"/>
                          <a:ext cx="1872" cy="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182"/>
            <p:cNvSpPr>
              <a:spLocks noChangeArrowheads="1"/>
            </p:cNvSpPr>
            <p:nvPr/>
          </p:nvSpPr>
          <p:spPr bwMode="auto">
            <a:xfrm>
              <a:off x="144" y="3312"/>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0000FF"/>
                </a:buClr>
                <a:buFont typeface="Wingdings" pitchFamily="2" charset="2"/>
                <a:buChar char="Ø"/>
              </a:pPr>
              <a:r>
                <a:rPr kumimoji="1" lang="en-US" altLang="zh-CN" sz="2800" dirty="0"/>
                <a:t> </a:t>
              </a:r>
              <a:r>
                <a:rPr kumimoji="1" lang="zh-CN" altLang="en-US" sz="2800" dirty="0">
                  <a:latin typeface="黑体" panose="02010609060101010101" pitchFamily="49" charset="-122"/>
                  <a:ea typeface="黑体" panose="02010609060101010101" pitchFamily="49" charset="-122"/>
                </a:rPr>
                <a:t>角速度矢量</a:t>
              </a:r>
            </a:p>
          </p:txBody>
        </p:sp>
      </p:grpSp>
      <p:grpSp>
        <p:nvGrpSpPr>
          <p:cNvPr id="37" name="Group 196"/>
          <p:cNvGrpSpPr>
            <a:grpSpLocks/>
          </p:cNvGrpSpPr>
          <p:nvPr/>
        </p:nvGrpSpPr>
        <p:grpSpPr bwMode="auto">
          <a:xfrm>
            <a:off x="-3629" y="2663778"/>
            <a:ext cx="4800600" cy="625475"/>
            <a:chOff x="271" y="3685"/>
            <a:chExt cx="3024" cy="394"/>
          </a:xfrm>
        </p:grpSpPr>
        <p:sp>
          <p:nvSpPr>
            <p:cNvPr id="38" name="Text Box 184"/>
            <p:cNvSpPr txBox="1">
              <a:spLocks noChangeArrowheads="1"/>
            </p:cNvSpPr>
            <p:nvPr/>
          </p:nvSpPr>
          <p:spPr bwMode="auto">
            <a:xfrm>
              <a:off x="271" y="3729"/>
              <a:ext cx="30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9"/>
                </a:buBlip>
              </a:pPr>
              <a:r>
                <a:rPr kumimoji="1" lang="en-US" altLang="zh-CN" dirty="0">
                  <a:solidFill>
                    <a:srgbClr val="CC0000"/>
                  </a:solidFill>
                </a:rPr>
                <a:t>             </a:t>
              </a:r>
              <a:r>
                <a:rPr kumimoji="1" lang="zh-CN" altLang="en-US" sz="2800" dirty="0">
                  <a:solidFill>
                    <a:srgbClr val="CC0000"/>
                  </a:solidFill>
                  <a:latin typeface="黑体" panose="02010609060101010101" pitchFamily="49" charset="-122"/>
                  <a:ea typeface="黑体" panose="02010609060101010101" pitchFamily="49" charset="-122"/>
                </a:rPr>
                <a:t>方向</a:t>
              </a:r>
              <a:r>
                <a:rPr kumimoji="1" lang="en-US" altLang="zh-CN" sz="2800" dirty="0">
                  <a:solidFill>
                    <a:schemeClr val="tx1"/>
                  </a:solidFill>
                  <a:latin typeface="黑体" panose="02010609060101010101" pitchFamily="49" charset="-122"/>
                  <a:ea typeface="黑体" panose="02010609060101010101" pitchFamily="49" charset="-122"/>
                </a:rPr>
                <a:t>: </a:t>
              </a:r>
              <a:r>
                <a:rPr kumimoji="1" lang="zh-CN" altLang="en-US" sz="2800" dirty="0">
                  <a:solidFill>
                    <a:schemeClr val="tx1"/>
                  </a:solidFill>
                  <a:latin typeface="黑体" panose="02010609060101010101" pitchFamily="49" charset="-122"/>
                  <a:ea typeface="黑体" panose="02010609060101010101" pitchFamily="49" charset="-122"/>
                </a:rPr>
                <a:t>右手</a:t>
              </a:r>
              <a:r>
                <a:rPr kumimoji="1" lang="zh-CN" altLang="en-US" sz="2800" dirty="0">
                  <a:latin typeface="黑体" panose="02010609060101010101" pitchFamily="49" charset="-122"/>
                  <a:ea typeface="黑体" panose="02010609060101010101" pitchFamily="49" charset="-122"/>
                </a:rPr>
                <a:t>螺旋方向</a:t>
              </a:r>
              <a:endParaRPr kumimoji="1" lang="zh-CN" altLang="en-US" sz="2800" b="0" dirty="0">
                <a:latin typeface="黑体" panose="02010609060101010101" pitchFamily="49" charset="-122"/>
                <a:ea typeface="黑体" panose="02010609060101010101" pitchFamily="49" charset="-122"/>
              </a:endParaRPr>
            </a:p>
          </p:txBody>
        </p:sp>
        <p:graphicFrame>
          <p:nvGraphicFramePr>
            <p:cNvPr id="39" name="Object 185"/>
            <p:cNvGraphicFramePr>
              <a:graphicFrameLocks noChangeAspect="1"/>
            </p:cNvGraphicFramePr>
            <p:nvPr>
              <p:extLst>
                <p:ext uri="{D42A27DB-BD31-4B8C-83A1-F6EECF244321}">
                  <p14:modId xmlns:p14="http://schemas.microsoft.com/office/powerpoint/2010/main" val="4086834925"/>
                </p:ext>
              </p:extLst>
            </p:nvPr>
          </p:nvGraphicFramePr>
          <p:xfrm>
            <a:off x="484" y="3685"/>
            <a:ext cx="393" cy="394"/>
          </p:xfrm>
          <a:graphic>
            <a:graphicData uri="http://schemas.openxmlformats.org/presentationml/2006/ole">
              <mc:AlternateContent xmlns:mc="http://schemas.openxmlformats.org/markup-compatibility/2006">
                <mc:Choice xmlns:v="urn:schemas-microsoft-com:vml" Requires="v">
                  <p:oleObj spid="_x0000_s2108" name="公式" r:id="rId10" imgW="126835" imgH="139518" progId="">
                    <p:embed/>
                  </p:oleObj>
                </mc:Choice>
                <mc:Fallback>
                  <p:oleObj name="公式" r:id="rId10" imgW="126835" imgH="139518"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 y="3685"/>
                          <a:ext cx="39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40" name="矩形 39"/>
          <p:cNvSpPr/>
          <p:nvPr/>
        </p:nvSpPr>
        <p:spPr>
          <a:xfrm>
            <a:off x="987306" y="3647055"/>
            <a:ext cx="2441694" cy="584775"/>
          </a:xfrm>
          <a:prstGeom prst="rect">
            <a:avLst/>
          </a:prstGeom>
        </p:spPr>
        <p:txBody>
          <a:bodyPr wrap="none">
            <a:spAutoFit/>
          </a:bodyPr>
          <a:lstStyle/>
          <a:p>
            <a:r>
              <a:rPr lang="zh-CN" altLang="en-US" sz="3200" b="1" dirty="0">
                <a:solidFill>
                  <a:srgbClr val="00B050"/>
                </a:solidFill>
                <a:latin typeface="黑体" panose="02010609060101010101" pitchFamily="49" charset="-122"/>
                <a:ea typeface="黑体" panose="02010609060101010101" pitchFamily="49" charset="-122"/>
              </a:rPr>
              <a:t>三 角加速度</a:t>
            </a:r>
          </a:p>
        </p:txBody>
      </p:sp>
      <p:graphicFrame>
        <p:nvGraphicFramePr>
          <p:cNvPr id="41" name="对象 40"/>
          <p:cNvGraphicFramePr>
            <a:graphicFrameLocks noChangeAspect="1"/>
          </p:cNvGraphicFramePr>
          <p:nvPr>
            <p:extLst>
              <p:ext uri="{D42A27DB-BD31-4B8C-83A1-F6EECF244321}">
                <p14:modId xmlns:p14="http://schemas.microsoft.com/office/powerpoint/2010/main" val="1332268868"/>
              </p:ext>
            </p:extLst>
          </p:nvPr>
        </p:nvGraphicFramePr>
        <p:xfrm>
          <a:off x="450396" y="4572000"/>
          <a:ext cx="3892550" cy="1371600"/>
        </p:xfrm>
        <a:graphic>
          <a:graphicData uri="http://schemas.openxmlformats.org/presentationml/2006/ole">
            <mc:AlternateContent xmlns:mc="http://schemas.openxmlformats.org/markup-compatibility/2006">
              <mc:Choice xmlns:v="urn:schemas-microsoft-com:vml" Requires="v">
                <p:oleObj spid="_x0000_s2109" r:id="rId12" imgW="1002865" imgH="355446" progId="">
                  <p:embed/>
                </p:oleObj>
              </mc:Choice>
              <mc:Fallback>
                <p:oleObj r:id="rId12" imgW="1002865" imgH="355446"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396" y="4572000"/>
                        <a:ext cx="389255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688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1000"/>
                                        <p:tgtEl>
                                          <p:spTgt spid="41"/>
                                        </p:tgtEl>
                                      </p:cBhvr>
                                    </p:animEffect>
                                    <p:anim calcmode="lin" valueType="num">
                                      <p:cBhvr>
                                        <p:cTn id="28" dur="1000" fill="hold"/>
                                        <p:tgtEl>
                                          <p:spTgt spid="41"/>
                                        </p:tgtEl>
                                        <p:attrNameLst>
                                          <p:attrName>ppt_x</p:attrName>
                                        </p:attrNameLst>
                                      </p:cBhvr>
                                      <p:tavLst>
                                        <p:tav tm="0">
                                          <p:val>
                                            <p:strVal val="#ppt_x"/>
                                          </p:val>
                                        </p:tav>
                                        <p:tav tm="100000">
                                          <p:val>
                                            <p:strVal val="#ppt_x"/>
                                          </p:val>
                                        </p:tav>
                                      </p:tavLst>
                                    </p:anim>
                                    <p:anim calcmode="lin" valueType="num">
                                      <p:cBhvr>
                                        <p:cTn id="2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Text Box 3"/>
          <p:cNvSpPr txBox="1">
            <a:spLocks noChangeArrowheads="1"/>
          </p:cNvSpPr>
          <p:nvPr/>
        </p:nvSpPr>
        <p:spPr bwMode="auto">
          <a:xfrm>
            <a:off x="660400" y="177225"/>
            <a:ext cx="5029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00B050"/>
                </a:solidFill>
                <a:latin typeface="黑体" panose="02010609060101010101" pitchFamily="49" charset="-122"/>
                <a:ea typeface="黑体" panose="02010609060101010101" pitchFamily="49" charset="-122"/>
              </a:rPr>
              <a:t>四 角量与线量的关系</a:t>
            </a:r>
          </a:p>
        </p:txBody>
      </p:sp>
      <p:graphicFrame>
        <p:nvGraphicFramePr>
          <p:cNvPr id="165892" name="Object 4"/>
          <p:cNvGraphicFramePr>
            <a:graphicFrameLocks noChangeAspect="1"/>
          </p:cNvGraphicFramePr>
          <p:nvPr/>
        </p:nvGraphicFramePr>
        <p:xfrm>
          <a:off x="595313" y="3886200"/>
          <a:ext cx="2681287" cy="803275"/>
        </p:xfrm>
        <a:graphic>
          <a:graphicData uri="http://schemas.openxmlformats.org/presentationml/2006/ole">
            <mc:AlternateContent xmlns:mc="http://schemas.openxmlformats.org/markup-compatibility/2006">
              <mc:Choice xmlns:v="urn:schemas-microsoft-com:vml" Requires="v">
                <p:oleObj spid="_x0000_s3206" name="Equation" r:id="rId3" imgW="545863" imgH="228501" progId="">
                  <p:embed/>
                </p:oleObj>
              </mc:Choice>
              <mc:Fallback>
                <p:oleObj name="Equation" r:id="rId3" imgW="545863" imgH="228501"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3886200"/>
                        <a:ext cx="2681287" cy="803275"/>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2" name="Group 50"/>
          <p:cNvGrpSpPr>
            <a:grpSpLocks/>
          </p:cNvGrpSpPr>
          <p:nvPr/>
        </p:nvGrpSpPr>
        <p:grpSpPr bwMode="auto">
          <a:xfrm>
            <a:off x="3810000" y="1600200"/>
            <a:ext cx="4800600" cy="3352800"/>
            <a:chOff x="2448" y="768"/>
            <a:chExt cx="3024" cy="2112"/>
          </a:xfrm>
        </p:grpSpPr>
        <p:sp>
          <p:nvSpPr>
            <p:cNvPr id="165921" name="Rectangle 33"/>
            <p:cNvSpPr>
              <a:spLocks noChangeArrowheads="1"/>
            </p:cNvSpPr>
            <p:nvPr/>
          </p:nvSpPr>
          <p:spPr bwMode="auto">
            <a:xfrm>
              <a:off x="2448" y="768"/>
              <a:ext cx="3024" cy="2112"/>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0" name="Line 2"/>
            <p:cNvSpPr>
              <a:spLocks noChangeShapeType="1"/>
            </p:cNvSpPr>
            <p:nvPr/>
          </p:nvSpPr>
          <p:spPr bwMode="auto">
            <a:xfrm>
              <a:off x="3648" y="2343"/>
              <a:ext cx="0" cy="441"/>
            </a:xfrm>
            <a:prstGeom prst="line">
              <a:avLst/>
            </a:prstGeom>
            <a:noFill/>
            <a:ln w="28575">
              <a:solidFill>
                <a:srgbClr val="1C1C1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Group 44"/>
            <p:cNvGrpSpPr>
              <a:grpSpLocks/>
            </p:cNvGrpSpPr>
            <p:nvPr/>
          </p:nvGrpSpPr>
          <p:grpSpPr bwMode="auto">
            <a:xfrm>
              <a:off x="2640" y="1556"/>
              <a:ext cx="2160" cy="844"/>
              <a:chOff x="2784" y="1508"/>
              <a:chExt cx="2160" cy="844"/>
            </a:xfrm>
          </p:grpSpPr>
          <p:sp>
            <p:nvSpPr>
              <p:cNvPr id="165894" name="Oval 6"/>
              <p:cNvSpPr>
                <a:spLocks noChangeArrowheads="1"/>
              </p:cNvSpPr>
              <p:nvPr/>
            </p:nvSpPr>
            <p:spPr bwMode="auto">
              <a:xfrm>
                <a:off x="2784" y="1592"/>
                <a:ext cx="2160" cy="760"/>
              </a:xfrm>
              <a:prstGeom prst="ellipse">
                <a:avLst/>
              </a:prstGeom>
              <a:gradFill rotWithShape="0">
                <a:gsLst>
                  <a:gs pos="0">
                    <a:srgbClr val="89C216"/>
                  </a:gs>
                  <a:gs pos="50000">
                    <a:schemeClr val="accent1"/>
                  </a:gs>
                  <a:gs pos="100000">
                    <a:srgbClr val="89C216"/>
                  </a:gs>
                </a:gsLst>
                <a:lin ang="0" scaled="1"/>
              </a:gra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5" name="Oval 7"/>
              <p:cNvSpPr>
                <a:spLocks noChangeArrowheads="1"/>
              </p:cNvSpPr>
              <p:nvPr/>
            </p:nvSpPr>
            <p:spPr bwMode="auto">
              <a:xfrm>
                <a:off x="2784" y="1508"/>
                <a:ext cx="2160" cy="760"/>
              </a:xfrm>
              <a:prstGeom prst="ellipse">
                <a:avLst/>
              </a:prstGeom>
              <a:solidFill>
                <a:schemeClr val="accent1"/>
              </a:solidFill>
              <a:ln w="127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5896" name="Line 8"/>
            <p:cNvSpPr>
              <a:spLocks noChangeShapeType="1"/>
            </p:cNvSpPr>
            <p:nvPr/>
          </p:nvSpPr>
          <p:spPr bwMode="auto">
            <a:xfrm flipV="1">
              <a:off x="3648" y="895"/>
              <a:ext cx="0" cy="977"/>
            </a:xfrm>
            <a:prstGeom prst="line">
              <a:avLst/>
            </a:prstGeom>
            <a:noFill/>
            <a:ln w="28575">
              <a:solidFill>
                <a:srgbClr val="1C1C1C"/>
              </a:solidFill>
              <a:round/>
              <a:headEnd/>
              <a:tailEnd type="triangl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49"/>
          <p:cNvGrpSpPr>
            <a:grpSpLocks/>
          </p:cNvGrpSpPr>
          <p:nvPr/>
        </p:nvGrpSpPr>
        <p:grpSpPr bwMode="auto">
          <a:xfrm>
            <a:off x="5181600" y="2057400"/>
            <a:ext cx="600075" cy="1295400"/>
            <a:chOff x="3312" y="1056"/>
            <a:chExt cx="378" cy="816"/>
          </a:xfrm>
        </p:grpSpPr>
        <p:graphicFrame>
          <p:nvGraphicFramePr>
            <p:cNvPr id="165897" name="Object 9"/>
            <p:cNvGraphicFramePr>
              <a:graphicFrameLocks noChangeAspect="1"/>
            </p:cNvGraphicFramePr>
            <p:nvPr/>
          </p:nvGraphicFramePr>
          <p:xfrm>
            <a:off x="3312" y="1056"/>
            <a:ext cx="378" cy="404"/>
          </p:xfrm>
          <a:graphic>
            <a:graphicData uri="http://schemas.openxmlformats.org/presentationml/2006/ole">
              <mc:AlternateContent xmlns:mc="http://schemas.openxmlformats.org/markup-compatibility/2006">
                <mc:Choice xmlns:v="urn:schemas-microsoft-com:vml" Requires="v">
                  <p:oleObj spid="_x0000_s3207" name="公式" r:id="rId5" imgW="126835" imgH="139518" progId="">
                    <p:embed/>
                  </p:oleObj>
                </mc:Choice>
                <mc:Fallback>
                  <p:oleObj name="公式" r:id="rId5" imgW="126835" imgH="139518"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1056"/>
                          <a:ext cx="378"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8" name="Line 10"/>
            <p:cNvSpPr>
              <a:spLocks noChangeShapeType="1"/>
            </p:cNvSpPr>
            <p:nvPr/>
          </p:nvSpPr>
          <p:spPr bwMode="auto">
            <a:xfrm flipV="1">
              <a:off x="3648" y="1196"/>
              <a:ext cx="0" cy="676"/>
            </a:xfrm>
            <a:prstGeom prst="line">
              <a:avLst/>
            </a:prstGeom>
            <a:noFill/>
            <a:ln w="381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5899" name="Rectangle 11"/>
          <p:cNvSpPr>
            <a:spLocks noChangeArrowheads="1"/>
          </p:cNvSpPr>
          <p:nvPr/>
        </p:nvSpPr>
        <p:spPr bwMode="auto">
          <a:xfrm>
            <a:off x="6781800" y="3657600"/>
            <a:ext cx="158750" cy="152400"/>
          </a:xfrm>
          <a:prstGeom prst="rect">
            <a:avLst/>
          </a:prstGeom>
          <a:solidFill>
            <a:srgbClr val="E7D75D"/>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 name="Group 42"/>
          <p:cNvGrpSpPr>
            <a:grpSpLocks/>
          </p:cNvGrpSpPr>
          <p:nvPr/>
        </p:nvGrpSpPr>
        <p:grpSpPr bwMode="auto">
          <a:xfrm>
            <a:off x="5715000" y="3352800"/>
            <a:ext cx="1149350" cy="762000"/>
            <a:chOff x="3792" y="1824"/>
            <a:chExt cx="724" cy="480"/>
          </a:xfrm>
        </p:grpSpPr>
        <p:graphicFrame>
          <p:nvGraphicFramePr>
            <p:cNvPr id="165901" name="Object 13"/>
            <p:cNvGraphicFramePr>
              <a:graphicFrameLocks noChangeAspect="1"/>
            </p:cNvGraphicFramePr>
            <p:nvPr/>
          </p:nvGraphicFramePr>
          <p:xfrm>
            <a:off x="4158" y="1973"/>
            <a:ext cx="258" cy="331"/>
          </p:xfrm>
          <a:graphic>
            <a:graphicData uri="http://schemas.openxmlformats.org/presentationml/2006/ole">
              <mc:AlternateContent xmlns:mc="http://schemas.openxmlformats.org/markup-compatibility/2006">
                <mc:Choice xmlns:v="urn:schemas-microsoft-com:vml" Requires="v">
                  <p:oleObj spid="_x0000_s3208" name="Equation" r:id="rId7" imgW="126835" imgH="152202" progId="">
                    <p:embed/>
                  </p:oleObj>
                </mc:Choice>
                <mc:Fallback>
                  <p:oleObj name="Equation" r:id="rId7" imgW="126835" imgH="152202"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8" y="1973"/>
                          <a:ext cx="258"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2" name="Line 14"/>
            <p:cNvSpPr>
              <a:spLocks noChangeShapeType="1"/>
            </p:cNvSpPr>
            <p:nvPr/>
          </p:nvSpPr>
          <p:spPr bwMode="auto">
            <a:xfrm>
              <a:off x="3792" y="1824"/>
              <a:ext cx="724" cy="240"/>
            </a:xfrm>
            <a:prstGeom prst="line">
              <a:avLst/>
            </a:prstGeom>
            <a:noFill/>
            <a:ln w="2857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47"/>
          <p:cNvGrpSpPr>
            <a:grpSpLocks/>
          </p:cNvGrpSpPr>
          <p:nvPr/>
        </p:nvGrpSpPr>
        <p:grpSpPr bwMode="auto">
          <a:xfrm>
            <a:off x="6858000" y="2133600"/>
            <a:ext cx="1522413" cy="1600200"/>
            <a:chOff x="4368" y="1104"/>
            <a:chExt cx="959" cy="1008"/>
          </a:xfrm>
        </p:grpSpPr>
        <p:sp>
          <p:nvSpPr>
            <p:cNvPr id="165904" name="Line 16"/>
            <p:cNvSpPr>
              <a:spLocks noChangeShapeType="1"/>
            </p:cNvSpPr>
            <p:nvPr/>
          </p:nvSpPr>
          <p:spPr bwMode="auto">
            <a:xfrm flipV="1">
              <a:off x="4368" y="1536"/>
              <a:ext cx="912" cy="576"/>
            </a:xfrm>
            <a:prstGeom prst="line">
              <a:avLst/>
            </a:prstGeom>
            <a:noFill/>
            <a:ln w="28575">
              <a:solidFill>
                <a:srgbClr val="1C1C1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5905" name="Object 17"/>
            <p:cNvGraphicFramePr>
              <a:graphicFrameLocks noChangeAspect="1"/>
            </p:cNvGraphicFramePr>
            <p:nvPr/>
          </p:nvGraphicFramePr>
          <p:xfrm>
            <a:off x="4992" y="1104"/>
            <a:ext cx="335" cy="480"/>
          </p:xfrm>
          <a:graphic>
            <a:graphicData uri="http://schemas.openxmlformats.org/presentationml/2006/ole">
              <mc:AlternateContent xmlns:mc="http://schemas.openxmlformats.org/markup-compatibility/2006">
                <mc:Choice xmlns:v="urn:schemas-microsoft-com:vml" Requires="v">
                  <p:oleObj spid="_x0000_s3209" name="Equation" r:id="rId9" imgW="139700" imgH="228600" progId="">
                    <p:embed/>
                  </p:oleObj>
                </mc:Choice>
                <mc:Fallback>
                  <p:oleObj name="Equation" r:id="rId9" imgW="139700" imgH="228600"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1104"/>
                          <a:ext cx="335"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46"/>
          <p:cNvGrpSpPr>
            <a:grpSpLocks/>
          </p:cNvGrpSpPr>
          <p:nvPr/>
        </p:nvGrpSpPr>
        <p:grpSpPr bwMode="auto">
          <a:xfrm>
            <a:off x="6858000" y="2971800"/>
            <a:ext cx="1339850" cy="762000"/>
            <a:chOff x="4368" y="1632"/>
            <a:chExt cx="844" cy="480"/>
          </a:xfrm>
        </p:grpSpPr>
        <p:graphicFrame>
          <p:nvGraphicFramePr>
            <p:cNvPr id="165907" name="Object 19"/>
            <p:cNvGraphicFramePr>
              <a:graphicFrameLocks noChangeAspect="1"/>
            </p:cNvGraphicFramePr>
            <p:nvPr/>
          </p:nvGraphicFramePr>
          <p:xfrm>
            <a:off x="4992" y="1632"/>
            <a:ext cx="220" cy="384"/>
          </p:xfrm>
          <a:graphic>
            <a:graphicData uri="http://schemas.openxmlformats.org/presentationml/2006/ole">
              <mc:AlternateContent xmlns:mc="http://schemas.openxmlformats.org/markup-compatibility/2006">
                <mc:Choice xmlns:v="urn:schemas-microsoft-com:vml" Requires="v">
                  <p:oleObj spid="_x0000_s3210" name="Equation" r:id="rId11" imgW="126725" imgH="177415" progId="">
                    <p:embed/>
                  </p:oleObj>
                </mc:Choice>
                <mc:Fallback>
                  <p:oleObj name="Equation" r:id="rId11" imgW="126725" imgH="177415" progId="">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2" y="1632"/>
                          <a:ext cx="22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8" name="Line 20"/>
            <p:cNvSpPr>
              <a:spLocks noChangeShapeType="1"/>
            </p:cNvSpPr>
            <p:nvPr/>
          </p:nvSpPr>
          <p:spPr bwMode="auto">
            <a:xfrm flipV="1">
              <a:off x="4368" y="1680"/>
              <a:ext cx="672" cy="432"/>
            </a:xfrm>
            <a:prstGeom prst="line">
              <a:avLst/>
            </a:prstGeom>
            <a:noFill/>
            <a:ln w="38100">
              <a:solidFill>
                <a:srgbClr val="FF00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65909" name="Object 21"/>
          <p:cNvGraphicFramePr>
            <a:graphicFrameLocks noChangeAspect="1"/>
          </p:cNvGraphicFramePr>
          <p:nvPr/>
        </p:nvGraphicFramePr>
        <p:xfrm>
          <a:off x="990600" y="5029200"/>
          <a:ext cx="1981200" cy="1379538"/>
        </p:xfrm>
        <a:graphic>
          <a:graphicData uri="http://schemas.openxmlformats.org/presentationml/2006/ole">
            <mc:AlternateContent xmlns:mc="http://schemas.openxmlformats.org/markup-compatibility/2006">
              <mc:Choice xmlns:v="urn:schemas-microsoft-com:vml" Requires="v">
                <p:oleObj spid="_x0000_s3211" name="Equation" r:id="rId13" imgW="571500" imgH="457200" progId="">
                  <p:embed/>
                </p:oleObj>
              </mc:Choice>
              <mc:Fallback>
                <p:oleObj name="Equation" r:id="rId13" imgW="571500" imgH="457200" progId="">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0600" y="5029200"/>
                        <a:ext cx="1981200" cy="1379538"/>
                      </a:xfrm>
                      <a:prstGeom prst="rect">
                        <a:avLst/>
                      </a:prstGeom>
                      <a:gradFill rotWithShape="0">
                        <a:gsLst>
                          <a:gs pos="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pSp>
        <p:nvGrpSpPr>
          <p:cNvPr id="8" name="Group 22"/>
          <p:cNvGrpSpPr>
            <a:grpSpLocks/>
          </p:cNvGrpSpPr>
          <p:nvPr/>
        </p:nvGrpSpPr>
        <p:grpSpPr bwMode="auto">
          <a:xfrm>
            <a:off x="6026150" y="3124200"/>
            <a:ext cx="1295400" cy="381000"/>
            <a:chOff x="4128" y="1680"/>
            <a:chExt cx="816" cy="240"/>
          </a:xfrm>
        </p:grpSpPr>
        <p:sp>
          <p:nvSpPr>
            <p:cNvPr id="165911" name="Line 23"/>
            <p:cNvSpPr>
              <a:spLocks noChangeShapeType="1"/>
            </p:cNvSpPr>
            <p:nvPr/>
          </p:nvSpPr>
          <p:spPr bwMode="auto">
            <a:xfrm>
              <a:off x="4535" y="1680"/>
              <a:ext cx="409" cy="144"/>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2" name="Line 24"/>
            <p:cNvSpPr>
              <a:spLocks noChangeShapeType="1"/>
            </p:cNvSpPr>
            <p:nvPr/>
          </p:nvSpPr>
          <p:spPr bwMode="auto">
            <a:xfrm flipH="1">
              <a:off x="4128" y="1680"/>
              <a:ext cx="356" cy="240"/>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45"/>
          <p:cNvGrpSpPr>
            <a:grpSpLocks/>
          </p:cNvGrpSpPr>
          <p:nvPr/>
        </p:nvGrpSpPr>
        <p:grpSpPr bwMode="auto">
          <a:xfrm>
            <a:off x="5737225" y="3124200"/>
            <a:ext cx="2246313" cy="977900"/>
            <a:chOff x="3662" y="1736"/>
            <a:chExt cx="1415" cy="616"/>
          </a:xfrm>
        </p:grpSpPr>
        <p:graphicFrame>
          <p:nvGraphicFramePr>
            <p:cNvPr id="165914" name="Object 26"/>
            <p:cNvGraphicFramePr>
              <a:graphicFrameLocks noChangeAspect="1"/>
            </p:cNvGraphicFramePr>
            <p:nvPr/>
          </p:nvGraphicFramePr>
          <p:xfrm>
            <a:off x="4704" y="1736"/>
            <a:ext cx="373" cy="520"/>
          </p:xfrm>
          <a:graphic>
            <a:graphicData uri="http://schemas.openxmlformats.org/presentationml/2006/ole">
              <mc:AlternateContent xmlns:mc="http://schemas.openxmlformats.org/markup-compatibility/2006">
                <mc:Choice xmlns:v="urn:schemas-microsoft-com:vml" Requires="v">
                  <p:oleObj spid="_x0000_s3212" name="Equation" r:id="rId15" imgW="165028" imgH="228501" progId="">
                    <p:embed/>
                  </p:oleObj>
                </mc:Choice>
                <mc:Fallback>
                  <p:oleObj name="Equation" r:id="rId15" imgW="165028" imgH="228501"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1736"/>
                          <a:ext cx="373"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15" name="Line 27"/>
            <p:cNvSpPr>
              <a:spLocks noChangeShapeType="1"/>
            </p:cNvSpPr>
            <p:nvPr/>
          </p:nvSpPr>
          <p:spPr bwMode="auto">
            <a:xfrm flipV="1">
              <a:off x="4380" y="1872"/>
              <a:ext cx="336" cy="240"/>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16" name="Line 28"/>
            <p:cNvSpPr>
              <a:spLocks noChangeShapeType="1"/>
            </p:cNvSpPr>
            <p:nvPr/>
          </p:nvSpPr>
          <p:spPr bwMode="auto">
            <a:xfrm flipH="1" flipV="1">
              <a:off x="3840" y="1920"/>
              <a:ext cx="540" cy="192"/>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5917" name="Object 29"/>
            <p:cNvGraphicFramePr>
              <a:graphicFrameLocks noChangeAspect="1"/>
            </p:cNvGraphicFramePr>
            <p:nvPr/>
          </p:nvGraphicFramePr>
          <p:xfrm>
            <a:off x="3662" y="1898"/>
            <a:ext cx="370" cy="454"/>
          </p:xfrm>
          <a:graphic>
            <a:graphicData uri="http://schemas.openxmlformats.org/presentationml/2006/ole">
              <mc:AlternateContent xmlns:mc="http://schemas.openxmlformats.org/markup-compatibility/2006">
                <mc:Choice xmlns:v="urn:schemas-microsoft-com:vml" Requires="v">
                  <p:oleObj spid="_x0000_s3213" name="Equation" r:id="rId17" imgW="177569" imgH="215619" progId="">
                    <p:embed/>
                  </p:oleObj>
                </mc:Choice>
                <mc:Fallback>
                  <p:oleObj name="Equation" r:id="rId17" imgW="177569" imgH="215619" progId="">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62" y="1898"/>
                          <a:ext cx="370"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5918" name="Object 30"/>
          <p:cNvGraphicFramePr>
            <a:graphicFrameLocks noChangeAspect="1"/>
          </p:cNvGraphicFramePr>
          <p:nvPr/>
        </p:nvGraphicFramePr>
        <p:xfrm>
          <a:off x="4114800" y="5321300"/>
          <a:ext cx="4319588" cy="850900"/>
        </p:xfrm>
        <a:graphic>
          <a:graphicData uri="http://schemas.openxmlformats.org/presentationml/2006/ole">
            <mc:AlternateContent xmlns:mc="http://schemas.openxmlformats.org/markup-compatibility/2006">
              <mc:Choice xmlns:v="urn:schemas-microsoft-com:vml" Requires="v">
                <p:oleObj spid="_x0000_s3214" name="Equation" r:id="rId19" imgW="1040948" imgH="241195" progId="">
                  <p:embed/>
                </p:oleObj>
              </mc:Choice>
              <mc:Fallback>
                <p:oleObj name="Equation" r:id="rId19" imgW="1040948" imgH="241195"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321300"/>
                        <a:ext cx="4319588" cy="850900"/>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aphicFrame>
        <p:nvGraphicFramePr>
          <p:cNvPr id="165919" name="Object 31"/>
          <p:cNvGraphicFramePr>
            <a:graphicFrameLocks noChangeAspect="1"/>
          </p:cNvGraphicFramePr>
          <p:nvPr/>
        </p:nvGraphicFramePr>
        <p:xfrm>
          <a:off x="914400" y="1408113"/>
          <a:ext cx="1524000" cy="1182687"/>
        </p:xfrm>
        <a:graphic>
          <a:graphicData uri="http://schemas.openxmlformats.org/presentationml/2006/ole">
            <mc:AlternateContent xmlns:mc="http://schemas.openxmlformats.org/markup-compatibility/2006">
              <mc:Choice xmlns:v="urn:schemas-microsoft-com:vml" Requires="v">
                <p:oleObj spid="_x0000_s3215" name="Equation" r:id="rId21" imgW="507780" imgH="393529" progId="">
                  <p:embed/>
                </p:oleObj>
              </mc:Choice>
              <mc:Fallback>
                <p:oleObj name="Equation" r:id="rId21" imgW="507780" imgH="393529" progId="">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14400" y="1408113"/>
                        <a:ext cx="1524000" cy="118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5920" name="Object 32"/>
          <p:cNvGraphicFramePr>
            <a:graphicFrameLocks noChangeAspect="1"/>
          </p:cNvGraphicFramePr>
          <p:nvPr/>
        </p:nvGraphicFramePr>
        <p:xfrm>
          <a:off x="533400" y="2514600"/>
          <a:ext cx="2514600" cy="1149350"/>
        </p:xfrm>
        <a:graphic>
          <a:graphicData uri="http://schemas.openxmlformats.org/presentationml/2006/ole">
            <mc:AlternateContent xmlns:mc="http://schemas.openxmlformats.org/markup-compatibility/2006">
              <mc:Choice xmlns:v="urn:schemas-microsoft-com:vml" Requires="v">
                <p:oleObj spid="_x0000_s3216" name="Equation" r:id="rId23" imgW="914400" imgH="419100" progId="">
                  <p:embed/>
                </p:oleObj>
              </mc:Choice>
              <mc:Fallback>
                <p:oleObj name="Equation" r:id="rId23" imgW="914400" imgH="419100" progId="">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3400" y="2514600"/>
                        <a:ext cx="2514600"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48"/>
          <p:cNvGrpSpPr>
            <a:grpSpLocks/>
          </p:cNvGrpSpPr>
          <p:nvPr/>
        </p:nvGrpSpPr>
        <p:grpSpPr bwMode="auto">
          <a:xfrm>
            <a:off x="6330950" y="2438400"/>
            <a:ext cx="533400" cy="1295400"/>
            <a:chOff x="4036" y="1296"/>
            <a:chExt cx="336" cy="816"/>
          </a:xfrm>
        </p:grpSpPr>
        <p:graphicFrame>
          <p:nvGraphicFramePr>
            <p:cNvPr id="165923" name="Object 35"/>
            <p:cNvGraphicFramePr>
              <a:graphicFrameLocks noChangeAspect="1"/>
            </p:cNvGraphicFramePr>
            <p:nvPr/>
          </p:nvGraphicFramePr>
          <p:xfrm>
            <a:off x="4036" y="1296"/>
            <a:ext cx="307" cy="489"/>
          </p:xfrm>
          <a:graphic>
            <a:graphicData uri="http://schemas.openxmlformats.org/presentationml/2006/ole">
              <mc:AlternateContent xmlns:mc="http://schemas.openxmlformats.org/markup-compatibility/2006">
                <mc:Choice xmlns:v="urn:schemas-microsoft-com:vml" Requires="v">
                  <p:oleObj spid="_x0000_s3217" name="公式" r:id="rId25" imgW="101556" imgH="139639" progId="">
                    <p:embed/>
                  </p:oleObj>
                </mc:Choice>
                <mc:Fallback>
                  <p:oleObj name="公式" r:id="rId25" imgW="101556" imgH="139639" progId="">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36" y="1296"/>
                          <a:ext cx="307" cy="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24" name="Line 36"/>
            <p:cNvSpPr>
              <a:spLocks noChangeShapeType="1"/>
            </p:cNvSpPr>
            <p:nvPr/>
          </p:nvSpPr>
          <p:spPr bwMode="auto">
            <a:xfrm flipH="1" flipV="1">
              <a:off x="4180" y="1680"/>
              <a:ext cx="192" cy="432"/>
            </a:xfrm>
            <a:prstGeom prst="line">
              <a:avLst/>
            </a:prstGeom>
            <a:noFill/>
            <a:ln w="3810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7389863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920"/>
                                        </p:tgtEl>
                                        <p:attrNameLst>
                                          <p:attrName>style.visibility</p:attrName>
                                        </p:attrNameLst>
                                      </p:cBhvr>
                                      <p:to>
                                        <p:strVal val="visible"/>
                                      </p:to>
                                    </p:set>
                                    <p:animEffect transition="in" filter="blinds(horizontal)">
                                      <p:cBhvr>
                                        <p:cTn id="7" dur="500"/>
                                        <p:tgtEl>
                                          <p:spTgt spid="165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589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up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upRight)">
                                      <p:cBhvr>
                                        <p:cTn id="26" dur="5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165892"/>
                                        </p:tgtEl>
                                        <p:attrNameLst>
                                          <p:attrName>style.visibility</p:attrName>
                                        </p:attrNameLst>
                                      </p:cBhvr>
                                      <p:to>
                                        <p:strVal val="visible"/>
                                      </p:to>
                                    </p:set>
                                    <p:animEffect transition="in" filter="blinds(vertical)">
                                      <p:cBhvr>
                                        <p:cTn id="31" dur="500"/>
                                        <p:tgtEl>
                                          <p:spTgt spid="1658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9"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trips(upLef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ppt_x</p:attrName>
                                        </p:attrNameLst>
                                      </p:cBhvr>
                                      <p:tavLst>
                                        <p:tav tm="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ppt_h/2"/>
                                          </p:val>
                                        </p:tav>
                                        <p:tav tm="100000">
                                          <p:val>
                                            <p:strVal val="#ppt_y"/>
                                          </p:val>
                                        </p:tav>
                                      </p:tavLst>
                                    </p:anim>
                                    <p:anim calcmode="lin" valueType="num">
                                      <p:cBhvr>
                                        <p:cTn id="43" dur="500" fill="hold"/>
                                        <p:tgtEl>
                                          <p:spTgt spid="8"/>
                                        </p:tgtEl>
                                        <p:attrNameLst>
                                          <p:attrName>ppt_w</p:attrName>
                                        </p:attrNameLst>
                                      </p:cBhvr>
                                      <p:tavLst>
                                        <p:tav tm="0">
                                          <p:val>
                                            <p:strVal val="#ppt_w"/>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9"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strips(upLeft)">
                                      <p:cBhvr>
                                        <p:cTn id="49" dur="500"/>
                                        <p:tgtEl>
                                          <p:spTgt spid="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nodeType="clickEffect">
                                  <p:stCondLst>
                                    <p:cond delay="0"/>
                                  </p:stCondLst>
                                  <p:childTnLst>
                                    <p:set>
                                      <p:cBhvr>
                                        <p:cTn id="53" dur="1" fill="hold">
                                          <p:stCondLst>
                                            <p:cond delay="0"/>
                                          </p:stCondLst>
                                        </p:cTn>
                                        <p:tgtEl>
                                          <p:spTgt spid="165909"/>
                                        </p:tgtEl>
                                        <p:attrNameLst>
                                          <p:attrName>style.visibility</p:attrName>
                                        </p:attrNameLst>
                                      </p:cBhvr>
                                      <p:to>
                                        <p:strVal val="visible"/>
                                      </p:to>
                                    </p:set>
                                    <p:animEffect transition="in" filter="blinds(vertical)">
                                      <p:cBhvr>
                                        <p:cTn id="54" dur="500"/>
                                        <p:tgtEl>
                                          <p:spTgt spid="16590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nodeType="clickEffect">
                                  <p:stCondLst>
                                    <p:cond delay="0"/>
                                  </p:stCondLst>
                                  <p:childTnLst>
                                    <p:set>
                                      <p:cBhvr>
                                        <p:cTn id="58" dur="1" fill="hold">
                                          <p:stCondLst>
                                            <p:cond delay="0"/>
                                          </p:stCondLst>
                                        </p:cTn>
                                        <p:tgtEl>
                                          <p:spTgt spid="165918"/>
                                        </p:tgtEl>
                                        <p:attrNameLst>
                                          <p:attrName>style.visibility</p:attrName>
                                        </p:attrNameLst>
                                      </p:cBhvr>
                                      <p:to>
                                        <p:strVal val="visible"/>
                                      </p:to>
                                    </p:set>
                                    <p:animEffect transition="in" filter="blinds(vertical)">
                                      <p:cBhvr>
                                        <p:cTn id="59" dur="500"/>
                                        <p:tgtEl>
                                          <p:spTgt spid="165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62000" y="228600"/>
            <a:ext cx="3215945" cy="584775"/>
          </a:xfrm>
          <a:prstGeom prst="rect">
            <a:avLst/>
          </a:prstGeom>
        </p:spPr>
        <p:txBody>
          <a:bodyPr wrap="none">
            <a:spAutoFit/>
          </a:bodyPr>
          <a:lstStyle/>
          <a:p>
            <a:r>
              <a:rPr lang="zh-CN"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五 频率</a:t>
            </a:r>
            <a:r>
              <a:rPr lang="en-US" altLang="zh-CN" sz="3200" b="1" i="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ν</a:t>
            </a:r>
            <a:r>
              <a:rPr lang="zh-CN"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和周期</a:t>
            </a:r>
            <a:r>
              <a:rPr lang="en-US"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endParaRPr lang="zh-CN"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0" y="1263188"/>
            <a:ext cx="9144000" cy="954107"/>
          </a:xfrm>
          <a:prstGeom prst="rect">
            <a:avLst/>
          </a:prstGeom>
        </p:spPr>
        <p:txBody>
          <a:bodyPr wrap="square">
            <a:spAutoFit/>
          </a:bodyPr>
          <a:lstStyle/>
          <a:p>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频率</a:t>
            </a:r>
            <a:r>
              <a:rPr lang="en-US" altLang="zh-CN" sz="28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ν</a:t>
            </a:r>
            <a:r>
              <a:rPr lang="en-US" altLang="zh-CN" sz="28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表示刚体每秒转动的周数</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rev</a:t>
            </a:r>
          </a:p>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频率的单位为赫兹（</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Hz</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），即</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6250424"/>
              </p:ext>
            </p:extLst>
          </p:nvPr>
        </p:nvGraphicFramePr>
        <p:xfrm>
          <a:off x="4870452" y="1702276"/>
          <a:ext cx="4121148" cy="496876"/>
        </p:xfrm>
        <a:graphic>
          <a:graphicData uri="http://schemas.openxmlformats.org/presentationml/2006/ole">
            <mc:AlternateContent xmlns:mc="http://schemas.openxmlformats.org/markup-compatibility/2006">
              <mc:Choice xmlns:v="urn:schemas-microsoft-com:vml" Requires="v">
                <p:oleObj spid="_x0000_s4142" r:id="rId3" imgW="1333500" imgH="165100" progId="">
                  <p:embed/>
                </p:oleObj>
              </mc:Choice>
              <mc:Fallback>
                <p:oleObj r:id="rId3" imgW="1333500" imgH="1651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2" y="1702276"/>
                        <a:ext cx="4121148" cy="496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6753" y="2514600"/>
            <a:ext cx="4546437" cy="523220"/>
          </a:xfrm>
          <a:prstGeom prst="rect">
            <a:avLst/>
          </a:prstGeom>
        </p:spPr>
        <p:txBody>
          <a:bodyPr wrap="none">
            <a:spAutoFit/>
          </a:bodyPr>
          <a:lstStyle/>
          <a:p>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频率</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ν</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与角速度</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ω</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的关系为：</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218911245"/>
              </p:ext>
            </p:extLst>
          </p:nvPr>
        </p:nvGraphicFramePr>
        <p:xfrm>
          <a:off x="4800600" y="2209800"/>
          <a:ext cx="1371600" cy="1103243"/>
        </p:xfrm>
        <a:graphic>
          <a:graphicData uri="http://schemas.openxmlformats.org/presentationml/2006/ole">
            <mc:AlternateContent xmlns:mc="http://schemas.openxmlformats.org/markup-compatibility/2006">
              <mc:Choice xmlns:v="urn:schemas-microsoft-com:vml" Requires="v">
                <p:oleObj spid="_x0000_s4143" r:id="rId5" imgW="431613" imgH="355446" progId="">
                  <p:embed/>
                </p:oleObj>
              </mc:Choice>
              <mc:Fallback>
                <p:oleObj r:id="rId5" imgW="431613" imgH="355446"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209800"/>
                        <a:ext cx="1371600" cy="1103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610459291"/>
              </p:ext>
            </p:extLst>
          </p:nvPr>
        </p:nvGraphicFramePr>
        <p:xfrm>
          <a:off x="6793743" y="2514600"/>
          <a:ext cx="1740657" cy="580219"/>
        </p:xfrm>
        <a:graphic>
          <a:graphicData uri="http://schemas.openxmlformats.org/presentationml/2006/ole">
            <mc:AlternateContent xmlns:mc="http://schemas.openxmlformats.org/markup-compatibility/2006">
              <mc:Choice xmlns:v="urn:schemas-microsoft-com:vml" Requires="v">
                <p:oleObj spid="_x0000_s4144" r:id="rId7" imgW="494870" imgH="164957" progId="">
                  <p:embed/>
                </p:oleObj>
              </mc:Choice>
              <mc:Fallback>
                <p:oleObj r:id="rId7" imgW="494870" imgH="164957"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3743" y="2514600"/>
                        <a:ext cx="1740657" cy="580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349578193"/>
              </p:ext>
            </p:extLst>
          </p:nvPr>
        </p:nvGraphicFramePr>
        <p:xfrm>
          <a:off x="3886201" y="4267201"/>
          <a:ext cx="1066799" cy="1066799"/>
        </p:xfrm>
        <a:graphic>
          <a:graphicData uri="http://schemas.openxmlformats.org/presentationml/2006/ole">
            <mc:AlternateContent xmlns:mc="http://schemas.openxmlformats.org/markup-compatibility/2006">
              <mc:Choice xmlns:v="urn:schemas-microsoft-com:vml" Requires="v">
                <p:oleObj spid="_x0000_s4145" name="Equation" r:id="rId9" imgW="355292" imgH="355292" progId="">
                  <p:embed/>
                </p:oleObj>
              </mc:Choice>
              <mc:Fallback>
                <p:oleObj name="Equation" r:id="rId9" imgW="355292" imgH="355292"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1" y="4267201"/>
                        <a:ext cx="1066799" cy="1066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115410" y="3429001"/>
            <a:ext cx="8647590" cy="990600"/>
          </a:xfrm>
          <a:prstGeom prst="rect">
            <a:avLst/>
          </a:prstGeom>
        </p:spPr>
        <p:txBody>
          <a:bodyPr wrap="square">
            <a:spAutoFit/>
          </a:bodyPr>
          <a:lstStyle/>
          <a:p>
            <a:r>
              <a:rPr lang="zh-CN"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周期</a:t>
            </a:r>
            <a:r>
              <a:rPr lang="en-US" altLang="zh-CN" sz="28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8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黑体" panose="02010609060101010101" pitchFamily="49" charset="-122"/>
                <a:ea typeface="黑体" panose="02010609060101010101" pitchFamily="49" charset="-122"/>
              </a:rPr>
              <a:t>为刚体转动完成一周所需的时间，与频率的关系为：</a:t>
            </a:r>
          </a:p>
        </p:txBody>
      </p:sp>
    </p:spTree>
    <p:extLst>
      <p:ext uri="{BB962C8B-B14F-4D97-AF65-F5344CB8AC3E}">
        <p14:creationId xmlns:p14="http://schemas.microsoft.com/office/powerpoint/2010/main" val="16214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2418</TotalTime>
  <Words>2293</Words>
  <Application>Microsoft Office PowerPoint</Application>
  <PresentationFormat>全屏显示(4:3)</PresentationFormat>
  <Paragraphs>273</Paragraphs>
  <Slides>52</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6" baseType="lpstr">
      <vt:lpstr>Arial Unicode MS</vt:lpstr>
      <vt:lpstr>黑体</vt:lpstr>
      <vt:lpstr>楷体_GB2312</vt:lpstr>
      <vt:lpstr>宋体</vt:lpstr>
      <vt:lpstr>Arial</vt:lpstr>
      <vt:lpstr>Book Antiqua</vt:lpstr>
      <vt:lpstr>Calibri</vt:lpstr>
      <vt:lpstr>Symbol</vt:lpstr>
      <vt:lpstr>Times New Roman</vt:lpstr>
      <vt:lpstr>Verdana</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gaojian wu</dc:creator>
  <cp:lastModifiedBy>ChenFeng</cp:lastModifiedBy>
  <cp:revision>111</cp:revision>
  <dcterms:created xsi:type="dcterms:W3CDTF">2014-01-25T15:24:38Z</dcterms:created>
  <dcterms:modified xsi:type="dcterms:W3CDTF">2022-04-16T05:10:28Z</dcterms:modified>
</cp:coreProperties>
</file>