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notesSlides/notesSlide2.xml" ContentType="application/vnd.openxmlformats-officedocument.presentationml.notesSlide+xml"/>
  <Override PartName="/ppt/activeX/activeX3.xml" ContentType="application/vnd.ms-office.activeX+xml"/>
  <Override PartName="/ppt/activeX/activeX3.bin" ContentType="application/vnd.ms-office.activeX"/>
  <Override PartName="/ppt/activeX/activeX4.xml" ContentType="application/vnd.ms-office.activeX+xml"/>
  <Override PartName="/ppt/activeX/activeX4.bin" ContentType="application/vnd.ms-office.activeX"/>
  <Override PartName="/ppt/activeX/activeX5.xml" ContentType="application/vnd.ms-office.activeX+xml"/>
  <Override PartName="/ppt/activeX/activeX5.bin" ContentType="application/vnd.ms-office.activeX"/>
  <Override PartName="/ppt/activeX/activeX6.xml" ContentType="application/vnd.ms-office.activeX+xml"/>
  <Override PartName="/ppt/activeX/activeX6.bin" ContentType="application/vnd.ms-office.activeX"/>
  <Override PartName="/ppt/activeX/activeX7.xml" ContentType="application/vnd.ms-office.activeX+xml"/>
  <Override PartName="/ppt/activeX/activeX7.bin" ContentType="application/vnd.ms-office.activeX"/>
  <Override PartName="/ppt/activeX/activeX8.xml" ContentType="application/vnd.ms-office.activeX+xml"/>
  <Override PartName="/ppt/activeX/activeX8.bin" ContentType="application/vnd.ms-office.activeX"/>
  <Override PartName="/ppt/activeX/activeX9.xml" ContentType="application/vnd.ms-office.activeX+xml"/>
  <Override PartName="/ppt/activeX/activeX9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329" r:id="rId2"/>
    <p:sldId id="258" r:id="rId3"/>
    <p:sldId id="382" r:id="rId4"/>
    <p:sldId id="259" r:id="rId5"/>
    <p:sldId id="330" r:id="rId6"/>
    <p:sldId id="261" r:id="rId7"/>
    <p:sldId id="262" r:id="rId8"/>
    <p:sldId id="263" r:id="rId9"/>
    <p:sldId id="264" r:id="rId10"/>
    <p:sldId id="265" r:id="rId11"/>
    <p:sldId id="266" r:id="rId12"/>
    <p:sldId id="383" r:id="rId13"/>
    <p:sldId id="267" r:id="rId14"/>
    <p:sldId id="331" r:id="rId15"/>
    <p:sldId id="332" r:id="rId16"/>
    <p:sldId id="359" r:id="rId17"/>
    <p:sldId id="333" r:id="rId18"/>
    <p:sldId id="360" r:id="rId19"/>
    <p:sldId id="361" r:id="rId20"/>
    <p:sldId id="270" r:id="rId21"/>
    <p:sldId id="334" r:id="rId22"/>
    <p:sldId id="273" r:id="rId23"/>
    <p:sldId id="335" r:id="rId24"/>
    <p:sldId id="276" r:id="rId25"/>
    <p:sldId id="277" r:id="rId26"/>
    <p:sldId id="278" r:id="rId27"/>
    <p:sldId id="279" r:id="rId28"/>
    <p:sldId id="362" r:id="rId29"/>
    <p:sldId id="384" r:id="rId30"/>
    <p:sldId id="380" r:id="rId31"/>
    <p:sldId id="381" r:id="rId32"/>
    <p:sldId id="368" r:id="rId33"/>
    <p:sldId id="369" r:id="rId34"/>
    <p:sldId id="370" r:id="rId35"/>
    <p:sldId id="372" r:id="rId36"/>
    <p:sldId id="373" r:id="rId37"/>
    <p:sldId id="374" r:id="rId38"/>
    <p:sldId id="375" r:id="rId39"/>
    <p:sldId id="376" r:id="rId40"/>
    <p:sldId id="377" r:id="rId41"/>
    <p:sldId id="340" r:id="rId42"/>
    <p:sldId id="341" r:id="rId43"/>
    <p:sldId id="385" r:id="rId44"/>
    <p:sldId id="291" r:id="rId45"/>
    <p:sldId id="290" r:id="rId46"/>
    <p:sldId id="386" r:id="rId47"/>
    <p:sldId id="292" r:id="rId48"/>
    <p:sldId id="293" r:id="rId49"/>
    <p:sldId id="294" r:id="rId50"/>
    <p:sldId id="295" r:id="rId51"/>
    <p:sldId id="296" r:id="rId52"/>
    <p:sldId id="297" r:id="rId53"/>
    <p:sldId id="365" r:id="rId54"/>
    <p:sldId id="343" r:id="rId55"/>
    <p:sldId id="344" r:id="rId56"/>
    <p:sldId id="345" r:id="rId57"/>
    <p:sldId id="346" r:id="rId58"/>
    <p:sldId id="347" r:id="rId59"/>
    <p:sldId id="348" r:id="rId60"/>
    <p:sldId id="349" r:id="rId61"/>
    <p:sldId id="387" r:id="rId62"/>
    <p:sldId id="388" r:id="rId63"/>
    <p:sldId id="389" r:id="rId64"/>
    <p:sldId id="350" r:id="rId65"/>
    <p:sldId id="351" r:id="rId66"/>
    <p:sldId id="353" r:id="rId67"/>
    <p:sldId id="354" r:id="rId68"/>
    <p:sldId id="358" r:id="rId69"/>
    <p:sldId id="315" r:id="rId70"/>
    <p:sldId id="316" r:id="rId71"/>
    <p:sldId id="317" r:id="rId72"/>
    <p:sldId id="309" r:id="rId73"/>
    <p:sldId id="310" r:id="rId74"/>
    <p:sldId id="391" r:id="rId75"/>
    <p:sldId id="390" r:id="rId76"/>
    <p:sldId id="311" r:id="rId7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e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40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7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2" Type="http://schemas.openxmlformats.org/officeDocument/2006/relationships/image" Target="../media/image35.wmf"/><Relationship Id="rId1" Type="http://schemas.openxmlformats.org/officeDocument/2006/relationships/image" Target="../media/image36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101.wmf"/><Relationship Id="rId18" Type="http://schemas.openxmlformats.org/officeDocument/2006/relationships/image" Target="../media/image10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12" Type="http://schemas.openxmlformats.org/officeDocument/2006/relationships/image" Target="../media/image100.wmf"/><Relationship Id="rId17" Type="http://schemas.openxmlformats.org/officeDocument/2006/relationships/image" Target="../media/image105.wmf"/><Relationship Id="rId2" Type="http://schemas.openxmlformats.org/officeDocument/2006/relationships/image" Target="../media/image90.wmf"/><Relationship Id="rId16" Type="http://schemas.openxmlformats.org/officeDocument/2006/relationships/image" Target="../media/image104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93.wmf"/><Relationship Id="rId15" Type="http://schemas.openxmlformats.org/officeDocument/2006/relationships/image" Target="../media/image103.wmf"/><Relationship Id="rId10" Type="http://schemas.openxmlformats.org/officeDocument/2006/relationships/image" Target="../media/image98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Relationship Id="rId14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12.wmf"/><Relationship Id="rId2" Type="http://schemas.openxmlformats.org/officeDocument/2006/relationships/image" Target="../media/image108.wmf"/><Relationship Id="rId1" Type="http://schemas.openxmlformats.org/officeDocument/2006/relationships/image" Target="../media/image107.emf"/><Relationship Id="rId6" Type="http://schemas.openxmlformats.org/officeDocument/2006/relationships/image" Target="../media/image111.e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8.wmf"/><Relationship Id="rId7" Type="http://schemas.openxmlformats.org/officeDocument/2006/relationships/image" Target="../media/image117.e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6" Type="http://schemas.openxmlformats.org/officeDocument/2006/relationships/image" Target="../media/image116.emf"/><Relationship Id="rId5" Type="http://schemas.openxmlformats.org/officeDocument/2006/relationships/image" Target="../media/image115.emf"/><Relationship Id="rId4" Type="http://schemas.openxmlformats.org/officeDocument/2006/relationships/image" Target="../media/image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8.wmf"/><Relationship Id="rId7" Type="http://schemas.openxmlformats.org/officeDocument/2006/relationships/image" Target="../media/image124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9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32.wmf"/><Relationship Id="rId7" Type="http://schemas.openxmlformats.org/officeDocument/2006/relationships/image" Target="../media/image125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9" Type="http://schemas.openxmlformats.org/officeDocument/2006/relationships/image" Target="../media/image13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3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e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image" Target="../media/image161.wmf"/><Relationship Id="rId7" Type="http://schemas.openxmlformats.org/officeDocument/2006/relationships/image" Target="../media/image165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Relationship Id="rId9" Type="http://schemas.openxmlformats.org/officeDocument/2006/relationships/image" Target="../media/image167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image" Target="../media/image170.wmf"/><Relationship Id="rId7" Type="http://schemas.openxmlformats.org/officeDocument/2006/relationships/image" Target="../media/image162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61.wmf"/><Relationship Id="rId11" Type="http://schemas.openxmlformats.org/officeDocument/2006/relationships/image" Target="../media/image171.wmf"/><Relationship Id="rId5" Type="http://schemas.openxmlformats.org/officeDocument/2006/relationships/image" Target="../media/image160.wmf"/><Relationship Id="rId10" Type="http://schemas.openxmlformats.org/officeDocument/2006/relationships/image" Target="../media/image167.wmf"/><Relationship Id="rId4" Type="http://schemas.openxmlformats.org/officeDocument/2006/relationships/image" Target="../media/image159.wmf"/><Relationship Id="rId9" Type="http://schemas.openxmlformats.org/officeDocument/2006/relationships/image" Target="../media/image166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1.wmf"/><Relationship Id="rId1" Type="http://schemas.openxmlformats.org/officeDocument/2006/relationships/image" Target="../media/image172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image" Target="../media/image181.wmf"/><Relationship Id="rId7" Type="http://schemas.openxmlformats.org/officeDocument/2006/relationships/image" Target="../media/image177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78.wmf"/><Relationship Id="rId11" Type="http://schemas.openxmlformats.org/officeDocument/2006/relationships/image" Target="../media/image185.wmf"/><Relationship Id="rId5" Type="http://schemas.openxmlformats.org/officeDocument/2006/relationships/image" Target="../media/image171.wmf"/><Relationship Id="rId10" Type="http://schemas.openxmlformats.org/officeDocument/2006/relationships/image" Target="../media/image184.wmf"/><Relationship Id="rId4" Type="http://schemas.openxmlformats.org/officeDocument/2006/relationships/image" Target="../media/image172.wmf"/><Relationship Id="rId9" Type="http://schemas.openxmlformats.org/officeDocument/2006/relationships/image" Target="../media/image18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9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10" Type="http://schemas.openxmlformats.org/officeDocument/2006/relationships/image" Target="../media/image207.wmf"/><Relationship Id="rId4" Type="http://schemas.openxmlformats.org/officeDocument/2006/relationships/image" Target="../media/image201.wmf"/><Relationship Id="rId9" Type="http://schemas.openxmlformats.org/officeDocument/2006/relationships/image" Target="../media/image206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image" Target="../media/image219.wmf"/><Relationship Id="rId3" Type="http://schemas.openxmlformats.org/officeDocument/2006/relationships/image" Target="../media/image210.wmf"/><Relationship Id="rId7" Type="http://schemas.openxmlformats.org/officeDocument/2006/relationships/image" Target="../media/image214.wmf"/><Relationship Id="rId12" Type="http://schemas.openxmlformats.org/officeDocument/2006/relationships/image" Target="../media/image218.wmf"/><Relationship Id="rId2" Type="http://schemas.openxmlformats.org/officeDocument/2006/relationships/image" Target="../media/image209.wmf"/><Relationship Id="rId16" Type="http://schemas.openxmlformats.org/officeDocument/2006/relationships/image" Target="../media/image222.wmf"/><Relationship Id="rId1" Type="http://schemas.openxmlformats.org/officeDocument/2006/relationships/image" Target="../media/image208.emf"/><Relationship Id="rId6" Type="http://schemas.openxmlformats.org/officeDocument/2006/relationships/image" Target="../media/image213.wmf"/><Relationship Id="rId11" Type="http://schemas.openxmlformats.org/officeDocument/2006/relationships/image" Target="../media/image217.wmf"/><Relationship Id="rId5" Type="http://schemas.openxmlformats.org/officeDocument/2006/relationships/image" Target="../media/image212.wmf"/><Relationship Id="rId15" Type="http://schemas.openxmlformats.org/officeDocument/2006/relationships/image" Target="../media/image221.wmf"/><Relationship Id="rId10" Type="http://schemas.openxmlformats.org/officeDocument/2006/relationships/image" Target="../media/image216.wmf"/><Relationship Id="rId4" Type="http://schemas.openxmlformats.org/officeDocument/2006/relationships/image" Target="../media/image211.wmf"/><Relationship Id="rId9" Type="http://schemas.openxmlformats.org/officeDocument/2006/relationships/image" Target="../media/image8.wmf"/><Relationship Id="rId14" Type="http://schemas.openxmlformats.org/officeDocument/2006/relationships/image" Target="../media/image220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Relationship Id="rId5" Type="http://schemas.openxmlformats.org/officeDocument/2006/relationships/image" Target="../media/image189.wmf"/><Relationship Id="rId4" Type="http://schemas.openxmlformats.org/officeDocument/2006/relationships/image" Target="../media/image226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3" Type="http://schemas.openxmlformats.org/officeDocument/2006/relationships/image" Target="../media/image229.wmf"/><Relationship Id="rId7" Type="http://schemas.openxmlformats.org/officeDocument/2006/relationships/image" Target="../media/image233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6" Type="http://schemas.openxmlformats.org/officeDocument/2006/relationships/image" Target="../media/image232.wmf"/><Relationship Id="rId5" Type="http://schemas.openxmlformats.org/officeDocument/2006/relationships/image" Target="../media/image231.wmf"/><Relationship Id="rId4" Type="http://schemas.openxmlformats.org/officeDocument/2006/relationships/image" Target="../media/image23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1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5" Type="http://schemas.openxmlformats.org/officeDocument/2006/relationships/image" Target="../media/image253.emf"/><Relationship Id="rId4" Type="http://schemas.openxmlformats.org/officeDocument/2006/relationships/image" Target="../media/image252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Relationship Id="rId4" Type="http://schemas.openxmlformats.org/officeDocument/2006/relationships/image" Target="../media/image257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9.wmf"/><Relationship Id="rId1" Type="http://schemas.openxmlformats.org/officeDocument/2006/relationships/image" Target="../media/image258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3" Type="http://schemas.openxmlformats.org/officeDocument/2006/relationships/image" Target="../media/image261.wmf"/><Relationship Id="rId7" Type="http://schemas.openxmlformats.org/officeDocument/2006/relationships/image" Target="../media/image265.wmf"/><Relationship Id="rId12" Type="http://schemas.openxmlformats.org/officeDocument/2006/relationships/image" Target="../media/image270.wmf"/><Relationship Id="rId2" Type="http://schemas.openxmlformats.org/officeDocument/2006/relationships/image" Target="../media/image4.wmf"/><Relationship Id="rId1" Type="http://schemas.openxmlformats.org/officeDocument/2006/relationships/image" Target="../media/image260.wmf"/><Relationship Id="rId6" Type="http://schemas.openxmlformats.org/officeDocument/2006/relationships/image" Target="../media/image264.wmf"/><Relationship Id="rId11" Type="http://schemas.openxmlformats.org/officeDocument/2006/relationships/image" Target="../media/image269.wmf"/><Relationship Id="rId5" Type="http://schemas.openxmlformats.org/officeDocument/2006/relationships/image" Target="../media/image263.wmf"/><Relationship Id="rId10" Type="http://schemas.openxmlformats.org/officeDocument/2006/relationships/image" Target="../media/image268.wmf"/><Relationship Id="rId4" Type="http://schemas.openxmlformats.org/officeDocument/2006/relationships/image" Target="../media/image262.wmf"/><Relationship Id="rId9" Type="http://schemas.openxmlformats.org/officeDocument/2006/relationships/image" Target="../media/image267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3" Type="http://schemas.openxmlformats.org/officeDocument/2006/relationships/image" Target="../media/image273.wmf"/><Relationship Id="rId7" Type="http://schemas.openxmlformats.org/officeDocument/2006/relationships/image" Target="../media/image277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Relationship Id="rId6" Type="http://schemas.openxmlformats.org/officeDocument/2006/relationships/image" Target="../media/image276.wmf"/><Relationship Id="rId5" Type="http://schemas.openxmlformats.org/officeDocument/2006/relationships/image" Target="../media/image275.wmf"/><Relationship Id="rId10" Type="http://schemas.openxmlformats.org/officeDocument/2006/relationships/image" Target="../media/image280.wmf"/><Relationship Id="rId4" Type="http://schemas.openxmlformats.org/officeDocument/2006/relationships/image" Target="../media/image274.wmf"/><Relationship Id="rId9" Type="http://schemas.openxmlformats.org/officeDocument/2006/relationships/image" Target="../media/image279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2.wmf"/><Relationship Id="rId1" Type="http://schemas.openxmlformats.org/officeDocument/2006/relationships/image" Target="../media/image281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3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wmf"/><Relationship Id="rId2" Type="http://schemas.openxmlformats.org/officeDocument/2006/relationships/image" Target="../media/image284.wmf"/><Relationship Id="rId1" Type="http://schemas.openxmlformats.org/officeDocument/2006/relationships/image" Target="../media/image278.wmf"/><Relationship Id="rId6" Type="http://schemas.openxmlformats.org/officeDocument/2006/relationships/image" Target="../media/image288.wmf"/><Relationship Id="rId5" Type="http://schemas.openxmlformats.org/officeDocument/2006/relationships/image" Target="../media/image287.wmf"/><Relationship Id="rId4" Type="http://schemas.openxmlformats.org/officeDocument/2006/relationships/image" Target="../media/image28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3.wmf"/><Relationship Id="rId7" Type="http://schemas.openxmlformats.org/officeDocument/2006/relationships/image" Target="../media/image4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39.wmf"/><Relationship Id="rId4" Type="http://schemas.openxmlformats.org/officeDocument/2006/relationships/image" Target="../media/image34.wmf"/><Relationship Id="rId9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04E6B-9FC4-48DA-8519-FDDBAD8145AC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8E445-E070-4166-AD29-2A9B24B4FF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8E445-E070-4166-AD29-2A9B24B4FF2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8E445-E070-4166-AD29-2A9B24B4FF29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3FBDD-CB42-4099-A340-BE77D8552C3B}" type="datetimeFigureOut">
              <a:rPr lang="zh-CN" altLang="en-US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2F515-F1CD-4E50-8A55-27D032855B5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9D361-ECA4-4AE3-BF95-F6C14DB257A1}" type="datetimeFigureOut">
              <a:rPr lang="zh-CN" altLang="en-US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25662-2435-4846-AC84-31404F4778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74E96-FF8B-4D99-AD05-DE74D7E280AC}" type="datetimeFigureOut">
              <a:rPr lang="zh-CN" altLang="en-US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F127A-0CF8-4CDC-AF76-8E9B077338E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7DFF-1913-42E9-B405-B211BBB9A200}" type="datetimeFigureOut">
              <a:rPr lang="zh-CN" altLang="en-US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8956D-CD47-4D28-8E9F-A4A2FAB8FB2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0578C-FC89-4E75-BE3A-CCCD876A71C7}" type="datetimeFigureOut">
              <a:rPr lang="zh-CN" altLang="en-US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084A6-FA1F-469F-91BB-94572DEA7FB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06F2E-3460-497A-ACAB-D5C7E1031BFC}" type="datetimeFigureOut">
              <a:rPr lang="zh-CN" altLang="en-US"/>
              <a:t>2021/11/9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08121-D6B2-47A4-9524-F23DDBD2F9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8C3AA-D61C-4649-9DA4-86CE0BE43449}" type="datetimeFigureOut">
              <a:rPr lang="zh-CN" altLang="en-US"/>
              <a:t>2021/11/9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5E919-3D36-44C9-BE69-0227FBFA62E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0CF41-9DEA-43C6-B53F-DFB91886DB81}" type="datetimeFigureOut">
              <a:rPr lang="zh-CN" altLang="en-US"/>
              <a:t>2021/11/9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7BF9-CDD1-4D9B-ADE2-22C2F3B42E0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A9798-18AA-4A25-9991-84509E981699}" type="datetimeFigureOut">
              <a:rPr lang="zh-CN" altLang="en-US"/>
              <a:t>2021/11/9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871E7-F0F2-4ADF-BEF7-1F7643F6B1E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4EA7A-4946-48A1-95F0-15884C9E7681}" type="datetimeFigureOut">
              <a:rPr lang="zh-CN" altLang="en-US"/>
              <a:t>2021/11/9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AD256-C0F7-4122-BA49-F3A3FC30CA8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61F06-7371-4038-A934-58BF4D14DFD0}" type="datetimeFigureOut">
              <a:rPr lang="zh-CN" altLang="en-US"/>
              <a:t>2021/11/9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9994B-382C-4B2E-8D3B-D5039418BA4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65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6F210B-E8AB-42DD-9C6C-785ABB281B72}" type="datetimeFigureOut">
              <a:rPr lang="zh-CN" altLang="en-US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219224C-268C-4C22-BE6B-3C0C4E749A6D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6.bin"/><Relationship Id="rId18" Type="http://schemas.openxmlformats.org/officeDocument/2006/relationships/oleObject" Target="../embeddings/oleObject39.bin"/><Relationship Id="rId3" Type="http://schemas.openxmlformats.org/officeDocument/2006/relationships/oleObject" Target="../embeddings/oleObject31.bin"/><Relationship Id="rId21" Type="http://schemas.openxmlformats.org/officeDocument/2006/relationships/image" Target="../media/image38.wmf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image" Target="../media/image39.wmf"/><Relationship Id="rId10" Type="http://schemas.openxmlformats.org/officeDocument/2006/relationships/image" Target="../media/image34.wmf"/><Relationship Id="rId19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wmf"/><Relationship Id="rId22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5.bin"/><Relationship Id="rId14" Type="http://schemas.openxmlformats.org/officeDocument/2006/relationships/oleObject" Target="../embeddings/oleObject4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5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58.wmf"/><Relationship Id="rId18" Type="http://schemas.openxmlformats.org/officeDocument/2006/relationships/oleObject" Target="../embeddings/oleObject73.bin"/><Relationship Id="rId26" Type="http://schemas.openxmlformats.org/officeDocument/2006/relationships/oleObject" Target="../embeddings/oleObject77.bin"/><Relationship Id="rId3" Type="http://schemas.openxmlformats.org/officeDocument/2006/relationships/oleObject" Target="../embeddings/oleObject64.bin"/><Relationship Id="rId21" Type="http://schemas.openxmlformats.org/officeDocument/2006/relationships/image" Target="../media/image62.wmf"/><Relationship Id="rId7" Type="http://schemas.openxmlformats.org/officeDocument/2006/relationships/oleObject" Target="../embeddings/oleObject66.bin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60.wmf"/><Relationship Id="rId25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4.bin"/><Relationship Id="rId29" Type="http://schemas.openxmlformats.org/officeDocument/2006/relationships/image" Target="../media/image6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69.bin"/><Relationship Id="rId24" Type="http://schemas.openxmlformats.org/officeDocument/2006/relationships/oleObject" Target="../embeddings/oleObject76.bin"/><Relationship Id="rId5" Type="http://schemas.openxmlformats.org/officeDocument/2006/relationships/oleObject" Target="../embeddings/oleObject65.bin"/><Relationship Id="rId15" Type="http://schemas.openxmlformats.org/officeDocument/2006/relationships/image" Target="../media/image59.wmf"/><Relationship Id="rId23" Type="http://schemas.openxmlformats.org/officeDocument/2006/relationships/image" Target="../media/image63.wmf"/><Relationship Id="rId28" Type="http://schemas.openxmlformats.org/officeDocument/2006/relationships/oleObject" Target="../embeddings/oleObject78.bin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61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67.bin"/><Relationship Id="rId14" Type="http://schemas.openxmlformats.org/officeDocument/2006/relationships/oleObject" Target="../embeddings/oleObject71.bin"/><Relationship Id="rId22" Type="http://schemas.openxmlformats.org/officeDocument/2006/relationships/oleObject" Target="../embeddings/oleObject75.bin"/><Relationship Id="rId27" Type="http://schemas.openxmlformats.org/officeDocument/2006/relationships/image" Target="../media/image6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74.wmf"/><Relationship Id="rId26" Type="http://schemas.openxmlformats.org/officeDocument/2006/relationships/oleObject" Target="../embeddings/oleObject91.bin"/><Relationship Id="rId3" Type="http://schemas.openxmlformats.org/officeDocument/2006/relationships/oleObject" Target="../embeddings/oleObject79.bin"/><Relationship Id="rId21" Type="http://schemas.openxmlformats.org/officeDocument/2006/relationships/image" Target="../media/image75.wmf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86.bin"/><Relationship Id="rId25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20" Type="http://schemas.openxmlformats.org/officeDocument/2006/relationships/oleObject" Target="../embeddings/oleObject88.bin"/><Relationship Id="rId29" Type="http://schemas.openxmlformats.org/officeDocument/2006/relationships/image" Target="../media/image7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83.bin"/><Relationship Id="rId24" Type="http://schemas.openxmlformats.org/officeDocument/2006/relationships/oleObject" Target="../embeddings/oleObject90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image" Target="../media/image76.wmf"/><Relationship Id="rId28" Type="http://schemas.openxmlformats.org/officeDocument/2006/relationships/oleObject" Target="../embeddings/oleObject92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72.wmf"/><Relationship Id="rId22" Type="http://schemas.openxmlformats.org/officeDocument/2006/relationships/oleObject" Target="../embeddings/oleObject89.bin"/><Relationship Id="rId27" Type="http://schemas.openxmlformats.org/officeDocument/2006/relationships/image" Target="../media/image7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tiff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9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84.tiff"/><Relationship Id="rId4" Type="http://schemas.openxmlformats.org/officeDocument/2006/relationships/image" Target="../media/image8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tif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86.w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96.wmf"/><Relationship Id="rId26" Type="http://schemas.openxmlformats.org/officeDocument/2006/relationships/image" Target="../media/image100.wmf"/><Relationship Id="rId21" Type="http://schemas.openxmlformats.org/officeDocument/2006/relationships/oleObject" Target="../embeddings/oleObject108.bin"/><Relationship Id="rId34" Type="http://schemas.openxmlformats.org/officeDocument/2006/relationships/image" Target="../media/image104.wmf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0.bin"/><Relationship Id="rId33" Type="http://schemas.openxmlformats.org/officeDocument/2006/relationships/oleObject" Target="../embeddings/oleObject114.bin"/><Relationship Id="rId38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29" Type="http://schemas.openxmlformats.org/officeDocument/2006/relationships/oleObject" Target="../embeddings/oleObject11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03.bin"/><Relationship Id="rId24" Type="http://schemas.openxmlformats.org/officeDocument/2006/relationships/image" Target="../media/image99.wmf"/><Relationship Id="rId32" Type="http://schemas.openxmlformats.org/officeDocument/2006/relationships/image" Target="../media/image103.wmf"/><Relationship Id="rId37" Type="http://schemas.openxmlformats.org/officeDocument/2006/relationships/oleObject" Target="../embeddings/oleObject116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28" Type="http://schemas.openxmlformats.org/officeDocument/2006/relationships/image" Target="../media/image101.wmf"/><Relationship Id="rId36" Type="http://schemas.openxmlformats.org/officeDocument/2006/relationships/image" Target="../media/image105.wmf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107.bin"/><Relationship Id="rId31" Type="http://schemas.openxmlformats.org/officeDocument/2006/relationships/oleObject" Target="../embeddings/oleObject113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Relationship Id="rId27" Type="http://schemas.openxmlformats.org/officeDocument/2006/relationships/oleObject" Target="../embeddings/oleObject111.bin"/><Relationship Id="rId30" Type="http://schemas.openxmlformats.org/officeDocument/2006/relationships/image" Target="../media/image102.wmf"/><Relationship Id="rId35" Type="http://schemas.openxmlformats.org/officeDocument/2006/relationships/oleObject" Target="../embeddings/oleObject115.bin"/><Relationship Id="rId8" Type="http://schemas.openxmlformats.org/officeDocument/2006/relationships/image" Target="../media/image91.wmf"/><Relationship Id="rId3" Type="http://schemas.openxmlformats.org/officeDocument/2006/relationships/oleObject" Target="../embeddings/oleObject99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09.emf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11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15.emf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4.e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8.wmf"/><Relationship Id="rId4" Type="http://schemas.openxmlformats.org/officeDocument/2006/relationships/image" Target="../media/image113.e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16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2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2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33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wmf"/><Relationship Id="rId20" Type="http://schemas.openxmlformats.org/officeDocument/2006/relationships/image" Target="../media/image13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1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30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2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3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24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6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3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70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123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2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4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44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82.bin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8.e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8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52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jpeg"/><Relationship Id="rId2" Type="http://schemas.openxmlformats.org/officeDocument/2006/relationships/image" Target="../media/image153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55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166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63.wmf"/><Relationship Id="rId17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wmf"/><Relationship Id="rId20" Type="http://schemas.openxmlformats.org/officeDocument/2006/relationships/image" Target="../media/image167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10" Type="http://schemas.openxmlformats.org/officeDocument/2006/relationships/image" Target="../media/image162.wmf"/><Relationship Id="rId19" Type="http://schemas.openxmlformats.org/officeDocument/2006/relationships/oleObject" Target="../embeddings/oleObject194.bin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6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163.wmf"/><Relationship Id="rId3" Type="http://schemas.openxmlformats.org/officeDocument/2006/relationships/oleObject" Target="../embeddings/oleObject195.bin"/><Relationship Id="rId21" Type="http://schemas.openxmlformats.org/officeDocument/2006/relationships/oleObject" Target="../embeddings/oleObject204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2.wmf"/><Relationship Id="rId20" Type="http://schemas.openxmlformats.org/officeDocument/2006/relationships/image" Target="../media/image166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99.bin"/><Relationship Id="rId24" Type="http://schemas.openxmlformats.org/officeDocument/2006/relationships/image" Target="../media/image171.wmf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23" Type="http://schemas.openxmlformats.org/officeDocument/2006/relationships/oleObject" Target="../embeddings/oleObject205.bin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203.bin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61.wmf"/><Relationship Id="rId22" Type="http://schemas.openxmlformats.org/officeDocument/2006/relationships/image" Target="../media/image167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211.bin"/><Relationship Id="rId18" Type="http://schemas.openxmlformats.org/officeDocument/2006/relationships/image" Target="../media/image178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175.wmf"/><Relationship Id="rId17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7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10" Type="http://schemas.openxmlformats.org/officeDocument/2006/relationships/image" Target="../media/image174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176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182.wmf"/><Relationship Id="rId3" Type="http://schemas.openxmlformats.org/officeDocument/2006/relationships/oleObject" Target="../embeddings/oleObject214.bin"/><Relationship Id="rId21" Type="http://schemas.openxmlformats.org/officeDocument/2006/relationships/oleObject" Target="../embeddings/oleObject223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7.wmf"/><Relationship Id="rId20" Type="http://schemas.openxmlformats.org/officeDocument/2006/relationships/image" Target="../media/image183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218.bin"/><Relationship Id="rId24" Type="http://schemas.openxmlformats.org/officeDocument/2006/relationships/image" Target="../media/image185.wmf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23" Type="http://schemas.openxmlformats.org/officeDocument/2006/relationships/oleObject" Target="../embeddings/oleObject224.bin"/><Relationship Id="rId10" Type="http://schemas.openxmlformats.org/officeDocument/2006/relationships/image" Target="../media/image172.wmf"/><Relationship Id="rId19" Type="http://schemas.openxmlformats.org/officeDocument/2006/relationships/oleObject" Target="../embeddings/oleObject222.bin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178.wmf"/><Relationship Id="rId22" Type="http://schemas.openxmlformats.org/officeDocument/2006/relationships/image" Target="../media/image184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226.bin"/><Relationship Id="rId4" Type="http://schemas.openxmlformats.org/officeDocument/2006/relationships/image" Target="../media/image186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9.wmf"/><Relationship Id="rId5" Type="http://schemas.openxmlformats.org/officeDocument/2006/relationships/image" Target="../media/image190.jpeg"/><Relationship Id="rId4" Type="http://schemas.openxmlformats.org/officeDocument/2006/relationships/notesSlide" Target="../notesSlides/notesSlide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D:\&#29289;&#29702;&#23398;&#25945;&#31243;&#65288;&#31532;&#20108;&#29256;&#65289;&#30005;&#23376;&#25945;&#26696;\&#29289;&#29702;&#23398;&#25945;&#31243;1&#65288;&#31532;&#20108;&#29256;&#65289;&#19978;&#20876;\&#31532;06&#31456;%20&#26426;&#26800;&#27874;\&#24405;&#35937;\AVSEQ04.DAT.Clip1.4fecd49c3348e96f.AVI" TargetMode="External"/><Relationship Id="rId1" Type="http://schemas.microsoft.com/office/2007/relationships/media" Target="file:///D:\&#29289;&#29702;&#23398;&#25945;&#31243;&#65288;&#31532;&#20108;&#29256;&#65289;&#30005;&#23376;&#25945;&#26696;\&#29289;&#29702;&#23398;&#25945;&#31243;1&#65288;&#31532;&#20108;&#29256;&#65289;&#19978;&#20876;\&#31532;06&#31456;%20&#26426;&#26800;&#27874;\&#24405;&#35937;\AVSEQ04.DAT.Clip1.4fecd49c3348e96f.AVI" TargetMode="External"/><Relationship Id="rId4" Type="http://schemas.openxmlformats.org/officeDocument/2006/relationships/image" Target="../media/image19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92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0" Type="http://schemas.openxmlformats.org/officeDocument/2006/relationships/image" Target="../media/image196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231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oleObject" Target="../embeddings/oleObject238.bin"/><Relationship Id="rId18" Type="http://schemas.openxmlformats.org/officeDocument/2006/relationships/image" Target="../media/image205.wmf"/><Relationship Id="rId3" Type="http://schemas.openxmlformats.org/officeDocument/2006/relationships/oleObject" Target="../embeddings/oleObject233.bin"/><Relationship Id="rId21" Type="http://schemas.openxmlformats.org/officeDocument/2006/relationships/oleObject" Target="../embeddings/oleObject242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02.wmf"/><Relationship Id="rId17" Type="http://schemas.openxmlformats.org/officeDocument/2006/relationships/oleObject" Target="../embeddings/oleObject2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4.wmf"/><Relationship Id="rId20" Type="http://schemas.openxmlformats.org/officeDocument/2006/relationships/image" Target="../media/image206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10" Type="http://schemas.openxmlformats.org/officeDocument/2006/relationships/image" Target="../media/image201.wmf"/><Relationship Id="rId19" Type="http://schemas.openxmlformats.org/officeDocument/2006/relationships/oleObject" Target="../embeddings/oleObject241.bin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03.wmf"/><Relationship Id="rId22" Type="http://schemas.openxmlformats.org/officeDocument/2006/relationships/image" Target="../media/image20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8.bin"/><Relationship Id="rId18" Type="http://schemas.openxmlformats.org/officeDocument/2006/relationships/oleObject" Target="../embeddings/oleObject251.bin"/><Relationship Id="rId26" Type="http://schemas.openxmlformats.org/officeDocument/2006/relationships/oleObject" Target="../embeddings/oleObject255.bin"/><Relationship Id="rId3" Type="http://schemas.openxmlformats.org/officeDocument/2006/relationships/oleObject" Target="../embeddings/oleObject243.bin"/><Relationship Id="rId21" Type="http://schemas.openxmlformats.org/officeDocument/2006/relationships/image" Target="../media/image8.wmf"/><Relationship Id="rId34" Type="http://schemas.openxmlformats.org/officeDocument/2006/relationships/oleObject" Target="../embeddings/oleObject259.bin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212.wmf"/><Relationship Id="rId17" Type="http://schemas.openxmlformats.org/officeDocument/2006/relationships/oleObject" Target="../embeddings/oleObject250.bin"/><Relationship Id="rId25" Type="http://schemas.openxmlformats.org/officeDocument/2006/relationships/image" Target="../media/image217.wmf"/><Relationship Id="rId33" Type="http://schemas.openxmlformats.org/officeDocument/2006/relationships/image" Target="../media/image2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4.wmf"/><Relationship Id="rId20" Type="http://schemas.openxmlformats.org/officeDocument/2006/relationships/oleObject" Target="../embeddings/oleObject252.bin"/><Relationship Id="rId29" Type="http://schemas.openxmlformats.org/officeDocument/2006/relationships/image" Target="../media/image219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47.bin"/><Relationship Id="rId24" Type="http://schemas.openxmlformats.org/officeDocument/2006/relationships/oleObject" Target="../embeddings/oleObject254.bin"/><Relationship Id="rId32" Type="http://schemas.openxmlformats.org/officeDocument/2006/relationships/oleObject" Target="../embeddings/oleObject258.bin"/><Relationship Id="rId5" Type="http://schemas.openxmlformats.org/officeDocument/2006/relationships/oleObject" Target="../embeddings/oleObject244.bin"/><Relationship Id="rId15" Type="http://schemas.openxmlformats.org/officeDocument/2006/relationships/oleObject" Target="../embeddings/oleObject249.bin"/><Relationship Id="rId23" Type="http://schemas.openxmlformats.org/officeDocument/2006/relationships/image" Target="../media/image216.wmf"/><Relationship Id="rId28" Type="http://schemas.openxmlformats.org/officeDocument/2006/relationships/oleObject" Target="../embeddings/oleObject256.bin"/><Relationship Id="rId10" Type="http://schemas.openxmlformats.org/officeDocument/2006/relationships/image" Target="../media/image211.wmf"/><Relationship Id="rId19" Type="http://schemas.openxmlformats.org/officeDocument/2006/relationships/image" Target="../media/image215.wmf"/><Relationship Id="rId31" Type="http://schemas.openxmlformats.org/officeDocument/2006/relationships/image" Target="../media/image220.wmf"/><Relationship Id="rId4" Type="http://schemas.openxmlformats.org/officeDocument/2006/relationships/image" Target="../media/image208.emf"/><Relationship Id="rId9" Type="http://schemas.openxmlformats.org/officeDocument/2006/relationships/oleObject" Target="../embeddings/oleObject246.bin"/><Relationship Id="rId14" Type="http://schemas.openxmlformats.org/officeDocument/2006/relationships/image" Target="../media/image213.wmf"/><Relationship Id="rId22" Type="http://schemas.openxmlformats.org/officeDocument/2006/relationships/oleObject" Target="../embeddings/oleObject253.bin"/><Relationship Id="rId27" Type="http://schemas.openxmlformats.org/officeDocument/2006/relationships/image" Target="../media/image218.wmf"/><Relationship Id="rId30" Type="http://schemas.openxmlformats.org/officeDocument/2006/relationships/oleObject" Target="../embeddings/oleObject257.bin"/><Relationship Id="rId35" Type="http://schemas.openxmlformats.org/officeDocument/2006/relationships/image" Target="../media/image222.wmf"/><Relationship Id="rId8" Type="http://schemas.openxmlformats.org/officeDocument/2006/relationships/image" Target="../media/image210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2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24.wmf"/><Relationship Id="rId12" Type="http://schemas.openxmlformats.org/officeDocument/2006/relationships/image" Target="../media/image189.wmf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61.bin"/><Relationship Id="rId11" Type="http://schemas.openxmlformats.org/officeDocument/2006/relationships/image" Target="../media/image226.wmf"/><Relationship Id="rId5" Type="http://schemas.openxmlformats.org/officeDocument/2006/relationships/image" Target="../media/image223.wmf"/><Relationship Id="rId10" Type="http://schemas.openxmlformats.org/officeDocument/2006/relationships/oleObject" Target="../embeddings/oleObject263.bin"/><Relationship Id="rId4" Type="http://schemas.openxmlformats.org/officeDocument/2006/relationships/oleObject" Target="../embeddings/oleObject260.bin"/><Relationship Id="rId9" Type="http://schemas.openxmlformats.org/officeDocument/2006/relationships/image" Target="../media/image225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13" Type="http://schemas.openxmlformats.org/officeDocument/2006/relationships/oleObject" Target="../embeddings/oleObject269.bin"/><Relationship Id="rId18" Type="http://schemas.openxmlformats.org/officeDocument/2006/relationships/image" Target="../media/image234.wmf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31.wmf"/><Relationship Id="rId17" Type="http://schemas.openxmlformats.org/officeDocument/2006/relationships/oleObject" Target="../embeddings/oleObject2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3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0.bin"/><Relationship Id="rId10" Type="http://schemas.openxmlformats.org/officeDocument/2006/relationships/image" Target="../media/image230.wmf"/><Relationship Id="rId4" Type="http://schemas.openxmlformats.org/officeDocument/2006/relationships/image" Target="../media/image227.w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232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36.wmf"/><Relationship Id="rId5" Type="http://schemas.openxmlformats.org/officeDocument/2006/relationships/oleObject" Target="../embeddings/oleObject273.bin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275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8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9.wmf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77.bin"/><Relationship Id="rId5" Type="http://schemas.openxmlformats.org/officeDocument/2006/relationships/image" Target="../media/image238.wmf"/><Relationship Id="rId4" Type="http://schemas.openxmlformats.org/officeDocument/2006/relationships/oleObject" Target="../embeddings/oleObject276.bin"/><Relationship Id="rId9" Type="http://schemas.openxmlformats.org/officeDocument/2006/relationships/image" Target="../media/image240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241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1.bin"/><Relationship Id="rId3" Type="http://schemas.openxmlformats.org/officeDocument/2006/relationships/oleObject" Target="../embeddings/oleObject279.bin"/><Relationship Id="rId7" Type="http://schemas.openxmlformats.org/officeDocument/2006/relationships/image" Target="../media/image2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80.bin"/><Relationship Id="rId5" Type="http://schemas.openxmlformats.org/officeDocument/2006/relationships/image" Target="../media/image245.tiff"/><Relationship Id="rId4" Type="http://schemas.openxmlformats.org/officeDocument/2006/relationships/image" Target="../media/image242.wmf"/><Relationship Id="rId9" Type="http://schemas.openxmlformats.org/officeDocument/2006/relationships/image" Target="../media/image244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3" Type="http://schemas.openxmlformats.org/officeDocument/2006/relationships/oleObject" Target="../embeddings/oleObject282.bin"/><Relationship Id="rId7" Type="http://schemas.openxmlformats.org/officeDocument/2006/relationships/oleObject" Target="../embeddings/oleObject2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47.wmf"/><Relationship Id="rId5" Type="http://schemas.openxmlformats.org/officeDocument/2006/relationships/oleObject" Target="../embeddings/oleObject283.bin"/><Relationship Id="rId4" Type="http://schemas.openxmlformats.org/officeDocument/2006/relationships/image" Target="../media/image246.wmf"/><Relationship Id="rId9" Type="http://schemas.openxmlformats.org/officeDocument/2006/relationships/image" Target="../media/image24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7.bin"/><Relationship Id="rId12" Type="http://schemas.openxmlformats.org/officeDocument/2006/relationships/image" Target="../media/image25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289.bin"/><Relationship Id="rId5" Type="http://schemas.openxmlformats.org/officeDocument/2006/relationships/oleObject" Target="../embeddings/oleObject286.bin"/><Relationship Id="rId10" Type="http://schemas.openxmlformats.org/officeDocument/2006/relationships/image" Target="../media/image252.wmf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8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e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2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55.wmf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291.bin"/><Relationship Id="rId5" Type="http://schemas.openxmlformats.org/officeDocument/2006/relationships/image" Target="../media/image254.wmf"/><Relationship Id="rId10" Type="http://schemas.openxmlformats.org/officeDocument/2006/relationships/image" Target="../media/image257.wmf"/><Relationship Id="rId4" Type="http://schemas.openxmlformats.org/officeDocument/2006/relationships/oleObject" Target="../embeddings/oleObject290.bin"/><Relationship Id="rId9" Type="http://schemas.openxmlformats.org/officeDocument/2006/relationships/image" Target="../media/image256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59.wmf"/><Relationship Id="rId5" Type="http://schemas.openxmlformats.org/officeDocument/2006/relationships/image" Target="../media/image258.wmf"/><Relationship Id="rId4" Type="http://schemas.openxmlformats.org/officeDocument/2006/relationships/oleObject" Target="../embeddings/oleObject293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13" Type="http://schemas.openxmlformats.org/officeDocument/2006/relationships/image" Target="../media/image263.wmf"/><Relationship Id="rId18" Type="http://schemas.openxmlformats.org/officeDocument/2006/relationships/oleObject" Target="../embeddings/oleObject301.bin"/><Relationship Id="rId26" Type="http://schemas.openxmlformats.org/officeDocument/2006/relationships/image" Target="../media/image270.wmf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267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298.bin"/><Relationship Id="rId17" Type="http://schemas.openxmlformats.org/officeDocument/2006/relationships/image" Target="../media/image265.wmf"/><Relationship Id="rId25" Type="http://schemas.openxmlformats.org/officeDocument/2006/relationships/image" Target="../media/image269.wmf"/><Relationship Id="rId2" Type="http://schemas.openxmlformats.org/officeDocument/2006/relationships/control" Target="../activeX/activeX9.xml"/><Relationship Id="rId16" Type="http://schemas.openxmlformats.org/officeDocument/2006/relationships/oleObject" Target="../embeddings/oleObject300.bin"/><Relationship Id="rId20" Type="http://schemas.openxmlformats.org/officeDocument/2006/relationships/oleObject" Target="../embeddings/oleObject302.bin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295.bin"/><Relationship Id="rId11" Type="http://schemas.openxmlformats.org/officeDocument/2006/relationships/image" Target="../media/image262.wmf"/><Relationship Id="rId24" Type="http://schemas.openxmlformats.org/officeDocument/2006/relationships/oleObject" Target="../embeddings/oleObject304.bin"/><Relationship Id="rId5" Type="http://schemas.openxmlformats.org/officeDocument/2006/relationships/image" Target="../media/image260.wmf"/><Relationship Id="rId15" Type="http://schemas.openxmlformats.org/officeDocument/2006/relationships/image" Target="../media/image264.wmf"/><Relationship Id="rId23" Type="http://schemas.openxmlformats.org/officeDocument/2006/relationships/image" Target="../media/image268.wmf"/><Relationship Id="rId10" Type="http://schemas.openxmlformats.org/officeDocument/2006/relationships/oleObject" Target="../embeddings/oleObject297.bin"/><Relationship Id="rId19" Type="http://schemas.openxmlformats.org/officeDocument/2006/relationships/image" Target="../media/image266.wmf"/><Relationship Id="rId4" Type="http://schemas.openxmlformats.org/officeDocument/2006/relationships/oleObject" Target="../embeddings/oleObject294.bin"/><Relationship Id="rId9" Type="http://schemas.openxmlformats.org/officeDocument/2006/relationships/image" Target="../media/image261.wmf"/><Relationship Id="rId14" Type="http://schemas.openxmlformats.org/officeDocument/2006/relationships/oleObject" Target="../embeddings/oleObject299.bin"/><Relationship Id="rId22" Type="http://schemas.openxmlformats.org/officeDocument/2006/relationships/oleObject" Target="../embeddings/oleObject303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13" Type="http://schemas.openxmlformats.org/officeDocument/2006/relationships/oleObject" Target="../embeddings/oleObject310.bin"/><Relationship Id="rId18" Type="http://schemas.openxmlformats.org/officeDocument/2006/relationships/image" Target="../media/image278.wmf"/><Relationship Id="rId3" Type="http://schemas.openxmlformats.org/officeDocument/2006/relationships/oleObject" Target="../embeddings/oleObject305.bin"/><Relationship Id="rId21" Type="http://schemas.openxmlformats.org/officeDocument/2006/relationships/oleObject" Target="../embeddings/oleObject314.bin"/><Relationship Id="rId7" Type="http://schemas.openxmlformats.org/officeDocument/2006/relationships/oleObject" Target="../embeddings/oleObject307.bin"/><Relationship Id="rId12" Type="http://schemas.openxmlformats.org/officeDocument/2006/relationships/image" Target="../media/image275.wmf"/><Relationship Id="rId17" Type="http://schemas.openxmlformats.org/officeDocument/2006/relationships/oleObject" Target="../embeddings/oleObject3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7.wmf"/><Relationship Id="rId20" Type="http://schemas.openxmlformats.org/officeDocument/2006/relationships/image" Target="../media/image279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72.wmf"/><Relationship Id="rId11" Type="http://schemas.openxmlformats.org/officeDocument/2006/relationships/oleObject" Target="../embeddings/oleObject309.bin"/><Relationship Id="rId5" Type="http://schemas.openxmlformats.org/officeDocument/2006/relationships/oleObject" Target="../embeddings/oleObject306.bin"/><Relationship Id="rId15" Type="http://schemas.openxmlformats.org/officeDocument/2006/relationships/oleObject" Target="../embeddings/oleObject311.bin"/><Relationship Id="rId10" Type="http://schemas.openxmlformats.org/officeDocument/2006/relationships/image" Target="../media/image274.wmf"/><Relationship Id="rId19" Type="http://schemas.openxmlformats.org/officeDocument/2006/relationships/oleObject" Target="../embeddings/oleObject313.bin"/><Relationship Id="rId4" Type="http://schemas.openxmlformats.org/officeDocument/2006/relationships/image" Target="../media/image271.wmf"/><Relationship Id="rId9" Type="http://schemas.openxmlformats.org/officeDocument/2006/relationships/oleObject" Target="../embeddings/oleObject308.bin"/><Relationship Id="rId14" Type="http://schemas.openxmlformats.org/officeDocument/2006/relationships/image" Target="../media/image276.wmf"/><Relationship Id="rId22" Type="http://schemas.openxmlformats.org/officeDocument/2006/relationships/image" Target="../media/image280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82.wmf"/><Relationship Id="rId5" Type="http://schemas.openxmlformats.org/officeDocument/2006/relationships/oleObject" Target="../embeddings/oleObject316.bin"/><Relationship Id="rId4" Type="http://schemas.openxmlformats.org/officeDocument/2006/relationships/image" Target="../media/image281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283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13" Type="http://schemas.openxmlformats.org/officeDocument/2006/relationships/oleObject" Target="../embeddings/oleObject323.bin"/><Relationship Id="rId3" Type="http://schemas.openxmlformats.org/officeDocument/2006/relationships/oleObject" Target="../embeddings/oleObject318.bin"/><Relationship Id="rId7" Type="http://schemas.openxmlformats.org/officeDocument/2006/relationships/oleObject" Target="../embeddings/oleObject320.bin"/><Relationship Id="rId12" Type="http://schemas.openxmlformats.org/officeDocument/2006/relationships/image" Target="../media/image2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84.wmf"/><Relationship Id="rId11" Type="http://schemas.openxmlformats.org/officeDocument/2006/relationships/oleObject" Target="../embeddings/oleObject322.bin"/><Relationship Id="rId5" Type="http://schemas.openxmlformats.org/officeDocument/2006/relationships/oleObject" Target="../embeddings/oleObject319.bin"/><Relationship Id="rId10" Type="http://schemas.openxmlformats.org/officeDocument/2006/relationships/image" Target="../media/image286.wmf"/><Relationship Id="rId4" Type="http://schemas.openxmlformats.org/officeDocument/2006/relationships/image" Target="../media/image278.wmf"/><Relationship Id="rId9" Type="http://schemas.openxmlformats.org/officeDocument/2006/relationships/oleObject" Target="../embeddings/oleObject321.bin"/><Relationship Id="rId14" Type="http://schemas.openxmlformats.org/officeDocument/2006/relationships/image" Target="../media/image28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016375"/>
            <a:ext cx="7772400" cy="1470025"/>
          </a:xfrm>
        </p:spPr>
        <p:txBody>
          <a:bodyPr/>
          <a:lstStyle/>
          <a:p>
            <a:r>
              <a:rPr lang="zh-CN" altLang="en-US" sz="72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第十三章 波动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15"/>
          <p:cNvSpPr>
            <a:spLocks noChangeArrowheads="1"/>
          </p:cNvSpPr>
          <p:nvPr/>
        </p:nvSpPr>
        <p:spPr bwMode="auto">
          <a:xfrm>
            <a:off x="762000" y="893763"/>
            <a:ext cx="75184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波速  与介质的性质有关， 为介质的密度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587500" y="911225"/>
          <a:ext cx="423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name="公式" r:id="rId3" imgW="177800" imgH="190500" progId="">
                  <p:embed/>
                </p:oleObj>
              </mc:Choice>
              <mc:Fallback>
                <p:oleObj name="公式" r:id="rId3" imgW="177800" imgH="190500" progId="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911225"/>
                        <a:ext cx="4238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4953000" y="946150"/>
          <a:ext cx="4079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9" name="公式" r:id="rId5" imgW="215900" imgH="241300" progId="">
                  <p:embed/>
                </p:oleObj>
              </mc:Choice>
              <mc:Fallback>
                <p:oleObj name="公式" r:id="rId5" imgW="215900" imgH="241300" progId="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946150"/>
                        <a:ext cx="4079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/>
          <p:nvPr/>
        </p:nvGrpSpPr>
        <p:grpSpPr bwMode="auto">
          <a:xfrm>
            <a:off x="762000" y="5562600"/>
            <a:ext cx="7518400" cy="1295400"/>
            <a:chOff x="480" y="3334"/>
            <a:chExt cx="4736" cy="816"/>
          </a:xfrm>
        </p:grpSpPr>
        <p:sp>
          <p:nvSpPr>
            <p:cNvPr id="7189" name="Text Box 21"/>
            <p:cNvSpPr txBox="1">
              <a:spLocks noChangeArrowheads="1"/>
            </p:cNvSpPr>
            <p:nvPr/>
          </p:nvSpPr>
          <p:spPr bwMode="auto">
            <a:xfrm>
              <a:off x="480" y="3552"/>
              <a:ext cx="190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如声音的传播速度</a:t>
              </a:r>
            </a:p>
          </p:txBody>
        </p:sp>
        <p:graphicFrame>
          <p:nvGraphicFramePr>
            <p:cNvPr id="7175" name="Object 7"/>
            <p:cNvGraphicFramePr>
              <a:graphicFrameLocks noChangeAspect="1"/>
            </p:cNvGraphicFramePr>
            <p:nvPr/>
          </p:nvGraphicFramePr>
          <p:xfrm>
            <a:off x="2592" y="3334"/>
            <a:ext cx="120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0" name="Equation" r:id="rId7" imgW="635000" imgH="431800" progId="">
                    <p:embed/>
                  </p:oleObj>
                </mc:Choice>
                <mc:Fallback>
                  <p:oleObj name="Equation" r:id="rId7" imgW="635000" imgH="431800" progId="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334"/>
                          <a:ext cx="1200" cy="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0" name="AutoShape 23"/>
            <p:cNvSpPr/>
            <p:nvPr/>
          </p:nvSpPr>
          <p:spPr bwMode="auto">
            <a:xfrm>
              <a:off x="2400" y="3504"/>
              <a:ext cx="192" cy="48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7191" name="Text Box 24"/>
            <p:cNvSpPr txBox="1">
              <a:spLocks noChangeArrowheads="1"/>
            </p:cNvSpPr>
            <p:nvPr/>
          </p:nvSpPr>
          <p:spPr bwMode="auto">
            <a:xfrm>
              <a:off x="3696" y="3360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空气，常温</a:t>
              </a:r>
            </a:p>
          </p:txBody>
        </p:sp>
        <p:sp>
          <p:nvSpPr>
            <p:cNvPr id="7192" name="Text Box 25"/>
            <p:cNvSpPr txBox="1">
              <a:spLocks noChangeArrowheads="1"/>
            </p:cNvSpPr>
            <p:nvPr/>
          </p:nvSpPr>
          <p:spPr bwMode="auto">
            <a:xfrm>
              <a:off x="3744" y="3792"/>
              <a:ext cx="147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左右，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混凝土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32"/>
          <p:cNvGrpSpPr/>
          <p:nvPr/>
        </p:nvGrpSpPr>
        <p:grpSpPr bwMode="auto">
          <a:xfrm>
            <a:off x="1371600" y="1438275"/>
            <a:ext cx="6400800" cy="4206875"/>
            <a:chOff x="864" y="736"/>
            <a:chExt cx="4032" cy="2650"/>
          </a:xfrm>
        </p:grpSpPr>
        <p:graphicFrame>
          <p:nvGraphicFramePr>
            <p:cNvPr id="7172" name="Object 4"/>
            <p:cNvGraphicFramePr>
              <a:graphicFrameLocks noChangeAspect="1"/>
            </p:cNvGraphicFramePr>
            <p:nvPr/>
          </p:nvGraphicFramePr>
          <p:xfrm>
            <a:off x="1872" y="736"/>
            <a:ext cx="1008" cy="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1" name="公式" r:id="rId9" imgW="825500" imgH="711200" progId="">
                    <p:embed/>
                  </p:oleObj>
                </mc:Choice>
                <mc:Fallback>
                  <p:oleObj name="公式" r:id="rId9" imgW="825500" imgH="711200" progId="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736"/>
                          <a:ext cx="1008" cy="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" name="Object 5"/>
            <p:cNvGraphicFramePr>
              <a:graphicFrameLocks noChangeAspect="1"/>
            </p:cNvGraphicFramePr>
            <p:nvPr/>
          </p:nvGraphicFramePr>
          <p:xfrm>
            <a:off x="1824" y="1629"/>
            <a:ext cx="1008" cy="8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2" name="公式" r:id="rId11" imgW="812165" imgH="711200" progId="">
                    <p:embed/>
                  </p:oleObj>
                </mc:Choice>
                <mc:Fallback>
                  <p:oleObj name="公式" r:id="rId11" imgW="812165" imgH="711200" progId="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629"/>
                          <a:ext cx="1008" cy="8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4" name="Object 6"/>
            <p:cNvGraphicFramePr>
              <a:graphicFrameLocks noChangeAspect="1"/>
            </p:cNvGraphicFramePr>
            <p:nvPr/>
          </p:nvGraphicFramePr>
          <p:xfrm>
            <a:off x="1824" y="2448"/>
            <a:ext cx="1104" cy="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3" name="公式" r:id="rId13" imgW="838200" imgH="711200" progId="">
                    <p:embed/>
                  </p:oleObj>
                </mc:Choice>
                <mc:Fallback>
                  <p:oleObj name="公式" r:id="rId13" imgW="838200" imgH="711200" progId="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48"/>
                          <a:ext cx="1104" cy="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Text Box 5"/>
            <p:cNvSpPr txBox="1">
              <a:spLocks noChangeArrowheads="1"/>
            </p:cNvSpPr>
            <p:nvPr/>
          </p:nvSpPr>
          <p:spPr bwMode="auto">
            <a:xfrm>
              <a:off x="4176" y="960"/>
              <a:ext cx="720" cy="33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6600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横波</a:t>
              </a:r>
              <a:endParaRPr lang="zh-CN" altLang="en-US" sz="2800" dirty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80" name="AutoShape 6"/>
            <p:cNvSpPr/>
            <p:nvPr/>
          </p:nvSpPr>
          <p:spPr bwMode="auto">
            <a:xfrm rot="-21636">
              <a:off x="1536" y="1008"/>
              <a:ext cx="240" cy="1152"/>
            </a:xfrm>
            <a:prstGeom prst="leftBrace">
              <a:avLst>
                <a:gd name="adj1" fmla="val 40000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7181" name="Text Box 7"/>
            <p:cNvSpPr txBox="1">
              <a:spLocks noChangeArrowheads="1"/>
            </p:cNvSpPr>
            <p:nvPr/>
          </p:nvSpPr>
          <p:spPr bwMode="auto">
            <a:xfrm>
              <a:off x="960" y="1440"/>
              <a:ext cx="56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66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固体</a:t>
              </a:r>
            </a:p>
          </p:txBody>
        </p:sp>
        <p:sp>
          <p:nvSpPr>
            <p:cNvPr id="7182" name="AutoShape 8"/>
            <p:cNvSpPr/>
            <p:nvPr/>
          </p:nvSpPr>
          <p:spPr bwMode="auto">
            <a:xfrm rot="-10783456">
              <a:off x="3696" y="1824"/>
              <a:ext cx="240" cy="120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28575">
              <a:solidFill>
                <a:srgbClr val="CC00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7183" name="Text Box 9"/>
            <p:cNvSpPr txBox="1">
              <a:spLocks noChangeArrowheads="1"/>
            </p:cNvSpPr>
            <p:nvPr/>
          </p:nvSpPr>
          <p:spPr bwMode="auto">
            <a:xfrm>
              <a:off x="3936" y="2259"/>
              <a:ext cx="704" cy="33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CC0099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纵 波</a:t>
              </a:r>
            </a:p>
          </p:txBody>
        </p:sp>
        <p:sp>
          <p:nvSpPr>
            <p:cNvPr id="7184" name="Text Box 10"/>
            <p:cNvSpPr txBox="1">
              <a:spLocks noChangeArrowheads="1"/>
            </p:cNvSpPr>
            <p:nvPr/>
          </p:nvSpPr>
          <p:spPr bwMode="auto">
            <a:xfrm>
              <a:off x="864" y="2736"/>
              <a:ext cx="1021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液、气体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85" name="Text Box 11"/>
            <p:cNvSpPr txBox="1">
              <a:spLocks noChangeArrowheads="1"/>
            </p:cNvSpPr>
            <p:nvPr/>
          </p:nvSpPr>
          <p:spPr bwMode="auto">
            <a:xfrm>
              <a:off x="2784" y="777"/>
              <a:ext cx="102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66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切变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模量</a:t>
              </a:r>
              <a:endParaRPr lang="zh-CN" altLang="en-US" sz="2800" dirty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86" name="Text Box 12"/>
            <p:cNvSpPr txBox="1">
              <a:spLocks noChangeArrowheads="1"/>
            </p:cNvSpPr>
            <p:nvPr/>
          </p:nvSpPr>
          <p:spPr bwMode="auto">
            <a:xfrm>
              <a:off x="2777" y="1680"/>
              <a:ext cx="101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CC006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弹性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模量</a:t>
              </a:r>
            </a:p>
          </p:txBody>
        </p:sp>
        <p:sp>
          <p:nvSpPr>
            <p:cNvPr id="7187" name="Text Box 13"/>
            <p:cNvSpPr txBox="1">
              <a:spLocks noChangeArrowheads="1"/>
            </p:cNvSpPr>
            <p:nvPr/>
          </p:nvSpPr>
          <p:spPr bwMode="auto">
            <a:xfrm>
              <a:off x="2784" y="2496"/>
              <a:ext cx="102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体积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模量</a:t>
              </a:r>
            </a:p>
          </p:txBody>
        </p:sp>
        <p:sp>
          <p:nvSpPr>
            <p:cNvPr id="7188" name="AutoShape 26"/>
            <p:cNvSpPr>
              <a:spLocks noChangeArrowheads="1"/>
            </p:cNvSpPr>
            <p:nvPr/>
          </p:nvSpPr>
          <p:spPr bwMode="auto">
            <a:xfrm>
              <a:off x="3696" y="1056"/>
              <a:ext cx="480" cy="144"/>
            </a:xfrm>
            <a:prstGeom prst="leftArrow">
              <a:avLst>
                <a:gd name="adj1" fmla="val 50000"/>
                <a:gd name="adj2" fmla="val 83333"/>
              </a:avLst>
            </a:prstGeom>
            <a:solidFill>
              <a:srgbClr val="00FF99"/>
            </a:solidFill>
            <a:ln w="28575">
              <a:solidFill>
                <a:srgbClr val="0066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609600" y="152400"/>
            <a:ext cx="414655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描述波动的物理量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2"/>
          <p:cNvSpPr txBox="1">
            <a:spLocks noChangeArrowheads="1"/>
          </p:cNvSpPr>
          <p:nvPr/>
        </p:nvSpPr>
        <p:spPr bwMode="auto">
          <a:xfrm>
            <a:off x="368300" y="852488"/>
            <a:ext cx="45085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波线  波面  波前</a:t>
            </a:r>
          </a:p>
        </p:txBody>
      </p:sp>
      <p:grpSp>
        <p:nvGrpSpPr>
          <p:cNvPr id="8197" name="Group 46"/>
          <p:cNvGrpSpPr/>
          <p:nvPr/>
        </p:nvGrpSpPr>
        <p:grpSpPr bwMode="auto">
          <a:xfrm>
            <a:off x="533400" y="1430338"/>
            <a:ext cx="8077200" cy="5199062"/>
            <a:chOff x="336" y="757"/>
            <a:chExt cx="5088" cy="3275"/>
          </a:xfrm>
        </p:grpSpPr>
        <p:sp>
          <p:nvSpPr>
            <p:cNvPr id="8198" name="Rectangle 41"/>
            <p:cNvSpPr>
              <a:spLocks noChangeArrowheads="1"/>
            </p:cNvSpPr>
            <p:nvPr/>
          </p:nvSpPr>
          <p:spPr bwMode="auto">
            <a:xfrm>
              <a:off x="336" y="768"/>
              <a:ext cx="5088" cy="32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8199" name="Oval 3"/>
            <p:cNvSpPr>
              <a:spLocks noChangeArrowheads="1"/>
            </p:cNvSpPr>
            <p:nvPr/>
          </p:nvSpPr>
          <p:spPr bwMode="auto">
            <a:xfrm>
              <a:off x="1344" y="2064"/>
              <a:ext cx="576" cy="576"/>
            </a:xfrm>
            <a:prstGeom prst="ellipse">
              <a:avLst/>
            </a:prstGeom>
            <a:noFill/>
            <a:ln w="28575">
              <a:solidFill>
                <a:srgbClr val="D60093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8200" name="Oval 4"/>
            <p:cNvSpPr>
              <a:spLocks noChangeArrowheads="1"/>
            </p:cNvSpPr>
            <p:nvPr/>
          </p:nvSpPr>
          <p:spPr bwMode="auto">
            <a:xfrm>
              <a:off x="1008" y="1728"/>
              <a:ext cx="1248" cy="1248"/>
            </a:xfrm>
            <a:prstGeom prst="ellipse">
              <a:avLst/>
            </a:prstGeom>
            <a:noFill/>
            <a:ln w="28575">
              <a:solidFill>
                <a:srgbClr val="D60093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8201" name="Oval 5"/>
            <p:cNvSpPr>
              <a:spLocks noChangeArrowheads="1"/>
            </p:cNvSpPr>
            <p:nvPr/>
          </p:nvSpPr>
          <p:spPr bwMode="auto">
            <a:xfrm>
              <a:off x="672" y="1392"/>
              <a:ext cx="1920" cy="19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8202" name="Line 6"/>
            <p:cNvSpPr>
              <a:spLocks noChangeShapeType="1"/>
            </p:cNvSpPr>
            <p:nvPr/>
          </p:nvSpPr>
          <p:spPr bwMode="auto">
            <a:xfrm>
              <a:off x="3552" y="1392"/>
              <a:ext cx="0" cy="206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3" name="Line 7"/>
            <p:cNvSpPr>
              <a:spLocks noChangeShapeType="1"/>
            </p:cNvSpPr>
            <p:nvPr/>
          </p:nvSpPr>
          <p:spPr bwMode="auto">
            <a:xfrm>
              <a:off x="4032" y="1392"/>
              <a:ext cx="0" cy="206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4" name="Line 8"/>
            <p:cNvSpPr>
              <a:spLocks noChangeShapeType="1"/>
            </p:cNvSpPr>
            <p:nvPr/>
          </p:nvSpPr>
          <p:spPr bwMode="auto">
            <a:xfrm>
              <a:off x="4512" y="1392"/>
              <a:ext cx="0" cy="2064"/>
            </a:xfrm>
            <a:prstGeom prst="line">
              <a:avLst/>
            </a:prstGeom>
            <a:noFill/>
            <a:ln w="28575">
              <a:solidFill>
                <a:srgbClr val="D60093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Line 9"/>
            <p:cNvSpPr>
              <a:spLocks noChangeShapeType="1"/>
            </p:cNvSpPr>
            <p:nvPr/>
          </p:nvSpPr>
          <p:spPr bwMode="auto">
            <a:xfrm>
              <a:off x="4992" y="1392"/>
              <a:ext cx="0" cy="20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Line 10"/>
            <p:cNvSpPr>
              <a:spLocks noChangeShapeType="1"/>
            </p:cNvSpPr>
            <p:nvPr/>
          </p:nvSpPr>
          <p:spPr bwMode="auto">
            <a:xfrm>
              <a:off x="3168" y="1632"/>
              <a:ext cx="18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Line 11"/>
            <p:cNvSpPr>
              <a:spLocks noChangeShapeType="1"/>
            </p:cNvSpPr>
            <p:nvPr/>
          </p:nvSpPr>
          <p:spPr bwMode="auto">
            <a:xfrm>
              <a:off x="3168" y="2112"/>
              <a:ext cx="18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Line 12"/>
            <p:cNvSpPr>
              <a:spLocks noChangeShapeType="1"/>
            </p:cNvSpPr>
            <p:nvPr/>
          </p:nvSpPr>
          <p:spPr bwMode="auto">
            <a:xfrm>
              <a:off x="3168" y="2592"/>
              <a:ext cx="18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Line 13"/>
            <p:cNvSpPr>
              <a:spLocks noChangeShapeType="1"/>
            </p:cNvSpPr>
            <p:nvPr/>
          </p:nvSpPr>
          <p:spPr bwMode="auto">
            <a:xfrm>
              <a:off x="3168" y="3072"/>
              <a:ext cx="18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Line 14"/>
            <p:cNvSpPr>
              <a:spLocks noChangeShapeType="1"/>
            </p:cNvSpPr>
            <p:nvPr/>
          </p:nvSpPr>
          <p:spPr bwMode="auto">
            <a:xfrm>
              <a:off x="672" y="2352"/>
              <a:ext cx="336" cy="0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prstDash val="dash"/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Line 15"/>
            <p:cNvSpPr>
              <a:spLocks noChangeShapeType="1"/>
            </p:cNvSpPr>
            <p:nvPr/>
          </p:nvSpPr>
          <p:spPr bwMode="auto">
            <a:xfrm>
              <a:off x="4512" y="1920"/>
              <a:ext cx="480" cy="0"/>
            </a:xfrm>
            <a:prstGeom prst="line">
              <a:avLst/>
            </a:prstGeom>
            <a:noFill/>
            <a:ln w="19050">
              <a:solidFill>
                <a:srgbClr val="FF5050"/>
              </a:solidFill>
              <a:prstDash val="dash"/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16"/>
            <p:cNvSpPr>
              <a:spLocks noChangeShapeType="1"/>
            </p:cNvSpPr>
            <p:nvPr/>
          </p:nvSpPr>
          <p:spPr bwMode="auto">
            <a:xfrm>
              <a:off x="1632" y="2352"/>
              <a:ext cx="96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Line 17"/>
            <p:cNvSpPr>
              <a:spLocks noChangeShapeType="1"/>
            </p:cNvSpPr>
            <p:nvPr/>
          </p:nvSpPr>
          <p:spPr bwMode="auto">
            <a:xfrm flipH="1" flipV="1">
              <a:off x="1104" y="1536"/>
              <a:ext cx="528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Line 18"/>
            <p:cNvSpPr>
              <a:spLocks noChangeShapeType="1"/>
            </p:cNvSpPr>
            <p:nvPr/>
          </p:nvSpPr>
          <p:spPr bwMode="auto">
            <a:xfrm flipH="1">
              <a:off x="1104" y="2352"/>
              <a:ext cx="528" cy="8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Rectangle 19"/>
            <p:cNvSpPr>
              <a:spLocks noChangeArrowheads="1"/>
            </p:cNvSpPr>
            <p:nvPr/>
          </p:nvSpPr>
          <p:spPr bwMode="auto">
            <a:xfrm>
              <a:off x="1536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Calibri" panose="020F0502020204030204" pitchFamily="34" charset="0"/>
                </a:rPr>
                <a:t>*</a:t>
              </a:r>
            </a:p>
          </p:txBody>
        </p:sp>
        <p:graphicFrame>
          <p:nvGraphicFramePr>
            <p:cNvPr id="8194" name="Object 2"/>
            <p:cNvGraphicFramePr>
              <a:graphicFrameLocks noChangeAspect="1"/>
            </p:cNvGraphicFramePr>
            <p:nvPr/>
          </p:nvGraphicFramePr>
          <p:xfrm>
            <a:off x="4656" y="1680"/>
            <a:ext cx="2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8" name="公式" r:id="rId3" imgW="190500" imgH="241300" progId="">
                    <p:embed/>
                  </p:oleObj>
                </mc:Choice>
                <mc:Fallback>
                  <p:oleObj name="公式" r:id="rId3" imgW="190500" imgH="241300" progId="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680"/>
                          <a:ext cx="213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" name="Object 3"/>
            <p:cNvGraphicFramePr>
              <a:graphicFrameLocks noChangeAspect="1"/>
            </p:cNvGraphicFramePr>
            <p:nvPr/>
          </p:nvGraphicFramePr>
          <p:xfrm>
            <a:off x="720" y="2112"/>
            <a:ext cx="21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9" name="公式" r:id="rId5" imgW="190500" imgH="241300" progId="">
                    <p:embed/>
                  </p:oleObj>
                </mc:Choice>
                <mc:Fallback>
                  <p:oleObj name="公式" r:id="rId5" imgW="190500" imgH="241300" progId="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112"/>
                          <a:ext cx="213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1926" name="Text Box 22"/>
            <p:cNvSpPr txBox="1">
              <a:spLocks noChangeArrowheads="1"/>
            </p:cNvSpPr>
            <p:nvPr/>
          </p:nvSpPr>
          <p:spPr bwMode="auto">
            <a:xfrm>
              <a:off x="720" y="3600"/>
              <a:ext cx="1440" cy="335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tx2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球 面 波</a:t>
              </a:r>
            </a:p>
          </p:txBody>
        </p:sp>
        <p:sp>
          <p:nvSpPr>
            <p:cNvPr id="251927" name="Text Box 23"/>
            <p:cNvSpPr txBox="1">
              <a:spLocks noChangeArrowheads="1"/>
            </p:cNvSpPr>
            <p:nvPr/>
          </p:nvSpPr>
          <p:spPr bwMode="auto">
            <a:xfrm>
              <a:off x="3589" y="3600"/>
              <a:ext cx="1420" cy="335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tx2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平 面 波</a:t>
              </a:r>
              <a:endPara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18" name="Text Box 24"/>
            <p:cNvSpPr txBox="1">
              <a:spLocks noChangeArrowheads="1"/>
            </p:cNvSpPr>
            <p:nvPr/>
          </p:nvSpPr>
          <p:spPr bwMode="auto">
            <a:xfrm>
              <a:off x="2581" y="757"/>
              <a:ext cx="79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波前</a:t>
              </a:r>
            </a:p>
          </p:txBody>
        </p:sp>
        <p:sp>
          <p:nvSpPr>
            <p:cNvPr id="8219" name="Text Box 25"/>
            <p:cNvSpPr txBox="1">
              <a:spLocks noChangeArrowheads="1"/>
            </p:cNvSpPr>
            <p:nvPr/>
          </p:nvSpPr>
          <p:spPr bwMode="auto">
            <a:xfrm>
              <a:off x="2592" y="1215"/>
              <a:ext cx="96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D6009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波面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20" name="Text Box 26"/>
            <p:cNvSpPr txBox="1">
              <a:spLocks noChangeArrowheads="1"/>
            </p:cNvSpPr>
            <p:nvPr/>
          </p:nvSpPr>
          <p:spPr bwMode="auto">
            <a:xfrm>
              <a:off x="2389" y="3600"/>
              <a:ext cx="99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波线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221" name="Line 27"/>
            <p:cNvSpPr>
              <a:spLocks noChangeShapeType="1"/>
            </p:cNvSpPr>
            <p:nvPr/>
          </p:nvSpPr>
          <p:spPr bwMode="auto">
            <a:xfrm>
              <a:off x="3072" y="912"/>
              <a:ext cx="1920" cy="528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prstDash val="dash"/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Line 28"/>
            <p:cNvSpPr>
              <a:spLocks noChangeShapeType="1"/>
            </p:cNvSpPr>
            <p:nvPr/>
          </p:nvSpPr>
          <p:spPr bwMode="auto">
            <a:xfrm flipH="1">
              <a:off x="1728" y="912"/>
              <a:ext cx="864" cy="480"/>
            </a:xfrm>
            <a:prstGeom prst="line">
              <a:avLst/>
            </a:prstGeom>
            <a:noFill/>
            <a:ln w="19050">
              <a:solidFill>
                <a:srgbClr val="FF33CC"/>
              </a:solidFill>
              <a:prstDash val="dash"/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Line 29"/>
            <p:cNvSpPr>
              <a:spLocks noChangeShapeType="1"/>
            </p:cNvSpPr>
            <p:nvPr/>
          </p:nvSpPr>
          <p:spPr bwMode="auto">
            <a:xfrm>
              <a:off x="3024" y="1488"/>
              <a:ext cx="528" cy="864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4" name="Line 30"/>
            <p:cNvSpPr>
              <a:spLocks noChangeShapeType="1"/>
            </p:cNvSpPr>
            <p:nvPr/>
          </p:nvSpPr>
          <p:spPr bwMode="auto">
            <a:xfrm flipV="1">
              <a:off x="2832" y="3072"/>
              <a:ext cx="1104" cy="57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Line 31"/>
            <p:cNvSpPr>
              <a:spLocks noChangeShapeType="1"/>
            </p:cNvSpPr>
            <p:nvPr/>
          </p:nvSpPr>
          <p:spPr bwMode="auto">
            <a:xfrm flipH="1" flipV="1">
              <a:off x="2016" y="2352"/>
              <a:ext cx="432" cy="129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6" name="Line 32"/>
            <p:cNvSpPr>
              <a:spLocks noChangeShapeType="1"/>
            </p:cNvSpPr>
            <p:nvPr/>
          </p:nvSpPr>
          <p:spPr bwMode="auto">
            <a:xfrm flipH="1" flipV="1">
              <a:off x="1392" y="2064"/>
              <a:ext cx="1056" cy="16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7" name="Line 33"/>
            <p:cNvSpPr>
              <a:spLocks noChangeShapeType="1"/>
            </p:cNvSpPr>
            <p:nvPr/>
          </p:nvSpPr>
          <p:spPr bwMode="auto">
            <a:xfrm flipV="1">
              <a:off x="2784" y="1680"/>
              <a:ext cx="1056" cy="19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8" name="Line 34"/>
            <p:cNvSpPr>
              <a:spLocks noChangeShapeType="1"/>
            </p:cNvSpPr>
            <p:nvPr/>
          </p:nvSpPr>
          <p:spPr bwMode="auto">
            <a:xfrm>
              <a:off x="3024" y="1440"/>
              <a:ext cx="1488" cy="96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9" name="Line 35"/>
            <p:cNvSpPr>
              <a:spLocks noChangeShapeType="1"/>
            </p:cNvSpPr>
            <p:nvPr/>
          </p:nvSpPr>
          <p:spPr bwMode="auto">
            <a:xfrm>
              <a:off x="3024" y="1440"/>
              <a:ext cx="960" cy="1008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0" name="Line 36"/>
            <p:cNvSpPr>
              <a:spLocks noChangeShapeType="1"/>
            </p:cNvSpPr>
            <p:nvPr/>
          </p:nvSpPr>
          <p:spPr bwMode="auto">
            <a:xfrm flipH="1">
              <a:off x="1680" y="1440"/>
              <a:ext cx="960" cy="624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1" name="Line 37"/>
            <p:cNvSpPr>
              <a:spLocks noChangeShapeType="1"/>
            </p:cNvSpPr>
            <p:nvPr/>
          </p:nvSpPr>
          <p:spPr bwMode="auto">
            <a:xfrm flipH="1">
              <a:off x="2160" y="1440"/>
              <a:ext cx="528" cy="576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prstDash val="dash"/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2" name="Line 38"/>
            <p:cNvSpPr>
              <a:spLocks noChangeShapeType="1"/>
            </p:cNvSpPr>
            <p:nvPr/>
          </p:nvSpPr>
          <p:spPr bwMode="auto">
            <a:xfrm flipH="1" flipV="1">
              <a:off x="1392" y="2688"/>
              <a:ext cx="1056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3" name="Line 39"/>
            <p:cNvSpPr>
              <a:spLocks noChangeShapeType="1"/>
            </p:cNvSpPr>
            <p:nvPr/>
          </p:nvSpPr>
          <p:spPr bwMode="auto">
            <a:xfrm flipV="1">
              <a:off x="2832" y="2160"/>
              <a:ext cx="1104" cy="14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" name="Line 40"/>
            <p:cNvSpPr>
              <a:spLocks noChangeShapeType="1"/>
            </p:cNvSpPr>
            <p:nvPr/>
          </p:nvSpPr>
          <p:spPr bwMode="auto">
            <a:xfrm flipV="1">
              <a:off x="2832" y="2592"/>
              <a:ext cx="1056" cy="105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609600" y="152400"/>
            <a:ext cx="414655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 波的几何描述                                           </a:t>
            </a:r>
          </a:p>
        </p:txBody>
      </p:sp>
    </p:spTree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2743200"/>
            <a:ext cx="9067800" cy="19389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6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13.2 </a:t>
            </a:r>
            <a:r>
              <a:rPr lang="zh-CN" altLang="en-US" sz="6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平面简谐波的波函数 波动方程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435" name="Object 2"/>
          <p:cNvGraphicFramePr>
            <a:graphicFrameLocks noChangeAspect="1"/>
          </p:cNvGraphicFramePr>
          <p:nvPr/>
        </p:nvGraphicFramePr>
        <p:xfrm>
          <a:off x="3308350" y="2613025"/>
          <a:ext cx="27527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公式" r:id="rId3" imgW="1066165" imgH="304800" progId="">
                  <p:embed/>
                </p:oleObj>
              </mc:Choice>
              <mc:Fallback>
                <p:oleObj name="公式" r:id="rId3" imgW="1066165" imgH="30480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2613025"/>
                        <a:ext cx="2752725" cy="67151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4" name="AutoShape 12"/>
          <p:cNvSpPr>
            <a:spLocks noChangeArrowheads="1"/>
          </p:cNvSpPr>
          <p:nvPr/>
        </p:nvSpPr>
        <p:spPr bwMode="auto">
          <a:xfrm>
            <a:off x="1589088" y="3649663"/>
            <a:ext cx="2668587" cy="966787"/>
          </a:xfrm>
          <a:prstGeom prst="wedgeRectCallout">
            <a:avLst>
              <a:gd name="adj1" fmla="val 23347"/>
              <a:gd name="adj2" fmla="val -94171"/>
            </a:avLst>
          </a:prstGeom>
          <a:gradFill rotWithShape="0">
            <a:gsLst>
              <a:gs pos="0">
                <a:srgbClr val="FFFFFF"/>
              </a:gs>
              <a:gs pos="100000">
                <a:srgbClr val="FFE1FF"/>
              </a:gs>
            </a:gsLst>
            <a:lin ang="5400000" scaled="1"/>
          </a:gradFill>
          <a:ln w="9525">
            <a:solidFill>
              <a:srgbClr val="CC00CC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各质点相对平衡位置的</a:t>
            </a: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位移</a:t>
            </a:r>
          </a:p>
        </p:txBody>
      </p:sp>
      <p:sp>
        <p:nvSpPr>
          <p:cNvPr id="274445" name="AutoShape 13"/>
          <p:cNvSpPr>
            <a:spLocks noChangeArrowheads="1"/>
          </p:cNvSpPr>
          <p:nvPr/>
        </p:nvSpPr>
        <p:spPr bwMode="auto">
          <a:xfrm>
            <a:off x="5246688" y="3592513"/>
            <a:ext cx="2546350" cy="971550"/>
          </a:xfrm>
          <a:prstGeom prst="wedgeRectCallout">
            <a:avLst>
              <a:gd name="adj1" fmla="val -54176"/>
              <a:gd name="adj2" fmla="val -97875"/>
            </a:avLst>
          </a:prstGeom>
          <a:gradFill rotWithShape="0">
            <a:gsLst>
              <a:gs pos="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solidFill>
              <a:srgbClr val="996600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波线上各质点</a:t>
            </a: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平衡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位置</a:t>
            </a:r>
          </a:p>
        </p:txBody>
      </p:sp>
      <p:sp>
        <p:nvSpPr>
          <p:cNvPr id="274447" name="Text Box 15"/>
          <p:cNvSpPr txBox="1">
            <a:spLocks noChangeArrowheads="1"/>
          </p:cNvSpPr>
          <p:nvPr/>
        </p:nvSpPr>
        <p:spPr bwMode="auto">
          <a:xfrm>
            <a:off x="381000" y="4854575"/>
            <a:ext cx="82296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简谐波：在均匀的、无吸收的介质中，波源作简谐运动时，在介质中所形成的波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9223" name="Text Box 16"/>
          <p:cNvSpPr txBox="1">
            <a:spLocks noChangeArrowheads="1"/>
          </p:cNvSpPr>
          <p:nvPr/>
        </p:nvSpPr>
        <p:spPr bwMode="auto">
          <a:xfrm>
            <a:off x="685800" y="228600"/>
            <a:ext cx="4800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波函数的一般形式</a:t>
            </a:r>
          </a:p>
        </p:txBody>
      </p:sp>
      <p:sp>
        <p:nvSpPr>
          <p:cNvPr id="274450" name="Rectangle 18"/>
          <p:cNvSpPr>
            <a:spLocks noChangeArrowheads="1"/>
          </p:cNvSpPr>
          <p:nvPr/>
        </p:nvSpPr>
        <p:spPr bwMode="auto">
          <a:xfrm>
            <a:off x="447675" y="5881688"/>
            <a:ext cx="7127875" cy="519112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平面简谐波：波面为平面的简谐波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152400" y="1170295"/>
            <a:ext cx="8686800" cy="1630363"/>
            <a:chOff x="240" y="864"/>
            <a:chExt cx="5472" cy="1027"/>
          </a:xfrm>
        </p:grpSpPr>
        <p:sp>
          <p:nvSpPr>
            <p:cNvPr id="9226" name="Text Box 2"/>
            <p:cNvSpPr txBox="1">
              <a:spLocks noChangeArrowheads="1"/>
            </p:cNvSpPr>
            <p:nvPr/>
          </p:nvSpPr>
          <p:spPr bwMode="auto">
            <a:xfrm>
              <a:off x="240" y="864"/>
              <a:ext cx="5280" cy="10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sz="28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波函数：</a:t>
              </a:r>
              <a:r>
                <a:rPr kumimoji="1"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介质中任一质点（坐标为 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kumimoji="1"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）相对其平衡位置的位移（坐标为 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y</a:t>
              </a:r>
              <a:r>
                <a:rPr kumimoji="1"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）随时间的变化关系，即                称为波函数</a:t>
              </a:r>
              <a:r>
                <a:rPr kumimoji="1"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</a:p>
          </p:txBody>
        </p:sp>
        <p:graphicFrame>
          <p:nvGraphicFramePr>
            <p:cNvPr id="9219" name="Object 3"/>
            <p:cNvGraphicFramePr>
              <a:graphicFrameLocks noChangeAspect="1"/>
            </p:cNvGraphicFramePr>
            <p:nvPr/>
          </p:nvGraphicFramePr>
          <p:xfrm>
            <a:off x="4956" y="1171"/>
            <a:ext cx="75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" name="Equation" r:id="rId5" imgW="419100" imgH="203200" progId="">
                    <p:embed/>
                  </p:oleObj>
                </mc:Choice>
                <mc:Fallback>
                  <p:oleObj name="Equation" r:id="rId5" imgW="419100" imgH="203200" progId="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6" y="1171"/>
                          <a:ext cx="756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7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4" grpId="0" animBg="1" autoUpdateAnimBg="0"/>
      <p:bldP spid="274445" grpId="0" animBg="1" autoUpdateAnimBg="0"/>
      <p:bldP spid="274447" grpId="0" autoUpdateAnimBg="0"/>
      <p:bldP spid="27445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881063" y="1936750"/>
            <a:ext cx="7491412" cy="4692650"/>
            <a:chOff x="432" y="960"/>
            <a:chExt cx="4904" cy="3056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1581" y="1123"/>
              <a:ext cx="3665" cy="2776"/>
              <a:chOff x="714" y="552"/>
              <a:chExt cx="4148" cy="3267"/>
            </a:xfrm>
          </p:grpSpPr>
          <p:sp>
            <p:nvSpPr>
              <p:cNvPr id="63492" name="Line 4"/>
              <p:cNvSpPr>
                <a:spLocks noChangeShapeType="1"/>
              </p:cNvSpPr>
              <p:nvPr/>
            </p:nvSpPr>
            <p:spPr bwMode="auto">
              <a:xfrm flipV="1">
                <a:off x="714" y="1025"/>
                <a:ext cx="4124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493" name="Freeform 5"/>
              <p:cNvSpPr/>
              <p:nvPr/>
            </p:nvSpPr>
            <p:spPr bwMode="auto">
              <a:xfrm>
                <a:off x="735" y="1929"/>
                <a:ext cx="412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127" y="0"/>
                  </a:cxn>
                </a:cxnLst>
                <a:rect l="0" t="0" r="r" b="b"/>
                <a:pathLst>
                  <a:path w="4127" h="1">
                    <a:moveTo>
                      <a:pt x="0" y="0"/>
                    </a:moveTo>
                    <a:lnTo>
                      <a:pt x="412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494" name="Freeform 6"/>
              <p:cNvSpPr/>
              <p:nvPr/>
            </p:nvSpPr>
            <p:spPr bwMode="auto">
              <a:xfrm>
                <a:off x="732" y="3141"/>
                <a:ext cx="4110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110" y="3"/>
                  </a:cxn>
                </a:cxnLst>
                <a:rect l="0" t="0" r="r" b="b"/>
                <a:pathLst>
                  <a:path w="4110" h="3">
                    <a:moveTo>
                      <a:pt x="0" y="0"/>
                    </a:moveTo>
                    <a:lnTo>
                      <a:pt x="4110" y="3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495" name="Freeform 7"/>
              <p:cNvSpPr/>
              <p:nvPr/>
            </p:nvSpPr>
            <p:spPr bwMode="auto">
              <a:xfrm>
                <a:off x="722" y="552"/>
                <a:ext cx="4116" cy="969"/>
              </a:xfrm>
              <a:custGeom>
                <a:avLst/>
                <a:gdLst/>
                <a:ahLst/>
                <a:cxnLst>
                  <a:cxn ang="0">
                    <a:pos x="0" y="477"/>
                  </a:cxn>
                  <a:cxn ang="0">
                    <a:pos x="574" y="102"/>
                  </a:cxn>
                  <a:cxn ang="0">
                    <a:pos x="1044" y="9"/>
                  </a:cxn>
                  <a:cxn ang="0">
                    <a:pos x="1486" y="156"/>
                  </a:cxn>
                  <a:cxn ang="0">
                    <a:pos x="2027" y="485"/>
                  </a:cxn>
                  <a:cxn ang="0">
                    <a:pos x="2542" y="822"/>
                  </a:cxn>
                  <a:cxn ang="0">
                    <a:pos x="3070" y="966"/>
                  </a:cxn>
                  <a:cxn ang="0">
                    <a:pos x="3556" y="840"/>
                  </a:cxn>
                  <a:cxn ang="0">
                    <a:pos x="4116" y="485"/>
                  </a:cxn>
                </a:cxnLst>
                <a:rect l="0" t="0" r="r" b="b"/>
                <a:pathLst>
                  <a:path w="4116" h="969">
                    <a:moveTo>
                      <a:pt x="0" y="477"/>
                    </a:moveTo>
                    <a:cubicBezTo>
                      <a:pt x="96" y="415"/>
                      <a:pt x="400" y="180"/>
                      <a:pt x="574" y="102"/>
                    </a:cubicBezTo>
                    <a:cubicBezTo>
                      <a:pt x="748" y="24"/>
                      <a:pt x="892" y="0"/>
                      <a:pt x="1044" y="9"/>
                    </a:cubicBezTo>
                    <a:cubicBezTo>
                      <a:pt x="1196" y="18"/>
                      <a:pt x="1322" y="77"/>
                      <a:pt x="1486" y="156"/>
                    </a:cubicBezTo>
                    <a:cubicBezTo>
                      <a:pt x="1650" y="235"/>
                      <a:pt x="1851" y="374"/>
                      <a:pt x="2027" y="485"/>
                    </a:cubicBezTo>
                    <a:cubicBezTo>
                      <a:pt x="2203" y="596"/>
                      <a:pt x="2368" y="742"/>
                      <a:pt x="2542" y="822"/>
                    </a:cubicBezTo>
                    <a:cubicBezTo>
                      <a:pt x="2716" y="902"/>
                      <a:pt x="2901" y="963"/>
                      <a:pt x="3070" y="966"/>
                    </a:cubicBezTo>
                    <a:cubicBezTo>
                      <a:pt x="3239" y="969"/>
                      <a:pt x="3382" y="920"/>
                      <a:pt x="3556" y="840"/>
                    </a:cubicBezTo>
                    <a:cubicBezTo>
                      <a:pt x="3730" y="760"/>
                      <a:pt x="3999" y="559"/>
                      <a:pt x="4116" y="485"/>
                    </a:cubicBez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496" name="Freeform 8"/>
              <p:cNvSpPr/>
              <p:nvPr/>
            </p:nvSpPr>
            <p:spPr bwMode="auto">
              <a:xfrm>
                <a:off x="737" y="1717"/>
                <a:ext cx="4109" cy="438"/>
              </a:xfrm>
              <a:custGeom>
                <a:avLst/>
                <a:gdLst/>
                <a:ahLst/>
                <a:cxnLst>
                  <a:cxn ang="0">
                    <a:pos x="0" y="42"/>
                  </a:cxn>
                  <a:cxn ang="0">
                    <a:pos x="69" y="11"/>
                  </a:cxn>
                  <a:cxn ang="0">
                    <a:pos x="142" y="107"/>
                  </a:cxn>
                  <a:cxn ang="0">
                    <a:pos x="193" y="218"/>
                  </a:cxn>
                  <a:cxn ang="0">
                    <a:pos x="253" y="341"/>
                  </a:cxn>
                  <a:cxn ang="0">
                    <a:pos x="346" y="437"/>
                  </a:cxn>
                  <a:cxn ang="0">
                    <a:pos x="439" y="338"/>
                  </a:cxn>
                  <a:cxn ang="0">
                    <a:pos x="492" y="203"/>
                  </a:cxn>
                  <a:cxn ang="0">
                    <a:pos x="634" y="8"/>
                  </a:cxn>
                  <a:cxn ang="0">
                    <a:pos x="784" y="211"/>
                  </a:cxn>
                  <a:cxn ang="0">
                    <a:pos x="829" y="314"/>
                  </a:cxn>
                  <a:cxn ang="0">
                    <a:pos x="928" y="434"/>
                  </a:cxn>
                  <a:cxn ang="0">
                    <a:pos x="1018" y="338"/>
                  </a:cxn>
                  <a:cxn ang="0">
                    <a:pos x="1078" y="215"/>
                  </a:cxn>
                  <a:cxn ang="0">
                    <a:pos x="1144" y="89"/>
                  </a:cxn>
                  <a:cxn ang="0">
                    <a:pos x="1228" y="8"/>
                  </a:cxn>
                  <a:cxn ang="0">
                    <a:pos x="1306" y="86"/>
                  </a:cxn>
                  <a:cxn ang="0">
                    <a:pos x="1367" y="218"/>
                  </a:cxn>
                  <a:cxn ang="0">
                    <a:pos x="1438" y="350"/>
                  </a:cxn>
                  <a:cxn ang="0">
                    <a:pos x="1525" y="431"/>
                  </a:cxn>
                  <a:cxn ang="0">
                    <a:pos x="1606" y="353"/>
                  </a:cxn>
                  <a:cxn ang="0">
                    <a:pos x="1675" y="211"/>
                  </a:cxn>
                  <a:cxn ang="0">
                    <a:pos x="1741" y="80"/>
                  </a:cxn>
                  <a:cxn ang="0">
                    <a:pos x="1813" y="8"/>
                  </a:cxn>
                  <a:cxn ang="0">
                    <a:pos x="1900" y="89"/>
                  </a:cxn>
                  <a:cxn ang="0">
                    <a:pos x="1963" y="215"/>
                  </a:cxn>
                  <a:cxn ang="0">
                    <a:pos x="2026" y="356"/>
                  </a:cxn>
                  <a:cxn ang="0">
                    <a:pos x="2110" y="434"/>
                  </a:cxn>
                  <a:cxn ang="0">
                    <a:pos x="2197" y="347"/>
                  </a:cxn>
                  <a:cxn ang="0">
                    <a:pos x="2257" y="212"/>
                  </a:cxn>
                  <a:cxn ang="0">
                    <a:pos x="2329" y="74"/>
                  </a:cxn>
                  <a:cxn ang="0">
                    <a:pos x="2404" y="11"/>
                  </a:cxn>
                  <a:cxn ang="0">
                    <a:pos x="2488" y="89"/>
                  </a:cxn>
                  <a:cxn ang="0">
                    <a:pos x="2542" y="211"/>
                  </a:cxn>
                  <a:cxn ang="0">
                    <a:pos x="2614" y="353"/>
                  </a:cxn>
                  <a:cxn ang="0">
                    <a:pos x="2698" y="431"/>
                  </a:cxn>
                  <a:cxn ang="0">
                    <a:pos x="2797" y="329"/>
                  </a:cxn>
                  <a:cxn ang="0">
                    <a:pos x="2848" y="215"/>
                  </a:cxn>
                  <a:cxn ang="0">
                    <a:pos x="2923" y="71"/>
                  </a:cxn>
                  <a:cxn ang="0">
                    <a:pos x="2992" y="11"/>
                  </a:cxn>
                  <a:cxn ang="0">
                    <a:pos x="3079" y="83"/>
                  </a:cxn>
                  <a:cxn ang="0">
                    <a:pos x="3134" y="211"/>
                  </a:cxn>
                  <a:cxn ang="0">
                    <a:pos x="3202" y="347"/>
                  </a:cxn>
                  <a:cxn ang="0">
                    <a:pos x="3286" y="434"/>
                  </a:cxn>
                  <a:cxn ang="0">
                    <a:pos x="3373" y="353"/>
                  </a:cxn>
                  <a:cxn ang="0">
                    <a:pos x="3439" y="212"/>
                  </a:cxn>
                  <a:cxn ang="0">
                    <a:pos x="3511" y="74"/>
                  </a:cxn>
                  <a:cxn ang="0">
                    <a:pos x="3589" y="11"/>
                  </a:cxn>
                  <a:cxn ang="0">
                    <a:pos x="3664" y="77"/>
                  </a:cxn>
                  <a:cxn ang="0">
                    <a:pos x="3725" y="211"/>
                  </a:cxn>
                  <a:cxn ang="0">
                    <a:pos x="3799" y="356"/>
                  </a:cxn>
                  <a:cxn ang="0">
                    <a:pos x="3879" y="426"/>
                  </a:cxn>
                  <a:cxn ang="0">
                    <a:pos x="3961" y="344"/>
                  </a:cxn>
                  <a:cxn ang="0">
                    <a:pos x="4030" y="209"/>
                  </a:cxn>
                  <a:cxn ang="0">
                    <a:pos x="4109" y="57"/>
                  </a:cxn>
                </a:cxnLst>
                <a:rect l="0" t="0" r="r" b="b"/>
                <a:pathLst>
                  <a:path w="4109" h="438">
                    <a:moveTo>
                      <a:pt x="0" y="42"/>
                    </a:moveTo>
                    <a:cubicBezTo>
                      <a:pt x="19" y="13"/>
                      <a:pt x="45" y="0"/>
                      <a:pt x="69" y="11"/>
                    </a:cubicBezTo>
                    <a:cubicBezTo>
                      <a:pt x="93" y="22"/>
                      <a:pt x="121" y="73"/>
                      <a:pt x="142" y="107"/>
                    </a:cubicBezTo>
                    <a:cubicBezTo>
                      <a:pt x="163" y="141"/>
                      <a:pt x="175" y="179"/>
                      <a:pt x="193" y="218"/>
                    </a:cubicBezTo>
                    <a:cubicBezTo>
                      <a:pt x="211" y="257"/>
                      <a:pt x="228" y="305"/>
                      <a:pt x="253" y="341"/>
                    </a:cubicBezTo>
                    <a:cubicBezTo>
                      <a:pt x="278" y="377"/>
                      <a:pt x="315" y="437"/>
                      <a:pt x="346" y="437"/>
                    </a:cubicBezTo>
                    <a:cubicBezTo>
                      <a:pt x="377" y="437"/>
                      <a:pt x="415" y="377"/>
                      <a:pt x="439" y="338"/>
                    </a:cubicBezTo>
                    <a:cubicBezTo>
                      <a:pt x="463" y="299"/>
                      <a:pt x="460" y="258"/>
                      <a:pt x="492" y="203"/>
                    </a:cubicBezTo>
                    <a:cubicBezTo>
                      <a:pt x="524" y="148"/>
                      <a:pt x="585" y="7"/>
                      <a:pt x="634" y="8"/>
                    </a:cubicBezTo>
                    <a:cubicBezTo>
                      <a:pt x="683" y="9"/>
                      <a:pt x="752" y="160"/>
                      <a:pt x="784" y="211"/>
                    </a:cubicBezTo>
                    <a:cubicBezTo>
                      <a:pt x="816" y="262"/>
                      <a:pt x="805" y="277"/>
                      <a:pt x="829" y="314"/>
                    </a:cubicBezTo>
                    <a:cubicBezTo>
                      <a:pt x="853" y="351"/>
                      <a:pt x="897" y="430"/>
                      <a:pt x="928" y="434"/>
                    </a:cubicBezTo>
                    <a:cubicBezTo>
                      <a:pt x="959" y="438"/>
                      <a:pt x="993" y="375"/>
                      <a:pt x="1018" y="338"/>
                    </a:cubicBezTo>
                    <a:cubicBezTo>
                      <a:pt x="1043" y="301"/>
                      <a:pt x="1057" y="256"/>
                      <a:pt x="1078" y="215"/>
                    </a:cubicBezTo>
                    <a:cubicBezTo>
                      <a:pt x="1099" y="174"/>
                      <a:pt x="1119" y="123"/>
                      <a:pt x="1144" y="89"/>
                    </a:cubicBezTo>
                    <a:cubicBezTo>
                      <a:pt x="1169" y="55"/>
                      <a:pt x="1201" y="9"/>
                      <a:pt x="1228" y="8"/>
                    </a:cubicBezTo>
                    <a:cubicBezTo>
                      <a:pt x="1255" y="7"/>
                      <a:pt x="1283" y="51"/>
                      <a:pt x="1306" y="86"/>
                    </a:cubicBezTo>
                    <a:cubicBezTo>
                      <a:pt x="1329" y="121"/>
                      <a:pt x="1345" y="174"/>
                      <a:pt x="1367" y="218"/>
                    </a:cubicBezTo>
                    <a:cubicBezTo>
                      <a:pt x="1389" y="262"/>
                      <a:pt x="1412" y="315"/>
                      <a:pt x="1438" y="350"/>
                    </a:cubicBezTo>
                    <a:cubicBezTo>
                      <a:pt x="1464" y="385"/>
                      <a:pt x="1497" y="431"/>
                      <a:pt x="1525" y="431"/>
                    </a:cubicBezTo>
                    <a:cubicBezTo>
                      <a:pt x="1553" y="431"/>
                      <a:pt x="1581" y="390"/>
                      <a:pt x="1606" y="353"/>
                    </a:cubicBezTo>
                    <a:cubicBezTo>
                      <a:pt x="1631" y="316"/>
                      <a:pt x="1653" y="257"/>
                      <a:pt x="1675" y="211"/>
                    </a:cubicBezTo>
                    <a:cubicBezTo>
                      <a:pt x="1697" y="165"/>
                      <a:pt x="1718" y="114"/>
                      <a:pt x="1741" y="80"/>
                    </a:cubicBezTo>
                    <a:cubicBezTo>
                      <a:pt x="1764" y="46"/>
                      <a:pt x="1787" y="7"/>
                      <a:pt x="1813" y="8"/>
                    </a:cubicBezTo>
                    <a:cubicBezTo>
                      <a:pt x="1839" y="9"/>
                      <a:pt x="1875" y="55"/>
                      <a:pt x="1900" y="89"/>
                    </a:cubicBezTo>
                    <a:cubicBezTo>
                      <a:pt x="1925" y="123"/>
                      <a:pt x="1942" y="170"/>
                      <a:pt x="1963" y="215"/>
                    </a:cubicBezTo>
                    <a:cubicBezTo>
                      <a:pt x="1984" y="260"/>
                      <a:pt x="2002" y="320"/>
                      <a:pt x="2026" y="356"/>
                    </a:cubicBezTo>
                    <a:cubicBezTo>
                      <a:pt x="2050" y="392"/>
                      <a:pt x="2082" y="435"/>
                      <a:pt x="2110" y="434"/>
                    </a:cubicBezTo>
                    <a:cubicBezTo>
                      <a:pt x="2138" y="433"/>
                      <a:pt x="2173" y="384"/>
                      <a:pt x="2197" y="347"/>
                    </a:cubicBezTo>
                    <a:cubicBezTo>
                      <a:pt x="2221" y="310"/>
                      <a:pt x="2235" y="257"/>
                      <a:pt x="2257" y="212"/>
                    </a:cubicBezTo>
                    <a:cubicBezTo>
                      <a:pt x="2279" y="167"/>
                      <a:pt x="2305" y="107"/>
                      <a:pt x="2329" y="74"/>
                    </a:cubicBezTo>
                    <a:cubicBezTo>
                      <a:pt x="2353" y="41"/>
                      <a:pt x="2378" y="9"/>
                      <a:pt x="2404" y="11"/>
                    </a:cubicBezTo>
                    <a:cubicBezTo>
                      <a:pt x="2430" y="13"/>
                      <a:pt x="2465" y="56"/>
                      <a:pt x="2488" y="89"/>
                    </a:cubicBezTo>
                    <a:cubicBezTo>
                      <a:pt x="2511" y="122"/>
                      <a:pt x="2521" y="167"/>
                      <a:pt x="2542" y="211"/>
                    </a:cubicBezTo>
                    <a:cubicBezTo>
                      <a:pt x="2563" y="255"/>
                      <a:pt x="2588" y="316"/>
                      <a:pt x="2614" y="353"/>
                    </a:cubicBezTo>
                    <a:cubicBezTo>
                      <a:pt x="2640" y="390"/>
                      <a:pt x="2668" y="435"/>
                      <a:pt x="2698" y="431"/>
                    </a:cubicBezTo>
                    <a:cubicBezTo>
                      <a:pt x="2728" y="427"/>
                      <a:pt x="2772" y="365"/>
                      <a:pt x="2797" y="329"/>
                    </a:cubicBezTo>
                    <a:cubicBezTo>
                      <a:pt x="2822" y="293"/>
                      <a:pt x="2827" y="258"/>
                      <a:pt x="2848" y="215"/>
                    </a:cubicBezTo>
                    <a:cubicBezTo>
                      <a:pt x="2869" y="172"/>
                      <a:pt x="2899" y="105"/>
                      <a:pt x="2923" y="71"/>
                    </a:cubicBezTo>
                    <a:cubicBezTo>
                      <a:pt x="2947" y="37"/>
                      <a:pt x="2966" y="9"/>
                      <a:pt x="2992" y="11"/>
                    </a:cubicBezTo>
                    <a:cubicBezTo>
                      <a:pt x="3018" y="13"/>
                      <a:pt x="3055" y="50"/>
                      <a:pt x="3079" y="83"/>
                    </a:cubicBezTo>
                    <a:cubicBezTo>
                      <a:pt x="3103" y="116"/>
                      <a:pt x="3113" y="167"/>
                      <a:pt x="3134" y="211"/>
                    </a:cubicBezTo>
                    <a:cubicBezTo>
                      <a:pt x="3155" y="255"/>
                      <a:pt x="3177" y="310"/>
                      <a:pt x="3202" y="347"/>
                    </a:cubicBezTo>
                    <a:cubicBezTo>
                      <a:pt x="3227" y="384"/>
                      <a:pt x="3258" y="433"/>
                      <a:pt x="3286" y="434"/>
                    </a:cubicBezTo>
                    <a:cubicBezTo>
                      <a:pt x="3314" y="435"/>
                      <a:pt x="3347" y="390"/>
                      <a:pt x="3373" y="353"/>
                    </a:cubicBezTo>
                    <a:cubicBezTo>
                      <a:pt x="3399" y="316"/>
                      <a:pt x="3416" y="258"/>
                      <a:pt x="3439" y="212"/>
                    </a:cubicBezTo>
                    <a:cubicBezTo>
                      <a:pt x="3462" y="166"/>
                      <a:pt x="3486" y="108"/>
                      <a:pt x="3511" y="74"/>
                    </a:cubicBezTo>
                    <a:cubicBezTo>
                      <a:pt x="3536" y="40"/>
                      <a:pt x="3564" y="11"/>
                      <a:pt x="3589" y="11"/>
                    </a:cubicBezTo>
                    <a:cubicBezTo>
                      <a:pt x="3614" y="11"/>
                      <a:pt x="3641" y="44"/>
                      <a:pt x="3664" y="77"/>
                    </a:cubicBezTo>
                    <a:cubicBezTo>
                      <a:pt x="3687" y="110"/>
                      <a:pt x="3703" y="165"/>
                      <a:pt x="3725" y="211"/>
                    </a:cubicBezTo>
                    <a:cubicBezTo>
                      <a:pt x="3747" y="257"/>
                      <a:pt x="3773" y="320"/>
                      <a:pt x="3799" y="356"/>
                    </a:cubicBezTo>
                    <a:cubicBezTo>
                      <a:pt x="3825" y="392"/>
                      <a:pt x="3852" y="428"/>
                      <a:pt x="3879" y="426"/>
                    </a:cubicBezTo>
                    <a:cubicBezTo>
                      <a:pt x="3906" y="424"/>
                      <a:pt x="3936" y="380"/>
                      <a:pt x="3961" y="344"/>
                    </a:cubicBezTo>
                    <a:cubicBezTo>
                      <a:pt x="3986" y="308"/>
                      <a:pt x="4005" y="257"/>
                      <a:pt x="4030" y="209"/>
                    </a:cubicBezTo>
                    <a:cubicBezTo>
                      <a:pt x="4055" y="161"/>
                      <a:pt x="4093" y="89"/>
                      <a:pt x="4109" y="57"/>
                    </a:cubicBezTo>
                  </a:path>
                </a:pathLst>
              </a:custGeom>
              <a:noFill/>
              <a:ln w="28575" cap="flat" cmpd="sng">
                <a:solidFill>
                  <a:srgbClr val="0099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497" name="Freeform 9"/>
              <p:cNvSpPr/>
              <p:nvPr/>
            </p:nvSpPr>
            <p:spPr bwMode="auto">
              <a:xfrm>
                <a:off x="732" y="2467"/>
                <a:ext cx="4122" cy="1352"/>
              </a:xfrm>
              <a:custGeom>
                <a:avLst/>
                <a:gdLst/>
                <a:ahLst/>
                <a:cxnLst>
                  <a:cxn ang="0">
                    <a:pos x="0" y="506"/>
                  </a:cxn>
                  <a:cxn ang="0">
                    <a:pos x="81" y="410"/>
                  </a:cxn>
                  <a:cxn ang="0">
                    <a:pos x="186" y="506"/>
                  </a:cxn>
                  <a:cxn ang="0">
                    <a:pos x="240" y="587"/>
                  </a:cxn>
                  <a:cxn ang="0">
                    <a:pos x="318" y="656"/>
                  </a:cxn>
                  <a:cxn ang="0">
                    <a:pos x="408" y="563"/>
                  </a:cxn>
                  <a:cxn ang="0">
                    <a:pos x="504" y="321"/>
                  </a:cxn>
                  <a:cxn ang="0">
                    <a:pos x="573" y="134"/>
                  </a:cxn>
                  <a:cxn ang="0">
                    <a:pos x="657" y="65"/>
                  </a:cxn>
                  <a:cxn ang="0">
                    <a:pos x="747" y="149"/>
                  </a:cxn>
                  <a:cxn ang="0">
                    <a:pos x="828" y="305"/>
                  </a:cxn>
                  <a:cxn ang="0">
                    <a:pos x="927" y="410"/>
                  </a:cxn>
                  <a:cxn ang="0">
                    <a:pos x="1026" y="317"/>
                  </a:cxn>
                  <a:cxn ang="0">
                    <a:pos x="1080" y="198"/>
                  </a:cxn>
                  <a:cxn ang="0">
                    <a:pos x="1143" y="68"/>
                  </a:cxn>
                  <a:cxn ang="0">
                    <a:pos x="1215" y="5"/>
                  </a:cxn>
                  <a:cxn ang="0">
                    <a:pos x="1317" y="101"/>
                  </a:cxn>
                  <a:cxn ang="0">
                    <a:pos x="1380" y="266"/>
                  </a:cxn>
                  <a:cxn ang="0">
                    <a:pos x="1431" y="401"/>
                  </a:cxn>
                  <a:cxn ang="0">
                    <a:pos x="1536" y="548"/>
                  </a:cxn>
                  <a:cxn ang="0">
                    <a:pos x="1638" y="467"/>
                  </a:cxn>
                  <a:cxn ang="0">
                    <a:pos x="1695" y="375"/>
                  </a:cxn>
                  <a:cxn ang="0">
                    <a:pos x="1791" y="278"/>
                  </a:cxn>
                  <a:cxn ang="0">
                    <a:pos x="1881" y="365"/>
                  </a:cxn>
                  <a:cxn ang="0">
                    <a:pos x="1938" y="515"/>
                  </a:cxn>
                  <a:cxn ang="0">
                    <a:pos x="1994" y="682"/>
                  </a:cxn>
                  <a:cxn ang="0">
                    <a:pos x="2046" y="833"/>
                  </a:cxn>
                  <a:cxn ang="0">
                    <a:pos x="2145" y="938"/>
                  </a:cxn>
                  <a:cxn ang="0">
                    <a:pos x="2238" y="860"/>
                  </a:cxn>
                  <a:cxn ang="0">
                    <a:pos x="2292" y="761"/>
                  </a:cxn>
                  <a:cxn ang="0">
                    <a:pos x="2388" y="704"/>
                  </a:cxn>
                  <a:cxn ang="0">
                    <a:pos x="2475" y="788"/>
                  </a:cxn>
                  <a:cxn ang="0">
                    <a:pos x="2547" y="989"/>
                  </a:cxn>
                  <a:cxn ang="0">
                    <a:pos x="2613" y="1166"/>
                  </a:cxn>
                  <a:cxn ang="0">
                    <a:pos x="2712" y="1286"/>
                  </a:cxn>
                  <a:cxn ang="0">
                    <a:pos x="2805" y="1208"/>
                  </a:cxn>
                  <a:cxn ang="0">
                    <a:pos x="2856" y="1115"/>
                  </a:cxn>
                  <a:cxn ang="0">
                    <a:pos x="2928" y="986"/>
                  </a:cxn>
                  <a:cxn ang="0">
                    <a:pos x="3000" y="938"/>
                  </a:cxn>
                  <a:cxn ang="0">
                    <a:pos x="3081" y="1028"/>
                  </a:cxn>
                  <a:cxn ang="0">
                    <a:pos x="3139" y="1143"/>
                  </a:cxn>
                  <a:cxn ang="0">
                    <a:pos x="3189" y="1256"/>
                  </a:cxn>
                  <a:cxn ang="0">
                    <a:pos x="3288" y="1346"/>
                  </a:cxn>
                  <a:cxn ang="0">
                    <a:pos x="3393" y="1220"/>
                  </a:cxn>
                  <a:cxn ang="0">
                    <a:pos x="3435" y="1094"/>
                  </a:cxn>
                  <a:cxn ang="0">
                    <a:pos x="3531" y="887"/>
                  </a:cxn>
                  <a:cxn ang="0">
                    <a:pos x="3609" y="812"/>
                  </a:cxn>
                  <a:cxn ang="0">
                    <a:pos x="3687" y="863"/>
                  </a:cxn>
                  <a:cxn ang="0">
                    <a:pos x="3762" y="989"/>
                  </a:cxn>
                  <a:cxn ang="0">
                    <a:pos x="3858" y="1070"/>
                  </a:cxn>
                  <a:cxn ang="0">
                    <a:pos x="3945" y="968"/>
                  </a:cxn>
                  <a:cxn ang="0">
                    <a:pos x="3990" y="857"/>
                  </a:cxn>
                  <a:cxn ang="0">
                    <a:pos x="4056" y="680"/>
                  </a:cxn>
                  <a:cxn ang="0">
                    <a:pos x="4122" y="503"/>
                  </a:cxn>
                </a:cxnLst>
                <a:rect l="0" t="0" r="r" b="b"/>
                <a:pathLst>
                  <a:path w="4122" h="1352">
                    <a:moveTo>
                      <a:pt x="0" y="506"/>
                    </a:moveTo>
                    <a:cubicBezTo>
                      <a:pt x="14" y="490"/>
                      <a:pt x="50" y="410"/>
                      <a:pt x="81" y="410"/>
                    </a:cubicBezTo>
                    <a:cubicBezTo>
                      <a:pt x="112" y="410"/>
                      <a:pt x="160" y="477"/>
                      <a:pt x="186" y="506"/>
                    </a:cubicBezTo>
                    <a:cubicBezTo>
                      <a:pt x="212" y="535"/>
                      <a:pt x="218" y="562"/>
                      <a:pt x="240" y="587"/>
                    </a:cubicBezTo>
                    <a:cubicBezTo>
                      <a:pt x="262" y="612"/>
                      <a:pt x="290" y="660"/>
                      <a:pt x="318" y="656"/>
                    </a:cubicBezTo>
                    <a:cubicBezTo>
                      <a:pt x="346" y="652"/>
                      <a:pt x="377" y="619"/>
                      <a:pt x="408" y="563"/>
                    </a:cubicBezTo>
                    <a:cubicBezTo>
                      <a:pt x="439" y="507"/>
                      <a:pt x="477" y="392"/>
                      <a:pt x="504" y="321"/>
                    </a:cubicBezTo>
                    <a:cubicBezTo>
                      <a:pt x="531" y="250"/>
                      <a:pt x="547" y="177"/>
                      <a:pt x="573" y="134"/>
                    </a:cubicBezTo>
                    <a:cubicBezTo>
                      <a:pt x="599" y="91"/>
                      <a:pt x="628" y="63"/>
                      <a:pt x="657" y="65"/>
                    </a:cubicBezTo>
                    <a:cubicBezTo>
                      <a:pt x="686" y="67"/>
                      <a:pt x="719" y="109"/>
                      <a:pt x="747" y="149"/>
                    </a:cubicBezTo>
                    <a:cubicBezTo>
                      <a:pt x="775" y="189"/>
                      <a:pt x="798" y="261"/>
                      <a:pt x="828" y="305"/>
                    </a:cubicBezTo>
                    <a:cubicBezTo>
                      <a:pt x="858" y="349"/>
                      <a:pt x="894" y="408"/>
                      <a:pt x="927" y="410"/>
                    </a:cubicBezTo>
                    <a:cubicBezTo>
                      <a:pt x="960" y="412"/>
                      <a:pt x="1000" y="352"/>
                      <a:pt x="1026" y="317"/>
                    </a:cubicBezTo>
                    <a:cubicBezTo>
                      <a:pt x="1052" y="282"/>
                      <a:pt x="1061" y="239"/>
                      <a:pt x="1080" y="198"/>
                    </a:cubicBezTo>
                    <a:cubicBezTo>
                      <a:pt x="1099" y="157"/>
                      <a:pt x="1121" y="100"/>
                      <a:pt x="1143" y="68"/>
                    </a:cubicBezTo>
                    <a:cubicBezTo>
                      <a:pt x="1165" y="36"/>
                      <a:pt x="1186" y="0"/>
                      <a:pt x="1215" y="5"/>
                    </a:cubicBezTo>
                    <a:cubicBezTo>
                      <a:pt x="1244" y="10"/>
                      <a:pt x="1290" y="58"/>
                      <a:pt x="1317" y="101"/>
                    </a:cubicBezTo>
                    <a:cubicBezTo>
                      <a:pt x="1344" y="144"/>
                      <a:pt x="1361" y="216"/>
                      <a:pt x="1380" y="266"/>
                    </a:cubicBezTo>
                    <a:cubicBezTo>
                      <a:pt x="1399" y="316"/>
                      <a:pt x="1405" y="354"/>
                      <a:pt x="1431" y="401"/>
                    </a:cubicBezTo>
                    <a:cubicBezTo>
                      <a:pt x="1457" y="448"/>
                      <a:pt x="1502" y="537"/>
                      <a:pt x="1536" y="548"/>
                    </a:cubicBezTo>
                    <a:cubicBezTo>
                      <a:pt x="1570" y="559"/>
                      <a:pt x="1612" y="496"/>
                      <a:pt x="1638" y="467"/>
                    </a:cubicBezTo>
                    <a:cubicBezTo>
                      <a:pt x="1664" y="438"/>
                      <a:pt x="1670" y="407"/>
                      <a:pt x="1695" y="375"/>
                    </a:cubicBezTo>
                    <a:cubicBezTo>
                      <a:pt x="1720" y="343"/>
                      <a:pt x="1760" y="280"/>
                      <a:pt x="1791" y="278"/>
                    </a:cubicBezTo>
                    <a:cubicBezTo>
                      <a:pt x="1822" y="276"/>
                      <a:pt x="1857" y="326"/>
                      <a:pt x="1881" y="365"/>
                    </a:cubicBezTo>
                    <a:cubicBezTo>
                      <a:pt x="1905" y="404"/>
                      <a:pt x="1919" y="462"/>
                      <a:pt x="1938" y="515"/>
                    </a:cubicBezTo>
                    <a:cubicBezTo>
                      <a:pt x="1957" y="568"/>
                      <a:pt x="1976" y="629"/>
                      <a:pt x="1994" y="682"/>
                    </a:cubicBezTo>
                    <a:cubicBezTo>
                      <a:pt x="2012" y="735"/>
                      <a:pt x="2021" y="790"/>
                      <a:pt x="2046" y="833"/>
                    </a:cubicBezTo>
                    <a:cubicBezTo>
                      <a:pt x="2071" y="876"/>
                      <a:pt x="2113" y="933"/>
                      <a:pt x="2145" y="938"/>
                    </a:cubicBezTo>
                    <a:cubicBezTo>
                      <a:pt x="2177" y="943"/>
                      <a:pt x="2214" y="889"/>
                      <a:pt x="2238" y="860"/>
                    </a:cubicBezTo>
                    <a:cubicBezTo>
                      <a:pt x="2262" y="831"/>
                      <a:pt x="2267" y="787"/>
                      <a:pt x="2292" y="761"/>
                    </a:cubicBezTo>
                    <a:cubicBezTo>
                      <a:pt x="2317" y="735"/>
                      <a:pt x="2358" y="700"/>
                      <a:pt x="2388" y="704"/>
                    </a:cubicBezTo>
                    <a:cubicBezTo>
                      <a:pt x="2418" y="708"/>
                      <a:pt x="2449" y="741"/>
                      <a:pt x="2475" y="788"/>
                    </a:cubicBezTo>
                    <a:cubicBezTo>
                      <a:pt x="2501" y="835"/>
                      <a:pt x="2524" y="926"/>
                      <a:pt x="2547" y="989"/>
                    </a:cubicBezTo>
                    <a:cubicBezTo>
                      <a:pt x="2570" y="1052"/>
                      <a:pt x="2585" y="1116"/>
                      <a:pt x="2613" y="1166"/>
                    </a:cubicBezTo>
                    <a:cubicBezTo>
                      <a:pt x="2641" y="1216"/>
                      <a:pt x="2680" y="1279"/>
                      <a:pt x="2712" y="1286"/>
                    </a:cubicBezTo>
                    <a:cubicBezTo>
                      <a:pt x="2744" y="1293"/>
                      <a:pt x="2781" y="1237"/>
                      <a:pt x="2805" y="1208"/>
                    </a:cubicBezTo>
                    <a:cubicBezTo>
                      <a:pt x="2829" y="1179"/>
                      <a:pt x="2836" y="1152"/>
                      <a:pt x="2856" y="1115"/>
                    </a:cubicBezTo>
                    <a:cubicBezTo>
                      <a:pt x="2876" y="1078"/>
                      <a:pt x="2904" y="1015"/>
                      <a:pt x="2928" y="986"/>
                    </a:cubicBezTo>
                    <a:cubicBezTo>
                      <a:pt x="2952" y="957"/>
                      <a:pt x="2974" y="931"/>
                      <a:pt x="3000" y="938"/>
                    </a:cubicBezTo>
                    <a:cubicBezTo>
                      <a:pt x="3026" y="945"/>
                      <a:pt x="3058" y="994"/>
                      <a:pt x="3081" y="1028"/>
                    </a:cubicBezTo>
                    <a:cubicBezTo>
                      <a:pt x="3104" y="1062"/>
                      <a:pt x="3121" y="1105"/>
                      <a:pt x="3139" y="1143"/>
                    </a:cubicBezTo>
                    <a:cubicBezTo>
                      <a:pt x="3157" y="1181"/>
                      <a:pt x="3164" y="1222"/>
                      <a:pt x="3189" y="1256"/>
                    </a:cubicBezTo>
                    <a:cubicBezTo>
                      <a:pt x="3214" y="1290"/>
                      <a:pt x="3254" y="1352"/>
                      <a:pt x="3288" y="1346"/>
                    </a:cubicBezTo>
                    <a:cubicBezTo>
                      <a:pt x="3322" y="1340"/>
                      <a:pt x="3369" y="1262"/>
                      <a:pt x="3393" y="1220"/>
                    </a:cubicBezTo>
                    <a:cubicBezTo>
                      <a:pt x="3417" y="1178"/>
                      <a:pt x="3412" y="1150"/>
                      <a:pt x="3435" y="1094"/>
                    </a:cubicBezTo>
                    <a:cubicBezTo>
                      <a:pt x="3458" y="1038"/>
                      <a:pt x="3502" y="934"/>
                      <a:pt x="3531" y="887"/>
                    </a:cubicBezTo>
                    <a:cubicBezTo>
                      <a:pt x="3560" y="840"/>
                      <a:pt x="3583" y="816"/>
                      <a:pt x="3609" y="812"/>
                    </a:cubicBezTo>
                    <a:cubicBezTo>
                      <a:pt x="3635" y="808"/>
                      <a:pt x="3662" y="834"/>
                      <a:pt x="3687" y="863"/>
                    </a:cubicBezTo>
                    <a:cubicBezTo>
                      <a:pt x="3712" y="892"/>
                      <a:pt x="3734" y="955"/>
                      <a:pt x="3762" y="989"/>
                    </a:cubicBezTo>
                    <a:cubicBezTo>
                      <a:pt x="3790" y="1023"/>
                      <a:pt x="3828" y="1073"/>
                      <a:pt x="3858" y="1070"/>
                    </a:cubicBezTo>
                    <a:cubicBezTo>
                      <a:pt x="3888" y="1067"/>
                      <a:pt x="3923" y="1003"/>
                      <a:pt x="3945" y="968"/>
                    </a:cubicBezTo>
                    <a:cubicBezTo>
                      <a:pt x="3967" y="933"/>
                      <a:pt x="3972" y="905"/>
                      <a:pt x="3990" y="857"/>
                    </a:cubicBezTo>
                    <a:cubicBezTo>
                      <a:pt x="4008" y="809"/>
                      <a:pt x="4034" y="739"/>
                      <a:pt x="4056" y="680"/>
                    </a:cubicBezTo>
                    <a:cubicBezTo>
                      <a:pt x="4078" y="621"/>
                      <a:pt x="4108" y="540"/>
                      <a:pt x="4122" y="503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436" y="1338"/>
              <a:ext cx="1067" cy="345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简谐波 </a:t>
              </a:r>
              <a:r>
                <a:rPr lang="en-US" altLang="zh-CN" sz="28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63499" name="Text Box 11"/>
            <p:cNvSpPr txBox="1">
              <a:spLocks noChangeArrowheads="1"/>
            </p:cNvSpPr>
            <p:nvPr/>
          </p:nvSpPr>
          <p:spPr bwMode="auto">
            <a:xfrm>
              <a:off x="439" y="2139"/>
              <a:ext cx="1066" cy="344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简谐波 </a:t>
              </a:r>
              <a:r>
                <a:rPr lang="en-US" altLang="zh-CN" sz="28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437" y="3004"/>
              <a:ext cx="1062" cy="762"/>
            </a:xfrm>
            <a:prstGeom prst="rect">
              <a:avLst/>
            </a:prstGeom>
            <a:gradFill rotWithShape="0">
              <a:gsLst>
                <a:gs pos="0">
                  <a:srgbClr val="FFE5FF"/>
                </a:gs>
                <a:gs pos="50000">
                  <a:srgbClr val="FFFFFF"/>
                </a:gs>
                <a:gs pos="100000">
                  <a:srgbClr val="FFE5FF"/>
                </a:gs>
              </a:gsLst>
              <a:lin ang="5400000" scaled="1"/>
            </a:gradFill>
            <a:ln w="9525">
              <a:solidFill>
                <a:srgbClr val="CC00CC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合成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复杂波</a:t>
              </a:r>
            </a:p>
          </p:txBody>
        </p:sp>
        <p:sp>
          <p:nvSpPr>
            <p:cNvPr id="63501" name="Rectangle 13"/>
            <p:cNvSpPr>
              <a:spLocks noChangeArrowheads="1"/>
            </p:cNvSpPr>
            <p:nvPr/>
          </p:nvSpPr>
          <p:spPr bwMode="auto">
            <a:xfrm>
              <a:off x="432" y="960"/>
              <a:ext cx="4904" cy="3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4"/>
          <p:cNvGrpSpPr/>
          <p:nvPr/>
        </p:nvGrpSpPr>
        <p:grpSpPr bwMode="auto">
          <a:xfrm>
            <a:off x="917575" y="760412"/>
            <a:ext cx="7383463" cy="1141413"/>
            <a:chOff x="530" y="380"/>
            <a:chExt cx="4651" cy="719"/>
          </a:xfrm>
        </p:grpSpPr>
        <p:sp>
          <p:nvSpPr>
            <p:cNvPr id="63503" name="Text Box 15"/>
            <p:cNvSpPr txBox="1">
              <a:spLocks noChangeArrowheads="1"/>
            </p:cNvSpPr>
            <p:nvPr/>
          </p:nvSpPr>
          <p:spPr bwMode="auto">
            <a:xfrm>
              <a:off x="530" y="586"/>
              <a:ext cx="2136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各种不同的简谐波</a:t>
              </a:r>
            </a:p>
          </p:txBody>
        </p:sp>
        <p:sp>
          <p:nvSpPr>
            <p:cNvPr id="63504" name="Rectangle 16"/>
            <p:cNvSpPr>
              <a:spLocks noChangeArrowheads="1"/>
            </p:cNvSpPr>
            <p:nvPr/>
          </p:nvSpPr>
          <p:spPr bwMode="auto">
            <a:xfrm>
              <a:off x="4044" y="570"/>
              <a:ext cx="1137" cy="333"/>
            </a:xfrm>
            <a:prstGeom prst="rect">
              <a:avLst/>
            </a:prstGeom>
            <a:gradFill rotWithShape="0">
              <a:gsLst>
                <a:gs pos="0">
                  <a:srgbClr val="FEE6F4"/>
                </a:gs>
                <a:gs pos="50000">
                  <a:srgbClr val="FFFFFF"/>
                </a:gs>
                <a:gs pos="100000">
                  <a:srgbClr val="FEE6F4"/>
                </a:gs>
              </a:gsLst>
              <a:lin ang="5400000" scaled="1"/>
            </a:gradFill>
            <a:ln w="9525">
              <a:solidFill>
                <a:srgbClr val="CC00CC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复杂波</a:t>
              </a:r>
            </a:p>
          </p:txBody>
        </p:sp>
        <p:sp>
          <p:nvSpPr>
            <p:cNvPr id="63505" name="Text Box 17"/>
            <p:cNvSpPr txBox="1">
              <a:spLocks noChangeArrowheads="1"/>
            </p:cNvSpPr>
            <p:nvPr/>
          </p:nvSpPr>
          <p:spPr bwMode="auto">
            <a:xfrm>
              <a:off x="2873" y="380"/>
              <a:ext cx="783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合成</a:t>
              </a:r>
            </a:p>
          </p:txBody>
        </p:sp>
        <p:sp>
          <p:nvSpPr>
            <p:cNvPr id="63506" name="Line 18"/>
            <p:cNvSpPr>
              <a:spLocks noChangeShapeType="1"/>
            </p:cNvSpPr>
            <p:nvPr/>
          </p:nvSpPr>
          <p:spPr bwMode="auto">
            <a:xfrm>
              <a:off x="2765" y="691"/>
              <a:ext cx="1159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7" name="Line 19"/>
            <p:cNvSpPr>
              <a:spLocks noChangeShapeType="1"/>
            </p:cNvSpPr>
            <p:nvPr/>
          </p:nvSpPr>
          <p:spPr bwMode="auto">
            <a:xfrm flipH="1" flipV="1">
              <a:off x="2749" y="795"/>
              <a:ext cx="115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8" name="Text Box 20"/>
            <p:cNvSpPr txBox="1">
              <a:spLocks noChangeArrowheads="1"/>
            </p:cNvSpPr>
            <p:nvPr/>
          </p:nvSpPr>
          <p:spPr bwMode="auto">
            <a:xfrm>
              <a:off x="2837" y="772"/>
              <a:ext cx="883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分解</a:t>
              </a:r>
            </a:p>
          </p:txBody>
        </p:sp>
      </p:grp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685800" y="228600"/>
            <a:ext cx="4800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波函数的一般形式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28" name="Object 16"/>
          <p:cNvGraphicFramePr>
            <a:graphicFrameLocks noChangeAspect="1"/>
          </p:cNvGraphicFramePr>
          <p:nvPr/>
        </p:nvGraphicFramePr>
        <p:xfrm>
          <a:off x="2845991" y="2320925"/>
          <a:ext cx="2945209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0" name="Equation" r:id="rId4" imgW="1040765" imgH="203200" progId="">
                  <p:embed/>
                </p:oleObj>
              </mc:Choice>
              <mc:Fallback>
                <p:oleObj name="Equation" r:id="rId4" imgW="1040765" imgH="2032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5991" y="2320925"/>
                        <a:ext cx="2945209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028"/>
          <p:cNvSpPr txBox="1">
            <a:spLocks noChangeArrowheads="1"/>
          </p:cNvSpPr>
          <p:nvPr/>
        </p:nvSpPr>
        <p:spPr bwMode="auto">
          <a:xfrm>
            <a:off x="304800" y="1600200"/>
            <a:ext cx="82296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以速度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沿正向传播的简谐波，点</a:t>
            </a:r>
            <a:r>
              <a:rPr lang="en-US" altLang="zh-CN" sz="2800" i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800" i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振动方程 </a:t>
            </a:r>
          </a:p>
        </p:txBody>
      </p:sp>
      <p:sp>
        <p:nvSpPr>
          <p:cNvPr id="23" name="矩形 22"/>
          <p:cNvSpPr/>
          <p:nvPr/>
        </p:nvSpPr>
        <p:spPr>
          <a:xfrm>
            <a:off x="533400" y="924580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平面简谐波波函数的推导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5800" y="228600"/>
            <a:ext cx="4800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平面简谐波的波函数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7091" r:id="rId2" imgW="6045200" imgH="2743200"/>
        </mc:Choice>
        <mc:Fallback>
          <p:control r:id="rId2" imgW="6045200" imgH="274320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371600" y="2819400"/>
                  <a:ext cx="6045200" cy="2743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990600" y="2619377"/>
            <a:ext cx="3216275" cy="992188"/>
            <a:chOff x="555" y="2317"/>
            <a:chExt cx="2026" cy="625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555" y="2317"/>
              <a:ext cx="1838" cy="625"/>
            </a:xfrm>
            <a:prstGeom prst="rect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rgbClr val="CC00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5"/>
            <p:cNvGrpSpPr/>
            <p:nvPr/>
          </p:nvGrpSpPr>
          <p:grpSpPr bwMode="auto">
            <a:xfrm>
              <a:off x="653" y="2328"/>
              <a:ext cx="1928" cy="572"/>
              <a:chOff x="341" y="2531"/>
              <a:chExt cx="1928" cy="572"/>
            </a:xfrm>
          </p:grpSpPr>
          <p:sp>
            <p:nvSpPr>
              <p:cNvPr id="5" name="Text Box 6"/>
              <p:cNvSpPr txBox="1">
                <a:spLocks noChangeArrowheads="1"/>
              </p:cNvSpPr>
              <p:nvPr/>
            </p:nvSpPr>
            <p:spPr bwMode="auto">
              <a:xfrm>
                <a:off x="341" y="2531"/>
                <a:ext cx="192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点</a:t>
                </a:r>
                <a:r>
                  <a:rPr kumimoji="1" lang="en-US" altLang="zh-CN" sz="2800" i="1" dirty="0">
                    <a:solidFill>
                      <a:srgbClr val="CC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O</a:t>
                </a:r>
                <a:r>
                  <a:rPr kumimoji="1" lang="en-US" altLang="zh-CN" sz="2800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kumimoji="1"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的振动状态</a:t>
                </a:r>
              </a:p>
            </p:txBody>
          </p:sp>
          <p:graphicFrame>
            <p:nvGraphicFramePr>
              <p:cNvPr id="6" name="Object 7"/>
              <p:cNvGraphicFramePr>
                <a:graphicFrameLocks noChangeAspect="1"/>
              </p:cNvGraphicFramePr>
              <p:nvPr/>
            </p:nvGraphicFramePr>
            <p:xfrm>
              <a:off x="446" y="2842"/>
              <a:ext cx="1479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236" name="Equation" r:id="rId3" imgW="1040765" imgH="203200" progId="">
                      <p:embed/>
                    </p:oleObj>
                  </mc:Choice>
                  <mc:Fallback>
                    <p:oleObj name="Equation" r:id="rId3" imgW="1040765" imgH="203200" progId="">
                      <p:embed/>
                      <p:pic>
                        <p:nvPicPr>
                          <p:cNvPr id="0" name="Picture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" y="2842"/>
                            <a:ext cx="1479" cy="2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8"/>
          <p:cNvGrpSpPr/>
          <p:nvPr/>
        </p:nvGrpSpPr>
        <p:grpSpPr bwMode="auto">
          <a:xfrm>
            <a:off x="3989387" y="2824163"/>
            <a:ext cx="4443413" cy="579437"/>
            <a:chOff x="2299" y="2670"/>
            <a:chExt cx="2799" cy="365"/>
          </a:xfrm>
        </p:grpSpPr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2299" y="2726"/>
              <a:ext cx="1807" cy="205"/>
            </a:xfrm>
            <a:prstGeom prst="rightArrow">
              <a:avLst>
                <a:gd name="adj1" fmla="val 50000"/>
                <a:gd name="adj2" fmla="val 220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234" y="2670"/>
              <a:ext cx="864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点</a:t>
              </a:r>
              <a:r>
                <a:rPr kumimoji="1"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en-US" altLang="zh-CN" sz="32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</a:p>
          </p:txBody>
        </p:sp>
      </p:grp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4190060" y="1693328"/>
          <a:ext cx="1547813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7" name="Equation" r:id="rId5" imgW="14224000" imgH="12598400" progId="">
                  <p:embed/>
                </p:oleObj>
              </mc:Choice>
              <mc:Fallback>
                <p:oleObj name="Equation" r:id="rId5" imgW="14224000" imgH="12598400" progId="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060" y="1693328"/>
                        <a:ext cx="1547813" cy="1370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5545138" y="3797439"/>
            <a:ext cx="3370262" cy="707886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009999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4000" i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时刻点 </a:t>
            </a:r>
            <a:r>
              <a:rPr kumimoji="1" lang="en-US" altLang="zh-CN" sz="2800" i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800" i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的运动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27038" y="3893205"/>
            <a:ext cx="3917950" cy="52322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rgbClr val="009999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i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t-x/u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时刻点</a:t>
            </a:r>
            <a:r>
              <a:rPr kumimoji="1" lang="en-US" altLang="zh-CN" sz="2800" i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 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的运动</a:t>
            </a:r>
          </a:p>
        </p:txBody>
      </p:sp>
      <p:graphicFrame>
        <p:nvGraphicFramePr>
          <p:cNvPr id="13" name="Object 17"/>
          <p:cNvGraphicFramePr>
            <a:graphicFrameLocks noChangeAspect="1"/>
          </p:cNvGraphicFramePr>
          <p:nvPr/>
        </p:nvGraphicFramePr>
        <p:xfrm>
          <a:off x="4198938" y="3643313"/>
          <a:ext cx="129222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8" name="公式" r:id="rId7" imgW="4064000" imgH="3251200" progId="">
                  <p:embed/>
                </p:oleObj>
              </mc:Choice>
              <mc:Fallback>
                <p:oleObj name="公式" r:id="rId7" imgW="4064000" imgH="325120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3643313"/>
                        <a:ext cx="129222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8"/>
          <p:cNvGrpSpPr/>
          <p:nvPr/>
        </p:nvGrpSpPr>
        <p:grpSpPr bwMode="auto">
          <a:xfrm>
            <a:off x="228600" y="4394203"/>
            <a:ext cx="8528051" cy="1036638"/>
            <a:chOff x="148" y="3478"/>
            <a:chExt cx="5372" cy="653"/>
          </a:xfrm>
        </p:grpSpPr>
        <p:graphicFrame>
          <p:nvGraphicFramePr>
            <p:cNvPr id="15" name="Object 19"/>
            <p:cNvGraphicFramePr>
              <a:graphicFrameLocks noChangeAspect="1"/>
            </p:cNvGraphicFramePr>
            <p:nvPr/>
          </p:nvGraphicFramePr>
          <p:xfrm>
            <a:off x="1630" y="3478"/>
            <a:ext cx="3890" cy="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39" name="Equation" r:id="rId9" imgW="2120900" imgH="355600" progId="">
                    <p:embed/>
                  </p:oleObj>
                </mc:Choice>
                <mc:Fallback>
                  <p:oleObj name="Equation" r:id="rId9" imgW="2120900" imgH="355600" progId="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0" y="3478"/>
                          <a:ext cx="3890" cy="6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148" y="3590"/>
              <a:ext cx="2641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点</a:t>
              </a:r>
              <a:r>
                <a:rPr lang="en-US" altLang="zh-CN" sz="32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800" i="1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振动方程</a:t>
              </a:r>
            </a:p>
          </p:txBody>
        </p:sp>
      </p:grp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44488" y="1304925"/>
            <a:ext cx="1401762" cy="95885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时间推迟法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685800" y="228600"/>
            <a:ext cx="4800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平面简谐波的波函数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  <p:bldP spid="1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304800" y="3886200"/>
            <a:ext cx="6315074" cy="663575"/>
            <a:chOff x="192" y="2449"/>
            <a:chExt cx="3978" cy="418"/>
          </a:xfrm>
        </p:grpSpPr>
        <p:sp>
          <p:nvSpPr>
            <p:cNvPr id="65539" name="Text Box 3"/>
            <p:cNvSpPr txBox="1">
              <a:spLocks noChangeArrowheads="1"/>
            </p:cNvSpPr>
            <p:nvPr/>
          </p:nvSpPr>
          <p:spPr bwMode="auto">
            <a:xfrm>
              <a:off x="192" y="2449"/>
              <a:ext cx="3493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点 </a:t>
              </a:r>
              <a:r>
                <a:rPr lang="en-US" altLang="zh-CN" sz="28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比点 </a:t>
              </a:r>
              <a:r>
                <a:rPr lang="en-US" altLang="zh-CN" sz="28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i="1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落后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的相位</a:t>
              </a:r>
            </a:p>
          </p:txBody>
        </p:sp>
        <p:graphicFrame>
          <p:nvGraphicFramePr>
            <p:cNvPr id="65540" name="Object 4"/>
            <p:cNvGraphicFramePr>
              <a:graphicFrameLocks noChangeAspect="1"/>
            </p:cNvGraphicFramePr>
            <p:nvPr/>
          </p:nvGraphicFramePr>
          <p:xfrm>
            <a:off x="2811" y="2468"/>
            <a:ext cx="1359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20" name="Equation" r:id="rId3" imgW="1651000" imgH="419100" progId="">
                    <p:embed/>
                  </p:oleObj>
                </mc:Choice>
                <mc:Fallback>
                  <p:oleObj name="Equation" r:id="rId3" imgW="1651000" imgH="419100" progId="">
                    <p:embed/>
                    <p:pic>
                      <p:nvPicPr>
                        <p:cNvPr id="0" name="Picture 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1" y="2468"/>
                          <a:ext cx="1359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6724650" y="3657600"/>
          <a:ext cx="13398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21" name="Equation" r:id="rId5" imgW="1015365" imgH="723900" progId="">
                  <p:embed/>
                </p:oleObj>
              </mc:Choice>
              <mc:Fallback>
                <p:oleObj name="Equation" r:id="rId5" imgW="1015365" imgH="723900" progId="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50" y="3657600"/>
                        <a:ext cx="1339850" cy="1031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4994275" y="4568019"/>
          <a:ext cx="3070225" cy="1223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22" name="Equation" r:id="rId7" imgW="951865" imgH="355600" progId="">
                  <p:embed/>
                </p:oleObj>
              </mc:Choice>
              <mc:Fallback>
                <p:oleObj name="Equation" r:id="rId7" imgW="951865" imgH="355600" progId="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4568019"/>
                        <a:ext cx="3070225" cy="12231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/>
          <p:nvPr/>
        </p:nvGrpSpPr>
        <p:grpSpPr bwMode="auto">
          <a:xfrm>
            <a:off x="844550" y="5791210"/>
            <a:ext cx="6470651" cy="968377"/>
            <a:chOff x="241" y="3570"/>
            <a:chExt cx="4076" cy="610"/>
          </a:xfrm>
        </p:grpSpPr>
        <p:graphicFrame>
          <p:nvGraphicFramePr>
            <p:cNvPr id="65544" name="Object 8"/>
            <p:cNvGraphicFramePr>
              <a:graphicFrameLocks noChangeAspect="1"/>
            </p:cNvGraphicFramePr>
            <p:nvPr/>
          </p:nvGraphicFramePr>
          <p:xfrm>
            <a:off x="2030" y="3570"/>
            <a:ext cx="2287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23" name="Equation" r:id="rId9" imgW="1333500" imgH="355600" progId="">
                    <p:embed/>
                  </p:oleObj>
                </mc:Choice>
                <mc:Fallback>
                  <p:oleObj name="Equation" r:id="rId9" imgW="1333500" imgH="355600" progId="">
                    <p:embed/>
                    <p:pic>
                      <p:nvPicPr>
                        <p:cNvPr id="0" name="Picture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3570"/>
                          <a:ext cx="2287" cy="6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5" name="Text Box 9"/>
            <p:cNvSpPr txBox="1">
              <a:spLocks noChangeArrowheads="1"/>
            </p:cNvSpPr>
            <p:nvPr/>
          </p:nvSpPr>
          <p:spPr bwMode="auto">
            <a:xfrm>
              <a:off x="241" y="3640"/>
              <a:ext cx="2282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点 </a:t>
              </a:r>
              <a:r>
                <a:rPr lang="en-US" altLang="zh-CN" sz="28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8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振动方程</a:t>
              </a:r>
            </a:p>
          </p:txBody>
        </p:sp>
      </p:grpSp>
      <p:grpSp>
        <p:nvGrpSpPr>
          <p:cNvPr id="5" name="Group 17"/>
          <p:cNvGrpSpPr/>
          <p:nvPr/>
        </p:nvGrpSpPr>
        <p:grpSpPr bwMode="auto">
          <a:xfrm>
            <a:off x="3003550" y="1371600"/>
            <a:ext cx="4083050" cy="2219325"/>
            <a:chOff x="344" y="1034"/>
            <a:chExt cx="2572" cy="1398"/>
          </a:xfrm>
        </p:grpSpPr>
        <p:sp>
          <p:nvSpPr>
            <p:cNvPr id="65554" name="Rectangle 18"/>
            <p:cNvSpPr>
              <a:spLocks noChangeArrowheads="1"/>
            </p:cNvSpPr>
            <p:nvPr/>
          </p:nvSpPr>
          <p:spPr bwMode="auto">
            <a:xfrm>
              <a:off x="344" y="1034"/>
              <a:ext cx="2572" cy="13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5" name="Line 19"/>
            <p:cNvSpPr>
              <a:spLocks noChangeShapeType="1"/>
            </p:cNvSpPr>
            <p:nvPr/>
          </p:nvSpPr>
          <p:spPr bwMode="auto">
            <a:xfrm flipH="1">
              <a:off x="1735" y="1783"/>
              <a:ext cx="5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6" name="Text Box 20"/>
            <p:cNvSpPr txBox="1">
              <a:spLocks noChangeArrowheads="1"/>
            </p:cNvSpPr>
            <p:nvPr/>
          </p:nvSpPr>
          <p:spPr bwMode="auto">
            <a:xfrm>
              <a:off x="1636" y="1468"/>
              <a:ext cx="272" cy="3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3200" i="1">
                <a:latin typeface="Times New Roman" panose="02020603050405020304" pitchFamily="18" charset="0"/>
              </a:endParaRPr>
            </a:p>
          </p:txBody>
        </p:sp>
        <p:sp>
          <p:nvSpPr>
            <p:cNvPr id="65557" name="Line 21"/>
            <p:cNvSpPr>
              <a:spLocks noChangeShapeType="1"/>
            </p:cNvSpPr>
            <p:nvPr/>
          </p:nvSpPr>
          <p:spPr bwMode="auto">
            <a:xfrm flipV="1">
              <a:off x="855" y="2021"/>
              <a:ext cx="880" cy="7"/>
            </a:xfrm>
            <a:prstGeom prst="line">
              <a:avLst/>
            </a:prstGeom>
            <a:noFill/>
            <a:ln w="19050">
              <a:solidFill>
                <a:srgbClr val="FF9933"/>
              </a:solidFill>
              <a:prstDash val="dash"/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58" name="Object 22"/>
            <p:cNvGraphicFramePr>
              <a:graphicFrameLocks noChangeAspect="1"/>
            </p:cNvGraphicFramePr>
            <p:nvPr/>
          </p:nvGraphicFramePr>
          <p:xfrm>
            <a:off x="1097" y="1840"/>
            <a:ext cx="20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24" name="公式" r:id="rId11" imgW="177800" imgH="190500" progId="">
                    <p:embed/>
                  </p:oleObj>
                </mc:Choice>
                <mc:Fallback>
                  <p:oleObj name="公式" r:id="rId11" imgW="177800" imgH="190500" progId="">
                    <p:embed/>
                    <p:pic>
                      <p:nvPicPr>
                        <p:cNvPr id="0" name="Picture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7" y="1840"/>
                          <a:ext cx="200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9" name="Text Box 23"/>
            <p:cNvSpPr txBox="1">
              <a:spLocks noChangeArrowheads="1"/>
            </p:cNvSpPr>
            <p:nvPr/>
          </p:nvSpPr>
          <p:spPr bwMode="auto">
            <a:xfrm>
              <a:off x="1652" y="165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5560" name="Line 24"/>
            <p:cNvSpPr>
              <a:spLocks noChangeShapeType="1"/>
            </p:cNvSpPr>
            <p:nvPr/>
          </p:nvSpPr>
          <p:spPr bwMode="auto">
            <a:xfrm flipV="1">
              <a:off x="443" y="1753"/>
              <a:ext cx="239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1" name="Line 25"/>
            <p:cNvSpPr>
              <a:spLocks noChangeShapeType="1"/>
            </p:cNvSpPr>
            <p:nvPr/>
          </p:nvSpPr>
          <p:spPr bwMode="auto">
            <a:xfrm flipV="1">
              <a:off x="853" y="1111"/>
              <a:ext cx="0" cy="1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62" name="Object 26"/>
            <p:cNvGraphicFramePr>
              <a:graphicFrameLocks noChangeAspect="1"/>
            </p:cNvGraphicFramePr>
            <p:nvPr/>
          </p:nvGraphicFramePr>
          <p:xfrm>
            <a:off x="885" y="1117"/>
            <a:ext cx="22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25" name="公式" r:id="rId13" imgW="190500" imgH="241300" progId="">
                    <p:embed/>
                  </p:oleObj>
                </mc:Choice>
                <mc:Fallback>
                  <p:oleObj name="公式" r:id="rId13" imgW="190500" imgH="241300" progId="">
                    <p:embed/>
                    <p:pic>
                      <p:nvPicPr>
                        <p:cNvPr id="0" name="Picture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" y="1117"/>
                          <a:ext cx="228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3" name="Object 27"/>
            <p:cNvGraphicFramePr>
              <a:graphicFrameLocks noChangeAspect="1"/>
            </p:cNvGraphicFramePr>
            <p:nvPr/>
          </p:nvGraphicFramePr>
          <p:xfrm>
            <a:off x="2629" y="1522"/>
            <a:ext cx="257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26" name="公式" r:id="rId15" imgW="177800" imgH="190500" progId="">
                    <p:embed/>
                  </p:oleObj>
                </mc:Choice>
                <mc:Fallback>
                  <p:oleObj name="公式" r:id="rId15" imgW="177800" imgH="190500" progId="">
                    <p:embed/>
                    <p:pic>
                      <p:nvPicPr>
                        <p:cNvPr id="0" name="Picture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9" y="1522"/>
                          <a:ext cx="257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4" name="Line 28"/>
            <p:cNvSpPr>
              <a:spLocks noChangeShapeType="1"/>
            </p:cNvSpPr>
            <p:nvPr/>
          </p:nvSpPr>
          <p:spPr bwMode="auto">
            <a:xfrm flipV="1">
              <a:off x="482" y="1389"/>
              <a:ext cx="2164" cy="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5" name="Line 29"/>
            <p:cNvSpPr>
              <a:spLocks noChangeShapeType="1"/>
            </p:cNvSpPr>
            <p:nvPr/>
          </p:nvSpPr>
          <p:spPr bwMode="auto">
            <a:xfrm>
              <a:off x="520" y="2188"/>
              <a:ext cx="2126" cy="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6" name="Line 30"/>
            <p:cNvSpPr>
              <a:spLocks noChangeShapeType="1"/>
            </p:cNvSpPr>
            <p:nvPr/>
          </p:nvSpPr>
          <p:spPr bwMode="auto">
            <a:xfrm>
              <a:off x="1192" y="1381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7" name="Line 31"/>
            <p:cNvSpPr>
              <a:spLocks noChangeShapeType="1"/>
            </p:cNvSpPr>
            <p:nvPr/>
          </p:nvSpPr>
          <p:spPr bwMode="auto">
            <a:xfrm>
              <a:off x="2236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8" name="Line 32"/>
            <p:cNvSpPr>
              <a:spLocks noChangeShapeType="1"/>
            </p:cNvSpPr>
            <p:nvPr/>
          </p:nvSpPr>
          <p:spPr bwMode="auto">
            <a:xfrm>
              <a:off x="1890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9" name="Line 33"/>
            <p:cNvSpPr>
              <a:spLocks noChangeShapeType="1"/>
            </p:cNvSpPr>
            <p:nvPr/>
          </p:nvSpPr>
          <p:spPr bwMode="auto">
            <a:xfrm>
              <a:off x="1544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0" name="Line 34"/>
            <p:cNvSpPr>
              <a:spLocks noChangeShapeType="1"/>
            </p:cNvSpPr>
            <p:nvPr/>
          </p:nvSpPr>
          <p:spPr bwMode="auto">
            <a:xfrm>
              <a:off x="2584" y="1367"/>
              <a:ext cx="0" cy="80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71" name="Object 35"/>
            <p:cNvGraphicFramePr>
              <a:graphicFrameLocks noChangeAspect="1"/>
            </p:cNvGraphicFramePr>
            <p:nvPr/>
          </p:nvGraphicFramePr>
          <p:xfrm>
            <a:off x="2113" y="1769"/>
            <a:ext cx="23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27" name="公式" r:id="rId16" imgW="190500" imgH="241300" progId="">
                    <p:embed/>
                  </p:oleObj>
                </mc:Choice>
                <mc:Fallback>
                  <p:oleObj name="公式" r:id="rId16" imgW="190500" imgH="241300" progId="">
                    <p:embed/>
                    <p:pic>
                      <p:nvPicPr>
                        <p:cNvPr id="0" name="Picture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3" y="1769"/>
                          <a:ext cx="235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72" name="Line 36"/>
            <p:cNvSpPr>
              <a:spLocks noChangeShapeType="1"/>
            </p:cNvSpPr>
            <p:nvPr/>
          </p:nvSpPr>
          <p:spPr bwMode="auto">
            <a:xfrm>
              <a:off x="1598" y="1272"/>
              <a:ext cx="46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5573" name="Object 37"/>
            <p:cNvGraphicFramePr>
              <a:graphicFrameLocks noChangeAspect="1"/>
            </p:cNvGraphicFramePr>
            <p:nvPr/>
          </p:nvGraphicFramePr>
          <p:xfrm>
            <a:off x="1392" y="1116"/>
            <a:ext cx="20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28" name="Equation" r:id="rId18" imgW="203200" imgH="254000" progId="">
                    <p:embed/>
                  </p:oleObj>
                </mc:Choice>
                <mc:Fallback>
                  <p:oleObj name="Equation" r:id="rId18" imgW="203200" imgH="254000" progId="">
                    <p:embed/>
                    <p:pic>
                      <p:nvPicPr>
                        <p:cNvPr id="0" name="Picture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116"/>
                          <a:ext cx="201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74" name="Object 38"/>
            <p:cNvGraphicFramePr>
              <a:graphicFrameLocks noChangeAspect="1"/>
            </p:cNvGraphicFramePr>
            <p:nvPr/>
          </p:nvGraphicFramePr>
          <p:xfrm>
            <a:off x="624" y="1191"/>
            <a:ext cx="19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29" name="公式" r:id="rId20" imgW="215900" imgH="228600" progId="">
                    <p:embed/>
                  </p:oleObj>
                </mc:Choice>
                <mc:Fallback>
                  <p:oleObj name="公式" r:id="rId20" imgW="215900" imgH="228600" progId="">
                    <p:embed/>
                    <p:pic>
                      <p:nvPicPr>
                        <p:cNvPr id="0" name="Picture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191"/>
                          <a:ext cx="199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75" name="Object 39"/>
            <p:cNvGraphicFramePr>
              <a:graphicFrameLocks noChangeAspect="1"/>
            </p:cNvGraphicFramePr>
            <p:nvPr/>
          </p:nvGraphicFramePr>
          <p:xfrm>
            <a:off x="504" y="2085"/>
            <a:ext cx="30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30" name="公式" r:id="rId22" imgW="393700" imgH="228600" progId="">
                    <p:embed/>
                  </p:oleObj>
                </mc:Choice>
                <mc:Fallback>
                  <p:oleObj name="公式" r:id="rId22" imgW="393700" imgH="228600" progId="">
                    <p:embed/>
                    <p:pic>
                      <p:nvPicPr>
                        <p:cNvPr id="0" name="Picture 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" y="2085"/>
                          <a:ext cx="303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76" name="Freeform 40"/>
            <p:cNvSpPr/>
            <p:nvPr/>
          </p:nvSpPr>
          <p:spPr bwMode="auto">
            <a:xfrm>
              <a:off x="509" y="1394"/>
              <a:ext cx="2116" cy="795"/>
            </a:xfrm>
            <a:custGeom>
              <a:avLst/>
              <a:gdLst/>
              <a:ahLst/>
              <a:cxnLst>
                <a:cxn ang="0">
                  <a:pos x="0" y="405"/>
                </a:cxn>
                <a:cxn ang="0">
                  <a:pos x="218" y="112"/>
                </a:cxn>
                <a:cxn ang="0">
                  <a:pos x="414" y="3"/>
                </a:cxn>
                <a:cxn ang="0">
                  <a:pos x="605" y="112"/>
                </a:cxn>
                <a:cxn ang="0">
                  <a:pos x="829" y="405"/>
                </a:cxn>
                <a:cxn ang="0">
                  <a:pos x="1033" y="711"/>
                </a:cxn>
                <a:cxn ang="0">
                  <a:pos x="1243" y="852"/>
                </a:cxn>
                <a:cxn ang="0">
                  <a:pos x="1455" y="717"/>
                </a:cxn>
                <a:cxn ang="0">
                  <a:pos x="1658" y="405"/>
                </a:cxn>
                <a:cxn ang="0">
                  <a:pos x="1876" y="112"/>
                </a:cxn>
                <a:cxn ang="0">
                  <a:pos x="2072" y="3"/>
                </a:cxn>
                <a:cxn ang="0">
                  <a:pos x="2257" y="130"/>
                </a:cxn>
                <a:cxn ang="0">
                  <a:pos x="2441" y="405"/>
                </a:cxn>
                <a:cxn ang="0">
                  <a:pos x="2533" y="539"/>
                </a:cxn>
              </a:cxnLst>
              <a:rect l="0" t="0" r="r" b="b"/>
              <a:pathLst>
                <a:path w="2533" h="853">
                  <a:moveTo>
                    <a:pt x="0" y="405"/>
                  </a:moveTo>
                  <a:cubicBezTo>
                    <a:pt x="36" y="357"/>
                    <a:pt x="149" y="179"/>
                    <a:pt x="218" y="112"/>
                  </a:cubicBezTo>
                  <a:cubicBezTo>
                    <a:pt x="287" y="45"/>
                    <a:pt x="350" y="3"/>
                    <a:pt x="414" y="3"/>
                  </a:cubicBezTo>
                  <a:cubicBezTo>
                    <a:pt x="479" y="3"/>
                    <a:pt x="536" y="45"/>
                    <a:pt x="605" y="112"/>
                  </a:cubicBezTo>
                  <a:cubicBezTo>
                    <a:pt x="675" y="179"/>
                    <a:pt x="758" y="305"/>
                    <a:pt x="829" y="405"/>
                  </a:cubicBezTo>
                  <a:cubicBezTo>
                    <a:pt x="900" y="505"/>
                    <a:pt x="964" y="637"/>
                    <a:pt x="1033" y="711"/>
                  </a:cubicBezTo>
                  <a:cubicBezTo>
                    <a:pt x="1102" y="786"/>
                    <a:pt x="1173" y="851"/>
                    <a:pt x="1243" y="852"/>
                  </a:cubicBezTo>
                  <a:cubicBezTo>
                    <a:pt x="1313" y="853"/>
                    <a:pt x="1386" y="791"/>
                    <a:pt x="1455" y="717"/>
                  </a:cubicBezTo>
                  <a:cubicBezTo>
                    <a:pt x="1524" y="643"/>
                    <a:pt x="1588" y="506"/>
                    <a:pt x="1658" y="405"/>
                  </a:cubicBezTo>
                  <a:cubicBezTo>
                    <a:pt x="1728" y="304"/>
                    <a:pt x="1807" y="179"/>
                    <a:pt x="1876" y="112"/>
                  </a:cubicBezTo>
                  <a:cubicBezTo>
                    <a:pt x="1945" y="45"/>
                    <a:pt x="2009" y="0"/>
                    <a:pt x="2072" y="3"/>
                  </a:cubicBezTo>
                  <a:cubicBezTo>
                    <a:pt x="2136" y="6"/>
                    <a:pt x="2195" y="63"/>
                    <a:pt x="2257" y="130"/>
                  </a:cubicBezTo>
                  <a:cubicBezTo>
                    <a:pt x="2318" y="197"/>
                    <a:pt x="2395" y="337"/>
                    <a:pt x="2441" y="405"/>
                  </a:cubicBezTo>
                  <a:cubicBezTo>
                    <a:pt x="2487" y="473"/>
                    <a:pt x="2525" y="517"/>
                    <a:pt x="2533" y="539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7" name="Text Box 41"/>
            <p:cNvSpPr txBox="1">
              <a:spLocks noChangeArrowheads="1"/>
            </p:cNvSpPr>
            <p:nvPr/>
          </p:nvSpPr>
          <p:spPr bwMode="auto">
            <a:xfrm>
              <a:off x="589" y="1721"/>
              <a:ext cx="315" cy="288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1C1C1C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350838" y="1484293"/>
            <a:ext cx="1401762" cy="95410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相位落后法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685800" y="228600"/>
            <a:ext cx="4800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平面简谐波的波函数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00" y="107846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说明：</a:t>
            </a:r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1690688" y="2095500"/>
          <a:ext cx="377983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58" name="Equation" r:id="rId3" imgW="1282700" imgH="355600" progId="">
                  <p:embed/>
                </p:oleObj>
              </mc:Choice>
              <mc:Fallback>
                <p:oleObj name="Equation" r:id="rId3" imgW="1282700" imgH="355600" progId="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095500"/>
                        <a:ext cx="3779837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81000" y="1676400"/>
            <a:ext cx="682751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）若  沿  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轴</a:t>
            </a: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向，则波函数为：  </a:t>
            </a:r>
          </a:p>
        </p:txBody>
      </p:sp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2068512" y="1752600"/>
          <a:ext cx="3698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59" name="公式" r:id="rId5" imgW="177800" imgH="190500" progId="">
                  <p:embed/>
                </p:oleObj>
              </mc:Choice>
              <mc:Fallback>
                <p:oleObj name="公式" r:id="rId5" imgW="177800" imgH="190500" progId="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2" y="1752600"/>
                        <a:ext cx="369888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4" name="Object 15"/>
          <p:cNvGraphicFramePr>
            <a:graphicFrameLocks noChangeAspect="1"/>
          </p:cNvGraphicFramePr>
          <p:nvPr/>
        </p:nvGraphicFramePr>
        <p:xfrm>
          <a:off x="2743200" y="1752600"/>
          <a:ext cx="3540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0" name="Equation" r:id="rId7" imgW="177800" imgH="190500" progId="">
                  <p:embed/>
                </p:oleObj>
              </mc:Choice>
              <mc:Fallback>
                <p:oleObj name="Equation" r:id="rId7" imgW="177800" imgH="190500" progId="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52600"/>
                        <a:ext cx="3540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757962" y="3276600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）若已知位于  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处质点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振动方程为：</a:t>
            </a:r>
            <a:endParaRPr lang="zh-CN" altLang="en-US" dirty="0"/>
          </a:p>
        </p:txBody>
      </p:sp>
      <p:graphicFrame>
        <p:nvGraphicFramePr>
          <p:cNvPr id="281603" name="Object 3"/>
          <p:cNvGraphicFramePr>
            <a:graphicFrameLocks noChangeAspect="1"/>
          </p:cNvGraphicFramePr>
          <p:nvPr/>
        </p:nvGraphicFramePr>
        <p:xfrm>
          <a:off x="2651125" y="3848100"/>
          <a:ext cx="31638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1" name="Equation" r:id="rId9" imgW="1040765" imgH="203200" progId="">
                  <p:embed/>
                </p:oleObj>
              </mc:Choice>
              <mc:Fallback>
                <p:oleObj name="Equation" r:id="rId9" imgW="1040765" imgH="203200" progId="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3848100"/>
                        <a:ext cx="3163888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429000" y="3200400"/>
          <a:ext cx="463550" cy="64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2" name="公式" r:id="rId11" imgW="165100" imgH="228600" progId="">
                  <p:embed/>
                </p:oleObj>
              </mc:Choice>
              <mc:Fallback>
                <p:oleObj name="公式" r:id="rId11" imgW="165100" imgH="228600" progId="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00400"/>
                        <a:ext cx="463550" cy="64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914400" y="4582180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则波函数为： </a:t>
            </a:r>
            <a:endParaRPr lang="zh-CN" altLang="en-US" dirty="0"/>
          </a:p>
        </p:txBody>
      </p:sp>
      <p:grpSp>
        <p:nvGrpSpPr>
          <p:cNvPr id="16" name="Group 68"/>
          <p:cNvGrpSpPr/>
          <p:nvPr/>
        </p:nvGrpSpPr>
        <p:grpSpPr bwMode="auto">
          <a:xfrm>
            <a:off x="1031876" y="5241925"/>
            <a:ext cx="7350127" cy="1027112"/>
            <a:chOff x="969" y="2722"/>
            <a:chExt cx="4630" cy="647"/>
          </a:xfrm>
        </p:grpSpPr>
        <p:grpSp>
          <p:nvGrpSpPr>
            <p:cNvPr id="17" name="Group 7"/>
            <p:cNvGrpSpPr/>
            <p:nvPr/>
          </p:nvGrpSpPr>
          <p:grpSpPr bwMode="auto">
            <a:xfrm>
              <a:off x="3899" y="2924"/>
              <a:ext cx="1700" cy="330"/>
              <a:chOff x="3899" y="2773"/>
              <a:chExt cx="1700" cy="330"/>
            </a:xfrm>
          </p:grpSpPr>
          <p:sp>
            <p:nvSpPr>
              <p:cNvPr id="19" name="Text Box 8"/>
              <p:cNvSpPr txBox="1">
                <a:spLocks noChangeArrowheads="1"/>
              </p:cNvSpPr>
              <p:nvPr/>
            </p:nvSpPr>
            <p:spPr bwMode="auto">
              <a:xfrm>
                <a:off x="3899" y="2773"/>
                <a:ext cx="1700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沿 </a:t>
                </a:r>
                <a:r>
                  <a:rPr lang="zh-CN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轴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正向  </a:t>
                </a:r>
              </a:p>
            </p:txBody>
          </p:sp>
          <p:graphicFrame>
            <p:nvGraphicFramePr>
              <p:cNvPr id="20" name="Object 11"/>
              <p:cNvGraphicFramePr>
                <a:graphicFrameLocks noChangeAspect="1"/>
              </p:cNvGraphicFramePr>
              <p:nvPr/>
            </p:nvGraphicFramePr>
            <p:xfrm>
              <a:off x="3974" y="2821"/>
              <a:ext cx="233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363" name="公式" r:id="rId13" imgW="177800" imgH="190500" progId="">
                      <p:embed/>
                    </p:oleObj>
                  </mc:Choice>
                  <mc:Fallback>
                    <p:oleObj name="公式" r:id="rId13" imgW="177800" imgH="190500" progId="">
                      <p:embed/>
                      <p:pic>
                        <p:nvPicPr>
                          <p:cNvPr id="0" name="Picture 1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4" y="2821"/>
                            <a:ext cx="233" cy="2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12"/>
              <p:cNvGraphicFramePr>
                <a:graphicFrameLocks noChangeAspect="1"/>
              </p:cNvGraphicFramePr>
              <p:nvPr/>
            </p:nvGraphicFramePr>
            <p:xfrm>
              <a:off x="4368" y="2821"/>
              <a:ext cx="22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364" name="公式" r:id="rId14" imgW="177800" imgH="190500" progId="">
                      <p:embed/>
                    </p:oleObj>
                  </mc:Choice>
                  <mc:Fallback>
                    <p:oleObj name="公式" r:id="rId14" imgW="177800" imgH="190500" progId="">
                      <p:embed/>
                      <p:pic>
                        <p:nvPicPr>
                          <p:cNvPr id="0" name="Picture 1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821"/>
                            <a:ext cx="223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" name="Object 10"/>
            <p:cNvGraphicFramePr>
              <a:graphicFrameLocks noChangeAspect="1"/>
            </p:cNvGraphicFramePr>
            <p:nvPr/>
          </p:nvGraphicFramePr>
          <p:xfrm>
            <a:off x="969" y="2722"/>
            <a:ext cx="2778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65" name="Equation" r:id="rId15" imgW="1524000" imgH="355600" progId="">
                    <p:embed/>
                  </p:oleObj>
                </mc:Choice>
                <mc:Fallback>
                  <p:oleObj name="Equation" r:id="rId15" imgW="1524000" imgH="355600" progId="">
                    <p:embed/>
                    <p:pic>
                      <p:nvPicPr>
                        <p:cNvPr id="0" name="Picture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9" y="2722"/>
                          <a:ext cx="2778" cy="6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685800" y="228600"/>
            <a:ext cx="4800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平面简谐波的波函数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Text Box 1026"/>
          <p:cNvSpPr txBox="1">
            <a:spLocks noChangeArrowheads="1"/>
          </p:cNvSpPr>
          <p:nvPr/>
        </p:nvSpPr>
        <p:spPr bwMode="auto">
          <a:xfrm>
            <a:off x="558800" y="947714"/>
            <a:ext cx="4775200" cy="6524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波动方程的其它形式</a:t>
            </a:r>
          </a:p>
        </p:txBody>
      </p:sp>
      <p:graphicFrame>
        <p:nvGraphicFramePr>
          <p:cNvPr id="279555" name="Object 2"/>
          <p:cNvGraphicFramePr>
            <a:graphicFrameLocks noChangeAspect="1"/>
          </p:cNvGraphicFramePr>
          <p:nvPr/>
        </p:nvGraphicFramePr>
        <p:xfrm>
          <a:off x="1903413" y="1379538"/>
          <a:ext cx="4651375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6" name="Equation" r:id="rId3" imgW="1624965" imgH="355600" progId="">
                  <p:embed/>
                </p:oleObj>
              </mc:Choice>
              <mc:Fallback>
                <p:oleObj name="Equation" r:id="rId3" imgW="1624965" imgH="355600" progId="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1379538"/>
                        <a:ext cx="4651375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7" name="Object 3"/>
          <p:cNvGraphicFramePr>
            <a:graphicFrameLocks noChangeAspect="1"/>
          </p:cNvGraphicFramePr>
          <p:nvPr/>
        </p:nvGraphicFramePr>
        <p:xfrm>
          <a:off x="2138363" y="2487613"/>
          <a:ext cx="42799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7" name="Equation" r:id="rId5" imgW="1473200" imgH="190500" progId="">
                  <p:embed/>
                </p:oleObj>
              </mc:Choice>
              <mc:Fallback>
                <p:oleObj name="Equation" r:id="rId5" imgW="1473200" imgH="190500" progId="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2487613"/>
                        <a:ext cx="42799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43"/>
          <p:cNvGrpSpPr/>
          <p:nvPr/>
        </p:nvGrpSpPr>
        <p:grpSpPr bwMode="auto">
          <a:xfrm>
            <a:off x="7000875" y="3187700"/>
            <a:ext cx="1504950" cy="1312862"/>
            <a:chOff x="4410" y="1759"/>
            <a:chExt cx="948" cy="827"/>
          </a:xfrm>
        </p:grpSpPr>
        <p:sp>
          <p:nvSpPr>
            <p:cNvPr id="16395" name="AutoShape 1033"/>
            <p:cNvSpPr>
              <a:spLocks noChangeArrowheads="1"/>
            </p:cNvSpPr>
            <p:nvPr/>
          </p:nvSpPr>
          <p:spPr bwMode="auto">
            <a:xfrm>
              <a:off x="4410" y="1765"/>
              <a:ext cx="774" cy="784"/>
            </a:xfrm>
            <a:prstGeom prst="wedgeRectCallout">
              <a:avLst>
                <a:gd name="adj1" fmla="val -170153"/>
                <a:gd name="adj2" fmla="val -69134"/>
              </a:avLst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latin typeface="Calibri" panose="020F0502020204030204" pitchFamily="34" charset="0"/>
              </a:endParaRPr>
            </a:p>
          </p:txBody>
        </p:sp>
        <p:graphicFrame>
          <p:nvGraphicFramePr>
            <p:cNvPr id="16390" name="Object 6"/>
            <p:cNvGraphicFramePr>
              <a:graphicFrameLocks noChangeAspect="1"/>
            </p:cNvGraphicFramePr>
            <p:nvPr/>
          </p:nvGraphicFramePr>
          <p:xfrm>
            <a:off x="4472" y="2007"/>
            <a:ext cx="639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08" name="Equation" r:id="rId7" imgW="495300" imgH="393700" progId="">
                    <p:embed/>
                  </p:oleObj>
                </mc:Choice>
                <mc:Fallback>
                  <p:oleObj name="Equation" r:id="rId7" imgW="495300" imgH="393700" progId="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2007"/>
                          <a:ext cx="639" cy="5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6" name="Text Box 1032"/>
            <p:cNvSpPr txBox="1">
              <a:spLocks noChangeArrowheads="1"/>
            </p:cNvSpPr>
            <p:nvPr/>
          </p:nvSpPr>
          <p:spPr bwMode="auto">
            <a:xfrm>
              <a:off x="4418" y="1759"/>
              <a:ext cx="94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角波数</a:t>
              </a:r>
            </a:p>
          </p:txBody>
        </p:sp>
      </p:grpSp>
      <p:sp>
        <p:nvSpPr>
          <p:cNvPr id="279563" name="Text Box 1035"/>
          <p:cNvSpPr txBox="1">
            <a:spLocks noChangeArrowheads="1"/>
          </p:cNvSpPr>
          <p:nvPr/>
        </p:nvSpPr>
        <p:spPr bwMode="auto">
          <a:xfrm>
            <a:off x="609600" y="3290887"/>
            <a:ext cx="5613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质点的振动速度，加速度</a:t>
            </a:r>
          </a:p>
        </p:txBody>
      </p:sp>
      <p:graphicFrame>
        <p:nvGraphicFramePr>
          <p:cNvPr id="279564" name="Object 4"/>
          <p:cNvGraphicFramePr>
            <a:graphicFrameLocks noChangeAspect="1"/>
          </p:cNvGraphicFramePr>
          <p:nvPr/>
        </p:nvGraphicFramePr>
        <p:xfrm>
          <a:off x="1422400" y="3897313"/>
          <a:ext cx="47831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09" name="Equation" r:id="rId9" imgW="1701800" imgH="355600" progId="">
                  <p:embed/>
                </p:oleObj>
              </mc:Choice>
              <mc:Fallback>
                <p:oleObj name="Equation" r:id="rId9" imgW="1701800" imgH="355600" progId="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3897313"/>
                        <a:ext cx="4783138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5" name="Object 5"/>
          <p:cNvGraphicFramePr>
            <a:graphicFrameLocks noChangeAspect="1"/>
          </p:cNvGraphicFramePr>
          <p:nvPr/>
        </p:nvGraphicFramePr>
        <p:xfrm>
          <a:off x="1496356" y="5036344"/>
          <a:ext cx="4691719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0" name="Equation" r:id="rId11" imgW="1841500" imgH="368300" progId="">
                  <p:embed/>
                </p:oleObj>
              </mc:Choice>
              <mc:Fallback>
                <p:oleObj name="Equation" r:id="rId11" imgW="1841500" imgH="368300" progId="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356" y="5036344"/>
                        <a:ext cx="4691719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6" name="Text Box 1038"/>
          <p:cNvSpPr txBox="1">
            <a:spLocks noChangeArrowheads="1"/>
          </p:cNvSpPr>
          <p:nvPr/>
        </p:nvSpPr>
        <p:spPr bwMode="auto">
          <a:xfrm>
            <a:off x="1066800" y="6186487"/>
            <a:ext cx="6096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注意区别质点的振动速度与波速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85800" y="228600"/>
            <a:ext cx="4800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平面简谐波的波函数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27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7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7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63" grpId="0" autoUpdateAnimBg="0"/>
      <p:bldP spid="2795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5"/>
          <p:cNvGrpSpPr/>
          <p:nvPr/>
        </p:nvGrpSpPr>
        <p:grpSpPr bwMode="auto">
          <a:xfrm>
            <a:off x="550466" y="2286000"/>
            <a:ext cx="7837487" cy="1312863"/>
            <a:chOff x="391" y="1296"/>
            <a:chExt cx="4937" cy="827"/>
          </a:xfrm>
        </p:grpSpPr>
        <p:sp>
          <p:nvSpPr>
            <p:cNvPr id="71689" name="Text Box 18"/>
            <p:cNvSpPr txBox="1">
              <a:spLocks noChangeArrowheads="1"/>
            </p:cNvSpPr>
            <p:nvPr/>
          </p:nvSpPr>
          <p:spPr bwMode="auto">
            <a:xfrm>
              <a:off x="1130" y="1296"/>
              <a:ext cx="103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机械波</a:t>
              </a:r>
            </a:p>
          </p:txBody>
        </p:sp>
        <p:sp>
          <p:nvSpPr>
            <p:cNvPr id="71690" name="Text Box 19"/>
            <p:cNvSpPr txBox="1">
              <a:spLocks noChangeArrowheads="1"/>
            </p:cNvSpPr>
            <p:nvPr/>
          </p:nvSpPr>
          <p:spPr bwMode="auto">
            <a:xfrm>
              <a:off x="1108" y="1785"/>
              <a:ext cx="124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kumimoji="1"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电磁波</a:t>
              </a:r>
            </a:p>
          </p:txBody>
        </p:sp>
        <p:grpSp>
          <p:nvGrpSpPr>
            <p:cNvPr id="71691" name="Group 34"/>
            <p:cNvGrpSpPr/>
            <p:nvPr/>
          </p:nvGrpSpPr>
          <p:grpSpPr bwMode="auto">
            <a:xfrm>
              <a:off x="391" y="1398"/>
              <a:ext cx="763" cy="624"/>
              <a:chOff x="391" y="1431"/>
              <a:chExt cx="763" cy="624"/>
            </a:xfrm>
          </p:grpSpPr>
          <p:sp>
            <p:nvSpPr>
              <p:cNvPr id="71694" name="Text Box 16"/>
              <p:cNvSpPr txBox="1">
                <a:spLocks noChangeArrowheads="1"/>
              </p:cNvSpPr>
              <p:nvPr/>
            </p:nvSpPr>
            <p:spPr bwMode="auto">
              <a:xfrm>
                <a:off x="391" y="1575"/>
                <a:ext cx="569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波动</a:t>
                </a:r>
              </a:p>
            </p:txBody>
          </p:sp>
          <p:sp>
            <p:nvSpPr>
              <p:cNvPr id="71695" name="AutoShape 20"/>
              <p:cNvSpPr/>
              <p:nvPr/>
            </p:nvSpPr>
            <p:spPr bwMode="auto">
              <a:xfrm>
                <a:off x="960" y="1431"/>
                <a:ext cx="194" cy="624"/>
              </a:xfrm>
              <a:prstGeom prst="leftBrace">
                <a:avLst>
                  <a:gd name="adj1" fmla="val 26804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1692" name="Rectangle 21"/>
            <p:cNvSpPr>
              <a:spLocks noChangeArrowheads="1"/>
            </p:cNvSpPr>
            <p:nvPr/>
          </p:nvSpPr>
          <p:spPr bwMode="auto">
            <a:xfrm>
              <a:off x="1924" y="1307"/>
              <a:ext cx="340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机械振动在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弹性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介质中的传播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</a:p>
          </p:txBody>
        </p:sp>
        <p:sp>
          <p:nvSpPr>
            <p:cNvPr id="71693" name="Rectangle 22"/>
            <p:cNvSpPr>
              <a:spLocks noChangeArrowheads="1"/>
            </p:cNvSpPr>
            <p:nvPr/>
          </p:nvSpPr>
          <p:spPr bwMode="auto">
            <a:xfrm>
              <a:off x="1924" y="1796"/>
              <a:ext cx="302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交变电磁场在空间的传播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</a:p>
          </p:txBody>
        </p:sp>
      </p:grpSp>
      <p:sp>
        <p:nvSpPr>
          <p:cNvPr id="201757" name="Text Box 29"/>
          <p:cNvSpPr txBox="1">
            <a:spLocks noChangeArrowheads="1"/>
          </p:cNvSpPr>
          <p:nvPr/>
        </p:nvSpPr>
        <p:spPr bwMode="auto">
          <a:xfrm>
            <a:off x="457200" y="3667125"/>
            <a:ext cx="615553" cy="296491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</a:ln>
        </p:spPr>
        <p:txBody>
          <a:bodyPr vert="eaVert" wrap="none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两类波的不同之处</a:t>
            </a:r>
          </a:p>
        </p:txBody>
      </p:sp>
      <p:sp>
        <p:nvSpPr>
          <p:cNvPr id="201758" name="Text Box 30"/>
          <p:cNvSpPr txBox="1">
            <a:spLocks noChangeArrowheads="1"/>
          </p:cNvSpPr>
          <p:nvPr/>
        </p:nvSpPr>
        <p:spPr bwMode="auto">
          <a:xfrm>
            <a:off x="1072753" y="3962400"/>
            <a:ext cx="33528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机械波的传播需有传播振动的介质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201759" name="Text Box 31"/>
          <p:cNvSpPr txBox="1">
            <a:spLocks noChangeArrowheads="1"/>
          </p:cNvSpPr>
          <p:nvPr/>
        </p:nvSpPr>
        <p:spPr bwMode="auto">
          <a:xfrm>
            <a:off x="1072753" y="5257800"/>
            <a:ext cx="32766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Char char="v"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电磁波的传播可不需介质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01760" name="Text Box 32"/>
          <p:cNvSpPr txBox="1">
            <a:spLocks noChangeArrowheads="1"/>
          </p:cNvSpPr>
          <p:nvPr/>
        </p:nvSpPr>
        <p:spPr bwMode="auto">
          <a:xfrm>
            <a:off x="6101953" y="4035425"/>
            <a:ext cx="2414588" cy="2474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Clr>
                <a:srgbClr val="0000FF"/>
              </a:buClr>
              <a:buFont typeface="Marlett" pitchFamily="2" charset="2"/>
              <a:buChar char="2"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能量传播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rgbClr val="0000FF"/>
              </a:buClr>
              <a:buFont typeface="Marlett" pitchFamily="2" charset="2"/>
              <a:buChar char="2"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反射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rgbClr val="0000FF"/>
              </a:buClr>
              <a:buFont typeface="Marlett" pitchFamily="2" charset="2"/>
              <a:buChar char="2"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折射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rgbClr val="0000FF"/>
              </a:buClr>
              <a:buFont typeface="Marlett" pitchFamily="2" charset="2"/>
              <a:buChar char="2"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干涉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>
                <a:srgbClr val="0000FF"/>
              </a:buClr>
              <a:buFont typeface="Marlett" pitchFamily="2" charset="2"/>
              <a:buChar char="2"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衍射</a:t>
            </a:r>
          </a:p>
        </p:txBody>
      </p:sp>
      <p:sp>
        <p:nvSpPr>
          <p:cNvPr id="201761" name="Text Box 33"/>
          <p:cNvSpPr txBox="1">
            <a:spLocks noChangeArrowheads="1"/>
          </p:cNvSpPr>
          <p:nvPr/>
        </p:nvSpPr>
        <p:spPr bwMode="auto">
          <a:xfrm>
            <a:off x="5183188" y="3733800"/>
            <a:ext cx="615553" cy="297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</a:ln>
        </p:spPr>
        <p:txBody>
          <a:bodyPr vert="eaVert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两类波的共同特征</a:t>
            </a: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566341" y="1616075"/>
            <a:ext cx="658971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波动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振动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在空间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传播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566341" y="925513"/>
            <a:ext cx="774541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0000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波动是自然界常见的、重要的物质运动形式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85800" y="177225"/>
            <a:ext cx="11430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引言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0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0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01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201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01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201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017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2017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2017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017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57" grpId="0" animBg="1" autoUpdateAnimBg="0"/>
      <p:bldP spid="201758" grpId="0" autoUpdateAnimBg="0"/>
      <p:bldP spid="201759" grpId="0" autoUpdateAnimBg="0"/>
      <p:bldP spid="201760" grpId="0" build="p" autoUpdateAnimBg="0"/>
      <p:bldP spid="201761" grpId="0" animBg="1" autoUpdateAnimBg="0"/>
      <p:bldP spid="2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587375" y="928688"/>
            <a:ext cx="43449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波函数的物理意义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370013" y="1566863"/>
          <a:ext cx="63928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3" imgW="2590800" imgH="355600" progId="">
                  <p:embed/>
                </p:oleObj>
              </mc:Choice>
              <mc:Fallback>
                <p:oleObj name="Equation" r:id="rId3" imgW="2590800" imgH="355600" progId="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1566863"/>
                        <a:ext cx="6392862" cy="9175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0066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533400" y="2941638"/>
            <a:ext cx="8153400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</a:t>
            </a: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当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固定时，波函数表示该点的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简谐运动方程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，并给出该点与点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振动的相位差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261127" name="Object 3"/>
          <p:cNvGraphicFramePr>
            <a:graphicFrameLocks noChangeAspect="1"/>
          </p:cNvGraphicFramePr>
          <p:nvPr/>
        </p:nvGraphicFramePr>
        <p:xfrm>
          <a:off x="2286000" y="4157663"/>
          <a:ext cx="397033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5" imgW="1282700" imgH="393700" progId="">
                  <p:embed/>
                </p:oleObj>
              </mc:Choice>
              <mc:Fallback>
                <p:oleObj name="Equation" r:id="rId5" imgW="1282700" imgH="393700" progId="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57663"/>
                        <a:ext cx="3970338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6"/>
          <p:cNvGrpSpPr/>
          <p:nvPr/>
        </p:nvGrpSpPr>
        <p:grpSpPr bwMode="auto">
          <a:xfrm>
            <a:off x="873125" y="5462588"/>
            <a:ext cx="8016875" cy="585787"/>
            <a:chOff x="550" y="2462"/>
            <a:chExt cx="5050" cy="369"/>
          </a:xfrm>
        </p:grpSpPr>
        <p:sp>
          <p:nvSpPr>
            <p:cNvPr id="12296" name="Text Box 12"/>
            <p:cNvSpPr txBox="1">
              <a:spLocks noChangeArrowheads="1"/>
            </p:cNvSpPr>
            <p:nvPr/>
          </p:nvSpPr>
          <p:spPr bwMode="auto">
            <a:xfrm>
              <a:off x="2851" y="2466"/>
              <a:ext cx="274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（波具有时间的周期性）</a:t>
              </a:r>
            </a:p>
          </p:txBody>
        </p:sp>
        <p:graphicFrame>
          <p:nvGraphicFramePr>
            <p:cNvPr id="12292" name="Object 4"/>
            <p:cNvGraphicFramePr>
              <a:graphicFrameLocks noChangeAspect="1"/>
            </p:cNvGraphicFramePr>
            <p:nvPr/>
          </p:nvGraphicFramePr>
          <p:xfrm>
            <a:off x="550" y="2462"/>
            <a:ext cx="2352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0" name="公式" r:id="rId7" imgW="1930400" imgH="304800" progId="">
                    <p:embed/>
                  </p:oleObj>
                </mc:Choice>
                <mc:Fallback>
                  <p:oleObj name="公式" r:id="rId7" imgW="1930400" imgH="304800" progId="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" y="2462"/>
                          <a:ext cx="2352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685800" y="228600"/>
            <a:ext cx="4800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平面简谐波的波函数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484188" y="2262189"/>
            <a:ext cx="8294687" cy="1039813"/>
            <a:chOff x="305" y="1205"/>
            <a:chExt cx="5225" cy="655"/>
          </a:xfrm>
        </p:grpSpPr>
        <p:sp>
          <p:nvSpPr>
            <p:cNvPr id="145411" name="Text Box 3"/>
            <p:cNvSpPr txBox="1">
              <a:spLocks noChangeArrowheads="1"/>
            </p:cNvSpPr>
            <p:nvPr/>
          </p:nvSpPr>
          <p:spPr bwMode="auto">
            <a:xfrm>
              <a:off x="305" y="1205"/>
              <a:ext cx="5225" cy="6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当  一定时，波函数表示该时刻波线上各点相对其平衡位置的位移，即此刻的</a:t>
              </a:r>
              <a:r>
                <a:rPr lang="zh-CN" altLang="en-US" sz="28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波形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</a:p>
          </p:txBody>
        </p:sp>
        <p:graphicFrame>
          <p:nvGraphicFramePr>
            <p:cNvPr id="145412" name="Object 4"/>
            <p:cNvGraphicFramePr>
              <a:graphicFrameLocks noChangeAspect="1"/>
            </p:cNvGraphicFramePr>
            <p:nvPr/>
          </p:nvGraphicFramePr>
          <p:xfrm>
            <a:off x="960" y="1214"/>
            <a:ext cx="13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24" name="公式" r:id="rId3" imgW="114300" imgH="215900" progId="">
                    <p:embed/>
                  </p:oleObj>
                </mc:Choice>
                <mc:Fallback>
                  <p:oleObj name="公式" r:id="rId3" imgW="114300" imgH="215900" progId="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214"/>
                          <a:ext cx="139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681038" y="1063625"/>
          <a:ext cx="771207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5" name="Equation" r:id="rId5" imgW="5689600" imgH="723900" progId="">
                  <p:embed/>
                </p:oleObj>
              </mc:Choice>
              <mc:Fallback>
                <p:oleObj name="Equation" r:id="rId5" imgW="5689600" imgH="723900" progId="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063625"/>
                        <a:ext cx="7712075" cy="10239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009999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/>
          <p:nvPr/>
        </p:nvGrpSpPr>
        <p:grpSpPr bwMode="auto">
          <a:xfrm>
            <a:off x="685800" y="3549650"/>
            <a:ext cx="8045450" cy="592138"/>
            <a:chOff x="571" y="3604"/>
            <a:chExt cx="5068" cy="373"/>
          </a:xfrm>
        </p:grpSpPr>
        <p:sp>
          <p:nvSpPr>
            <p:cNvPr id="145416" name="Rectangle 8"/>
            <p:cNvSpPr>
              <a:spLocks noChangeArrowheads="1"/>
            </p:cNvSpPr>
            <p:nvPr/>
          </p:nvSpPr>
          <p:spPr bwMode="auto">
            <a:xfrm>
              <a:off x="2846" y="3604"/>
              <a:ext cx="279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（波具有空间的周期性）</a:t>
              </a:r>
            </a:p>
          </p:txBody>
        </p:sp>
        <p:graphicFrame>
          <p:nvGraphicFramePr>
            <p:cNvPr id="145417" name="Object 9"/>
            <p:cNvGraphicFramePr>
              <a:graphicFrameLocks noChangeAspect="1"/>
            </p:cNvGraphicFramePr>
            <p:nvPr/>
          </p:nvGraphicFramePr>
          <p:xfrm>
            <a:off x="571" y="3608"/>
            <a:ext cx="2352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26" name="公式" r:id="rId7" imgW="1930400" imgH="304800" progId="">
                    <p:embed/>
                  </p:oleObj>
                </mc:Choice>
                <mc:Fallback>
                  <p:oleObj name="公式" r:id="rId7" imgW="1930400" imgH="304800" progId="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" y="3608"/>
                          <a:ext cx="2352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419" name="Object 11"/>
          <p:cNvGraphicFramePr>
            <a:graphicFrameLocks noChangeAspect="1"/>
          </p:cNvGraphicFramePr>
          <p:nvPr/>
        </p:nvGraphicFramePr>
        <p:xfrm>
          <a:off x="228600" y="5302250"/>
          <a:ext cx="61468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7" name="Equation" r:id="rId9" imgW="2349500" imgH="393700" progId="">
                  <p:embed/>
                </p:oleObj>
              </mc:Choice>
              <mc:Fallback>
                <p:oleObj name="Equation" r:id="rId9" imgW="2349500" imgH="393700" progId="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302250"/>
                        <a:ext cx="6146800" cy="1174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/>
          <p:nvPr/>
        </p:nvGrpSpPr>
        <p:grpSpPr bwMode="auto">
          <a:xfrm>
            <a:off x="1752600" y="4387850"/>
            <a:ext cx="4900613" cy="596900"/>
            <a:chOff x="977" y="2912"/>
            <a:chExt cx="3087" cy="376"/>
          </a:xfrm>
        </p:grpSpPr>
        <p:sp>
          <p:nvSpPr>
            <p:cNvPr id="145421" name="Text Box 13"/>
            <p:cNvSpPr txBox="1">
              <a:spLocks noChangeArrowheads="1"/>
            </p:cNvSpPr>
            <p:nvPr/>
          </p:nvSpPr>
          <p:spPr bwMode="auto">
            <a:xfrm>
              <a:off x="977" y="2953"/>
              <a:ext cx="1081" cy="335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tx2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波程差</a:t>
              </a:r>
            </a:p>
          </p:txBody>
        </p:sp>
        <p:graphicFrame>
          <p:nvGraphicFramePr>
            <p:cNvPr id="145422" name="Object 14"/>
            <p:cNvGraphicFramePr>
              <a:graphicFrameLocks noChangeAspect="1"/>
            </p:cNvGraphicFramePr>
            <p:nvPr/>
          </p:nvGraphicFramePr>
          <p:xfrm>
            <a:off x="2536" y="2912"/>
            <a:ext cx="1528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28" name="Equation" r:id="rId11" imgW="1612900" imgH="368300" progId="">
                    <p:embed/>
                  </p:oleObj>
                </mc:Choice>
                <mc:Fallback>
                  <p:oleObj name="Equation" r:id="rId11" imgW="1612900" imgH="368300" progId="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6" y="2912"/>
                          <a:ext cx="1528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423" name="Object 15"/>
          <p:cNvGraphicFramePr>
            <a:graphicFrameLocks noChangeAspect="1"/>
          </p:cNvGraphicFramePr>
          <p:nvPr/>
        </p:nvGraphicFramePr>
        <p:xfrm>
          <a:off x="6629400" y="5302250"/>
          <a:ext cx="207645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9" name="Equation" r:id="rId13" imgW="1485265" imgH="723900" progId="">
                  <p:embed/>
                </p:oleObj>
              </mc:Choice>
              <mc:Fallback>
                <p:oleObj name="Equation" r:id="rId13" imgW="1485265" imgH="723900" progId="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302250"/>
                        <a:ext cx="2076450" cy="10334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E5FF"/>
                          </a:gs>
                          <a:gs pos="50000">
                            <a:srgbClr val="FFFFFF"/>
                          </a:gs>
                          <a:gs pos="100000">
                            <a:srgbClr val="FFE5FF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CC00CC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685800" y="228600"/>
            <a:ext cx="4800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平面简谐波的波函数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0"/>
          <p:cNvGrpSpPr/>
          <p:nvPr/>
        </p:nvGrpSpPr>
        <p:grpSpPr bwMode="auto">
          <a:xfrm>
            <a:off x="501650" y="1949450"/>
            <a:ext cx="7848600" cy="2895600"/>
            <a:chOff x="412" y="1036"/>
            <a:chExt cx="4944" cy="1824"/>
          </a:xfrm>
        </p:grpSpPr>
        <p:grpSp>
          <p:nvGrpSpPr>
            <p:cNvPr id="15406" name="Group 159"/>
            <p:cNvGrpSpPr/>
            <p:nvPr/>
          </p:nvGrpSpPr>
          <p:grpSpPr bwMode="auto">
            <a:xfrm>
              <a:off x="412" y="1036"/>
              <a:ext cx="4944" cy="1824"/>
              <a:chOff x="412" y="1036"/>
              <a:chExt cx="4944" cy="1824"/>
            </a:xfrm>
          </p:grpSpPr>
          <p:grpSp>
            <p:nvGrpSpPr>
              <p:cNvPr id="15408" name="Group 158"/>
              <p:cNvGrpSpPr/>
              <p:nvPr/>
            </p:nvGrpSpPr>
            <p:grpSpPr bwMode="auto">
              <a:xfrm>
                <a:off x="412" y="1036"/>
                <a:ext cx="4944" cy="1824"/>
                <a:chOff x="412" y="1036"/>
                <a:chExt cx="4944" cy="1824"/>
              </a:xfrm>
            </p:grpSpPr>
            <p:sp>
              <p:nvSpPr>
                <p:cNvPr id="15410" name="Rectangle 138"/>
                <p:cNvSpPr>
                  <a:spLocks noChangeArrowheads="1"/>
                </p:cNvSpPr>
                <p:nvPr/>
              </p:nvSpPr>
              <p:spPr bwMode="auto">
                <a:xfrm>
                  <a:off x="412" y="1036"/>
                  <a:ext cx="4944" cy="182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2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  <p:grpSp>
              <p:nvGrpSpPr>
                <p:cNvPr id="15411" name="Group 139"/>
                <p:cNvGrpSpPr/>
                <p:nvPr/>
              </p:nvGrpSpPr>
              <p:grpSpPr bwMode="auto">
                <a:xfrm>
                  <a:off x="1143" y="1217"/>
                  <a:ext cx="3761" cy="1584"/>
                  <a:chOff x="1152" y="1200"/>
                  <a:chExt cx="3761" cy="1584"/>
                </a:xfrm>
              </p:grpSpPr>
              <p:sp>
                <p:nvSpPr>
                  <p:cNvPr id="15415" name="Line 1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1200"/>
                    <a:ext cx="0" cy="158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tailEnd type="triangl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5375" name="Object 15"/>
                  <p:cNvGraphicFramePr>
                    <a:graphicFrameLocks noChangeAspect="1"/>
                  </p:cNvGraphicFramePr>
                  <p:nvPr/>
                </p:nvGraphicFramePr>
                <p:xfrm>
                  <a:off x="1152" y="1200"/>
                  <a:ext cx="174" cy="21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679" name="公式" r:id="rId3" imgW="190500" imgH="241300" progId="">
                          <p:embed/>
                        </p:oleObj>
                      </mc:Choice>
                      <mc:Fallback>
                        <p:oleObj name="公式" r:id="rId3" imgW="190500" imgH="241300" progId="">
                          <p:embed/>
                          <p:pic>
                            <p:nvPicPr>
                              <p:cNvPr id="0" name="Picture 25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52" y="1200"/>
                                <a:ext cx="174" cy="21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5376" name="Object 16"/>
                  <p:cNvGraphicFramePr>
                    <a:graphicFrameLocks noChangeAspect="1"/>
                  </p:cNvGraphicFramePr>
                  <p:nvPr/>
                </p:nvGraphicFramePr>
                <p:xfrm>
                  <a:off x="4752" y="2112"/>
                  <a:ext cx="161" cy="17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680" name="公式" r:id="rId5" imgW="177800" imgH="190500" progId="">
                          <p:embed/>
                        </p:oleObj>
                      </mc:Choice>
                      <mc:Fallback>
                        <p:oleObj name="公式" r:id="rId5" imgW="177800" imgH="190500" progId="">
                          <p:embed/>
                          <p:pic>
                            <p:nvPicPr>
                              <p:cNvPr id="0" name="Picture 25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52" y="2112"/>
                                <a:ext cx="161" cy="17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5412" name="Group 143"/>
                <p:cNvGrpSpPr/>
                <p:nvPr/>
              </p:nvGrpSpPr>
              <p:grpSpPr bwMode="auto">
                <a:xfrm>
                  <a:off x="1959" y="1217"/>
                  <a:ext cx="624" cy="252"/>
                  <a:chOff x="1968" y="1200"/>
                  <a:chExt cx="624" cy="252"/>
                </a:xfrm>
              </p:grpSpPr>
              <p:sp>
                <p:nvSpPr>
                  <p:cNvPr id="15414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344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66"/>
                    </a:solidFill>
                    <a:round/>
                    <a:tailEnd type="triangl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5374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1968" y="1200"/>
                  <a:ext cx="233" cy="25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681" name="公式" r:id="rId7" imgW="177800" imgH="190500" progId="">
                          <p:embed/>
                        </p:oleObj>
                      </mc:Choice>
                      <mc:Fallback>
                        <p:oleObj name="公式" r:id="rId7" imgW="177800" imgH="190500" progId="">
                          <p:embed/>
                          <p:pic>
                            <p:nvPicPr>
                              <p:cNvPr id="0" name="Picture 25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68" y="1200"/>
                                <a:ext cx="233" cy="25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CC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FF0066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5413" name="Freeform 146"/>
                <p:cNvSpPr/>
                <p:nvPr/>
              </p:nvSpPr>
              <p:spPr bwMode="auto">
                <a:xfrm>
                  <a:off x="702" y="1577"/>
                  <a:ext cx="3604" cy="883"/>
                </a:xfrm>
                <a:custGeom>
                  <a:avLst/>
                  <a:gdLst>
                    <a:gd name="T0" fmla="*/ 28 w 2708"/>
                    <a:gd name="T1" fmla="*/ 663 h 1766"/>
                    <a:gd name="T2" fmla="*/ 82 w 2708"/>
                    <a:gd name="T3" fmla="*/ 276 h 1766"/>
                    <a:gd name="T4" fmla="*/ 137 w 2708"/>
                    <a:gd name="T5" fmla="*/ 41 h 1766"/>
                    <a:gd name="T6" fmla="*/ 191 w 2708"/>
                    <a:gd name="T7" fmla="*/ 16 h 1766"/>
                    <a:gd name="T8" fmla="*/ 247 w 2708"/>
                    <a:gd name="T9" fmla="*/ 208 h 1766"/>
                    <a:gd name="T10" fmla="*/ 301 w 2708"/>
                    <a:gd name="T11" fmla="*/ 569 h 1766"/>
                    <a:gd name="T12" fmla="*/ 355 w 2708"/>
                    <a:gd name="T13" fmla="*/ 1009 h 1766"/>
                    <a:gd name="T14" fmla="*/ 411 w 2708"/>
                    <a:gd name="T15" fmla="*/ 1417 h 1766"/>
                    <a:gd name="T16" fmla="*/ 465 w 2708"/>
                    <a:gd name="T17" fmla="*/ 1692 h 1766"/>
                    <a:gd name="T18" fmla="*/ 520 w 2708"/>
                    <a:gd name="T19" fmla="*/ 1766 h 1766"/>
                    <a:gd name="T20" fmla="*/ 574 w 2708"/>
                    <a:gd name="T21" fmla="*/ 1618 h 1766"/>
                    <a:gd name="T22" fmla="*/ 630 w 2708"/>
                    <a:gd name="T23" fmla="*/ 1288 h 1766"/>
                    <a:gd name="T24" fmla="*/ 684 w 2708"/>
                    <a:gd name="T25" fmla="*/ 858 h 1766"/>
                    <a:gd name="T26" fmla="*/ 738 w 2708"/>
                    <a:gd name="T27" fmla="*/ 433 h 1766"/>
                    <a:gd name="T28" fmla="*/ 793 w 2708"/>
                    <a:gd name="T29" fmla="*/ 121 h 1766"/>
                    <a:gd name="T30" fmla="*/ 848 w 2708"/>
                    <a:gd name="T31" fmla="*/ 0 h 1766"/>
                    <a:gd name="T32" fmla="*/ 903 w 2708"/>
                    <a:gd name="T33" fmla="*/ 99 h 1766"/>
                    <a:gd name="T34" fmla="*/ 957 w 2708"/>
                    <a:gd name="T35" fmla="*/ 394 h 1766"/>
                    <a:gd name="T36" fmla="*/ 1013 w 2708"/>
                    <a:gd name="T37" fmla="*/ 812 h 1766"/>
                    <a:gd name="T38" fmla="*/ 1067 w 2708"/>
                    <a:gd name="T39" fmla="*/ 1248 h 1766"/>
                    <a:gd name="T40" fmla="*/ 1122 w 2708"/>
                    <a:gd name="T41" fmla="*/ 1592 h 1766"/>
                    <a:gd name="T42" fmla="*/ 1176 w 2708"/>
                    <a:gd name="T43" fmla="*/ 1761 h 1766"/>
                    <a:gd name="T44" fmla="*/ 1232 w 2708"/>
                    <a:gd name="T45" fmla="*/ 1709 h 1766"/>
                    <a:gd name="T46" fmla="*/ 1286 w 2708"/>
                    <a:gd name="T47" fmla="*/ 1452 h 1766"/>
                    <a:gd name="T48" fmla="*/ 1340 w 2708"/>
                    <a:gd name="T49" fmla="*/ 1053 h 1766"/>
                    <a:gd name="T50" fmla="*/ 1395 w 2708"/>
                    <a:gd name="T51" fmla="*/ 612 h 1766"/>
                    <a:gd name="T52" fmla="*/ 1450 w 2708"/>
                    <a:gd name="T53" fmla="*/ 239 h 1766"/>
                    <a:gd name="T54" fmla="*/ 1505 w 2708"/>
                    <a:gd name="T55" fmla="*/ 27 h 1766"/>
                    <a:gd name="T56" fmla="*/ 1559 w 2708"/>
                    <a:gd name="T57" fmla="*/ 29 h 1766"/>
                    <a:gd name="T58" fmla="*/ 1615 w 2708"/>
                    <a:gd name="T59" fmla="*/ 244 h 1766"/>
                    <a:gd name="T60" fmla="*/ 1669 w 2708"/>
                    <a:gd name="T61" fmla="*/ 620 h 1766"/>
                    <a:gd name="T62" fmla="*/ 1723 w 2708"/>
                    <a:gd name="T63" fmla="*/ 1061 h 1766"/>
                    <a:gd name="T64" fmla="*/ 1778 w 2708"/>
                    <a:gd name="T65" fmla="*/ 1458 h 1766"/>
                    <a:gd name="T66" fmla="*/ 1833 w 2708"/>
                    <a:gd name="T67" fmla="*/ 1712 h 1766"/>
                    <a:gd name="T68" fmla="*/ 1888 w 2708"/>
                    <a:gd name="T69" fmla="*/ 1759 h 1766"/>
                    <a:gd name="T70" fmla="*/ 1942 w 2708"/>
                    <a:gd name="T71" fmla="*/ 1587 h 1766"/>
                    <a:gd name="T72" fmla="*/ 1997 w 2708"/>
                    <a:gd name="T73" fmla="*/ 1240 h 1766"/>
                    <a:gd name="T74" fmla="*/ 2052 w 2708"/>
                    <a:gd name="T75" fmla="*/ 804 h 1766"/>
                    <a:gd name="T76" fmla="*/ 2107 w 2708"/>
                    <a:gd name="T77" fmla="*/ 388 h 1766"/>
                    <a:gd name="T78" fmla="*/ 2161 w 2708"/>
                    <a:gd name="T79" fmla="*/ 96 h 1766"/>
                    <a:gd name="T80" fmla="*/ 2217 w 2708"/>
                    <a:gd name="T81" fmla="*/ 0 h 1766"/>
                    <a:gd name="T82" fmla="*/ 2271 w 2708"/>
                    <a:gd name="T83" fmla="*/ 126 h 1766"/>
                    <a:gd name="T84" fmla="*/ 2325 w 2708"/>
                    <a:gd name="T85" fmla="*/ 440 h 1766"/>
                    <a:gd name="T86" fmla="*/ 2380 w 2708"/>
                    <a:gd name="T87" fmla="*/ 866 h 1766"/>
                    <a:gd name="T88" fmla="*/ 2435 w 2708"/>
                    <a:gd name="T89" fmla="*/ 1296 h 1766"/>
                    <a:gd name="T90" fmla="*/ 2490 w 2708"/>
                    <a:gd name="T91" fmla="*/ 1623 h 1766"/>
                    <a:gd name="T92" fmla="*/ 2544 w 2708"/>
                    <a:gd name="T93" fmla="*/ 1766 h 1766"/>
                    <a:gd name="T94" fmla="*/ 2598 w 2708"/>
                    <a:gd name="T95" fmla="*/ 1689 h 1766"/>
                    <a:gd name="T96" fmla="*/ 2654 w 2708"/>
                    <a:gd name="T97" fmla="*/ 1411 h 1766"/>
                    <a:gd name="T98" fmla="*/ 2708 w 2708"/>
                    <a:gd name="T99" fmla="*/ 1001 h 176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2708"/>
                    <a:gd name="T151" fmla="*/ 0 h 1766"/>
                    <a:gd name="T152" fmla="*/ 2708 w 2708"/>
                    <a:gd name="T153" fmla="*/ 1766 h 176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2708" h="1766">
                      <a:moveTo>
                        <a:pt x="0" y="884"/>
                      </a:moveTo>
                      <a:lnTo>
                        <a:pt x="28" y="663"/>
                      </a:lnTo>
                      <a:lnTo>
                        <a:pt x="54" y="456"/>
                      </a:lnTo>
                      <a:lnTo>
                        <a:pt x="82" y="276"/>
                      </a:lnTo>
                      <a:lnTo>
                        <a:pt x="110" y="135"/>
                      </a:lnTo>
                      <a:lnTo>
                        <a:pt x="137" y="41"/>
                      </a:lnTo>
                      <a:lnTo>
                        <a:pt x="164" y="1"/>
                      </a:lnTo>
                      <a:lnTo>
                        <a:pt x="191" y="16"/>
                      </a:lnTo>
                      <a:lnTo>
                        <a:pt x="219" y="87"/>
                      </a:lnTo>
                      <a:lnTo>
                        <a:pt x="247" y="208"/>
                      </a:lnTo>
                      <a:lnTo>
                        <a:pt x="273" y="373"/>
                      </a:lnTo>
                      <a:lnTo>
                        <a:pt x="301" y="569"/>
                      </a:lnTo>
                      <a:lnTo>
                        <a:pt x="329" y="786"/>
                      </a:lnTo>
                      <a:lnTo>
                        <a:pt x="355" y="1009"/>
                      </a:lnTo>
                      <a:lnTo>
                        <a:pt x="383" y="1224"/>
                      </a:lnTo>
                      <a:lnTo>
                        <a:pt x="411" y="1417"/>
                      </a:lnTo>
                      <a:lnTo>
                        <a:pt x="437" y="1577"/>
                      </a:lnTo>
                      <a:lnTo>
                        <a:pt x="465" y="1692"/>
                      </a:lnTo>
                      <a:lnTo>
                        <a:pt x="492" y="1756"/>
                      </a:lnTo>
                      <a:lnTo>
                        <a:pt x="520" y="1766"/>
                      </a:lnTo>
                      <a:lnTo>
                        <a:pt x="547" y="1718"/>
                      </a:lnTo>
                      <a:lnTo>
                        <a:pt x="574" y="1618"/>
                      </a:lnTo>
                      <a:lnTo>
                        <a:pt x="602" y="1472"/>
                      </a:lnTo>
                      <a:lnTo>
                        <a:pt x="630" y="1288"/>
                      </a:lnTo>
                      <a:lnTo>
                        <a:pt x="656" y="1079"/>
                      </a:lnTo>
                      <a:lnTo>
                        <a:pt x="684" y="858"/>
                      </a:lnTo>
                      <a:lnTo>
                        <a:pt x="712" y="637"/>
                      </a:lnTo>
                      <a:lnTo>
                        <a:pt x="738" y="433"/>
                      </a:lnTo>
                      <a:lnTo>
                        <a:pt x="766" y="258"/>
                      </a:lnTo>
                      <a:lnTo>
                        <a:pt x="793" y="121"/>
                      </a:lnTo>
                      <a:lnTo>
                        <a:pt x="821" y="33"/>
                      </a:lnTo>
                      <a:lnTo>
                        <a:pt x="848" y="0"/>
                      </a:lnTo>
                      <a:lnTo>
                        <a:pt x="875" y="23"/>
                      </a:lnTo>
                      <a:lnTo>
                        <a:pt x="903" y="99"/>
                      </a:lnTo>
                      <a:lnTo>
                        <a:pt x="931" y="227"/>
                      </a:lnTo>
                      <a:lnTo>
                        <a:pt x="957" y="394"/>
                      </a:lnTo>
                      <a:lnTo>
                        <a:pt x="985" y="594"/>
                      </a:lnTo>
                      <a:lnTo>
                        <a:pt x="1013" y="812"/>
                      </a:lnTo>
                      <a:lnTo>
                        <a:pt x="1039" y="1035"/>
                      </a:lnTo>
                      <a:lnTo>
                        <a:pt x="1067" y="1248"/>
                      </a:lnTo>
                      <a:lnTo>
                        <a:pt x="1094" y="1437"/>
                      </a:lnTo>
                      <a:lnTo>
                        <a:pt x="1122" y="1592"/>
                      </a:lnTo>
                      <a:lnTo>
                        <a:pt x="1149" y="1703"/>
                      </a:lnTo>
                      <a:lnTo>
                        <a:pt x="1176" y="1761"/>
                      </a:lnTo>
                      <a:lnTo>
                        <a:pt x="1204" y="1763"/>
                      </a:lnTo>
                      <a:lnTo>
                        <a:pt x="1232" y="1709"/>
                      </a:lnTo>
                      <a:lnTo>
                        <a:pt x="1258" y="1604"/>
                      </a:lnTo>
                      <a:lnTo>
                        <a:pt x="1286" y="1452"/>
                      </a:lnTo>
                      <a:lnTo>
                        <a:pt x="1314" y="1265"/>
                      </a:lnTo>
                      <a:lnTo>
                        <a:pt x="1340" y="1053"/>
                      </a:lnTo>
                      <a:lnTo>
                        <a:pt x="1368" y="832"/>
                      </a:lnTo>
                      <a:lnTo>
                        <a:pt x="1395" y="612"/>
                      </a:lnTo>
                      <a:lnTo>
                        <a:pt x="1423" y="411"/>
                      </a:lnTo>
                      <a:lnTo>
                        <a:pt x="1450" y="239"/>
                      </a:lnTo>
                      <a:lnTo>
                        <a:pt x="1477" y="109"/>
                      </a:lnTo>
                      <a:lnTo>
                        <a:pt x="1505" y="27"/>
                      </a:lnTo>
                      <a:lnTo>
                        <a:pt x="1533" y="0"/>
                      </a:lnTo>
                      <a:lnTo>
                        <a:pt x="1559" y="29"/>
                      </a:lnTo>
                      <a:lnTo>
                        <a:pt x="1587" y="112"/>
                      </a:lnTo>
                      <a:lnTo>
                        <a:pt x="1615" y="244"/>
                      </a:lnTo>
                      <a:lnTo>
                        <a:pt x="1641" y="417"/>
                      </a:lnTo>
                      <a:lnTo>
                        <a:pt x="1669" y="620"/>
                      </a:lnTo>
                      <a:lnTo>
                        <a:pt x="1696" y="838"/>
                      </a:lnTo>
                      <a:lnTo>
                        <a:pt x="1723" y="1061"/>
                      </a:lnTo>
                      <a:lnTo>
                        <a:pt x="1751" y="1271"/>
                      </a:lnTo>
                      <a:lnTo>
                        <a:pt x="1778" y="1458"/>
                      </a:lnTo>
                      <a:lnTo>
                        <a:pt x="1806" y="1607"/>
                      </a:lnTo>
                      <a:lnTo>
                        <a:pt x="1833" y="1712"/>
                      </a:lnTo>
                      <a:lnTo>
                        <a:pt x="1860" y="1764"/>
                      </a:lnTo>
                      <a:lnTo>
                        <a:pt x="1888" y="1759"/>
                      </a:lnTo>
                      <a:lnTo>
                        <a:pt x="1916" y="1700"/>
                      </a:lnTo>
                      <a:lnTo>
                        <a:pt x="1942" y="1587"/>
                      </a:lnTo>
                      <a:lnTo>
                        <a:pt x="1970" y="1432"/>
                      </a:lnTo>
                      <a:lnTo>
                        <a:pt x="1997" y="1240"/>
                      </a:lnTo>
                      <a:lnTo>
                        <a:pt x="2024" y="1027"/>
                      </a:lnTo>
                      <a:lnTo>
                        <a:pt x="2052" y="804"/>
                      </a:lnTo>
                      <a:lnTo>
                        <a:pt x="2079" y="588"/>
                      </a:lnTo>
                      <a:lnTo>
                        <a:pt x="2107" y="388"/>
                      </a:lnTo>
                      <a:lnTo>
                        <a:pt x="2134" y="221"/>
                      </a:lnTo>
                      <a:lnTo>
                        <a:pt x="2161" y="96"/>
                      </a:lnTo>
                      <a:lnTo>
                        <a:pt x="2189" y="21"/>
                      </a:lnTo>
                      <a:lnTo>
                        <a:pt x="2217" y="0"/>
                      </a:lnTo>
                      <a:lnTo>
                        <a:pt x="2243" y="36"/>
                      </a:lnTo>
                      <a:lnTo>
                        <a:pt x="2271" y="126"/>
                      </a:lnTo>
                      <a:lnTo>
                        <a:pt x="2298" y="262"/>
                      </a:lnTo>
                      <a:lnTo>
                        <a:pt x="2325" y="440"/>
                      </a:lnTo>
                      <a:lnTo>
                        <a:pt x="2353" y="645"/>
                      </a:lnTo>
                      <a:lnTo>
                        <a:pt x="2380" y="866"/>
                      </a:lnTo>
                      <a:lnTo>
                        <a:pt x="2408" y="1087"/>
                      </a:lnTo>
                      <a:lnTo>
                        <a:pt x="2435" y="1296"/>
                      </a:lnTo>
                      <a:lnTo>
                        <a:pt x="2462" y="1478"/>
                      </a:lnTo>
                      <a:lnTo>
                        <a:pt x="2490" y="1623"/>
                      </a:lnTo>
                      <a:lnTo>
                        <a:pt x="2518" y="1721"/>
                      </a:lnTo>
                      <a:lnTo>
                        <a:pt x="2544" y="1766"/>
                      </a:lnTo>
                      <a:lnTo>
                        <a:pt x="2572" y="1755"/>
                      </a:lnTo>
                      <a:lnTo>
                        <a:pt x="2598" y="1689"/>
                      </a:lnTo>
                      <a:lnTo>
                        <a:pt x="2626" y="1572"/>
                      </a:lnTo>
                      <a:lnTo>
                        <a:pt x="2654" y="1411"/>
                      </a:lnTo>
                      <a:lnTo>
                        <a:pt x="2681" y="1216"/>
                      </a:lnTo>
                      <a:lnTo>
                        <a:pt x="2708" y="1001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5409" name="Rectangle 148"/>
              <p:cNvSpPr>
                <a:spLocks noChangeArrowheads="1"/>
              </p:cNvSpPr>
              <p:nvPr/>
            </p:nvSpPr>
            <p:spPr bwMode="auto">
              <a:xfrm>
                <a:off x="1149" y="1980"/>
                <a:ext cx="255" cy="28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i="1">
                    <a:latin typeface="Calibri" panose="020F0502020204030204" pitchFamily="34" charset="0"/>
                  </a:rPr>
                  <a:t>O</a:t>
                </a:r>
              </a:p>
            </p:txBody>
          </p:sp>
        </p:grpSp>
        <p:sp>
          <p:nvSpPr>
            <p:cNvPr id="15407" name="Line 149"/>
            <p:cNvSpPr>
              <a:spLocks noChangeShapeType="1"/>
            </p:cNvSpPr>
            <p:nvPr/>
          </p:nvSpPr>
          <p:spPr bwMode="auto">
            <a:xfrm>
              <a:off x="637" y="2036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63"/>
          <p:cNvGrpSpPr/>
          <p:nvPr/>
        </p:nvGrpSpPr>
        <p:grpSpPr bwMode="auto">
          <a:xfrm>
            <a:off x="515938" y="1947863"/>
            <a:ext cx="7848600" cy="2895600"/>
            <a:chOff x="421" y="1035"/>
            <a:chExt cx="4944" cy="1824"/>
          </a:xfrm>
        </p:grpSpPr>
        <p:grpSp>
          <p:nvGrpSpPr>
            <p:cNvPr id="15395" name="Group 162"/>
            <p:cNvGrpSpPr/>
            <p:nvPr/>
          </p:nvGrpSpPr>
          <p:grpSpPr bwMode="auto">
            <a:xfrm>
              <a:off x="421" y="1035"/>
              <a:ext cx="4944" cy="1824"/>
              <a:chOff x="421" y="1035"/>
              <a:chExt cx="4944" cy="1824"/>
            </a:xfrm>
          </p:grpSpPr>
          <p:grpSp>
            <p:nvGrpSpPr>
              <p:cNvPr id="15397" name="Group 161"/>
              <p:cNvGrpSpPr/>
              <p:nvPr/>
            </p:nvGrpSpPr>
            <p:grpSpPr bwMode="auto">
              <a:xfrm>
                <a:off x="421" y="1035"/>
                <a:ext cx="4944" cy="1824"/>
                <a:chOff x="421" y="1035"/>
                <a:chExt cx="4944" cy="1824"/>
              </a:xfrm>
            </p:grpSpPr>
            <p:sp>
              <p:nvSpPr>
                <p:cNvPr id="1539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21" y="1035"/>
                  <a:ext cx="4944" cy="1824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chemeClr val="tx2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  <p:grpSp>
              <p:nvGrpSpPr>
                <p:cNvPr id="15400" name="Group 122"/>
                <p:cNvGrpSpPr/>
                <p:nvPr/>
              </p:nvGrpSpPr>
              <p:grpSpPr bwMode="auto">
                <a:xfrm>
                  <a:off x="1152" y="1216"/>
                  <a:ext cx="3761" cy="1584"/>
                  <a:chOff x="1152" y="1200"/>
                  <a:chExt cx="3761" cy="1584"/>
                </a:xfrm>
              </p:grpSpPr>
              <p:sp>
                <p:nvSpPr>
                  <p:cNvPr id="15405" name="Line 1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92" y="1200"/>
                    <a:ext cx="0" cy="158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tailEnd type="triangl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5372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1152" y="1200"/>
                  <a:ext cx="174" cy="21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682" name="公式" r:id="rId9" imgW="190500" imgH="241300" progId="">
                          <p:embed/>
                        </p:oleObj>
                      </mc:Choice>
                      <mc:Fallback>
                        <p:oleObj name="公式" r:id="rId9" imgW="190500" imgH="241300" progId="">
                          <p:embed/>
                          <p:pic>
                            <p:nvPicPr>
                              <p:cNvPr id="0" name="Picture 26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52" y="1200"/>
                                <a:ext cx="174" cy="219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5373" name="Object 13"/>
                  <p:cNvGraphicFramePr>
                    <a:graphicFrameLocks noChangeAspect="1"/>
                  </p:cNvGraphicFramePr>
                  <p:nvPr/>
                </p:nvGraphicFramePr>
                <p:xfrm>
                  <a:off x="4752" y="2112"/>
                  <a:ext cx="161" cy="17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683" name="公式" r:id="rId10" imgW="177800" imgH="190500" progId="">
                          <p:embed/>
                        </p:oleObj>
                      </mc:Choice>
                      <mc:Fallback>
                        <p:oleObj name="公式" r:id="rId10" imgW="177800" imgH="190500" progId="">
                          <p:embed/>
                          <p:pic>
                            <p:nvPicPr>
                              <p:cNvPr id="0" name="Picture 26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52" y="2112"/>
                                <a:ext cx="161" cy="17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5401" name="Group 126"/>
                <p:cNvGrpSpPr/>
                <p:nvPr/>
              </p:nvGrpSpPr>
              <p:grpSpPr bwMode="auto">
                <a:xfrm>
                  <a:off x="1968" y="1216"/>
                  <a:ext cx="624" cy="252"/>
                  <a:chOff x="1968" y="1200"/>
                  <a:chExt cx="624" cy="252"/>
                </a:xfrm>
              </p:grpSpPr>
              <p:sp>
                <p:nvSpPr>
                  <p:cNvPr id="15404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2208" y="1344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66"/>
                    </a:solidFill>
                    <a:round/>
                    <a:tailEnd type="triangl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5371" name="Object 11"/>
                  <p:cNvGraphicFramePr>
                    <a:graphicFrameLocks noChangeAspect="1"/>
                  </p:cNvGraphicFramePr>
                  <p:nvPr/>
                </p:nvGraphicFramePr>
                <p:xfrm>
                  <a:off x="1968" y="1200"/>
                  <a:ext cx="233" cy="25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684" name="公式" r:id="rId11" imgW="177800" imgH="190500" progId="">
                          <p:embed/>
                        </p:oleObj>
                      </mc:Choice>
                      <mc:Fallback>
                        <p:oleObj name="公式" r:id="rId11" imgW="177800" imgH="190500" progId="">
                          <p:embed/>
                          <p:pic>
                            <p:nvPicPr>
                              <p:cNvPr id="0" name="Picture 26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68" y="1200"/>
                                <a:ext cx="233" cy="25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CC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FF0066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5402" name="Freeform 129"/>
                <p:cNvSpPr/>
                <p:nvPr/>
              </p:nvSpPr>
              <p:spPr bwMode="auto">
                <a:xfrm>
                  <a:off x="711" y="1576"/>
                  <a:ext cx="3604" cy="883"/>
                </a:xfrm>
                <a:custGeom>
                  <a:avLst/>
                  <a:gdLst>
                    <a:gd name="T0" fmla="*/ 28 w 2708"/>
                    <a:gd name="T1" fmla="*/ 663 h 1766"/>
                    <a:gd name="T2" fmla="*/ 82 w 2708"/>
                    <a:gd name="T3" fmla="*/ 276 h 1766"/>
                    <a:gd name="T4" fmla="*/ 137 w 2708"/>
                    <a:gd name="T5" fmla="*/ 41 h 1766"/>
                    <a:gd name="T6" fmla="*/ 191 w 2708"/>
                    <a:gd name="T7" fmla="*/ 16 h 1766"/>
                    <a:gd name="T8" fmla="*/ 247 w 2708"/>
                    <a:gd name="T9" fmla="*/ 208 h 1766"/>
                    <a:gd name="T10" fmla="*/ 301 w 2708"/>
                    <a:gd name="T11" fmla="*/ 569 h 1766"/>
                    <a:gd name="T12" fmla="*/ 355 w 2708"/>
                    <a:gd name="T13" fmla="*/ 1009 h 1766"/>
                    <a:gd name="T14" fmla="*/ 411 w 2708"/>
                    <a:gd name="T15" fmla="*/ 1417 h 1766"/>
                    <a:gd name="T16" fmla="*/ 465 w 2708"/>
                    <a:gd name="T17" fmla="*/ 1692 h 1766"/>
                    <a:gd name="T18" fmla="*/ 520 w 2708"/>
                    <a:gd name="T19" fmla="*/ 1766 h 1766"/>
                    <a:gd name="T20" fmla="*/ 574 w 2708"/>
                    <a:gd name="T21" fmla="*/ 1618 h 1766"/>
                    <a:gd name="T22" fmla="*/ 630 w 2708"/>
                    <a:gd name="T23" fmla="*/ 1288 h 1766"/>
                    <a:gd name="T24" fmla="*/ 684 w 2708"/>
                    <a:gd name="T25" fmla="*/ 858 h 1766"/>
                    <a:gd name="T26" fmla="*/ 738 w 2708"/>
                    <a:gd name="T27" fmla="*/ 433 h 1766"/>
                    <a:gd name="T28" fmla="*/ 793 w 2708"/>
                    <a:gd name="T29" fmla="*/ 121 h 1766"/>
                    <a:gd name="T30" fmla="*/ 848 w 2708"/>
                    <a:gd name="T31" fmla="*/ 0 h 1766"/>
                    <a:gd name="T32" fmla="*/ 903 w 2708"/>
                    <a:gd name="T33" fmla="*/ 99 h 1766"/>
                    <a:gd name="T34" fmla="*/ 957 w 2708"/>
                    <a:gd name="T35" fmla="*/ 394 h 1766"/>
                    <a:gd name="T36" fmla="*/ 1013 w 2708"/>
                    <a:gd name="T37" fmla="*/ 812 h 1766"/>
                    <a:gd name="T38" fmla="*/ 1067 w 2708"/>
                    <a:gd name="T39" fmla="*/ 1248 h 1766"/>
                    <a:gd name="T40" fmla="*/ 1122 w 2708"/>
                    <a:gd name="T41" fmla="*/ 1592 h 1766"/>
                    <a:gd name="T42" fmla="*/ 1176 w 2708"/>
                    <a:gd name="T43" fmla="*/ 1761 h 1766"/>
                    <a:gd name="T44" fmla="*/ 1232 w 2708"/>
                    <a:gd name="T45" fmla="*/ 1709 h 1766"/>
                    <a:gd name="T46" fmla="*/ 1286 w 2708"/>
                    <a:gd name="T47" fmla="*/ 1452 h 1766"/>
                    <a:gd name="T48" fmla="*/ 1340 w 2708"/>
                    <a:gd name="T49" fmla="*/ 1053 h 1766"/>
                    <a:gd name="T50" fmla="*/ 1395 w 2708"/>
                    <a:gd name="T51" fmla="*/ 612 h 1766"/>
                    <a:gd name="T52" fmla="*/ 1450 w 2708"/>
                    <a:gd name="T53" fmla="*/ 239 h 1766"/>
                    <a:gd name="T54" fmla="*/ 1505 w 2708"/>
                    <a:gd name="T55" fmla="*/ 27 h 1766"/>
                    <a:gd name="T56" fmla="*/ 1559 w 2708"/>
                    <a:gd name="T57" fmla="*/ 29 h 1766"/>
                    <a:gd name="T58" fmla="*/ 1615 w 2708"/>
                    <a:gd name="T59" fmla="*/ 244 h 1766"/>
                    <a:gd name="T60" fmla="*/ 1669 w 2708"/>
                    <a:gd name="T61" fmla="*/ 620 h 1766"/>
                    <a:gd name="T62" fmla="*/ 1723 w 2708"/>
                    <a:gd name="T63" fmla="*/ 1061 h 1766"/>
                    <a:gd name="T64" fmla="*/ 1778 w 2708"/>
                    <a:gd name="T65" fmla="*/ 1458 h 1766"/>
                    <a:gd name="T66" fmla="*/ 1833 w 2708"/>
                    <a:gd name="T67" fmla="*/ 1712 h 1766"/>
                    <a:gd name="T68" fmla="*/ 1888 w 2708"/>
                    <a:gd name="T69" fmla="*/ 1759 h 1766"/>
                    <a:gd name="T70" fmla="*/ 1942 w 2708"/>
                    <a:gd name="T71" fmla="*/ 1587 h 1766"/>
                    <a:gd name="T72" fmla="*/ 1997 w 2708"/>
                    <a:gd name="T73" fmla="*/ 1240 h 1766"/>
                    <a:gd name="T74" fmla="*/ 2052 w 2708"/>
                    <a:gd name="T75" fmla="*/ 804 h 1766"/>
                    <a:gd name="T76" fmla="*/ 2107 w 2708"/>
                    <a:gd name="T77" fmla="*/ 388 h 1766"/>
                    <a:gd name="T78" fmla="*/ 2161 w 2708"/>
                    <a:gd name="T79" fmla="*/ 96 h 1766"/>
                    <a:gd name="T80" fmla="*/ 2217 w 2708"/>
                    <a:gd name="T81" fmla="*/ 0 h 1766"/>
                    <a:gd name="T82" fmla="*/ 2271 w 2708"/>
                    <a:gd name="T83" fmla="*/ 126 h 1766"/>
                    <a:gd name="T84" fmla="*/ 2325 w 2708"/>
                    <a:gd name="T85" fmla="*/ 440 h 1766"/>
                    <a:gd name="T86" fmla="*/ 2380 w 2708"/>
                    <a:gd name="T87" fmla="*/ 866 h 1766"/>
                    <a:gd name="T88" fmla="*/ 2435 w 2708"/>
                    <a:gd name="T89" fmla="*/ 1296 h 1766"/>
                    <a:gd name="T90" fmla="*/ 2490 w 2708"/>
                    <a:gd name="T91" fmla="*/ 1623 h 1766"/>
                    <a:gd name="T92" fmla="*/ 2544 w 2708"/>
                    <a:gd name="T93" fmla="*/ 1766 h 1766"/>
                    <a:gd name="T94" fmla="*/ 2598 w 2708"/>
                    <a:gd name="T95" fmla="*/ 1689 h 1766"/>
                    <a:gd name="T96" fmla="*/ 2654 w 2708"/>
                    <a:gd name="T97" fmla="*/ 1411 h 1766"/>
                    <a:gd name="T98" fmla="*/ 2708 w 2708"/>
                    <a:gd name="T99" fmla="*/ 1001 h 176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2708"/>
                    <a:gd name="T151" fmla="*/ 0 h 1766"/>
                    <a:gd name="T152" fmla="*/ 2708 w 2708"/>
                    <a:gd name="T153" fmla="*/ 1766 h 176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2708" h="1766">
                      <a:moveTo>
                        <a:pt x="0" y="884"/>
                      </a:moveTo>
                      <a:lnTo>
                        <a:pt x="28" y="663"/>
                      </a:lnTo>
                      <a:lnTo>
                        <a:pt x="54" y="456"/>
                      </a:lnTo>
                      <a:lnTo>
                        <a:pt x="82" y="276"/>
                      </a:lnTo>
                      <a:lnTo>
                        <a:pt x="110" y="135"/>
                      </a:lnTo>
                      <a:lnTo>
                        <a:pt x="137" y="41"/>
                      </a:lnTo>
                      <a:lnTo>
                        <a:pt x="164" y="1"/>
                      </a:lnTo>
                      <a:lnTo>
                        <a:pt x="191" y="16"/>
                      </a:lnTo>
                      <a:lnTo>
                        <a:pt x="219" y="87"/>
                      </a:lnTo>
                      <a:lnTo>
                        <a:pt x="247" y="208"/>
                      </a:lnTo>
                      <a:lnTo>
                        <a:pt x="273" y="373"/>
                      </a:lnTo>
                      <a:lnTo>
                        <a:pt x="301" y="569"/>
                      </a:lnTo>
                      <a:lnTo>
                        <a:pt x="329" y="786"/>
                      </a:lnTo>
                      <a:lnTo>
                        <a:pt x="355" y="1009"/>
                      </a:lnTo>
                      <a:lnTo>
                        <a:pt x="383" y="1224"/>
                      </a:lnTo>
                      <a:lnTo>
                        <a:pt x="411" y="1417"/>
                      </a:lnTo>
                      <a:lnTo>
                        <a:pt x="437" y="1577"/>
                      </a:lnTo>
                      <a:lnTo>
                        <a:pt x="465" y="1692"/>
                      </a:lnTo>
                      <a:lnTo>
                        <a:pt x="492" y="1756"/>
                      </a:lnTo>
                      <a:lnTo>
                        <a:pt x="520" y="1766"/>
                      </a:lnTo>
                      <a:lnTo>
                        <a:pt x="547" y="1718"/>
                      </a:lnTo>
                      <a:lnTo>
                        <a:pt x="574" y="1618"/>
                      </a:lnTo>
                      <a:lnTo>
                        <a:pt x="602" y="1472"/>
                      </a:lnTo>
                      <a:lnTo>
                        <a:pt x="630" y="1288"/>
                      </a:lnTo>
                      <a:lnTo>
                        <a:pt x="656" y="1079"/>
                      </a:lnTo>
                      <a:lnTo>
                        <a:pt x="684" y="858"/>
                      </a:lnTo>
                      <a:lnTo>
                        <a:pt x="712" y="637"/>
                      </a:lnTo>
                      <a:lnTo>
                        <a:pt x="738" y="433"/>
                      </a:lnTo>
                      <a:lnTo>
                        <a:pt x="766" y="258"/>
                      </a:lnTo>
                      <a:lnTo>
                        <a:pt x="793" y="121"/>
                      </a:lnTo>
                      <a:lnTo>
                        <a:pt x="821" y="33"/>
                      </a:lnTo>
                      <a:lnTo>
                        <a:pt x="848" y="0"/>
                      </a:lnTo>
                      <a:lnTo>
                        <a:pt x="875" y="23"/>
                      </a:lnTo>
                      <a:lnTo>
                        <a:pt x="903" y="99"/>
                      </a:lnTo>
                      <a:lnTo>
                        <a:pt x="931" y="227"/>
                      </a:lnTo>
                      <a:lnTo>
                        <a:pt x="957" y="394"/>
                      </a:lnTo>
                      <a:lnTo>
                        <a:pt x="985" y="594"/>
                      </a:lnTo>
                      <a:lnTo>
                        <a:pt x="1013" y="812"/>
                      </a:lnTo>
                      <a:lnTo>
                        <a:pt x="1039" y="1035"/>
                      </a:lnTo>
                      <a:lnTo>
                        <a:pt x="1067" y="1248"/>
                      </a:lnTo>
                      <a:lnTo>
                        <a:pt x="1094" y="1437"/>
                      </a:lnTo>
                      <a:lnTo>
                        <a:pt x="1122" y="1592"/>
                      </a:lnTo>
                      <a:lnTo>
                        <a:pt x="1149" y="1703"/>
                      </a:lnTo>
                      <a:lnTo>
                        <a:pt x="1176" y="1761"/>
                      </a:lnTo>
                      <a:lnTo>
                        <a:pt x="1204" y="1763"/>
                      </a:lnTo>
                      <a:lnTo>
                        <a:pt x="1232" y="1709"/>
                      </a:lnTo>
                      <a:lnTo>
                        <a:pt x="1258" y="1604"/>
                      </a:lnTo>
                      <a:lnTo>
                        <a:pt x="1286" y="1452"/>
                      </a:lnTo>
                      <a:lnTo>
                        <a:pt x="1314" y="1265"/>
                      </a:lnTo>
                      <a:lnTo>
                        <a:pt x="1340" y="1053"/>
                      </a:lnTo>
                      <a:lnTo>
                        <a:pt x="1368" y="832"/>
                      </a:lnTo>
                      <a:lnTo>
                        <a:pt x="1395" y="612"/>
                      </a:lnTo>
                      <a:lnTo>
                        <a:pt x="1423" y="411"/>
                      </a:lnTo>
                      <a:lnTo>
                        <a:pt x="1450" y="239"/>
                      </a:lnTo>
                      <a:lnTo>
                        <a:pt x="1477" y="109"/>
                      </a:lnTo>
                      <a:lnTo>
                        <a:pt x="1505" y="27"/>
                      </a:lnTo>
                      <a:lnTo>
                        <a:pt x="1533" y="0"/>
                      </a:lnTo>
                      <a:lnTo>
                        <a:pt x="1559" y="29"/>
                      </a:lnTo>
                      <a:lnTo>
                        <a:pt x="1587" y="112"/>
                      </a:lnTo>
                      <a:lnTo>
                        <a:pt x="1615" y="244"/>
                      </a:lnTo>
                      <a:lnTo>
                        <a:pt x="1641" y="417"/>
                      </a:lnTo>
                      <a:lnTo>
                        <a:pt x="1669" y="620"/>
                      </a:lnTo>
                      <a:lnTo>
                        <a:pt x="1696" y="838"/>
                      </a:lnTo>
                      <a:lnTo>
                        <a:pt x="1723" y="1061"/>
                      </a:lnTo>
                      <a:lnTo>
                        <a:pt x="1751" y="1271"/>
                      </a:lnTo>
                      <a:lnTo>
                        <a:pt x="1778" y="1458"/>
                      </a:lnTo>
                      <a:lnTo>
                        <a:pt x="1806" y="1607"/>
                      </a:lnTo>
                      <a:lnTo>
                        <a:pt x="1833" y="1712"/>
                      </a:lnTo>
                      <a:lnTo>
                        <a:pt x="1860" y="1764"/>
                      </a:lnTo>
                      <a:lnTo>
                        <a:pt x="1888" y="1759"/>
                      </a:lnTo>
                      <a:lnTo>
                        <a:pt x="1916" y="1700"/>
                      </a:lnTo>
                      <a:lnTo>
                        <a:pt x="1942" y="1587"/>
                      </a:lnTo>
                      <a:lnTo>
                        <a:pt x="1970" y="1432"/>
                      </a:lnTo>
                      <a:lnTo>
                        <a:pt x="1997" y="1240"/>
                      </a:lnTo>
                      <a:lnTo>
                        <a:pt x="2024" y="1027"/>
                      </a:lnTo>
                      <a:lnTo>
                        <a:pt x="2052" y="804"/>
                      </a:lnTo>
                      <a:lnTo>
                        <a:pt x="2079" y="588"/>
                      </a:lnTo>
                      <a:lnTo>
                        <a:pt x="2107" y="388"/>
                      </a:lnTo>
                      <a:lnTo>
                        <a:pt x="2134" y="221"/>
                      </a:lnTo>
                      <a:lnTo>
                        <a:pt x="2161" y="96"/>
                      </a:lnTo>
                      <a:lnTo>
                        <a:pt x="2189" y="21"/>
                      </a:lnTo>
                      <a:lnTo>
                        <a:pt x="2217" y="0"/>
                      </a:lnTo>
                      <a:lnTo>
                        <a:pt x="2243" y="36"/>
                      </a:lnTo>
                      <a:lnTo>
                        <a:pt x="2271" y="126"/>
                      </a:lnTo>
                      <a:lnTo>
                        <a:pt x="2298" y="262"/>
                      </a:lnTo>
                      <a:lnTo>
                        <a:pt x="2325" y="440"/>
                      </a:lnTo>
                      <a:lnTo>
                        <a:pt x="2353" y="645"/>
                      </a:lnTo>
                      <a:lnTo>
                        <a:pt x="2380" y="866"/>
                      </a:lnTo>
                      <a:lnTo>
                        <a:pt x="2408" y="1087"/>
                      </a:lnTo>
                      <a:lnTo>
                        <a:pt x="2435" y="1296"/>
                      </a:lnTo>
                      <a:lnTo>
                        <a:pt x="2462" y="1478"/>
                      </a:lnTo>
                      <a:lnTo>
                        <a:pt x="2490" y="1623"/>
                      </a:lnTo>
                      <a:lnTo>
                        <a:pt x="2518" y="1721"/>
                      </a:lnTo>
                      <a:lnTo>
                        <a:pt x="2544" y="1766"/>
                      </a:lnTo>
                      <a:lnTo>
                        <a:pt x="2572" y="1755"/>
                      </a:lnTo>
                      <a:lnTo>
                        <a:pt x="2598" y="1689"/>
                      </a:lnTo>
                      <a:lnTo>
                        <a:pt x="2626" y="1572"/>
                      </a:lnTo>
                      <a:lnTo>
                        <a:pt x="2654" y="1411"/>
                      </a:lnTo>
                      <a:lnTo>
                        <a:pt x="2681" y="1216"/>
                      </a:lnTo>
                      <a:lnTo>
                        <a:pt x="2708" y="1001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prstDash val="dash"/>
                  <a:round/>
                </a:ln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5403" name="Freeform 130"/>
                <p:cNvSpPr/>
                <p:nvPr/>
              </p:nvSpPr>
              <p:spPr bwMode="auto">
                <a:xfrm>
                  <a:off x="950" y="1584"/>
                  <a:ext cx="3604" cy="883"/>
                </a:xfrm>
                <a:custGeom>
                  <a:avLst/>
                  <a:gdLst>
                    <a:gd name="T0" fmla="*/ 28 w 2708"/>
                    <a:gd name="T1" fmla="*/ 663 h 1766"/>
                    <a:gd name="T2" fmla="*/ 82 w 2708"/>
                    <a:gd name="T3" fmla="*/ 276 h 1766"/>
                    <a:gd name="T4" fmla="*/ 137 w 2708"/>
                    <a:gd name="T5" fmla="*/ 41 h 1766"/>
                    <a:gd name="T6" fmla="*/ 191 w 2708"/>
                    <a:gd name="T7" fmla="*/ 16 h 1766"/>
                    <a:gd name="T8" fmla="*/ 247 w 2708"/>
                    <a:gd name="T9" fmla="*/ 208 h 1766"/>
                    <a:gd name="T10" fmla="*/ 301 w 2708"/>
                    <a:gd name="T11" fmla="*/ 569 h 1766"/>
                    <a:gd name="T12" fmla="*/ 355 w 2708"/>
                    <a:gd name="T13" fmla="*/ 1009 h 1766"/>
                    <a:gd name="T14" fmla="*/ 411 w 2708"/>
                    <a:gd name="T15" fmla="*/ 1417 h 1766"/>
                    <a:gd name="T16" fmla="*/ 465 w 2708"/>
                    <a:gd name="T17" fmla="*/ 1692 h 1766"/>
                    <a:gd name="T18" fmla="*/ 520 w 2708"/>
                    <a:gd name="T19" fmla="*/ 1766 h 1766"/>
                    <a:gd name="T20" fmla="*/ 574 w 2708"/>
                    <a:gd name="T21" fmla="*/ 1618 h 1766"/>
                    <a:gd name="T22" fmla="*/ 630 w 2708"/>
                    <a:gd name="T23" fmla="*/ 1288 h 1766"/>
                    <a:gd name="T24" fmla="*/ 684 w 2708"/>
                    <a:gd name="T25" fmla="*/ 858 h 1766"/>
                    <a:gd name="T26" fmla="*/ 738 w 2708"/>
                    <a:gd name="T27" fmla="*/ 433 h 1766"/>
                    <a:gd name="T28" fmla="*/ 793 w 2708"/>
                    <a:gd name="T29" fmla="*/ 121 h 1766"/>
                    <a:gd name="T30" fmla="*/ 848 w 2708"/>
                    <a:gd name="T31" fmla="*/ 0 h 1766"/>
                    <a:gd name="T32" fmla="*/ 903 w 2708"/>
                    <a:gd name="T33" fmla="*/ 99 h 1766"/>
                    <a:gd name="T34" fmla="*/ 957 w 2708"/>
                    <a:gd name="T35" fmla="*/ 394 h 1766"/>
                    <a:gd name="T36" fmla="*/ 1013 w 2708"/>
                    <a:gd name="T37" fmla="*/ 812 h 1766"/>
                    <a:gd name="T38" fmla="*/ 1067 w 2708"/>
                    <a:gd name="T39" fmla="*/ 1248 h 1766"/>
                    <a:gd name="T40" fmla="*/ 1122 w 2708"/>
                    <a:gd name="T41" fmla="*/ 1592 h 1766"/>
                    <a:gd name="T42" fmla="*/ 1176 w 2708"/>
                    <a:gd name="T43" fmla="*/ 1761 h 1766"/>
                    <a:gd name="T44" fmla="*/ 1232 w 2708"/>
                    <a:gd name="T45" fmla="*/ 1709 h 1766"/>
                    <a:gd name="T46" fmla="*/ 1286 w 2708"/>
                    <a:gd name="T47" fmla="*/ 1452 h 1766"/>
                    <a:gd name="T48" fmla="*/ 1340 w 2708"/>
                    <a:gd name="T49" fmla="*/ 1053 h 1766"/>
                    <a:gd name="T50" fmla="*/ 1395 w 2708"/>
                    <a:gd name="T51" fmla="*/ 612 h 1766"/>
                    <a:gd name="T52" fmla="*/ 1450 w 2708"/>
                    <a:gd name="T53" fmla="*/ 239 h 1766"/>
                    <a:gd name="T54" fmla="*/ 1505 w 2708"/>
                    <a:gd name="T55" fmla="*/ 27 h 1766"/>
                    <a:gd name="T56" fmla="*/ 1559 w 2708"/>
                    <a:gd name="T57" fmla="*/ 29 h 1766"/>
                    <a:gd name="T58" fmla="*/ 1615 w 2708"/>
                    <a:gd name="T59" fmla="*/ 244 h 1766"/>
                    <a:gd name="T60" fmla="*/ 1669 w 2708"/>
                    <a:gd name="T61" fmla="*/ 620 h 1766"/>
                    <a:gd name="T62" fmla="*/ 1723 w 2708"/>
                    <a:gd name="T63" fmla="*/ 1061 h 1766"/>
                    <a:gd name="T64" fmla="*/ 1778 w 2708"/>
                    <a:gd name="T65" fmla="*/ 1458 h 1766"/>
                    <a:gd name="T66" fmla="*/ 1833 w 2708"/>
                    <a:gd name="T67" fmla="*/ 1712 h 1766"/>
                    <a:gd name="T68" fmla="*/ 1888 w 2708"/>
                    <a:gd name="T69" fmla="*/ 1759 h 1766"/>
                    <a:gd name="T70" fmla="*/ 1942 w 2708"/>
                    <a:gd name="T71" fmla="*/ 1587 h 1766"/>
                    <a:gd name="T72" fmla="*/ 1997 w 2708"/>
                    <a:gd name="T73" fmla="*/ 1240 h 1766"/>
                    <a:gd name="T74" fmla="*/ 2052 w 2708"/>
                    <a:gd name="T75" fmla="*/ 804 h 1766"/>
                    <a:gd name="T76" fmla="*/ 2107 w 2708"/>
                    <a:gd name="T77" fmla="*/ 388 h 1766"/>
                    <a:gd name="T78" fmla="*/ 2161 w 2708"/>
                    <a:gd name="T79" fmla="*/ 96 h 1766"/>
                    <a:gd name="T80" fmla="*/ 2217 w 2708"/>
                    <a:gd name="T81" fmla="*/ 0 h 1766"/>
                    <a:gd name="T82" fmla="*/ 2271 w 2708"/>
                    <a:gd name="T83" fmla="*/ 126 h 1766"/>
                    <a:gd name="T84" fmla="*/ 2325 w 2708"/>
                    <a:gd name="T85" fmla="*/ 440 h 1766"/>
                    <a:gd name="T86" fmla="*/ 2380 w 2708"/>
                    <a:gd name="T87" fmla="*/ 866 h 1766"/>
                    <a:gd name="T88" fmla="*/ 2435 w 2708"/>
                    <a:gd name="T89" fmla="*/ 1296 h 1766"/>
                    <a:gd name="T90" fmla="*/ 2490 w 2708"/>
                    <a:gd name="T91" fmla="*/ 1623 h 1766"/>
                    <a:gd name="T92" fmla="*/ 2544 w 2708"/>
                    <a:gd name="T93" fmla="*/ 1766 h 1766"/>
                    <a:gd name="T94" fmla="*/ 2598 w 2708"/>
                    <a:gd name="T95" fmla="*/ 1689 h 1766"/>
                    <a:gd name="T96" fmla="*/ 2654 w 2708"/>
                    <a:gd name="T97" fmla="*/ 1411 h 1766"/>
                    <a:gd name="T98" fmla="*/ 2708 w 2708"/>
                    <a:gd name="T99" fmla="*/ 1001 h 176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2708"/>
                    <a:gd name="T151" fmla="*/ 0 h 1766"/>
                    <a:gd name="T152" fmla="*/ 2708 w 2708"/>
                    <a:gd name="T153" fmla="*/ 1766 h 176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2708" h="1766">
                      <a:moveTo>
                        <a:pt x="0" y="884"/>
                      </a:moveTo>
                      <a:lnTo>
                        <a:pt x="28" y="663"/>
                      </a:lnTo>
                      <a:lnTo>
                        <a:pt x="54" y="456"/>
                      </a:lnTo>
                      <a:lnTo>
                        <a:pt x="82" y="276"/>
                      </a:lnTo>
                      <a:lnTo>
                        <a:pt x="110" y="135"/>
                      </a:lnTo>
                      <a:lnTo>
                        <a:pt x="137" y="41"/>
                      </a:lnTo>
                      <a:lnTo>
                        <a:pt x="164" y="1"/>
                      </a:lnTo>
                      <a:lnTo>
                        <a:pt x="191" y="16"/>
                      </a:lnTo>
                      <a:lnTo>
                        <a:pt x="219" y="87"/>
                      </a:lnTo>
                      <a:lnTo>
                        <a:pt x="247" y="208"/>
                      </a:lnTo>
                      <a:lnTo>
                        <a:pt x="273" y="373"/>
                      </a:lnTo>
                      <a:lnTo>
                        <a:pt x="301" y="569"/>
                      </a:lnTo>
                      <a:lnTo>
                        <a:pt x="329" y="786"/>
                      </a:lnTo>
                      <a:lnTo>
                        <a:pt x="355" y="1009"/>
                      </a:lnTo>
                      <a:lnTo>
                        <a:pt x="383" y="1224"/>
                      </a:lnTo>
                      <a:lnTo>
                        <a:pt x="411" y="1417"/>
                      </a:lnTo>
                      <a:lnTo>
                        <a:pt x="437" y="1577"/>
                      </a:lnTo>
                      <a:lnTo>
                        <a:pt x="465" y="1692"/>
                      </a:lnTo>
                      <a:lnTo>
                        <a:pt x="492" y="1756"/>
                      </a:lnTo>
                      <a:lnTo>
                        <a:pt x="520" y="1766"/>
                      </a:lnTo>
                      <a:lnTo>
                        <a:pt x="547" y="1718"/>
                      </a:lnTo>
                      <a:lnTo>
                        <a:pt x="574" y="1618"/>
                      </a:lnTo>
                      <a:lnTo>
                        <a:pt x="602" y="1472"/>
                      </a:lnTo>
                      <a:lnTo>
                        <a:pt x="630" y="1288"/>
                      </a:lnTo>
                      <a:lnTo>
                        <a:pt x="656" y="1079"/>
                      </a:lnTo>
                      <a:lnTo>
                        <a:pt x="684" y="858"/>
                      </a:lnTo>
                      <a:lnTo>
                        <a:pt x="712" y="637"/>
                      </a:lnTo>
                      <a:lnTo>
                        <a:pt x="738" y="433"/>
                      </a:lnTo>
                      <a:lnTo>
                        <a:pt x="766" y="258"/>
                      </a:lnTo>
                      <a:lnTo>
                        <a:pt x="793" y="121"/>
                      </a:lnTo>
                      <a:lnTo>
                        <a:pt x="821" y="33"/>
                      </a:lnTo>
                      <a:lnTo>
                        <a:pt x="848" y="0"/>
                      </a:lnTo>
                      <a:lnTo>
                        <a:pt x="875" y="23"/>
                      </a:lnTo>
                      <a:lnTo>
                        <a:pt x="903" y="99"/>
                      </a:lnTo>
                      <a:lnTo>
                        <a:pt x="931" y="227"/>
                      </a:lnTo>
                      <a:lnTo>
                        <a:pt x="957" y="394"/>
                      </a:lnTo>
                      <a:lnTo>
                        <a:pt x="985" y="594"/>
                      </a:lnTo>
                      <a:lnTo>
                        <a:pt x="1013" y="812"/>
                      </a:lnTo>
                      <a:lnTo>
                        <a:pt x="1039" y="1035"/>
                      </a:lnTo>
                      <a:lnTo>
                        <a:pt x="1067" y="1248"/>
                      </a:lnTo>
                      <a:lnTo>
                        <a:pt x="1094" y="1437"/>
                      </a:lnTo>
                      <a:lnTo>
                        <a:pt x="1122" y="1592"/>
                      </a:lnTo>
                      <a:lnTo>
                        <a:pt x="1149" y="1703"/>
                      </a:lnTo>
                      <a:lnTo>
                        <a:pt x="1176" y="1761"/>
                      </a:lnTo>
                      <a:lnTo>
                        <a:pt x="1204" y="1763"/>
                      </a:lnTo>
                      <a:lnTo>
                        <a:pt x="1232" y="1709"/>
                      </a:lnTo>
                      <a:lnTo>
                        <a:pt x="1258" y="1604"/>
                      </a:lnTo>
                      <a:lnTo>
                        <a:pt x="1286" y="1452"/>
                      </a:lnTo>
                      <a:lnTo>
                        <a:pt x="1314" y="1265"/>
                      </a:lnTo>
                      <a:lnTo>
                        <a:pt x="1340" y="1053"/>
                      </a:lnTo>
                      <a:lnTo>
                        <a:pt x="1368" y="832"/>
                      </a:lnTo>
                      <a:lnTo>
                        <a:pt x="1395" y="612"/>
                      </a:lnTo>
                      <a:lnTo>
                        <a:pt x="1423" y="411"/>
                      </a:lnTo>
                      <a:lnTo>
                        <a:pt x="1450" y="239"/>
                      </a:lnTo>
                      <a:lnTo>
                        <a:pt x="1477" y="109"/>
                      </a:lnTo>
                      <a:lnTo>
                        <a:pt x="1505" y="27"/>
                      </a:lnTo>
                      <a:lnTo>
                        <a:pt x="1533" y="0"/>
                      </a:lnTo>
                      <a:lnTo>
                        <a:pt x="1559" y="29"/>
                      </a:lnTo>
                      <a:lnTo>
                        <a:pt x="1587" y="112"/>
                      </a:lnTo>
                      <a:lnTo>
                        <a:pt x="1615" y="244"/>
                      </a:lnTo>
                      <a:lnTo>
                        <a:pt x="1641" y="417"/>
                      </a:lnTo>
                      <a:lnTo>
                        <a:pt x="1669" y="620"/>
                      </a:lnTo>
                      <a:lnTo>
                        <a:pt x="1696" y="838"/>
                      </a:lnTo>
                      <a:lnTo>
                        <a:pt x="1723" y="1061"/>
                      </a:lnTo>
                      <a:lnTo>
                        <a:pt x="1751" y="1271"/>
                      </a:lnTo>
                      <a:lnTo>
                        <a:pt x="1778" y="1458"/>
                      </a:lnTo>
                      <a:lnTo>
                        <a:pt x="1806" y="1607"/>
                      </a:lnTo>
                      <a:lnTo>
                        <a:pt x="1833" y="1712"/>
                      </a:lnTo>
                      <a:lnTo>
                        <a:pt x="1860" y="1764"/>
                      </a:lnTo>
                      <a:lnTo>
                        <a:pt x="1888" y="1759"/>
                      </a:lnTo>
                      <a:lnTo>
                        <a:pt x="1916" y="1700"/>
                      </a:lnTo>
                      <a:lnTo>
                        <a:pt x="1942" y="1587"/>
                      </a:lnTo>
                      <a:lnTo>
                        <a:pt x="1970" y="1432"/>
                      </a:lnTo>
                      <a:lnTo>
                        <a:pt x="1997" y="1240"/>
                      </a:lnTo>
                      <a:lnTo>
                        <a:pt x="2024" y="1027"/>
                      </a:lnTo>
                      <a:lnTo>
                        <a:pt x="2052" y="804"/>
                      </a:lnTo>
                      <a:lnTo>
                        <a:pt x="2079" y="588"/>
                      </a:lnTo>
                      <a:lnTo>
                        <a:pt x="2107" y="388"/>
                      </a:lnTo>
                      <a:lnTo>
                        <a:pt x="2134" y="221"/>
                      </a:lnTo>
                      <a:lnTo>
                        <a:pt x="2161" y="96"/>
                      </a:lnTo>
                      <a:lnTo>
                        <a:pt x="2189" y="21"/>
                      </a:lnTo>
                      <a:lnTo>
                        <a:pt x="2217" y="0"/>
                      </a:lnTo>
                      <a:lnTo>
                        <a:pt x="2243" y="36"/>
                      </a:lnTo>
                      <a:lnTo>
                        <a:pt x="2271" y="126"/>
                      </a:lnTo>
                      <a:lnTo>
                        <a:pt x="2298" y="262"/>
                      </a:lnTo>
                      <a:lnTo>
                        <a:pt x="2325" y="440"/>
                      </a:lnTo>
                      <a:lnTo>
                        <a:pt x="2353" y="645"/>
                      </a:lnTo>
                      <a:lnTo>
                        <a:pt x="2380" y="866"/>
                      </a:lnTo>
                      <a:lnTo>
                        <a:pt x="2408" y="1087"/>
                      </a:lnTo>
                      <a:lnTo>
                        <a:pt x="2435" y="1296"/>
                      </a:lnTo>
                      <a:lnTo>
                        <a:pt x="2462" y="1478"/>
                      </a:lnTo>
                      <a:lnTo>
                        <a:pt x="2490" y="1623"/>
                      </a:lnTo>
                      <a:lnTo>
                        <a:pt x="2518" y="1721"/>
                      </a:lnTo>
                      <a:lnTo>
                        <a:pt x="2544" y="1766"/>
                      </a:lnTo>
                      <a:lnTo>
                        <a:pt x="2572" y="1755"/>
                      </a:lnTo>
                      <a:lnTo>
                        <a:pt x="2598" y="1689"/>
                      </a:lnTo>
                      <a:lnTo>
                        <a:pt x="2626" y="1572"/>
                      </a:lnTo>
                      <a:lnTo>
                        <a:pt x="2654" y="1411"/>
                      </a:lnTo>
                      <a:lnTo>
                        <a:pt x="2681" y="1216"/>
                      </a:lnTo>
                      <a:lnTo>
                        <a:pt x="2708" y="1001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5398" name="Rectangle 118"/>
              <p:cNvSpPr>
                <a:spLocks noChangeArrowheads="1"/>
              </p:cNvSpPr>
              <p:nvPr/>
            </p:nvSpPr>
            <p:spPr bwMode="auto">
              <a:xfrm>
                <a:off x="1158" y="1979"/>
                <a:ext cx="255" cy="28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i="1">
                    <a:latin typeface="Calibri" panose="020F0502020204030204" pitchFamily="34" charset="0"/>
                  </a:rPr>
                  <a:t>O</a:t>
                </a:r>
              </a:p>
            </p:txBody>
          </p:sp>
        </p:grpSp>
        <p:sp>
          <p:nvSpPr>
            <p:cNvPr id="15396" name="Line 131"/>
            <p:cNvSpPr>
              <a:spLocks noChangeShapeType="1"/>
            </p:cNvSpPr>
            <p:nvPr/>
          </p:nvSpPr>
          <p:spPr bwMode="auto">
            <a:xfrm>
              <a:off x="646" y="2035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64214" name="Object 2"/>
          <p:cNvGraphicFramePr>
            <a:graphicFrameLocks noChangeAspect="1"/>
          </p:cNvGraphicFramePr>
          <p:nvPr/>
        </p:nvGraphicFramePr>
        <p:xfrm>
          <a:off x="3967163" y="5133975"/>
          <a:ext cx="44735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5" name="公式" r:id="rId12" imgW="2540000" imgH="304800" progId="">
                  <p:embed/>
                </p:oleObj>
              </mc:Choice>
              <mc:Fallback>
                <p:oleObj name="公式" r:id="rId12" imgW="2540000" imgH="304800" progId="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5133975"/>
                        <a:ext cx="447357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5" name="Object 3"/>
          <p:cNvGraphicFramePr>
            <a:graphicFrameLocks noChangeAspect="1"/>
          </p:cNvGraphicFramePr>
          <p:nvPr/>
        </p:nvGraphicFramePr>
        <p:xfrm>
          <a:off x="538163" y="4860925"/>
          <a:ext cx="32543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6" name="Equation" r:id="rId14" imgW="1307465" imgH="393700" progId="">
                  <p:embed/>
                </p:oleObj>
              </mc:Choice>
              <mc:Fallback>
                <p:oleObj name="Equation" r:id="rId14" imgW="1307465" imgH="393700" progId="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4860925"/>
                        <a:ext cx="3254375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6" name="Object 4"/>
          <p:cNvGraphicFramePr>
            <a:graphicFrameLocks noChangeAspect="1"/>
          </p:cNvGraphicFramePr>
          <p:nvPr/>
        </p:nvGraphicFramePr>
        <p:xfrm>
          <a:off x="460375" y="5911850"/>
          <a:ext cx="45656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7" name="Equation" r:id="rId16" imgW="2044700" imgH="393700" progId="">
                  <p:embed/>
                </p:oleObj>
              </mc:Choice>
              <mc:Fallback>
                <p:oleObj name="Equation" r:id="rId16" imgW="2044700" imgH="393700" progId="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5911850"/>
                        <a:ext cx="4565650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7" name="Object 5"/>
          <p:cNvGraphicFramePr>
            <a:graphicFrameLocks noChangeAspect="1"/>
          </p:cNvGraphicFramePr>
          <p:nvPr/>
        </p:nvGraphicFramePr>
        <p:xfrm>
          <a:off x="5334000" y="5845175"/>
          <a:ext cx="143033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8" name="公式" r:id="rId18" imgW="862965" imgH="609600" progId="">
                  <p:embed/>
                </p:oleObj>
              </mc:Choice>
              <mc:Fallback>
                <p:oleObj name="公式" r:id="rId18" imgW="862965" imgH="609600" progId="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845175"/>
                        <a:ext cx="1430338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8" name="Object 6"/>
          <p:cNvGraphicFramePr>
            <a:graphicFrameLocks noChangeAspect="1"/>
          </p:cNvGraphicFramePr>
          <p:nvPr/>
        </p:nvGraphicFramePr>
        <p:xfrm>
          <a:off x="7010400" y="6073775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9" name="公式" r:id="rId20" imgW="927100" imgH="241300" progId="">
                  <p:embed/>
                </p:oleObj>
              </mc:Choice>
              <mc:Fallback>
                <p:oleObj name="公式" r:id="rId20" imgW="927100" imgH="241300" progId="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6073775"/>
                        <a:ext cx="1524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9" name="Group 154"/>
          <p:cNvGrpSpPr/>
          <p:nvPr/>
        </p:nvGrpSpPr>
        <p:grpSpPr bwMode="auto">
          <a:xfrm>
            <a:off x="457200" y="960438"/>
            <a:ext cx="8229600" cy="946150"/>
            <a:chOff x="384" y="413"/>
            <a:chExt cx="5184" cy="596"/>
          </a:xfrm>
        </p:grpSpPr>
        <p:sp>
          <p:nvSpPr>
            <p:cNvPr id="15394" name="Text Box 2"/>
            <p:cNvSpPr txBox="1">
              <a:spLocks noChangeArrowheads="1"/>
            </p:cNvSpPr>
            <p:nvPr/>
          </p:nvSpPr>
          <p:spPr bwMode="auto">
            <a:xfrm>
              <a:off x="384" y="413"/>
              <a:ext cx="5184" cy="5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3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若    均变化，波函数表示波形沿传播方向的运动情况（行波）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</a:p>
          </p:txBody>
        </p:sp>
        <p:graphicFrame>
          <p:nvGraphicFramePr>
            <p:cNvPr id="15370" name="Object 10"/>
            <p:cNvGraphicFramePr>
              <a:graphicFrameLocks noChangeAspect="1"/>
            </p:cNvGraphicFramePr>
            <p:nvPr/>
          </p:nvGraphicFramePr>
          <p:xfrm>
            <a:off x="1104" y="430"/>
            <a:ext cx="451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0" name="公式" r:id="rId22" imgW="342900" imgH="254000" progId="">
                    <p:embed/>
                  </p:oleObj>
                </mc:Choice>
                <mc:Fallback>
                  <p:oleObj name="公式" r:id="rId22" imgW="342900" imgH="254000" progId="">
                    <p:embed/>
                    <p:pic>
                      <p:nvPicPr>
                        <p:cNvPr id="0" name="Picture 2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430"/>
                          <a:ext cx="451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80" name="Rectangle 73"/>
          <p:cNvSpPr>
            <a:spLocks noChangeArrowheads="1"/>
          </p:cNvSpPr>
          <p:nvPr/>
        </p:nvSpPr>
        <p:spPr bwMode="auto">
          <a:xfrm>
            <a:off x="5216525" y="6097588"/>
            <a:ext cx="134938" cy="150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900">
                <a:solidFill>
                  <a:srgbClr val="000000"/>
                </a:solidFill>
              </a:rPr>
              <a:t> </a:t>
            </a:r>
            <a:endParaRPr lang="en-US" altLang="zh-CN">
              <a:latin typeface="Calibri" panose="020F0502020204030204" pitchFamily="34" charset="0"/>
            </a:endParaRPr>
          </a:p>
        </p:txBody>
      </p:sp>
      <p:grpSp>
        <p:nvGrpSpPr>
          <p:cNvPr id="13" name="Group 107"/>
          <p:cNvGrpSpPr/>
          <p:nvPr/>
        </p:nvGrpSpPr>
        <p:grpSpPr bwMode="auto">
          <a:xfrm>
            <a:off x="4421188" y="1905001"/>
            <a:ext cx="1257300" cy="574676"/>
            <a:chOff x="2880" y="1019"/>
            <a:chExt cx="792" cy="362"/>
          </a:xfrm>
        </p:grpSpPr>
        <p:sp>
          <p:nvSpPr>
            <p:cNvPr id="15391" name="AutoShape 108"/>
            <p:cNvSpPr>
              <a:spLocks noChangeArrowheads="1"/>
            </p:cNvSpPr>
            <p:nvPr/>
          </p:nvSpPr>
          <p:spPr bwMode="auto">
            <a:xfrm>
              <a:off x="2880" y="1065"/>
              <a:ext cx="768" cy="288"/>
            </a:xfrm>
            <a:prstGeom prst="wedgeRectCallout">
              <a:avLst>
                <a:gd name="adj1" fmla="val 40884"/>
                <a:gd name="adj2" fmla="val 13576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latin typeface="Calibri" panose="020F0502020204030204" pitchFamily="34" charset="0"/>
              </a:endParaRPr>
            </a:p>
          </p:txBody>
        </p:sp>
        <p:grpSp>
          <p:nvGrpSpPr>
            <p:cNvPr id="15392" name="Group 109"/>
            <p:cNvGrpSpPr/>
            <p:nvPr/>
          </p:nvGrpSpPr>
          <p:grpSpPr bwMode="auto">
            <a:xfrm>
              <a:off x="2928" y="1019"/>
              <a:ext cx="744" cy="362"/>
              <a:chOff x="4680" y="2306"/>
              <a:chExt cx="744" cy="362"/>
            </a:xfrm>
          </p:grpSpPr>
          <p:graphicFrame>
            <p:nvGraphicFramePr>
              <p:cNvPr id="15369" name="Object 9"/>
              <p:cNvGraphicFramePr>
                <a:graphicFrameLocks noChangeAspect="1"/>
              </p:cNvGraphicFramePr>
              <p:nvPr/>
            </p:nvGraphicFramePr>
            <p:xfrm>
              <a:off x="4680" y="2361"/>
              <a:ext cx="162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91" name="公式" r:id="rId24" imgW="114300" imgH="215900" progId="">
                      <p:embed/>
                    </p:oleObj>
                  </mc:Choice>
                  <mc:Fallback>
                    <p:oleObj name="公式" r:id="rId24" imgW="114300" imgH="215900" progId="">
                      <p:embed/>
                      <p:pic>
                        <p:nvPicPr>
                          <p:cNvPr id="0" name="Picture 2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0" y="2361"/>
                            <a:ext cx="162" cy="3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3" name="Text Box 111"/>
              <p:cNvSpPr txBox="1">
                <a:spLocks noChangeArrowheads="1"/>
              </p:cNvSpPr>
              <p:nvPr/>
            </p:nvSpPr>
            <p:spPr bwMode="auto">
              <a:xfrm>
                <a:off x="4856" y="2306"/>
                <a:ext cx="56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时刻</a:t>
                </a:r>
              </a:p>
            </p:txBody>
          </p:sp>
        </p:grpSp>
      </p:grpSp>
      <p:grpSp>
        <p:nvGrpSpPr>
          <p:cNvPr id="15" name="Group 102"/>
          <p:cNvGrpSpPr/>
          <p:nvPr/>
        </p:nvGrpSpPr>
        <p:grpSpPr bwMode="auto">
          <a:xfrm>
            <a:off x="6394450" y="1905001"/>
            <a:ext cx="1930400" cy="528637"/>
            <a:chOff x="4128" y="1011"/>
            <a:chExt cx="1216" cy="333"/>
          </a:xfrm>
        </p:grpSpPr>
        <p:sp>
          <p:nvSpPr>
            <p:cNvPr id="15388" name="AutoShape 103"/>
            <p:cNvSpPr>
              <a:spLocks noChangeArrowheads="1"/>
            </p:cNvSpPr>
            <p:nvPr/>
          </p:nvSpPr>
          <p:spPr bwMode="auto">
            <a:xfrm>
              <a:off x="4128" y="1056"/>
              <a:ext cx="1200" cy="288"/>
            </a:xfrm>
            <a:prstGeom prst="wedgeRectCallout">
              <a:avLst>
                <a:gd name="adj1" fmla="val -64667"/>
                <a:gd name="adj2" fmla="val 15069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zh-CN">
                <a:latin typeface="Calibri" panose="020F0502020204030204" pitchFamily="34" charset="0"/>
              </a:endParaRPr>
            </a:p>
          </p:txBody>
        </p:sp>
        <p:grpSp>
          <p:nvGrpSpPr>
            <p:cNvPr id="15389" name="Group 104"/>
            <p:cNvGrpSpPr/>
            <p:nvPr/>
          </p:nvGrpSpPr>
          <p:grpSpPr bwMode="auto">
            <a:xfrm>
              <a:off x="4176" y="1011"/>
              <a:ext cx="1168" cy="333"/>
              <a:chOff x="4632" y="1923"/>
              <a:chExt cx="1168" cy="333"/>
            </a:xfrm>
          </p:grpSpPr>
          <p:graphicFrame>
            <p:nvGraphicFramePr>
              <p:cNvPr id="15368" name="Object 8"/>
              <p:cNvGraphicFramePr>
                <a:graphicFrameLocks noChangeAspect="1"/>
              </p:cNvGraphicFramePr>
              <p:nvPr/>
            </p:nvGraphicFramePr>
            <p:xfrm>
              <a:off x="4632" y="2006"/>
              <a:ext cx="624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92" name="公式" r:id="rId26" imgW="596900" imgH="241300" progId="">
                      <p:embed/>
                    </p:oleObj>
                  </mc:Choice>
                  <mc:Fallback>
                    <p:oleObj name="公式" r:id="rId26" imgW="596900" imgH="241300" progId="">
                      <p:embed/>
                      <p:pic>
                        <p:nvPicPr>
                          <p:cNvPr id="0" name="Picture 2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32" y="2006"/>
                            <a:ext cx="624" cy="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0" name="Text Box 106"/>
              <p:cNvSpPr txBox="1">
                <a:spLocks noChangeArrowheads="1"/>
              </p:cNvSpPr>
              <p:nvPr/>
            </p:nvSpPr>
            <p:spPr bwMode="auto">
              <a:xfrm>
                <a:off x="5232" y="1923"/>
                <a:ext cx="56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时刻</a:t>
                </a:r>
              </a:p>
            </p:txBody>
          </p:sp>
        </p:grpSp>
      </p:grpSp>
      <p:grpSp>
        <p:nvGrpSpPr>
          <p:cNvPr id="17" name="Group 96"/>
          <p:cNvGrpSpPr/>
          <p:nvPr/>
        </p:nvGrpSpPr>
        <p:grpSpPr bwMode="auto">
          <a:xfrm>
            <a:off x="3025775" y="4068763"/>
            <a:ext cx="1600200" cy="609600"/>
            <a:chOff x="1968" y="2304"/>
            <a:chExt cx="1008" cy="384"/>
          </a:xfrm>
        </p:grpSpPr>
        <p:sp>
          <p:nvSpPr>
            <p:cNvPr id="15384" name="Line 97"/>
            <p:cNvSpPr>
              <a:spLocks noChangeShapeType="1"/>
            </p:cNvSpPr>
            <p:nvPr/>
          </p:nvSpPr>
          <p:spPr bwMode="auto">
            <a:xfrm>
              <a:off x="2256" y="2400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Line 98"/>
            <p:cNvSpPr>
              <a:spLocks noChangeShapeType="1"/>
            </p:cNvSpPr>
            <p:nvPr/>
          </p:nvSpPr>
          <p:spPr bwMode="auto">
            <a:xfrm>
              <a:off x="2496" y="2400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6" name="Line 99"/>
            <p:cNvSpPr>
              <a:spLocks noChangeShapeType="1"/>
            </p:cNvSpPr>
            <p:nvPr/>
          </p:nvSpPr>
          <p:spPr bwMode="auto">
            <a:xfrm>
              <a:off x="1968" y="2544"/>
              <a:ext cx="288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Line 100"/>
            <p:cNvSpPr>
              <a:spLocks noChangeShapeType="1"/>
            </p:cNvSpPr>
            <p:nvPr/>
          </p:nvSpPr>
          <p:spPr bwMode="auto">
            <a:xfrm>
              <a:off x="2496" y="2544"/>
              <a:ext cx="480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7" name="Object 7"/>
            <p:cNvGraphicFramePr>
              <a:graphicFrameLocks noChangeAspect="1"/>
            </p:cNvGraphicFramePr>
            <p:nvPr/>
          </p:nvGraphicFramePr>
          <p:xfrm>
            <a:off x="2640" y="2304"/>
            <a:ext cx="33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3" name="公式" r:id="rId28" imgW="317500" imgH="241300" progId="">
                    <p:embed/>
                  </p:oleObj>
                </mc:Choice>
                <mc:Fallback>
                  <p:oleObj name="公式" r:id="rId28" imgW="317500" imgH="241300" progId="">
                    <p:embed/>
                    <p:pic>
                      <p:nvPicPr>
                        <p:cNvPr id="0" name="Picture 2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304"/>
                          <a:ext cx="336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685800" y="228600"/>
            <a:ext cx="4800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平面简谐波的波函数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26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26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26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 bwMode="auto">
          <a:xfrm>
            <a:off x="1295400" y="882650"/>
            <a:ext cx="6994525" cy="946150"/>
            <a:chOff x="394" y="498"/>
            <a:chExt cx="4406" cy="596"/>
          </a:xfrm>
        </p:grpSpPr>
        <p:sp>
          <p:nvSpPr>
            <p:cNvPr id="25622" name="Text Box 3"/>
            <p:cNvSpPr txBox="1">
              <a:spLocks noChangeArrowheads="1"/>
            </p:cNvSpPr>
            <p:nvPr/>
          </p:nvSpPr>
          <p:spPr bwMode="auto">
            <a:xfrm>
              <a:off x="394" y="498"/>
              <a:ext cx="4406" cy="5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1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给出下列波函数所表示的波的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传播方向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和 </a:t>
              </a:r>
              <a:r>
                <a:rPr lang="zh-CN" altLang="zh-CN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点的初相位</a:t>
              </a:r>
              <a:r>
                <a:rPr lang="en-US" altLang="zh-CN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5615" name="Object 15"/>
            <p:cNvGraphicFramePr>
              <a:graphicFrameLocks noChangeAspect="1"/>
            </p:cNvGraphicFramePr>
            <p:nvPr/>
          </p:nvGraphicFramePr>
          <p:xfrm>
            <a:off x="1182" y="806"/>
            <a:ext cx="46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10" name="公式" r:id="rId3" imgW="546100" imgH="241300" progId="">
                    <p:embed/>
                  </p:oleObj>
                </mc:Choice>
                <mc:Fallback>
                  <p:oleObj name="公式" r:id="rId3" imgW="546100" imgH="241300" progId="">
                    <p:embed/>
                    <p:pic>
                      <p:nvPicPr>
                        <p:cNvPr id="0" name="Picture 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2" y="806"/>
                          <a:ext cx="460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066800" y="1609725"/>
          <a:ext cx="3505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11" name="Equation" r:id="rId5" imgW="1358265" imgH="393700" progId="">
                  <p:embed/>
                </p:oleObj>
              </mc:Choice>
              <mc:Fallback>
                <p:oleObj name="Equation" r:id="rId5" imgW="1358265" imgH="393700" progId="">
                  <p:embed/>
                  <p:pic>
                    <p:nvPicPr>
                      <p:cNvPr id="0" name="Picture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9725"/>
                        <a:ext cx="35052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066800" y="2414588"/>
          <a:ext cx="35052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12" name="公式" r:id="rId7" imgW="2120900" imgH="609600" progId="">
                  <p:embed/>
                </p:oleObj>
              </mc:Choice>
              <mc:Fallback>
                <p:oleObj name="公式" r:id="rId7" imgW="2120900" imgH="609600" progId="">
                  <p:embed/>
                  <p:pic>
                    <p:nvPicPr>
                      <p:cNvPr id="0" name="Picture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14588"/>
                        <a:ext cx="3505200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2" name="Object 4"/>
          <p:cNvGraphicFramePr>
            <a:graphicFrameLocks noChangeAspect="1"/>
          </p:cNvGraphicFramePr>
          <p:nvPr/>
        </p:nvGraphicFramePr>
        <p:xfrm>
          <a:off x="4953000" y="1931988"/>
          <a:ext cx="25193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13" name="Equation" r:id="rId9" imgW="989965" imgH="215900" progId="">
                  <p:embed/>
                </p:oleObj>
              </mc:Choice>
              <mc:Fallback>
                <p:oleObj name="Equation" r:id="rId9" imgW="989965" imgH="215900" progId="">
                  <p:embed/>
                  <p:pic>
                    <p:nvPicPr>
                      <p:cNvPr id="0" name="Picture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31988"/>
                        <a:ext cx="251936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3" name="Object 5"/>
          <p:cNvGraphicFramePr>
            <a:graphicFrameLocks noChangeAspect="1"/>
          </p:cNvGraphicFramePr>
          <p:nvPr/>
        </p:nvGraphicFramePr>
        <p:xfrm>
          <a:off x="4953000" y="2625725"/>
          <a:ext cx="25146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14" name="Equation" r:id="rId11" imgW="977265" imgH="215900" progId="">
                  <p:embed/>
                </p:oleObj>
              </mc:Choice>
              <mc:Fallback>
                <p:oleObj name="Equation" r:id="rId11" imgW="977265" imgH="215900" progId="">
                  <p:embed/>
                  <p:pic>
                    <p:nvPicPr>
                      <p:cNvPr id="0" name="Picture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25725"/>
                        <a:ext cx="25146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0"/>
          <p:cNvGrpSpPr/>
          <p:nvPr/>
        </p:nvGrpSpPr>
        <p:grpSpPr bwMode="auto">
          <a:xfrm>
            <a:off x="574675" y="3427413"/>
            <a:ext cx="8239125" cy="1373187"/>
            <a:chOff x="362" y="2159"/>
            <a:chExt cx="5190" cy="865"/>
          </a:xfrm>
        </p:grpSpPr>
        <p:sp>
          <p:nvSpPr>
            <p:cNvPr id="25621" name="Text Box 10"/>
            <p:cNvSpPr txBox="1">
              <a:spLocks noChangeArrowheads="1"/>
            </p:cNvSpPr>
            <p:nvPr/>
          </p:nvSpPr>
          <p:spPr bwMode="auto">
            <a:xfrm>
              <a:off x="362" y="2159"/>
              <a:ext cx="5190" cy="8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2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平面简谐波的波函数为                                      式中        为正常数，求波长、波速、波传播方向上相距为   的两点间的相位差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</a:p>
          </p:txBody>
        </p:sp>
        <p:graphicFrame>
          <p:nvGraphicFramePr>
            <p:cNvPr id="25612" name="Object 12"/>
            <p:cNvGraphicFramePr>
              <a:graphicFrameLocks noChangeAspect="1"/>
            </p:cNvGraphicFramePr>
            <p:nvPr/>
          </p:nvGraphicFramePr>
          <p:xfrm>
            <a:off x="3492" y="2159"/>
            <a:ext cx="192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15" name="公式" r:id="rId13" imgW="1904365" imgH="304800" progId="">
                    <p:embed/>
                  </p:oleObj>
                </mc:Choice>
                <mc:Fallback>
                  <p:oleObj name="公式" r:id="rId13" imgW="1904365" imgH="304800" progId="">
                    <p:embed/>
                    <p:pic>
                      <p:nvPicPr>
                        <p:cNvPr id="0" name="Picture 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2" y="2159"/>
                          <a:ext cx="192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3" name="Object 13"/>
            <p:cNvGraphicFramePr>
              <a:graphicFrameLocks noChangeAspect="1"/>
            </p:cNvGraphicFramePr>
            <p:nvPr/>
          </p:nvGraphicFramePr>
          <p:xfrm>
            <a:off x="927" y="2474"/>
            <a:ext cx="86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16" name="公式" r:id="rId15" imgW="736600" imgH="279400" progId="">
                    <p:embed/>
                  </p:oleObj>
                </mc:Choice>
                <mc:Fallback>
                  <p:oleObj name="公式" r:id="rId15" imgW="736600" imgH="279400" progId="">
                    <p:embed/>
                    <p:pic>
                      <p:nvPicPr>
                        <p:cNvPr id="0" name="Picture 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" y="2474"/>
                          <a:ext cx="864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4" name="Object 14"/>
            <p:cNvGraphicFramePr>
              <a:graphicFrameLocks noChangeAspect="1"/>
            </p:cNvGraphicFramePr>
            <p:nvPr/>
          </p:nvGraphicFramePr>
          <p:xfrm>
            <a:off x="1583" y="2720"/>
            <a:ext cx="21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17" name="公式" r:id="rId17" imgW="190500" imgH="254000" progId="">
                    <p:embed/>
                  </p:oleObj>
                </mc:Choice>
                <mc:Fallback>
                  <p:oleObj name="公式" r:id="rId17" imgW="190500" imgH="254000" progId="">
                    <p:embed/>
                    <p:pic>
                      <p:nvPicPr>
                        <p:cNvPr id="0" name="Picture 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3" y="2720"/>
                          <a:ext cx="217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5230" name="Object 6"/>
          <p:cNvGraphicFramePr>
            <a:graphicFrameLocks noChangeAspect="1"/>
          </p:cNvGraphicFramePr>
          <p:nvPr/>
        </p:nvGraphicFramePr>
        <p:xfrm>
          <a:off x="838200" y="4837113"/>
          <a:ext cx="31242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18" name="公式" r:id="rId19" imgW="1904365" imgH="304800" progId="">
                  <p:embed/>
                </p:oleObj>
              </mc:Choice>
              <mc:Fallback>
                <p:oleObj name="公式" r:id="rId19" imgW="1904365" imgH="30480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37113"/>
                        <a:ext cx="3124200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1" name="Object 7"/>
          <p:cNvGraphicFramePr>
            <a:graphicFrameLocks noChangeAspect="1"/>
          </p:cNvGraphicFramePr>
          <p:nvPr/>
        </p:nvGraphicFramePr>
        <p:xfrm>
          <a:off x="4586288" y="4533900"/>
          <a:ext cx="32797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19" name="Equation" r:id="rId20" imgW="1320165" imgH="393700" progId="">
                  <p:embed/>
                </p:oleObj>
              </mc:Choice>
              <mc:Fallback>
                <p:oleObj name="Equation" r:id="rId20" imgW="1320165" imgH="39370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4533900"/>
                        <a:ext cx="3279775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2" name="Object 8"/>
          <p:cNvGraphicFramePr>
            <a:graphicFrameLocks noChangeAspect="1"/>
          </p:cNvGraphicFramePr>
          <p:nvPr/>
        </p:nvGraphicFramePr>
        <p:xfrm>
          <a:off x="866775" y="5489575"/>
          <a:ext cx="12969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0" name="Equation" r:id="rId22" imgW="508000" imgH="393700" progId="">
                  <p:embed/>
                </p:oleObj>
              </mc:Choice>
              <mc:Fallback>
                <p:oleObj name="Equation" r:id="rId22" imgW="508000" imgH="393700" progId="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5489575"/>
                        <a:ext cx="1296988" cy="10064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3" name="Object 9"/>
          <p:cNvGraphicFramePr>
            <a:graphicFrameLocks noChangeAspect="1"/>
          </p:cNvGraphicFramePr>
          <p:nvPr/>
        </p:nvGraphicFramePr>
        <p:xfrm>
          <a:off x="2389188" y="5559425"/>
          <a:ext cx="11779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1" name="Equation" r:id="rId24" imgW="495300" imgH="393700" progId="">
                  <p:embed/>
                </p:oleObj>
              </mc:Choice>
              <mc:Fallback>
                <p:oleObj name="Equation" r:id="rId24" imgW="495300" imgH="393700" progId="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5559425"/>
                        <a:ext cx="117792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4" name="Object 10"/>
          <p:cNvGraphicFramePr>
            <a:graphicFrameLocks noChangeAspect="1"/>
          </p:cNvGraphicFramePr>
          <p:nvPr/>
        </p:nvGraphicFramePr>
        <p:xfrm>
          <a:off x="3810000" y="5553075"/>
          <a:ext cx="17526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2" name="公式" r:id="rId26" imgW="1066800" imgH="609600" progId="">
                  <p:embed/>
                </p:oleObj>
              </mc:Choice>
              <mc:Fallback>
                <p:oleObj name="公式" r:id="rId26" imgW="1066800" imgH="609600" progId="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553075"/>
                        <a:ext cx="1752600" cy="1000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5" name="Object 11"/>
          <p:cNvGraphicFramePr>
            <a:graphicFrameLocks noChangeAspect="1"/>
          </p:cNvGraphicFramePr>
          <p:nvPr/>
        </p:nvGraphicFramePr>
        <p:xfrm>
          <a:off x="5900738" y="5595938"/>
          <a:ext cx="25336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23" name="Equation" r:id="rId28" imgW="1066165" imgH="393700" progId="">
                  <p:embed/>
                </p:oleObj>
              </mc:Choice>
              <mc:Fallback>
                <p:oleObj name="Equation" r:id="rId28" imgW="1066165" imgH="393700" progId="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738" y="5595938"/>
                        <a:ext cx="2533650" cy="9350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0"/>
          <p:cNvGrpSpPr/>
          <p:nvPr/>
        </p:nvGrpSpPr>
        <p:grpSpPr bwMode="auto">
          <a:xfrm>
            <a:off x="141288" y="914400"/>
            <a:ext cx="1066800" cy="762000"/>
            <a:chOff x="288" y="432"/>
            <a:chExt cx="672" cy="480"/>
          </a:xfrm>
        </p:grpSpPr>
        <p:sp>
          <p:nvSpPr>
            <p:cNvPr id="265237" name="AutoShape 21"/>
            <p:cNvSpPr>
              <a:spLocks noChangeArrowheads="1"/>
            </p:cNvSpPr>
            <p:nvPr/>
          </p:nvSpPr>
          <p:spPr bwMode="auto">
            <a:xfrm>
              <a:off x="288" y="432"/>
              <a:ext cx="672" cy="48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dist="107763" dir="13500000" algn="ctr" rotWithShape="0">
                <a:srgbClr val="33660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5620" name="Text Box 22"/>
            <p:cNvSpPr txBox="1">
              <a:spLocks noChangeArrowheads="1"/>
            </p:cNvSpPr>
            <p:nvPr/>
          </p:nvSpPr>
          <p:spPr bwMode="auto">
            <a:xfrm>
              <a:off x="384" y="489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讨论</a:t>
              </a:r>
            </a:p>
          </p:txBody>
        </p:sp>
      </p:grp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685800" y="228600"/>
            <a:ext cx="4800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平面简谐波的波函数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685800" y="201304"/>
            <a:ext cx="4800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平面简谐波的波函数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152400" y="990600"/>
            <a:ext cx="8763000" cy="2423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13.2.1</a:t>
            </a:r>
            <a:r>
              <a:rPr lang="zh-CN" altLang="en-US" sz="2800" dirty="0">
                <a:solidFill>
                  <a:srgbClr val="0D0D0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（绳上的行波） 手握水平绳的左端以频率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200Hz</a:t>
            </a:r>
            <a:r>
              <a:rPr lang="zh-CN" altLang="en-US" sz="2800" dirty="0">
                <a:solidFill>
                  <a:srgbClr val="0D0D0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和振幅</a:t>
            </a:r>
            <a:r>
              <a:rPr lang="en-US" altLang="zh-CN" sz="2800" dirty="0">
                <a:solidFill>
                  <a:srgbClr val="0D0D0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2.0cm </a:t>
            </a:r>
            <a:r>
              <a:rPr lang="zh-CN" altLang="en-US" sz="2800" dirty="0">
                <a:solidFill>
                  <a:srgbClr val="0D0D0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做简谐运动，产生的波以速度</a:t>
            </a:r>
            <a:r>
              <a:rPr lang="en-US" altLang="zh-CN" sz="2800" dirty="0">
                <a:solidFill>
                  <a:srgbClr val="0D0D0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34m/s </a:t>
            </a:r>
            <a:r>
              <a:rPr lang="zh-CN" altLang="en-US" sz="2800" dirty="0">
                <a:solidFill>
                  <a:srgbClr val="0D0D0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向右传播。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t=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0D0D0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时刻，绳子左端具有正的位移</a:t>
            </a:r>
            <a:r>
              <a:rPr lang="en-US" altLang="zh-CN" sz="2800" dirty="0">
                <a:solidFill>
                  <a:srgbClr val="0D0D0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1.0cm</a:t>
            </a:r>
            <a:r>
              <a:rPr lang="zh-CN" altLang="en-US" sz="2800" dirty="0">
                <a:solidFill>
                  <a:srgbClr val="0D0D0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，波形图如图所示。求：</a:t>
            </a:r>
            <a:r>
              <a:rPr lang="en-US" altLang="zh-CN" sz="2800" dirty="0">
                <a:solidFill>
                  <a:srgbClr val="0D0D0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D0D0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）产生的波的波长；</a:t>
            </a:r>
            <a:r>
              <a:rPr lang="en-US" altLang="zh-CN" sz="2800" dirty="0">
                <a:solidFill>
                  <a:srgbClr val="0D0D0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D0D0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）以绳子左端质点平衡位置为坐标原点，绳上波的波函数。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8" name="图片 3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86200"/>
            <a:ext cx="3581400" cy="2209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810000" y="3429000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63008" y="3515380"/>
            <a:ext cx="1082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337395" y="3414084"/>
          <a:ext cx="2528700" cy="800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Equation" r:id="rId4" imgW="1143000" imgH="355600" progId="">
                  <p:embed/>
                </p:oleObj>
              </mc:Choice>
              <mc:Fallback>
                <p:oleObj name="Equation" r:id="rId4" imgW="1143000" imgH="355600" progId="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395" y="3414084"/>
                        <a:ext cx="2528700" cy="8007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038600" y="4419600"/>
            <a:ext cx="4572000" cy="10402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）波沿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轴正向传播，设波函数的一般形式为：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003343" y="5455108"/>
          <a:ext cx="4466345" cy="94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Equation" r:id="rId6" imgW="1663700" imgH="355600" progId="">
                  <p:embed/>
                </p:oleObj>
              </mc:Choice>
              <mc:Fallback>
                <p:oleObj name="Equation" r:id="rId6" imgW="1663700" imgH="355600" progId="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343" y="5455108"/>
                        <a:ext cx="4466345" cy="94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685800" y="201304"/>
            <a:ext cx="4800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平面简谐波的波函数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" y="1534180"/>
            <a:ext cx="4277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由旋转矢量法可得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i="1" dirty="0">
                <a:latin typeface="Times New Roman" panose="02020603050405020304" pitchFamily="18" charset="0"/>
              </a:rPr>
              <a:t>φ</a:t>
            </a:r>
            <a:r>
              <a:rPr lang="en-US" altLang="zh-CN" sz="2800" dirty="0">
                <a:latin typeface="Times New Roman" panose="02020603050405020304" pitchFamily="18" charset="0"/>
              </a:rPr>
              <a:t>=π/3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457200" y="25908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代入其它已知物理量，可得绳上波的波函数为：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7200" y="4587894"/>
          <a:ext cx="5333877" cy="822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Equation" r:id="rId3" imgW="2286000" imgH="355600" progId="">
                  <p:embed/>
                </p:oleObj>
              </mc:Choice>
              <mc:Fallback>
                <p:oleObj name="Equation" r:id="rId3" imgW="2286000" imgH="355600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87894"/>
                        <a:ext cx="5333877" cy="8223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" name="图片 3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36" y="1241424"/>
            <a:ext cx="3799963" cy="348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685800" y="201304"/>
            <a:ext cx="4800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平面简谐波的波函数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143000"/>
            <a:ext cx="8534400" cy="198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13.2.2 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一平面简谐波沿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Ox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轴的负方向传播，波长为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处质点的振动规律如图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13.2.4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所示。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 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处质点的振动方程；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为坐标原点，求波的波函数；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若图中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/2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，求原点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处质点的振动方程。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52800"/>
            <a:ext cx="702564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685800" y="201304"/>
            <a:ext cx="4800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平面简谐波的波函数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14300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由振动曲线可知，振动的周期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=4s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，初相位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处质点振动方程为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28800" y="1981200"/>
          <a:ext cx="5002315" cy="798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8" name="Equation" r:id="rId3" imgW="2260600" imgH="355600" progId="">
                  <p:embed/>
                </p:oleObj>
              </mc:Choice>
              <mc:Fallback>
                <p:oleObj name="Equation" r:id="rId3" imgW="2260600" imgH="355600" progId="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81200"/>
                        <a:ext cx="5002315" cy="7986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12678" y="2709445"/>
            <a:ext cx="847412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点坐标为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，波沿负向传播，得波函数为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828800" y="3439236"/>
          <a:ext cx="4096317" cy="884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9" name="Equation" r:id="rId5" imgW="1574165" imgH="355600" progId="">
                  <p:embed/>
                </p:oleObj>
              </mc:Choice>
              <mc:Fallback>
                <p:oleObj name="Equation" r:id="rId5" imgW="1574165" imgH="355600" progId="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39236"/>
                        <a:ext cx="4096317" cy="884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12678" y="4323460"/>
            <a:ext cx="8778922" cy="1001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在波函数表达式中令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，代入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/2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，可得原点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处质点的振动方程为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375024" y="5194261"/>
          <a:ext cx="2454229" cy="843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0" name="Equation" r:id="rId7" imgW="914400" imgH="304800" progId="">
                  <p:embed/>
                </p:oleObj>
              </mc:Choice>
              <mc:Fallback>
                <p:oleObj name="Equation" r:id="rId7" imgW="914400" imgH="304800" progId="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4" y="5194261"/>
                        <a:ext cx="2454229" cy="8436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293688" y="2508250"/>
            <a:ext cx="3840162" cy="2292350"/>
            <a:chOff x="185" y="1422"/>
            <a:chExt cx="2419" cy="1444"/>
          </a:xfrm>
        </p:grpSpPr>
        <p:sp>
          <p:nvSpPr>
            <p:cNvPr id="310275" name="Rectangle 3"/>
            <p:cNvSpPr>
              <a:spLocks noChangeArrowheads="1"/>
            </p:cNvSpPr>
            <p:nvPr/>
          </p:nvSpPr>
          <p:spPr bwMode="auto">
            <a:xfrm>
              <a:off x="185" y="1422"/>
              <a:ext cx="2419" cy="14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4"/>
            <p:cNvGrpSpPr/>
            <p:nvPr/>
          </p:nvGrpSpPr>
          <p:grpSpPr bwMode="auto">
            <a:xfrm>
              <a:off x="216" y="1456"/>
              <a:ext cx="2352" cy="1344"/>
              <a:chOff x="192" y="1344"/>
              <a:chExt cx="2352" cy="1344"/>
            </a:xfrm>
          </p:grpSpPr>
          <p:graphicFrame>
            <p:nvGraphicFramePr>
              <p:cNvPr id="310277" name="Object 5"/>
              <p:cNvGraphicFramePr>
                <a:graphicFrameLocks noChangeAspect="1"/>
              </p:cNvGraphicFramePr>
              <p:nvPr/>
            </p:nvGraphicFramePr>
            <p:xfrm>
              <a:off x="1355" y="1344"/>
              <a:ext cx="245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880" name="Equation" r:id="rId3" imgW="177800" imgH="228600" progId="">
                      <p:embed/>
                    </p:oleObj>
                  </mc:Choice>
                  <mc:Fallback>
                    <p:oleObj name="Equation" r:id="rId3" imgW="177800" imgH="228600" progId="">
                      <p:embed/>
                      <p:pic>
                        <p:nvPicPr>
                          <p:cNvPr id="0" name="Picture 2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55" y="1344"/>
                            <a:ext cx="245" cy="3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0278" name="Object 6"/>
              <p:cNvGraphicFramePr>
                <a:graphicFrameLocks noChangeAspect="1"/>
              </p:cNvGraphicFramePr>
              <p:nvPr/>
            </p:nvGraphicFramePr>
            <p:xfrm>
              <a:off x="1776" y="1392"/>
              <a:ext cx="579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881" name="Equation" r:id="rId5" imgW="596900" imgH="292100" progId="">
                      <p:embed/>
                    </p:oleObj>
                  </mc:Choice>
                  <mc:Fallback>
                    <p:oleObj name="Equation" r:id="rId5" imgW="596900" imgH="292100" progId="">
                      <p:embed/>
                      <p:pic>
                        <p:nvPicPr>
                          <p:cNvPr id="0" name="Picture 2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1392"/>
                            <a:ext cx="579" cy="291"/>
                          </a:xfrm>
                          <a:prstGeom prst="rect">
                            <a:avLst/>
                          </a:prstGeom>
                          <a:gradFill rotWithShape="0">
                            <a:gsLst>
                              <a:gs pos="0">
                                <a:schemeClr val="folHlink"/>
                              </a:gs>
                              <a:gs pos="50000">
                                <a:srgbClr val="FFFFFF"/>
                              </a:gs>
                              <a:gs pos="100000">
                                <a:schemeClr val="folHlink"/>
                              </a:gs>
                            </a:gsLst>
                            <a:lin ang="5400000" scaled="1"/>
                          </a:gradFill>
                          <a:ln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0279" name="Line 7"/>
              <p:cNvSpPr>
                <a:spLocks noChangeShapeType="1"/>
              </p:cNvSpPr>
              <p:nvPr/>
            </p:nvSpPr>
            <p:spPr bwMode="auto">
              <a:xfrm flipV="1">
                <a:off x="192" y="2160"/>
                <a:ext cx="2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280" name="Line 8"/>
              <p:cNvSpPr>
                <a:spLocks noChangeShapeType="1"/>
              </p:cNvSpPr>
              <p:nvPr/>
            </p:nvSpPr>
            <p:spPr bwMode="auto">
              <a:xfrm flipV="1">
                <a:off x="480" y="1488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281" name="Line 9"/>
              <p:cNvSpPr>
                <a:spLocks noChangeShapeType="1"/>
              </p:cNvSpPr>
              <p:nvPr/>
            </p:nvSpPr>
            <p:spPr bwMode="auto">
              <a:xfrm flipH="1" flipV="1">
                <a:off x="432" y="1776"/>
                <a:ext cx="1824" cy="0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prstDash val="dash"/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282" name="Line 10"/>
              <p:cNvSpPr>
                <a:spLocks noChangeShapeType="1"/>
              </p:cNvSpPr>
              <p:nvPr/>
            </p:nvSpPr>
            <p:spPr bwMode="auto">
              <a:xfrm flipH="1" flipV="1">
                <a:off x="480" y="2544"/>
                <a:ext cx="1776" cy="0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prstDash val="dash"/>
                <a:round/>
                <a:tailEnd type="non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0283" name="Object 11"/>
              <p:cNvGraphicFramePr>
                <a:graphicFrameLocks noChangeAspect="1"/>
              </p:cNvGraphicFramePr>
              <p:nvPr/>
            </p:nvGraphicFramePr>
            <p:xfrm>
              <a:off x="576" y="1488"/>
              <a:ext cx="163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882" name="Equation" r:id="rId7" imgW="190500" imgH="241300" progId="">
                      <p:embed/>
                    </p:oleObj>
                  </mc:Choice>
                  <mc:Fallback>
                    <p:oleObj name="Equation" r:id="rId7" imgW="190500" imgH="241300" progId="">
                      <p:embed/>
                      <p:pic>
                        <p:nvPicPr>
                          <p:cNvPr id="0" name="Picture 2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1488"/>
                            <a:ext cx="163" cy="2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0284" name="Object 12"/>
              <p:cNvGraphicFramePr>
                <a:graphicFrameLocks noChangeAspect="1"/>
              </p:cNvGraphicFramePr>
              <p:nvPr/>
            </p:nvGraphicFramePr>
            <p:xfrm>
              <a:off x="192" y="2496"/>
              <a:ext cx="248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883" name="Equation" r:id="rId9" imgW="393700" imgH="228600" progId="">
                      <p:embed/>
                    </p:oleObj>
                  </mc:Choice>
                  <mc:Fallback>
                    <p:oleObj name="Equation" r:id="rId9" imgW="393700" imgH="228600" progId="">
                      <p:embed/>
                      <p:pic>
                        <p:nvPicPr>
                          <p:cNvPr id="0" name="Picture 2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2496"/>
                            <a:ext cx="248" cy="1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0285" name="Object 13"/>
              <p:cNvGraphicFramePr>
                <a:graphicFrameLocks noChangeAspect="1"/>
              </p:cNvGraphicFramePr>
              <p:nvPr/>
            </p:nvGraphicFramePr>
            <p:xfrm>
              <a:off x="2304" y="2208"/>
              <a:ext cx="15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884" name="Equation" r:id="rId11" imgW="177800" imgH="190500" progId="">
                      <p:embed/>
                    </p:oleObj>
                  </mc:Choice>
                  <mc:Fallback>
                    <p:oleObj name="Equation" r:id="rId11" imgW="177800" imgH="190500" progId="">
                      <p:embed/>
                      <p:pic>
                        <p:nvPicPr>
                          <p:cNvPr id="0" name="Picture 2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2208"/>
                            <a:ext cx="154" cy="1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0286" name="Object 14"/>
              <p:cNvGraphicFramePr>
                <a:graphicFrameLocks noChangeAspect="1"/>
              </p:cNvGraphicFramePr>
              <p:nvPr/>
            </p:nvGraphicFramePr>
            <p:xfrm>
              <a:off x="288" y="1968"/>
              <a:ext cx="15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885" name="Equation" r:id="rId13" imgW="165100" imgH="190500" progId="">
                      <p:embed/>
                    </p:oleObj>
                  </mc:Choice>
                  <mc:Fallback>
                    <p:oleObj name="Equation" r:id="rId13" imgW="165100" imgH="190500" progId="">
                      <p:embed/>
                      <p:pic>
                        <p:nvPicPr>
                          <p:cNvPr id="0" name="Picture 2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1968"/>
                            <a:ext cx="152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0287" name="Object 15"/>
              <p:cNvGraphicFramePr>
                <a:graphicFrameLocks noChangeAspect="1"/>
              </p:cNvGraphicFramePr>
              <p:nvPr/>
            </p:nvGraphicFramePr>
            <p:xfrm>
              <a:off x="288" y="1680"/>
              <a:ext cx="136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886" name="Equation" r:id="rId15" imgW="215900" imgH="228600" progId="">
                      <p:embed/>
                    </p:oleObj>
                  </mc:Choice>
                  <mc:Fallback>
                    <p:oleObj name="Equation" r:id="rId15" imgW="215900" imgH="228600" progId="">
                      <p:embed/>
                      <p:pic>
                        <p:nvPicPr>
                          <p:cNvPr id="0" name="Picture 2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1680"/>
                            <a:ext cx="136" cy="16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0288" name="Freeform 16"/>
              <p:cNvSpPr/>
              <p:nvPr/>
            </p:nvSpPr>
            <p:spPr bwMode="auto">
              <a:xfrm>
                <a:off x="480" y="1769"/>
                <a:ext cx="1776" cy="775"/>
              </a:xfrm>
              <a:custGeom>
                <a:avLst/>
                <a:gdLst/>
                <a:ahLst/>
                <a:cxnLst>
                  <a:cxn ang="0">
                    <a:pos x="0" y="391"/>
                  </a:cxn>
                  <a:cxn ang="0">
                    <a:pos x="319" y="7"/>
                  </a:cxn>
                  <a:cxn ang="0">
                    <a:pos x="637" y="391"/>
                  </a:cxn>
                  <a:cxn ang="0">
                    <a:pos x="956" y="775"/>
                  </a:cxn>
                  <a:cxn ang="0">
                    <a:pos x="1275" y="391"/>
                  </a:cxn>
                  <a:cxn ang="0">
                    <a:pos x="1592" y="2"/>
                  </a:cxn>
                  <a:cxn ang="0">
                    <a:pos x="1923" y="380"/>
                  </a:cxn>
                </a:cxnLst>
                <a:rect l="0" t="0" r="r" b="b"/>
                <a:pathLst>
                  <a:path w="1923" h="775">
                    <a:moveTo>
                      <a:pt x="0" y="391"/>
                    </a:moveTo>
                    <a:cubicBezTo>
                      <a:pt x="106" y="199"/>
                      <a:pt x="212" y="7"/>
                      <a:pt x="319" y="7"/>
                    </a:cubicBezTo>
                    <a:cubicBezTo>
                      <a:pt x="425" y="7"/>
                      <a:pt x="531" y="263"/>
                      <a:pt x="637" y="391"/>
                    </a:cubicBezTo>
                    <a:cubicBezTo>
                      <a:pt x="743" y="519"/>
                      <a:pt x="850" y="775"/>
                      <a:pt x="956" y="775"/>
                    </a:cubicBezTo>
                    <a:cubicBezTo>
                      <a:pt x="1062" y="775"/>
                      <a:pt x="1169" y="520"/>
                      <a:pt x="1275" y="391"/>
                    </a:cubicBezTo>
                    <a:cubicBezTo>
                      <a:pt x="1381" y="262"/>
                      <a:pt x="1484" y="4"/>
                      <a:pt x="1592" y="2"/>
                    </a:cubicBezTo>
                    <a:cubicBezTo>
                      <a:pt x="1700" y="0"/>
                      <a:pt x="1854" y="301"/>
                      <a:pt x="1923" y="380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tailEnd type="non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0289" name="Line 17"/>
              <p:cNvSpPr>
                <a:spLocks noChangeShapeType="1"/>
              </p:cNvSpPr>
              <p:nvPr/>
            </p:nvSpPr>
            <p:spPr bwMode="auto">
              <a:xfrm>
                <a:off x="960" y="1536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rou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10290" name="Object 18"/>
          <p:cNvGraphicFramePr>
            <a:graphicFrameLocks noChangeAspect="1"/>
          </p:cNvGraphicFramePr>
          <p:nvPr/>
        </p:nvGraphicFramePr>
        <p:xfrm>
          <a:off x="4916488" y="2393950"/>
          <a:ext cx="422751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87" name="Equation" r:id="rId17" imgW="1384300" imgH="228600" progId="">
                  <p:embed/>
                </p:oleObj>
              </mc:Choice>
              <mc:Fallback>
                <p:oleObj name="Equation" r:id="rId17" imgW="1384300" imgH="228600" progId="">
                  <p:embed/>
                  <p:pic>
                    <p:nvPicPr>
                      <p:cNvPr id="0" name="Picture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488" y="2393950"/>
                        <a:ext cx="4227512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"/>
          <p:cNvGrpSpPr/>
          <p:nvPr/>
        </p:nvGrpSpPr>
        <p:grpSpPr bwMode="auto">
          <a:xfrm>
            <a:off x="228600" y="871539"/>
            <a:ext cx="8839200" cy="1643061"/>
            <a:chOff x="192" y="335"/>
            <a:chExt cx="5568" cy="1035"/>
          </a:xfrm>
        </p:grpSpPr>
        <p:sp>
          <p:nvSpPr>
            <p:cNvPr id="310292" name="Text Box 20"/>
            <p:cNvSpPr txBox="1">
              <a:spLocks noChangeArrowheads="1"/>
            </p:cNvSpPr>
            <p:nvPr/>
          </p:nvSpPr>
          <p:spPr bwMode="auto">
            <a:xfrm>
              <a:off x="192" y="335"/>
              <a:ext cx="5568" cy="103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一简谐波沿    轴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正</a:t>
              </a:r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向传播，已知振幅、频率和速度分别为         ，设      时的波形曲线如图，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求 </a:t>
              </a:r>
              <a:r>
                <a:rPr lang="en-US" altLang="zh-CN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      处质点振动方程；</a:t>
              </a:r>
              <a:r>
                <a:rPr lang="en-US" altLang="zh-CN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）该波的波函数</a:t>
              </a:r>
              <a:r>
                <a:rPr lang="en-US" altLang="zh-CN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      </a:t>
              </a:r>
            </a:p>
          </p:txBody>
        </p:sp>
        <p:graphicFrame>
          <p:nvGraphicFramePr>
            <p:cNvPr id="310293" name="Object 21"/>
            <p:cNvGraphicFramePr>
              <a:graphicFrameLocks noChangeAspect="1"/>
            </p:cNvGraphicFramePr>
            <p:nvPr/>
          </p:nvGraphicFramePr>
          <p:xfrm>
            <a:off x="2064" y="435"/>
            <a:ext cx="32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888" name="Equation" r:id="rId19" imgW="279400" imgH="190500" progId="">
                    <p:embed/>
                  </p:oleObj>
                </mc:Choice>
                <mc:Fallback>
                  <p:oleObj name="Equation" r:id="rId19" imgW="279400" imgH="190500" progId="">
                    <p:embed/>
                    <p:pic>
                      <p:nvPicPr>
                        <p:cNvPr id="0" name="Picture 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435"/>
                          <a:ext cx="328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294" name="Object 22"/>
            <p:cNvGraphicFramePr>
              <a:graphicFrameLocks noChangeAspect="1"/>
            </p:cNvGraphicFramePr>
            <p:nvPr/>
          </p:nvGraphicFramePr>
          <p:xfrm>
            <a:off x="1344" y="675"/>
            <a:ext cx="1021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889" name="Equation" r:id="rId21" imgW="698500" imgH="317500" progId="">
                    <p:embed/>
                  </p:oleObj>
                </mc:Choice>
                <mc:Fallback>
                  <p:oleObj name="Equation" r:id="rId21" imgW="698500" imgH="317500" progId="">
                    <p:embed/>
                    <p:pic>
                      <p:nvPicPr>
                        <p:cNvPr id="0" name="Picture 2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675"/>
                          <a:ext cx="1021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295" name="Object 23"/>
            <p:cNvGraphicFramePr>
              <a:graphicFrameLocks noChangeAspect="1"/>
            </p:cNvGraphicFramePr>
            <p:nvPr/>
          </p:nvGraphicFramePr>
          <p:xfrm>
            <a:off x="2832" y="701"/>
            <a:ext cx="656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890" name="Equation" r:id="rId23" imgW="596900" imgH="292100" progId="">
                    <p:embed/>
                  </p:oleObj>
                </mc:Choice>
                <mc:Fallback>
                  <p:oleObj name="Equation" r:id="rId23" imgW="596900" imgH="292100" progId="">
                    <p:embed/>
                    <p:pic>
                      <p:nvPicPr>
                        <p:cNvPr id="0" name="Picture 2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701"/>
                          <a:ext cx="656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0296" name="Object 24"/>
            <p:cNvGraphicFramePr>
              <a:graphicFrameLocks noChangeAspect="1"/>
            </p:cNvGraphicFramePr>
            <p:nvPr/>
          </p:nvGraphicFramePr>
          <p:xfrm>
            <a:off x="864" y="1047"/>
            <a:ext cx="649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891" name="Equation" r:id="rId25" imgW="546100" imgH="241300" progId="">
                    <p:embed/>
                  </p:oleObj>
                </mc:Choice>
                <mc:Fallback>
                  <p:oleObj name="Equation" r:id="rId25" imgW="546100" imgH="241300" progId="">
                    <p:embed/>
                    <p:pic>
                      <p:nvPicPr>
                        <p:cNvPr id="0" name="Picture 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047"/>
                          <a:ext cx="649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0297" name="Object 25"/>
          <p:cNvGraphicFramePr>
            <a:graphicFrameLocks noChangeAspect="1"/>
          </p:cNvGraphicFramePr>
          <p:nvPr/>
        </p:nvGraphicFramePr>
        <p:xfrm>
          <a:off x="508000" y="4678363"/>
          <a:ext cx="279876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92" name="Equation" r:id="rId27" imgW="862965" imgH="393700" progId="">
                  <p:embed/>
                </p:oleObj>
              </mc:Choice>
              <mc:Fallback>
                <p:oleObj name="Equation" r:id="rId27" imgW="862965" imgH="393700" progId="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4678363"/>
                        <a:ext cx="2798763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8" name="Object 26"/>
          <p:cNvGraphicFramePr>
            <a:graphicFrameLocks noChangeAspect="1"/>
          </p:cNvGraphicFramePr>
          <p:nvPr/>
        </p:nvGraphicFramePr>
        <p:xfrm>
          <a:off x="4972050" y="3632200"/>
          <a:ext cx="273526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93" name="Equation" r:id="rId29" imgW="901065" imgH="393700" progId="">
                  <p:embed/>
                </p:oleObj>
              </mc:Choice>
              <mc:Fallback>
                <p:oleObj name="Equation" r:id="rId29" imgW="901065" imgH="393700" progId="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3632200"/>
                        <a:ext cx="2735263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99" name="Object 27"/>
          <p:cNvGraphicFramePr>
            <a:graphicFrameLocks noChangeAspect="1"/>
          </p:cNvGraphicFramePr>
          <p:nvPr/>
        </p:nvGraphicFramePr>
        <p:xfrm>
          <a:off x="4370388" y="3049588"/>
          <a:ext cx="44370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94" name="Equation" r:id="rId31" imgW="2984500" imgH="368300" progId="">
                  <p:embed/>
                </p:oleObj>
              </mc:Choice>
              <mc:Fallback>
                <p:oleObj name="Equation" r:id="rId31" imgW="2984500" imgH="368300" progId="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3049588"/>
                        <a:ext cx="4437062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300" name="Object 28"/>
          <p:cNvGraphicFramePr>
            <a:graphicFrameLocks noChangeAspect="1"/>
          </p:cNvGraphicFramePr>
          <p:nvPr/>
        </p:nvGraphicFramePr>
        <p:xfrm>
          <a:off x="3825875" y="4506913"/>
          <a:ext cx="4884738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95" name="Equation" r:id="rId33" imgW="1651000" imgH="393700" progId="">
                  <p:embed/>
                </p:oleObj>
              </mc:Choice>
              <mc:Fallback>
                <p:oleObj name="Equation" r:id="rId33" imgW="1651000" imgH="393700" progId="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4506913"/>
                        <a:ext cx="4884738" cy="109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9"/>
          <p:cNvGrpSpPr/>
          <p:nvPr/>
        </p:nvGrpSpPr>
        <p:grpSpPr bwMode="auto">
          <a:xfrm>
            <a:off x="584200" y="5437188"/>
            <a:ext cx="7373938" cy="1123950"/>
            <a:chOff x="368" y="3425"/>
            <a:chExt cx="4645" cy="708"/>
          </a:xfrm>
        </p:grpSpPr>
        <p:graphicFrame>
          <p:nvGraphicFramePr>
            <p:cNvPr id="310302" name="Object 30"/>
            <p:cNvGraphicFramePr>
              <a:graphicFrameLocks noChangeAspect="1"/>
            </p:cNvGraphicFramePr>
            <p:nvPr/>
          </p:nvGraphicFramePr>
          <p:xfrm>
            <a:off x="1762" y="3425"/>
            <a:ext cx="3251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896" name="Equation" r:id="rId35" imgW="1815465" imgH="393700" progId="">
                    <p:embed/>
                  </p:oleObj>
                </mc:Choice>
                <mc:Fallback>
                  <p:oleObj name="Equation" r:id="rId35" imgW="1815465" imgH="393700" progId="">
                    <p:embed/>
                    <p:pic>
                      <p:nvPicPr>
                        <p:cNvPr id="0" name="Picture 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" y="3425"/>
                          <a:ext cx="3251" cy="7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303" name="Rectangle 31"/>
            <p:cNvSpPr>
              <a:spLocks noChangeArrowheads="1"/>
            </p:cNvSpPr>
            <p:nvPr/>
          </p:nvSpPr>
          <p:spPr bwMode="auto">
            <a:xfrm>
              <a:off x="368" y="3664"/>
              <a:ext cx="997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波函数</a:t>
              </a:r>
            </a:p>
          </p:txBody>
        </p:sp>
      </p:grpSp>
      <p:grpSp>
        <p:nvGrpSpPr>
          <p:cNvPr id="6" name="Group 32"/>
          <p:cNvGrpSpPr/>
          <p:nvPr/>
        </p:nvGrpSpPr>
        <p:grpSpPr bwMode="auto">
          <a:xfrm>
            <a:off x="800100" y="3606800"/>
            <a:ext cx="423863" cy="671513"/>
            <a:chOff x="480" y="2304"/>
            <a:chExt cx="267" cy="423"/>
          </a:xfrm>
        </p:grpSpPr>
        <p:sp>
          <p:nvSpPr>
            <p:cNvPr id="310305" name="Line 33"/>
            <p:cNvSpPr>
              <a:spLocks noChangeShapeType="1"/>
            </p:cNvSpPr>
            <p:nvPr/>
          </p:nvSpPr>
          <p:spPr bwMode="auto">
            <a:xfrm>
              <a:off x="480" y="2304"/>
              <a:ext cx="0" cy="28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10306" name="Object 34"/>
            <p:cNvGraphicFramePr>
              <a:graphicFrameLocks noChangeAspect="1"/>
            </p:cNvGraphicFramePr>
            <p:nvPr/>
          </p:nvGraphicFramePr>
          <p:xfrm>
            <a:off x="514" y="2434"/>
            <a:ext cx="23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897" name="Equation" r:id="rId37" imgW="203200" imgH="254000" progId="">
                    <p:embed/>
                  </p:oleObj>
                </mc:Choice>
                <mc:Fallback>
                  <p:oleObj name="Equation" r:id="rId37" imgW="203200" imgH="254000" progId="">
                    <p:embed/>
                    <p:pic>
                      <p:nvPicPr>
                        <p:cNvPr id="0" name="Picture 2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" y="2434"/>
                          <a:ext cx="233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0307" name="Text Box 35"/>
          <p:cNvSpPr txBox="1">
            <a:spLocks noChangeArrowheads="1"/>
          </p:cNvSpPr>
          <p:nvPr/>
        </p:nvSpPr>
        <p:spPr bwMode="auto">
          <a:xfrm>
            <a:off x="4181475" y="2452688"/>
            <a:ext cx="903288" cy="519112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685800" y="201304"/>
            <a:ext cx="1892301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补充例题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1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24000" y="2854404"/>
            <a:ext cx="6553200" cy="11079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6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13.3 </a:t>
            </a:r>
            <a:r>
              <a:rPr kumimoji="1" lang="zh-CN" altLang="en-US" sz="6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波的能量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830580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13.1 </a:t>
            </a:r>
            <a:r>
              <a:rPr lang="zh-CN" altLang="en-US" sz="6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机械波的基本概念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38862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1 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波动能量的传播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609600" y="1711325"/>
            <a:ext cx="7467600" cy="9823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当机械波在媒质中传播时，媒质中各质点均在其平衡位置附近振动，因而具有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振动动能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609600" y="2681287"/>
            <a:ext cx="8534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同时，介质发生弹性形变，因而具有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弹性势能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     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371600" y="3205163"/>
            <a:ext cx="5988050" cy="3195637"/>
            <a:chOff x="864" y="2115"/>
            <a:chExt cx="3772" cy="2013"/>
          </a:xfrm>
        </p:grpSpPr>
        <p:sp>
          <p:nvSpPr>
            <p:cNvPr id="79880" name="Rectangle 8"/>
            <p:cNvSpPr>
              <a:spLocks noChangeArrowheads="1"/>
            </p:cNvSpPr>
            <p:nvPr/>
          </p:nvSpPr>
          <p:spPr bwMode="auto">
            <a:xfrm>
              <a:off x="864" y="2211"/>
              <a:ext cx="3772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81" name="Rectangle 9"/>
            <p:cNvSpPr>
              <a:spLocks noChangeArrowheads="1"/>
            </p:cNvSpPr>
            <p:nvPr/>
          </p:nvSpPr>
          <p:spPr bwMode="auto">
            <a:xfrm>
              <a:off x="1258" y="3018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79882" name="Rectangle 10"/>
            <p:cNvSpPr>
              <a:spLocks noChangeArrowheads="1"/>
            </p:cNvSpPr>
            <p:nvPr/>
          </p:nvSpPr>
          <p:spPr bwMode="auto">
            <a:xfrm>
              <a:off x="1612" y="2115"/>
              <a:ext cx="176" cy="3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3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9883" name="Object 11"/>
            <p:cNvGraphicFramePr>
              <a:graphicFrameLocks noChangeAspect="1"/>
            </p:cNvGraphicFramePr>
            <p:nvPr/>
          </p:nvGraphicFramePr>
          <p:xfrm>
            <a:off x="2764" y="3795"/>
            <a:ext cx="35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30" name="Equation" r:id="rId3" imgW="6096000" imgH="5689600" progId="">
                    <p:embed/>
                  </p:oleObj>
                </mc:Choice>
                <mc:Fallback>
                  <p:oleObj name="Equation" r:id="rId3" imgW="6096000" imgH="5689600" progId="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3795"/>
                          <a:ext cx="358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2476" y="3843"/>
              <a:ext cx="35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9885" name="Object 13"/>
            <p:cNvGraphicFramePr>
              <a:graphicFrameLocks noChangeAspect="1"/>
            </p:cNvGraphicFramePr>
            <p:nvPr/>
          </p:nvGraphicFramePr>
          <p:xfrm>
            <a:off x="2657" y="2902"/>
            <a:ext cx="29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31" name="Equation" r:id="rId5" imgW="228600" imgH="203200" progId="">
                    <p:embed/>
                  </p:oleObj>
                </mc:Choice>
                <mc:Fallback>
                  <p:oleObj name="Equation" r:id="rId5" imgW="228600" imgH="203200" progId="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7" y="2902"/>
                          <a:ext cx="299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6" name="Object 14"/>
            <p:cNvGraphicFramePr>
              <a:graphicFrameLocks noChangeAspect="1"/>
            </p:cNvGraphicFramePr>
            <p:nvPr/>
          </p:nvGraphicFramePr>
          <p:xfrm>
            <a:off x="4206" y="2909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32" name="公式" r:id="rId7" imgW="177800" imgH="190500" progId="">
                    <p:embed/>
                  </p:oleObj>
                </mc:Choice>
                <mc:Fallback>
                  <p:oleObj name="公式" r:id="rId7" imgW="177800" imgH="190500" progId="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6" y="2909"/>
                          <a:ext cx="22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7" name="Line 15"/>
            <p:cNvSpPr>
              <a:spLocks noChangeShapeType="1"/>
            </p:cNvSpPr>
            <p:nvPr/>
          </p:nvSpPr>
          <p:spPr bwMode="auto">
            <a:xfrm flipV="1">
              <a:off x="1502" y="2385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1525" y="3171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1968" y="2355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0" name="Line 18"/>
            <p:cNvSpPr>
              <a:spLocks noChangeShapeType="1"/>
            </p:cNvSpPr>
            <p:nvPr/>
          </p:nvSpPr>
          <p:spPr bwMode="auto">
            <a:xfrm>
              <a:off x="2860" y="3301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1" name="Line 19"/>
            <p:cNvSpPr>
              <a:spLocks noChangeShapeType="1"/>
            </p:cNvSpPr>
            <p:nvPr/>
          </p:nvSpPr>
          <p:spPr bwMode="auto">
            <a:xfrm>
              <a:off x="3004" y="3049"/>
              <a:ext cx="0" cy="8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2" name="Line 20"/>
            <p:cNvSpPr>
              <a:spLocks noChangeShapeType="1"/>
            </p:cNvSpPr>
            <p:nvPr/>
          </p:nvSpPr>
          <p:spPr bwMode="auto">
            <a:xfrm>
              <a:off x="3504" y="2592"/>
              <a:ext cx="0" cy="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3888" y="2355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4" name="Freeform 22"/>
            <p:cNvSpPr/>
            <p:nvPr/>
          </p:nvSpPr>
          <p:spPr bwMode="auto">
            <a:xfrm>
              <a:off x="1488" y="2568"/>
              <a:ext cx="2749" cy="1237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84" y="22"/>
                </a:cxn>
                <a:cxn ang="0">
                  <a:pos x="139" y="63"/>
                </a:cxn>
                <a:cxn ang="0">
                  <a:pos x="194" y="121"/>
                </a:cxn>
                <a:cxn ang="0">
                  <a:pos x="250" y="195"/>
                </a:cxn>
                <a:cxn ang="0">
                  <a:pos x="306" y="285"/>
                </a:cxn>
                <a:cxn ang="0">
                  <a:pos x="361" y="384"/>
                </a:cxn>
                <a:cxn ang="0">
                  <a:pos x="417" y="492"/>
                </a:cxn>
                <a:cxn ang="0">
                  <a:pos x="473" y="602"/>
                </a:cxn>
                <a:cxn ang="0">
                  <a:pos x="528" y="715"/>
                </a:cxn>
                <a:cxn ang="0">
                  <a:pos x="583" y="824"/>
                </a:cxn>
                <a:cxn ang="0">
                  <a:pos x="639" y="926"/>
                </a:cxn>
                <a:cxn ang="0">
                  <a:pos x="695" y="1018"/>
                </a:cxn>
                <a:cxn ang="0">
                  <a:pos x="750" y="1097"/>
                </a:cxn>
                <a:cxn ang="0">
                  <a:pos x="805" y="1160"/>
                </a:cxn>
                <a:cxn ang="0">
                  <a:pos x="861" y="1205"/>
                </a:cxn>
                <a:cxn ang="0">
                  <a:pos x="917" y="1231"/>
                </a:cxn>
                <a:cxn ang="0">
                  <a:pos x="972" y="1237"/>
                </a:cxn>
                <a:cxn ang="0">
                  <a:pos x="1028" y="1222"/>
                </a:cxn>
                <a:cxn ang="0">
                  <a:pos x="1083" y="1188"/>
                </a:cxn>
                <a:cxn ang="0">
                  <a:pos x="1139" y="1134"/>
                </a:cxn>
                <a:cxn ang="0">
                  <a:pos x="1194" y="1063"/>
                </a:cxn>
                <a:cxn ang="0">
                  <a:pos x="1250" y="978"/>
                </a:cxn>
                <a:cxn ang="0">
                  <a:pos x="1306" y="882"/>
                </a:cxn>
                <a:cxn ang="0">
                  <a:pos x="1361" y="776"/>
                </a:cxn>
                <a:cxn ang="0">
                  <a:pos x="1416" y="666"/>
                </a:cxn>
                <a:cxn ang="0">
                  <a:pos x="1472" y="553"/>
                </a:cxn>
                <a:cxn ang="0">
                  <a:pos x="1528" y="443"/>
                </a:cxn>
                <a:cxn ang="0">
                  <a:pos x="1583" y="338"/>
                </a:cxn>
                <a:cxn ang="0">
                  <a:pos x="1639" y="244"/>
                </a:cxn>
                <a:cxn ang="0">
                  <a:pos x="1694" y="161"/>
                </a:cxn>
                <a:cxn ang="0">
                  <a:pos x="1750" y="93"/>
                </a:cxn>
                <a:cxn ang="0">
                  <a:pos x="1805" y="43"/>
                </a:cxn>
                <a:cxn ang="0">
                  <a:pos x="1861" y="12"/>
                </a:cxn>
                <a:cxn ang="0">
                  <a:pos x="1916" y="0"/>
                </a:cxn>
                <a:cxn ang="0">
                  <a:pos x="1972" y="8"/>
                </a:cxn>
                <a:cxn ang="0">
                  <a:pos x="2027" y="39"/>
                </a:cxn>
                <a:cxn ang="0">
                  <a:pos x="2083" y="86"/>
                </a:cxn>
                <a:cxn ang="0">
                  <a:pos x="2139" y="152"/>
                </a:cxn>
                <a:cxn ang="0">
                  <a:pos x="2194" y="233"/>
                </a:cxn>
                <a:cxn ang="0">
                  <a:pos x="2250" y="327"/>
                </a:cxn>
                <a:cxn ang="0">
                  <a:pos x="2305" y="431"/>
                </a:cxn>
                <a:cxn ang="0">
                  <a:pos x="2361" y="540"/>
                </a:cxn>
                <a:cxn ang="0">
                  <a:pos x="2416" y="653"/>
                </a:cxn>
                <a:cxn ang="0">
                  <a:pos x="2472" y="764"/>
                </a:cxn>
                <a:cxn ang="0">
                  <a:pos x="2527" y="870"/>
                </a:cxn>
                <a:cxn ang="0">
                  <a:pos x="2583" y="969"/>
                </a:cxn>
                <a:cxn ang="0">
                  <a:pos x="2638" y="1055"/>
                </a:cxn>
                <a:cxn ang="0">
                  <a:pos x="2694" y="1127"/>
                </a:cxn>
                <a:cxn ang="0">
                  <a:pos x="2749" y="1182"/>
                </a:cxn>
              </a:cxnLst>
              <a:rect l="0" t="0" r="r" b="b"/>
              <a:pathLst>
                <a:path w="2749" h="1237">
                  <a:moveTo>
                    <a:pt x="0" y="0"/>
                  </a:moveTo>
                  <a:lnTo>
                    <a:pt x="28" y="2"/>
                  </a:lnTo>
                  <a:lnTo>
                    <a:pt x="55" y="11"/>
                  </a:lnTo>
                  <a:lnTo>
                    <a:pt x="84" y="22"/>
                  </a:lnTo>
                  <a:lnTo>
                    <a:pt x="112" y="41"/>
                  </a:lnTo>
                  <a:lnTo>
                    <a:pt x="139" y="63"/>
                  </a:lnTo>
                  <a:lnTo>
                    <a:pt x="167" y="90"/>
                  </a:lnTo>
                  <a:lnTo>
                    <a:pt x="194" y="121"/>
                  </a:lnTo>
                  <a:lnTo>
                    <a:pt x="222" y="157"/>
                  </a:lnTo>
                  <a:lnTo>
                    <a:pt x="250" y="195"/>
                  </a:lnTo>
                  <a:lnTo>
                    <a:pt x="277" y="238"/>
                  </a:lnTo>
                  <a:lnTo>
                    <a:pt x="306" y="285"/>
                  </a:lnTo>
                  <a:lnTo>
                    <a:pt x="334" y="333"/>
                  </a:lnTo>
                  <a:lnTo>
                    <a:pt x="361" y="384"/>
                  </a:lnTo>
                  <a:lnTo>
                    <a:pt x="389" y="437"/>
                  </a:lnTo>
                  <a:lnTo>
                    <a:pt x="417" y="492"/>
                  </a:lnTo>
                  <a:lnTo>
                    <a:pt x="444" y="547"/>
                  </a:lnTo>
                  <a:lnTo>
                    <a:pt x="473" y="602"/>
                  </a:lnTo>
                  <a:lnTo>
                    <a:pt x="499" y="659"/>
                  </a:lnTo>
                  <a:lnTo>
                    <a:pt x="528" y="715"/>
                  </a:lnTo>
                  <a:lnTo>
                    <a:pt x="556" y="770"/>
                  </a:lnTo>
                  <a:lnTo>
                    <a:pt x="583" y="824"/>
                  </a:lnTo>
                  <a:lnTo>
                    <a:pt x="611" y="876"/>
                  </a:lnTo>
                  <a:lnTo>
                    <a:pt x="639" y="926"/>
                  </a:lnTo>
                  <a:lnTo>
                    <a:pt x="666" y="973"/>
                  </a:lnTo>
                  <a:lnTo>
                    <a:pt x="695" y="1018"/>
                  </a:lnTo>
                  <a:lnTo>
                    <a:pt x="723" y="1059"/>
                  </a:lnTo>
                  <a:lnTo>
                    <a:pt x="750" y="1097"/>
                  </a:lnTo>
                  <a:lnTo>
                    <a:pt x="778" y="1131"/>
                  </a:lnTo>
                  <a:lnTo>
                    <a:pt x="805" y="1160"/>
                  </a:lnTo>
                  <a:lnTo>
                    <a:pt x="833" y="1185"/>
                  </a:lnTo>
                  <a:lnTo>
                    <a:pt x="861" y="1205"/>
                  </a:lnTo>
                  <a:lnTo>
                    <a:pt x="888" y="1221"/>
                  </a:lnTo>
                  <a:lnTo>
                    <a:pt x="917" y="1231"/>
                  </a:lnTo>
                  <a:lnTo>
                    <a:pt x="945" y="1236"/>
                  </a:lnTo>
                  <a:lnTo>
                    <a:pt x="972" y="1237"/>
                  </a:lnTo>
                  <a:lnTo>
                    <a:pt x="1000" y="1232"/>
                  </a:lnTo>
                  <a:lnTo>
                    <a:pt x="1028" y="1222"/>
                  </a:lnTo>
                  <a:lnTo>
                    <a:pt x="1055" y="1207"/>
                  </a:lnTo>
                  <a:lnTo>
                    <a:pt x="1083" y="1188"/>
                  </a:lnTo>
                  <a:lnTo>
                    <a:pt x="1110" y="1163"/>
                  </a:lnTo>
                  <a:lnTo>
                    <a:pt x="1139" y="1134"/>
                  </a:lnTo>
                  <a:lnTo>
                    <a:pt x="1167" y="1101"/>
                  </a:lnTo>
                  <a:lnTo>
                    <a:pt x="1194" y="1063"/>
                  </a:lnTo>
                  <a:lnTo>
                    <a:pt x="1222" y="1022"/>
                  </a:lnTo>
                  <a:lnTo>
                    <a:pt x="1250" y="978"/>
                  </a:lnTo>
                  <a:lnTo>
                    <a:pt x="1277" y="931"/>
                  </a:lnTo>
                  <a:lnTo>
                    <a:pt x="1306" y="882"/>
                  </a:lnTo>
                  <a:lnTo>
                    <a:pt x="1334" y="830"/>
                  </a:lnTo>
                  <a:lnTo>
                    <a:pt x="1361" y="776"/>
                  </a:lnTo>
                  <a:lnTo>
                    <a:pt x="1389" y="722"/>
                  </a:lnTo>
                  <a:lnTo>
                    <a:pt x="1416" y="666"/>
                  </a:lnTo>
                  <a:lnTo>
                    <a:pt x="1444" y="609"/>
                  </a:lnTo>
                  <a:lnTo>
                    <a:pt x="1472" y="553"/>
                  </a:lnTo>
                  <a:lnTo>
                    <a:pt x="1499" y="497"/>
                  </a:lnTo>
                  <a:lnTo>
                    <a:pt x="1528" y="443"/>
                  </a:lnTo>
                  <a:lnTo>
                    <a:pt x="1556" y="390"/>
                  </a:lnTo>
                  <a:lnTo>
                    <a:pt x="1583" y="338"/>
                  </a:lnTo>
                  <a:lnTo>
                    <a:pt x="1611" y="290"/>
                  </a:lnTo>
                  <a:lnTo>
                    <a:pt x="1639" y="244"/>
                  </a:lnTo>
                  <a:lnTo>
                    <a:pt x="1666" y="201"/>
                  </a:lnTo>
                  <a:lnTo>
                    <a:pt x="1694" y="161"/>
                  </a:lnTo>
                  <a:lnTo>
                    <a:pt x="1721" y="124"/>
                  </a:lnTo>
                  <a:lnTo>
                    <a:pt x="1750" y="93"/>
                  </a:lnTo>
                  <a:lnTo>
                    <a:pt x="1778" y="65"/>
                  </a:lnTo>
                  <a:lnTo>
                    <a:pt x="1805" y="43"/>
                  </a:lnTo>
                  <a:lnTo>
                    <a:pt x="1833" y="25"/>
                  </a:lnTo>
                  <a:lnTo>
                    <a:pt x="1861" y="12"/>
                  </a:lnTo>
                  <a:lnTo>
                    <a:pt x="1888" y="3"/>
                  </a:lnTo>
                  <a:lnTo>
                    <a:pt x="1916" y="0"/>
                  </a:lnTo>
                  <a:lnTo>
                    <a:pt x="1945" y="2"/>
                  </a:lnTo>
                  <a:lnTo>
                    <a:pt x="1972" y="8"/>
                  </a:lnTo>
                  <a:lnTo>
                    <a:pt x="2000" y="21"/>
                  </a:lnTo>
                  <a:lnTo>
                    <a:pt x="2027" y="39"/>
                  </a:lnTo>
                  <a:lnTo>
                    <a:pt x="2055" y="60"/>
                  </a:lnTo>
                  <a:lnTo>
                    <a:pt x="2083" y="86"/>
                  </a:lnTo>
                  <a:lnTo>
                    <a:pt x="2110" y="117"/>
                  </a:lnTo>
                  <a:lnTo>
                    <a:pt x="2139" y="152"/>
                  </a:lnTo>
                  <a:lnTo>
                    <a:pt x="2167" y="191"/>
                  </a:lnTo>
                  <a:lnTo>
                    <a:pt x="2194" y="233"/>
                  </a:lnTo>
                  <a:lnTo>
                    <a:pt x="2222" y="279"/>
                  </a:lnTo>
                  <a:lnTo>
                    <a:pt x="2250" y="327"/>
                  </a:lnTo>
                  <a:lnTo>
                    <a:pt x="2277" y="378"/>
                  </a:lnTo>
                  <a:lnTo>
                    <a:pt x="2305" y="431"/>
                  </a:lnTo>
                  <a:lnTo>
                    <a:pt x="2332" y="485"/>
                  </a:lnTo>
                  <a:lnTo>
                    <a:pt x="2361" y="540"/>
                  </a:lnTo>
                  <a:lnTo>
                    <a:pt x="2389" y="596"/>
                  </a:lnTo>
                  <a:lnTo>
                    <a:pt x="2416" y="653"/>
                  </a:lnTo>
                  <a:lnTo>
                    <a:pt x="2444" y="709"/>
                  </a:lnTo>
                  <a:lnTo>
                    <a:pt x="2472" y="764"/>
                  </a:lnTo>
                  <a:lnTo>
                    <a:pt x="2499" y="817"/>
                  </a:lnTo>
                  <a:lnTo>
                    <a:pt x="2527" y="870"/>
                  </a:lnTo>
                  <a:lnTo>
                    <a:pt x="2556" y="920"/>
                  </a:lnTo>
                  <a:lnTo>
                    <a:pt x="2583" y="969"/>
                  </a:lnTo>
                  <a:lnTo>
                    <a:pt x="2611" y="1013"/>
                  </a:lnTo>
                  <a:lnTo>
                    <a:pt x="2638" y="1055"/>
                  </a:lnTo>
                  <a:lnTo>
                    <a:pt x="2666" y="1092"/>
                  </a:lnTo>
                  <a:lnTo>
                    <a:pt x="2694" y="1127"/>
                  </a:lnTo>
                  <a:lnTo>
                    <a:pt x="2721" y="1157"/>
                  </a:lnTo>
                  <a:lnTo>
                    <a:pt x="2749" y="1182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1996" y="2484"/>
              <a:ext cx="1920" cy="1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9896" name="Object 24"/>
            <p:cNvGraphicFramePr>
              <a:graphicFrameLocks noChangeAspect="1"/>
            </p:cNvGraphicFramePr>
            <p:nvPr/>
          </p:nvGraphicFramePr>
          <p:xfrm>
            <a:off x="2729" y="2211"/>
            <a:ext cx="343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33" name="Equation" r:id="rId9" imgW="4470400" imgH="5689600" progId="">
                    <p:embed/>
                  </p:oleObj>
                </mc:Choice>
                <mc:Fallback>
                  <p:oleObj name="Equation" r:id="rId9" imgW="4470400" imgH="5689600" progId="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9" y="2211"/>
                          <a:ext cx="343" cy="4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7" name="Object 25"/>
            <p:cNvGraphicFramePr>
              <a:graphicFrameLocks noChangeAspect="1"/>
            </p:cNvGraphicFramePr>
            <p:nvPr/>
          </p:nvGraphicFramePr>
          <p:xfrm>
            <a:off x="1132" y="2355"/>
            <a:ext cx="40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34" name="Equation" r:id="rId11" imgW="6502400" imgH="6908800" progId="">
                    <p:embed/>
                  </p:oleObj>
                </mc:Choice>
                <mc:Fallback>
                  <p:oleObj name="Equation" r:id="rId11" imgW="6502400" imgH="6908800" progId="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2355"/>
                          <a:ext cx="409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8" name="Object 26"/>
            <p:cNvGraphicFramePr>
              <a:graphicFrameLocks noChangeAspect="1"/>
            </p:cNvGraphicFramePr>
            <p:nvPr/>
          </p:nvGraphicFramePr>
          <p:xfrm>
            <a:off x="3244" y="3411"/>
            <a:ext cx="38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35" name="Equation" r:id="rId13" imgW="6096000" imgH="5689600" progId="">
                    <p:embed/>
                  </p:oleObj>
                </mc:Choice>
                <mc:Fallback>
                  <p:oleObj name="Equation" r:id="rId13" imgW="6096000" imgH="5689600" progId="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4" y="3411"/>
                          <a:ext cx="384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3340" y="2595"/>
              <a:ext cx="0" cy="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0" name="Line 28"/>
            <p:cNvSpPr>
              <a:spLocks noChangeShapeType="1"/>
            </p:cNvSpPr>
            <p:nvPr/>
          </p:nvSpPr>
          <p:spPr bwMode="auto">
            <a:xfrm flipH="1">
              <a:off x="3024" y="3843"/>
              <a:ext cx="35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1" name="Rectangle 29"/>
            <p:cNvSpPr>
              <a:spLocks noChangeArrowheads="1"/>
            </p:cNvSpPr>
            <p:nvPr/>
          </p:nvSpPr>
          <p:spPr bwMode="auto">
            <a:xfrm rot="-98557">
              <a:off x="3330" y="2547"/>
              <a:ext cx="172" cy="79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3072" y="3411"/>
              <a:ext cx="25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3" name="Line 31"/>
            <p:cNvSpPr>
              <a:spLocks noChangeShapeType="1"/>
            </p:cNvSpPr>
            <p:nvPr/>
          </p:nvSpPr>
          <p:spPr bwMode="auto">
            <a:xfrm flipH="1">
              <a:off x="3514" y="3411"/>
              <a:ext cx="25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9904" name="Object 32"/>
            <p:cNvGraphicFramePr>
              <a:graphicFrameLocks noChangeAspect="1"/>
            </p:cNvGraphicFramePr>
            <p:nvPr/>
          </p:nvGraphicFramePr>
          <p:xfrm>
            <a:off x="3532" y="2470"/>
            <a:ext cx="29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336" name="Equation" r:id="rId15" imgW="228600" imgH="203200" progId="">
                    <p:embed/>
                  </p:oleObj>
                </mc:Choice>
                <mc:Fallback>
                  <p:oleObj name="Equation" r:id="rId15" imgW="228600" imgH="203200" progId="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2" y="2470"/>
                          <a:ext cx="299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05" name="AutoShape 33"/>
            <p:cNvSpPr>
              <a:spLocks noChangeArrowheads="1"/>
            </p:cNvSpPr>
            <p:nvPr/>
          </p:nvSpPr>
          <p:spPr bwMode="auto">
            <a:xfrm rot="-14585485">
              <a:off x="2682" y="3136"/>
              <a:ext cx="464" cy="85"/>
            </a:xfrm>
            <a:prstGeom prst="parallelogram">
              <a:avLst>
                <a:gd name="adj" fmla="val 136471"/>
              </a:avLst>
            </a:prstGeom>
            <a:solidFill>
              <a:srgbClr val="CC000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286385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1" lang="en-US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波的能量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utoUpdateAnimBg="0"/>
      <p:bldP spid="7987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457200" y="3886200"/>
            <a:ext cx="5334000" cy="519113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1C1C1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取长度为   的体积元</a:t>
            </a:r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2819400" y="3924300"/>
          <a:ext cx="533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72" name="Equation" r:id="rId3" imgW="254000" imgH="241300" progId="">
                  <p:embed/>
                </p:oleObj>
              </mc:Choice>
              <mc:Fallback>
                <p:oleObj name="Equation" r:id="rId3" imgW="254000" imgH="241300" progId="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924300"/>
                        <a:ext cx="533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914400" y="4495800"/>
            <a:ext cx="80772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3333FF"/>
              </a:buClr>
              <a:buSzPct val="125000"/>
              <a:buFont typeface="Webdings" panose="05030102010509060703" pitchFamily="18" charset="2"/>
              <a:buChar char="2"/>
            </a:pP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体积元在平衡位置（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）时，动能、势能和总机械能均最大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914400" y="5410200"/>
            <a:ext cx="7620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3333FF"/>
              </a:buClr>
              <a:buSzPct val="125000"/>
              <a:buFont typeface="Webdings" panose="05030102010509060703" pitchFamily="18" charset="2"/>
              <a:buChar char="2"/>
            </a:pP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体积元在位移最大处（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）时，三者均为零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914400" y="5957888"/>
            <a:ext cx="76200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3333FF"/>
              </a:buClr>
              <a:buSzPct val="125000"/>
              <a:buFont typeface="Webdings" panose="05030102010509060703" pitchFamily="18" charset="2"/>
              <a:buChar char="2"/>
            </a:pP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波动是能量传递的一种方式 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631950" y="804863"/>
            <a:ext cx="5988050" cy="3195637"/>
            <a:chOff x="864" y="2115"/>
            <a:chExt cx="3772" cy="2013"/>
          </a:xfrm>
        </p:grpSpPr>
        <p:sp>
          <p:nvSpPr>
            <p:cNvPr id="80904" name="Rectangle 8"/>
            <p:cNvSpPr>
              <a:spLocks noChangeArrowheads="1"/>
            </p:cNvSpPr>
            <p:nvPr/>
          </p:nvSpPr>
          <p:spPr bwMode="auto">
            <a:xfrm>
              <a:off x="864" y="2211"/>
              <a:ext cx="3772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5" name="Rectangle 9"/>
            <p:cNvSpPr>
              <a:spLocks noChangeArrowheads="1"/>
            </p:cNvSpPr>
            <p:nvPr/>
          </p:nvSpPr>
          <p:spPr bwMode="auto">
            <a:xfrm>
              <a:off x="1258" y="3018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80906" name="Rectangle 10"/>
            <p:cNvSpPr>
              <a:spLocks noChangeArrowheads="1"/>
            </p:cNvSpPr>
            <p:nvPr/>
          </p:nvSpPr>
          <p:spPr bwMode="auto">
            <a:xfrm>
              <a:off x="1612" y="2115"/>
              <a:ext cx="176" cy="3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39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0907" name="Object 11"/>
            <p:cNvGraphicFramePr>
              <a:graphicFrameLocks noChangeAspect="1"/>
            </p:cNvGraphicFramePr>
            <p:nvPr/>
          </p:nvGraphicFramePr>
          <p:xfrm>
            <a:off x="2764" y="3795"/>
            <a:ext cx="35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73" name="Equation" r:id="rId5" imgW="254000" imgH="241300" progId="">
                    <p:embed/>
                  </p:oleObj>
                </mc:Choice>
                <mc:Fallback>
                  <p:oleObj name="Equation" r:id="rId5" imgW="254000" imgH="241300" progId="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3795"/>
                          <a:ext cx="358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08" name="Line 12"/>
            <p:cNvSpPr>
              <a:spLocks noChangeShapeType="1"/>
            </p:cNvSpPr>
            <p:nvPr/>
          </p:nvSpPr>
          <p:spPr bwMode="auto">
            <a:xfrm>
              <a:off x="2476" y="3843"/>
              <a:ext cx="35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0909" name="Object 13"/>
            <p:cNvGraphicFramePr>
              <a:graphicFrameLocks noChangeAspect="1"/>
            </p:cNvGraphicFramePr>
            <p:nvPr/>
          </p:nvGraphicFramePr>
          <p:xfrm>
            <a:off x="2657" y="2902"/>
            <a:ext cx="29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74" name="Equation" r:id="rId7" imgW="228600" imgH="203200" progId="">
                    <p:embed/>
                  </p:oleObj>
                </mc:Choice>
                <mc:Fallback>
                  <p:oleObj name="Equation" r:id="rId7" imgW="228600" imgH="203200" progId="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7" y="2902"/>
                          <a:ext cx="299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0" name="Object 14"/>
            <p:cNvGraphicFramePr>
              <a:graphicFrameLocks noChangeAspect="1"/>
            </p:cNvGraphicFramePr>
            <p:nvPr/>
          </p:nvGraphicFramePr>
          <p:xfrm>
            <a:off x="4206" y="2909"/>
            <a:ext cx="2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75" name="公式" r:id="rId9" imgW="177800" imgH="190500" progId="">
                    <p:embed/>
                  </p:oleObj>
                </mc:Choice>
                <mc:Fallback>
                  <p:oleObj name="公式" r:id="rId9" imgW="177800" imgH="190500" progId="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6" y="2909"/>
                          <a:ext cx="22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11" name="Line 15"/>
            <p:cNvSpPr>
              <a:spLocks noChangeShapeType="1"/>
            </p:cNvSpPr>
            <p:nvPr/>
          </p:nvSpPr>
          <p:spPr bwMode="auto">
            <a:xfrm flipV="1">
              <a:off x="1502" y="2385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2" name="Line 16"/>
            <p:cNvSpPr>
              <a:spLocks noChangeShapeType="1"/>
            </p:cNvSpPr>
            <p:nvPr/>
          </p:nvSpPr>
          <p:spPr bwMode="auto">
            <a:xfrm>
              <a:off x="1525" y="3171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3" name="Line 17"/>
            <p:cNvSpPr>
              <a:spLocks noChangeShapeType="1"/>
            </p:cNvSpPr>
            <p:nvPr/>
          </p:nvSpPr>
          <p:spPr bwMode="auto">
            <a:xfrm>
              <a:off x="1968" y="2355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4" name="Line 18"/>
            <p:cNvSpPr>
              <a:spLocks noChangeShapeType="1"/>
            </p:cNvSpPr>
            <p:nvPr/>
          </p:nvSpPr>
          <p:spPr bwMode="auto">
            <a:xfrm>
              <a:off x="2860" y="3301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5" name="Line 19"/>
            <p:cNvSpPr>
              <a:spLocks noChangeShapeType="1"/>
            </p:cNvSpPr>
            <p:nvPr/>
          </p:nvSpPr>
          <p:spPr bwMode="auto">
            <a:xfrm>
              <a:off x="3004" y="3049"/>
              <a:ext cx="0" cy="8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6" name="Line 20"/>
            <p:cNvSpPr>
              <a:spLocks noChangeShapeType="1"/>
            </p:cNvSpPr>
            <p:nvPr/>
          </p:nvSpPr>
          <p:spPr bwMode="auto">
            <a:xfrm>
              <a:off x="3504" y="2592"/>
              <a:ext cx="0" cy="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7" name="Line 21"/>
            <p:cNvSpPr>
              <a:spLocks noChangeShapeType="1"/>
            </p:cNvSpPr>
            <p:nvPr/>
          </p:nvSpPr>
          <p:spPr bwMode="auto">
            <a:xfrm>
              <a:off x="3888" y="2355"/>
              <a:ext cx="0" cy="1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8" name="Freeform 22"/>
            <p:cNvSpPr/>
            <p:nvPr/>
          </p:nvSpPr>
          <p:spPr bwMode="auto">
            <a:xfrm>
              <a:off x="1488" y="2568"/>
              <a:ext cx="2749" cy="1237"/>
            </a:xfrm>
            <a:custGeom>
              <a:avLst/>
              <a:gdLst/>
              <a:ahLst/>
              <a:cxnLst>
                <a:cxn ang="0">
                  <a:pos x="28" y="2"/>
                </a:cxn>
                <a:cxn ang="0">
                  <a:pos x="84" y="22"/>
                </a:cxn>
                <a:cxn ang="0">
                  <a:pos x="139" y="63"/>
                </a:cxn>
                <a:cxn ang="0">
                  <a:pos x="194" y="121"/>
                </a:cxn>
                <a:cxn ang="0">
                  <a:pos x="250" y="195"/>
                </a:cxn>
                <a:cxn ang="0">
                  <a:pos x="306" y="285"/>
                </a:cxn>
                <a:cxn ang="0">
                  <a:pos x="361" y="384"/>
                </a:cxn>
                <a:cxn ang="0">
                  <a:pos x="417" y="492"/>
                </a:cxn>
                <a:cxn ang="0">
                  <a:pos x="473" y="602"/>
                </a:cxn>
                <a:cxn ang="0">
                  <a:pos x="528" y="715"/>
                </a:cxn>
                <a:cxn ang="0">
                  <a:pos x="583" y="824"/>
                </a:cxn>
                <a:cxn ang="0">
                  <a:pos x="639" y="926"/>
                </a:cxn>
                <a:cxn ang="0">
                  <a:pos x="695" y="1018"/>
                </a:cxn>
                <a:cxn ang="0">
                  <a:pos x="750" y="1097"/>
                </a:cxn>
                <a:cxn ang="0">
                  <a:pos x="805" y="1160"/>
                </a:cxn>
                <a:cxn ang="0">
                  <a:pos x="861" y="1205"/>
                </a:cxn>
                <a:cxn ang="0">
                  <a:pos x="917" y="1231"/>
                </a:cxn>
                <a:cxn ang="0">
                  <a:pos x="972" y="1237"/>
                </a:cxn>
                <a:cxn ang="0">
                  <a:pos x="1028" y="1222"/>
                </a:cxn>
                <a:cxn ang="0">
                  <a:pos x="1083" y="1188"/>
                </a:cxn>
                <a:cxn ang="0">
                  <a:pos x="1139" y="1134"/>
                </a:cxn>
                <a:cxn ang="0">
                  <a:pos x="1194" y="1063"/>
                </a:cxn>
                <a:cxn ang="0">
                  <a:pos x="1250" y="978"/>
                </a:cxn>
                <a:cxn ang="0">
                  <a:pos x="1306" y="882"/>
                </a:cxn>
                <a:cxn ang="0">
                  <a:pos x="1361" y="776"/>
                </a:cxn>
                <a:cxn ang="0">
                  <a:pos x="1416" y="666"/>
                </a:cxn>
                <a:cxn ang="0">
                  <a:pos x="1472" y="553"/>
                </a:cxn>
                <a:cxn ang="0">
                  <a:pos x="1528" y="443"/>
                </a:cxn>
                <a:cxn ang="0">
                  <a:pos x="1583" y="338"/>
                </a:cxn>
                <a:cxn ang="0">
                  <a:pos x="1639" y="244"/>
                </a:cxn>
                <a:cxn ang="0">
                  <a:pos x="1694" y="161"/>
                </a:cxn>
                <a:cxn ang="0">
                  <a:pos x="1750" y="93"/>
                </a:cxn>
                <a:cxn ang="0">
                  <a:pos x="1805" y="43"/>
                </a:cxn>
                <a:cxn ang="0">
                  <a:pos x="1861" y="12"/>
                </a:cxn>
                <a:cxn ang="0">
                  <a:pos x="1916" y="0"/>
                </a:cxn>
                <a:cxn ang="0">
                  <a:pos x="1972" y="8"/>
                </a:cxn>
                <a:cxn ang="0">
                  <a:pos x="2027" y="39"/>
                </a:cxn>
                <a:cxn ang="0">
                  <a:pos x="2083" y="86"/>
                </a:cxn>
                <a:cxn ang="0">
                  <a:pos x="2139" y="152"/>
                </a:cxn>
                <a:cxn ang="0">
                  <a:pos x="2194" y="233"/>
                </a:cxn>
                <a:cxn ang="0">
                  <a:pos x="2250" y="327"/>
                </a:cxn>
                <a:cxn ang="0">
                  <a:pos x="2305" y="431"/>
                </a:cxn>
                <a:cxn ang="0">
                  <a:pos x="2361" y="540"/>
                </a:cxn>
                <a:cxn ang="0">
                  <a:pos x="2416" y="653"/>
                </a:cxn>
                <a:cxn ang="0">
                  <a:pos x="2472" y="764"/>
                </a:cxn>
                <a:cxn ang="0">
                  <a:pos x="2527" y="870"/>
                </a:cxn>
                <a:cxn ang="0">
                  <a:pos x="2583" y="969"/>
                </a:cxn>
                <a:cxn ang="0">
                  <a:pos x="2638" y="1055"/>
                </a:cxn>
                <a:cxn ang="0">
                  <a:pos x="2694" y="1127"/>
                </a:cxn>
                <a:cxn ang="0">
                  <a:pos x="2749" y="1182"/>
                </a:cxn>
              </a:cxnLst>
              <a:rect l="0" t="0" r="r" b="b"/>
              <a:pathLst>
                <a:path w="2749" h="1237">
                  <a:moveTo>
                    <a:pt x="0" y="0"/>
                  </a:moveTo>
                  <a:lnTo>
                    <a:pt x="28" y="2"/>
                  </a:lnTo>
                  <a:lnTo>
                    <a:pt x="55" y="11"/>
                  </a:lnTo>
                  <a:lnTo>
                    <a:pt x="84" y="22"/>
                  </a:lnTo>
                  <a:lnTo>
                    <a:pt x="112" y="41"/>
                  </a:lnTo>
                  <a:lnTo>
                    <a:pt x="139" y="63"/>
                  </a:lnTo>
                  <a:lnTo>
                    <a:pt x="167" y="90"/>
                  </a:lnTo>
                  <a:lnTo>
                    <a:pt x="194" y="121"/>
                  </a:lnTo>
                  <a:lnTo>
                    <a:pt x="222" y="157"/>
                  </a:lnTo>
                  <a:lnTo>
                    <a:pt x="250" y="195"/>
                  </a:lnTo>
                  <a:lnTo>
                    <a:pt x="277" y="238"/>
                  </a:lnTo>
                  <a:lnTo>
                    <a:pt x="306" y="285"/>
                  </a:lnTo>
                  <a:lnTo>
                    <a:pt x="334" y="333"/>
                  </a:lnTo>
                  <a:lnTo>
                    <a:pt x="361" y="384"/>
                  </a:lnTo>
                  <a:lnTo>
                    <a:pt x="389" y="437"/>
                  </a:lnTo>
                  <a:lnTo>
                    <a:pt x="417" y="492"/>
                  </a:lnTo>
                  <a:lnTo>
                    <a:pt x="444" y="547"/>
                  </a:lnTo>
                  <a:lnTo>
                    <a:pt x="473" y="602"/>
                  </a:lnTo>
                  <a:lnTo>
                    <a:pt x="499" y="659"/>
                  </a:lnTo>
                  <a:lnTo>
                    <a:pt x="528" y="715"/>
                  </a:lnTo>
                  <a:lnTo>
                    <a:pt x="556" y="770"/>
                  </a:lnTo>
                  <a:lnTo>
                    <a:pt x="583" y="824"/>
                  </a:lnTo>
                  <a:lnTo>
                    <a:pt x="611" y="876"/>
                  </a:lnTo>
                  <a:lnTo>
                    <a:pt x="639" y="926"/>
                  </a:lnTo>
                  <a:lnTo>
                    <a:pt x="666" y="973"/>
                  </a:lnTo>
                  <a:lnTo>
                    <a:pt x="695" y="1018"/>
                  </a:lnTo>
                  <a:lnTo>
                    <a:pt x="723" y="1059"/>
                  </a:lnTo>
                  <a:lnTo>
                    <a:pt x="750" y="1097"/>
                  </a:lnTo>
                  <a:lnTo>
                    <a:pt x="778" y="1131"/>
                  </a:lnTo>
                  <a:lnTo>
                    <a:pt x="805" y="1160"/>
                  </a:lnTo>
                  <a:lnTo>
                    <a:pt x="833" y="1185"/>
                  </a:lnTo>
                  <a:lnTo>
                    <a:pt x="861" y="1205"/>
                  </a:lnTo>
                  <a:lnTo>
                    <a:pt x="888" y="1221"/>
                  </a:lnTo>
                  <a:lnTo>
                    <a:pt x="917" y="1231"/>
                  </a:lnTo>
                  <a:lnTo>
                    <a:pt x="945" y="1236"/>
                  </a:lnTo>
                  <a:lnTo>
                    <a:pt x="972" y="1237"/>
                  </a:lnTo>
                  <a:lnTo>
                    <a:pt x="1000" y="1232"/>
                  </a:lnTo>
                  <a:lnTo>
                    <a:pt x="1028" y="1222"/>
                  </a:lnTo>
                  <a:lnTo>
                    <a:pt x="1055" y="1207"/>
                  </a:lnTo>
                  <a:lnTo>
                    <a:pt x="1083" y="1188"/>
                  </a:lnTo>
                  <a:lnTo>
                    <a:pt x="1110" y="1163"/>
                  </a:lnTo>
                  <a:lnTo>
                    <a:pt x="1139" y="1134"/>
                  </a:lnTo>
                  <a:lnTo>
                    <a:pt x="1167" y="1101"/>
                  </a:lnTo>
                  <a:lnTo>
                    <a:pt x="1194" y="1063"/>
                  </a:lnTo>
                  <a:lnTo>
                    <a:pt x="1222" y="1022"/>
                  </a:lnTo>
                  <a:lnTo>
                    <a:pt x="1250" y="978"/>
                  </a:lnTo>
                  <a:lnTo>
                    <a:pt x="1277" y="931"/>
                  </a:lnTo>
                  <a:lnTo>
                    <a:pt x="1306" y="882"/>
                  </a:lnTo>
                  <a:lnTo>
                    <a:pt x="1334" y="830"/>
                  </a:lnTo>
                  <a:lnTo>
                    <a:pt x="1361" y="776"/>
                  </a:lnTo>
                  <a:lnTo>
                    <a:pt x="1389" y="722"/>
                  </a:lnTo>
                  <a:lnTo>
                    <a:pt x="1416" y="666"/>
                  </a:lnTo>
                  <a:lnTo>
                    <a:pt x="1444" y="609"/>
                  </a:lnTo>
                  <a:lnTo>
                    <a:pt x="1472" y="553"/>
                  </a:lnTo>
                  <a:lnTo>
                    <a:pt x="1499" y="497"/>
                  </a:lnTo>
                  <a:lnTo>
                    <a:pt x="1528" y="443"/>
                  </a:lnTo>
                  <a:lnTo>
                    <a:pt x="1556" y="390"/>
                  </a:lnTo>
                  <a:lnTo>
                    <a:pt x="1583" y="338"/>
                  </a:lnTo>
                  <a:lnTo>
                    <a:pt x="1611" y="290"/>
                  </a:lnTo>
                  <a:lnTo>
                    <a:pt x="1639" y="244"/>
                  </a:lnTo>
                  <a:lnTo>
                    <a:pt x="1666" y="201"/>
                  </a:lnTo>
                  <a:lnTo>
                    <a:pt x="1694" y="161"/>
                  </a:lnTo>
                  <a:lnTo>
                    <a:pt x="1721" y="124"/>
                  </a:lnTo>
                  <a:lnTo>
                    <a:pt x="1750" y="93"/>
                  </a:lnTo>
                  <a:lnTo>
                    <a:pt x="1778" y="65"/>
                  </a:lnTo>
                  <a:lnTo>
                    <a:pt x="1805" y="43"/>
                  </a:lnTo>
                  <a:lnTo>
                    <a:pt x="1833" y="25"/>
                  </a:lnTo>
                  <a:lnTo>
                    <a:pt x="1861" y="12"/>
                  </a:lnTo>
                  <a:lnTo>
                    <a:pt x="1888" y="3"/>
                  </a:lnTo>
                  <a:lnTo>
                    <a:pt x="1916" y="0"/>
                  </a:lnTo>
                  <a:lnTo>
                    <a:pt x="1945" y="2"/>
                  </a:lnTo>
                  <a:lnTo>
                    <a:pt x="1972" y="8"/>
                  </a:lnTo>
                  <a:lnTo>
                    <a:pt x="2000" y="21"/>
                  </a:lnTo>
                  <a:lnTo>
                    <a:pt x="2027" y="39"/>
                  </a:lnTo>
                  <a:lnTo>
                    <a:pt x="2055" y="60"/>
                  </a:lnTo>
                  <a:lnTo>
                    <a:pt x="2083" y="86"/>
                  </a:lnTo>
                  <a:lnTo>
                    <a:pt x="2110" y="117"/>
                  </a:lnTo>
                  <a:lnTo>
                    <a:pt x="2139" y="152"/>
                  </a:lnTo>
                  <a:lnTo>
                    <a:pt x="2167" y="191"/>
                  </a:lnTo>
                  <a:lnTo>
                    <a:pt x="2194" y="233"/>
                  </a:lnTo>
                  <a:lnTo>
                    <a:pt x="2222" y="279"/>
                  </a:lnTo>
                  <a:lnTo>
                    <a:pt x="2250" y="327"/>
                  </a:lnTo>
                  <a:lnTo>
                    <a:pt x="2277" y="378"/>
                  </a:lnTo>
                  <a:lnTo>
                    <a:pt x="2305" y="431"/>
                  </a:lnTo>
                  <a:lnTo>
                    <a:pt x="2332" y="485"/>
                  </a:lnTo>
                  <a:lnTo>
                    <a:pt x="2361" y="540"/>
                  </a:lnTo>
                  <a:lnTo>
                    <a:pt x="2389" y="596"/>
                  </a:lnTo>
                  <a:lnTo>
                    <a:pt x="2416" y="653"/>
                  </a:lnTo>
                  <a:lnTo>
                    <a:pt x="2444" y="709"/>
                  </a:lnTo>
                  <a:lnTo>
                    <a:pt x="2472" y="764"/>
                  </a:lnTo>
                  <a:lnTo>
                    <a:pt x="2499" y="817"/>
                  </a:lnTo>
                  <a:lnTo>
                    <a:pt x="2527" y="870"/>
                  </a:lnTo>
                  <a:lnTo>
                    <a:pt x="2556" y="920"/>
                  </a:lnTo>
                  <a:lnTo>
                    <a:pt x="2583" y="969"/>
                  </a:lnTo>
                  <a:lnTo>
                    <a:pt x="2611" y="1013"/>
                  </a:lnTo>
                  <a:lnTo>
                    <a:pt x="2638" y="1055"/>
                  </a:lnTo>
                  <a:lnTo>
                    <a:pt x="2666" y="1092"/>
                  </a:lnTo>
                  <a:lnTo>
                    <a:pt x="2694" y="1127"/>
                  </a:lnTo>
                  <a:lnTo>
                    <a:pt x="2721" y="1157"/>
                  </a:lnTo>
                  <a:lnTo>
                    <a:pt x="2749" y="1182"/>
                  </a:lnTo>
                </a:path>
              </a:pathLst>
            </a:custGeom>
            <a:noFill/>
            <a:ln w="28575">
              <a:solidFill>
                <a:srgbClr val="0000FF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9" name="Line 23"/>
            <p:cNvSpPr>
              <a:spLocks noChangeShapeType="1"/>
            </p:cNvSpPr>
            <p:nvPr/>
          </p:nvSpPr>
          <p:spPr bwMode="auto">
            <a:xfrm>
              <a:off x="1996" y="2484"/>
              <a:ext cx="1920" cy="1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0920" name="Object 24"/>
            <p:cNvGraphicFramePr>
              <a:graphicFrameLocks noChangeAspect="1"/>
            </p:cNvGraphicFramePr>
            <p:nvPr/>
          </p:nvGraphicFramePr>
          <p:xfrm>
            <a:off x="2729" y="2211"/>
            <a:ext cx="343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76" name="Equation" r:id="rId11" imgW="190500" imgH="241300" progId="">
                    <p:embed/>
                  </p:oleObj>
                </mc:Choice>
                <mc:Fallback>
                  <p:oleObj name="Equation" r:id="rId11" imgW="190500" imgH="241300" progId="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9" y="2211"/>
                          <a:ext cx="343" cy="4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1" name="Object 25"/>
            <p:cNvGraphicFramePr>
              <a:graphicFrameLocks noChangeAspect="1"/>
            </p:cNvGraphicFramePr>
            <p:nvPr/>
          </p:nvGraphicFramePr>
          <p:xfrm>
            <a:off x="1132" y="2355"/>
            <a:ext cx="40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77" name="Equation" r:id="rId13" imgW="266700" imgH="292100" progId="">
                    <p:embed/>
                  </p:oleObj>
                </mc:Choice>
                <mc:Fallback>
                  <p:oleObj name="Equation" r:id="rId13" imgW="266700" imgH="292100" progId="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2355"/>
                          <a:ext cx="409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2" name="Object 26"/>
            <p:cNvGraphicFramePr>
              <a:graphicFrameLocks noChangeAspect="1"/>
            </p:cNvGraphicFramePr>
            <p:nvPr/>
          </p:nvGraphicFramePr>
          <p:xfrm>
            <a:off x="3244" y="3411"/>
            <a:ext cx="38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78" name="Equation" r:id="rId15" imgW="254000" imgH="241300" progId="">
                    <p:embed/>
                  </p:oleObj>
                </mc:Choice>
                <mc:Fallback>
                  <p:oleObj name="Equation" r:id="rId15" imgW="254000" imgH="241300" progId="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4" y="3411"/>
                          <a:ext cx="384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23" name="Line 27"/>
            <p:cNvSpPr>
              <a:spLocks noChangeShapeType="1"/>
            </p:cNvSpPr>
            <p:nvPr/>
          </p:nvSpPr>
          <p:spPr bwMode="auto">
            <a:xfrm>
              <a:off x="3340" y="2595"/>
              <a:ext cx="0" cy="9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4" name="Line 28"/>
            <p:cNvSpPr>
              <a:spLocks noChangeShapeType="1"/>
            </p:cNvSpPr>
            <p:nvPr/>
          </p:nvSpPr>
          <p:spPr bwMode="auto">
            <a:xfrm flipH="1">
              <a:off x="3024" y="3843"/>
              <a:ext cx="35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5" name="Rectangle 29"/>
            <p:cNvSpPr>
              <a:spLocks noChangeArrowheads="1"/>
            </p:cNvSpPr>
            <p:nvPr/>
          </p:nvSpPr>
          <p:spPr bwMode="auto">
            <a:xfrm rot="-98557">
              <a:off x="3330" y="2547"/>
              <a:ext cx="172" cy="79"/>
            </a:xfrm>
            <a:prstGeom prst="rect">
              <a:avLst/>
            </a:prstGeom>
            <a:solidFill>
              <a:srgbClr val="CC000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6" name="Line 30"/>
            <p:cNvSpPr>
              <a:spLocks noChangeShapeType="1"/>
            </p:cNvSpPr>
            <p:nvPr/>
          </p:nvSpPr>
          <p:spPr bwMode="auto">
            <a:xfrm>
              <a:off x="3072" y="3411"/>
              <a:ext cx="25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7" name="Line 31"/>
            <p:cNvSpPr>
              <a:spLocks noChangeShapeType="1"/>
            </p:cNvSpPr>
            <p:nvPr/>
          </p:nvSpPr>
          <p:spPr bwMode="auto">
            <a:xfrm flipH="1">
              <a:off x="3514" y="3411"/>
              <a:ext cx="258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0928" name="Object 32"/>
            <p:cNvGraphicFramePr>
              <a:graphicFrameLocks noChangeAspect="1"/>
            </p:cNvGraphicFramePr>
            <p:nvPr/>
          </p:nvGraphicFramePr>
          <p:xfrm>
            <a:off x="3532" y="2470"/>
            <a:ext cx="29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79" name="Equation" r:id="rId17" imgW="228600" imgH="203200" progId="">
                    <p:embed/>
                  </p:oleObj>
                </mc:Choice>
                <mc:Fallback>
                  <p:oleObj name="Equation" r:id="rId17" imgW="228600" imgH="203200" progId="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2" y="2470"/>
                          <a:ext cx="299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29" name="AutoShape 33"/>
            <p:cNvSpPr>
              <a:spLocks noChangeArrowheads="1"/>
            </p:cNvSpPr>
            <p:nvPr/>
          </p:nvSpPr>
          <p:spPr bwMode="auto">
            <a:xfrm rot="-14585485">
              <a:off x="2682" y="3136"/>
              <a:ext cx="464" cy="85"/>
            </a:xfrm>
            <a:prstGeom prst="parallelogram">
              <a:avLst>
                <a:gd name="adj" fmla="val 136471"/>
              </a:avLst>
            </a:prstGeom>
            <a:solidFill>
              <a:srgbClr val="CC0000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286385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1" lang="en-US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波的能量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autoUpdateAnimBg="0"/>
      <p:bldP spid="80901" grpId="0" autoUpdateAnimBg="0"/>
      <p:bldP spid="8090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Text Box 33"/>
          <p:cNvSpPr txBox="1">
            <a:spLocks noChangeArrowheads="1"/>
          </p:cNvSpPr>
          <p:nvPr/>
        </p:nvSpPr>
        <p:spPr bwMode="auto">
          <a:xfrm>
            <a:off x="765175" y="889762"/>
            <a:ext cx="7910513" cy="558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以固体棒中传播的纵波为例分析波动能量的传播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320512" name="Object 0"/>
          <p:cNvGraphicFramePr>
            <a:graphicFrameLocks noChangeAspect="1"/>
          </p:cNvGraphicFramePr>
          <p:nvPr/>
        </p:nvGraphicFramePr>
        <p:xfrm>
          <a:off x="1143000" y="1447800"/>
          <a:ext cx="42338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60" name="Equation" r:id="rId3" imgW="1790700" imgH="393700" progId="">
                  <p:embed/>
                </p:oleObj>
              </mc:Choice>
              <mc:Fallback>
                <p:oleObj name="Equation" r:id="rId3" imgW="1790700" imgH="393700" progId="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47800"/>
                        <a:ext cx="4233863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3" name="Object 1"/>
          <p:cNvGraphicFramePr>
            <a:graphicFrameLocks noChangeAspect="1"/>
          </p:cNvGraphicFramePr>
          <p:nvPr/>
        </p:nvGraphicFramePr>
        <p:xfrm>
          <a:off x="5867400" y="1419225"/>
          <a:ext cx="27892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61" name="Equation" r:id="rId5" imgW="1129665" imgH="393700" progId="">
                  <p:embed/>
                </p:oleObj>
              </mc:Choice>
              <mc:Fallback>
                <p:oleObj name="Equation" r:id="rId5" imgW="1129665" imgH="393700" progId="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19225"/>
                        <a:ext cx="2789238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14" name="Object 2"/>
          <p:cNvGraphicFramePr>
            <a:graphicFrameLocks noChangeAspect="1"/>
          </p:cNvGraphicFramePr>
          <p:nvPr/>
        </p:nvGraphicFramePr>
        <p:xfrm>
          <a:off x="1422400" y="2560638"/>
          <a:ext cx="4589463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62" name="Equation" r:id="rId7" imgW="1714500" imgH="393700" progId="">
                  <p:embed/>
                </p:oleObj>
              </mc:Choice>
              <mc:Fallback>
                <p:oleObj name="Equation" r:id="rId7" imgW="1714500" imgH="393700" progId="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560638"/>
                        <a:ext cx="4589463" cy="108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73" name="Text Box 45"/>
          <p:cNvSpPr txBox="1">
            <a:spLocks noChangeArrowheads="1"/>
          </p:cNvSpPr>
          <p:nvPr/>
        </p:nvSpPr>
        <p:spPr bwMode="auto">
          <a:xfrm>
            <a:off x="900113" y="3581602"/>
            <a:ext cx="1766887" cy="6093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buClr>
                <a:srgbClr val="3333FF"/>
              </a:buClr>
              <a:buSzPct val="125000"/>
              <a:buFont typeface="Webdings" panose="05030102010509060703" pitchFamily="18" charset="2"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振动动能</a:t>
            </a:r>
          </a:p>
        </p:txBody>
      </p:sp>
      <p:graphicFrame>
        <p:nvGraphicFramePr>
          <p:cNvPr id="320515" name="Object 3"/>
          <p:cNvGraphicFramePr>
            <a:graphicFrameLocks noChangeAspect="1"/>
          </p:cNvGraphicFramePr>
          <p:nvPr/>
        </p:nvGraphicFramePr>
        <p:xfrm>
          <a:off x="3059113" y="3429000"/>
          <a:ext cx="49688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63" name="Equation" r:id="rId9" imgW="3797300" imgH="723900" progId="">
                  <p:embed/>
                </p:oleObj>
              </mc:Choice>
              <mc:Fallback>
                <p:oleObj name="Equation" r:id="rId9" imgW="3797300" imgH="723900" progId="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429000"/>
                        <a:ext cx="4968875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9"/>
          <p:cNvGrpSpPr/>
          <p:nvPr/>
        </p:nvGrpSpPr>
        <p:grpSpPr bwMode="auto">
          <a:xfrm>
            <a:off x="1828800" y="4419600"/>
            <a:ext cx="5257800" cy="1841500"/>
            <a:chOff x="2160" y="2968"/>
            <a:chExt cx="3168" cy="1304"/>
          </a:xfrm>
        </p:grpSpPr>
        <p:sp>
          <p:nvSpPr>
            <p:cNvPr id="1038" name="Rectangle 50"/>
            <p:cNvSpPr>
              <a:spLocks noChangeArrowheads="1"/>
            </p:cNvSpPr>
            <p:nvPr/>
          </p:nvSpPr>
          <p:spPr bwMode="auto">
            <a:xfrm>
              <a:off x="2160" y="2968"/>
              <a:ext cx="3168" cy="1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Line 51"/>
            <p:cNvSpPr>
              <a:spLocks noChangeShapeType="1"/>
            </p:cNvSpPr>
            <p:nvPr/>
          </p:nvSpPr>
          <p:spPr bwMode="auto">
            <a:xfrm>
              <a:off x="2556" y="3470"/>
              <a:ext cx="648" cy="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Text Box 52"/>
            <p:cNvSpPr txBox="1">
              <a:spLocks noChangeArrowheads="1"/>
            </p:cNvSpPr>
            <p:nvPr/>
          </p:nvSpPr>
          <p:spPr bwMode="auto">
            <a:xfrm>
              <a:off x="4819" y="3216"/>
              <a:ext cx="269" cy="5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4400" b="0" i="1">
                  <a:solidFill>
                    <a:schemeClr val="tx1"/>
                  </a:solidFill>
                </a:rPr>
                <a:t>x</a:t>
              </a:r>
            </a:p>
          </p:txBody>
        </p:sp>
        <p:graphicFrame>
          <p:nvGraphicFramePr>
            <p:cNvPr id="1030" name="Object 4"/>
            <p:cNvGraphicFramePr>
              <a:graphicFrameLocks noChangeAspect="1"/>
            </p:cNvGraphicFramePr>
            <p:nvPr/>
          </p:nvGraphicFramePr>
          <p:xfrm>
            <a:off x="2700" y="3428"/>
            <a:ext cx="25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64" name="Equation" r:id="rId11" imgW="127000" imgH="139700" progId="">
                    <p:embed/>
                  </p:oleObj>
                </mc:Choice>
                <mc:Fallback>
                  <p:oleObj name="Equation" r:id="rId11" imgW="127000" imgH="139700" progId="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3428"/>
                          <a:ext cx="25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1" name="AutoShape 54"/>
            <p:cNvSpPr>
              <a:spLocks noChangeArrowheads="1"/>
            </p:cNvSpPr>
            <p:nvPr/>
          </p:nvSpPr>
          <p:spPr bwMode="auto">
            <a:xfrm>
              <a:off x="2546" y="3135"/>
              <a:ext cx="2327" cy="244"/>
            </a:xfrm>
            <a:prstGeom prst="cube">
              <a:avLst>
                <a:gd name="adj" fmla="val 47134"/>
              </a:avLst>
            </a:prstGeom>
            <a:noFill/>
            <a:ln w="22225">
              <a:solidFill>
                <a:srgbClr val="0066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AutoShape 55"/>
            <p:cNvSpPr>
              <a:spLocks noChangeArrowheads="1"/>
            </p:cNvSpPr>
            <p:nvPr/>
          </p:nvSpPr>
          <p:spPr bwMode="auto">
            <a:xfrm>
              <a:off x="3197" y="3135"/>
              <a:ext cx="615" cy="244"/>
            </a:xfrm>
            <a:prstGeom prst="cube">
              <a:avLst>
                <a:gd name="adj" fmla="val 47134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Line 56"/>
            <p:cNvSpPr>
              <a:spLocks noChangeShapeType="1"/>
            </p:cNvSpPr>
            <p:nvPr/>
          </p:nvSpPr>
          <p:spPr bwMode="auto">
            <a:xfrm>
              <a:off x="2544" y="3360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Text Box 57"/>
            <p:cNvSpPr txBox="1">
              <a:spLocks noChangeArrowheads="1"/>
            </p:cNvSpPr>
            <p:nvPr/>
          </p:nvSpPr>
          <p:spPr bwMode="auto">
            <a:xfrm>
              <a:off x="2277" y="3303"/>
              <a:ext cx="266" cy="368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O</a:t>
              </a:r>
            </a:p>
          </p:txBody>
        </p:sp>
        <p:sp>
          <p:nvSpPr>
            <p:cNvPr id="1045" name="Line 58"/>
            <p:cNvSpPr>
              <a:spLocks noChangeShapeType="1"/>
            </p:cNvSpPr>
            <p:nvPr/>
          </p:nvSpPr>
          <p:spPr bwMode="auto">
            <a:xfrm>
              <a:off x="3204" y="3470"/>
              <a:ext cx="504" cy="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1" name="Object 5"/>
            <p:cNvGraphicFramePr>
              <a:graphicFrameLocks noChangeAspect="1"/>
            </p:cNvGraphicFramePr>
            <p:nvPr/>
          </p:nvGraphicFramePr>
          <p:xfrm>
            <a:off x="3276" y="3428"/>
            <a:ext cx="29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65" name="Equation" r:id="rId13" imgW="190500" imgH="177800" progId="">
                    <p:embed/>
                  </p:oleObj>
                </mc:Choice>
                <mc:Fallback>
                  <p:oleObj name="Equation" r:id="rId13" imgW="190500" imgH="177800" progId="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3428"/>
                          <a:ext cx="297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6" name="Text Box 60"/>
            <p:cNvSpPr txBox="1">
              <a:spLocks noChangeArrowheads="1"/>
            </p:cNvSpPr>
            <p:nvPr/>
          </p:nvSpPr>
          <p:spPr bwMode="auto">
            <a:xfrm>
              <a:off x="4943" y="3648"/>
              <a:ext cx="275" cy="5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4400" b="0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047" name="AutoShape 61"/>
            <p:cNvSpPr>
              <a:spLocks noChangeArrowheads="1"/>
            </p:cNvSpPr>
            <p:nvPr/>
          </p:nvSpPr>
          <p:spPr bwMode="auto">
            <a:xfrm>
              <a:off x="2546" y="3651"/>
              <a:ext cx="2327" cy="244"/>
            </a:xfrm>
            <a:prstGeom prst="cube">
              <a:avLst>
                <a:gd name="adj" fmla="val 47134"/>
              </a:avLst>
            </a:prstGeom>
            <a:noFill/>
            <a:ln w="22225">
              <a:solidFill>
                <a:srgbClr val="0066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AutoShape 62"/>
            <p:cNvSpPr>
              <a:spLocks noChangeArrowheads="1"/>
            </p:cNvSpPr>
            <p:nvPr/>
          </p:nvSpPr>
          <p:spPr bwMode="auto">
            <a:xfrm>
              <a:off x="3470" y="3651"/>
              <a:ext cx="814" cy="244"/>
            </a:xfrm>
            <a:prstGeom prst="cube">
              <a:avLst>
                <a:gd name="adj" fmla="val 47134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049" name="Line 63"/>
            <p:cNvSpPr>
              <a:spLocks noChangeShapeType="1"/>
            </p:cNvSpPr>
            <p:nvPr/>
          </p:nvSpPr>
          <p:spPr bwMode="auto">
            <a:xfrm flipV="1">
              <a:off x="2546" y="3888"/>
              <a:ext cx="2446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Text Box 64"/>
            <p:cNvSpPr txBox="1">
              <a:spLocks noChangeArrowheads="1"/>
            </p:cNvSpPr>
            <p:nvPr/>
          </p:nvSpPr>
          <p:spPr bwMode="auto">
            <a:xfrm>
              <a:off x="2277" y="3805"/>
              <a:ext cx="266" cy="368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O</a:t>
              </a:r>
            </a:p>
          </p:txBody>
        </p:sp>
        <p:sp>
          <p:nvSpPr>
            <p:cNvPr id="1051" name="Line 65"/>
            <p:cNvSpPr>
              <a:spLocks noChangeShapeType="1"/>
            </p:cNvSpPr>
            <p:nvPr/>
          </p:nvSpPr>
          <p:spPr bwMode="auto">
            <a:xfrm>
              <a:off x="3197" y="3969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2" name="Object 6"/>
            <p:cNvGraphicFramePr>
              <a:graphicFrameLocks noChangeAspect="1"/>
            </p:cNvGraphicFramePr>
            <p:nvPr/>
          </p:nvGraphicFramePr>
          <p:xfrm>
            <a:off x="3231" y="3969"/>
            <a:ext cx="26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66" name="Equation" r:id="rId15" imgW="139700" imgH="165100" progId="">
                    <p:embed/>
                  </p:oleObj>
                </mc:Choice>
                <mc:Fallback>
                  <p:oleObj name="Equation" r:id="rId15" imgW="139700" imgH="165100" progId="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1" y="3969"/>
                          <a:ext cx="261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2" name="Line 67"/>
            <p:cNvSpPr>
              <a:spLocks noChangeShapeType="1"/>
            </p:cNvSpPr>
            <p:nvPr/>
          </p:nvSpPr>
          <p:spPr bwMode="auto">
            <a:xfrm>
              <a:off x="3197" y="3392"/>
              <a:ext cx="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Line 68"/>
            <p:cNvSpPr>
              <a:spLocks noChangeShapeType="1"/>
            </p:cNvSpPr>
            <p:nvPr/>
          </p:nvSpPr>
          <p:spPr bwMode="auto">
            <a:xfrm>
              <a:off x="3713" y="3392"/>
              <a:ext cx="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Line 69"/>
            <p:cNvSpPr>
              <a:spLocks noChangeShapeType="1"/>
            </p:cNvSpPr>
            <p:nvPr/>
          </p:nvSpPr>
          <p:spPr bwMode="auto">
            <a:xfrm>
              <a:off x="3470" y="3817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Line 70"/>
            <p:cNvSpPr>
              <a:spLocks noChangeShapeType="1"/>
            </p:cNvSpPr>
            <p:nvPr/>
          </p:nvSpPr>
          <p:spPr bwMode="auto">
            <a:xfrm>
              <a:off x="4176" y="3817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Line 71"/>
            <p:cNvSpPr>
              <a:spLocks noChangeShapeType="1"/>
            </p:cNvSpPr>
            <p:nvPr/>
          </p:nvSpPr>
          <p:spPr bwMode="auto">
            <a:xfrm>
              <a:off x="2546" y="327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Line 72"/>
            <p:cNvSpPr>
              <a:spLocks noChangeShapeType="1"/>
            </p:cNvSpPr>
            <p:nvPr/>
          </p:nvSpPr>
          <p:spPr bwMode="auto">
            <a:xfrm>
              <a:off x="3708" y="3969"/>
              <a:ext cx="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3" name="Object 7"/>
            <p:cNvGraphicFramePr>
              <a:graphicFrameLocks noChangeAspect="1"/>
            </p:cNvGraphicFramePr>
            <p:nvPr/>
          </p:nvGraphicFramePr>
          <p:xfrm>
            <a:off x="3600" y="3977"/>
            <a:ext cx="68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067" name="Equation" r:id="rId17" imgW="419100" imgH="203200" progId="">
                    <p:embed/>
                  </p:oleObj>
                </mc:Choice>
                <mc:Fallback>
                  <p:oleObj name="Equation" r:id="rId17" imgW="419100" imgH="203200" progId="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977"/>
                          <a:ext cx="684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286385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1" lang="en-US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波的能量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0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0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0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0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7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710" name="Object 158"/>
          <p:cNvGraphicFramePr>
            <a:graphicFrameLocks noChangeAspect="1"/>
          </p:cNvGraphicFramePr>
          <p:nvPr/>
        </p:nvGraphicFramePr>
        <p:xfrm>
          <a:off x="4157663" y="785813"/>
          <a:ext cx="259397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84" name="Equation" r:id="rId3" imgW="951865" imgH="393700" progId="">
                  <p:embed/>
                </p:oleObj>
              </mc:Choice>
              <mc:Fallback>
                <p:oleObj name="Equation" r:id="rId3" imgW="951865" imgH="393700" progId="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785813"/>
                        <a:ext cx="2593975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712" name="Text Box 160"/>
          <p:cNvSpPr txBox="1">
            <a:spLocks noChangeArrowheads="1"/>
          </p:cNvSpPr>
          <p:nvPr/>
        </p:nvSpPr>
        <p:spPr bwMode="auto">
          <a:xfrm>
            <a:off x="1295400" y="1905000"/>
            <a:ext cx="1905000" cy="6093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MT Extra" panose="05050102010205020202" pitchFamily="18" charset="2"/>
              </a:rPr>
              <a:t>杨氏模量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79713" name="Object 161"/>
          <p:cNvGraphicFramePr>
            <a:graphicFrameLocks noChangeAspect="1"/>
          </p:cNvGraphicFramePr>
          <p:nvPr/>
        </p:nvGraphicFramePr>
        <p:xfrm>
          <a:off x="5930900" y="1773238"/>
          <a:ext cx="15938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85" name="Equation" r:id="rId5" imgW="635000" imgH="393700" progId="">
                  <p:embed/>
                </p:oleObj>
              </mc:Choice>
              <mc:Fallback>
                <p:oleObj name="Equation" r:id="rId5" imgW="635000" imgH="393700" progId="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1773238"/>
                        <a:ext cx="1593850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714" name="Object 162"/>
          <p:cNvGraphicFramePr>
            <a:graphicFrameLocks noChangeAspect="1"/>
          </p:cNvGraphicFramePr>
          <p:nvPr/>
        </p:nvGraphicFramePr>
        <p:xfrm>
          <a:off x="3419475" y="2852738"/>
          <a:ext cx="1609725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86" name="Equation" r:id="rId7" imgW="482600" imgH="393700" progId="">
                  <p:embed/>
                </p:oleObj>
              </mc:Choice>
              <mc:Fallback>
                <p:oleObj name="Equation" r:id="rId7" imgW="482600" imgH="393700" progId="">
                  <p:embed/>
                  <p:pic>
                    <p:nvPicPr>
                      <p:cNvPr id="0" name="Picture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852738"/>
                        <a:ext cx="1609725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Text Box 163"/>
          <p:cNvSpPr txBox="1">
            <a:spLocks noChangeArrowheads="1"/>
          </p:cNvSpPr>
          <p:nvPr/>
        </p:nvSpPr>
        <p:spPr bwMode="auto">
          <a:xfrm>
            <a:off x="1295400" y="990600"/>
            <a:ext cx="1676400" cy="6093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buClr>
                <a:srgbClr val="3333FF"/>
              </a:buClr>
              <a:buSzPct val="125000"/>
              <a:buFont typeface="Webdings" panose="05030102010509060703" pitchFamily="18" charset="2"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弹性势能</a:t>
            </a:r>
          </a:p>
        </p:txBody>
      </p:sp>
      <p:graphicFrame>
        <p:nvGraphicFramePr>
          <p:cNvPr id="279716" name="Object 164"/>
          <p:cNvGraphicFramePr>
            <a:graphicFrameLocks noChangeAspect="1"/>
          </p:cNvGraphicFramePr>
          <p:nvPr/>
        </p:nvGraphicFramePr>
        <p:xfrm>
          <a:off x="3419475" y="1798638"/>
          <a:ext cx="180022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87" name="Equation" r:id="rId9" imgW="1295400" imgH="723900" progId="">
                  <p:embed/>
                </p:oleObj>
              </mc:Choice>
              <mc:Fallback>
                <p:oleObj name="Equation" r:id="rId9" imgW="1295400" imgH="723900" progId="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798638"/>
                        <a:ext cx="1800225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0"/>
          <p:cNvGrpSpPr/>
          <p:nvPr/>
        </p:nvGrpSpPr>
        <p:grpSpPr bwMode="auto">
          <a:xfrm>
            <a:off x="1828800" y="4419600"/>
            <a:ext cx="5257800" cy="1841500"/>
            <a:chOff x="2160" y="2968"/>
            <a:chExt cx="3168" cy="1304"/>
          </a:xfrm>
        </p:grpSpPr>
        <p:sp>
          <p:nvSpPr>
            <p:cNvPr id="2062" name="Rectangle 191"/>
            <p:cNvSpPr>
              <a:spLocks noChangeArrowheads="1"/>
            </p:cNvSpPr>
            <p:nvPr/>
          </p:nvSpPr>
          <p:spPr bwMode="auto">
            <a:xfrm>
              <a:off x="2160" y="2968"/>
              <a:ext cx="3168" cy="1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" name="Line 192"/>
            <p:cNvSpPr>
              <a:spLocks noChangeShapeType="1"/>
            </p:cNvSpPr>
            <p:nvPr/>
          </p:nvSpPr>
          <p:spPr bwMode="auto">
            <a:xfrm>
              <a:off x="2556" y="3470"/>
              <a:ext cx="648" cy="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4" name="Text Box 193"/>
            <p:cNvSpPr txBox="1">
              <a:spLocks noChangeArrowheads="1"/>
            </p:cNvSpPr>
            <p:nvPr/>
          </p:nvSpPr>
          <p:spPr bwMode="auto">
            <a:xfrm>
              <a:off x="4819" y="3216"/>
              <a:ext cx="269" cy="4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32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graphicFrame>
          <p:nvGraphicFramePr>
            <p:cNvPr id="2054" name="Object 194"/>
            <p:cNvGraphicFramePr>
              <a:graphicFrameLocks noChangeAspect="1"/>
            </p:cNvGraphicFramePr>
            <p:nvPr/>
          </p:nvGraphicFramePr>
          <p:xfrm>
            <a:off x="2700" y="3428"/>
            <a:ext cx="25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88" name="Equation" r:id="rId11" imgW="127000" imgH="139700" progId="">
                    <p:embed/>
                  </p:oleObj>
                </mc:Choice>
                <mc:Fallback>
                  <p:oleObj name="Equation" r:id="rId11" imgW="127000" imgH="139700" progId="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3428"/>
                          <a:ext cx="25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5" name="AutoShape 195"/>
            <p:cNvSpPr>
              <a:spLocks noChangeArrowheads="1"/>
            </p:cNvSpPr>
            <p:nvPr/>
          </p:nvSpPr>
          <p:spPr bwMode="auto">
            <a:xfrm>
              <a:off x="2546" y="3135"/>
              <a:ext cx="2327" cy="244"/>
            </a:xfrm>
            <a:prstGeom prst="cube">
              <a:avLst>
                <a:gd name="adj" fmla="val 47134"/>
              </a:avLst>
            </a:prstGeom>
            <a:noFill/>
            <a:ln w="22225">
              <a:solidFill>
                <a:srgbClr val="0066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6" name="AutoShape 196"/>
            <p:cNvSpPr>
              <a:spLocks noChangeArrowheads="1"/>
            </p:cNvSpPr>
            <p:nvPr/>
          </p:nvSpPr>
          <p:spPr bwMode="auto">
            <a:xfrm>
              <a:off x="3197" y="3135"/>
              <a:ext cx="615" cy="244"/>
            </a:xfrm>
            <a:prstGeom prst="cube">
              <a:avLst>
                <a:gd name="adj" fmla="val 47134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7" name="Line 197"/>
            <p:cNvSpPr>
              <a:spLocks noChangeShapeType="1"/>
            </p:cNvSpPr>
            <p:nvPr/>
          </p:nvSpPr>
          <p:spPr bwMode="auto">
            <a:xfrm>
              <a:off x="2544" y="3360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" name="Text Box 198"/>
            <p:cNvSpPr txBox="1">
              <a:spLocks noChangeArrowheads="1"/>
            </p:cNvSpPr>
            <p:nvPr/>
          </p:nvSpPr>
          <p:spPr bwMode="auto">
            <a:xfrm>
              <a:off x="2277" y="3303"/>
              <a:ext cx="266" cy="368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O</a:t>
              </a:r>
            </a:p>
          </p:txBody>
        </p:sp>
        <p:sp>
          <p:nvSpPr>
            <p:cNvPr id="2069" name="Line 199"/>
            <p:cNvSpPr>
              <a:spLocks noChangeShapeType="1"/>
            </p:cNvSpPr>
            <p:nvPr/>
          </p:nvSpPr>
          <p:spPr bwMode="auto">
            <a:xfrm>
              <a:off x="3204" y="3470"/>
              <a:ext cx="504" cy="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5" name="Object 200"/>
            <p:cNvGraphicFramePr>
              <a:graphicFrameLocks noChangeAspect="1"/>
            </p:cNvGraphicFramePr>
            <p:nvPr/>
          </p:nvGraphicFramePr>
          <p:xfrm>
            <a:off x="3276" y="3428"/>
            <a:ext cx="29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89" name="Equation" r:id="rId13" imgW="190500" imgH="177800" progId="">
                    <p:embed/>
                  </p:oleObj>
                </mc:Choice>
                <mc:Fallback>
                  <p:oleObj name="Equation" r:id="rId13" imgW="190500" imgH="177800" progId="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3428"/>
                          <a:ext cx="297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0" name="Text Box 201"/>
            <p:cNvSpPr txBox="1">
              <a:spLocks noChangeArrowheads="1"/>
            </p:cNvSpPr>
            <p:nvPr/>
          </p:nvSpPr>
          <p:spPr bwMode="auto">
            <a:xfrm>
              <a:off x="4943" y="3648"/>
              <a:ext cx="275" cy="4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32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071" name="AutoShape 202"/>
            <p:cNvSpPr>
              <a:spLocks noChangeArrowheads="1"/>
            </p:cNvSpPr>
            <p:nvPr/>
          </p:nvSpPr>
          <p:spPr bwMode="auto">
            <a:xfrm>
              <a:off x="2546" y="3651"/>
              <a:ext cx="2327" cy="244"/>
            </a:xfrm>
            <a:prstGeom prst="cube">
              <a:avLst>
                <a:gd name="adj" fmla="val 47134"/>
              </a:avLst>
            </a:prstGeom>
            <a:noFill/>
            <a:ln w="22225">
              <a:solidFill>
                <a:srgbClr val="0066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AutoShape 203"/>
            <p:cNvSpPr>
              <a:spLocks noChangeArrowheads="1"/>
            </p:cNvSpPr>
            <p:nvPr/>
          </p:nvSpPr>
          <p:spPr bwMode="auto">
            <a:xfrm>
              <a:off x="3470" y="3651"/>
              <a:ext cx="814" cy="244"/>
            </a:xfrm>
            <a:prstGeom prst="cube">
              <a:avLst>
                <a:gd name="adj" fmla="val 47134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2073" name="Line 204"/>
            <p:cNvSpPr>
              <a:spLocks noChangeShapeType="1"/>
            </p:cNvSpPr>
            <p:nvPr/>
          </p:nvSpPr>
          <p:spPr bwMode="auto">
            <a:xfrm flipV="1">
              <a:off x="2546" y="3888"/>
              <a:ext cx="2446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Text Box 205"/>
            <p:cNvSpPr txBox="1">
              <a:spLocks noChangeArrowheads="1"/>
            </p:cNvSpPr>
            <p:nvPr/>
          </p:nvSpPr>
          <p:spPr bwMode="auto">
            <a:xfrm>
              <a:off x="2277" y="3805"/>
              <a:ext cx="266" cy="368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O</a:t>
              </a:r>
            </a:p>
          </p:txBody>
        </p:sp>
        <p:sp>
          <p:nvSpPr>
            <p:cNvPr id="2075" name="Line 206"/>
            <p:cNvSpPr>
              <a:spLocks noChangeShapeType="1"/>
            </p:cNvSpPr>
            <p:nvPr/>
          </p:nvSpPr>
          <p:spPr bwMode="auto">
            <a:xfrm>
              <a:off x="3197" y="3969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6" name="Object 207"/>
            <p:cNvGraphicFramePr>
              <a:graphicFrameLocks noChangeAspect="1"/>
            </p:cNvGraphicFramePr>
            <p:nvPr/>
          </p:nvGraphicFramePr>
          <p:xfrm>
            <a:off x="3231" y="3969"/>
            <a:ext cx="26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90" name="Equation" r:id="rId15" imgW="139700" imgH="165100" progId="">
                    <p:embed/>
                  </p:oleObj>
                </mc:Choice>
                <mc:Fallback>
                  <p:oleObj name="Equation" r:id="rId15" imgW="139700" imgH="165100" progId="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1" y="3969"/>
                          <a:ext cx="261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6" name="Line 208"/>
            <p:cNvSpPr>
              <a:spLocks noChangeShapeType="1"/>
            </p:cNvSpPr>
            <p:nvPr/>
          </p:nvSpPr>
          <p:spPr bwMode="auto">
            <a:xfrm>
              <a:off x="3197" y="3392"/>
              <a:ext cx="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Line 209"/>
            <p:cNvSpPr>
              <a:spLocks noChangeShapeType="1"/>
            </p:cNvSpPr>
            <p:nvPr/>
          </p:nvSpPr>
          <p:spPr bwMode="auto">
            <a:xfrm>
              <a:off x="3713" y="3392"/>
              <a:ext cx="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" name="Line 210"/>
            <p:cNvSpPr>
              <a:spLocks noChangeShapeType="1"/>
            </p:cNvSpPr>
            <p:nvPr/>
          </p:nvSpPr>
          <p:spPr bwMode="auto">
            <a:xfrm>
              <a:off x="3470" y="3817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" name="Line 211"/>
            <p:cNvSpPr>
              <a:spLocks noChangeShapeType="1"/>
            </p:cNvSpPr>
            <p:nvPr/>
          </p:nvSpPr>
          <p:spPr bwMode="auto">
            <a:xfrm>
              <a:off x="4176" y="3817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" name="Line 212"/>
            <p:cNvSpPr>
              <a:spLocks noChangeShapeType="1"/>
            </p:cNvSpPr>
            <p:nvPr/>
          </p:nvSpPr>
          <p:spPr bwMode="auto">
            <a:xfrm>
              <a:off x="2546" y="327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1" name="Line 213"/>
            <p:cNvSpPr>
              <a:spLocks noChangeShapeType="1"/>
            </p:cNvSpPr>
            <p:nvPr/>
          </p:nvSpPr>
          <p:spPr bwMode="auto">
            <a:xfrm>
              <a:off x="3708" y="3969"/>
              <a:ext cx="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7" name="Object 214"/>
            <p:cNvGraphicFramePr>
              <a:graphicFrameLocks noChangeAspect="1"/>
            </p:cNvGraphicFramePr>
            <p:nvPr/>
          </p:nvGraphicFramePr>
          <p:xfrm>
            <a:off x="3600" y="3977"/>
            <a:ext cx="68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91" name="Equation" r:id="rId17" imgW="419100" imgH="203200" progId="">
                    <p:embed/>
                  </p:oleObj>
                </mc:Choice>
                <mc:Fallback>
                  <p:oleObj name="Equation" r:id="rId17" imgW="419100" imgH="203200" progId="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977"/>
                          <a:ext cx="684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286385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1" lang="en-US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波的能量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9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9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9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9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9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9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71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2718" name="Object 94"/>
          <p:cNvGraphicFramePr>
            <a:graphicFrameLocks noChangeAspect="1"/>
          </p:cNvGraphicFramePr>
          <p:nvPr/>
        </p:nvGraphicFramePr>
        <p:xfrm>
          <a:off x="2098675" y="2801937"/>
          <a:ext cx="45720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26" name="Equation" r:id="rId3" imgW="1663700" imgH="393700" progId="">
                  <p:embed/>
                </p:oleObj>
              </mc:Choice>
              <mc:Fallback>
                <p:oleObj name="Equation" r:id="rId3" imgW="1663700" imgH="393700" progId="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2801937"/>
                        <a:ext cx="4572000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719" name="Object 95"/>
          <p:cNvGraphicFramePr>
            <a:graphicFrameLocks noChangeAspect="1"/>
          </p:cNvGraphicFramePr>
          <p:nvPr/>
        </p:nvGraphicFramePr>
        <p:xfrm>
          <a:off x="2098675" y="1773237"/>
          <a:ext cx="2971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27" name="Equation" r:id="rId5" imgW="1040765" imgH="393700" progId="">
                  <p:embed/>
                </p:oleObj>
              </mc:Choice>
              <mc:Fallback>
                <p:oleObj name="Equation" r:id="rId5" imgW="1040765" imgH="393700" progId="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1773237"/>
                        <a:ext cx="29718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720" name="Object 96"/>
          <p:cNvGraphicFramePr>
            <a:graphicFrameLocks noChangeAspect="1"/>
          </p:cNvGraphicFramePr>
          <p:nvPr/>
        </p:nvGraphicFramePr>
        <p:xfrm>
          <a:off x="2039938" y="863600"/>
          <a:ext cx="531653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28" name="Equation" r:id="rId7" imgW="1892300" imgH="393700" progId="">
                  <p:embed/>
                </p:oleObj>
              </mc:Choice>
              <mc:Fallback>
                <p:oleObj name="Equation" r:id="rId7" imgW="1892300" imgH="393700" progId="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863600"/>
                        <a:ext cx="5316537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136"/>
          <p:cNvSpPr txBox="1">
            <a:spLocks noChangeArrowheads="1"/>
          </p:cNvSpPr>
          <p:nvPr/>
        </p:nvSpPr>
        <p:spPr bwMode="auto">
          <a:xfrm>
            <a:off x="228600" y="949527"/>
            <a:ext cx="1857375" cy="6093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buClr>
                <a:srgbClr val="3333FF"/>
              </a:buClr>
              <a:buSzPct val="125000"/>
              <a:buFont typeface="Webdings" panose="05030102010509060703" pitchFamily="18" charset="2"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弹性势能</a:t>
            </a:r>
          </a:p>
        </p:txBody>
      </p:sp>
      <p:grpSp>
        <p:nvGrpSpPr>
          <p:cNvPr id="3" name="Group 137"/>
          <p:cNvGrpSpPr/>
          <p:nvPr/>
        </p:nvGrpSpPr>
        <p:grpSpPr bwMode="auto">
          <a:xfrm>
            <a:off x="1828800" y="3844925"/>
            <a:ext cx="5257800" cy="1841500"/>
            <a:chOff x="2160" y="2968"/>
            <a:chExt cx="3168" cy="1304"/>
          </a:xfrm>
        </p:grpSpPr>
        <p:sp>
          <p:nvSpPr>
            <p:cNvPr id="3085" name="Rectangle 138"/>
            <p:cNvSpPr>
              <a:spLocks noChangeArrowheads="1"/>
            </p:cNvSpPr>
            <p:nvPr/>
          </p:nvSpPr>
          <p:spPr bwMode="auto">
            <a:xfrm>
              <a:off x="2160" y="2968"/>
              <a:ext cx="3168" cy="1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6" name="Line 139"/>
            <p:cNvSpPr>
              <a:spLocks noChangeShapeType="1"/>
            </p:cNvSpPr>
            <p:nvPr/>
          </p:nvSpPr>
          <p:spPr bwMode="auto">
            <a:xfrm>
              <a:off x="2556" y="3470"/>
              <a:ext cx="648" cy="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Text Box 140"/>
            <p:cNvSpPr txBox="1">
              <a:spLocks noChangeArrowheads="1"/>
            </p:cNvSpPr>
            <p:nvPr/>
          </p:nvSpPr>
          <p:spPr bwMode="auto">
            <a:xfrm>
              <a:off x="4819" y="3216"/>
              <a:ext cx="269" cy="4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32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graphicFrame>
          <p:nvGraphicFramePr>
            <p:cNvPr id="3078" name="Object 141"/>
            <p:cNvGraphicFramePr>
              <a:graphicFrameLocks noChangeAspect="1"/>
            </p:cNvGraphicFramePr>
            <p:nvPr/>
          </p:nvGraphicFramePr>
          <p:xfrm>
            <a:off x="2700" y="3428"/>
            <a:ext cx="25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29" name="Equation" r:id="rId9" imgW="127000" imgH="139700" progId="">
                    <p:embed/>
                  </p:oleObj>
                </mc:Choice>
                <mc:Fallback>
                  <p:oleObj name="Equation" r:id="rId9" imgW="127000" imgH="139700" progId="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3428"/>
                          <a:ext cx="25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8" name="AutoShape 142"/>
            <p:cNvSpPr>
              <a:spLocks noChangeArrowheads="1"/>
            </p:cNvSpPr>
            <p:nvPr/>
          </p:nvSpPr>
          <p:spPr bwMode="auto">
            <a:xfrm>
              <a:off x="2546" y="3135"/>
              <a:ext cx="2327" cy="244"/>
            </a:xfrm>
            <a:prstGeom prst="cube">
              <a:avLst>
                <a:gd name="adj" fmla="val 47134"/>
              </a:avLst>
            </a:prstGeom>
            <a:noFill/>
            <a:ln w="22225">
              <a:solidFill>
                <a:srgbClr val="0066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AutoShape 143"/>
            <p:cNvSpPr>
              <a:spLocks noChangeArrowheads="1"/>
            </p:cNvSpPr>
            <p:nvPr/>
          </p:nvSpPr>
          <p:spPr bwMode="auto">
            <a:xfrm>
              <a:off x="3197" y="3135"/>
              <a:ext cx="615" cy="244"/>
            </a:xfrm>
            <a:prstGeom prst="cube">
              <a:avLst>
                <a:gd name="adj" fmla="val 47134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" name="Line 144"/>
            <p:cNvSpPr>
              <a:spLocks noChangeShapeType="1"/>
            </p:cNvSpPr>
            <p:nvPr/>
          </p:nvSpPr>
          <p:spPr bwMode="auto">
            <a:xfrm>
              <a:off x="2544" y="3360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" name="Text Box 145"/>
            <p:cNvSpPr txBox="1">
              <a:spLocks noChangeArrowheads="1"/>
            </p:cNvSpPr>
            <p:nvPr/>
          </p:nvSpPr>
          <p:spPr bwMode="auto">
            <a:xfrm>
              <a:off x="2277" y="3303"/>
              <a:ext cx="266" cy="368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O</a:t>
              </a:r>
            </a:p>
          </p:txBody>
        </p:sp>
        <p:sp>
          <p:nvSpPr>
            <p:cNvPr id="3092" name="Line 146"/>
            <p:cNvSpPr>
              <a:spLocks noChangeShapeType="1"/>
            </p:cNvSpPr>
            <p:nvPr/>
          </p:nvSpPr>
          <p:spPr bwMode="auto">
            <a:xfrm>
              <a:off x="3204" y="3470"/>
              <a:ext cx="504" cy="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9" name="Object 147"/>
            <p:cNvGraphicFramePr>
              <a:graphicFrameLocks noChangeAspect="1"/>
            </p:cNvGraphicFramePr>
            <p:nvPr/>
          </p:nvGraphicFramePr>
          <p:xfrm>
            <a:off x="3276" y="3428"/>
            <a:ext cx="29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30" name="Equation" r:id="rId11" imgW="190500" imgH="177800" progId="">
                    <p:embed/>
                  </p:oleObj>
                </mc:Choice>
                <mc:Fallback>
                  <p:oleObj name="Equation" r:id="rId11" imgW="190500" imgH="177800" progId="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3428"/>
                          <a:ext cx="297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3" name="Text Box 148"/>
            <p:cNvSpPr txBox="1">
              <a:spLocks noChangeArrowheads="1"/>
            </p:cNvSpPr>
            <p:nvPr/>
          </p:nvSpPr>
          <p:spPr bwMode="auto">
            <a:xfrm>
              <a:off x="4943" y="3648"/>
              <a:ext cx="275" cy="4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3200" b="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094" name="AutoShape 149"/>
            <p:cNvSpPr>
              <a:spLocks noChangeArrowheads="1"/>
            </p:cNvSpPr>
            <p:nvPr/>
          </p:nvSpPr>
          <p:spPr bwMode="auto">
            <a:xfrm>
              <a:off x="2546" y="3651"/>
              <a:ext cx="2327" cy="244"/>
            </a:xfrm>
            <a:prstGeom prst="cube">
              <a:avLst>
                <a:gd name="adj" fmla="val 47134"/>
              </a:avLst>
            </a:prstGeom>
            <a:noFill/>
            <a:ln w="22225">
              <a:solidFill>
                <a:srgbClr val="0066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AutoShape 150"/>
            <p:cNvSpPr>
              <a:spLocks noChangeArrowheads="1"/>
            </p:cNvSpPr>
            <p:nvPr/>
          </p:nvSpPr>
          <p:spPr bwMode="auto">
            <a:xfrm>
              <a:off x="3470" y="3651"/>
              <a:ext cx="814" cy="244"/>
            </a:xfrm>
            <a:prstGeom prst="cube">
              <a:avLst>
                <a:gd name="adj" fmla="val 47134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3096" name="Line 151"/>
            <p:cNvSpPr>
              <a:spLocks noChangeShapeType="1"/>
            </p:cNvSpPr>
            <p:nvPr/>
          </p:nvSpPr>
          <p:spPr bwMode="auto">
            <a:xfrm flipV="1">
              <a:off x="2546" y="3888"/>
              <a:ext cx="2446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7" name="Text Box 152"/>
            <p:cNvSpPr txBox="1">
              <a:spLocks noChangeArrowheads="1"/>
            </p:cNvSpPr>
            <p:nvPr/>
          </p:nvSpPr>
          <p:spPr bwMode="auto">
            <a:xfrm>
              <a:off x="2277" y="3805"/>
              <a:ext cx="266" cy="368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O</a:t>
              </a:r>
            </a:p>
          </p:txBody>
        </p:sp>
        <p:sp>
          <p:nvSpPr>
            <p:cNvPr id="3098" name="Line 153"/>
            <p:cNvSpPr>
              <a:spLocks noChangeShapeType="1"/>
            </p:cNvSpPr>
            <p:nvPr/>
          </p:nvSpPr>
          <p:spPr bwMode="auto">
            <a:xfrm>
              <a:off x="3197" y="3969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0" name="Object 154"/>
            <p:cNvGraphicFramePr>
              <a:graphicFrameLocks noChangeAspect="1"/>
            </p:cNvGraphicFramePr>
            <p:nvPr/>
          </p:nvGraphicFramePr>
          <p:xfrm>
            <a:off x="3231" y="3969"/>
            <a:ext cx="26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31" name="Equation" r:id="rId13" imgW="139700" imgH="165100" progId="">
                    <p:embed/>
                  </p:oleObj>
                </mc:Choice>
                <mc:Fallback>
                  <p:oleObj name="Equation" r:id="rId13" imgW="139700" imgH="165100" progId="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1" y="3969"/>
                          <a:ext cx="261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9" name="Line 155"/>
            <p:cNvSpPr>
              <a:spLocks noChangeShapeType="1"/>
            </p:cNvSpPr>
            <p:nvPr/>
          </p:nvSpPr>
          <p:spPr bwMode="auto">
            <a:xfrm>
              <a:off x="3197" y="3392"/>
              <a:ext cx="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Line 156"/>
            <p:cNvSpPr>
              <a:spLocks noChangeShapeType="1"/>
            </p:cNvSpPr>
            <p:nvPr/>
          </p:nvSpPr>
          <p:spPr bwMode="auto">
            <a:xfrm>
              <a:off x="3713" y="3392"/>
              <a:ext cx="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Line 157"/>
            <p:cNvSpPr>
              <a:spLocks noChangeShapeType="1"/>
            </p:cNvSpPr>
            <p:nvPr/>
          </p:nvSpPr>
          <p:spPr bwMode="auto">
            <a:xfrm>
              <a:off x="3470" y="3817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" name="Line 158"/>
            <p:cNvSpPr>
              <a:spLocks noChangeShapeType="1"/>
            </p:cNvSpPr>
            <p:nvPr/>
          </p:nvSpPr>
          <p:spPr bwMode="auto">
            <a:xfrm>
              <a:off x="4176" y="3817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" name="Line 159"/>
            <p:cNvSpPr>
              <a:spLocks noChangeShapeType="1"/>
            </p:cNvSpPr>
            <p:nvPr/>
          </p:nvSpPr>
          <p:spPr bwMode="auto">
            <a:xfrm>
              <a:off x="2546" y="327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4" name="Line 160"/>
            <p:cNvSpPr>
              <a:spLocks noChangeShapeType="1"/>
            </p:cNvSpPr>
            <p:nvPr/>
          </p:nvSpPr>
          <p:spPr bwMode="auto">
            <a:xfrm>
              <a:off x="3708" y="3969"/>
              <a:ext cx="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1" name="Object 161"/>
            <p:cNvGraphicFramePr>
              <a:graphicFrameLocks noChangeAspect="1"/>
            </p:cNvGraphicFramePr>
            <p:nvPr/>
          </p:nvGraphicFramePr>
          <p:xfrm>
            <a:off x="3600" y="3977"/>
            <a:ext cx="68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32" name="Equation" r:id="rId15" imgW="419100" imgH="203200" progId="">
                    <p:embed/>
                  </p:oleObj>
                </mc:Choice>
                <mc:Fallback>
                  <p:oleObj name="Equation" r:id="rId15" imgW="419100" imgH="203200" progId="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977"/>
                          <a:ext cx="684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342063" y="1730375"/>
          <a:ext cx="181133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33" name="Equation" r:id="rId17" imgW="635000" imgH="469900" progId="">
                  <p:embed/>
                </p:oleObj>
              </mc:Choice>
              <mc:Fallback>
                <p:oleObj name="Equation" r:id="rId17" imgW="635000" imgH="469900" progId="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1730375"/>
                        <a:ext cx="1811337" cy="127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228600" y="5597525"/>
            <a:ext cx="3629025" cy="6093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体积元的总机械能</a:t>
            </a:r>
          </a:p>
        </p:txBody>
      </p:sp>
      <p:graphicFrame>
        <p:nvGraphicFramePr>
          <p:cNvPr id="34" name="Object 4"/>
          <p:cNvGraphicFramePr>
            <a:graphicFrameLocks noChangeAspect="1"/>
          </p:cNvGraphicFramePr>
          <p:nvPr/>
        </p:nvGraphicFramePr>
        <p:xfrm>
          <a:off x="1828800" y="5902325"/>
          <a:ext cx="67818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34" name="Equation" r:id="rId19" imgW="5118100" imgH="723900" progId="">
                  <p:embed/>
                </p:oleObj>
              </mc:Choice>
              <mc:Fallback>
                <p:oleObj name="Equation" r:id="rId19" imgW="5118100" imgH="723900" progId="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902325"/>
                        <a:ext cx="67818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286385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1" lang="en-US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波的能量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2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2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2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2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2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2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6498C4F-C86C-4F1A-B0A5-D060DD2458A7}" type="slidenum">
              <a:rPr lang="en-US" altLang="zh-CN" smtClean="0"/>
              <a:t>35</a:t>
            </a:fld>
            <a:endParaRPr lang="en-US" altLang="zh-CN"/>
          </a:p>
        </p:txBody>
      </p:sp>
      <p:grpSp>
        <p:nvGrpSpPr>
          <p:cNvPr id="2" name="Group 1027"/>
          <p:cNvGrpSpPr/>
          <p:nvPr/>
        </p:nvGrpSpPr>
        <p:grpSpPr bwMode="auto">
          <a:xfrm>
            <a:off x="609600" y="1161225"/>
            <a:ext cx="1828800" cy="984250"/>
            <a:chOff x="288" y="432"/>
            <a:chExt cx="672" cy="480"/>
          </a:xfrm>
        </p:grpSpPr>
        <p:sp>
          <p:nvSpPr>
            <p:cNvPr id="315396" name="AutoShape 1028"/>
            <p:cNvSpPr>
              <a:spLocks noChangeArrowheads="1"/>
            </p:cNvSpPr>
            <p:nvPr/>
          </p:nvSpPr>
          <p:spPr bwMode="auto">
            <a:xfrm>
              <a:off x="288" y="432"/>
              <a:ext cx="672" cy="48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dist="107763" dir="13500000" algn="ctr" rotWithShape="0">
                <a:srgbClr val="3366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9" name="Text Box 1029"/>
            <p:cNvSpPr txBox="1">
              <a:spLocks noChangeArrowheads="1"/>
            </p:cNvSpPr>
            <p:nvPr/>
          </p:nvSpPr>
          <p:spPr bwMode="auto">
            <a:xfrm>
              <a:off x="384" y="489"/>
              <a:ext cx="576" cy="29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32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讨 论</a:t>
              </a:r>
            </a:p>
          </p:txBody>
        </p:sp>
      </p:grpSp>
      <p:sp>
        <p:nvSpPr>
          <p:cNvPr id="315398" name="Text Box 1030"/>
          <p:cNvSpPr txBox="1">
            <a:spLocks noChangeArrowheads="1"/>
          </p:cNvSpPr>
          <p:nvPr/>
        </p:nvSpPr>
        <p:spPr bwMode="auto">
          <a:xfrm>
            <a:off x="609600" y="4242562"/>
            <a:ext cx="7250113" cy="1075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3333FF"/>
              </a:buClr>
              <a:buSzPct val="125000"/>
              <a:buFont typeface="Webdings" panose="05030102010509060703" pitchFamily="18" charset="2"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体积元在平衡位置时，动能、势能和总机械能均最大</a:t>
            </a:r>
            <a:r>
              <a:rPr kumimoji="1"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315399" name="Text Box 1031"/>
          <p:cNvSpPr txBox="1">
            <a:spLocks noChangeArrowheads="1"/>
          </p:cNvSpPr>
          <p:nvPr/>
        </p:nvSpPr>
        <p:spPr bwMode="auto">
          <a:xfrm>
            <a:off x="1371600" y="5614162"/>
            <a:ext cx="7620000" cy="558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3333FF"/>
              </a:buClr>
              <a:buSzPct val="125000"/>
              <a:buFont typeface="Webdings" panose="05030102010509060703" pitchFamily="18" charset="2"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体积元的位移最大时，三者均为零</a:t>
            </a:r>
            <a:r>
              <a:rPr kumimoji="1"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5127" name="Text Box 1033"/>
          <p:cNvSpPr txBox="1">
            <a:spLocks noChangeArrowheads="1"/>
          </p:cNvSpPr>
          <p:nvPr/>
        </p:nvSpPr>
        <p:spPr bwMode="auto">
          <a:xfrm>
            <a:off x="533400" y="2269395"/>
            <a:ext cx="7315200" cy="15921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(1)</a:t>
            </a:r>
            <a:r>
              <a:rPr kumimoji="1"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在波动传播的介质中，任一体积元的动能、势能、总机械能均随    作周期性变化，且变化是</a:t>
            </a:r>
            <a:r>
              <a:rPr kumimoji="1"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同相位</a:t>
            </a:r>
            <a:r>
              <a:rPr kumimoji="1"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1"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5122" name="Object 1034"/>
          <p:cNvGraphicFramePr>
            <a:graphicFrameLocks noChangeAspect="1"/>
          </p:cNvGraphicFramePr>
          <p:nvPr/>
        </p:nvGraphicFramePr>
        <p:xfrm>
          <a:off x="4953000" y="2842387"/>
          <a:ext cx="6540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30" name="Equation" r:id="rId3" imgW="393700" imgH="292100" progId="">
                  <p:embed/>
                </p:oleObj>
              </mc:Choice>
              <mc:Fallback>
                <p:oleObj name="Equation" r:id="rId3" imgW="393700" imgH="2921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42387"/>
                        <a:ext cx="6540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286385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1" lang="en-US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波的能量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8" grpId="0" autoUpdateAnimBg="0"/>
      <p:bldP spid="31539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EEE42A5-A92F-461F-A6BA-72CEFAC0F504}" type="slidenum">
              <a:rPr lang="en-US" altLang="zh-CN" smtClean="0"/>
              <a:t>36</a:t>
            </a:fld>
            <a:endParaRPr lang="en-US" altLang="zh-CN"/>
          </a:p>
        </p:txBody>
      </p:sp>
      <p:sp>
        <p:nvSpPr>
          <p:cNvPr id="311298" name="Text Box 2"/>
          <p:cNvSpPr txBox="1">
            <a:spLocks noChangeArrowheads="1"/>
          </p:cNvSpPr>
          <p:nvPr/>
        </p:nvSpPr>
        <p:spPr bwMode="auto">
          <a:xfrm>
            <a:off x="304800" y="2065433"/>
            <a:ext cx="8610600" cy="16435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(2) </a:t>
            </a:r>
            <a:r>
              <a:rPr kumimoji="1"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任一体积元都在不断地接收和放出能量，即不断地传播能量</a:t>
            </a:r>
            <a:r>
              <a:rPr kumimoji="1"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kumimoji="1"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任一体积元的机械能不守恒</a:t>
            </a:r>
            <a:r>
              <a:rPr kumimoji="1"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kumimoji="1"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波动是能量传递的一种方式 </a:t>
            </a:r>
            <a:r>
              <a:rPr kumimoji="1"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2209800" y="958850"/>
          <a:ext cx="48768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26" name="Equation" r:id="rId3" imgW="3492500" imgH="723900" progId="">
                  <p:embed/>
                </p:oleObj>
              </mc:Choice>
              <mc:Fallback>
                <p:oleObj name="Equation" r:id="rId3" imgW="3492500" imgH="723900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58850"/>
                        <a:ext cx="4876800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/>
          <p:nvPr/>
        </p:nvGrpSpPr>
        <p:grpSpPr bwMode="auto">
          <a:xfrm>
            <a:off x="1524000" y="4406900"/>
            <a:ext cx="5867400" cy="1841500"/>
            <a:chOff x="2160" y="2968"/>
            <a:chExt cx="3168" cy="1304"/>
          </a:xfrm>
        </p:grpSpPr>
        <p:sp>
          <p:nvSpPr>
            <p:cNvPr id="6154" name="Rectangle 34"/>
            <p:cNvSpPr>
              <a:spLocks noChangeArrowheads="1"/>
            </p:cNvSpPr>
            <p:nvPr/>
          </p:nvSpPr>
          <p:spPr bwMode="auto">
            <a:xfrm>
              <a:off x="2160" y="2968"/>
              <a:ext cx="3168" cy="1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Line 35"/>
            <p:cNvSpPr>
              <a:spLocks noChangeShapeType="1"/>
            </p:cNvSpPr>
            <p:nvPr/>
          </p:nvSpPr>
          <p:spPr bwMode="auto">
            <a:xfrm>
              <a:off x="2556" y="3470"/>
              <a:ext cx="648" cy="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Text Box 36"/>
            <p:cNvSpPr txBox="1">
              <a:spLocks noChangeArrowheads="1"/>
            </p:cNvSpPr>
            <p:nvPr/>
          </p:nvSpPr>
          <p:spPr bwMode="auto">
            <a:xfrm>
              <a:off x="4819" y="3216"/>
              <a:ext cx="269" cy="5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4400" b="0" i="1">
                  <a:solidFill>
                    <a:schemeClr val="tx1"/>
                  </a:solidFill>
                </a:rPr>
                <a:t>x</a:t>
              </a:r>
            </a:p>
          </p:txBody>
        </p:sp>
        <p:graphicFrame>
          <p:nvGraphicFramePr>
            <p:cNvPr id="6147" name="Object 37"/>
            <p:cNvGraphicFramePr>
              <a:graphicFrameLocks noChangeAspect="1"/>
            </p:cNvGraphicFramePr>
            <p:nvPr/>
          </p:nvGraphicFramePr>
          <p:xfrm>
            <a:off x="2700" y="3428"/>
            <a:ext cx="25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27" name="Equation" r:id="rId5" imgW="127000" imgH="139700" progId="">
                    <p:embed/>
                  </p:oleObj>
                </mc:Choice>
                <mc:Fallback>
                  <p:oleObj name="Equation" r:id="rId5" imgW="127000" imgH="139700" progId="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3428"/>
                          <a:ext cx="25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7" name="AutoShape 38"/>
            <p:cNvSpPr>
              <a:spLocks noChangeArrowheads="1"/>
            </p:cNvSpPr>
            <p:nvPr/>
          </p:nvSpPr>
          <p:spPr bwMode="auto">
            <a:xfrm>
              <a:off x="2546" y="3135"/>
              <a:ext cx="2327" cy="244"/>
            </a:xfrm>
            <a:prstGeom prst="cube">
              <a:avLst>
                <a:gd name="adj" fmla="val 47134"/>
              </a:avLst>
            </a:prstGeom>
            <a:noFill/>
            <a:ln w="22225">
              <a:solidFill>
                <a:srgbClr val="0066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" name="AutoShape 39"/>
            <p:cNvSpPr>
              <a:spLocks noChangeArrowheads="1"/>
            </p:cNvSpPr>
            <p:nvPr/>
          </p:nvSpPr>
          <p:spPr bwMode="auto">
            <a:xfrm>
              <a:off x="3197" y="3135"/>
              <a:ext cx="615" cy="244"/>
            </a:xfrm>
            <a:prstGeom prst="cube">
              <a:avLst>
                <a:gd name="adj" fmla="val 47134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Line 40"/>
            <p:cNvSpPr>
              <a:spLocks noChangeShapeType="1"/>
            </p:cNvSpPr>
            <p:nvPr/>
          </p:nvSpPr>
          <p:spPr bwMode="auto">
            <a:xfrm>
              <a:off x="2544" y="3360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Text Box 41"/>
            <p:cNvSpPr txBox="1">
              <a:spLocks noChangeArrowheads="1"/>
            </p:cNvSpPr>
            <p:nvPr/>
          </p:nvSpPr>
          <p:spPr bwMode="auto">
            <a:xfrm>
              <a:off x="2291" y="3303"/>
              <a:ext cx="238" cy="368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O</a:t>
              </a:r>
            </a:p>
          </p:txBody>
        </p:sp>
        <p:sp>
          <p:nvSpPr>
            <p:cNvPr id="6161" name="Line 42"/>
            <p:cNvSpPr>
              <a:spLocks noChangeShapeType="1"/>
            </p:cNvSpPr>
            <p:nvPr/>
          </p:nvSpPr>
          <p:spPr bwMode="auto">
            <a:xfrm>
              <a:off x="3204" y="3470"/>
              <a:ext cx="504" cy="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48" name="Object 43"/>
            <p:cNvGraphicFramePr>
              <a:graphicFrameLocks noChangeAspect="1"/>
            </p:cNvGraphicFramePr>
            <p:nvPr/>
          </p:nvGraphicFramePr>
          <p:xfrm>
            <a:off x="3276" y="3428"/>
            <a:ext cx="29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28" name="Equation" r:id="rId7" imgW="190500" imgH="177800" progId="">
                    <p:embed/>
                  </p:oleObj>
                </mc:Choice>
                <mc:Fallback>
                  <p:oleObj name="Equation" r:id="rId7" imgW="190500" imgH="177800" progId="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3428"/>
                          <a:ext cx="297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2" name="Text Box 44"/>
            <p:cNvSpPr txBox="1">
              <a:spLocks noChangeArrowheads="1"/>
            </p:cNvSpPr>
            <p:nvPr/>
          </p:nvSpPr>
          <p:spPr bwMode="auto">
            <a:xfrm>
              <a:off x="4943" y="3648"/>
              <a:ext cx="275" cy="5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4400" b="0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163" name="AutoShape 45"/>
            <p:cNvSpPr>
              <a:spLocks noChangeArrowheads="1"/>
            </p:cNvSpPr>
            <p:nvPr/>
          </p:nvSpPr>
          <p:spPr bwMode="auto">
            <a:xfrm>
              <a:off x="2546" y="3651"/>
              <a:ext cx="2327" cy="244"/>
            </a:xfrm>
            <a:prstGeom prst="cube">
              <a:avLst>
                <a:gd name="adj" fmla="val 47134"/>
              </a:avLst>
            </a:prstGeom>
            <a:noFill/>
            <a:ln w="22225">
              <a:solidFill>
                <a:srgbClr val="0066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AutoShape 46"/>
            <p:cNvSpPr>
              <a:spLocks noChangeArrowheads="1"/>
            </p:cNvSpPr>
            <p:nvPr/>
          </p:nvSpPr>
          <p:spPr bwMode="auto">
            <a:xfrm>
              <a:off x="3470" y="3651"/>
              <a:ext cx="814" cy="244"/>
            </a:xfrm>
            <a:prstGeom prst="cube">
              <a:avLst>
                <a:gd name="adj" fmla="val 47134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6165" name="Line 47"/>
            <p:cNvSpPr>
              <a:spLocks noChangeShapeType="1"/>
            </p:cNvSpPr>
            <p:nvPr/>
          </p:nvSpPr>
          <p:spPr bwMode="auto">
            <a:xfrm flipV="1">
              <a:off x="2546" y="3888"/>
              <a:ext cx="2446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Text Box 48"/>
            <p:cNvSpPr txBox="1">
              <a:spLocks noChangeArrowheads="1"/>
            </p:cNvSpPr>
            <p:nvPr/>
          </p:nvSpPr>
          <p:spPr bwMode="auto">
            <a:xfrm>
              <a:off x="2291" y="3805"/>
              <a:ext cx="238" cy="368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O</a:t>
              </a:r>
            </a:p>
          </p:txBody>
        </p:sp>
        <p:sp>
          <p:nvSpPr>
            <p:cNvPr id="6167" name="Line 49"/>
            <p:cNvSpPr>
              <a:spLocks noChangeShapeType="1"/>
            </p:cNvSpPr>
            <p:nvPr/>
          </p:nvSpPr>
          <p:spPr bwMode="auto">
            <a:xfrm>
              <a:off x="3197" y="3969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49" name="Object 50"/>
            <p:cNvGraphicFramePr>
              <a:graphicFrameLocks noChangeAspect="1"/>
            </p:cNvGraphicFramePr>
            <p:nvPr/>
          </p:nvGraphicFramePr>
          <p:xfrm>
            <a:off x="3231" y="3969"/>
            <a:ext cx="26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29" name="Equation" r:id="rId9" imgW="139700" imgH="165100" progId="">
                    <p:embed/>
                  </p:oleObj>
                </mc:Choice>
                <mc:Fallback>
                  <p:oleObj name="Equation" r:id="rId9" imgW="139700" imgH="165100" progId="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1" y="3969"/>
                          <a:ext cx="261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8" name="Line 51"/>
            <p:cNvSpPr>
              <a:spLocks noChangeShapeType="1"/>
            </p:cNvSpPr>
            <p:nvPr/>
          </p:nvSpPr>
          <p:spPr bwMode="auto">
            <a:xfrm>
              <a:off x="3197" y="3392"/>
              <a:ext cx="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9" name="Line 52"/>
            <p:cNvSpPr>
              <a:spLocks noChangeShapeType="1"/>
            </p:cNvSpPr>
            <p:nvPr/>
          </p:nvSpPr>
          <p:spPr bwMode="auto">
            <a:xfrm>
              <a:off x="3713" y="3392"/>
              <a:ext cx="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0" name="Line 53"/>
            <p:cNvSpPr>
              <a:spLocks noChangeShapeType="1"/>
            </p:cNvSpPr>
            <p:nvPr/>
          </p:nvSpPr>
          <p:spPr bwMode="auto">
            <a:xfrm>
              <a:off x="3470" y="3817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Line 54"/>
            <p:cNvSpPr>
              <a:spLocks noChangeShapeType="1"/>
            </p:cNvSpPr>
            <p:nvPr/>
          </p:nvSpPr>
          <p:spPr bwMode="auto">
            <a:xfrm>
              <a:off x="4176" y="3817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Line 55"/>
            <p:cNvSpPr>
              <a:spLocks noChangeShapeType="1"/>
            </p:cNvSpPr>
            <p:nvPr/>
          </p:nvSpPr>
          <p:spPr bwMode="auto">
            <a:xfrm>
              <a:off x="2546" y="327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3" name="Line 56"/>
            <p:cNvSpPr>
              <a:spLocks noChangeShapeType="1"/>
            </p:cNvSpPr>
            <p:nvPr/>
          </p:nvSpPr>
          <p:spPr bwMode="auto">
            <a:xfrm>
              <a:off x="3708" y="3969"/>
              <a:ext cx="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0" name="Object 57"/>
            <p:cNvGraphicFramePr>
              <a:graphicFrameLocks noChangeAspect="1"/>
            </p:cNvGraphicFramePr>
            <p:nvPr/>
          </p:nvGraphicFramePr>
          <p:xfrm>
            <a:off x="3600" y="3977"/>
            <a:ext cx="68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130" name="Equation" r:id="rId11" imgW="419100" imgH="203200" progId="">
                    <p:embed/>
                  </p:oleObj>
                </mc:Choice>
                <mc:Fallback>
                  <p:oleObj name="Equation" r:id="rId11" imgW="419100" imgH="203200" progId="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977"/>
                          <a:ext cx="684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286385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1" lang="en-US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波的能量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67DBEE-5DAF-4ED5-93EE-B1383572C781}" type="slidenum">
              <a:rPr lang="en-US" altLang="zh-CN" smtClean="0"/>
              <a:t>37</a:t>
            </a:fld>
            <a:endParaRPr lang="en-US" altLang="zh-CN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33400" y="1371600"/>
            <a:ext cx="185737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振动系统：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662238" y="1974850"/>
          <a:ext cx="46990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96" name="公式" r:id="rId3" imgW="1828800" imgH="241300" progId="">
                  <p:embed/>
                </p:oleObj>
              </mc:Choice>
              <mc:Fallback>
                <p:oleObj name="公式" r:id="rId3" imgW="1828800" imgH="2413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1974850"/>
                        <a:ext cx="46990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667000" y="2753380"/>
            <a:ext cx="431958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系统与外界无能量交换。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57200" y="3352800"/>
            <a:ext cx="222408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波动质元：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500313" y="3786188"/>
          <a:ext cx="60610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97" name="公式" r:id="rId5" imgW="2311400" imgH="241300" progId="">
                  <p:embed/>
                </p:oleObj>
              </mc:Choice>
              <mc:Fallback>
                <p:oleObj name="公式" r:id="rId5" imgW="2311400" imgH="2413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3786188"/>
                        <a:ext cx="60610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671763" y="4810780"/>
            <a:ext cx="548163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每个质元都与周围媒质交换能量。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286385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1" lang="en-US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波的能量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6" grpId="0" autoUpdateAnimBg="0"/>
      <p:bldP spid="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C1B2240-4A20-4D5C-AD6C-B52880564A4A}" type="slidenum">
              <a:rPr lang="en-US" altLang="zh-CN" smtClean="0"/>
              <a:t>38</a:t>
            </a:fld>
            <a:endParaRPr lang="en-US" altLang="zh-CN"/>
          </a:p>
        </p:txBody>
      </p:sp>
      <p:sp>
        <p:nvSpPr>
          <p:cNvPr id="8201" name="Rectangle 27"/>
          <p:cNvSpPr>
            <a:spLocks noChangeArrowheads="1"/>
          </p:cNvSpPr>
          <p:nvPr/>
        </p:nvSpPr>
        <p:spPr bwMode="auto">
          <a:xfrm>
            <a:off x="381000" y="923925"/>
            <a:ext cx="7824788" cy="6093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能量密度：</a:t>
            </a:r>
            <a:r>
              <a:rPr kumimoji="1"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单位体积介质中的波动能量</a:t>
            </a:r>
          </a:p>
        </p:txBody>
      </p:sp>
      <p:graphicFrame>
        <p:nvGraphicFramePr>
          <p:cNvPr id="316444" name="Object 28"/>
          <p:cNvGraphicFramePr>
            <a:graphicFrameLocks noChangeAspect="1"/>
          </p:cNvGraphicFramePr>
          <p:nvPr/>
        </p:nvGraphicFramePr>
        <p:xfrm>
          <a:off x="2286000" y="1530350"/>
          <a:ext cx="48768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2" name="Equation" r:id="rId3" imgW="3695700" imgH="723900" progId="">
                  <p:embed/>
                </p:oleObj>
              </mc:Choice>
              <mc:Fallback>
                <p:oleObj name="Equation" r:id="rId3" imgW="3695700" imgH="723900" progId="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30350"/>
                        <a:ext cx="48768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6445" name="Text Box 29"/>
          <p:cNvSpPr txBox="1">
            <a:spLocks noChangeArrowheads="1"/>
          </p:cNvSpPr>
          <p:nvPr/>
        </p:nvSpPr>
        <p:spPr bwMode="auto">
          <a:xfrm>
            <a:off x="381000" y="2591002"/>
            <a:ext cx="7924800" cy="6093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</a:t>
            </a:r>
            <a:r>
              <a:rPr kumimoji="1"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能量密度：能量密度在一个周期内的平均值</a:t>
            </a:r>
          </a:p>
        </p:txBody>
      </p:sp>
      <p:graphicFrame>
        <p:nvGraphicFramePr>
          <p:cNvPr id="316446" name="Object 30"/>
          <p:cNvGraphicFramePr>
            <a:graphicFrameLocks noChangeAspect="1"/>
          </p:cNvGraphicFramePr>
          <p:nvPr/>
        </p:nvGraphicFramePr>
        <p:xfrm>
          <a:off x="2286000" y="3368675"/>
          <a:ext cx="39624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3" name="Equation" r:id="rId5" imgW="2946400" imgH="723900" progId="">
                  <p:embed/>
                </p:oleObj>
              </mc:Choice>
              <mc:Fallback>
                <p:oleObj name="Equation" r:id="rId5" imgW="2946400" imgH="723900" progId="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68675"/>
                        <a:ext cx="39624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/>
          <p:cNvGrpSpPr/>
          <p:nvPr/>
        </p:nvGrpSpPr>
        <p:grpSpPr bwMode="auto">
          <a:xfrm>
            <a:off x="1524000" y="4406900"/>
            <a:ext cx="5867400" cy="1841500"/>
            <a:chOff x="2160" y="2968"/>
            <a:chExt cx="3168" cy="1304"/>
          </a:xfrm>
        </p:grpSpPr>
        <p:sp>
          <p:nvSpPr>
            <p:cNvPr id="8204" name="Rectangle 32"/>
            <p:cNvSpPr>
              <a:spLocks noChangeArrowheads="1"/>
            </p:cNvSpPr>
            <p:nvPr/>
          </p:nvSpPr>
          <p:spPr bwMode="auto">
            <a:xfrm>
              <a:off x="2160" y="2968"/>
              <a:ext cx="3168" cy="12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Line 33"/>
            <p:cNvSpPr>
              <a:spLocks noChangeShapeType="1"/>
            </p:cNvSpPr>
            <p:nvPr/>
          </p:nvSpPr>
          <p:spPr bwMode="auto">
            <a:xfrm>
              <a:off x="2556" y="3470"/>
              <a:ext cx="648" cy="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Text Box 34"/>
            <p:cNvSpPr txBox="1">
              <a:spLocks noChangeArrowheads="1"/>
            </p:cNvSpPr>
            <p:nvPr/>
          </p:nvSpPr>
          <p:spPr bwMode="auto">
            <a:xfrm>
              <a:off x="4819" y="3216"/>
              <a:ext cx="269" cy="5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4400" b="0" i="1">
                  <a:solidFill>
                    <a:schemeClr val="tx1"/>
                  </a:solidFill>
                </a:rPr>
                <a:t>x</a:t>
              </a:r>
            </a:p>
          </p:txBody>
        </p:sp>
        <p:graphicFrame>
          <p:nvGraphicFramePr>
            <p:cNvPr id="8196" name="Object 35"/>
            <p:cNvGraphicFramePr>
              <a:graphicFrameLocks noChangeAspect="1"/>
            </p:cNvGraphicFramePr>
            <p:nvPr/>
          </p:nvGraphicFramePr>
          <p:xfrm>
            <a:off x="2700" y="3428"/>
            <a:ext cx="25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94" name="Equation" r:id="rId7" imgW="127000" imgH="139700" progId="">
                    <p:embed/>
                  </p:oleObj>
                </mc:Choice>
                <mc:Fallback>
                  <p:oleObj name="Equation" r:id="rId7" imgW="127000" imgH="139700" progId="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3428"/>
                          <a:ext cx="25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7" name="AutoShape 36"/>
            <p:cNvSpPr>
              <a:spLocks noChangeArrowheads="1"/>
            </p:cNvSpPr>
            <p:nvPr/>
          </p:nvSpPr>
          <p:spPr bwMode="auto">
            <a:xfrm>
              <a:off x="2546" y="3135"/>
              <a:ext cx="2327" cy="244"/>
            </a:xfrm>
            <a:prstGeom prst="cube">
              <a:avLst>
                <a:gd name="adj" fmla="val 47134"/>
              </a:avLst>
            </a:prstGeom>
            <a:noFill/>
            <a:ln w="22225">
              <a:solidFill>
                <a:srgbClr val="0066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AutoShape 37"/>
            <p:cNvSpPr>
              <a:spLocks noChangeArrowheads="1"/>
            </p:cNvSpPr>
            <p:nvPr/>
          </p:nvSpPr>
          <p:spPr bwMode="auto">
            <a:xfrm>
              <a:off x="3197" y="3135"/>
              <a:ext cx="615" cy="244"/>
            </a:xfrm>
            <a:prstGeom prst="cube">
              <a:avLst>
                <a:gd name="adj" fmla="val 47134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Line 38"/>
            <p:cNvSpPr>
              <a:spLocks noChangeShapeType="1"/>
            </p:cNvSpPr>
            <p:nvPr/>
          </p:nvSpPr>
          <p:spPr bwMode="auto">
            <a:xfrm>
              <a:off x="2544" y="3360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Text Box 39"/>
            <p:cNvSpPr txBox="1">
              <a:spLocks noChangeArrowheads="1"/>
            </p:cNvSpPr>
            <p:nvPr/>
          </p:nvSpPr>
          <p:spPr bwMode="auto">
            <a:xfrm>
              <a:off x="2291" y="3303"/>
              <a:ext cx="238" cy="368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O</a:t>
              </a:r>
            </a:p>
          </p:txBody>
        </p:sp>
        <p:sp>
          <p:nvSpPr>
            <p:cNvPr id="8211" name="Line 40"/>
            <p:cNvSpPr>
              <a:spLocks noChangeShapeType="1"/>
            </p:cNvSpPr>
            <p:nvPr/>
          </p:nvSpPr>
          <p:spPr bwMode="auto">
            <a:xfrm>
              <a:off x="3204" y="3470"/>
              <a:ext cx="504" cy="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197" name="Object 41"/>
            <p:cNvGraphicFramePr>
              <a:graphicFrameLocks noChangeAspect="1"/>
            </p:cNvGraphicFramePr>
            <p:nvPr/>
          </p:nvGraphicFramePr>
          <p:xfrm>
            <a:off x="3276" y="3428"/>
            <a:ext cx="29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95" name="Equation" r:id="rId9" imgW="190500" imgH="177800" progId="">
                    <p:embed/>
                  </p:oleObj>
                </mc:Choice>
                <mc:Fallback>
                  <p:oleObj name="Equation" r:id="rId9" imgW="190500" imgH="177800" progId="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3428"/>
                          <a:ext cx="297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2" name="Text Box 42"/>
            <p:cNvSpPr txBox="1">
              <a:spLocks noChangeArrowheads="1"/>
            </p:cNvSpPr>
            <p:nvPr/>
          </p:nvSpPr>
          <p:spPr bwMode="auto">
            <a:xfrm>
              <a:off x="4943" y="3648"/>
              <a:ext cx="275" cy="5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4400" b="0" i="1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213" name="AutoShape 43"/>
            <p:cNvSpPr>
              <a:spLocks noChangeArrowheads="1"/>
            </p:cNvSpPr>
            <p:nvPr/>
          </p:nvSpPr>
          <p:spPr bwMode="auto">
            <a:xfrm>
              <a:off x="2546" y="3651"/>
              <a:ext cx="2327" cy="244"/>
            </a:xfrm>
            <a:prstGeom prst="cube">
              <a:avLst>
                <a:gd name="adj" fmla="val 47134"/>
              </a:avLst>
            </a:prstGeom>
            <a:noFill/>
            <a:ln w="22225">
              <a:solidFill>
                <a:srgbClr val="0066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AutoShape 44"/>
            <p:cNvSpPr>
              <a:spLocks noChangeArrowheads="1"/>
            </p:cNvSpPr>
            <p:nvPr/>
          </p:nvSpPr>
          <p:spPr bwMode="auto">
            <a:xfrm>
              <a:off x="3470" y="3651"/>
              <a:ext cx="814" cy="244"/>
            </a:xfrm>
            <a:prstGeom prst="cube">
              <a:avLst>
                <a:gd name="adj" fmla="val 47134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8215" name="Line 45"/>
            <p:cNvSpPr>
              <a:spLocks noChangeShapeType="1"/>
            </p:cNvSpPr>
            <p:nvPr/>
          </p:nvSpPr>
          <p:spPr bwMode="auto">
            <a:xfrm flipV="1">
              <a:off x="2546" y="3888"/>
              <a:ext cx="2446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Text Box 46"/>
            <p:cNvSpPr txBox="1">
              <a:spLocks noChangeArrowheads="1"/>
            </p:cNvSpPr>
            <p:nvPr/>
          </p:nvSpPr>
          <p:spPr bwMode="auto">
            <a:xfrm>
              <a:off x="2291" y="3805"/>
              <a:ext cx="238" cy="368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b="0" i="1"/>
                <a:t>O</a:t>
              </a:r>
            </a:p>
          </p:txBody>
        </p:sp>
        <p:sp>
          <p:nvSpPr>
            <p:cNvPr id="8217" name="Line 47"/>
            <p:cNvSpPr>
              <a:spLocks noChangeShapeType="1"/>
            </p:cNvSpPr>
            <p:nvPr/>
          </p:nvSpPr>
          <p:spPr bwMode="auto">
            <a:xfrm>
              <a:off x="3197" y="3969"/>
              <a:ext cx="2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198" name="Object 48"/>
            <p:cNvGraphicFramePr>
              <a:graphicFrameLocks noChangeAspect="1"/>
            </p:cNvGraphicFramePr>
            <p:nvPr/>
          </p:nvGraphicFramePr>
          <p:xfrm>
            <a:off x="3231" y="3969"/>
            <a:ext cx="26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96" name="Equation" r:id="rId11" imgW="139700" imgH="165100" progId="">
                    <p:embed/>
                  </p:oleObj>
                </mc:Choice>
                <mc:Fallback>
                  <p:oleObj name="Equation" r:id="rId11" imgW="139700" imgH="165100" progId="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1" y="3969"/>
                          <a:ext cx="261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8" name="Line 49"/>
            <p:cNvSpPr>
              <a:spLocks noChangeShapeType="1"/>
            </p:cNvSpPr>
            <p:nvPr/>
          </p:nvSpPr>
          <p:spPr bwMode="auto">
            <a:xfrm>
              <a:off x="3197" y="3392"/>
              <a:ext cx="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Line 50"/>
            <p:cNvSpPr>
              <a:spLocks noChangeShapeType="1"/>
            </p:cNvSpPr>
            <p:nvPr/>
          </p:nvSpPr>
          <p:spPr bwMode="auto">
            <a:xfrm>
              <a:off x="3713" y="3392"/>
              <a:ext cx="0" cy="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0" name="Line 51"/>
            <p:cNvSpPr>
              <a:spLocks noChangeShapeType="1"/>
            </p:cNvSpPr>
            <p:nvPr/>
          </p:nvSpPr>
          <p:spPr bwMode="auto">
            <a:xfrm>
              <a:off x="3470" y="3817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Line 52"/>
            <p:cNvSpPr>
              <a:spLocks noChangeShapeType="1"/>
            </p:cNvSpPr>
            <p:nvPr/>
          </p:nvSpPr>
          <p:spPr bwMode="auto">
            <a:xfrm>
              <a:off x="4176" y="3817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Line 53"/>
            <p:cNvSpPr>
              <a:spLocks noChangeShapeType="1"/>
            </p:cNvSpPr>
            <p:nvPr/>
          </p:nvSpPr>
          <p:spPr bwMode="auto">
            <a:xfrm>
              <a:off x="2546" y="327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Line 54"/>
            <p:cNvSpPr>
              <a:spLocks noChangeShapeType="1"/>
            </p:cNvSpPr>
            <p:nvPr/>
          </p:nvSpPr>
          <p:spPr bwMode="auto">
            <a:xfrm>
              <a:off x="3708" y="3969"/>
              <a:ext cx="4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199" name="Object 55"/>
            <p:cNvGraphicFramePr>
              <a:graphicFrameLocks noChangeAspect="1"/>
            </p:cNvGraphicFramePr>
            <p:nvPr/>
          </p:nvGraphicFramePr>
          <p:xfrm>
            <a:off x="3600" y="3977"/>
            <a:ext cx="68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97" name="Equation" r:id="rId13" imgW="419100" imgH="203200" progId="">
                    <p:embed/>
                  </p:oleObj>
                </mc:Choice>
                <mc:Fallback>
                  <p:oleObj name="Equation" r:id="rId13" imgW="419100" imgH="203200" progId="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977"/>
                          <a:ext cx="684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304799" y="201304"/>
            <a:ext cx="3286125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1" lang="en-US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波的强度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6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6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6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6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4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02E183C-762F-4CD0-AA84-D1960A970E82}" type="slidenum">
              <a:rPr lang="en-US" altLang="zh-CN" smtClean="0"/>
              <a:t>39</a:t>
            </a:fld>
            <a:endParaRPr lang="en-US" altLang="zh-CN"/>
          </a:p>
        </p:txBody>
      </p:sp>
      <p:sp>
        <p:nvSpPr>
          <p:cNvPr id="9222" name="Text Box 2"/>
          <p:cNvSpPr txBox="1">
            <a:spLocks noChangeArrowheads="1"/>
          </p:cNvSpPr>
          <p:nvPr/>
        </p:nvSpPr>
        <p:spPr bwMode="auto">
          <a:xfrm>
            <a:off x="457200" y="981075"/>
            <a:ext cx="3597275" cy="6093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能流和能流密度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908050" y="2566988"/>
            <a:ext cx="7778750" cy="6093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能流：</a:t>
            </a:r>
            <a:r>
              <a:rPr kumimoji="1"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单位时间内垂直通过某一面积的能量</a:t>
            </a:r>
            <a:r>
              <a:rPr kumimoji="1"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914400" y="4926625"/>
            <a:ext cx="2143125" cy="540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平均能流：</a:t>
            </a:r>
          </a:p>
        </p:txBody>
      </p:sp>
      <p:graphicFrame>
        <p:nvGraphicFramePr>
          <p:cNvPr id="312326" name="Object 6"/>
          <p:cNvGraphicFramePr>
            <a:graphicFrameLocks noChangeAspect="1"/>
          </p:cNvGraphicFramePr>
          <p:nvPr/>
        </p:nvGraphicFramePr>
        <p:xfrm>
          <a:off x="1571625" y="5638800"/>
          <a:ext cx="1828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2" name="Equation" r:id="rId3" imgW="609600" imgH="228600" progId="">
                  <p:embed/>
                </p:oleObj>
              </mc:Choice>
              <mc:Fallback>
                <p:oleObj name="Equation" r:id="rId3" imgW="609600" imgH="228600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5638800"/>
                        <a:ext cx="1828800" cy="6858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0"/>
          <p:cNvGrpSpPr/>
          <p:nvPr/>
        </p:nvGrpSpPr>
        <p:grpSpPr bwMode="auto">
          <a:xfrm>
            <a:off x="4716463" y="3716338"/>
            <a:ext cx="3200400" cy="2514600"/>
            <a:chOff x="2971" y="2069"/>
            <a:chExt cx="2016" cy="1584"/>
          </a:xfrm>
        </p:grpSpPr>
        <p:sp>
          <p:nvSpPr>
            <p:cNvPr id="9229" name="Rectangle 31"/>
            <p:cNvSpPr>
              <a:spLocks noChangeArrowheads="1"/>
            </p:cNvSpPr>
            <p:nvPr/>
          </p:nvSpPr>
          <p:spPr bwMode="auto">
            <a:xfrm>
              <a:off x="2971" y="2069"/>
              <a:ext cx="2016" cy="1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AutoShape 32"/>
            <p:cNvSpPr>
              <a:spLocks noChangeArrowheads="1"/>
            </p:cNvSpPr>
            <p:nvPr/>
          </p:nvSpPr>
          <p:spPr bwMode="auto">
            <a:xfrm>
              <a:off x="3211" y="2421"/>
              <a:ext cx="1152" cy="720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A2F8DF"/>
                </a:gs>
                <a:gs pos="100000">
                  <a:srgbClr val="5B8B7D"/>
                </a:gs>
              </a:gsLst>
              <a:lin ang="0" scaled="1"/>
            </a:gradFill>
            <a:ln w="19050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kumimoji="1" lang="zh-CN" altLang="zh-CN" sz="4800">
                <a:solidFill>
                  <a:schemeClr val="tx1"/>
                </a:solidFill>
              </a:endParaRPr>
            </a:p>
          </p:txBody>
        </p:sp>
        <p:sp>
          <p:nvSpPr>
            <p:cNvPr id="9231" name="Line 33"/>
            <p:cNvSpPr>
              <a:spLocks noChangeShapeType="1"/>
            </p:cNvSpPr>
            <p:nvPr/>
          </p:nvSpPr>
          <p:spPr bwMode="auto">
            <a:xfrm>
              <a:off x="3355" y="2261"/>
              <a:ext cx="6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Line 34"/>
            <p:cNvSpPr>
              <a:spLocks noChangeShapeType="1"/>
            </p:cNvSpPr>
            <p:nvPr/>
          </p:nvSpPr>
          <p:spPr bwMode="auto">
            <a:xfrm>
              <a:off x="4171" y="3141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35"/>
            <p:cNvSpPr>
              <a:spLocks noChangeShapeType="1"/>
            </p:cNvSpPr>
            <p:nvPr/>
          </p:nvSpPr>
          <p:spPr bwMode="auto">
            <a:xfrm>
              <a:off x="3211" y="3285"/>
              <a:ext cx="960" cy="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Text Box 36"/>
            <p:cNvSpPr txBox="1">
              <a:spLocks noChangeArrowheads="1"/>
            </p:cNvSpPr>
            <p:nvPr/>
          </p:nvSpPr>
          <p:spPr bwMode="auto">
            <a:xfrm>
              <a:off x="3451" y="3303"/>
              <a:ext cx="518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kumimoji="1"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35" name="Line 37"/>
            <p:cNvSpPr>
              <a:spLocks noChangeShapeType="1"/>
            </p:cNvSpPr>
            <p:nvPr/>
          </p:nvSpPr>
          <p:spPr bwMode="auto">
            <a:xfrm>
              <a:off x="4219" y="2709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38"/>
            <p:cNvGrpSpPr/>
            <p:nvPr/>
          </p:nvGrpSpPr>
          <p:grpSpPr bwMode="auto">
            <a:xfrm>
              <a:off x="4459" y="3125"/>
              <a:ext cx="432" cy="336"/>
              <a:chOff x="2016" y="3456"/>
              <a:chExt cx="480" cy="384"/>
            </a:xfrm>
          </p:grpSpPr>
          <p:sp>
            <p:nvSpPr>
              <p:cNvPr id="9241" name="AutoShape 39"/>
              <p:cNvSpPr>
                <a:spLocks noChangeArrowheads="1"/>
              </p:cNvSpPr>
              <p:nvPr/>
            </p:nvSpPr>
            <p:spPr bwMode="auto">
              <a:xfrm>
                <a:off x="2016" y="3504"/>
                <a:ext cx="384" cy="336"/>
              </a:xfrm>
              <a:prstGeom prst="wedgeRoundRectCallout">
                <a:avLst>
                  <a:gd name="adj1" fmla="val -107032"/>
                  <a:gd name="adj2" fmla="val -110417"/>
                  <a:gd name="adj3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chemeClr val="tx2"/>
                </a:solidFill>
                <a:miter lim="800000"/>
              </a:ln>
            </p:spPr>
            <p:txBody>
              <a:bodyPr anchor="ctr"/>
              <a:lstStyle/>
              <a:p>
                <a:endParaRPr lang="zh-CN" altLang="zh-CN"/>
              </a:p>
            </p:txBody>
          </p:sp>
          <p:sp>
            <p:nvSpPr>
              <p:cNvPr id="9242" name="Text Box 40"/>
              <p:cNvSpPr txBox="1">
                <a:spLocks noChangeArrowheads="1"/>
              </p:cNvSpPr>
              <p:nvPr/>
            </p:nvSpPr>
            <p:spPr bwMode="auto">
              <a:xfrm>
                <a:off x="2064" y="3456"/>
                <a:ext cx="432" cy="3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i="1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  <p:sp>
          <p:nvSpPr>
            <p:cNvPr id="9237" name="Line 41"/>
            <p:cNvSpPr>
              <a:spLocks noChangeShapeType="1"/>
            </p:cNvSpPr>
            <p:nvPr/>
          </p:nvSpPr>
          <p:spPr bwMode="auto">
            <a:xfrm>
              <a:off x="4315" y="2645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Line 42"/>
            <p:cNvSpPr>
              <a:spLocks noChangeShapeType="1"/>
            </p:cNvSpPr>
            <p:nvPr/>
          </p:nvSpPr>
          <p:spPr bwMode="auto">
            <a:xfrm>
              <a:off x="4315" y="2805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Line 43"/>
            <p:cNvSpPr>
              <a:spLocks noChangeShapeType="1"/>
            </p:cNvSpPr>
            <p:nvPr/>
          </p:nvSpPr>
          <p:spPr bwMode="auto">
            <a:xfrm>
              <a:off x="4219" y="2901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0" name="Object 44"/>
            <p:cNvGraphicFramePr>
              <a:graphicFrameLocks noChangeAspect="1"/>
            </p:cNvGraphicFramePr>
            <p:nvPr/>
          </p:nvGraphicFramePr>
          <p:xfrm>
            <a:off x="4075" y="2117"/>
            <a:ext cx="21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63" name="Equation" r:id="rId5" imgW="177800" imgH="228600" progId="">
                    <p:embed/>
                  </p:oleObj>
                </mc:Choice>
                <mc:Fallback>
                  <p:oleObj name="Equation" r:id="rId5" imgW="177800" imgH="228600" progId="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5" y="2117"/>
                          <a:ext cx="211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0" name="Line 45"/>
            <p:cNvSpPr>
              <a:spLocks noChangeShapeType="1"/>
            </p:cNvSpPr>
            <p:nvPr/>
          </p:nvSpPr>
          <p:spPr bwMode="auto">
            <a:xfrm>
              <a:off x="3211" y="312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4745038" y="1733550"/>
            <a:ext cx="165576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能流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914400" y="1733550"/>
            <a:ext cx="29718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波的传播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2500313" y="1733550"/>
            <a:ext cx="30480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→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能量传播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70000" y="3562350"/>
          <a:ext cx="25304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4" name="Equation" r:id="rId7" imgW="1129665" imgH="393700" progId="">
                  <p:embed/>
                </p:oleObj>
              </mc:Choice>
              <mc:Fallback>
                <p:oleObj name="Equation" r:id="rId7" imgW="1129665" imgH="39370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3562350"/>
                        <a:ext cx="2530475" cy="8826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304799" y="201304"/>
            <a:ext cx="3286125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1" lang="en-US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波的强度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autoUpdateAnimBg="0"/>
      <p:bldP spid="312325" grpId="0" autoUpdateAnimBg="0"/>
      <p:bldP spid="23" grpId="0" autoUpdateAnimBg="0"/>
      <p:bldP spid="24" grpId="0" autoUpdateAnimBg="0"/>
      <p:bldP spid="2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2"/>
          <p:cNvSpPr>
            <a:spLocks noChangeArrowheads="1"/>
          </p:cNvSpPr>
          <p:nvPr/>
        </p:nvSpPr>
        <p:spPr bwMode="auto">
          <a:xfrm>
            <a:off x="668337" y="177225"/>
            <a:ext cx="458946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 机械波的形成</a:t>
            </a:r>
          </a:p>
        </p:txBody>
      </p:sp>
      <p:sp>
        <p:nvSpPr>
          <p:cNvPr id="254994" name="Text Box 18"/>
          <p:cNvSpPr txBox="1">
            <a:spLocks noChangeArrowheads="1"/>
          </p:cNvSpPr>
          <p:nvPr/>
        </p:nvSpPr>
        <p:spPr bwMode="auto">
          <a:xfrm>
            <a:off x="685800" y="2224088"/>
            <a:ext cx="62706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产生条件：</a:t>
            </a:r>
            <a:r>
              <a:rPr lang="en-US" altLang="zh-CN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）波源；</a:t>
            </a:r>
            <a:r>
              <a:rPr lang="en-US" altLang="zh-CN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）弹性介质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54995" name="Text Box 19"/>
          <p:cNvSpPr txBox="1">
            <a:spLocks noChangeArrowheads="1"/>
          </p:cNvSpPr>
          <p:nvPr/>
        </p:nvSpPr>
        <p:spPr bwMode="auto">
          <a:xfrm>
            <a:off x="544513" y="4344988"/>
            <a:ext cx="8164512" cy="5318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波是运动状态的传播，介质的质点并不随波传播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2" name="Group 20"/>
          <p:cNvGrpSpPr/>
          <p:nvPr/>
        </p:nvGrpSpPr>
        <p:grpSpPr bwMode="auto">
          <a:xfrm>
            <a:off x="344488" y="3124200"/>
            <a:ext cx="1828800" cy="1066800"/>
            <a:chOff x="192" y="3024"/>
            <a:chExt cx="1152" cy="672"/>
          </a:xfrm>
        </p:grpSpPr>
        <p:sp>
          <p:nvSpPr>
            <p:cNvPr id="72713" name="AutoShape 21"/>
            <p:cNvSpPr>
              <a:spLocks noChangeArrowheads="1"/>
            </p:cNvSpPr>
            <p:nvPr/>
          </p:nvSpPr>
          <p:spPr bwMode="auto">
            <a:xfrm>
              <a:off x="192" y="3024"/>
              <a:ext cx="1152" cy="672"/>
            </a:xfrm>
            <a:prstGeom prst="irregularSeal1">
              <a:avLst/>
            </a:prstGeom>
            <a:solidFill>
              <a:srgbClr val="FDE3EC"/>
            </a:solidFill>
            <a:ln w="19050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72714" name="Text Box 22"/>
            <p:cNvSpPr txBox="1">
              <a:spLocks noChangeArrowheads="1"/>
            </p:cNvSpPr>
            <p:nvPr/>
          </p:nvSpPr>
          <p:spPr bwMode="auto">
            <a:xfrm>
              <a:off x="480" y="3168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sp>
        <p:nvSpPr>
          <p:cNvPr id="255000" name="Rectangle 24"/>
          <p:cNvSpPr>
            <a:spLocks noChangeArrowheads="1"/>
          </p:cNvSpPr>
          <p:nvPr/>
        </p:nvSpPr>
        <p:spPr bwMode="auto">
          <a:xfrm>
            <a:off x="457200" y="1462088"/>
            <a:ext cx="69564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机械波：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机械振动在弹性介质中的传播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55012" name="Text Box 36"/>
          <p:cNvSpPr txBox="1">
            <a:spLocks noChangeArrowheads="1"/>
          </p:cNvSpPr>
          <p:nvPr/>
        </p:nvSpPr>
        <p:spPr bwMode="auto">
          <a:xfrm>
            <a:off x="762000" y="5195887"/>
            <a:ext cx="82851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即：波传播的是振动，位相，能量，而非质元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300"/>
                                        <p:tgtEl>
                                          <p:spTgt spid="25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94" grpId="0" autoUpdateAnimBg="0"/>
      <p:bldP spid="254995" grpId="0" animBg="1" autoUpdateAnimBg="0"/>
      <p:bldP spid="255000" grpId="0" autoUpdateAnimBg="0"/>
      <p:bldP spid="25501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F92F3A6-FA03-40C0-B505-96003F2E2CA0}" type="slidenum">
              <a:rPr lang="en-US" altLang="zh-CN" smtClean="0"/>
              <a:t>40</a:t>
            </a:fld>
            <a:endParaRPr lang="en-US" altLang="zh-CN"/>
          </a:p>
        </p:txBody>
      </p:sp>
      <p:graphicFrame>
        <p:nvGraphicFramePr>
          <p:cNvPr id="317442" name="Object 2"/>
          <p:cNvGraphicFramePr>
            <a:graphicFrameLocks noChangeAspect="1"/>
          </p:cNvGraphicFramePr>
          <p:nvPr/>
        </p:nvGraphicFramePr>
        <p:xfrm>
          <a:off x="1600200" y="3157537"/>
          <a:ext cx="22098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6" name="Equation" r:id="rId3" imgW="1435100" imgH="723900" progId="">
                  <p:embed/>
                </p:oleObj>
              </mc:Choice>
              <mc:Fallback>
                <p:oleObj name="Equation" r:id="rId3" imgW="1435100" imgH="723900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57537"/>
                        <a:ext cx="2209800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1357313" y="1089025"/>
            <a:ext cx="6072187" cy="6093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平均能流密度 </a:t>
            </a:r>
            <a:r>
              <a:rPr kumimoji="1"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</a:t>
            </a:r>
            <a:r>
              <a:rPr kumimoji="1"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波的强度 </a:t>
            </a:r>
            <a:r>
              <a:rPr kumimoji="1"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): </a:t>
            </a:r>
          </a:p>
        </p:txBody>
      </p:sp>
      <p:graphicFrame>
        <p:nvGraphicFramePr>
          <p:cNvPr id="317446" name="Object 6"/>
          <p:cNvGraphicFramePr>
            <a:graphicFrameLocks noChangeAspect="1"/>
          </p:cNvGraphicFramePr>
          <p:nvPr/>
        </p:nvGraphicFramePr>
        <p:xfrm>
          <a:off x="1600200" y="4668837"/>
          <a:ext cx="2362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87" name="Equation" r:id="rId5" imgW="1600200" imgH="723900" progId="">
                  <p:embed/>
                </p:oleObj>
              </mc:Choice>
              <mc:Fallback>
                <p:oleObj name="Equation" r:id="rId5" imgW="1600200" imgH="723900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68837"/>
                        <a:ext cx="2362200" cy="10033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685800" y="1903614"/>
            <a:ext cx="8153400" cy="609398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通过垂直于波传播方向的单位面积的平均能流</a:t>
            </a:r>
            <a:r>
              <a:rPr kumimoji="1"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                   </a:t>
            </a:r>
          </a:p>
        </p:txBody>
      </p:sp>
      <p:grpSp>
        <p:nvGrpSpPr>
          <p:cNvPr id="2" name="Group 20"/>
          <p:cNvGrpSpPr/>
          <p:nvPr/>
        </p:nvGrpSpPr>
        <p:grpSpPr bwMode="auto">
          <a:xfrm>
            <a:off x="5003800" y="2652712"/>
            <a:ext cx="1981200" cy="914400"/>
            <a:chOff x="2640" y="1968"/>
            <a:chExt cx="1248" cy="576"/>
          </a:xfrm>
        </p:grpSpPr>
        <p:sp>
          <p:nvSpPr>
            <p:cNvPr id="10264" name="AutoShape 18"/>
            <p:cNvSpPr>
              <a:spLocks noChangeArrowheads="1"/>
            </p:cNvSpPr>
            <p:nvPr/>
          </p:nvSpPr>
          <p:spPr bwMode="auto">
            <a:xfrm>
              <a:off x="2640" y="1968"/>
              <a:ext cx="1248" cy="576"/>
            </a:xfrm>
            <a:prstGeom prst="wedgeEllipseCallout">
              <a:avLst>
                <a:gd name="adj1" fmla="val -160898"/>
                <a:gd name="adj2" fmla="val 20139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endParaRPr lang="zh-CN" altLang="zh-CN"/>
            </a:p>
          </p:txBody>
        </p:sp>
        <p:grpSp>
          <p:nvGrpSpPr>
            <p:cNvPr id="3" name="Group 17"/>
            <p:cNvGrpSpPr/>
            <p:nvPr/>
          </p:nvGrpSpPr>
          <p:grpSpPr bwMode="auto">
            <a:xfrm>
              <a:off x="2761" y="2086"/>
              <a:ext cx="1063" cy="379"/>
              <a:chOff x="2857" y="2806"/>
              <a:chExt cx="1063" cy="379"/>
            </a:xfrm>
          </p:grpSpPr>
          <p:sp>
            <p:nvSpPr>
              <p:cNvPr id="10266" name="Line 9"/>
              <p:cNvSpPr>
                <a:spLocks noChangeShapeType="1"/>
              </p:cNvSpPr>
              <p:nvPr/>
            </p:nvSpPr>
            <p:spPr bwMode="auto">
              <a:xfrm>
                <a:off x="2857" y="2855"/>
                <a:ext cx="17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7" name="Line 10"/>
              <p:cNvSpPr>
                <a:spLocks noChangeShapeType="1"/>
              </p:cNvSpPr>
              <p:nvPr/>
            </p:nvSpPr>
            <p:spPr bwMode="auto">
              <a:xfrm>
                <a:off x="3346" y="2918"/>
                <a:ext cx="19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8" name="Rectangle 11"/>
              <p:cNvSpPr>
                <a:spLocks noChangeArrowheads="1"/>
              </p:cNvSpPr>
              <p:nvPr/>
            </p:nvSpPr>
            <p:spPr bwMode="auto">
              <a:xfrm>
                <a:off x="3776" y="2839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600" b="0" i="1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10269" name="Rectangle 12"/>
              <p:cNvSpPr>
                <a:spLocks noChangeArrowheads="1"/>
              </p:cNvSpPr>
              <p:nvPr/>
            </p:nvSpPr>
            <p:spPr bwMode="auto">
              <a:xfrm>
                <a:off x="3608" y="2839"/>
                <a:ext cx="144" cy="3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600" b="0" i="1">
                    <a:solidFill>
                      <a:srgbClr val="000000"/>
                    </a:solidFill>
                  </a:rPr>
                  <a:t>u</a:t>
                </a:r>
                <a:endParaRPr lang="en-US" altLang="zh-CN"/>
              </a:p>
            </p:txBody>
          </p:sp>
          <p:sp>
            <p:nvSpPr>
              <p:cNvPr id="10270" name="Rectangle 13"/>
              <p:cNvSpPr>
                <a:spLocks noChangeArrowheads="1"/>
              </p:cNvSpPr>
              <p:nvPr/>
            </p:nvSpPr>
            <p:spPr bwMode="auto">
              <a:xfrm>
                <a:off x="3396" y="2839"/>
                <a:ext cx="192" cy="3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600" b="0" i="1">
                    <a:solidFill>
                      <a:srgbClr val="000000"/>
                    </a:solidFill>
                  </a:rPr>
                  <a:t>w</a:t>
                </a:r>
                <a:endParaRPr lang="en-US" altLang="zh-CN"/>
              </a:p>
            </p:txBody>
          </p:sp>
          <p:sp>
            <p:nvSpPr>
              <p:cNvPr id="10271" name="Rectangle 14"/>
              <p:cNvSpPr>
                <a:spLocks noChangeArrowheads="1"/>
              </p:cNvSpPr>
              <p:nvPr/>
            </p:nvSpPr>
            <p:spPr bwMode="auto">
              <a:xfrm>
                <a:off x="2895" y="2839"/>
                <a:ext cx="176" cy="3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600" b="0" i="1" dirty="0">
                    <a:solidFill>
                      <a:srgbClr val="000000"/>
                    </a:solidFill>
                  </a:rPr>
                  <a:t>P</a:t>
                </a:r>
                <a:endParaRPr lang="en-US" altLang="zh-CN" dirty="0"/>
              </a:p>
            </p:txBody>
          </p:sp>
          <p:sp>
            <p:nvSpPr>
              <p:cNvPr id="10272" name="Rectangle 15"/>
              <p:cNvSpPr>
                <a:spLocks noChangeArrowheads="1"/>
              </p:cNvSpPr>
              <p:nvPr/>
            </p:nvSpPr>
            <p:spPr bwMode="auto">
              <a:xfrm>
                <a:off x="3195" y="2806"/>
                <a:ext cx="158" cy="3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600" b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</p:grpSp>
      </p:grpSp>
      <p:grpSp>
        <p:nvGrpSpPr>
          <p:cNvPr id="4" name="Group 53"/>
          <p:cNvGrpSpPr/>
          <p:nvPr/>
        </p:nvGrpSpPr>
        <p:grpSpPr bwMode="auto">
          <a:xfrm>
            <a:off x="4716463" y="3810000"/>
            <a:ext cx="3200400" cy="2514600"/>
            <a:chOff x="2971" y="2069"/>
            <a:chExt cx="2016" cy="1584"/>
          </a:xfrm>
        </p:grpSpPr>
        <p:sp>
          <p:nvSpPr>
            <p:cNvPr id="10250" name="Rectangle 54"/>
            <p:cNvSpPr>
              <a:spLocks noChangeArrowheads="1"/>
            </p:cNvSpPr>
            <p:nvPr/>
          </p:nvSpPr>
          <p:spPr bwMode="auto">
            <a:xfrm>
              <a:off x="2971" y="2069"/>
              <a:ext cx="2016" cy="1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AutoShape 55"/>
            <p:cNvSpPr>
              <a:spLocks noChangeArrowheads="1"/>
            </p:cNvSpPr>
            <p:nvPr/>
          </p:nvSpPr>
          <p:spPr bwMode="auto">
            <a:xfrm>
              <a:off x="3211" y="2421"/>
              <a:ext cx="1152" cy="720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A2F8DF"/>
                </a:gs>
                <a:gs pos="100000">
                  <a:srgbClr val="5B8B7D"/>
                </a:gs>
              </a:gsLst>
              <a:lin ang="0" scaled="1"/>
            </a:gradFill>
            <a:ln w="19050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kumimoji="1" lang="zh-CN" altLang="zh-CN" sz="4800">
                <a:solidFill>
                  <a:schemeClr val="tx1"/>
                </a:solidFill>
              </a:endParaRPr>
            </a:p>
          </p:txBody>
        </p:sp>
        <p:sp>
          <p:nvSpPr>
            <p:cNvPr id="10252" name="Line 56"/>
            <p:cNvSpPr>
              <a:spLocks noChangeShapeType="1"/>
            </p:cNvSpPr>
            <p:nvPr/>
          </p:nvSpPr>
          <p:spPr bwMode="auto">
            <a:xfrm>
              <a:off x="3355" y="2261"/>
              <a:ext cx="6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3" name="Line 57"/>
            <p:cNvSpPr>
              <a:spLocks noChangeShapeType="1"/>
            </p:cNvSpPr>
            <p:nvPr/>
          </p:nvSpPr>
          <p:spPr bwMode="auto">
            <a:xfrm>
              <a:off x="4171" y="3141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Line 58"/>
            <p:cNvSpPr>
              <a:spLocks noChangeShapeType="1"/>
            </p:cNvSpPr>
            <p:nvPr/>
          </p:nvSpPr>
          <p:spPr bwMode="auto">
            <a:xfrm>
              <a:off x="3211" y="3285"/>
              <a:ext cx="960" cy="0"/>
            </a:xfrm>
            <a:prstGeom prst="line">
              <a:avLst/>
            </a:prstGeom>
            <a:noFill/>
            <a:ln w="12700">
              <a:solidFill>
                <a:srgbClr val="FF33CC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Text Box 59"/>
            <p:cNvSpPr txBox="1">
              <a:spLocks noChangeArrowheads="1"/>
            </p:cNvSpPr>
            <p:nvPr/>
          </p:nvSpPr>
          <p:spPr bwMode="auto">
            <a:xfrm>
              <a:off x="3451" y="3303"/>
              <a:ext cx="51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i="1">
                  <a:solidFill>
                    <a:schemeClr val="tx1"/>
                  </a:solidFill>
                </a:rPr>
                <a:t>u</a:t>
              </a:r>
              <a:r>
                <a:rPr kumimoji="1" lang="en-US" altLang="zh-CN">
                  <a:solidFill>
                    <a:schemeClr val="tx1"/>
                  </a:solidFill>
                </a:rPr>
                <a:t>d</a:t>
              </a:r>
              <a:r>
                <a:rPr kumimoji="1" lang="en-US" altLang="zh-CN" i="1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0256" name="Line 60"/>
            <p:cNvSpPr>
              <a:spLocks noChangeShapeType="1"/>
            </p:cNvSpPr>
            <p:nvPr/>
          </p:nvSpPr>
          <p:spPr bwMode="auto">
            <a:xfrm>
              <a:off x="4219" y="2709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61"/>
            <p:cNvGrpSpPr/>
            <p:nvPr/>
          </p:nvGrpSpPr>
          <p:grpSpPr bwMode="auto">
            <a:xfrm>
              <a:off x="4459" y="3125"/>
              <a:ext cx="432" cy="336"/>
              <a:chOff x="2016" y="3456"/>
              <a:chExt cx="480" cy="384"/>
            </a:xfrm>
          </p:grpSpPr>
          <p:sp>
            <p:nvSpPr>
              <p:cNvPr id="10262" name="AutoShape 62"/>
              <p:cNvSpPr>
                <a:spLocks noChangeArrowheads="1"/>
              </p:cNvSpPr>
              <p:nvPr/>
            </p:nvSpPr>
            <p:spPr bwMode="auto">
              <a:xfrm>
                <a:off x="2016" y="3504"/>
                <a:ext cx="384" cy="336"/>
              </a:xfrm>
              <a:prstGeom prst="wedgeRoundRectCallout">
                <a:avLst>
                  <a:gd name="adj1" fmla="val -107032"/>
                  <a:gd name="adj2" fmla="val -110417"/>
                  <a:gd name="adj3" fmla="val 16667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chemeClr val="accent1"/>
                  </a:gs>
                </a:gsLst>
                <a:lin ang="5400000" scaled="1"/>
              </a:gradFill>
              <a:ln w="12700">
                <a:solidFill>
                  <a:schemeClr val="tx2"/>
                </a:solidFill>
                <a:miter lim="800000"/>
              </a:ln>
            </p:spPr>
            <p:txBody>
              <a:bodyPr anchor="ctr"/>
              <a:lstStyle/>
              <a:p>
                <a:endParaRPr lang="zh-CN" altLang="zh-CN"/>
              </a:p>
            </p:txBody>
          </p:sp>
          <p:sp>
            <p:nvSpPr>
              <p:cNvPr id="10263" name="Text Box 63"/>
              <p:cNvSpPr txBox="1">
                <a:spLocks noChangeArrowheads="1"/>
              </p:cNvSpPr>
              <p:nvPr/>
            </p:nvSpPr>
            <p:spPr bwMode="auto">
              <a:xfrm>
                <a:off x="2064" y="3456"/>
                <a:ext cx="432" cy="3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l"/>
                <a:r>
                  <a:rPr kumimoji="1" lang="en-US" altLang="zh-CN" i="1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  <p:sp>
          <p:nvSpPr>
            <p:cNvPr id="10258" name="Line 64"/>
            <p:cNvSpPr>
              <a:spLocks noChangeShapeType="1"/>
            </p:cNvSpPr>
            <p:nvPr/>
          </p:nvSpPr>
          <p:spPr bwMode="auto">
            <a:xfrm>
              <a:off x="4315" y="2645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9" name="Line 65"/>
            <p:cNvSpPr>
              <a:spLocks noChangeShapeType="1"/>
            </p:cNvSpPr>
            <p:nvPr/>
          </p:nvSpPr>
          <p:spPr bwMode="auto">
            <a:xfrm>
              <a:off x="4315" y="2805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Line 66"/>
            <p:cNvSpPr>
              <a:spLocks noChangeShapeType="1"/>
            </p:cNvSpPr>
            <p:nvPr/>
          </p:nvSpPr>
          <p:spPr bwMode="auto">
            <a:xfrm>
              <a:off x="4219" y="2901"/>
              <a:ext cx="3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4" name="Object 67"/>
            <p:cNvGraphicFramePr>
              <a:graphicFrameLocks noChangeAspect="1"/>
            </p:cNvGraphicFramePr>
            <p:nvPr/>
          </p:nvGraphicFramePr>
          <p:xfrm>
            <a:off x="4075" y="2117"/>
            <a:ext cx="21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188" name="Equation" r:id="rId7" imgW="177800" imgH="228600" progId="">
                    <p:embed/>
                  </p:oleObj>
                </mc:Choice>
                <mc:Fallback>
                  <p:oleObj name="Equation" r:id="rId7" imgW="177800" imgH="228600" progId="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5" y="2117"/>
                          <a:ext cx="211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1" name="Line 68"/>
            <p:cNvSpPr>
              <a:spLocks noChangeShapeType="1"/>
            </p:cNvSpPr>
            <p:nvPr/>
          </p:nvSpPr>
          <p:spPr bwMode="auto">
            <a:xfrm>
              <a:off x="3211" y="312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304799" y="201304"/>
            <a:ext cx="3286125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32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1" lang="en-US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波的强度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533400" y="1132820"/>
            <a:ext cx="8382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在弹性介质中传播的机械纵波，一般统称为声波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81000" y="1543983"/>
            <a:ext cx="8305800" cy="4743450"/>
            <a:chOff x="240" y="979"/>
            <a:chExt cx="5232" cy="2988"/>
          </a:xfrm>
        </p:grpSpPr>
        <p:pic>
          <p:nvPicPr>
            <p:cNvPr id="82948" name="Picture 4" descr="wltsx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64" y="1289"/>
              <a:ext cx="3408" cy="267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</p:spPr>
        </p:pic>
        <p:sp>
          <p:nvSpPr>
            <p:cNvPr id="82949" name="Rectangle 5"/>
            <p:cNvSpPr>
              <a:spLocks noChangeArrowheads="1"/>
            </p:cNvSpPr>
            <p:nvPr/>
          </p:nvSpPr>
          <p:spPr bwMode="auto">
            <a:xfrm>
              <a:off x="240" y="979"/>
              <a:ext cx="1824" cy="211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</a:t>
              </a:r>
            </a:p>
            <a:p>
              <a:pPr>
                <a:lnSpc>
                  <a:spcPct val="65000"/>
                </a:lnSpc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可闻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声波 </a:t>
              </a:r>
            </a:p>
            <a:p>
              <a:pPr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</a:rPr>
                <a:t>20 ~ 20000 Hz</a:t>
              </a:r>
            </a:p>
            <a:p>
              <a:pPr>
                <a:lnSpc>
                  <a:spcPct val="65000"/>
                </a:lnSpc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次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声波</a:t>
              </a:r>
            </a:p>
            <a:p>
              <a:pPr>
                <a:lnSpc>
                  <a:spcPct val="65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低于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20 Hz </a:t>
              </a:r>
            </a:p>
            <a:p>
              <a:pPr>
                <a:lnSpc>
                  <a:spcPct val="65000"/>
                </a:lnSpc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超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声波</a:t>
              </a:r>
            </a:p>
            <a:p>
              <a:pPr>
                <a:lnSpc>
                  <a:spcPct val="65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高于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20000 Hz</a:t>
              </a:r>
            </a:p>
          </p:txBody>
        </p:sp>
      </p:grp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381000" y="5017433"/>
            <a:ext cx="2057400" cy="1373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声强：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声波的能流密度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685800" y="228600"/>
            <a:ext cx="54864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kumimoji="1" lang="en-US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声强级  超声波和次声波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457200" y="5022850"/>
            <a:ext cx="4267200" cy="1377950"/>
            <a:chOff x="288" y="3164"/>
            <a:chExt cx="2688" cy="868"/>
          </a:xfrm>
        </p:grpSpPr>
        <p:graphicFrame>
          <p:nvGraphicFramePr>
            <p:cNvPr id="83971" name="Object 3"/>
            <p:cNvGraphicFramePr>
              <a:graphicFrameLocks noChangeAspect="1"/>
            </p:cNvGraphicFramePr>
            <p:nvPr/>
          </p:nvGraphicFramePr>
          <p:xfrm>
            <a:off x="288" y="3164"/>
            <a:ext cx="1280" cy="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68" name="Equation" r:id="rId3" imgW="635000" imgH="431800" progId="">
                    <p:embed/>
                  </p:oleObj>
                </mc:Choice>
                <mc:Fallback>
                  <p:oleObj name="Equation" r:id="rId3" imgW="635000" imgH="431800" progId="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164"/>
                          <a:ext cx="1280" cy="868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2" name="Text Box 4"/>
            <p:cNvSpPr txBox="1">
              <a:spLocks noChangeArrowheads="1"/>
            </p:cNvSpPr>
            <p:nvPr/>
          </p:nvSpPr>
          <p:spPr bwMode="auto">
            <a:xfrm>
              <a:off x="1488" y="3461"/>
              <a:ext cx="148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贝尔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（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B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）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1066800" y="609600"/>
            <a:ext cx="6781800" cy="1131888"/>
            <a:chOff x="672" y="384"/>
            <a:chExt cx="4272" cy="713"/>
          </a:xfrm>
        </p:grpSpPr>
        <p:sp>
          <p:nvSpPr>
            <p:cNvPr id="83974" name="Text Box 6"/>
            <p:cNvSpPr txBox="1">
              <a:spLocks noChangeArrowheads="1"/>
            </p:cNvSpPr>
            <p:nvPr/>
          </p:nvSpPr>
          <p:spPr bwMode="auto">
            <a:xfrm>
              <a:off x="672" y="528"/>
              <a:ext cx="283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声强：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声波的能流密度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</a:p>
          </p:txBody>
        </p:sp>
        <p:graphicFrame>
          <p:nvGraphicFramePr>
            <p:cNvPr id="83975" name="Object 7"/>
            <p:cNvGraphicFramePr>
              <a:graphicFrameLocks noChangeAspect="1"/>
            </p:cNvGraphicFramePr>
            <p:nvPr/>
          </p:nvGraphicFramePr>
          <p:xfrm>
            <a:off x="3216" y="384"/>
            <a:ext cx="1728" cy="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69" name="Equation" r:id="rId5" imgW="28041600" imgH="12598400" progId="">
                    <p:embed/>
                  </p:oleObj>
                </mc:Choice>
                <mc:Fallback>
                  <p:oleObj name="Equation" r:id="rId5" imgW="28041600" imgH="12598400" progId="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84"/>
                          <a:ext cx="1728" cy="7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8"/>
          <p:cNvGrpSpPr/>
          <p:nvPr/>
        </p:nvGrpSpPr>
        <p:grpSpPr bwMode="auto">
          <a:xfrm>
            <a:off x="4343400" y="5022850"/>
            <a:ext cx="4845050" cy="1377950"/>
            <a:chOff x="2736" y="3164"/>
            <a:chExt cx="3052" cy="868"/>
          </a:xfrm>
        </p:grpSpPr>
        <p:graphicFrame>
          <p:nvGraphicFramePr>
            <p:cNvPr id="83977" name="Object 9"/>
            <p:cNvGraphicFramePr>
              <a:graphicFrameLocks noChangeAspect="1"/>
            </p:cNvGraphicFramePr>
            <p:nvPr/>
          </p:nvGraphicFramePr>
          <p:xfrm>
            <a:off x="2736" y="3164"/>
            <a:ext cx="1588" cy="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0" name="Equation" r:id="rId7" imgW="787400" imgH="431800" progId="">
                    <p:embed/>
                  </p:oleObj>
                </mc:Choice>
                <mc:Fallback>
                  <p:oleObj name="Equation" r:id="rId7" imgW="787400" imgH="431800" progId="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164"/>
                          <a:ext cx="1588" cy="868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12700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8" name="Rectangle 10"/>
            <p:cNvSpPr>
              <a:spLocks noChangeArrowheads="1"/>
            </p:cNvSpPr>
            <p:nvPr/>
          </p:nvSpPr>
          <p:spPr bwMode="auto">
            <a:xfrm>
              <a:off x="4368" y="3413"/>
              <a:ext cx="1420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分贝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（ </a:t>
              </a:r>
              <a:r>
                <a:rPr lang="en-US" altLang="zh-CN" sz="2800" dirty="0">
                  <a:latin typeface="Times New Roman" panose="02020603050405020304" pitchFamily="18" charset="0"/>
                </a:rPr>
                <a:t>dB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）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1"/>
          <p:cNvGrpSpPr/>
          <p:nvPr/>
        </p:nvGrpSpPr>
        <p:grpSpPr bwMode="auto">
          <a:xfrm>
            <a:off x="990600" y="1614488"/>
            <a:ext cx="5943600" cy="1225550"/>
            <a:chOff x="624" y="1017"/>
            <a:chExt cx="3744" cy="772"/>
          </a:xfrm>
        </p:grpSpPr>
        <p:sp>
          <p:nvSpPr>
            <p:cNvPr id="83980" name="Text Box 12"/>
            <p:cNvSpPr txBox="1">
              <a:spLocks noChangeArrowheads="1"/>
            </p:cNvSpPr>
            <p:nvPr/>
          </p:nvSpPr>
          <p:spPr bwMode="auto">
            <a:xfrm>
              <a:off x="624" y="1017"/>
              <a:ext cx="374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能够引起人们听觉的声强范围：</a:t>
              </a:r>
            </a:p>
          </p:txBody>
        </p:sp>
        <p:graphicFrame>
          <p:nvGraphicFramePr>
            <p:cNvPr id="83981" name="Object 13"/>
            <p:cNvGraphicFramePr>
              <a:graphicFrameLocks noChangeAspect="1"/>
            </p:cNvGraphicFramePr>
            <p:nvPr/>
          </p:nvGraphicFramePr>
          <p:xfrm>
            <a:off x="1536" y="1392"/>
            <a:ext cx="2784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1" name="Equation" r:id="rId9" imgW="1511300" imgH="215900" progId="">
                    <p:embed/>
                  </p:oleObj>
                </mc:Choice>
                <mc:Fallback>
                  <p:oleObj name="Equation" r:id="rId9" imgW="1511300" imgH="215900" progId="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92"/>
                          <a:ext cx="2784" cy="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983" name="Text Box 15"/>
          <p:cNvSpPr txBox="1">
            <a:spLocks noChangeArrowheads="1"/>
          </p:cNvSpPr>
          <p:nvPr/>
        </p:nvSpPr>
        <p:spPr bwMode="auto">
          <a:xfrm>
            <a:off x="228600" y="2955925"/>
            <a:ext cx="8534400" cy="1988237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声强级：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人们规定声强                               （即相当于频率为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1000 Hz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的声波能引起听觉的最弱的声强）为测定声强的标准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如某声波的声强为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 则比值    的对数，叫做相应于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的声强级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83984" name="Object 16"/>
          <p:cNvGraphicFramePr>
            <a:graphicFrameLocks noChangeAspect="1"/>
          </p:cNvGraphicFramePr>
          <p:nvPr/>
        </p:nvGraphicFramePr>
        <p:xfrm>
          <a:off x="1447800" y="4419600"/>
          <a:ext cx="685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2" name="公式" r:id="rId11" imgW="457200" imgH="330200" progId="">
                  <p:embed/>
                </p:oleObj>
              </mc:Choice>
              <mc:Fallback>
                <p:oleObj name="公式" r:id="rId11" imgW="457200" imgH="330200" progId="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19600"/>
                        <a:ext cx="685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5" name="Object 17"/>
          <p:cNvGraphicFramePr>
            <a:graphicFrameLocks noChangeAspect="1"/>
          </p:cNvGraphicFramePr>
          <p:nvPr/>
        </p:nvGraphicFramePr>
        <p:xfrm>
          <a:off x="4800600" y="2938463"/>
          <a:ext cx="28194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3" name="Equation" r:id="rId13" imgW="1116965" imgH="254000" progId="">
                  <p:embed/>
                </p:oleObj>
              </mc:Choice>
              <mc:Fallback>
                <p:oleObj name="Equation" r:id="rId13" imgW="1116965" imgH="254000" progId="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938463"/>
                        <a:ext cx="2819400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85800" y="228600"/>
            <a:ext cx="54864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kumimoji="1" lang="en-US" altLang="zh-CN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声强级  超声波和次声波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3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3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3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3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3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8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" y="2946737"/>
            <a:ext cx="884088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solidFill>
                  <a:srgbClr val="0D0D0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13.4 </a:t>
            </a:r>
            <a:r>
              <a:rPr lang="zh-CN" altLang="en-US" sz="6000" dirty="0">
                <a:solidFill>
                  <a:srgbClr val="0D0D0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惠更斯原理 波的衍射</a:t>
            </a:r>
            <a:endParaRPr lang="zh-CN" altLang="en-US" sz="6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/>
          <p:nvPr/>
        </p:nvGrpSpPr>
        <p:grpSpPr bwMode="auto">
          <a:xfrm>
            <a:off x="685800" y="2057400"/>
            <a:ext cx="3352800" cy="4419600"/>
            <a:chOff x="432" y="1296"/>
            <a:chExt cx="2112" cy="2784"/>
          </a:xfrm>
        </p:grpSpPr>
        <p:sp>
          <p:nvSpPr>
            <p:cNvPr id="73738" name="Rectangle 19"/>
            <p:cNvSpPr>
              <a:spLocks noChangeArrowheads="1"/>
            </p:cNvSpPr>
            <p:nvPr/>
          </p:nvSpPr>
          <p:spPr bwMode="auto">
            <a:xfrm>
              <a:off x="432" y="1296"/>
              <a:ext cx="2112" cy="27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grpSp>
          <p:nvGrpSpPr>
            <p:cNvPr id="73739" name="Group 15"/>
            <p:cNvGrpSpPr/>
            <p:nvPr/>
          </p:nvGrpSpPr>
          <p:grpSpPr bwMode="auto">
            <a:xfrm>
              <a:off x="485" y="1351"/>
              <a:ext cx="2059" cy="2691"/>
              <a:chOff x="485" y="1351"/>
              <a:chExt cx="2059" cy="2691"/>
            </a:xfrm>
          </p:grpSpPr>
          <p:pic>
            <p:nvPicPr>
              <p:cNvPr id="73740" name="Picture 3" descr="bd3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87" y="1351"/>
                <a:ext cx="1657" cy="2691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</p:pic>
          <p:sp>
            <p:nvSpPr>
              <p:cNvPr id="73741" name="Text Box 4"/>
              <p:cNvSpPr txBox="1">
                <a:spLocks noChangeArrowheads="1"/>
              </p:cNvSpPr>
              <p:nvPr/>
            </p:nvSpPr>
            <p:spPr bwMode="auto">
              <a:xfrm>
                <a:off x="485" y="2112"/>
                <a:ext cx="388" cy="119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2"/>
                </a:solidFill>
                <a:miter lim="800000"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波的衍射</a:t>
                </a:r>
              </a:p>
            </p:txBody>
          </p:sp>
        </p:grpSp>
      </p:grpSp>
      <p:grpSp>
        <p:nvGrpSpPr>
          <p:cNvPr id="4" name="Group 25"/>
          <p:cNvGrpSpPr/>
          <p:nvPr/>
        </p:nvGrpSpPr>
        <p:grpSpPr bwMode="auto">
          <a:xfrm>
            <a:off x="4038600" y="2057400"/>
            <a:ext cx="4724400" cy="4419600"/>
            <a:chOff x="2544" y="1296"/>
            <a:chExt cx="2976" cy="2784"/>
          </a:xfrm>
        </p:grpSpPr>
        <p:sp>
          <p:nvSpPr>
            <p:cNvPr id="73734" name="Rectangle 23"/>
            <p:cNvSpPr>
              <a:spLocks noChangeArrowheads="1"/>
            </p:cNvSpPr>
            <p:nvPr/>
          </p:nvSpPr>
          <p:spPr bwMode="auto">
            <a:xfrm>
              <a:off x="2544" y="1296"/>
              <a:ext cx="2976" cy="27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grpSp>
          <p:nvGrpSpPr>
            <p:cNvPr id="73735" name="Group 12"/>
            <p:cNvGrpSpPr/>
            <p:nvPr/>
          </p:nvGrpSpPr>
          <p:grpSpPr bwMode="auto">
            <a:xfrm>
              <a:off x="2585" y="1344"/>
              <a:ext cx="2910" cy="2736"/>
              <a:chOff x="2585" y="1344"/>
              <a:chExt cx="2910" cy="2736"/>
            </a:xfrm>
          </p:grpSpPr>
          <p:pic>
            <p:nvPicPr>
              <p:cNvPr id="73736" name="Picture 6" descr="bd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976" y="1344"/>
                <a:ext cx="2519" cy="268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</p:pic>
          <p:sp>
            <p:nvSpPr>
              <p:cNvPr id="73737" name="Text Box 7"/>
              <p:cNvSpPr txBox="1">
                <a:spLocks noChangeArrowheads="1"/>
              </p:cNvSpPr>
              <p:nvPr/>
            </p:nvSpPr>
            <p:spPr bwMode="auto">
              <a:xfrm>
                <a:off x="2585" y="1344"/>
                <a:ext cx="388" cy="273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2"/>
                </a:solidFill>
                <a:miter lim="800000"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Calibri" panose="020F0502020204030204" pitchFamily="34" charset="0"/>
                  </a:rPr>
                  <a:t>   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水波通过狭缝后的衍射</a:t>
                </a:r>
              </a:p>
            </p:txBody>
          </p:sp>
        </p:grpSp>
      </p:grpSp>
      <p:sp>
        <p:nvSpPr>
          <p:cNvPr id="308232" name="Text Box 8"/>
          <p:cNvSpPr txBox="1">
            <a:spLocks noChangeArrowheads="1"/>
          </p:cNvSpPr>
          <p:nvPr/>
        </p:nvSpPr>
        <p:spPr bwMode="auto">
          <a:xfrm>
            <a:off x="609600" y="1066800"/>
            <a:ext cx="81534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波在传播过程中遇到障碍物时，能绕过障碍物的边缘，在障碍物的阴影区内继续传播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73733" name="Rectangle 10"/>
          <p:cNvSpPr>
            <a:spLocks noChangeArrowheads="1"/>
          </p:cNvSpPr>
          <p:nvPr/>
        </p:nvSpPr>
        <p:spPr bwMode="auto">
          <a:xfrm>
            <a:off x="612775" y="228600"/>
            <a:ext cx="2577950" cy="5847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波的衍射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3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/>
          <p:cNvGrpSpPr/>
          <p:nvPr/>
        </p:nvGrpSpPr>
        <p:grpSpPr bwMode="auto">
          <a:xfrm>
            <a:off x="3733800" y="2590800"/>
            <a:ext cx="5029200" cy="3810000"/>
            <a:chOff x="2352" y="1632"/>
            <a:chExt cx="3168" cy="2400"/>
          </a:xfrm>
        </p:grpSpPr>
        <p:sp>
          <p:nvSpPr>
            <p:cNvPr id="32832" name="Rectangle 72"/>
            <p:cNvSpPr>
              <a:spLocks noChangeArrowheads="1"/>
            </p:cNvSpPr>
            <p:nvPr/>
          </p:nvSpPr>
          <p:spPr bwMode="auto">
            <a:xfrm>
              <a:off x="2352" y="1632"/>
              <a:ext cx="3168" cy="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07253" name="Text Box 53"/>
            <p:cNvSpPr txBox="1">
              <a:spLocks noChangeArrowheads="1"/>
            </p:cNvSpPr>
            <p:nvPr/>
          </p:nvSpPr>
          <p:spPr bwMode="auto">
            <a:xfrm>
              <a:off x="2395" y="1632"/>
              <a:ext cx="388" cy="240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0" scaled="1"/>
            </a:gradFill>
            <a:ln w="12700">
              <a:solidFill>
                <a:schemeClr val="tx2"/>
              </a:solidFill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     球  面  波</a:t>
              </a:r>
            </a:p>
          </p:txBody>
        </p:sp>
      </p:grpSp>
      <p:grpSp>
        <p:nvGrpSpPr>
          <p:cNvPr id="3" name="Group 82"/>
          <p:cNvGrpSpPr/>
          <p:nvPr/>
        </p:nvGrpSpPr>
        <p:grpSpPr bwMode="auto">
          <a:xfrm>
            <a:off x="457200" y="2590800"/>
            <a:ext cx="2971800" cy="3810000"/>
            <a:chOff x="288" y="1632"/>
            <a:chExt cx="1872" cy="2400"/>
          </a:xfrm>
        </p:grpSpPr>
        <p:sp>
          <p:nvSpPr>
            <p:cNvPr id="32830" name="Rectangle 71"/>
            <p:cNvSpPr>
              <a:spLocks noChangeArrowheads="1"/>
            </p:cNvSpPr>
            <p:nvPr/>
          </p:nvSpPr>
          <p:spPr bwMode="auto">
            <a:xfrm>
              <a:off x="288" y="1632"/>
              <a:ext cx="1872" cy="2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07252" name="Text Box 52"/>
            <p:cNvSpPr txBox="1">
              <a:spLocks noChangeArrowheads="1"/>
            </p:cNvSpPr>
            <p:nvPr/>
          </p:nvSpPr>
          <p:spPr bwMode="auto">
            <a:xfrm>
              <a:off x="331" y="1632"/>
              <a:ext cx="388" cy="2400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0" scaled="1"/>
            </a:gradFill>
            <a:ln w="12700">
              <a:solidFill>
                <a:schemeClr val="tx2"/>
              </a:solidFill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     平  面  波</a:t>
              </a:r>
            </a:p>
          </p:txBody>
        </p:sp>
      </p:grpSp>
      <p:grpSp>
        <p:nvGrpSpPr>
          <p:cNvPr id="4" name="Group 2"/>
          <p:cNvGrpSpPr/>
          <p:nvPr/>
        </p:nvGrpSpPr>
        <p:grpSpPr bwMode="auto">
          <a:xfrm>
            <a:off x="4876800" y="2971800"/>
            <a:ext cx="3429000" cy="3330575"/>
            <a:chOff x="1344" y="624"/>
            <a:chExt cx="2832" cy="2766"/>
          </a:xfrm>
        </p:grpSpPr>
        <p:sp>
          <p:nvSpPr>
            <p:cNvPr id="32818" name="Oval 3"/>
            <p:cNvSpPr>
              <a:spLocks noChangeArrowheads="1"/>
            </p:cNvSpPr>
            <p:nvPr/>
          </p:nvSpPr>
          <p:spPr bwMode="auto">
            <a:xfrm>
              <a:off x="2352" y="624"/>
              <a:ext cx="850" cy="864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2819" name="Oval 4"/>
            <p:cNvSpPr>
              <a:spLocks noChangeArrowheads="1"/>
            </p:cNvSpPr>
            <p:nvPr/>
          </p:nvSpPr>
          <p:spPr bwMode="auto">
            <a:xfrm>
              <a:off x="1816" y="771"/>
              <a:ext cx="850" cy="84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2820" name="Oval 5"/>
            <p:cNvSpPr>
              <a:spLocks noChangeArrowheads="1"/>
            </p:cNvSpPr>
            <p:nvPr/>
          </p:nvSpPr>
          <p:spPr bwMode="auto">
            <a:xfrm>
              <a:off x="1438" y="1169"/>
              <a:ext cx="850" cy="84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2821" name="Oval 6"/>
            <p:cNvSpPr>
              <a:spLocks noChangeArrowheads="1"/>
            </p:cNvSpPr>
            <p:nvPr/>
          </p:nvSpPr>
          <p:spPr bwMode="auto">
            <a:xfrm>
              <a:off x="2784" y="768"/>
              <a:ext cx="864" cy="84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2822" name="Oval 7"/>
            <p:cNvSpPr>
              <a:spLocks noChangeArrowheads="1"/>
            </p:cNvSpPr>
            <p:nvPr/>
          </p:nvSpPr>
          <p:spPr bwMode="auto">
            <a:xfrm>
              <a:off x="3185" y="1120"/>
              <a:ext cx="849" cy="845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2823" name="Oval 8"/>
            <p:cNvSpPr>
              <a:spLocks noChangeArrowheads="1"/>
            </p:cNvSpPr>
            <p:nvPr/>
          </p:nvSpPr>
          <p:spPr bwMode="auto">
            <a:xfrm>
              <a:off x="3326" y="1617"/>
              <a:ext cx="850" cy="84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2824" name="Oval 9"/>
            <p:cNvSpPr>
              <a:spLocks noChangeArrowheads="1"/>
            </p:cNvSpPr>
            <p:nvPr/>
          </p:nvSpPr>
          <p:spPr bwMode="auto">
            <a:xfrm>
              <a:off x="1344" y="1617"/>
              <a:ext cx="850" cy="84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2825" name="Oval 10"/>
            <p:cNvSpPr>
              <a:spLocks noChangeArrowheads="1"/>
            </p:cNvSpPr>
            <p:nvPr/>
          </p:nvSpPr>
          <p:spPr bwMode="auto">
            <a:xfrm>
              <a:off x="1486" y="2115"/>
              <a:ext cx="849" cy="845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2826" name="Oval 11"/>
            <p:cNvSpPr>
              <a:spLocks noChangeArrowheads="1"/>
            </p:cNvSpPr>
            <p:nvPr/>
          </p:nvSpPr>
          <p:spPr bwMode="auto">
            <a:xfrm>
              <a:off x="1824" y="2400"/>
              <a:ext cx="850" cy="84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2827" name="Oval 12"/>
            <p:cNvSpPr>
              <a:spLocks noChangeArrowheads="1"/>
            </p:cNvSpPr>
            <p:nvPr/>
          </p:nvSpPr>
          <p:spPr bwMode="auto">
            <a:xfrm>
              <a:off x="2352" y="2544"/>
              <a:ext cx="850" cy="84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2828" name="Oval 13"/>
            <p:cNvSpPr>
              <a:spLocks noChangeArrowheads="1"/>
            </p:cNvSpPr>
            <p:nvPr/>
          </p:nvSpPr>
          <p:spPr bwMode="auto">
            <a:xfrm>
              <a:off x="2807" y="2463"/>
              <a:ext cx="850" cy="84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2829" name="Oval 14"/>
            <p:cNvSpPr>
              <a:spLocks noChangeArrowheads="1"/>
            </p:cNvSpPr>
            <p:nvPr/>
          </p:nvSpPr>
          <p:spPr bwMode="auto">
            <a:xfrm>
              <a:off x="3185" y="2065"/>
              <a:ext cx="849" cy="84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5" name="Group 16"/>
          <p:cNvGrpSpPr/>
          <p:nvPr/>
        </p:nvGrpSpPr>
        <p:grpSpPr bwMode="auto">
          <a:xfrm>
            <a:off x="1981200" y="3048000"/>
            <a:ext cx="914400" cy="2895600"/>
            <a:chOff x="1200" y="1824"/>
            <a:chExt cx="576" cy="1824"/>
          </a:xfrm>
        </p:grpSpPr>
        <p:sp>
          <p:nvSpPr>
            <p:cNvPr id="32812" name="Oval 17"/>
            <p:cNvSpPr>
              <a:spLocks noChangeArrowheads="1"/>
            </p:cNvSpPr>
            <p:nvPr/>
          </p:nvSpPr>
          <p:spPr bwMode="auto">
            <a:xfrm>
              <a:off x="1200" y="2064"/>
              <a:ext cx="576" cy="528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2813" name="Oval 18"/>
            <p:cNvSpPr>
              <a:spLocks noChangeArrowheads="1"/>
            </p:cNvSpPr>
            <p:nvPr/>
          </p:nvSpPr>
          <p:spPr bwMode="auto">
            <a:xfrm>
              <a:off x="1200" y="2352"/>
              <a:ext cx="576" cy="528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2814" name="Oval 19"/>
            <p:cNvSpPr>
              <a:spLocks noChangeArrowheads="1"/>
            </p:cNvSpPr>
            <p:nvPr/>
          </p:nvSpPr>
          <p:spPr bwMode="auto">
            <a:xfrm>
              <a:off x="1200" y="2592"/>
              <a:ext cx="576" cy="528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2815" name="Oval 20"/>
            <p:cNvSpPr>
              <a:spLocks noChangeArrowheads="1"/>
            </p:cNvSpPr>
            <p:nvPr/>
          </p:nvSpPr>
          <p:spPr bwMode="auto">
            <a:xfrm>
              <a:off x="1200" y="2880"/>
              <a:ext cx="576" cy="528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2816" name="Oval 21"/>
            <p:cNvSpPr>
              <a:spLocks noChangeArrowheads="1"/>
            </p:cNvSpPr>
            <p:nvPr/>
          </p:nvSpPr>
          <p:spPr bwMode="auto">
            <a:xfrm>
              <a:off x="1200" y="3120"/>
              <a:ext cx="576" cy="528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2817" name="Oval 22"/>
            <p:cNvSpPr>
              <a:spLocks noChangeArrowheads="1"/>
            </p:cNvSpPr>
            <p:nvPr/>
          </p:nvSpPr>
          <p:spPr bwMode="auto">
            <a:xfrm>
              <a:off x="1200" y="1824"/>
              <a:ext cx="576" cy="528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6" name="Group 64"/>
          <p:cNvGrpSpPr/>
          <p:nvPr/>
        </p:nvGrpSpPr>
        <p:grpSpPr bwMode="auto">
          <a:xfrm>
            <a:off x="1676400" y="2895600"/>
            <a:ext cx="762000" cy="3276600"/>
            <a:chOff x="1152" y="1824"/>
            <a:chExt cx="480" cy="2064"/>
          </a:xfrm>
        </p:grpSpPr>
        <p:sp>
          <p:nvSpPr>
            <p:cNvPr id="32810" name="Rectangle 24"/>
            <p:cNvSpPr>
              <a:spLocks noChangeArrowheads="1"/>
            </p:cNvSpPr>
            <p:nvPr/>
          </p:nvSpPr>
          <p:spPr bwMode="auto">
            <a:xfrm>
              <a:off x="1152" y="1824"/>
              <a:ext cx="480" cy="206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2811" name="Line 25"/>
            <p:cNvSpPr>
              <a:spLocks noChangeShapeType="1"/>
            </p:cNvSpPr>
            <p:nvPr/>
          </p:nvSpPr>
          <p:spPr bwMode="auto">
            <a:xfrm>
              <a:off x="1632" y="1824"/>
              <a:ext cx="0" cy="2064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227" name="Rectangle 27"/>
          <p:cNvSpPr>
            <a:spLocks noChangeArrowheads="1"/>
          </p:cNvSpPr>
          <p:nvPr/>
        </p:nvSpPr>
        <p:spPr bwMode="auto">
          <a:xfrm>
            <a:off x="381000" y="1219200"/>
            <a:ext cx="8458200" cy="1373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表述：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介质中波动传播到的各点都可以看作是发射子波的波源，而在其后的任意时刻，这些子波的包络就是新的波前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800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43" name="Oval 43"/>
          <p:cNvSpPr>
            <a:spLocks noChangeArrowheads="1"/>
          </p:cNvSpPr>
          <p:nvPr/>
        </p:nvSpPr>
        <p:spPr bwMode="auto">
          <a:xfrm>
            <a:off x="4876800" y="2971800"/>
            <a:ext cx="3429000" cy="3352800"/>
          </a:xfrm>
          <a:prstGeom prst="ellipse">
            <a:avLst/>
          </a:prstGeom>
          <a:noFill/>
          <a:ln w="38100">
            <a:solidFill>
              <a:srgbClr val="CC0099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grpSp>
        <p:nvGrpSpPr>
          <p:cNvPr id="7" name="Group 44"/>
          <p:cNvGrpSpPr/>
          <p:nvPr/>
        </p:nvGrpSpPr>
        <p:grpSpPr bwMode="auto">
          <a:xfrm>
            <a:off x="1676400" y="3429000"/>
            <a:ext cx="762000" cy="2133600"/>
            <a:chOff x="1008" y="2256"/>
            <a:chExt cx="480" cy="1200"/>
          </a:xfrm>
        </p:grpSpPr>
        <p:sp>
          <p:nvSpPr>
            <p:cNvPr id="32804" name="Line 45"/>
            <p:cNvSpPr>
              <a:spLocks noChangeShapeType="1"/>
            </p:cNvSpPr>
            <p:nvPr/>
          </p:nvSpPr>
          <p:spPr bwMode="auto">
            <a:xfrm>
              <a:off x="1008" y="2256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5" name="Line 46"/>
            <p:cNvSpPr>
              <a:spLocks noChangeShapeType="1"/>
            </p:cNvSpPr>
            <p:nvPr/>
          </p:nvSpPr>
          <p:spPr bwMode="auto">
            <a:xfrm>
              <a:off x="1008" y="2496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6" name="Line 47"/>
            <p:cNvSpPr>
              <a:spLocks noChangeShapeType="1"/>
            </p:cNvSpPr>
            <p:nvPr/>
          </p:nvSpPr>
          <p:spPr bwMode="auto">
            <a:xfrm>
              <a:off x="1008" y="2736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7" name="Line 48"/>
            <p:cNvSpPr>
              <a:spLocks noChangeShapeType="1"/>
            </p:cNvSpPr>
            <p:nvPr/>
          </p:nvSpPr>
          <p:spPr bwMode="auto">
            <a:xfrm>
              <a:off x="1008" y="2976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8" name="Line 49"/>
            <p:cNvSpPr>
              <a:spLocks noChangeShapeType="1"/>
            </p:cNvSpPr>
            <p:nvPr/>
          </p:nvSpPr>
          <p:spPr bwMode="auto">
            <a:xfrm>
              <a:off x="1008" y="3216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9" name="Line 50"/>
            <p:cNvSpPr>
              <a:spLocks noChangeShapeType="1"/>
            </p:cNvSpPr>
            <p:nvPr/>
          </p:nvSpPr>
          <p:spPr bwMode="auto">
            <a:xfrm>
              <a:off x="1008" y="3456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251" name="Line 51"/>
          <p:cNvSpPr>
            <a:spLocks noChangeShapeType="1"/>
          </p:cNvSpPr>
          <p:nvPr/>
        </p:nvSpPr>
        <p:spPr bwMode="auto">
          <a:xfrm>
            <a:off x="2895600" y="2895600"/>
            <a:ext cx="0" cy="32766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Rectangle 62"/>
          <p:cNvSpPr>
            <a:spLocks noChangeArrowheads="1"/>
          </p:cNvSpPr>
          <p:nvPr/>
        </p:nvSpPr>
        <p:spPr bwMode="auto">
          <a:xfrm>
            <a:off x="606425" y="228600"/>
            <a:ext cx="3051175" cy="5847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惠更斯原理</a:t>
            </a:r>
          </a:p>
        </p:txBody>
      </p:sp>
      <p:sp>
        <p:nvSpPr>
          <p:cNvPr id="307215" name="Oval 15"/>
          <p:cNvSpPr>
            <a:spLocks noChangeArrowheads="1"/>
          </p:cNvSpPr>
          <p:nvPr/>
        </p:nvSpPr>
        <p:spPr bwMode="auto">
          <a:xfrm>
            <a:off x="5448300" y="3505200"/>
            <a:ext cx="2400300" cy="23114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0099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grpSp>
        <p:nvGrpSpPr>
          <p:cNvPr id="8" name="Group 85"/>
          <p:cNvGrpSpPr/>
          <p:nvPr/>
        </p:nvGrpSpPr>
        <p:grpSpPr bwMode="auto">
          <a:xfrm>
            <a:off x="5410200" y="3505200"/>
            <a:ext cx="2400300" cy="2311400"/>
            <a:chOff x="3408" y="2208"/>
            <a:chExt cx="1512" cy="1456"/>
          </a:xfrm>
        </p:grpSpPr>
        <p:sp>
          <p:nvSpPr>
            <p:cNvPr id="32790" name="Line 29"/>
            <p:cNvSpPr>
              <a:spLocks noChangeShapeType="1"/>
            </p:cNvSpPr>
            <p:nvPr/>
          </p:nvSpPr>
          <p:spPr bwMode="auto">
            <a:xfrm flipV="1">
              <a:off x="4164" y="2208"/>
              <a:ext cx="0" cy="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Line 30"/>
            <p:cNvSpPr>
              <a:spLocks noChangeShapeType="1"/>
            </p:cNvSpPr>
            <p:nvPr/>
          </p:nvSpPr>
          <p:spPr bwMode="auto">
            <a:xfrm flipV="1">
              <a:off x="4164" y="3264"/>
              <a:ext cx="0" cy="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Line 32"/>
            <p:cNvSpPr>
              <a:spLocks noChangeShapeType="1"/>
            </p:cNvSpPr>
            <p:nvPr/>
          </p:nvSpPr>
          <p:spPr bwMode="auto">
            <a:xfrm flipV="1">
              <a:off x="3408" y="2936"/>
              <a:ext cx="3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Line 33"/>
            <p:cNvSpPr>
              <a:spLocks noChangeShapeType="1"/>
            </p:cNvSpPr>
            <p:nvPr/>
          </p:nvSpPr>
          <p:spPr bwMode="auto">
            <a:xfrm>
              <a:off x="3768" y="2281"/>
              <a:ext cx="230" cy="3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Line 34"/>
            <p:cNvSpPr>
              <a:spLocks noChangeShapeType="1"/>
            </p:cNvSpPr>
            <p:nvPr/>
          </p:nvSpPr>
          <p:spPr bwMode="auto">
            <a:xfrm>
              <a:off x="4344" y="3227"/>
              <a:ext cx="216" cy="3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Line 35"/>
            <p:cNvSpPr>
              <a:spLocks noChangeShapeType="1"/>
            </p:cNvSpPr>
            <p:nvPr/>
          </p:nvSpPr>
          <p:spPr bwMode="auto">
            <a:xfrm>
              <a:off x="3516" y="2572"/>
              <a:ext cx="324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Line 36"/>
            <p:cNvSpPr>
              <a:spLocks noChangeShapeType="1"/>
            </p:cNvSpPr>
            <p:nvPr/>
          </p:nvSpPr>
          <p:spPr bwMode="auto">
            <a:xfrm>
              <a:off x="4488" y="3118"/>
              <a:ext cx="324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7" name="Line 37"/>
            <p:cNvSpPr>
              <a:spLocks noChangeShapeType="1"/>
            </p:cNvSpPr>
            <p:nvPr/>
          </p:nvSpPr>
          <p:spPr bwMode="auto">
            <a:xfrm flipV="1">
              <a:off x="3516" y="3118"/>
              <a:ext cx="324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Line 38"/>
            <p:cNvSpPr>
              <a:spLocks noChangeShapeType="1"/>
            </p:cNvSpPr>
            <p:nvPr/>
          </p:nvSpPr>
          <p:spPr bwMode="auto">
            <a:xfrm flipV="1">
              <a:off x="4488" y="2572"/>
              <a:ext cx="324" cy="1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39"/>
            <p:cNvSpPr>
              <a:spLocks noChangeShapeType="1"/>
            </p:cNvSpPr>
            <p:nvPr/>
          </p:nvSpPr>
          <p:spPr bwMode="auto">
            <a:xfrm flipV="1">
              <a:off x="3768" y="3227"/>
              <a:ext cx="216" cy="3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Line 40"/>
            <p:cNvSpPr>
              <a:spLocks noChangeShapeType="1"/>
            </p:cNvSpPr>
            <p:nvPr/>
          </p:nvSpPr>
          <p:spPr bwMode="auto">
            <a:xfrm flipV="1">
              <a:off x="4344" y="2281"/>
              <a:ext cx="216" cy="3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Text Box 42"/>
            <p:cNvSpPr txBox="1">
              <a:spLocks noChangeArrowheads="1"/>
            </p:cNvSpPr>
            <p:nvPr/>
          </p:nvSpPr>
          <p:spPr bwMode="auto">
            <a:xfrm>
              <a:off x="3984" y="2928"/>
              <a:ext cx="249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O</a:t>
              </a:r>
              <a:endParaRPr lang="en-US" altLang="zh-CN" sz="2400" i="1">
                <a:solidFill>
                  <a:schemeClr val="bg1"/>
                </a:solidFill>
              </a:endParaRPr>
            </a:p>
          </p:txBody>
        </p:sp>
        <p:sp>
          <p:nvSpPr>
            <p:cNvPr id="32802" name="Oval 83"/>
            <p:cNvSpPr>
              <a:spLocks noChangeArrowheads="1"/>
            </p:cNvSpPr>
            <p:nvPr/>
          </p:nvSpPr>
          <p:spPr bwMode="auto">
            <a:xfrm>
              <a:off x="4150" y="2906"/>
              <a:ext cx="48" cy="48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2803" name="Line 31"/>
            <p:cNvSpPr>
              <a:spLocks noChangeShapeType="1"/>
            </p:cNvSpPr>
            <p:nvPr/>
          </p:nvSpPr>
          <p:spPr bwMode="auto">
            <a:xfrm flipV="1">
              <a:off x="4524" y="2936"/>
              <a:ext cx="3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lg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78"/>
          <p:cNvGrpSpPr/>
          <p:nvPr/>
        </p:nvGrpSpPr>
        <p:grpSpPr bwMode="auto">
          <a:xfrm>
            <a:off x="6400800" y="3657600"/>
            <a:ext cx="2354263" cy="1295400"/>
            <a:chOff x="4080" y="2304"/>
            <a:chExt cx="1435" cy="866"/>
          </a:xfrm>
        </p:grpSpPr>
        <p:sp>
          <p:nvSpPr>
            <p:cNvPr id="32788" name="Line 58"/>
            <p:cNvSpPr>
              <a:spLocks noChangeShapeType="1"/>
            </p:cNvSpPr>
            <p:nvPr/>
          </p:nvSpPr>
          <p:spPr bwMode="auto">
            <a:xfrm flipV="1">
              <a:off x="4224" y="2304"/>
              <a:ext cx="384" cy="67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9" name="Line 59"/>
            <p:cNvSpPr>
              <a:spLocks noChangeShapeType="1"/>
            </p:cNvSpPr>
            <p:nvPr/>
          </p:nvSpPr>
          <p:spPr bwMode="auto">
            <a:xfrm>
              <a:off x="4224" y="2976"/>
              <a:ext cx="1043" cy="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771" name="Object 3"/>
            <p:cNvGraphicFramePr>
              <a:graphicFrameLocks noChangeAspect="1"/>
            </p:cNvGraphicFramePr>
            <p:nvPr/>
          </p:nvGraphicFramePr>
          <p:xfrm>
            <a:off x="4080" y="2446"/>
            <a:ext cx="25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8" name="公式" r:id="rId3" imgW="241300" imgH="317500" progId="">
                    <p:embed/>
                  </p:oleObj>
                </mc:Choice>
                <mc:Fallback>
                  <p:oleObj name="公式" r:id="rId3" imgW="241300" imgH="317500" progId="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446"/>
                          <a:ext cx="25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2" name="Object 4"/>
            <p:cNvGraphicFramePr>
              <a:graphicFrameLocks noChangeAspect="1"/>
            </p:cNvGraphicFramePr>
            <p:nvPr/>
          </p:nvGraphicFramePr>
          <p:xfrm>
            <a:off x="5232" y="2832"/>
            <a:ext cx="283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9" name="公式" r:id="rId5" imgW="266065" imgH="316865" progId="">
                    <p:embed/>
                  </p:oleObj>
                </mc:Choice>
                <mc:Fallback>
                  <p:oleObj name="公式" r:id="rId5" imgW="266065" imgH="316865" progId="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832"/>
                          <a:ext cx="283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80"/>
          <p:cNvGrpSpPr/>
          <p:nvPr/>
        </p:nvGrpSpPr>
        <p:grpSpPr bwMode="auto">
          <a:xfrm>
            <a:off x="7467600" y="3048000"/>
            <a:ext cx="1143000" cy="838200"/>
            <a:chOff x="4704" y="1920"/>
            <a:chExt cx="720" cy="528"/>
          </a:xfrm>
        </p:grpSpPr>
        <p:sp>
          <p:nvSpPr>
            <p:cNvPr id="32787" name="Line 55"/>
            <p:cNvSpPr>
              <a:spLocks noChangeShapeType="1"/>
            </p:cNvSpPr>
            <p:nvPr/>
          </p:nvSpPr>
          <p:spPr bwMode="auto">
            <a:xfrm flipV="1">
              <a:off x="4704" y="2160"/>
              <a:ext cx="288" cy="28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770" name="Object 2"/>
            <p:cNvGraphicFramePr>
              <a:graphicFrameLocks noChangeAspect="1"/>
            </p:cNvGraphicFramePr>
            <p:nvPr/>
          </p:nvGraphicFramePr>
          <p:xfrm>
            <a:off x="4992" y="1920"/>
            <a:ext cx="4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0" name="公式" r:id="rId7" imgW="406400" imgH="241300" progId="">
                    <p:embed/>
                  </p:oleObj>
                </mc:Choice>
                <mc:Fallback>
                  <p:oleObj name="公式" r:id="rId7" imgW="406400" imgH="241300" progId="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920"/>
                          <a:ext cx="432" cy="256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0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30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30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8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7" grpId="0" autoUpdateAnimBg="0"/>
      <p:bldP spid="307243" grpId="0" animBg="1"/>
      <p:bldP spid="307251" grpId="0" animBg="1"/>
      <p:bldP spid="3072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160" y="2946737"/>
            <a:ext cx="80714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solidFill>
                  <a:srgbClr val="0D0D0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13.4 </a:t>
            </a:r>
            <a:r>
              <a:rPr lang="zh-CN" altLang="en-US" sz="6000" dirty="0">
                <a:solidFill>
                  <a:srgbClr val="0D0D0D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波的叠加原理 干涉</a:t>
            </a:r>
            <a:endParaRPr lang="zh-CN" altLang="en-US" sz="6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682625" y="238780"/>
            <a:ext cx="396557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波的叠加原理</a:t>
            </a: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0" y="1447800"/>
            <a:ext cx="9144000" cy="15156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120000"/>
              <a:buFont typeface="Webdings" panose="05030102010509060703" pitchFamily="18" charset="2"/>
              <a:buChar char="2"/>
              <a:defRPr/>
            </a:pP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几列波相遇之后， 仍然保持它们各自原有的特征（频</a:t>
            </a:r>
            <a:r>
              <a:rPr kumimoji="1"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率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、波长、振幅、振动方向等）不变，并按照原来</a:t>
            </a:r>
            <a:endParaRPr kumimoji="1"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ct val="120000"/>
              <a:defRPr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方向继续前进，好象没有遇到过其它波一样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1"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（独立性）</a:t>
            </a:r>
            <a:endParaRPr kumimoji="1" lang="en-US" altLang="zh-CN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100965" y="3819010"/>
            <a:ext cx="8774113" cy="10577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3333FF"/>
              </a:buClr>
              <a:buSzPct val="120000"/>
              <a:buFont typeface="Webdings" panose="05030102010509060703" pitchFamily="18" charset="2"/>
              <a:buChar char="2"/>
            </a:pP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在相遇区域内任一点的振动，为各列波单独存在时在该点所引起的振动位移的矢量和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1"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（叠加性）</a:t>
            </a:r>
            <a:endParaRPr kumimoji="1" lang="en-US" altLang="zh-CN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ldLvl="0" animBg="1" autoUpdateAnimBg="0"/>
      <p:bldP spid="31539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5943600" y="1308586"/>
            <a:ext cx="2895600" cy="493981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rgbClr val="009999"/>
            </a:solidFill>
            <a:miter lim="800000"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频率相同、振动方向平行、相位相同或相差恒定 的两列波相遇时，使某些地方振动始终加强，而使另一些地方振动始终减弱的现象，称为</a:t>
            </a:r>
            <a:r>
              <a:rPr kumimoji="1"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波的干涉</a:t>
            </a:r>
            <a:r>
              <a:rPr kumimoji="1" lang="en-US" altLang="zh-CN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714375" y="228600"/>
            <a:ext cx="286702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波的干涉</a:t>
            </a:r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4897120" cy="41148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8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6553200" y="4686300"/>
            <a:ext cx="1752600" cy="1866900"/>
            <a:chOff x="4512" y="2952"/>
            <a:chExt cx="1104" cy="1176"/>
          </a:xfrm>
        </p:grpSpPr>
        <p:sp>
          <p:nvSpPr>
            <p:cNvPr id="35873" name="Rectangle 3"/>
            <p:cNvSpPr>
              <a:spLocks noChangeArrowheads="1"/>
            </p:cNvSpPr>
            <p:nvPr/>
          </p:nvSpPr>
          <p:spPr bwMode="auto">
            <a:xfrm>
              <a:off x="4512" y="3552"/>
              <a:ext cx="1104" cy="576"/>
            </a:xfrm>
            <a:prstGeom prst="rect">
              <a:avLst/>
            </a:prstGeom>
            <a:solidFill>
              <a:srgbClr val="FFFFCD"/>
            </a:solidFill>
            <a:ln w="12700">
              <a:solidFill>
                <a:srgbClr val="9966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5874" name="Rectangle 4"/>
            <p:cNvSpPr>
              <a:spLocks noChangeArrowheads="1"/>
            </p:cNvSpPr>
            <p:nvPr/>
          </p:nvSpPr>
          <p:spPr bwMode="auto">
            <a:xfrm>
              <a:off x="4512" y="2952"/>
              <a:ext cx="1104" cy="55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66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35852" name="Group 5"/>
          <p:cNvGrpSpPr/>
          <p:nvPr/>
        </p:nvGrpSpPr>
        <p:grpSpPr bwMode="auto">
          <a:xfrm>
            <a:off x="411163" y="914400"/>
            <a:ext cx="3429000" cy="2286000"/>
            <a:chOff x="259" y="576"/>
            <a:chExt cx="2160" cy="1440"/>
          </a:xfrm>
        </p:grpSpPr>
        <p:sp>
          <p:nvSpPr>
            <p:cNvPr id="35866" name="Rectangle 6"/>
            <p:cNvSpPr>
              <a:spLocks noChangeArrowheads="1"/>
            </p:cNvSpPr>
            <p:nvPr/>
          </p:nvSpPr>
          <p:spPr bwMode="auto">
            <a:xfrm>
              <a:off x="259" y="576"/>
              <a:ext cx="2160" cy="14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grpSp>
          <p:nvGrpSpPr>
            <p:cNvPr id="35867" name="Group 7"/>
            <p:cNvGrpSpPr/>
            <p:nvPr/>
          </p:nvGrpSpPr>
          <p:grpSpPr bwMode="auto">
            <a:xfrm>
              <a:off x="355" y="617"/>
              <a:ext cx="1920" cy="1351"/>
              <a:chOff x="192" y="1769"/>
              <a:chExt cx="1920" cy="1351"/>
            </a:xfrm>
          </p:grpSpPr>
          <p:sp>
            <p:nvSpPr>
              <p:cNvPr id="35868" name="Line 8"/>
              <p:cNvSpPr>
                <a:spLocks noChangeShapeType="1"/>
              </p:cNvSpPr>
              <p:nvPr/>
            </p:nvSpPr>
            <p:spPr bwMode="auto">
              <a:xfrm flipV="1">
                <a:off x="576" y="2112"/>
                <a:ext cx="1536" cy="13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69" name="Line 9"/>
              <p:cNvSpPr>
                <a:spLocks noChangeShapeType="1"/>
              </p:cNvSpPr>
              <p:nvPr/>
            </p:nvSpPr>
            <p:spPr bwMode="auto">
              <a:xfrm flipV="1">
                <a:off x="528" y="1872"/>
                <a:ext cx="1536" cy="110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5846" name="Object 6"/>
              <p:cNvGraphicFramePr>
                <a:graphicFrameLocks noChangeAspect="1"/>
              </p:cNvGraphicFramePr>
              <p:nvPr/>
            </p:nvGraphicFramePr>
            <p:xfrm>
              <a:off x="240" y="1961"/>
              <a:ext cx="279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33" name="公式" r:id="rId3" imgW="203200" imgH="317500" progId="">
                      <p:embed/>
                    </p:oleObj>
                  </mc:Choice>
                  <mc:Fallback>
                    <p:oleObj name="公式" r:id="rId3" imgW="203200" imgH="317500" progId="">
                      <p:embed/>
                      <p:pic>
                        <p:nvPicPr>
                          <p:cNvPr id="0" name="Picture 1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" y="1961"/>
                            <a:ext cx="279" cy="4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47" name="Object 7"/>
              <p:cNvGraphicFramePr>
                <a:graphicFrameLocks noChangeAspect="1"/>
              </p:cNvGraphicFramePr>
              <p:nvPr/>
            </p:nvGraphicFramePr>
            <p:xfrm>
              <a:off x="192" y="2681"/>
              <a:ext cx="317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34" name="公式" r:id="rId5" imgW="228600" imgH="317500" progId="">
                      <p:embed/>
                    </p:oleObj>
                  </mc:Choice>
                  <mc:Fallback>
                    <p:oleObj name="公式" r:id="rId5" imgW="228600" imgH="317500" progId="">
                      <p:embed/>
                      <p:pic>
                        <p:nvPicPr>
                          <p:cNvPr id="0" name="Picture 1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2681"/>
                            <a:ext cx="317" cy="4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48" name="Object 8"/>
              <p:cNvGraphicFramePr>
                <a:graphicFrameLocks noChangeAspect="1"/>
              </p:cNvGraphicFramePr>
              <p:nvPr/>
            </p:nvGraphicFramePr>
            <p:xfrm>
              <a:off x="1619" y="2160"/>
              <a:ext cx="311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35" name="Equation" r:id="rId7" imgW="152400" imgH="165100" progId="">
                      <p:embed/>
                    </p:oleObj>
                  </mc:Choice>
                  <mc:Fallback>
                    <p:oleObj name="Equation" r:id="rId7" imgW="152400" imgH="165100" progId="">
                      <p:embed/>
                      <p:pic>
                        <p:nvPicPr>
                          <p:cNvPr id="0" name="Picture 1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9" y="2160"/>
                            <a:ext cx="311" cy="3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70" name="Text Box 13"/>
              <p:cNvSpPr txBox="1">
                <a:spLocks noChangeArrowheads="1"/>
              </p:cNvSpPr>
              <p:nvPr/>
            </p:nvSpPr>
            <p:spPr bwMode="auto">
              <a:xfrm>
                <a:off x="1584" y="1987"/>
                <a:ext cx="244" cy="3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3300"/>
                    </a:solidFill>
                    <a:latin typeface="Calibri" panose="020F0502020204030204" pitchFamily="34" charset="0"/>
                  </a:rPr>
                  <a:t>*</a:t>
                </a:r>
                <a:endParaRPr lang="en-US" altLang="zh-CN" sz="3200">
                  <a:latin typeface="Calibri" panose="020F0502020204030204" pitchFamily="34" charset="0"/>
                </a:endParaRPr>
              </a:p>
            </p:txBody>
          </p:sp>
          <p:graphicFrame>
            <p:nvGraphicFramePr>
              <p:cNvPr id="35849" name="Object 9"/>
              <p:cNvGraphicFramePr>
                <a:graphicFrameLocks noChangeAspect="1"/>
              </p:cNvGraphicFramePr>
              <p:nvPr/>
            </p:nvGraphicFramePr>
            <p:xfrm>
              <a:off x="960" y="1769"/>
              <a:ext cx="244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36" name="公式" r:id="rId9" imgW="177800" imgH="316865" progId="">
                      <p:embed/>
                    </p:oleObj>
                  </mc:Choice>
                  <mc:Fallback>
                    <p:oleObj name="公式" r:id="rId9" imgW="177800" imgH="316865" progId="">
                      <p:embed/>
                      <p:pic>
                        <p:nvPicPr>
                          <p:cNvPr id="0" name="Picture 1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1769"/>
                            <a:ext cx="244" cy="4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50" name="Object 10"/>
              <p:cNvGraphicFramePr>
                <a:graphicFrameLocks noChangeAspect="1"/>
              </p:cNvGraphicFramePr>
              <p:nvPr/>
            </p:nvGraphicFramePr>
            <p:xfrm>
              <a:off x="1104" y="2489"/>
              <a:ext cx="279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37" name="公式" r:id="rId11" imgW="203200" imgH="317500" progId="">
                      <p:embed/>
                    </p:oleObj>
                  </mc:Choice>
                  <mc:Fallback>
                    <p:oleObj name="公式" r:id="rId11" imgW="203200" imgH="317500" progId="">
                      <p:embed/>
                      <p:pic>
                        <p:nvPicPr>
                          <p:cNvPr id="0" name="Picture 1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2489"/>
                            <a:ext cx="279" cy="4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71" name="Oval 16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96" cy="8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35872" name="Oval 17"/>
              <p:cNvSpPr>
                <a:spLocks noChangeArrowheads="1"/>
              </p:cNvSpPr>
              <p:nvPr/>
            </p:nvSpPr>
            <p:spPr bwMode="auto">
              <a:xfrm>
                <a:off x="480" y="2937"/>
                <a:ext cx="96" cy="8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5" name="Group 18"/>
          <p:cNvGrpSpPr/>
          <p:nvPr/>
        </p:nvGrpSpPr>
        <p:grpSpPr bwMode="auto">
          <a:xfrm>
            <a:off x="782638" y="3352800"/>
            <a:ext cx="6456362" cy="1295400"/>
            <a:chOff x="336" y="2112"/>
            <a:chExt cx="4067" cy="816"/>
          </a:xfrm>
        </p:grpSpPr>
        <p:sp>
          <p:nvSpPr>
            <p:cNvPr id="35863" name="Text Box 19"/>
            <p:cNvSpPr txBox="1">
              <a:spLocks noChangeArrowheads="1"/>
            </p:cNvSpPr>
            <p:nvPr/>
          </p:nvSpPr>
          <p:spPr bwMode="auto">
            <a:xfrm>
              <a:off x="336" y="2313"/>
              <a:ext cx="177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波源振动</a:t>
              </a:r>
            </a:p>
          </p:txBody>
        </p:sp>
        <p:grpSp>
          <p:nvGrpSpPr>
            <p:cNvPr id="35864" name="Group 20"/>
            <p:cNvGrpSpPr/>
            <p:nvPr/>
          </p:nvGrpSpPr>
          <p:grpSpPr bwMode="auto">
            <a:xfrm>
              <a:off x="2112" y="2112"/>
              <a:ext cx="2291" cy="816"/>
              <a:chOff x="3085" y="2028"/>
              <a:chExt cx="2291" cy="816"/>
            </a:xfrm>
          </p:grpSpPr>
          <p:graphicFrame>
            <p:nvGraphicFramePr>
              <p:cNvPr id="35844" name="Object 4"/>
              <p:cNvGraphicFramePr>
                <a:graphicFrameLocks noChangeAspect="1"/>
              </p:cNvGraphicFramePr>
              <p:nvPr/>
            </p:nvGraphicFramePr>
            <p:xfrm>
              <a:off x="3248" y="2028"/>
              <a:ext cx="2080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38" name="公式" r:id="rId13" imgW="1981200" imgH="317500" progId="">
                      <p:embed/>
                    </p:oleObj>
                  </mc:Choice>
                  <mc:Fallback>
                    <p:oleObj name="公式" r:id="rId13" imgW="1981200" imgH="317500" progId="">
                      <p:embed/>
                      <p:pic>
                        <p:nvPicPr>
                          <p:cNvPr id="0" name="Picture 1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8" y="2028"/>
                            <a:ext cx="2080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45" name="Object 5"/>
              <p:cNvGraphicFramePr>
                <a:graphicFrameLocks noChangeAspect="1"/>
              </p:cNvGraphicFramePr>
              <p:nvPr/>
            </p:nvGraphicFramePr>
            <p:xfrm>
              <a:off x="3203" y="2504"/>
              <a:ext cx="2173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39" name="Equation" r:id="rId15" imgW="2070100" imgH="317500" progId="">
                      <p:embed/>
                    </p:oleObj>
                  </mc:Choice>
                  <mc:Fallback>
                    <p:oleObj name="Equation" r:id="rId15" imgW="2070100" imgH="317500" progId="">
                      <p:embed/>
                      <p:pic>
                        <p:nvPicPr>
                          <p:cNvPr id="0" name="Picture 1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3" y="2504"/>
                            <a:ext cx="2173" cy="3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65" name="AutoShape 23"/>
              <p:cNvSpPr/>
              <p:nvPr/>
            </p:nvSpPr>
            <p:spPr bwMode="auto">
              <a:xfrm>
                <a:off x="3085" y="2132"/>
                <a:ext cx="179" cy="568"/>
              </a:xfrm>
              <a:prstGeom prst="leftBrace">
                <a:avLst>
                  <a:gd name="adj1" fmla="val 26443"/>
                  <a:gd name="adj2" fmla="val 50000"/>
                </a:avLst>
              </a:prstGeom>
              <a:noFill/>
              <a:ln w="28575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7" name="Group 24"/>
          <p:cNvGrpSpPr/>
          <p:nvPr/>
        </p:nvGrpSpPr>
        <p:grpSpPr bwMode="auto">
          <a:xfrm>
            <a:off x="533400" y="4572000"/>
            <a:ext cx="7924800" cy="2003425"/>
            <a:chOff x="336" y="2880"/>
            <a:chExt cx="4992" cy="1262"/>
          </a:xfrm>
        </p:grpSpPr>
        <p:grpSp>
          <p:nvGrpSpPr>
            <p:cNvPr id="35860" name="Group 25"/>
            <p:cNvGrpSpPr/>
            <p:nvPr/>
          </p:nvGrpSpPr>
          <p:grpSpPr bwMode="auto">
            <a:xfrm>
              <a:off x="2208" y="2880"/>
              <a:ext cx="3120" cy="1262"/>
              <a:chOff x="2208" y="2880"/>
              <a:chExt cx="3120" cy="1262"/>
            </a:xfrm>
          </p:grpSpPr>
          <p:graphicFrame>
            <p:nvGraphicFramePr>
              <p:cNvPr id="35842" name="Object 2"/>
              <p:cNvGraphicFramePr>
                <a:graphicFrameLocks noChangeAspect="1"/>
              </p:cNvGraphicFramePr>
              <p:nvPr/>
            </p:nvGraphicFramePr>
            <p:xfrm>
              <a:off x="2352" y="2880"/>
              <a:ext cx="2976" cy="6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40" name="Equation" r:id="rId17" imgW="1726565" imgH="393700" progId="">
                      <p:embed/>
                    </p:oleObj>
                  </mc:Choice>
                  <mc:Fallback>
                    <p:oleObj name="Equation" r:id="rId17" imgW="1726565" imgH="393700" progId="">
                      <p:embed/>
                      <p:pic>
                        <p:nvPicPr>
                          <p:cNvPr id="0" name="Picture 1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2880"/>
                            <a:ext cx="2976" cy="6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43" name="Object 3"/>
              <p:cNvGraphicFramePr>
                <a:graphicFrameLocks noChangeAspect="1"/>
              </p:cNvGraphicFramePr>
              <p:nvPr/>
            </p:nvGraphicFramePr>
            <p:xfrm>
              <a:off x="2352" y="3456"/>
              <a:ext cx="2976" cy="6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041" name="Equation" r:id="rId19" imgW="1790700" imgH="393700" progId="">
                      <p:embed/>
                    </p:oleObj>
                  </mc:Choice>
                  <mc:Fallback>
                    <p:oleObj name="Equation" r:id="rId19" imgW="1790700" imgH="393700" progId="">
                      <p:embed/>
                      <p:pic>
                        <p:nvPicPr>
                          <p:cNvPr id="0" name="Picture 1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3456"/>
                            <a:ext cx="2976" cy="6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62" name="AutoShape 28"/>
              <p:cNvSpPr/>
              <p:nvPr/>
            </p:nvSpPr>
            <p:spPr bwMode="auto">
              <a:xfrm flipH="1">
                <a:off x="2208" y="3180"/>
                <a:ext cx="144" cy="708"/>
              </a:xfrm>
              <a:prstGeom prst="rightBrace">
                <a:avLst>
                  <a:gd name="adj1" fmla="val 40972"/>
                  <a:gd name="adj2" fmla="val 50000"/>
                </a:avLst>
              </a:prstGeom>
              <a:noFill/>
              <a:ln w="28575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5861" name="Text Box 29"/>
            <p:cNvSpPr txBox="1">
              <a:spLocks noChangeArrowheads="1"/>
            </p:cNvSpPr>
            <p:nvPr/>
          </p:nvSpPr>
          <p:spPr bwMode="auto">
            <a:xfrm>
              <a:off x="336" y="3369"/>
              <a:ext cx="268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点</a:t>
              </a:r>
              <a:r>
                <a:rPr lang="en-US" altLang="zh-CN" sz="2800" i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800" i="1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的两个分振动</a:t>
              </a:r>
            </a:p>
          </p:txBody>
        </p:sp>
      </p:grpSp>
      <p:grpSp>
        <p:nvGrpSpPr>
          <p:cNvPr id="9" name="Group 30"/>
          <p:cNvGrpSpPr/>
          <p:nvPr/>
        </p:nvGrpSpPr>
        <p:grpSpPr bwMode="auto">
          <a:xfrm>
            <a:off x="4370388" y="1538288"/>
            <a:ext cx="5154612" cy="1585912"/>
            <a:chOff x="2753" y="969"/>
            <a:chExt cx="3247" cy="999"/>
          </a:xfrm>
        </p:grpSpPr>
        <p:sp>
          <p:nvSpPr>
            <p:cNvPr id="35857" name="Rectangle 31"/>
            <p:cNvSpPr>
              <a:spLocks noChangeArrowheads="1"/>
            </p:cNvSpPr>
            <p:nvPr/>
          </p:nvSpPr>
          <p:spPr bwMode="auto">
            <a:xfrm>
              <a:off x="2782" y="969"/>
              <a:ext cx="2066" cy="33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频率相同；</a:t>
              </a:r>
            </a:p>
          </p:txBody>
        </p:sp>
        <p:sp>
          <p:nvSpPr>
            <p:cNvPr id="35858" name="Rectangle 32"/>
            <p:cNvSpPr>
              <a:spLocks noChangeArrowheads="1"/>
            </p:cNvSpPr>
            <p:nvPr/>
          </p:nvSpPr>
          <p:spPr bwMode="auto">
            <a:xfrm>
              <a:off x="2769" y="1305"/>
              <a:ext cx="2319" cy="32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振动方向平行；</a:t>
              </a:r>
            </a:p>
          </p:txBody>
        </p:sp>
        <p:sp>
          <p:nvSpPr>
            <p:cNvPr id="35859" name="Rectangle 33"/>
            <p:cNvSpPr>
              <a:spLocks noChangeArrowheads="1"/>
            </p:cNvSpPr>
            <p:nvPr/>
          </p:nvSpPr>
          <p:spPr bwMode="auto">
            <a:xfrm>
              <a:off x="2753" y="1641"/>
              <a:ext cx="3247" cy="32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相位相同或相位差恒定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</a:p>
          </p:txBody>
        </p:sp>
      </p:grpSp>
      <p:sp>
        <p:nvSpPr>
          <p:cNvPr id="35856" name="Rectangle 34"/>
          <p:cNvSpPr>
            <a:spLocks noChangeArrowheads="1"/>
          </p:cNvSpPr>
          <p:nvPr/>
        </p:nvSpPr>
        <p:spPr bwMode="auto">
          <a:xfrm>
            <a:off x="3886200" y="838200"/>
            <a:ext cx="3505200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相干条件    </a:t>
            </a: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714375" y="228600"/>
            <a:ext cx="286702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波的干涉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762000" y="1157288"/>
            <a:ext cx="80772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横波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：质点振动方向与波的传播方向相</a:t>
            </a: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垂直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的波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1631950" y="1676400"/>
            <a:ext cx="42100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（仅在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固体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中传播 ）</a:t>
            </a:r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609600" y="152400"/>
            <a:ext cx="35814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 横波与纵波                                           </a:t>
            </a:r>
          </a:p>
        </p:txBody>
      </p:sp>
      <p:sp>
        <p:nvSpPr>
          <p:cNvPr id="270342" name="Rectangle 6"/>
          <p:cNvSpPr>
            <a:spLocks noChangeArrowheads="1"/>
          </p:cNvSpPr>
          <p:nvPr/>
        </p:nvSpPr>
        <p:spPr bwMode="auto">
          <a:xfrm>
            <a:off x="693738" y="6030913"/>
            <a:ext cx="773906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特征：具有交替出现的波峰和波谷</a:t>
            </a:r>
            <a:r>
              <a:rPr kumimoji="1"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pic>
        <p:nvPicPr>
          <p:cNvPr id="7" name="图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86000"/>
            <a:ext cx="58674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466" name="Object 2"/>
          <p:cNvGraphicFramePr>
            <a:graphicFrameLocks noChangeAspect="1"/>
          </p:cNvGraphicFramePr>
          <p:nvPr/>
        </p:nvGraphicFramePr>
        <p:xfrm>
          <a:off x="1066800" y="2989262"/>
          <a:ext cx="57150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9" name="公式" r:id="rId3" imgW="3009900" imgH="355600" progId="">
                  <p:embed/>
                </p:oleObj>
              </mc:Choice>
              <mc:Fallback>
                <p:oleObj name="公式" r:id="rId3" imgW="3009900" imgH="355600" progId="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89262"/>
                        <a:ext cx="5715000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7" name="Object 3"/>
          <p:cNvGraphicFramePr>
            <a:graphicFrameLocks noChangeAspect="1"/>
          </p:cNvGraphicFramePr>
          <p:nvPr/>
        </p:nvGraphicFramePr>
        <p:xfrm>
          <a:off x="1371600" y="3602037"/>
          <a:ext cx="631507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0" name="Equation" r:id="rId5" imgW="4622800" imgH="1219200" progId="">
                  <p:embed/>
                </p:oleObj>
              </mc:Choice>
              <mc:Fallback>
                <p:oleObj name="Equation" r:id="rId5" imgW="4622800" imgH="1219200" progId="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02037"/>
                        <a:ext cx="6315075" cy="174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8" name="Object 4"/>
          <p:cNvGraphicFramePr>
            <a:graphicFrameLocks noChangeAspect="1"/>
          </p:cNvGraphicFramePr>
          <p:nvPr/>
        </p:nvGraphicFramePr>
        <p:xfrm>
          <a:off x="1295400" y="5381625"/>
          <a:ext cx="52324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1" name="Equation" r:id="rId7" imgW="1841500" imgH="279400" progId="">
                  <p:embed/>
                </p:oleObj>
              </mc:Choice>
              <mc:Fallback>
                <p:oleObj name="Equation" r:id="rId7" imgW="1841500" imgH="279400" progId="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81625"/>
                        <a:ext cx="5232400" cy="73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7" name="Group 5"/>
          <p:cNvGrpSpPr/>
          <p:nvPr/>
        </p:nvGrpSpPr>
        <p:grpSpPr bwMode="auto">
          <a:xfrm>
            <a:off x="457200" y="931862"/>
            <a:ext cx="3429000" cy="1828800"/>
            <a:chOff x="288" y="480"/>
            <a:chExt cx="2160" cy="1152"/>
          </a:xfrm>
        </p:grpSpPr>
        <p:sp>
          <p:nvSpPr>
            <p:cNvPr id="36886" name="Rectangle 6"/>
            <p:cNvSpPr>
              <a:spLocks noChangeArrowheads="1"/>
            </p:cNvSpPr>
            <p:nvPr/>
          </p:nvSpPr>
          <p:spPr bwMode="auto">
            <a:xfrm>
              <a:off x="288" y="480"/>
              <a:ext cx="2160" cy="11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grpSp>
          <p:nvGrpSpPr>
            <p:cNvPr id="36887" name="Group 7"/>
            <p:cNvGrpSpPr/>
            <p:nvPr/>
          </p:nvGrpSpPr>
          <p:grpSpPr bwMode="auto">
            <a:xfrm>
              <a:off x="384" y="513"/>
              <a:ext cx="1920" cy="1081"/>
              <a:chOff x="384" y="513"/>
              <a:chExt cx="1920" cy="1081"/>
            </a:xfrm>
          </p:grpSpPr>
          <p:sp>
            <p:nvSpPr>
              <p:cNvPr id="36888" name="Line 8"/>
              <p:cNvSpPr>
                <a:spLocks noChangeShapeType="1"/>
              </p:cNvSpPr>
              <p:nvPr/>
            </p:nvSpPr>
            <p:spPr bwMode="auto">
              <a:xfrm flipV="1">
                <a:off x="768" y="787"/>
                <a:ext cx="1536" cy="11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9" name="Line 9"/>
              <p:cNvSpPr>
                <a:spLocks noChangeShapeType="1"/>
              </p:cNvSpPr>
              <p:nvPr/>
            </p:nvSpPr>
            <p:spPr bwMode="auto">
              <a:xfrm flipV="1">
                <a:off x="720" y="595"/>
                <a:ext cx="1536" cy="88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6872" name="Object 8"/>
              <p:cNvGraphicFramePr>
                <a:graphicFrameLocks noChangeAspect="1"/>
              </p:cNvGraphicFramePr>
              <p:nvPr/>
            </p:nvGraphicFramePr>
            <p:xfrm>
              <a:off x="432" y="667"/>
              <a:ext cx="279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02" name="公式" r:id="rId9" imgW="203200" imgH="317500" progId="">
                      <p:embed/>
                    </p:oleObj>
                  </mc:Choice>
                  <mc:Fallback>
                    <p:oleObj name="公式" r:id="rId9" imgW="203200" imgH="317500" progId="">
                      <p:embed/>
                      <p:pic>
                        <p:nvPicPr>
                          <p:cNvPr id="0" name="Picture 1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667"/>
                            <a:ext cx="279" cy="3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73" name="Object 9"/>
              <p:cNvGraphicFramePr>
                <a:graphicFrameLocks noChangeAspect="1"/>
              </p:cNvGraphicFramePr>
              <p:nvPr/>
            </p:nvGraphicFramePr>
            <p:xfrm>
              <a:off x="384" y="1243"/>
              <a:ext cx="317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03" name="公式" r:id="rId11" imgW="228600" imgH="317500" progId="">
                      <p:embed/>
                    </p:oleObj>
                  </mc:Choice>
                  <mc:Fallback>
                    <p:oleObj name="公式" r:id="rId11" imgW="228600" imgH="317500" progId="">
                      <p:embed/>
                      <p:pic>
                        <p:nvPicPr>
                          <p:cNvPr id="0" name="Picture 1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1243"/>
                            <a:ext cx="317" cy="3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74" name="Object 10"/>
              <p:cNvGraphicFramePr>
                <a:graphicFrameLocks noChangeAspect="1"/>
              </p:cNvGraphicFramePr>
              <p:nvPr/>
            </p:nvGraphicFramePr>
            <p:xfrm>
              <a:off x="1811" y="826"/>
              <a:ext cx="311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04" name="Equation" r:id="rId13" imgW="152400" imgH="165100" progId="">
                      <p:embed/>
                    </p:oleObj>
                  </mc:Choice>
                  <mc:Fallback>
                    <p:oleObj name="Equation" r:id="rId13" imgW="152400" imgH="165100" progId="">
                      <p:embed/>
                      <p:pic>
                        <p:nvPicPr>
                          <p:cNvPr id="0" name="Picture 1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1" y="826"/>
                            <a:ext cx="311" cy="27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890" name="Text Box 13"/>
              <p:cNvSpPr txBox="1">
                <a:spLocks noChangeArrowheads="1"/>
              </p:cNvSpPr>
              <p:nvPr/>
            </p:nvSpPr>
            <p:spPr bwMode="auto">
              <a:xfrm>
                <a:off x="1741" y="657"/>
                <a:ext cx="244" cy="3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FF3300"/>
                    </a:solidFill>
                    <a:latin typeface="Calibri" panose="020F0502020204030204" pitchFamily="34" charset="0"/>
                  </a:rPr>
                  <a:t>*</a:t>
                </a:r>
                <a:endParaRPr lang="en-US" altLang="zh-CN" sz="3200">
                  <a:latin typeface="Calibri" panose="020F0502020204030204" pitchFamily="34" charset="0"/>
                </a:endParaRPr>
              </a:p>
            </p:txBody>
          </p:sp>
          <p:graphicFrame>
            <p:nvGraphicFramePr>
              <p:cNvPr id="36875" name="Object 11"/>
              <p:cNvGraphicFramePr>
                <a:graphicFrameLocks noChangeAspect="1"/>
              </p:cNvGraphicFramePr>
              <p:nvPr/>
            </p:nvGraphicFramePr>
            <p:xfrm>
              <a:off x="1152" y="513"/>
              <a:ext cx="244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05" name="公式" r:id="rId15" imgW="177800" imgH="316865" progId="">
                      <p:embed/>
                    </p:oleObj>
                  </mc:Choice>
                  <mc:Fallback>
                    <p:oleObj name="公式" r:id="rId15" imgW="177800" imgH="316865" progId="">
                      <p:embed/>
                      <p:pic>
                        <p:nvPicPr>
                          <p:cNvPr id="0" name="Picture 1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513"/>
                            <a:ext cx="244" cy="3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76" name="Object 12"/>
              <p:cNvGraphicFramePr>
                <a:graphicFrameLocks noChangeAspect="1"/>
              </p:cNvGraphicFramePr>
              <p:nvPr/>
            </p:nvGraphicFramePr>
            <p:xfrm>
              <a:off x="1296" y="1089"/>
              <a:ext cx="279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06" name="公式" r:id="rId17" imgW="203200" imgH="317500" progId="">
                      <p:embed/>
                    </p:oleObj>
                  </mc:Choice>
                  <mc:Fallback>
                    <p:oleObj name="公式" r:id="rId17" imgW="203200" imgH="317500" progId="">
                      <p:embed/>
                      <p:pic>
                        <p:nvPicPr>
                          <p:cNvPr id="0" name="Picture 1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1089"/>
                            <a:ext cx="279" cy="3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891" name="Oval 16"/>
              <p:cNvSpPr>
                <a:spLocks noChangeArrowheads="1"/>
              </p:cNvSpPr>
              <p:nvPr/>
            </p:nvSpPr>
            <p:spPr bwMode="auto">
              <a:xfrm>
                <a:off x="672" y="864"/>
                <a:ext cx="96" cy="7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36892" name="Oval 17"/>
              <p:cNvSpPr>
                <a:spLocks noChangeArrowheads="1"/>
              </p:cNvSpPr>
              <p:nvPr/>
            </p:nvSpPr>
            <p:spPr bwMode="auto">
              <a:xfrm>
                <a:off x="672" y="1448"/>
                <a:ext cx="96" cy="69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36878" name="Group 18"/>
          <p:cNvGrpSpPr/>
          <p:nvPr/>
        </p:nvGrpSpPr>
        <p:grpSpPr bwMode="auto">
          <a:xfrm>
            <a:off x="3962400" y="1236662"/>
            <a:ext cx="4724400" cy="1905000"/>
            <a:chOff x="2640" y="672"/>
            <a:chExt cx="2832" cy="1087"/>
          </a:xfrm>
        </p:grpSpPr>
        <p:grpSp>
          <p:nvGrpSpPr>
            <p:cNvPr id="36882" name="Group 19"/>
            <p:cNvGrpSpPr/>
            <p:nvPr/>
          </p:nvGrpSpPr>
          <p:grpSpPr bwMode="auto">
            <a:xfrm>
              <a:off x="4416" y="751"/>
              <a:ext cx="1008" cy="1008"/>
              <a:chOff x="4416" y="1248"/>
              <a:chExt cx="1008" cy="1152"/>
            </a:xfrm>
          </p:grpSpPr>
          <p:sp>
            <p:nvSpPr>
              <p:cNvPr id="36884" name="Rectangle 20"/>
              <p:cNvSpPr>
                <a:spLocks noChangeArrowheads="1"/>
              </p:cNvSpPr>
              <p:nvPr/>
            </p:nvSpPr>
            <p:spPr bwMode="auto">
              <a:xfrm>
                <a:off x="4416" y="1824"/>
                <a:ext cx="1008" cy="576"/>
              </a:xfrm>
              <a:prstGeom prst="rect">
                <a:avLst/>
              </a:prstGeom>
              <a:solidFill>
                <a:srgbClr val="FFFFCD"/>
              </a:solidFill>
              <a:ln w="12700">
                <a:solidFill>
                  <a:srgbClr val="0066FF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36885" name="Rectangle 21"/>
              <p:cNvSpPr>
                <a:spLocks noChangeArrowheads="1"/>
              </p:cNvSpPr>
              <p:nvPr/>
            </p:nvSpPr>
            <p:spPr bwMode="auto">
              <a:xfrm>
                <a:off x="4416" y="1248"/>
                <a:ext cx="1008" cy="57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66FF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2832" y="672"/>
            <a:ext cx="2640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07" name="Equation" r:id="rId19" imgW="1726565" imgH="393700" progId="">
                    <p:embed/>
                  </p:oleObj>
                </mc:Choice>
                <mc:Fallback>
                  <p:oleObj name="Equation" r:id="rId19" imgW="1726565" imgH="393700" progId="">
                    <p:embed/>
                    <p:pic>
                      <p:nvPicPr>
                        <p:cNvPr id="0" name="Picture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672"/>
                          <a:ext cx="2640" cy="6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832" y="1195"/>
            <a:ext cx="2627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08" name="Equation" r:id="rId21" imgW="1790700" imgH="393700" progId="">
                    <p:embed/>
                  </p:oleObj>
                </mc:Choice>
                <mc:Fallback>
                  <p:oleObj name="Equation" r:id="rId21" imgW="1790700" imgH="393700" progId="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195"/>
                          <a:ext cx="2627" cy="5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3" name="AutoShape 24"/>
            <p:cNvSpPr/>
            <p:nvPr/>
          </p:nvSpPr>
          <p:spPr bwMode="auto">
            <a:xfrm flipH="1">
              <a:off x="2640" y="907"/>
              <a:ext cx="144" cy="708"/>
            </a:xfrm>
            <a:prstGeom prst="rightBrace">
              <a:avLst>
                <a:gd name="adj1" fmla="val 40972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6879" name="Text Box 25"/>
          <p:cNvSpPr txBox="1">
            <a:spLocks noChangeArrowheads="1"/>
          </p:cNvSpPr>
          <p:nvPr/>
        </p:nvSpPr>
        <p:spPr bwMode="auto">
          <a:xfrm>
            <a:off x="3962400" y="855662"/>
            <a:ext cx="39624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r>
              <a:rPr lang="en-US" altLang="zh-CN" sz="2800" i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i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的两个分振动</a:t>
            </a:r>
          </a:p>
        </p:txBody>
      </p:sp>
      <p:grpSp>
        <p:nvGrpSpPr>
          <p:cNvPr id="6" name="Group 26"/>
          <p:cNvGrpSpPr/>
          <p:nvPr/>
        </p:nvGrpSpPr>
        <p:grpSpPr bwMode="auto">
          <a:xfrm>
            <a:off x="2057400" y="5903912"/>
            <a:ext cx="5116513" cy="954088"/>
            <a:chOff x="1344" y="3612"/>
            <a:chExt cx="3223" cy="601"/>
          </a:xfrm>
        </p:grpSpPr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344" y="3612"/>
            <a:ext cx="2304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09" name="Equation" r:id="rId23" imgW="1511300" imgH="393700" progId="">
                    <p:embed/>
                  </p:oleObj>
                </mc:Choice>
                <mc:Fallback>
                  <p:oleObj name="Equation" r:id="rId23" imgW="1511300" imgH="393700" progId="">
                    <p:embed/>
                    <p:pic>
                      <p:nvPicPr>
                        <p:cNvPr id="0" name="Picture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612"/>
                          <a:ext cx="2304" cy="6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1" name="Text Box 28"/>
            <p:cNvSpPr txBox="1">
              <a:spLocks noChangeArrowheads="1"/>
            </p:cNvSpPr>
            <p:nvPr/>
          </p:nvSpPr>
          <p:spPr bwMode="auto">
            <a:xfrm>
              <a:off x="3552" y="3744"/>
              <a:ext cx="101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常量</a:t>
              </a:r>
              <a:r>
                <a:rPr lang="zh-CN" altLang="en-US" sz="2800" dirty="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</p:grp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714375" y="228600"/>
            <a:ext cx="286702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波的干涉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381000" y="1524000"/>
            <a:ext cx="1066800" cy="762000"/>
            <a:chOff x="288" y="432"/>
            <a:chExt cx="672" cy="480"/>
          </a:xfrm>
        </p:grpSpPr>
        <p:sp>
          <p:nvSpPr>
            <p:cNvPr id="319491" name="AutoShape 3"/>
            <p:cNvSpPr>
              <a:spLocks noChangeArrowheads="1"/>
            </p:cNvSpPr>
            <p:nvPr/>
          </p:nvSpPr>
          <p:spPr bwMode="auto">
            <a:xfrm>
              <a:off x="288" y="432"/>
              <a:ext cx="672" cy="48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dist="107763" dir="13500000" algn="ctr" rotWithShape="0">
                <a:srgbClr val="33660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7912" name="Text Box 4"/>
            <p:cNvSpPr txBox="1">
              <a:spLocks noChangeArrowheads="1"/>
            </p:cNvSpPr>
            <p:nvPr/>
          </p:nvSpPr>
          <p:spPr bwMode="auto">
            <a:xfrm>
              <a:off x="384" y="489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讨论</a:t>
              </a:r>
            </a:p>
          </p:txBody>
        </p:sp>
      </p:grp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676400" y="898525"/>
          <a:ext cx="55626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0" name="公式" r:id="rId3" imgW="2997200" imgH="393700" progId="">
                  <p:embed/>
                </p:oleObj>
              </mc:Choice>
              <mc:Fallback>
                <p:oleObj name="公式" r:id="rId3" imgW="2997200" imgH="393700" progId="">
                  <p:embed/>
                  <p:pic>
                    <p:nvPicPr>
                      <p:cNvPr id="0" name="Picture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98525"/>
                        <a:ext cx="556260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438400" y="1447800"/>
          <a:ext cx="41148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1" name="Equation" r:id="rId5" imgW="1511300" imgH="393700" progId="">
                  <p:embed/>
                </p:oleObj>
              </mc:Choice>
              <mc:Fallback>
                <p:oleObj name="Equation" r:id="rId5" imgW="1511300" imgH="393700" progId="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411480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5" name="Rectangle 7"/>
          <p:cNvSpPr>
            <a:spLocks noChangeArrowheads="1"/>
          </p:cNvSpPr>
          <p:nvPr/>
        </p:nvSpPr>
        <p:spPr bwMode="auto">
          <a:xfrm>
            <a:off x="533400" y="2590800"/>
            <a:ext cx="8153400" cy="94615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合振动的振幅（波的强度）在空间各点的分布随位置而变，但是稳定的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3" name="Group 8"/>
          <p:cNvGrpSpPr/>
          <p:nvPr/>
        </p:nvGrpSpPr>
        <p:grpSpPr bwMode="auto">
          <a:xfrm>
            <a:off x="533400" y="3657600"/>
            <a:ext cx="7162800" cy="2819400"/>
            <a:chOff x="336" y="2304"/>
            <a:chExt cx="4512" cy="1776"/>
          </a:xfrm>
        </p:grpSpPr>
        <p:graphicFrame>
          <p:nvGraphicFramePr>
            <p:cNvPr id="37892" name="Object 4"/>
            <p:cNvGraphicFramePr>
              <a:graphicFrameLocks noChangeAspect="1"/>
            </p:cNvGraphicFramePr>
            <p:nvPr/>
          </p:nvGraphicFramePr>
          <p:xfrm>
            <a:off x="1056" y="2304"/>
            <a:ext cx="265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62" name="Equation" r:id="rId7" imgW="1511300" imgH="215900" progId="">
                    <p:embed/>
                  </p:oleObj>
                </mc:Choice>
                <mc:Fallback>
                  <p:oleObj name="Equation" r:id="rId7" imgW="1511300" imgH="215900" progId="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304"/>
                          <a:ext cx="2651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3" name="Object 5"/>
            <p:cNvGraphicFramePr>
              <a:graphicFrameLocks noChangeAspect="1"/>
            </p:cNvGraphicFramePr>
            <p:nvPr/>
          </p:nvGraphicFramePr>
          <p:xfrm>
            <a:off x="1008" y="2994"/>
            <a:ext cx="326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63" name="Equation" r:id="rId9" imgW="1803400" imgH="215900" progId="">
                    <p:embed/>
                  </p:oleObj>
                </mc:Choice>
                <mc:Fallback>
                  <p:oleObj name="Equation" r:id="rId9" imgW="1803400" imgH="215900" progId="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994"/>
                          <a:ext cx="3264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1" name="AutoShape 11"/>
            <p:cNvSpPr/>
            <p:nvPr/>
          </p:nvSpPr>
          <p:spPr bwMode="auto">
            <a:xfrm>
              <a:off x="768" y="2400"/>
              <a:ext cx="192" cy="1584"/>
            </a:xfrm>
            <a:prstGeom prst="leftBrace">
              <a:avLst>
                <a:gd name="adj1" fmla="val 68750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grpSp>
          <p:nvGrpSpPr>
            <p:cNvPr id="37902" name="Group 12"/>
            <p:cNvGrpSpPr/>
            <p:nvPr/>
          </p:nvGrpSpPr>
          <p:grpSpPr bwMode="auto">
            <a:xfrm>
              <a:off x="2496" y="3744"/>
              <a:ext cx="2352" cy="336"/>
              <a:chOff x="1584" y="2304"/>
              <a:chExt cx="2352" cy="336"/>
            </a:xfrm>
          </p:grpSpPr>
          <p:sp>
            <p:nvSpPr>
              <p:cNvPr id="37910" name="Rectangle 13"/>
              <p:cNvSpPr>
                <a:spLocks noChangeArrowheads="1"/>
              </p:cNvSpPr>
              <p:nvPr/>
            </p:nvSpPr>
            <p:spPr bwMode="auto">
              <a:xfrm>
                <a:off x="1584" y="2304"/>
                <a:ext cx="2352" cy="336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graphicFrame>
            <p:nvGraphicFramePr>
              <p:cNvPr id="37897" name="Object 9"/>
              <p:cNvGraphicFramePr>
                <a:graphicFrameLocks noChangeAspect="1"/>
              </p:cNvGraphicFramePr>
              <p:nvPr/>
            </p:nvGraphicFramePr>
            <p:xfrm>
              <a:off x="1632" y="2304"/>
              <a:ext cx="224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064" name="公式" r:id="rId11" imgW="2159000" imgH="355600" progId="">
                      <p:embed/>
                    </p:oleObj>
                  </mc:Choice>
                  <mc:Fallback>
                    <p:oleObj name="公式" r:id="rId11" imgW="2159000" imgH="355600" progId="">
                      <p:embed/>
                      <p:pic>
                        <p:nvPicPr>
                          <p:cNvPr id="0" name="Picture 1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2304"/>
                            <a:ext cx="2248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903" name="Group 15"/>
            <p:cNvGrpSpPr/>
            <p:nvPr/>
          </p:nvGrpSpPr>
          <p:grpSpPr bwMode="auto">
            <a:xfrm>
              <a:off x="1008" y="3749"/>
              <a:ext cx="1248" cy="331"/>
              <a:chOff x="768" y="3701"/>
              <a:chExt cx="1248" cy="331"/>
            </a:xfrm>
          </p:grpSpPr>
          <p:graphicFrame>
            <p:nvGraphicFramePr>
              <p:cNvPr id="37896" name="Object 8"/>
              <p:cNvGraphicFramePr>
                <a:graphicFrameLocks noChangeAspect="1"/>
              </p:cNvGraphicFramePr>
              <p:nvPr/>
            </p:nvGraphicFramePr>
            <p:xfrm>
              <a:off x="768" y="3705"/>
              <a:ext cx="672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065" name="Equation" r:id="rId13" imgW="368300" imgH="203200" progId="">
                      <p:embed/>
                    </p:oleObj>
                  </mc:Choice>
                  <mc:Fallback>
                    <p:oleObj name="Equation" r:id="rId13" imgW="368300" imgH="203200" progId="">
                      <p:embed/>
                      <p:pic>
                        <p:nvPicPr>
                          <p:cNvPr id="0" name="Picture 1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3705"/>
                            <a:ext cx="672" cy="3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09" name="Text Box 17"/>
              <p:cNvSpPr txBox="1">
                <a:spLocks noChangeArrowheads="1"/>
              </p:cNvSpPr>
              <p:nvPr/>
            </p:nvSpPr>
            <p:spPr bwMode="auto">
              <a:xfrm>
                <a:off x="1352" y="3701"/>
                <a:ext cx="664" cy="32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其他</a:t>
                </a:r>
              </a:p>
            </p:txBody>
          </p:sp>
        </p:grpSp>
        <p:sp>
          <p:nvSpPr>
            <p:cNvPr id="37904" name="Rectangle 18"/>
            <p:cNvSpPr>
              <a:spLocks noChangeArrowheads="1"/>
            </p:cNvSpPr>
            <p:nvPr/>
          </p:nvSpPr>
          <p:spPr bwMode="auto">
            <a:xfrm>
              <a:off x="1488" y="2636"/>
              <a:ext cx="1920" cy="336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graphicFrame>
          <p:nvGraphicFramePr>
            <p:cNvPr id="37894" name="Object 6"/>
            <p:cNvGraphicFramePr>
              <a:graphicFrameLocks noChangeAspect="1"/>
            </p:cNvGraphicFramePr>
            <p:nvPr/>
          </p:nvGraphicFramePr>
          <p:xfrm>
            <a:off x="1536" y="2636"/>
            <a:ext cx="124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66" name="Equation" r:id="rId15" imgW="1167765" imgH="317500" progId="">
                    <p:embed/>
                  </p:oleObj>
                </mc:Choice>
                <mc:Fallback>
                  <p:oleObj name="Equation" r:id="rId15" imgW="1167765" imgH="317500" progId="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636"/>
                          <a:ext cx="1248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5" name="Rectangle 20"/>
            <p:cNvSpPr>
              <a:spLocks noChangeArrowheads="1"/>
            </p:cNvSpPr>
            <p:nvPr/>
          </p:nvSpPr>
          <p:spPr bwMode="auto">
            <a:xfrm>
              <a:off x="3093" y="2639"/>
              <a:ext cx="146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振动始终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加强</a:t>
              </a:r>
            </a:p>
          </p:txBody>
        </p:sp>
        <p:sp>
          <p:nvSpPr>
            <p:cNvPr id="37906" name="Rectangle 21"/>
            <p:cNvSpPr>
              <a:spLocks noChangeArrowheads="1"/>
            </p:cNvSpPr>
            <p:nvPr/>
          </p:nvSpPr>
          <p:spPr bwMode="auto">
            <a:xfrm>
              <a:off x="1440" y="3356"/>
              <a:ext cx="1920" cy="336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1488" y="3356"/>
            <a:ext cx="12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67" name="公式" r:id="rId17" imgW="1243965" imgH="355600" progId="">
                    <p:embed/>
                  </p:oleObj>
                </mc:Choice>
                <mc:Fallback>
                  <p:oleObj name="公式" r:id="rId17" imgW="1243965" imgH="355600" progId="">
                    <p:embed/>
                    <p:pic>
                      <p:nvPicPr>
                        <p:cNvPr id="0" name="Picture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356"/>
                          <a:ext cx="129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7" name="Text Box 23"/>
            <p:cNvSpPr txBox="1">
              <a:spLocks noChangeArrowheads="1"/>
            </p:cNvSpPr>
            <p:nvPr/>
          </p:nvSpPr>
          <p:spPr bwMode="auto">
            <a:xfrm>
              <a:off x="3093" y="3356"/>
              <a:ext cx="1467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振动始终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减弱</a:t>
              </a:r>
            </a:p>
          </p:txBody>
        </p:sp>
        <p:sp>
          <p:nvSpPr>
            <p:cNvPr id="37908" name="Rectangle 24"/>
            <p:cNvSpPr>
              <a:spLocks noChangeArrowheads="1"/>
            </p:cNvSpPr>
            <p:nvPr/>
          </p:nvSpPr>
          <p:spPr bwMode="auto">
            <a:xfrm>
              <a:off x="336" y="3024"/>
              <a:ext cx="342" cy="32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dirty="0">
                  <a:solidFill>
                    <a:srgbClr val="CC0000"/>
                  </a:solidFill>
                  <a:latin typeface="Calibri" panose="020F0502020204030204" pitchFamily="34" charset="0"/>
                </a:rPr>
                <a:t>2</a:t>
              </a:r>
              <a:r>
                <a:rPr kumimoji="1" lang="en-US" altLang="zh-CN" sz="2800" dirty="0">
                  <a:solidFill>
                    <a:srgbClr val="CC0000"/>
                  </a:solidFill>
                  <a:latin typeface="宋体" panose="02010600030101010101" pitchFamily="2" charset="-122"/>
                </a:rPr>
                <a:t>)</a:t>
              </a:r>
            </a:p>
          </p:txBody>
        </p:sp>
      </p:grp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714375" y="228600"/>
            <a:ext cx="286702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波的干涉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5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514" name="Object 2"/>
          <p:cNvGraphicFramePr>
            <a:graphicFrameLocks noChangeAspect="1"/>
          </p:cNvGraphicFramePr>
          <p:nvPr/>
        </p:nvGraphicFramePr>
        <p:xfrm>
          <a:off x="5867400" y="2438400"/>
          <a:ext cx="16764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7" name="公式" r:id="rId3" imgW="989965" imgH="317500" progId="">
                  <p:embed/>
                </p:oleObj>
              </mc:Choice>
              <mc:Fallback>
                <p:oleObj name="公式" r:id="rId3" imgW="989965" imgH="317500" progId="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438400"/>
                        <a:ext cx="16764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 bwMode="auto">
          <a:xfrm>
            <a:off x="6400800" y="3200400"/>
            <a:ext cx="1371600" cy="609600"/>
            <a:chOff x="4032" y="2064"/>
            <a:chExt cx="864" cy="384"/>
          </a:xfrm>
        </p:grpSpPr>
        <p:sp>
          <p:nvSpPr>
            <p:cNvPr id="38941" name="AutoShape 4"/>
            <p:cNvSpPr>
              <a:spLocks noChangeArrowheads="1"/>
            </p:cNvSpPr>
            <p:nvPr/>
          </p:nvSpPr>
          <p:spPr bwMode="auto">
            <a:xfrm>
              <a:off x="4032" y="2064"/>
              <a:ext cx="864" cy="384"/>
            </a:xfrm>
            <a:prstGeom prst="wedgeRectCallout">
              <a:avLst>
                <a:gd name="adj1" fmla="val -70255"/>
                <a:gd name="adj2" fmla="val -10937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anchor="ctr"/>
            <a:lstStyle/>
            <a:p>
              <a:endParaRPr lang="zh-CN" altLang="zh-CN">
                <a:latin typeface="Calibri" panose="020F0502020204030204" pitchFamily="34" charset="0"/>
              </a:endParaRPr>
            </a:p>
          </p:txBody>
        </p:sp>
        <p:sp>
          <p:nvSpPr>
            <p:cNvPr id="38942" name="Text Box 5"/>
            <p:cNvSpPr txBox="1">
              <a:spLocks noChangeArrowheads="1"/>
            </p:cNvSpPr>
            <p:nvPr/>
          </p:nvSpPr>
          <p:spPr bwMode="auto">
            <a:xfrm>
              <a:off x="4080" y="2112"/>
              <a:ext cx="789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波程差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6"/>
          <p:cNvGrpSpPr/>
          <p:nvPr/>
        </p:nvGrpSpPr>
        <p:grpSpPr bwMode="auto">
          <a:xfrm>
            <a:off x="1209675" y="2232025"/>
            <a:ext cx="4276725" cy="968375"/>
            <a:chOff x="762" y="1406"/>
            <a:chExt cx="2694" cy="610"/>
          </a:xfrm>
        </p:grpSpPr>
        <p:graphicFrame>
          <p:nvGraphicFramePr>
            <p:cNvPr id="38923" name="Object 11"/>
            <p:cNvGraphicFramePr>
              <a:graphicFrameLocks noChangeAspect="1"/>
            </p:cNvGraphicFramePr>
            <p:nvPr/>
          </p:nvGraphicFramePr>
          <p:xfrm>
            <a:off x="1077" y="1536"/>
            <a:ext cx="747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8" name="公式" r:id="rId5" imgW="748665" imgH="317500" progId="">
                    <p:embed/>
                  </p:oleObj>
                </mc:Choice>
                <mc:Fallback>
                  <p:oleObj name="公式" r:id="rId5" imgW="748665" imgH="317500" progId="">
                    <p:embed/>
                    <p:pic>
                      <p:nvPicPr>
                        <p:cNvPr id="0" name="Picture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7" y="1536"/>
                          <a:ext cx="747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0" name="Text Box 8"/>
            <p:cNvSpPr txBox="1">
              <a:spLocks noChangeArrowheads="1"/>
            </p:cNvSpPr>
            <p:nvPr/>
          </p:nvSpPr>
          <p:spPr bwMode="auto">
            <a:xfrm>
              <a:off x="762" y="1536"/>
              <a:ext cx="34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若</a:t>
              </a:r>
            </a:p>
          </p:txBody>
        </p:sp>
        <p:graphicFrame>
          <p:nvGraphicFramePr>
            <p:cNvPr id="38924" name="Object 12"/>
            <p:cNvGraphicFramePr>
              <a:graphicFrameLocks noChangeAspect="1"/>
            </p:cNvGraphicFramePr>
            <p:nvPr/>
          </p:nvGraphicFramePr>
          <p:xfrm>
            <a:off x="2208" y="1406"/>
            <a:ext cx="1248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49" name="Equation" r:id="rId7" imgW="812165" imgH="393700" progId="">
                    <p:embed/>
                  </p:oleObj>
                </mc:Choice>
                <mc:Fallback>
                  <p:oleObj name="Equation" r:id="rId7" imgW="812165" imgH="393700" progId="">
                    <p:embed/>
                    <p:pic>
                      <p:nvPicPr>
                        <p:cNvPr id="0" name="Picture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406"/>
                          <a:ext cx="1248" cy="6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27" name="Group 10"/>
          <p:cNvGrpSpPr/>
          <p:nvPr/>
        </p:nvGrpSpPr>
        <p:grpSpPr bwMode="auto">
          <a:xfrm>
            <a:off x="381000" y="1524000"/>
            <a:ext cx="1066800" cy="762000"/>
            <a:chOff x="288" y="432"/>
            <a:chExt cx="672" cy="480"/>
          </a:xfrm>
        </p:grpSpPr>
        <p:sp>
          <p:nvSpPr>
            <p:cNvPr id="320523" name="AutoShape 11"/>
            <p:cNvSpPr>
              <a:spLocks noChangeArrowheads="1"/>
            </p:cNvSpPr>
            <p:nvPr/>
          </p:nvSpPr>
          <p:spPr bwMode="auto">
            <a:xfrm>
              <a:off x="288" y="432"/>
              <a:ext cx="672" cy="48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dist="107763" dir="13500000" algn="ctr" rotWithShape="0">
                <a:srgbClr val="33660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8939" name="Text Box 12"/>
            <p:cNvSpPr txBox="1">
              <a:spLocks noChangeArrowheads="1"/>
            </p:cNvSpPr>
            <p:nvPr/>
          </p:nvSpPr>
          <p:spPr bwMode="auto">
            <a:xfrm>
              <a:off x="384" y="489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讨论</a:t>
              </a:r>
            </a:p>
          </p:txBody>
        </p:sp>
      </p:grp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608931" y="816578"/>
          <a:ext cx="5757863" cy="696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0" name="公式" r:id="rId9" imgW="2997200" imgH="393700" progId="">
                  <p:embed/>
                </p:oleObj>
              </mc:Choice>
              <mc:Fallback>
                <p:oleObj name="公式" r:id="rId9" imgW="2997200" imgH="393700" progId="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931" y="816578"/>
                        <a:ext cx="5757863" cy="696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438400" y="1295400"/>
          <a:ext cx="41148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1" name="Equation" r:id="rId11" imgW="1511300" imgH="393700" progId="">
                  <p:embed/>
                </p:oleObj>
              </mc:Choice>
              <mc:Fallback>
                <p:oleObj name="Equation" r:id="rId11" imgW="1511300" imgH="393700" progId="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95400"/>
                        <a:ext cx="411480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5"/>
          <p:cNvGrpSpPr/>
          <p:nvPr/>
        </p:nvGrpSpPr>
        <p:grpSpPr bwMode="auto">
          <a:xfrm>
            <a:off x="609600" y="3505200"/>
            <a:ext cx="6629400" cy="2895600"/>
            <a:chOff x="384" y="2208"/>
            <a:chExt cx="4176" cy="1824"/>
          </a:xfrm>
        </p:grpSpPr>
        <p:grpSp>
          <p:nvGrpSpPr>
            <p:cNvPr id="38929" name="Group 16"/>
            <p:cNvGrpSpPr/>
            <p:nvPr/>
          </p:nvGrpSpPr>
          <p:grpSpPr bwMode="auto">
            <a:xfrm>
              <a:off x="811" y="2208"/>
              <a:ext cx="3749" cy="1824"/>
              <a:chOff x="576" y="2160"/>
              <a:chExt cx="3749" cy="1824"/>
            </a:xfrm>
          </p:grpSpPr>
          <p:sp>
            <p:nvSpPr>
              <p:cNvPr id="38931" name="AutoShape 17"/>
              <p:cNvSpPr/>
              <p:nvPr/>
            </p:nvSpPr>
            <p:spPr bwMode="auto">
              <a:xfrm>
                <a:off x="576" y="2256"/>
                <a:ext cx="240" cy="1584"/>
              </a:xfrm>
              <a:prstGeom prst="leftBrace">
                <a:avLst>
                  <a:gd name="adj1" fmla="val 55000"/>
                  <a:gd name="adj2" fmla="val 50000"/>
                </a:avLst>
              </a:prstGeom>
              <a:noFill/>
              <a:ln w="28575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38932" name="Rectangle 18"/>
              <p:cNvSpPr>
                <a:spLocks noChangeArrowheads="1"/>
              </p:cNvSpPr>
              <p:nvPr/>
            </p:nvSpPr>
            <p:spPr bwMode="auto">
              <a:xfrm>
                <a:off x="1440" y="3120"/>
                <a:ext cx="1920" cy="336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graphicFrame>
            <p:nvGraphicFramePr>
              <p:cNvPr id="38917" name="Object 5"/>
              <p:cNvGraphicFramePr>
                <a:graphicFrameLocks noChangeAspect="1"/>
              </p:cNvGraphicFramePr>
              <p:nvPr/>
            </p:nvGraphicFramePr>
            <p:xfrm>
              <a:off x="1296" y="3216"/>
              <a:ext cx="129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52" name="公式" r:id="rId13" imgW="1243965" imgH="355600" progId="">
                      <p:embed/>
                    </p:oleObj>
                  </mc:Choice>
                  <mc:Fallback>
                    <p:oleObj name="公式" r:id="rId13" imgW="1243965" imgH="355600" progId="">
                      <p:embed/>
                      <p:pic>
                        <p:nvPicPr>
                          <p:cNvPr id="0" name="Picture 1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3216"/>
                            <a:ext cx="1296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66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33" name="Text Box 20"/>
              <p:cNvSpPr txBox="1">
                <a:spLocks noChangeArrowheads="1"/>
              </p:cNvSpPr>
              <p:nvPr/>
            </p:nvSpPr>
            <p:spPr bwMode="auto">
              <a:xfrm>
                <a:off x="2832" y="3225"/>
                <a:ext cx="1472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振动始终</a:t>
                </a:r>
                <a:r>
                  <a:rPr lang="zh-CN" altLang="en-US" sz="2800" dirty="0">
                    <a:solidFill>
                      <a:srgbClr val="CC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减弱</a:t>
                </a:r>
              </a:p>
            </p:txBody>
          </p:sp>
          <p:sp>
            <p:nvSpPr>
              <p:cNvPr id="38934" name="Rectangle 21"/>
              <p:cNvSpPr>
                <a:spLocks noChangeArrowheads="1"/>
              </p:cNvSpPr>
              <p:nvPr/>
            </p:nvSpPr>
            <p:spPr bwMode="auto">
              <a:xfrm>
                <a:off x="1392" y="2448"/>
                <a:ext cx="1920" cy="336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graphicFrame>
            <p:nvGraphicFramePr>
              <p:cNvPr id="38918" name="Object 6"/>
              <p:cNvGraphicFramePr>
                <a:graphicFrameLocks noChangeAspect="1"/>
              </p:cNvGraphicFramePr>
              <p:nvPr/>
            </p:nvGraphicFramePr>
            <p:xfrm>
              <a:off x="1344" y="2469"/>
              <a:ext cx="1248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53" name="Equation" r:id="rId15" imgW="1167765" imgH="317500" progId="">
                      <p:embed/>
                    </p:oleObj>
                  </mc:Choice>
                  <mc:Fallback>
                    <p:oleObj name="Equation" r:id="rId15" imgW="1167765" imgH="317500" progId="">
                      <p:embed/>
                      <p:pic>
                        <p:nvPicPr>
                          <p:cNvPr id="0" name="Picture 1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2469"/>
                            <a:ext cx="1248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66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35" name="Rectangle 23"/>
              <p:cNvSpPr>
                <a:spLocks noChangeArrowheads="1"/>
              </p:cNvSpPr>
              <p:nvPr/>
            </p:nvSpPr>
            <p:spPr bwMode="auto">
              <a:xfrm>
                <a:off x="2853" y="2505"/>
                <a:ext cx="1472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振动始终</a:t>
                </a:r>
                <a:r>
                  <a:rPr lang="zh-CN" altLang="en-US" sz="2800" dirty="0">
                    <a:solidFill>
                      <a:srgbClr val="CC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加强</a:t>
                </a:r>
              </a:p>
            </p:txBody>
          </p:sp>
          <p:graphicFrame>
            <p:nvGraphicFramePr>
              <p:cNvPr id="38919" name="Object 7"/>
              <p:cNvGraphicFramePr>
                <a:graphicFrameLocks noChangeAspect="1"/>
              </p:cNvGraphicFramePr>
              <p:nvPr/>
            </p:nvGraphicFramePr>
            <p:xfrm>
              <a:off x="2103" y="3555"/>
              <a:ext cx="2217" cy="4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54" name="Equation" r:id="rId17" imgW="1345565" imgH="254000" progId="">
                      <p:embed/>
                    </p:oleObj>
                  </mc:Choice>
                  <mc:Fallback>
                    <p:oleObj name="Equation" r:id="rId17" imgW="1345565" imgH="254000" progId="">
                      <p:embed/>
                      <p:pic>
                        <p:nvPicPr>
                          <p:cNvPr id="0" name="Picture 1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3" y="3555"/>
                            <a:ext cx="2217" cy="4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20" name="Object 8"/>
              <p:cNvGraphicFramePr>
                <a:graphicFrameLocks noChangeAspect="1"/>
              </p:cNvGraphicFramePr>
              <p:nvPr/>
            </p:nvGraphicFramePr>
            <p:xfrm>
              <a:off x="864" y="2802"/>
              <a:ext cx="3120" cy="4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55" name="Equation" r:id="rId19" imgW="1777365" imgH="215900" progId="">
                      <p:embed/>
                    </p:oleObj>
                  </mc:Choice>
                  <mc:Fallback>
                    <p:oleObj name="Equation" r:id="rId19" imgW="1777365" imgH="215900" progId="">
                      <p:embed/>
                      <p:pic>
                        <p:nvPicPr>
                          <p:cNvPr id="0" name="Picture 1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2802"/>
                            <a:ext cx="3120" cy="4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8936" name="Group 26"/>
              <p:cNvGrpSpPr/>
              <p:nvPr/>
            </p:nvGrpSpPr>
            <p:grpSpPr bwMode="auto">
              <a:xfrm>
                <a:off x="864" y="3600"/>
                <a:ext cx="1056" cy="336"/>
                <a:chOff x="1152" y="3648"/>
                <a:chExt cx="1056" cy="336"/>
              </a:xfrm>
            </p:grpSpPr>
            <p:sp>
              <p:nvSpPr>
                <p:cNvPr id="3893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640" y="3657"/>
                  <a:ext cx="568" cy="327"/>
                </a:xfrm>
                <a:prstGeom prst="rect">
                  <a:avLst/>
                </a:prstGeom>
                <a:noFill/>
                <a:ln w="19050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8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其他</a:t>
                  </a:r>
                </a:p>
              </p:txBody>
            </p:sp>
            <p:graphicFrame>
              <p:nvGraphicFramePr>
                <p:cNvPr id="38922" name="Object 10"/>
                <p:cNvGraphicFramePr>
                  <a:graphicFrameLocks noChangeAspect="1"/>
                </p:cNvGraphicFramePr>
                <p:nvPr/>
              </p:nvGraphicFramePr>
              <p:xfrm>
                <a:off x="1152" y="3648"/>
                <a:ext cx="478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9156" name="Equation" r:id="rId21" imgW="253365" imgH="177800" progId="">
                        <p:embed/>
                      </p:oleObj>
                    </mc:Choice>
                    <mc:Fallback>
                      <p:oleObj name="Equation" r:id="rId21" imgW="253365" imgH="177800" progId="">
                        <p:embed/>
                        <p:pic>
                          <p:nvPicPr>
                            <p:cNvPr id="0" name="Picture 19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52" y="3648"/>
                              <a:ext cx="478" cy="3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8921" name="Object 9"/>
              <p:cNvGraphicFramePr>
                <a:graphicFrameLocks noChangeAspect="1"/>
              </p:cNvGraphicFramePr>
              <p:nvPr/>
            </p:nvGraphicFramePr>
            <p:xfrm>
              <a:off x="864" y="2160"/>
              <a:ext cx="2371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57" name="Equation" r:id="rId23" imgW="1346200" imgH="203200" progId="">
                      <p:embed/>
                    </p:oleObj>
                  </mc:Choice>
                  <mc:Fallback>
                    <p:oleObj name="Equation" r:id="rId23" imgW="1346200" imgH="203200" progId="">
                      <p:embed/>
                      <p:pic>
                        <p:nvPicPr>
                          <p:cNvPr id="0" name="Picture 1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2160"/>
                            <a:ext cx="2371" cy="3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8930" name="Rectangle 30"/>
            <p:cNvSpPr>
              <a:spLocks noChangeArrowheads="1"/>
            </p:cNvSpPr>
            <p:nvPr/>
          </p:nvSpPr>
          <p:spPr bwMode="auto">
            <a:xfrm>
              <a:off x="384" y="2937"/>
              <a:ext cx="342" cy="32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dirty="0">
                  <a:solidFill>
                    <a:srgbClr val="CC0000"/>
                  </a:solidFill>
                  <a:latin typeface="Calibri" panose="020F0502020204030204" pitchFamily="34" charset="0"/>
                </a:rPr>
                <a:t>3</a:t>
              </a:r>
              <a:r>
                <a:rPr kumimoji="1" lang="en-US" altLang="zh-CN" sz="2800" dirty="0">
                  <a:solidFill>
                    <a:srgbClr val="CC0000"/>
                  </a:solidFill>
                  <a:latin typeface="宋体" panose="02010600030101010101" pitchFamily="2" charset="-122"/>
                </a:rPr>
                <a:t>)</a:t>
              </a:r>
            </a:p>
          </p:txBody>
        </p:sp>
      </p:grp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714375" y="228600"/>
            <a:ext cx="286702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波的干涉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714375" y="228600"/>
            <a:ext cx="286702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波的干涉</a:t>
            </a:r>
          </a:p>
        </p:txBody>
      </p:sp>
      <p:sp>
        <p:nvSpPr>
          <p:cNvPr id="5" name="矩形 4"/>
          <p:cNvSpPr/>
          <p:nvPr/>
        </p:nvSpPr>
        <p:spPr>
          <a:xfrm>
            <a:off x="304800" y="2759273"/>
            <a:ext cx="85344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波的波长为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λ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ν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=4m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，设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连线上某一点距离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波源在该点形成的分振动的相位差为：</a:t>
            </a:r>
          </a:p>
        </p:txBody>
      </p:sp>
      <p:sp>
        <p:nvSpPr>
          <p:cNvPr id="6" name="矩形 5"/>
          <p:cNvSpPr/>
          <p:nvPr/>
        </p:nvSpPr>
        <p:spPr>
          <a:xfrm>
            <a:off x="304800" y="828160"/>
            <a:ext cx="8534400" cy="198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13.5.1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同一介质中的两个波源位于相距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30m 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两点，其振幅相等，频率都是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100Hz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的相位比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的相位落后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π/2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，波在介质中的传播速度为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400m/s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，求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AB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连线上二者之间因为干涉而静止的各点的位置。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05000" y="3740612"/>
          <a:ext cx="6358986" cy="83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2" name="Equation" r:id="rId3" imgW="2692400" imgH="355600" progId="">
                  <p:embed/>
                </p:oleObj>
              </mc:Choice>
              <mc:Fallback>
                <p:oleObj name="Equation" r:id="rId3" imgW="2692400" imgH="355600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40612"/>
                        <a:ext cx="6358986" cy="83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76590" y="4366736"/>
            <a:ext cx="485261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该点因干涉而静止，因而有：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613654" y="4495257"/>
          <a:ext cx="4329728" cy="838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3" name="Equation" r:id="rId5" imgW="1815465" imgH="355600" progId="">
                  <p:embed/>
                </p:oleObj>
              </mc:Choice>
              <mc:Fallback>
                <p:oleObj name="Equation" r:id="rId5" imgW="1815465" imgH="355600" progId="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654" y="4495257"/>
                        <a:ext cx="4329728" cy="8387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048301" y="5338585"/>
          <a:ext cx="4809699" cy="52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4" name="Equation" r:id="rId7" imgW="1803400" imgH="190500" progId="">
                  <p:embed/>
                </p:oleObj>
              </mc:Choice>
              <mc:Fallback>
                <p:oleObj name="Equation" r:id="rId7" imgW="1803400" imgH="19050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301" y="5338585"/>
                        <a:ext cx="4809699" cy="5288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152400" y="5738336"/>
            <a:ext cx="81438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考虑到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0&lt;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&lt;30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，所以有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=1.5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3.5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5.5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29.5m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133600" y="2743200"/>
            <a:ext cx="4800599" cy="11079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600" dirty="0">
                <a:ln>
                  <a:solidFill>
                    <a:schemeClr val="bg1"/>
                  </a:solidFill>
                </a:ln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13.6  </a:t>
            </a:r>
            <a:r>
              <a:rPr lang="zh-CN" altLang="en-US" sz="6600" dirty="0">
                <a:ln>
                  <a:solidFill>
                    <a:schemeClr val="bg1"/>
                  </a:solidFill>
                </a:ln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驻波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6" name="Text Box 6"/>
          <p:cNvSpPr txBox="1">
            <a:spLocks noChangeArrowheads="1"/>
          </p:cNvSpPr>
          <p:nvPr/>
        </p:nvSpPr>
        <p:spPr bwMode="auto">
          <a:xfrm>
            <a:off x="757237" y="228600"/>
            <a:ext cx="4043363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驻波现象</a:t>
            </a:r>
          </a:p>
        </p:txBody>
      </p:sp>
      <p:sp>
        <p:nvSpPr>
          <p:cNvPr id="317447" name="Text Box 7"/>
          <p:cNvSpPr txBox="1">
            <a:spLocks noChangeArrowheads="1"/>
          </p:cNvSpPr>
          <p:nvPr/>
        </p:nvSpPr>
        <p:spPr bwMode="auto">
          <a:xfrm>
            <a:off x="381000" y="1447800"/>
            <a:ext cx="8534400" cy="175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振幅、频率、传播速度都相同的两列相干波，在同一直线上沿</a:t>
            </a: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相反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方向传播时叠加而形成的一种特殊的干涉现象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pic>
        <p:nvPicPr>
          <p:cNvPr id="317478" name="Picture 38" descr="6－22（五版10-23）"/>
          <p:cNvPicPr>
            <a:picLocks noChangeAspect="1" noChangeArrowheads="1"/>
          </p:cNvPicPr>
          <p:nvPr/>
        </p:nvPicPr>
        <p:blipFill>
          <a:blip r:embed="rId5" cstate="print"/>
          <a:srcRect b="14285"/>
          <a:stretch>
            <a:fillRect/>
          </a:stretch>
        </p:blipFill>
        <p:spPr bwMode="auto">
          <a:xfrm>
            <a:off x="7686675" y="3505200"/>
            <a:ext cx="1457325" cy="2895600"/>
          </a:xfrm>
          <a:prstGeom prst="rect">
            <a:avLst/>
          </a:prstGeom>
          <a:noFill/>
        </p:spPr>
      </p:pic>
      <p:sp>
        <p:nvSpPr>
          <p:cNvPr id="317481" name="Rectangle 41"/>
          <p:cNvSpPr>
            <a:spLocks noChangeArrowheads="1"/>
          </p:cNvSpPr>
          <p:nvPr/>
        </p:nvSpPr>
        <p:spPr bwMode="auto">
          <a:xfrm>
            <a:off x="7696200" y="3581400"/>
            <a:ext cx="1371600" cy="2717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5737" r:id="rId2" imgW="7162800" imgH="2971800"/>
        </mc:Choice>
        <mc:Fallback>
          <p:control r:id="rId2" imgW="7162800" imgH="297180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381000" y="3429000"/>
                  <a:ext cx="7162800" cy="2971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7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7" name="Text Box 5"/>
          <p:cNvSpPr txBox="1">
            <a:spLocks noChangeArrowheads="1"/>
          </p:cNvSpPr>
          <p:nvPr/>
        </p:nvSpPr>
        <p:spPr bwMode="auto">
          <a:xfrm>
            <a:off x="1600200" y="1147763"/>
            <a:ext cx="5486400" cy="528637"/>
          </a:xfrm>
          <a:prstGeom prst="rect">
            <a:avLst/>
          </a:prstGeom>
          <a:gradFill rotWithShape="0">
            <a:gsLst>
              <a:gs pos="0">
                <a:srgbClr val="FFD7F5"/>
              </a:gs>
              <a:gs pos="50000">
                <a:schemeClr val="bg1"/>
              </a:gs>
              <a:gs pos="100000">
                <a:srgbClr val="FFD7F5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实际观察到的弦上的驻波</a:t>
            </a:r>
          </a:p>
        </p:txBody>
      </p:sp>
      <p:pic>
        <p:nvPicPr>
          <p:cNvPr id="366601" name="AVSEQ04.DAT.Clip1.4fecd49c3348e96f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1676400"/>
            <a:ext cx="5486400" cy="4489450"/>
          </a:xfrm>
          <a:prstGeom prst="rect">
            <a:avLst/>
          </a:prstGeom>
          <a:noFill/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57237" y="228600"/>
            <a:ext cx="4043363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驻波现象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66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666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660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66601"/>
                </p:tgtEl>
              </p:cMediaNode>
            </p:video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2895600" y="977007"/>
            <a:ext cx="3124200" cy="5921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驻 波 的 形 成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57237" y="228600"/>
            <a:ext cx="4043363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驻波现象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6761" r:id="rId2" imgW="7924800" imgH="4953000"/>
        </mc:Choice>
        <mc:Fallback>
          <p:control r:id="rId2" imgW="7924800" imgH="495300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757237" y="1752600"/>
                  <a:ext cx="7924800" cy="4953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/>
          <p:nvPr/>
        </p:nvGrpSpPr>
        <p:grpSpPr bwMode="auto">
          <a:xfrm>
            <a:off x="1219200" y="4038600"/>
            <a:ext cx="2971800" cy="2438400"/>
            <a:chOff x="768" y="2496"/>
            <a:chExt cx="1872" cy="1536"/>
          </a:xfrm>
        </p:grpSpPr>
        <p:sp>
          <p:nvSpPr>
            <p:cNvPr id="352313" name="Rectangle 57"/>
            <p:cNvSpPr>
              <a:spLocks noChangeArrowheads="1"/>
            </p:cNvSpPr>
            <p:nvPr/>
          </p:nvSpPr>
          <p:spPr bwMode="auto">
            <a:xfrm>
              <a:off x="1104" y="2496"/>
              <a:ext cx="1536" cy="624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CC00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2281" name="AutoShape 25"/>
            <p:cNvSpPr>
              <a:spLocks noChangeArrowheads="1"/>
            </p:cNvSpPr>
            <p:nvPr/>
          </p:nvSpPr>
          <p:spPr bwMode="auto">
            <a:xfrm>
              <a:off x="768" y="3456"/>
              <a:ext cx="1440" cy="576"/>
            </a:xfrm>
            <a:prstGeom prst="wedgeRectCallout">
              <a:avLst>
                <a:gd name="adj1" fmla="val 28750"/>
                <a:gd name="adj2" fmla="val -121009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folHlink"/>
                </a:gs>
              </a:gsLst>
              <a:lin ang="5400000" scaled="1"/>
            </a:gradFill>
            <a:ln w="12700">
              <a:solidFill>
                <a:srgbClr val="CC00CC"/>
              </a:solidFill>
              <a:miter lim="800000"/>
            </a:ln>
            <a:effectLst/>
          </p:spPr>
          <p:txBody>
            <a:bodyPr anchor="ctr"/>
            <a:lstStyle/>
            <a:p>
              <a:r>
                <a:rPr kumimoji="1"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驻波的振幅与位置有关</a:t>
              </a:r>
            </a:p>
          </p:txBody>
        </p:sp>
      </p:grpSp>
      <p:graphicFrame>
        <p:nvGraphicFramePr>
          <p:cNvPr id="352294" name="Object 38"/>
          <p:cNvGraphicFramePr>
            <a:graphicFrameLocks noChangeAspect="1"/>
          </p:cNvGraphicFramePr>
          <p:nvPr/>
        </p:nvGraphicFramePr>
        <p:xfrm>
          <a:off x="1371600" y="3933825"/>
          <a:ext cx="46482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9" name="Equation" r:id="rId3" imgW="1435100" imgH="393700" progId="">
                  <p:embed/>
                </p:oleObj>
              </mc:Choice>
              <mc:Fallback>
                <p:oleObj name="Equation" r:id="rId3" imgW="1435100" imgH="393700" progId="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933825"/>
                        <a:ext cx="464820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3" name="Text Box 7"/>
          <p:cNvSpPr txBox="1">
            <a:spLocks noChangeArrowheads="1"/>
          </p:cNvSpPr>
          <p:nvPr/>
        </p:nvSpPr>
        <p:spPr bwMode="auto">
          <a:xfrm>
            <a:off x="762000" y="152400"/>
            <a:ext cx="32004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驻波方程</a:t>
            </a:r>
          </a:p>
        </p:txBody>
      </p:sp>
      <p:grpSp>
        <p:nvGrpSpPr>
          <p:cNvPr id="3" name="Group 53"/>
          <p:cNvGrpSpPr/>
          <p:nvPr/>
        </p:nvGrpSpPr>
        <p:grpSpPr bwMode="auto">
          <a:xfrm>
            <a:off x="1612900" y="914400"/>
            <a:ext cx="5245100" cy="1025525"/>
            <a:chOff x="1016" y="458"/>
            <a:chExt cx="3304" cy="646"/>
          </a:xfrm>
        </p:grpSpPr>
        <p:graphicFrame>
          <p:nvGraphicFramePr>
            <p:cNvPr id="352265" name="Object 9"/>
            <p:cNvGraphicFramePr>
              <a:graphicFrameLocks noChangeAspect="1"/>
            </p:cNvGraphicFramePr>
            <p:nvPr/>
          </p:nvGraphicFramePr>
          <p:xfrm>
            <a:off x="1776" y="458"/>
            <a:ext cx="2544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70" name="Equation" r:id="rId5" imgW="1307465" imgH="393700" progId="">
                    <p:embed/>
                  </p:oleObj>
                </mc:Choice>
                <mc:Fallback>
                  <p:oleObj name="Equation" r:id="rId5" imgW="1307465" imgH="393700" progId="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458"/>
                          <a:ext cx="2544" cy="6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2269" name="Text Box 13"/>
            <p:cNvSpPr txBox="1">
              <a:spLocks noChangeArrowheads="1"/>
            </p:cNvSpPr>
            <p:nvPr/>
          </p:nvSpPr>
          <p:spPr bwMode="auto">
            <a:xfrm>
              <a:off x="1016" y="604"/>
              <a:ext cx="1096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正向</a:t>
              </a:r>
            </a:p>
          </p:txBody>
        </p:sp>
      </p:grpSp>
      <p:grpSp>
        <p:nvGrpSpPr>
          <p:cNvPr id="4" name="Group 54"/>
          <p:cNvGrpSpPr/>
          <p:nvPr/>
        </p:nvGrpSpPr>
        <p:grpSpPr bwMode="auto">
          <a:xfrm>
            <a:off x="1600200" y="1754188"/>
            <a:ext cx="5257800" cy="989012"/>
            <a:chOff x="1008" y="960"/>
            <a:chExt cx="3312" cy="623"/>
          </a:xfrm>
        </p:grpSpPr>
        <p:graphicFrame>
          <p:nvGraphicFramePr>
            <p:cNvPr id="352266" name="Object 10"/>
            <p:cNvGraphicFramePr>
              <a:graphicFrameLocks noChangeAspect="1"/>
            </p:cNvGraphicFramePr>
            <p:nvPr/>
          </p:nvGraphicFramePr>
          <p:xfrm>
            <a:off x="1776" y="960"/>
            <a:ext cx="2544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71" name="Equation" r:id="rId7" imgW="1320165" imgH="393700" progId="">
                    <p:embed/>
                  </p:oleObj>
                </mc:Choice>
                <mc:Fallback>
                  <p:oleObj name="Equation" r:id="rId7" imgW="1320165" imgH="393700" progId="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960"/>
                          <a:ext cx="2544" cy="6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2270" name="Text Box 14"/>
            <p:cNvSpPr txBox="1">
              <a:spLocks noChangeArrowheads="1"/>
            </p:cNvSpPr>
            <p:nvPr/>
          </p:nvSpPr>
          <p:spPr bwMode="auto">
            <a:xfrm>
              <a:off x="1008" y="1113"/>
              <a:ext cx="1056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负向</a:t>
              </a:r>
            </a:p>
          </p:txBody>
        </p:sp>
      </p:grpSp>
      <p:graphicFrame>
        <p:nvGraphicFramePr>
          <p:cNvPr id="352261" name="Object 5"/>
          <p:cNvGraphicFramePr>
            <a:graphicFrameLocks noChangeAspect="1"/>
          </p:cNvGraphicFramePr>
          <p:nvPr/>
        </p:nvGraphicFramePr>
        <p:xfrm>
          <a:off x="990600" y="2514600"/>
          <a:ext cx="221773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72" name="Equation" r:id="rId9" imgW="685800" imgH="215900" progId="">
                  <p:embed/>
                </p:oleObj>
              </mc:Choice>
              <mc:Fallback>
                <p:oleObj name="Equation" r:id="rId9" imgW="685800" imgH="215900" progId="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14600"/>
                        <a:ext cx="2217738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9"/>
          <p:cNvGrpSpPr/>
          <p:nvPr/>
        </p:nvGrpSpPr>
        <p:grpSpPr bwMode="auto">
          <a:xfrm>
            <a:off x="4267200" y="4876800"/>
            <a:ext cx="3733800" cy="1600200"/>
            <a:chOff x="2688" y="2976"/>
            <a:chExt cx="2352" cy="1008"/>
          </a:xfrm>
        </p:grpSpPr>
        <p:sp>
          <p:nvSpPr>
            <p:cNvPr id="352279" name="Line 23"/>
            <p:cNvSpPr>
              <a:spLocks noChangeShapeType="1"/>
            </p:cNvSpPr>
            <p:nvPr/>
          </p:nvSpPr>
          <p:spPr bwMode="auto">
            <a:xfrm>
              <a:off x="2688" y="2976"/>
              <a:ext cx="1104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2283" name="AutoShape 27"/>
            <p:cNvSpPr>
              <a:spLocks noChangeArrowheads="1"/>
            </p:cNvSpPr>
            <p:nvPr/>
          </p:nvSpPr>
          <p:spPr bwMode="auto">
            <a:xfrm>
              <a:off x="3312" y="3408"/>
              <a:ext cx="1728" cy="576"/>
            </a:xfrm>
            <a:prstGeom prst="wedgeRectCallout">
              <a:avLst>
                <a:gd name="adj1" fmla="val -45426"/>
                <a:gd name="adj2" fmla="val -121181"/>
              </a:avLst>
            </a:pr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chemeClr val="tx2"/>
              </a:solidFill>
              <a:miter lim="800000"/>
            </a:ln>
            <a:effectLst/>
          </p:spPr>
          <p:txBody>
            <a:bodyPr anchor="ctr"/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各质点都在作同频率的简谐运动</a:t>
              </a:r>
            </a:p>
          </p:txBody>
        </p:sp>
      </p:grpSp>
      <p:graphicFrame>
        <p:nvGraphicFramePr>
          <p:cNvPr id="352291" name="Object 35"/>
          <p:cNvGraphicFramePr>
            <a:graphicFrameLocks noChangeAspect="1"/>
          </p:cNvGraphicFramePr>
          <p:nvPr/>
        </p:nvGraphicFramePr>
        <p:xfrm>
          <a:off x="1371600" y="3048000"/>
          <a:ext cx="71628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73" name="Equation" r:id="rId11" imgW="2260600" imgH="393700" progId="">
                  <p:embed/>
                </p:oleObj>
              </mc:Choice>
              <mc:Fallback>
                <p:oleObj name="Equation" r:id="rId11" imgW="2260600" imgH="393700" progId="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7162800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/>
          <p:nvPr/>
        </p:nvGrpSpPr>
        <p:grpSpPr bwMode="auto">
          <a:xfrm>
            <a:off x="1690687" y="700088"/>
            <a:ext cx="6629400" cy="1052512"/>
            <a:chOff x="1056" y="249"/>
            <a:chExt cx="4176" cy="663"/>
          </a:xfrm>
        </p:grpSpPr>
        <p:graphicFrame>
          <p:nvGraphicFramePr>
            <p:cNvPr id="339971" name="Object 3"/>
            <p:cNvGraphicFramePr>
              <a:graphicFrameLocks noChangeAspect="1"/>
            </p:cNvGraphicFramePr>
            <p:nvPr/>
          </p:nvGraphicFramePr>
          <p:xfrm>
            <a:off x="2335" y="249"/>
            <a:ext cx="2897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98" name="Equation" r:id="rId3" imgW="1574800" imgH="393700" progId="">
                    <p:embed/>
                  </p:oleObj>
                </mc:Choice>
                <mc:Fallback>
                  <p:oleObj name="Equation" r:id="rId3" imgW="1574800" imgH="393700" progId="">
                    <p:embed/>
                    <p:pic>
                      <p:nvPicPr>
                        <p:cNvPr id="0" name="Picture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5" y="249"/>
                          <a:ext cx="2897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CC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9972" name="Text Box 4"/>
            <p:cNvSpPr txBox="1">
              <a:spLocks noChangeArrowheads="1"/>
            </p:cNvSpPr>
            <p:nvPr/>
          </p:nvSpPr>
          <p:spPr bwMode="auto">
            <a:xfrm>
              <a:off x="1056" y="432"/>
              <a:ext cx="230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>
                  <a:srgbClr val="3333FF"/>
                </a:buClr>
                <a:buFont typeface="Wingdings" panose="05000000000000000000" pitchFamily="2" charset="2"/>
                <a:buChar char="Ø"/>
              </a:pPr>
              <a:r>
                <a:rPr lang="en-US" altLang="zh-CN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驻波方程 </a:t>
              </a:r>
            </a:p>
          </p:txBody>
        </p:sp>
      </p:grpSp>
      <p:grpSp>
        <p:nvGrpSpPr>
          <p:cNvPr id="3" name="Group 53"/>
          <p:cNvGrpSpPr/>
          <p:nvPr/>
        </p:nvGrpSpPr>
        <p:grpSpPr bwMode="auto">
          <a:xfrm>
            <a:off x="242887" y="914400"/>
            <a:ext cx="1981200" cy="762000"/>
            <a:chOff x="144" y="432"/>
            <a:chExt cx="1248" cy="480"/>
          </a:xfrm>
        </p:grpSpPr>
        <p:sp>
          <p:nvSpPr>
            <p:cNvPr id="339996" name="AutoShape 28"/>
            <p:cNvSpPr>
              <a:spLocks noChangeArrowheads="1"/>
            </p:cNvSpPr>
            <p:nvPr/>
          </p:nvSpPr>
          <p:spPr bwMode="auto">
            <a:xfrm>
              <a:off x="144" y="432"/>
              <a:ext cx="816" cy="480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dist="107763" dir="13500000" algn="ctr" rotWithShape="0">
                <a:srgbClr val="33660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997" name="Text Box 29"/>
            <p:cNvSpPr txBox="1">
              <a:spLocks noChangeArrowheads="1"/>
            </p:cNvSpPr>
            <p:nvPr/>
          </p:nvSpPr>
          <p:spPr bwMode="auto">
            <a:xfrm>
              <a:off x="240" y="489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讨论</a:t>
              </a:r>
            </a:p>
          </p:txBody>
        </p:sp>
      </p:grpSp>
      <p:grpSp>
        <p:nvGrpSpPr>
          <p:cNvPr id="4" name="Group 55"/>
          <p:cNvGrpSpPr/>
          <p:nvPr/>
        </p:nvGrpSpPr>
        <p:grpSpPr bwMode="auto">
          <a:xfrm>
            <a:off x="896937" y="2362200"/>
            <a:ext cx="7499350" cy="1905000"/>
            <a:chOff x="556" y="1357"/>
            <a:chExt cx="4627" cy="1139"/>
          </a:xfrm>
        </p:grpSpPr>
        <p:graphicFrame>
          <p:nvGraphicFramePr>
            <p:cNvPr id="339974" name="Object 6"/>
            <p:cNvGraphicFramePr>
              <a:graphicFrameLocks noChangeAspect="1"/>
            </p:cNvGraphicFramePr>
            <p:nvPr/>
          </p:nvGraphicFramePr>
          <p:xfrm>
            <a:off x="556" y="1618"/>
            <a:ext cx="1192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99" name="Equation" r:id="rId5" imgW="761365" imgH="431800" progId="">
                    <p:embed/>
                  </p:oleObj>
                </mc:Choice>
                <mc:Fallback>
                  <p:oleObj name="Equation" r:id="rId5" imgW="761365" imgH="431800" progId="">
                    <p:embed/>
                    <p:pic>
                      <p:nvPicPr>
                        <p:cNvPr id="0" name="Picture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" y="1618"/>
                          <a:ext cx="1192" cy="6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9975" name="Object 7"/>
            <p:cNvGraphicFramePr>
              <a:graphicFrameLocks noChangeAspect="1"/>
            </p:cNvGraphicFramePr>
            <p:nvPr/>
          </p:nvGraphicFramePr>
          <p:xfrm>
            <a:off x="2188" y="1357"/>
            <a:ext cx="2995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00" name="Equation" r:id="rId7" imgW="1651000" imgH="393700" progId="">
                    <p:embed/>
                  </p:oleObj>
                </mc:Choice>
                <mc:Fallback>
                  <p:oleObj name="Equation" r:id="rId7" imgW="1651000" imgH="393700" progId="">
                    <p:embed/>
                    <p:pic>
                      <p:nvPicPr>
                        <p:cNvPr id="0" name="Picture 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" y="1357"/>
                          <a:ext cx="2995" cy="6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9976" name="Object 8"/>
            <p:cNvGraphicFramePr>
              <a:graphicFrameLocks noChangeAspect="1"/>
            </p:cNvGraphicFramePr>
            <p:nvPr/>
          </p:nvGraphicFramePr>
          <p:xfrm>
            <a:off x="2208" y="1919"/>
            <a:ext cx="2975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01" name="Equation" r:id="rId9" imgW="1993900" imgH="393700" progId="">
                    <p:embed/>
                  </p:oleObj>
                </mc:Choice>
                <mc:Fallback>
                  <p:oleObj name="Equation" r:id="rId9" imgW="1993900" imgH="393700" progId="">
                    <p:embed/>
                    <p:pic>
                      <p:nvPicPr>
                        <p:cNvPr id="0" name="Picture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919"/>
                          <a:ext cx="2975" cy="5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9977" name="AutoShape 9"/>
            <p:cNvSpPr/>
            <p:nvPr/>
          </p:nvSpPr>
          <p:spPr bwMode="auto">
            <a:xfrm>
              <a:off x="1728" y="1632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339999" name="Text Box 31"/>
            <p:cNvSpPr txBox="1">
              <a:spLocks noChangeArrowheads="1"/>
            </p:cNvSpPr>
            <p:nvPr/>
          </p:nvSpPr>
          <p:spPr bwMode="auto">
            <a:xfrm>
              <a:off x="1838" y="1497"/>
              <a:ext cx="223" cy="31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/>
                <a:t>1</a:t>
              </a:r>
            </a:p>
          </p:txBody>
        </p:sp>
        <p:sp>
          <p:nvSpPr>
            <p:cNvPr id="340000" name="Text Box 32"/>
            <p:cNvSpPr txBox="1">
              <a:spLocks noChangeArrowheads="1"/>
            </p:cNvSpPr>
            <p:nvPr/>
          </p:nvSpPr>
          <p:spPr bwMode="auto">
            <a:xfrm>
              <a:off x="1838" y="2016"/>
              <a:ext cx="223" cy="31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0"/>
                <a:t>0</a:t>
              </a:r>
            </a:p>
          </p:txBody>
        </p:sp>
      </p:grpSp>
      <p:grpSp>
        <p:nvGrpSpPr>
          <p:cNvPr id="5" name="Group 42"/>
          <p:cNvGrpSpPr/>
          <p:nvPr/>
        </p:nvGrpSpPr>
        <p:grpSpPr bwMode="auto">
          <a:xfrm>
            <a:off x="1538287" y="5711825"/>
            <a:ext cx="4521200" cy="547688"/>
            <a:chOff x="528" y="3456"/>
            <a:chExt cx="2848" cy="345"/>
          </a:xfrm>
        </p:grpSpPr>
        <p:sp>
          <p:nvSpPr>
            <p:cNvPr id="340005" name="Text Box 37"/>
            <p:cNvSpPr txBox="1">
              <a:spLocks noChangeArrowheads="1"/>
            </p:cNvSpPr>
            <p:nvPr/>
          </p:nvSpPr>
          <p:spPr bwMode="auto">
            <a:xfrm>
              <a:off x="528" y="3456"/>
              <a:ext cx="2378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相邻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波腹（节）</a:t>
              </a:r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间距  </a:t>
              </a:r>
            </a:p>
          </p:txBody>
        </p:sp>
        <p:graphicFrame>
          <p:nvGraphicFramePr>
            <p:cNvPr id="340006" name="Object 38"/>
            <p:cNvGraphicFramePr>
              <a:graphicFrameLocks noChangeAspect="1"/>
            </p:cNvGraphicFramePr>
            <p:nvPr/>
          </p:nvGraphicFramePr>
          <p:xfrm>
            <a:off x="2640" y="3456"/>
            <a:ext cx="73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02" name="公式" r:id="rId11" imgW="622300" imgH="317500" progId="">
                    <p:embed/>
                  </p:oleObj>
                </mc:Choice>
                <mc:Fallback>
                  <p:oleObj name="公式" r:id="rId11" imgW="622300" imgH="317500" progId="">
                    <p:embed/>
                    <p:pic>
                      <p:nvPicPr>
                        <p:cNvPr id="0" name="Picture 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456"/>
                          <a:ext cx="736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3"/>
          <p:cNvGrpSpPr/>
          <p:nvPr/>
        </p:nvGrpSpPr>
        <p:grpSpPr bwMode="auto">
          <a:xfrm>
            <a:off x="1538287" y="6245225"/>
            <a:ext cx="4516438" cy="536575"/>
            <a:chOff x="515" y="3838"/>
            <a:chExt cx="2845" cy="338"/>
          </a:xfrm>
        </p:grpSpPr>
        <p:graphicFrame>
          <p:nvGraphicFramePr>
            <p:cNvPr id="340007" name="Object 39"/>
            <p:cNvGraphicFramePr>
              <a:graphicFrameLocks noChangeAspect="1"/>
            </p:cNvGraphicFramePr>
            <p:nvPr/>
          </p:nvGraphicFramePr>
          <p:xfrm>
            <a:off x="2640" y="3838"/>
            <a:ext cx="720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03" name="公式" r:id="rId13" imgW="622300" imgH="317500" progId="">
                    <p:embed/>
                  </p:oleObj>
                </mc:Choice>
                <mc:Fallback>
                  <p:oleObj name="公式" r:id="rId13" imgW="622300" imgH="317500" progId="">
                    <p:embed/>
                    <p:pic>
                      <p:nvPicPr>
                        <p:cNvPr id="0" name="Picture 1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838"/>
                          <a:ext cx="720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0009" name="Rectangle 41"/>
            <p:cNvSpPr>
              <a:spLocks noChangeArrowheads="1"/>
            </p:cNvSpPr>
            <p:nvPr/>
          </p:nvSpPr>
          <p:spPr bwMode="auto">
            <a:xfrm>
              <a:off x="515" y="3840"/>
              <a:ext cx="2152" cy="33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相邻波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腹</a:t>
              </a:r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和波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节</a:t>
              </a:r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间距</a:t>
              </a:r>
            </a:p>
          </p:txBody>
        </p:sp>
      </p:grpSp>
      <p:grpSp>
        <p:nvGrpSpPr>
          <p:cNvPr id="7" name="Group 56"/>
          <p:cNvGrpSpPr/>
          <p:nvPr/>
        </p:nvGrpSpPr>
        <p:grpSpPr bwMode="auto">
          <a:xfrm>
            <a:off x="471487" y="1500188"/>
            <a:ext cx="8062913" cy="1014412"/>
            <a:chOff x="288" y="801"/>
            <a:chExt cx="5079" cy="639"/>
          </a:xfrm>
        </p:grpSpPr>
        <p:sp>
          <p:nvSpPr>
            <p:cNvPr id="340013" name="Text Box 45"/>
            <p:cNvSpPr txBox="1">
              <a:spLocks noChangeArrowheads="1"/>
            </p:cNvSpPr>
            <p:nvPr/>
          </p:nvSpPr>
          <p:spPr bwMode="auto">
            <a:xfrm>
              <a:off x="288" y="920"/>
              <a:ext cx="5079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1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振幅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     随 </a:t>
              </a:r>
              <a:r>
                <a:rPr lang="en-US" altLang="zh-CN" sz="2800" b="0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800" b="0" i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而异，与时间无关</a:t>
              </a:r>
              <a:r>
                <a:rPr lang="en-US" altLang="zh-CN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</a:p>
          </p:txBody>
        </p:sp>
        <p:graphicFrame>
          <p:nvGraphicFramePr>
            <p:cNvPr id="340014" name="Object 46"/>
            <p:cNvGraphicFramePr>
              <a:graphicFrameLocks noChangeAspect="1"/>
            </p:cNvGraphicFramePr>
            <p:nvPr/>
          </p:nvGraphicFramePr>
          <p:xfrm>
            <a:off x="1258" y="801"/>
            <a:ext cx="1536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04" name="Equation" r:id="rId15" imgW="825500" imgH="431800" progId="">
                    <p:embed/>
                  </p:oleObj>
                </mc:Choice>
                <mc:Fallback>
                  <p:oleObj name="Equation" r:id="rId15" imgW="825500" imgH="431800" progId="">
                    <p:embed/>
                    <p:pic>
                      <p:nvPicPr>
                        <p:cNvPr id="0" name="Picture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8" y="801"/>
                          <a:ext cx="1536" cy="6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67"/>
          <p:cNvGrpSpPr/>
          <p:nvPr/>
        </p:nvGrpSpPr>
        <p:grpSpPr bwMode="auto">
          <a:xfrm>
            <a:off x="547687" y="3962400"/>
            <a:ext cx="7924800" cy="1846263"/>
            <a:chOff x="336" y="2352"/>
            <a:chExt cx="4992" cy="1163"/>
          </a:xfrm>
        </p:grpSpPr>
        <p:sp>
          <p:nvSpPr>
            <p:cNvPr id="339980" name="AutoShape 12"/>
            <p:cNvSpPr/>
            <p:nvPr/>
          </p:nvSpPr>
          <p:spPr bwMode="auto">
            <a:xfrm>
              <a:off x="816" y="2646"/>
              <a:ext cx="144" cy="570"/>
            </a:xfrm>
            <a:prstGeom prst="leftBrace">
              <a:avLst>
                <a:gd name="adj1" fmla="val 32986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9983" name="Text Box 15"/>
            <p:cNvSpPr txBox="1">
              <a:spLocks noChangeArrowheads="1"/>
            </p:cNvSpPr>
            <p:nvPr/>
          </p:nvSpPr>
          <p:spPr bwMode="auto">
            <a:xfrm>
              <a:off x="4272" y="2496"/>
              <a:ext cx="816" cy="333"/>
            </a:xfrm>
            <a:prstGeom prst="rect">
              <a:avLst/>
            </a:prstGeom>
            <a:gradFill rotWithShape="0">
              <a:gsLst>
                <a:gs pos="0">
                  <a:srgbClr val="FFE1FF"/>
                </a:gs>
                <a:gs pos="50000">
                  <a:srgbClr val="FFFFFF"/>
                </a:gs>
                <a:gs pos="100000">
                  <a:srgbClr val="FFE1FF"/>
                </a:gs>
              </a:gsLst>
              <a:lin ang="5400000" scaled="1"/>
            </a:gradFill>
            <a:ln w="9525">
              <a:solidFill>
                <a:srgbClr val="CC00CC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波腹</a:t>
              </a:r>
            </a:p>
          </p:txBody>
        </p:sp>
        <p:sp>
          <p:nvSpPr>
            <p:cNvPr id="339986" name="Text Box 18"/>
            <p:cNvSpPr txBox="1">
              <a:spLocks noChangeArrowheads="1"/>
            </p:cNvSpPr>
            <p:nvPr/>
          </p:nvSpPr>
          <p:spPr bwMode="auto">
            <a:xfrm>
              <a:off x="4512" y="3024"/>
              <a:ext cx="816" cy="33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波节</a:t>
              </a:r>
            </a:p>
          </p:txBody>
        </p:sp>
        <p:graphicFrame>
          <p:nvGraphicFramePr>
            <p:cNvPr id="340031" name="Object 63"/>
            <p:cNvGraphicFramePr>
              <a:graphicFrameLocks noChangeAspect="1"/>
            </p:cNvGraphicFramePr>
            <p:nvPr/>
          </p:nvGraphicFramePr>
          <p:xfrm>
            <a:off x="1008" y="2352"/>
            <a:ext cx="3072" cy="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05" name="Equation" r:id="rId17" imgW="1790700" imgH="393700" progId="">
                    <p:embed/>
                  </p:oleObj>
                </mc:Choice>
                <mc:Fallback>
                  <p:oleObj name="Equation" r:id="rId17" imgW="1790700" imgH="393700" progId="">
                    <p:embed/>
                    <p:pic>
                      <p:nvPicPr>
                        <p:cNvPr id="0" name="Picture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352"/>
                          <a:ext cx="3072" cy="6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0032" name="Object 64"/>
            <p:cNvGraphicFramePr>
              <a:graphicFrameLocks noChangeAspect="1"/>
            </p:cNvGraphicFramePr>
            <p:nvPr/>
          </p:nvGraphicFramePr>
          <p:xfrm>
            <a:off x="974" y="2880"/>
            <a:ext cx="3394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06" name="Equation" r:id="rId19" imgW="2005965" imgH="393700" progId="">
                    <p:embed/>
                  </p:oleObj>
                </mc:Choice>
                <mc:Fallback>
                  <p:oleObj name="Equation" r:id="rId19" imgW="2005965" imgH="393700" progId="">
                    <p:embed/>
                    <p:pic>
                      <p:nvPicPr>
                        <p:cNvPr id="0" name="Picture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4" y="2880"/>
                          <a:ext cx="3394" cy="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0034" name="Object 66"/>
            <p:cNvGraphicFramePr>
              <a:graphicFrameLocks noChangeAspect="1"/>
            </p:cNvGraphicFramePr>
            <p:nvPr/>
          </p:nvGraphicFramePr>
          <p:xfrm>
            <a:off x="336" y="2784"/>
            <a:ext cx="48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07" name="Equation" r:id="rId21" imgW="241300" imgH="139700" progId="">
                    <p:embed/>
                  </p:oleObj>
                </mc:Choice>
                <mc:Fallback>
                  <p:oleObj name="Equation" r:id="rId21" imgW="241300" imgH="139700" progId="">
                    <p:embed/>
                    <p:pic>
                      <p:nvPicPr>
                        <p:cNvPr id="0" name="Picture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784"/>
                          <a:ext cx="480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762000" y="152400"/>
            <a:ext cx="32004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驻波方程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20700" y="831850"/>
            <a:ext cx="85471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纵波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：质点振动方向与波的传播方向互相</a:t>
            </a: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平行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的波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444625" y="1365250"/>
            <a:ext cx="62261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（可在固体、液体和气体中传播）</a:t>
            </a:r>
          </a:p>
        </p:txBody>
      </p:sp>
      <p:sp>
        <p:nvSpPr>
          <p:cNvPr id="252935" name="Rectangle 7"/>
          <p:cNvSpPr>
            <a:spLocks noChangeArrowheads="1"/>
          </p:cNvSpPr>
          <p:nvPr/>
        </p:nvSpPr>
        <p:spPr bwMode="auto">
          <a:xfrm>
            <a:off x="742950" y="6186488"/>
            <a:ext cx="77152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特征：具有交替出现的密部和疏部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pic>
        <p:nvPicPr>
          <p:cNvPr id="6" name="图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625" y="1845824"/>
            <a:ext cx="6019800" cy="4326376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09600" y="152400"/>
            <a:ext cx="35814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 横波与纵波                                         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"/>
                                        <p:tgtEl>
                                          <p:spTgt spid="25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5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/>
          <p:nvPr/>
        </p:nvGrpSpPr>
        <p:grpSpPr bwMode="auto">
          <a:xfrm>
            <a:off x="381000" y="1017587"/>
            <a:ext cx="8458200" cy="1039813"/>
            <a:chOff x="240" y="336"/>
            <a:chExt cx="5328" cy="655"/>
          </a:xfrm>
        </p:grpSpPr>
        <p:sp>
          <p:nvSpPr>
            <p:cNvPr id="358403" name="Text Box 3"/>
            <p:cNvSpPr txBox="1">
              <a:spLocks noChangeArrowheads="1"/>
            </p:cNvSpPr>
            <p:nvPr/>
          </p:nvSpPr>
          <p:spPr bwMode="auto">
            <a:xfrm>
              <a:off x="240" y="336"/>
              <a:ext cx="5328" cy="65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2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相邻两波节之间质点振动同相位，任一波节两侧振动相位相反，在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波节</a:t>
              </a:r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处产生</a:t>
              </a:r>
              <a:r>
                <a:rPr lang="zh-CN" altLang="en-US" sz="2800" dirty="0">
                  <a:solidFill>
                    <a:srgbClr val="EF6E17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相位跃变 </a:t>
              </a:r>
              <a:r>
                <a:rPr lang="en-US" altLang="zh-CN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</a:p>
          </p:txBody>
        </p:sp>
        <p:graphicFrame>
          <p:nvGraphicFramePr>
            <p:cNvPr id="358404" name="Object 4"/>
            <p:cNvGraphicFramePr>
              <a:graphicFrameLocks noChangeAspect="1"/>
            </p:cNvGraphicFramePr>
            <p:nvPr/>
          </p:nvGraphicFramePr>
          <p:xfrm>
            <a:off x="3504" y="620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69" name="Equation" r:id="rId3" imgW="4064000" imgH="4876800" progId="">
                    <p:embed/>
                  </p:oleObj>
                </mc:Choice>
                <mc:Fallback>
                  <p:oleObj name="Equation" r:id="rId3" imgW="4064000" imgH="4876800" progId="">
                    <p:embed/>
                    <p:pic>
                      <p:nvPicPr>
                        <p:cNvPr id="0" name="Picture 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620"/>
                          <a:ext cx="280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405" name="Object 5"/>
          <p:cNvGraphicFramePr>
            <a:graphicFrameLocks noChangeAspect="1"/>
          </p:cNvGraphicFramePr>
          <p:nvPr/>
        </p:nvGraphicFramePr>
        <p:xfrm>
          <a:off x="228600" y="2133600"/>
          <a:ext cx="41910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70" name="Equation" r:id="rId5" imgW="3111500" imgH="723900" progId="">
                  <p:embed/>
                </p:oleObj>
              </mc:Choice>
              <mc:Fallback>
                <p:oleObj name="Equation" r:id="rId5" imgW="3111500" imgH="723900" progId="">
                  <p:embed/>
                  <p:pic>
                    <p:nvPicPr>
                      <p:cNvPr id="0" name="Picture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133600"/>
                        <a:ext cx="4191000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6"/>
          <p:cNvGrpSpPr/>
          <p:nvPr/>
        </p:nvGrpSpPr>
        <p:grpSpPr bwMode="auto">
          <a:xfrm>
            <a:off x="381000" y="4419600"/>
            <a:ext cx="3962400" cy="1066800"/>
            <a:chOff x="240" y="2784"/>
            <a:chExt cx="2496" cy="672"/>
          </a:xfrm>
        </p:grpSpPr>
        <p:sp>
          <p:nvSpPr>
            <p:cNvPr id="358455" name="Rectangle 55"/>
            <p:cNvSpPr>
              <a:spLocks noChangeArrowheads="1"/>
            </p:cNvSpPr>
            <p:nvPr/>
          </p:nvSpPr>
          <p:spPr bwMode="auto">
            <a:xfrm>
              <a:off x="240" y="2784"/>
              <a:ext cx="1296" cy="672"/>
            </a:xfrm>
            <a:prstGeom prst="rect">
              <a:avLst/>
            </a:prstGeom>
            <a:gradFill rotWithShape="0">
              <a:gsLst>
                <a:gs pos="0">
                  <a:srgbClr val="FEE8FA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rgbClr val="CC00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49"/>
            <p:cNvGrpSpPr/>
            <p:nvPr/>
          </p:nvGrpSpPr>
          <p:grpSpPr bwMode="auto">
            <a:xfrm>
              <a:off x="288" y="2803"/>
              <a:ext cx="2448" cy="653"/>
              <a:chOff x="288" y="2803"/>
              <a:chExt cx="2448" cy="653"/>
            </a:xfrm>
          </p:grpSpPr>
          <p:graphicFrame>
            <p:nvGraphicFramePr>
              <p:cNvPr id="358407" name="Object 7"/>
              <p:cNvGraphicFramePr>
                <a:graphicFrameLocks noChangeAspect="1"/>
              </p:cNvGraphicFramePr>
              <p:nvPr/>
            </p:nvGraphicFramePr>
            <p:xfrm>
              <a:off x="288" y="2803"/>
              <a:ext cx="864" cy="6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171" name="Equation" r:id="rId7" imgW="596900" imgH="393700" progId="">
                      <p:embed/>
                    </p:oleObj>
                  </mc:Choice>
                  <mc:Fallback>
                    <p:oleObj name="Equation" r:id="rId7" imgW="596900" imgH="393700" progId="">
                      <p:embed/>
                      <p:pic>
                        <p:nvPicPr>
                          <p:cNvPr id="0" name="Picture 2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2803"/>
                            <a:ext cx="864" cy="65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408" name="Object 8"/>
              <p:cNvGraphicFramePr>
                <a:graphicFrameLocks noChangeAspect="1"/>
              </p:cNvGraphicFramePr>
              <p:nvPr/>
            </p:nvGraphicFramePr>
            <p:xfrm>
              <a:off x="1152" y="2834"/>
              <a:ext cx="1584" cy="5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172" name="公式" r:id="rId9" imgW="1739900" imgH="609600" progId="">
                      <p:embed/>
                    </p:oleObj>
                  </mc:Choice>
                  <mc:Fallback>
                    <p:oleObj name="公式" r:id="rId9" imgW="1739900" imgH="609600" progId="">
                      <p:embed/>
                      <p:pic>
                        <p:nvPicPr>
                          <p:cNvPr id="0" name="Picture 2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2834"/>
                            <a:ext cx="1584" cy="5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58409" name="Object 9"/>
          <p:cNvGraphicFramePr>
            <a:graphicFrameLocks noChangeAspect="1"/>
          </p:cNvGraphicFramePr>
          <p:nvPr/>
        </p:nvGraphicFramePr>
        <p:xfrm>
          <a:off x="4572000" y="4545013"/>
          <a:ext cx="39624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73" name="Equation" r:id="rId11" imgW="3149600" imgH="723900" progId="">
                  <p:embed/>
                </p:oleObj>
              </mc:Choice>
              <mc:Fallback>
                <p:oleObj name="Equation" r:id="rId11" imgW="3149600" imgH="723900" progId="">
                  <p:embed/>
                  <p:pic>
                    <p:nvPicPr>
                      <p:cNvPr id="0" name="Picture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45013"/>
                        <a:ext cx="3962400" cy="941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1" name="Object 11"/>
          <p:cNvGraphicFramePr>
            <a:graphicFrameLocks noChangeAspect="1"/>
          </p:cNvGraphicFramePr>
          <p:nvPr/>
        </p:nvGraphicFramePr>
        <p:xfrm>
          <a:off x="4267200" y="5459413"/>
          <a:ext cx="45720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74" name="Equation" r:id="rId13" imgW="3898900" imgH="787400" progId="">
                  <p:embed/>
                </p:oleObj>
              </mc:Choice>
              <mc:Fallback>
                <p:oleObj name="Equation" r:id="rId13" imgW="3898900" imgH="787400" progId="">
                  <p:embed/>
                  <p:pic>
                    <p:nvPicPr>
                      <p:cNvPr id="0" name="Picture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459413"/>
                        <a:ext cx="4572000" cy="10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7"/>
          <p:cNvGrpSpPr/>
          <p:nvPr/>
        </p:nvGrpSpPr>
        <p:grpSpPr bwMode="auto">
          <a:xfrm>
            <a:off x="381000" y="5410200"/>
            <a:ext cx="3733800" cy="1066800"/>
            <a:chOff x="240" y="3408"/>
            <a:chExt cx="2352" cy="672"/>
          </a:xfrm>
        </p:grpSpPr>
        <p:sp>
          <p:nvSpPr>
            <p:cNvPr id="358454" name="Rectangle 54"/>
            <p:cNvSpPr>
              <a:spLocks noChangeArrowheads="1"/>
            </p:cNvSpPr>
            <p:nvPr/>
          </p:nvSpPr>
          <p:spPr bwMode="auto">
            <a:xfrm>
              <a:off x="240" y="3456"/>
              <a:ext cx="1296" cy="624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12700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50"/>
            <p:cNvGrpSpPr/>
            <p:nvPr/>
          </p:nvGrpSpPr>
          <p:grpSpPr bwMode="auto">
            <a:xfrm>
              <a:off x="288" y="3408"/>
              <a:ext cx="2304" cy="653"/>
              <a:chOff x="288" y="3408"/>
              <a:chExt cx="2304" cy="653"/>
            </a:xfrm>
          </p:grpSpPr>
          <p:graphicFrame>
            <p:nvGraphicFramePr>
              <p:cNvPr id="358410" name="Object 10"/>
              <p:cNvGraphicFramePr>
                <a:graphicFrameLocks noChangeAspect="1"/>
              </p:cNvGraphicFramePr>
              <p:nvPr/>
            </p:nvGraphicFramePr>
            <p:xfrm>
              <a:off x="1152" y="3456"/>
              <a:ext cx="1440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175" name="公式" r:id="rId15" imgW="1663700" imgH="609600" progId="">
                      <p:embed/>
                    </p:oleObj>
                  </mc:Choice>
                  <mc:Fallback>
                    <p:oleObj name="公式" r:id="rId15" imgW="1663700" imgH="609600" progId="">
                      <p:embed/>
                      <p:pic>
                        <p:nvPicPr>
                          <p:cNvPr id="0" name="Picture 2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3456"/>
                            <a:ext cx="1440" cy="5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416" name="Object 16"/>
              <p:cNvGraphicFramePr>
                <a:graphicFrameLocks noChangeAspect="1"/>
              </p:cNvGraphicFramePr>
              <p:nvPr/>
            </p:nvGraphicFramePr>
            <p:xfrm>
              <a:off x="288" y="3408"/>
              <a:ext cx="864" cy="6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176" name="Equation" r:id="rId17" imgW="596900" imgH="393700" progId="">
                      <p:embed/>
                    </p:oleObj>
                  </mc:Choice>
                  <mc:Fallback>
                    <p:oleObj name="Equation" r:id="rId17" imgW="596900" imgH="393700" progId="">
                      <p:embed/>
                      <p:pic>
                        <p:nvPicPr>
                          <p:cNvPr id="0" name="Picture 2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3408"/>
                            <a:ext cx="864" cy="65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52"/>
          <p:cNvGrpSpPr/>
          <p:nvPr/>
        </p:nvGrpSpPr>
        <p:grpSpPr bwMode="auto">
          <a:xfrm>
            <a:off x="762000" y="3276600"/>
            <a:ext cx="3124200" cy="1022350"/>
            <a:chOff x="288" y="2064"/>
            <a:chExt cx="1968" cy="644"/>
          </a:xfrm>
        </p:grpSpPr>
        <p:grpSp>
          <p:nvGrpSpPr>
            <p:cNvPr id="8" name="Group 13"/>
            <p:cNvGrpSpPr/>
            <p:nvPr/>
          </p:nvGrpSpPr>
          <p:grpSpPr bwMode="auto">
            <a:xfrm>
              <a:off x="624" y="2064"/>
              <a:ext cx="1632" cy="644"/>
              <a:chOff x="3744" y="2246"/>
              <a:chExt cx="1632" cy="644"/>
            </a:xfrm>
          </p:grpSpPr>
          <p:graphicFrame>
            <p:nvGraphicFramePr>
              <p:cNvPr id="358414" name="Object 14"/>
              <p:cNvGraphicFramePr>
                <a:graphicFrameLocks noChangeAspect="1"/>
              </p:cNvGraphicFramePr>
              <p:nvPr/>
            </p:nvGraphicFramePr>
            <p:xfrm>
              <a:off x="3744" y="2246"/>
              <a:ext cx="816" cy="6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177" name="公式" r:id="rId18" imgW="774065" imgH="609600" progId="">
                      <p:embed/>
                    </p:oleObj>
                  </mc:Choice>
                  <mc:Fallback>
                    <p:oleObj name="公式" r:id="rId18" imgW="774065" imgH="609600" progId="">
                      <p:embed/>
                      <p:pic>
                        <p:nvPicPr>
                          <p:cNvPr id="0" name="Picture 2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2246"/>
                            <a:ext cx="816" cy="6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415" name="Text Box 15"/>
              <p:cNvSpPr txBox="1">
                <a:spLocks noChangeArrowheads="1"/>
              </p:cNvSpPr>
              <p:nvPr/>
            </p:nvSpPr>
            <p:spPr bwMode="auto">
              <a:xfrm>
                <a:off x="4560" y="2400"/>
                <a:ext cx="816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800" dirty="0">
                    <a:solidFill>
                      <a:srgbClr val="CC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波节</a:t>
                </a:r>
                <a:endPara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58451" name="Text Box 51"/>
            <p:cNvSpPr txBox="1">
              <a:spLocks noChangeArrowheads="1"/>
            </p:cNvSpPr>
            <p:nvPr/>
          </p:nvSpPr>
          <p:spPr bwMode="auto">
            <a:xfrm>
              <a:off x="288" y="2217"/>
              <a:ext cx="432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</a:p>
          </p:txBody>
        </p:sp>
      </p:grpSp>
      <p:grpSp>
        <p:nvGrpSpPr>
          <p:cNvPr id="9" name="Group 59"/>
          <p:cNvGrpSpPr/>
          <p:nvPr/>
        </p:nvGrpSpPr>
        <p:grpSpPr bwMode="auto">
          <a:xfrm>
            <a:off x="4495800" y="2133600"/>
            <a:ext cx="4419600" cy="2438400"/>
            <a:chOff x="2832" y="1296"/>
            <a:chExt cx="2784" cy="1536"/>
          </a:xfrm>
        </p:grpSpPr>
        <p:sp>
          <p:nvSpPr>
            <p:cNvPr id="358460" name="Rectangle 60"/>
            <p:cNvSpPr>
              <a:spLocks noChangeArrowheads="1"/>
            </p:cNvSpPr>
            <p:nvPr/>
          </p:nvSpPr>
          <p:spPr bwMode="auto">
            <a:xfrm>
              <a:off x="2832" y="1296"/>
              <a:ext cx="2784" cy="15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61" name="Line 61"/>
            <p:cNvSpPr>
              <a:spLocks noChangeShapeType="1"/>
            </p:cNvSpPr>
            <p:nvPr/>
          </p:nvSpPr>
          <p:spPr bwMode="auto">
            <a:xfrm>
              <a:off x="2844" y="2134"/>
              <a:ext cx="27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62" name="Line 62"/>
            <p:cNvSpPr>
              <a:spLocks noChangeShapeType="1"/>
            </p:cNvSpPr>
            <p:nvPr/>
          </p:nvSpPr>
          <p:spPr bwMode="auto">
            <a:xfrm>
              <a:off x="4112" y="1389"/>
              <a:ext cx="0" cy="1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63" name="Line 63"/>
            <p:cNvSpPr>
              <a:spLocks noChangeShapeType="1"/>
            </p:cNvSpPr>
            <p:nvPr/>
          </p:nvSpPr>
          <p:spPr bwMode="auto">
            <a:xfrm>
              <a:off x="4809" y="1420"/>
              <a:ext cx="0" cy="131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64" name="Line 64"/>
            <p:cNvSpPr>
              <a:spLocks noChangeShapeType="1"/>
            </p:cNvSpPr>
            <p:nvPr/>
          </p:nvSpPr>
          <p:spPr bwMode="auto">
            <a:xfrm>
              <a:off x="5147" y="1420"/>
              <a:ext cx="0" cy="1319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65" name="Line 65"/>
            <p:cNvSpPr>
              <a:spLocks noChangeShapeType="1"/>
            </p:cNvSpPr>
            <p:nvPr/>
          </p:nvSpPr>
          <p:spPr bwMode="auto">
            <a:xfrm>
              <a:off x="4472" y="1420"/>
              <a:ext cx="0" cy="1319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66" name="Line 66"/>
            <p:cNvSpPr>
              <a:spLocks noChangeShapeType="1"/>
            </p:cNvSpPr>
            <p:nvPr/>
          </p:nvSpPr>
          <p:spPr bwMode="auto">
            <a:xfrm>
              <a:off x="3798" y="1420"/>
              <a:ext cx="0" cy="1319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67" name="Freeform 67"/>
            <p:cNvSpPr/>
            <p:nvPr/>
          </p:nvSpPr>
          <p:spPr bwMode="auto">
            <a:xfrm>
              <a:off x="3798" y="1936"/>
              <a:ext cx="1349" cy="391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288" y="0"/>
                </a:cxn>
                <a:cxn ang="0">
                  <a:pos x="576" y="432"/>
                </a:cxn>
                <a:cxn ang="0">
                  <a:pos x="864" y="864"/>
                </a:cxn>
                <a:cxn ang="0">
                  <a:pos x="1152" y="432"/>
                </a:cxn>
              </a:cxnLst>
              <a:rect l="0" t="0" r="r" b="b"/>
              <a:pathLst>
                <a:path w="1152" h="864">
                  <a:moveTo>
                    <a:pt x="0" y="432"/>
                  </a:moveTo>
                  <a:cubicBezTo>
                    <a:pt x="96" y="216"/>
                    <a:pt x="192" y="0"/>
                    <a:pt x="288" y="0"/>
                  </a:cubicBezTo>
                  <a:cubicBezTo>
                    <a:pt x="384" y="0"/>
                    <a:pt x="480" y="288"/>
                    <a:pt x="576" y="432"/>
                  </a:cubicBezTo>
                  <a:cubicBezTo>
                    <a:pt x="672" y="576"/>
                    <a:pt x="768" y="864"/>
                    <a:pt x="864" y="864"/>
                  </a:cubicBezTo>
                  <a:cubicBezTo>
                    <a:pt x="960" y="864"/>
                    <a:pt x="1104" y="504"/>
                    <a:pt x="1152" y="432"/>
                  </a:cubicBezTo>
                </a:path>
              </a:pathLst>
            </a:custGeom>
            <a:noFill/>
            <a:ln w="28575" cmpd="sng">
              <a:solidFill>
                <a:srgbClr val="CC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68" name="Freeform 68"/>
            <p:cNvSpPr/>
            <p:nvPr/>
          </p:nvSpPr>
          <p:spPr bwMode="auto">
            <a:xfrm>
              <a:off x="3798" y="1985"/>
              <a:ext cx="1349" cy="390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288" y="0"/>
                </a:cxn>
                <a:cxn ang="0">
                  <a:pos x="576" y="432"/>
                </a:cxn>
                <a:cxn ang="0">
                  <a:pos x="864" y="864"/>
                </a:cxn>
                <a:cxn ang="0">
                  <a:pos x="1152" y="432"/>
                </a:cxn>
              </a:cxnLst>
              <a:rect l="0" t="0" r="r" b="b"/>
              <a:pathLst>
                <a:path w="1152" h="864">
                  <a:moveTo>
                    <a:pt x="0" y="432"/>
                  </a:moveTo>
                  <a:cubicBezTo>
                    <a:pt x="96" y="216"/>
                    <a:pt x="192" y="0"/>
                    <a:pt x="288" y="0"/>
                  </a:cubicBezTo>
                  <a:cubicBezTo>
                    <a:pt x="384" y="0"/>
                    <a:pt x="480" y="288"/>
                    <a:pt x="576" y="432"/>
                  </a:cubicBezTo>
                  <a:cubicBezTo>
                    <a:pt x="672" y="576"/>
                    <a:pt x="768" y="864"/>
                    <a:pt x="864" y="864"/>
                  </a:cubicBezTo>
                  <a:cubicBezTo>
                    <a:pt x="960" y="864"/>
                    <a:pt x="1104" y="504"/>
                    <a:pt x="1152" y="432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69" name="Freeform 69"/>
            <p:cNvSpPr/>
            <p:nvPr/>
          </p:nvSpPr>
          <p:spPr bwMode="auto">
            <a:xfrm>
              <a:off x="3798" y="1653"/>
              <a:ext cx="1349" cy="970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288" y="0"/>
                </a:cxn>
                <a:cxn ang="0">
                  <a:pos x="576" y="432"/>
                </a:cxn>
                <a:cxn ang="0">
                  <a:pos x="864" y="864"/>
                </a:cxn>
                <a:cxn ang="0">
                  <a:pos x="1152" y="432"/>
                </a:cxn>
              </a:cxnLst>
              <a:rect l="0" t="0" r="r" b="b"/>
              <a:pathLst>
                <a:path w="1152" h="864">
                  <a:moveTo>
                    <a:pt x="0" y="432"/>
                  </a:moveTo>
                  <a:cubicBezTo>
                    <a:pt x="96" y="216"/>
                    <a:pt x="192" y="0"/>
                    <a:pt x="288" y="0"/>
                  </a:cubicBezTo>
                  <a:cubicBezTo>
                    <a:pt x="384" y="0"/>
                    <a:pt x="480" y="288"/>
                    <a:pt x="576" y="432"/>
                  </a:cubicBezTo>
                  <a:cubicBezTo>
                    <a:pt x="672" y="576"/>
                    <a:pt x="768" y="864"/>
                    <a:pt x="864" y="864"/>
                  </a:cubicBezTo>
                  <a:cubicBezTo>
                    <a:pt x="960" y="864"/>
                    <a:pt x="1104" y="504"/>
                    <a:pt x="1152" y="432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70" name="Oval 70"/>
            <p:cNvSpPr>
              <a:spLocks noChangeArrowheads="1"/>
            </p:cNvSpPr>
            <p:nvPr/>
          </p:nvSpPr>
          <p:spPr bwMode="auto">
            <a:xfrm>
              <a:off x="5090" y="2064"/>
              <a:ext cx="94" cy="93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F3300">
                    <a:gamma/>
                    <a:shade val="7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71" name="Oval 71"/>
            <p:cNvSpPr>
              <a:spLocks noChangeArrowheads="1"/>
            </p:cNvSpPr>
            <p:nvPr/>
          </p:nvSpPr>
          <p:spPr bwMode="auto">
            <a:xfrm>
              <a:off x="4415" y="2064"/>
              <a:ext cx="97" cy="93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F3300">
                    <a:gamma/>
                    <a:shade val="7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72" name="Oval 72"/>
            <p:cNvSpPr>
              <a:spLocks noChangeArrowheads="1"/>
            </p:cNvSpPr>
            <p:nvPr/>
          </p:nvSpPr>
          <p:spPr bwMode="auto">
            <a:xfrm>
              <a:off x="4078" y="1584"/>
              <a:ext cx="98" cy="96"/>
            </a:xfrm>
            <a:prstGeom prst="ellipse">
              <a:avLst/>
            </a:prstGeom>
            <a:gradFill rotWithShape="0">
              <a:gsLst>
                <a:gs pos="0">
                  <a:srgbClr val="FF99FF"/>
                </a:gs>
                <a:gs pos="100000">
                  <a:srgbClr val="FF99FF">
                    <a:gamma/>
                    <a:shade val="7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73" name="Oval 73"/>
            <p:cNvSpPr>
              <a:spLocks noChangeArrowheads="1"/>
            </p:cNvSpPr>
            <p:nvPr/>
          </p:nvSpPr>
          <p:spPr bwMode="auto">
            <a:xfrm>
              <a:off x="4752" y="2592"/>
              <a:ext cx="96" cy="69"/>
            </a:xfrm>
            <a:prstGeom prst="ellipse">
              <a:avLst/>
            </a:prstGeom>
            <a:gradFill rotWithShape="0">
              <a:gsLst>
                <a:gs pos="0">
                  <a:srgbClr val="FF99FF"/>
                </a:gs>
                <a:gs pos="100000">
                  <a:srgbClr val="FF99FF">
                    <a:gamma/>
                    <a:shade val="7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74" name="Line 74"/>
            <p:cNvSpPr>
              <a:spLocks noChangeShapeType="1"/>
            </p:cNvSpPr>
            <p:nvPr/>
          </p:nvSpPr>
          <p:spPr bwMode="auto">
            <a:xfrm>
              <a:off x="3460" y="1420"/>
              <a:ext cx="0" cy="1319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75" name="Line 75"/>
            <p:cNvSpPr>
              <a:spLocks noChangeShapeType="1"/>
            </p:cNvSpPr>
            <p:nvPr/>
          </p:nvSpPr>
          <p:spPr bwMode="auto">
            <a:xfrm>
              <a:off x="3123" y="1420"/>
              <a:ext cx="0" cy="1319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76" name="Freeform 76"/>
            <p:cNvSpPr/>
            <p:nvPr/>
          </p:nvSpPr>
          <p:spPr bwMode="auto">
            <a:xfrm>
              <a:off x="3123" y="2157"/>
              <a:ext cx="675" cy="1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384"/>
                </a:cxn>
                <a:cxn ang="0">
                  <a:pos x="576" y="0"/>
                </a:cxn>
              </a:cxnLst>
              <a:rect l="0" t="0" r="r" b="b"/>
              <a:pathLst>
                <a:path w="576" h="384">
                  <a:moveTo>
                    <a:pt x="0" y="0"/>
                  </a:moveTo>
                  <a:cubicBezTo>
                    <a:pt x="96" y="192"/>
                    <a:pt x="192" y="384"/>
                    <a:pt x="288" y="384"/>
                  </a:cubicBezTo>
                  <a:cubicBezTo>
                    <a:pt x="384" y="384"/>
                    <a:pt x="528" y="64"/>
                    <a:pt x="576" y="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77" name="Freeform 77"/>
            <p:cNvSpPr/>
            <p:nvPr/>
          </p:nvSpPr>
          <p:spPr bwMode="auto">
            <a:xfrm>
              <a:off x="3123" y="2118"/>
              <a:ext cx="675" cy="1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384"/>
                </a:cxn>
                <a:cxn ang="0">
                  <a:pos x="576" y="0"/>
                </a:cxn>
              </a:cxnLst>
              <a:rect l="0" t="0" r="r" b="b"/>
              <a:pathLst>
                <a:path w="576" h="384">
                  <a:moveTo>
                    <a:pt x="0" y="0"/>
                  </a:moveTo>
                  <a:cubicBezTo>
                    <a:pt x="96" y="192"/>
                    <a:pt x="192" y="384"/>
                    <a:pt x="288" y="384"/>
                  </a:cubicBezTo>
                  <a:cubicBezTo>
                    <a:pt x="384" y="384"/>
                    <a:pt x="528" y="64"/>
                    <a:pt x="576" y="0"/>
                  </a:cubicBezTo>
                </a:path>
              </a:pathLst>
            </a:custGeom>
            <a:noFill/>
            <a:ln w="28575" cmpd="sng">
              <a:solidFill>
                <a:srgbClr val="CC00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78" name="Freeform 78"/>
            <p:cNvSpPr/>
            <p:nvPr/>
          </p:nvSpPr>
          <p:spPr bwMode="auto">
            <a:xfrm>
              <a:off x="3123" y="2118"/>
              <a:ext cx="675" cy="5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384"/>
                </a:cxn>
                <a:cxn ang="0">
                  <a:pos x="576" y="0"/>
                </a:cxn>
              </a:cxnLst>
              <a:rect l="0" t="0" r="r" b="b"/>
              <a:pathLst>
                <a:path w="576" h="384">
                  <a:moveTo>
                    <a:pt x="0" y="0"/>
                  </a:moveTo>
                  <a:cubicBezTo>
                    <a:pt x="96" y="192"/>
                    <a:pt x="192" y="384"/>
                    <a:pt x="288" y="384"/>
                  </a:cubicBezTo>
                  <a:cubicBezTo>
                    <a:pt x="384" y="384"/>
                    <a:pt x="528" y="64"/>
                    <a:pt x="576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79" name="Oval 79"/>
            <p:cNvSpPr>
              <a:spLocks noChangeArrowheads="1"/>
            </p:cNvSpPr>
            <p:nvPr/>
          </p:nvSpPr>
          <p:spPr bwMode="auto">
            <a:xfrm>
              <a:off x="3408" y="2592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FF99FF"/>
                </a:gs>
                <a:gs pos="100000">
                  <a:srgbClr val="FF99FF">
                    <a:gamma/>
                    <a:shade val="7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80" name="Oval 80"/>
            <p:cNvSpPr>
              <a:spLocks noChangeArrowheads="1"/>
            </p:cNvSpPr>
            <p:nvPr/>
          </p:nvSpPr>
          <p:spPr bwMode="auto">
            <a:xfrm>
              <a:off x="3072" y="2064"/>
              <a:ext cx="96" cy="93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F3300">
                    <a:gamma/>
                    <a:shade val="7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481" name="Object 81"/>
            <p:cNvGraphicFramePr>
              <a:graphicFrameLocks noChangeAspect="1"/>
            </p:cNvGraphicFramePr>
            <p:nvPr/>
          </p:nvGraphicFramePr>
          <p:xfrm>
            <a:off x="5328" y="2160"/>
            <a:ext cx="266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78" name="公式" r:id="rId20" imgW="177800" imgH="190500" progId="">
                    <p:embed/>
                  </p:oleObj>
                </mc:Choice>
                <mc:Fallback>
                  <p:oleObj name="公式" r:id="rId20" imgW="177800" imgH="190500" progId="">
                    <p:embed/>
                    <p:pic>
                      <p:nvPicPr>
                        <p:cNvPr id="0" name="Picture 3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160"/>
                          <a:ext cx="266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82" name="Object 82"/>
            <p:cNvGraphicFramePr>
              <a:graphicFrameLocks noChangeAspect="1"/>
            </p:cNvGraphicFramePr>
            <p:nvPr/>
          </p:nvGraphicFramePr>
          <p:xfrm>
            <a:off x="4169" y="1389"/>
            <a:ext cx="25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79" name="公式" r:id="rId22" imgW="190500" imgH="241300" progId="">
                    <p:embed/>
                  </p:oleObj>
                </mc:Choice>
                <mc:Fallback>
                  <p:oleObj name="公式" r:id="rId22" imgW="190500" imgH="241300" progId="">
                    <p:embed/>
                    <p:pic>
                      <p:nvPicPr>
                        <p:cNvPr id="0" name="Picture 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9" y="1389"/>
                          <a:ext cx="258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83" name="Object 83"/>
            <p:cNvGraphicFramePr>
              <a:graphicFrameLocks noChangeAspect="1"/>
            </p:cNvGraphicFramePr>
            <p:nvPr/>
          </p:nvGraphicFramePr>
          <p:xfrm>
            <a:off x="4112" y="2134"/>
            <a:ext cx="19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80" name="公式" r:id="rId24" imgW="165100" imgH="190500" progId="">
                    <p:embed/>
                  </p:oleObj>
                </mc:Choice>
                <mc:Fallback>
                  <p:oleObj name="公式" r:id="rId24" imgW="165100" imgH="190500" progId="">
                    <p:embed/>
                    <p:pic>
                      <p:nvPicPr>
                        <p:cNvPr id="0" name="Picture 3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2" y="2134"/>
                          <a:ext cx="19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84" name="Line 84"/>
            <p:cNvSpPr>
              <a:spLocks noChangeShapeType="1"/>
            </p:cNvSpPr>
            <p:nvPr/>
          </p:nvSpPr>
          <p:spPr bwMode="auto">
            <a:xfrm>
              <a:off x="4515" y="1482"/>
              <a:ext cx="404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85" name="Line 85"/>
            <p:cNvSpPr>
              <a:spLocks noChangeShapeType="1"/>
            </p:cNvSpPr>
            <p:nvPr/>
          </p:nvSpPr>
          <p:spPr bwMode="auto">
            <a:xfrm flipH="1" flipV="1">
              <a:off x="3363" y="1482"/>
              <a:ext cx="403" cy="1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486" name="Object 86"/>
            <p:cNvGraphicFramePr>
              <a:graphicFrameLocks noChangeAspect="1"/>
            </p:cNvGraphicFramePr>
            <p:nvPr/>
          </p:nvGraphicFramePr>
          <p:xfrm>
            <a:off x="4688" y="1536"/>
            <a:ext cx="256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81" name="Equation" r:id="rId26" imgW="165100" imgH="393065" progId="">
                    <p:embed/>
                  </p:oleObj>
                </mc:Choice>
                <mc:Fallback>
                  <p:oleObj name="Equation" r:id="rId26" imgW="165100" imgH="393065" progId="">
                    <p:embed/>
                    <p:pic>
                      <p:nvPicPr>
                        <p:cNvPr id="0" name="Picture 3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8" y="1536"/>
                          <a:ext cx="256" cy="5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87" name="Object 87"/>
            <p:cNvGraphicFramePr>
              <a:graphicFrameLocks noChangeAspect="1"/>
            </p:cNvGraphicFramePr>
            <p:nvPr/>
          </p:nvGraphicFramePr>
          <p:xfrm>
            <a:off x="3264" y="1536"/>
            <a:ext cx="403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82" name="Equation" r:id="rId28" imgW="279400" imgH="393700" progId="">
                    <p:embed/>
                  </p:oleObj>
                </mc:Choice>
                <mc:Fallback>
                  <p:oleObj name="Equation" r:id="rId28" imgW="279400" imgH="393700" progId="">
                    <p:embed/>
                    <p:pic>
                      <p:nvPicPr>
                        <p:cNvPr id="0" name="Picture 3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536"/>
                          <a:ext cx="403" cy="5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88" name="Object 88"/>
            <p:cNvGraphicFramePr>
              <a:graphicFrameLocks noChangeAspect="1"/>
            </p:cNvGraphicFramePr>
            <p:nvPr/>
          </p:nvGraphicFramePr>
          <p:xfrm>
            <a:off x="4320" y="2160"/>
            <a:ext cx="238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83" name="Equation" r:id="rId30" imgW="165100" imgH="393065" progId="">
                    <p:embed/>
                  </p:oleObj>
                </mc:Choice>
                <mc:Fallback>
                  <p:oleObj name="Equation" r:id="rId30" imgW="165100" imgH="393065" progId="">
                    <p:embed/>
                    <p:pic>
                      <p:nvPicPr>
                        <p:cNvPr id="0" name="Picture 3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160"/>
                          <a:ext cx="238" cy="5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89" name="Object 89"/>
            <p:cNvGraphicFramePr>
              <a:graphicFrameLocks noChangeAspect="1"/>
            </p:cNvGraphicFramePr>
            <p:nvPr/>
          </p:nvGraphicFramePr>
          <p:xfrm>
            <a:off x="3552" y="2157"/>
            <a:ext cx="403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84" name="Equation" r:id="rId32" imgW="279400" imgH="393700" progId="">
                    <p:embed/>
                  </p:oleObj>
                </mc:Choice>
                <mc:Fallback>
                  <p:oleObj name="Equation" r:id="rId32" imgW="279400" imgH="393700" progId="">
                    <p:embed/>
                    <p:pic>
                      <p:nvPicPr>
                        <p:cNvPr id="0" name="Picture 3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157"/>
                          <a:ext cx="403" cy="5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90" name="Oval 90"/>
            <p:cNvSpPr>
              <a:spLocks noChangeArrowheads="1"/>
            </p:cNvSpPr>
            <p:nvPr/>
          </p:nvSpPr>
          <p:spPr bwMode="auto">
            <a:xfrm>
              <a:off x="3744" y="2064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F3300">
                    <a:gamma/>
                    <a:shade val="7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491" name="Object 91"/>
            <p:cNvGraphicFramePr>
              <a:graphicFrameLocks noChangeAspect="1"/>
            </p:cNvGraphicFramePr>
            <p:nvPr/>
          </p:nvGraphicFramePr>
          <p:xfrm>
            <a:off x="4994" y="1488"/>
            <a:ext cx="330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85" name="Equation" r:id="rId34" imgW="228600" imgH="393700" progId="">
                    <p:embed/>
                  </p:oleObj>
                </mc:Choice>
                <mc:Fallback>
                  <p:oleObj name="Equation" r:id="rId34" imgW="228600" imgH="393700" progId="">
                    <p:embed/>
                    <p:pic>
                      <p:nvPicPr>
                        <p:cNvPr id="0" name="Picture 3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4" y="1488"/>
                          <a:ext cx="330" cy="5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762000" y="152400"/>
            <a:ext cx="32004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驻波方程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Text Box 3"/>
          <p:cNvSpPr txBox="1">
            <a:spLocks noChangeArrowheads="1"/>
          </p:cNvSpPr>
          <p:nvPr/>
        </p:nvSpPr>
        <p:spPr bwMode="auto">
          <a:xfrm>
            <a:off x="685800" y="177225"/>
            <a:ext cx="47244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驻波的简正模式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17488" y="4267200"/>
            <a:ext cx="8926512" cy="2133600"/>
            <a:chOff x="137" y="2688"/>
            <a:chExt cx="5623" cy="1344"/>
          </a:xfrm>
        </p:grpSpPr>
        <p:sp>
          <p:nvSpPr>
            <p:cNvPr id="48137" name="Rectangle 5"/>
            <p:cNvSpPr>
              <a:spLocks noChangeArrowheads="1"/>
            </p:cNvSpPr>
            <p:nvPr/>
          </p:nvSpPr>
          <p:spPr bwMode="auto">
            <a:xfrm>
              <a:off x="167" y="3225"/>
              <a:ext cx="5593" cy="33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应满足          ，                    由此频率</a:t>
              </a:r>
            </a:p>
          </p:txBody>
        </p:sp>
        <p:sp>
          <p:nvSpPr>
            <p:cNvPr id="48138" name="Text Box 6"/>
            <p:cNvSpPr txBox="1">
              <a:spLocks noChangeArrowheads="1"/>
            </p:cNvSpPr>
            <p:nvPr/>
          </p:nvSpPr>
          <p:spPr bwMode="auto">
            <a:xfrm>
              <a:off x="384" y="2745"/>
              <a:ext cx="5093" cy="32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两端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固定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的弦线形成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驻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波时，波长   和弦线长</a:t>
              </a:r>
            </a:p>
          </p:txBody>
        </p:sp>
        <p:graphicFrame>
          <p:nvGraphicFramePr>
            <p:cNvPr id="48131" name="Object 3"/>
            <p:cNvGraphicFramePr>
              <a:graphicFrameLocks noChangeAspect="1"/>
            </p:cNvGraphicFramePr>
            <p:nvPr/>
          </p:nvGraphicFramePr>
          <p:xfrm>
            <a:off x="912" y="3039"/>
            <a:ext cx="1008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514" name="Equation" r:id="rId4" imgW="520700" imgH="393700" progId="">
                    <p:embed/>
                  </p:oleObj>
                </mc:Choice>
                <mc:Fallback>
                  <p:oleObj name="Equation" r:id="rId4" imgW="520700" imgH="393700" progId="">
                    <p:embed/>
                    <p:pic>
                      <p:nvPicPr>
                        <p:cNvPr id="4813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039"/>
                          <a:ext cx="1008" cy="690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rgbClr val="0099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2" name="Object 4"/>
            <p:cNvGraphicFramePr>
              <a:graphicFrameLocks noChangeAspect="1"/>
            </p:cNvGraphicFramePr>
            <p:nvPr/>
          </p:nvGraphicFramePr>
          <p:xfrm>
            <a:off x="2112" y="3056"/>
            <a:ext cx="2352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515" name="Equation" r:id="rId6" imgW="2527300" imgH="723900" progId="">
                    <p:embed/>
                  </p:oleObj>
                </mc:Choice>
                <mc:Fallback>
                  <p:oleObj name="Equation" r:id="rId6" imgW="2527300" imgH="723900" progId="">
                    <p:embed/>
                    <p:pic>
                      <p:nvPicPr>
                        <p:cNvPr id="4813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056"/>
                          <a:ext cx="2352" cy="6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3" name="Object 5"/>
            <p:cNvGraphicFramePr>
              <a:graphicFrameLocks noChangeAspect="1"/>
            </p:cNvGraphicFramePr>
            <p:nvPr/>
          </p:nvGraphicFramePr>
          <p:xfrm>
            <a:off x="3774" y="2688"/>
            <a:ext cx="35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516" name="Equation" r:id="rId8" imgW="177800" imgH="228600" progId="">
                    <p:embed/>
                  </p:oleObj>
                </mc:Choice>
                <mc:Fallback>
                  <p:oleObj name="Equation" r:id="rId8" imgW="177800" imgH="228600" progId="">
                    <p:embed/>
                    <p:pic>
                      <p:nvPicPr>
                        <p:cNvPr id="4813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4" y="2688"/>
                          <a:ext cx="354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4" name="Object 6"/>
            <p:cNvGraphicFramePr>
              <a:graphicFrameLocks noChangeAspect="1"/>
            </p:cNvGraphicFramePr>
            <p:nvPr/>
          </p:nvGraphicFramePr>
          <p:xfrm>
            <a:off x="4992" y="2728"/>
            <a:ext cx="17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517" name="Equation" r:id="rId10" imgW="88900" imgH="177165" progId="">
                    <p:embed/>
                  </p:oleObj>
                </mc:Choice>
                <mc:Fallback>
                  <p:oleObj name="Equation" r:id="rId10" imgW="88900" imgH="177165" progId="">
                    <p:embed/>
                    <p:pic>
                      <p:nvPicPr>
                        <p:cNvPr id="4813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728"/>
                          <a:ext cx="172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9" name="Text Box 11"/>
            <p:cNvSpPr txBox="1">
              <a:spLocks noChangeArrowheads="1"/>
            </p:cNvSpPr>
            <p:nvPr/>
          </p:nvSpPr>
          <p:spPr bwMode="auto">
            <a:xfrm>
              <a:off x="137" y="3705"/>
              <a:ext cx="5431" cy="32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决定的各种振动方式称为弦线振动的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简正模式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</a:p>
          </p:txBody>
        </p:sp>
      </p:grpSp>
    </p:spTree>
    <p:controls>
      <mc:AlternateContent xmlns:mc="http://schemas.openxmlformats.org/markup-compatibility/2006">
        <mc:Choice xmlns:v="urn:schemas-microsoft-com:vml" Requires="v">
          <p:control spid="192518" r:id="rId2" imgW="7162800" imgH="2971800"/>
        </mc:Choice>
        <mc:Fallback>
          <p:control r:id="rId2" imgW="7162800" imgH="2971800">
            <p:pic>
              <p:nvPicPr>
                <p:cNvPr id="3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/>
                <a:srcRect/>
                <a:stretch>
                  <a:fillRect/>
                </a:stretch>
              </p:blipFill>
              <p:spPr bwMode="auto">
                <a:xfrm>
                  <a:off x="990600" y="1295400"/>
                  <a:ext cx="7162800" cy="29718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0642120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4"/>
          <p:cNvGrpSpPr/>
          <p:nvPr/>
        </p:nvGrpSpPr>
        <p:grpSpPr bwMode="auto">
          <a:xfrm>
            <a:off x="838200" y="990600"/>
            <a:ext cx="3200400" cy="1925638"/>
            <a:chOff x="528" y="432"/>
            <a:chExt cx="2016" cy="1213"/>
          </a:xfrm>
        </p:grpSpPr>
        <p:graphicFrame>
          <p:nvGraphicFramePr>
            <p:cNvPr id="49161" name="Object 9"/>
            <p:cNvGraphicFramePr>
              <a:graphicFrameLocks noChangeAspect="1"/>
            </p:cNvGraphicFramePr>
            <p:nvPr/>
          </p:nvGraphicFramePr>
          <p:xfrm>
            <a:off x="528" y="1056"/>
            <a:ext cx="2016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38" name="Equation" r:id="rId3" imgW="2628900" imgH="825500" progId="">
                    <p:embed/>
                  </p:oleObj>
                </mc:Choice>
                <mc:Fallback>
                  <p:oleObj name="Equation" r:id="rId3" imgW="2628900" imgH="825500" progId="">
                    <p:embed/>
                    <p:pic>
                      <p:nvPicPr>
                        <p:cNvPr id="4916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056"/>
                          <a:ext cx="2016" cy="5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7162" name="Text Box 26"/>
            <p:cNvSpPr txBox="1">
              <a:spLocks noChangeArrowheads="1"/>
            </p:cNvSpPr>
            <p:nvPr/>
          </p:nvSpPr>
          <p:spPr bwMode="auto">
            <a:xfrm>
              <a:off x="624" y="432"/>
              <a:ext cx="1728" cy="604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1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tx2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两端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固定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的弦振动的简正模式</a:t>
              </a:r>
            </a:p>
          </p:txBody>
        </p:sp>
      </p:grpSp>
      <p:sp>
        <p:nvSpPr>
          <p:cNvPr id="347185" name="Rectangle 49"/>
          <p:cNvSpPr>
            <a:spLocks noChangeArrowheads="1"/>
          </p:cNvSpPr>
          <p:nvPr/>
        </p:nvSpPr>
        <p:spPr bwMode="auto">
          <a:xfrm>
            <a:off x="4953000" y="990600"/>
            <a:ext cx="3505200" cy="95410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一端</a:t>
            </a: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固定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一端</a:t>
            </a: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自由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的弦振动的简正模式</a:t>
            </a:r>
          </a:p>
        </p:txBody>
      </p:sp>
      <p:graphicFrame>
        <p:nvGraphicFramePr>
          <p:cNvPr id="347186" name="Object 2"/>
          <p:cNvGraphicFramePr>
            <a:graphicFrameLocks noChangeAspect="1"/>
          </p:cNvGraphicFramePr>
          <p:nvPr/>
        </p:nvGraphicFramePr>
        <p:xfrm>
          <a:off x="4876800" y="1981200"/>
          <a:ext cx="3962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39" name="Equation" r:id="rId5" imgW="3390900" imgH="825500" progId="">
                  <p:embed/>
                </p:oleObj>
              </mc:Choice>
              <mc:Fallback>
                <p:oleObj name="Equation" r:id="rId5" imgW="3390900" imgH="825500" progId="">
                  <p:embed/>
                  <p:pic>
                    <p:nvPicPr>
                      <p:cNvPr id="3471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981200"/>
                        <a:ext cx="39624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1"/>
          <p:cNvGrpSpPr/>
          <p:nvPr/>
        </p:nvGrpSpPr>
        <p:grpSpPr bwMode="auto">
          <a:xfrm>
            <a:off x="457200" y="2971800"/>
            <a:ext cx="4191000" cy="3733800"/>
            <a:chOff x="288" y="1680"/>
            <a:chExt cx="2640" cy="2352"/>
          </a:xfrm>
        </p:grpSpPr>
        <p:sp>
          <p:nvSpPr>
            <p:cNvPr id="49191" name="Rectangle 54"/>
            <p:cNvSpPr>
              <a:spLocks noChangeArrowheads="1"/>
            </p:cNvSpPr>
            <p:nvPr/>
          </p:nvSpPr>
          <p:spPr bwMode="auto">
            <a:xfrm>
              <a:off x="288" y="1680"/>
              <a:ext cx="2640" cy="2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49192" name="Rectangle 10" descr="深色下对角线"/>
            <p:cNvSpPr>
              <a:spLocks noChangeArrowheads="1"/>
            </p:cNvSpPr>
            <p:nvPr/>
          </p:nvSpPr>
          <p:spPr bwMode="auto">
            <a:xfrm>
              <a:off x="432" y="1776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49193" name="Rectangle 11" descr="深色下对角线"/>
            <p:cNvSpPr>
              <a:spLocks noChangeArrowheads="1"/>
            </p:cNvSpPr>
            <p:nvPr/>
          </p:nvSpPr>
          <p:spPr bwMode="auto">
            <a:xfrm>
              <a:off x="2016" y="1776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49194" name="Line 12"/>
            <p:cNvSpPr>
              <a:spLocks noChangeShapeType="1"/>
            </p:cNvSpPr>
            <p:nvPr/>
          </p:nvSpPr>
          <p:spPr bwMode="auto">
            <a:xfrm>
              <a:off x="528" y="206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5" name="Rectangle 17" descr="深色下对角线"/>
            <p:cNvSpPr>
              <a:spLocks noChangeArrowheads="1"/>
            </p:cNvSpPr>
            <p:nvPr/>
          </p:nvSpPr>
          <p:spPr bwMode="auto">
            <a:xfrm>
              <a:off x="432" y="2544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49196" name="Rectangle 18" descr="深色下对角线"/>
            <p:cNvSpPr>
              <a:spLocks noChangeArrowheads="1"/>
            </p:cNvSpPr>
            <p:nvPr/>
          </p:nvSpPr>
          <p:spPr bwMode="auto">
            <a:xfrm>
              <a:off x="2016" y="2544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49197" name="Rectangle 20" descr="深色下对角线"/>
            <p:cNvSpPr>
              <a:spLocks noChangeArrowheads="1"/>
            </p:cNvSpPr>
            <p:nvPr/>
          </p:nvSpPr>
          <p:spPr bwMode="auto">
            <a:xfrm>
              <a:off x="432" y="3312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49198" name="Rectangle 21" descr="深色下对角线"/>
            <p:cNvSpPr>
              <a:spLocks noChangeArrowheads="1"/>
            </p:cNvSpPr>
            <p:nvPr/>
          </p:nvSpPr>
          <p:spPr bwMode="auto">
            <a:xfrm>
              <a:off x="2016" y="3312"/>
              <a:ext cx="96" cy="624"/>
            </a:xfrm>
            <a:prstGeom prst="rect">
              <a:avLst/>
            </a:prstGeom>
            <a:pattFill prst="dkDnDiag">
              <a:fgClr>
                <a:srgbClr val="0000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49199" name="Line 22"/>
            <p:cNvSpPr>
              <a:spLocks noChangeShapeType="1"/>
            </p:cNvSpPr>
            <p:nvPr/>
          </p:nvSpPr>
          <p:spPr bwMode="auto">
            <a:xfrm>
              <a:off x="528" y="360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58" name="Object 6"/>
            <p:cNvGraphicFramePr>
              <a:graphicFrameLocks noChangeAspect="1"/>
            </p:cNvGraphicFramePr>
            <p:nvPr/>
          </p:nvGraphicFramePr>
          <p:xfrm>
            <a:off x="2160" y="1824"/>
            <a:ext cx="67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40" name="Equation" r:id="rId7" imgW="609600" imgH="609600" progId="">
                    <p:embed/>
                  </p:oleObj>
                </mc:Choice>
                <mc:Fallback>
                  <p:oleObj name="Equation" r:id="rId7" imgW="609600" imgH="609600" progId="">
                    <p:embed/>
                    <p:pic>
                      <p:nvPicPr>
                        <p:cNvPr id="4915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824"/>
                          <a:ext cx="672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9" name="Object 7"/>
            <p:cNvGraphicFramePr>
              <a:graphicFrameLocks noChangeAspect="1"/>
            </p:cNvGraphicFramePr>
            <p:nvPr/>
          </p:nvGraphicFramePr>
          <p:xfrm>
            <a:off x="2160" y="2544"/>
            <a:ext cx="720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41" name="Equation" r:id="rId9" imgW="761365" imgH="609600" progId="">
                    <p:embed/>
                  </p:oleObj>
                </mc:Choice>
                <mc:Fallback>
                  <p:oleObj name="Equation" r:id="rId9" imgW="761365" imgH="609600" progId="">
                    <p:embed/>
                    <p:pic>
                      <p:nvPicPr>
                        <p:cNvPr id="4915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544"/>
                          <a:ext cx="720" cy="5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0" name="Object 8"/>
            <p:cNvGraphicFramePr>
              <a:graphicFrameLocks noChangeAspect="1"/>
            </p:cNvGraphicFramePr>
            <p:nvPr/>
          </p:nvGraphicFramePr>
          <p:xfrm>
            <a:off x="2160" y="3312"/>
            <a:ext cx="724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542" name="Equation" r:id="rId11" imgW="736600" imgH="609600" progId="">
                    <p:embed/>
                  </p:oleObj>
                </mc:Choice>
                <mc:Fallback>
                  <p:oleObj name="Equation" r:id="rId11" imgW="736600" imgH="609600" progId="">
                    <p:embed/>
                    <p:pic>
                      <p:nvPicPr>
                        <p:cNvPr id="4916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312"/>
                          <a:ext cx="724" cy="5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00" name="Freeform 63"/>
            <p:cNvSpPr/>
            <p:nvPr/>
          </p:nvSpPr>
          <p:spPr bwMode="auto">
            <a:xfrm>
              <a:off x="528" y="1832"/>
              <a:ext cx="1488" cy="232"/>
            </a:xfrm>
            <a:custGeom>
              <a:avLst/>
              <a:gdLst>
                <a:gd name="T0" fmla="*/ 0 w 864"/>
                <a:gd name="T1" fmla="*/ 477 h 477"/>
                <a:gd name="T2" fmla="*/ 184 w 864"/>
                <a:gd name="T3" fmla="*/ 157 h 477"/>
                <a:gd name="T4" fmla="*/ 432 w 864"/>
                <a:gd name="T5" fmla="*/ 0 h 477"/>
                <a:gd name="T6" fmla="*/ 680 w 864"/>
                <a:gd name="T7" fmla="*/ 157 h 477"/>
                <a:gd name="T8" fmla="*/ 864 w 864"/>
                <a:gd name="T9" fmla="*/ 477 h 4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477"/>
                <a:gd name="T17" fmla="*/ 864 w 864"/>
                <a:gd name="T18" fmla="*/ 477 h 4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477">
                  <a:moveTo>
                    <a:pt x="0" y="477"/>
                  </a:moveTo>
                  <a:cubicBezTo>
                    <a:pt x="31" y="424"/>
                    <a:pt x="112" y="236"/>
                    <a:pt x="184" y="157"/>
                  </a:cubicBezTo>
                  <a:cubicBezTo>
                    <a:pt x="256" y="78"/>
                    <a:pt x="349" y="0"/>
                    <a:pt x="432" y="0"/>
                  </a:cubicBezTo>
                  <a:cubicBezTo>
                    <a:pt x="515" y="0"/>
                    <a:pt x="608" y="78"/>
                    <a:pt x="680" y="157"/>
                  </a:cubicBezTo>
                  <a:cubicBezTo>
                    <a:pt x="752" y="236"/>
                    <a:pt x="826" y="410"/>
                    <a:pt x="864" y="477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49201" name="Freeform 64"/>
            <p:cNvSpPr/>
            <p:nvPr/>
          </p:nvSpPr>
          <p:spPr bwMode="auto">
            <a:xfrm flipV="1">
              <a:off x="528" y="2064"/>
              <a:ext cx="1488" cy="240"/>
            </a:xfrm>
            <a:custGeom>
              <a:avLst/>
              <a:gdLst>
                <a:gd name="T0" fmla="*/ 0 w 864"/>
                <a:gd name="T1" fmla="*/ 477 h 477"/>
                <a:gd name="T2" fmla="*/ 184 w 864"/>
                <a:gd name="T3" fmla="*/ 157 h 477"/>
                <a:gd name="T4" fmla="*/ 432 w 864"/>
                <a:gd name="T5" fmla="*/ 0 h 477"/>
                <a:gd name="T6" fmla="*/ 680 w 864"/>
                <a:gd name="T7" fmla="*/ 157 h 477"/>
                <a:gd name="T8" fmla="*/ 864 w 864"/>
                <a:gd name="T9" fmla="*/ 477 h 4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4"/>
                <a:gd name="T16" fmla="*/ 0 h 477"/>
                <a:gd name="T17" fmla="*/ 864 w 864"/>
                <a:gd name="T18" fmla="*/ 477 h 4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4" h="477">
                  <a:moveTo>
                    <a:pt x="0" y="477"/>
                  </a:moveTo>
                  <a:cubicBezTo>
                    <a:pt x="31" y="424"/>
                    <a:pt x="112" y="236"/>
                    <a:pt x="184" y="157"/>
                  </a:cubicBezTo>
                  <a:cubicBezTo>
                    <a:pt x="256" y="78"/>
                    <a:pt x="349" y="0"/>
                    <a:pt x="432" y="0"/>
                  </a:cubicBezTo>
                  <a:cubicBezTo>
                    <a:pt x="515" y="0"/>
                    <a:pt x="608" y="78"/>
                    <a:pt x="680" y="157"/>
                  </a:cubicBezTo>
                  <a:cubicBezTo>
                    <a:pt x="752" y="236"/>
                    <a:pt x="826" y="410"/>
                    <a:pt x="864" y="477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grpSp>
          <p:nvGrpSpPr>
            <p:cNvPr id="4" name="Group 78"/>
            <p:cNvGrpSpPr/>
            <p:nvPr/>
          </p:nvGrpSpPr>
          <p:grpSpPr bwMode="auto">
            <a:xfrm>
              <a:off x="528" y="2592"/>
              <a:ext cx="1488" cy="480"/>
              <a:chOff x="528" y="2592"/>
              <a:chExt cx="1488" cy="480"/>
            </a:xfrm>
          </p:grpSpPr>
          <p:sp>
            <p:nvSpPr>
              <p:cNvPr id="49209" name="Line 19"/>
              <p:cNvSpPr>
                <a:spLocks noChangeShapeType="1"/>
              </p:cNvSpPr>
              <p:nvPr/>
            </p:nvSpPr>
            <p:spPr bwMode="auto">
              <a:xfrm>
                <a:off x="528" y="2832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10" name="Freeform 65"/>
              <p:cNvSpPr/>
              <p:nvPr/>
            </p:nvSpPr>
            <p:spPr bwMode="auto">
              <a:xfrm>
                <a:off x="528" y="2592"/>
                <a:ext cx="1488" cy="480"/>
              </a:xfrm>
              <a:custGeom>
                <a:avLst/>
                <a:gdLst>
                  <a:gd name="T0" fmla="*/ 0 w 1735"/>
                  <a:gd name="T1" fmla="*/ 487 h 973"/>
                  <a:gd name="T2" fmla="*/ 178 w 1735"/>
                  <a:gd name="T3" fmla="*/ 182 h 973"/>
                  <a:gd name="T4" fmla="*/ 444 w 1735"/>
                  <a:gd name="T5" fmla="*/ 4 h 973"/>
                  <a:gd name="T6" fmla="*/ 706 w 1735"/>
                  <a:gd name="T7" fmla="*/ 203 h 973"/>
                  <a:gd name="T8" fmla="*/ 871 w 1735"/>
                  <a:gd name="T9" fmla="*/ 491 h 973"/>
                  <a:gd name="T10" fmla="*/ 1035 w 1735"/>
                  <a:gd name="T11" fmla="*/ 772 h 973"/>
                  <a:gd name="T12" fmla="*/ 1310 w 1735"/>
                  <a:gd name="T13" fmla="*/ 971 h 973"/>
                  <a:gd name="T14" fmla="*/ 1570 w 1735"/>
                  <a:gd name="T15" fmla="*/ 786 h 973"/>
                  <a:gd name="T16" fmla="*/ 1735 w 1735"/>
                  <a:gd name="T17" fmla="*/ 484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19050">
                <a:solidFill>
                  <a:srgbClr val="FF99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9211" name="Freeform 66"/>
              <p:cNvSpPr/>
              <p:nvPr/>
            </p:nvSpPr>
            <p:spPr bwMode="auto">
              <a:xfrm flipV="1">
                <a:off x="528" y="2592"/>
                <a:ext cx="1488" cy="480"/>
              </a:xfrm>
              <a:custGeom>
                <a:avLst/>
                <a:gdLst>
                  <a:gd name="T0" fmla="*/ 0 w 1735"/>
                  <a:gd name="T1" fmla="*/ 487 h 973"/>
                  <a:gd name="T2" fmla="*/ 178 w 1735"/>
                  <a:gd name="T3" fmla="*/ 182 h 973"/>
                  <a:gd name="T4" fmla="*/ 444 w 1735"/>
                  <a:gd name="T5" fmla="*/ 4 h 973"/>
                  <a:gd name="T6" fmla="*/ 706 w 1735"/>
                  <a:gd name="T7" fmla="*/ 203 h 973"/>
                  <a:gd name="T8" fmla="*/ 871 w 1735"/>
                  <a:gd name="T9" fmla="*/ 491 h 973"/>
                  <a:gd name="T10" fmla="*/ 1035 w 1735"/>
                  <a:gd name="T11" fmla="*/ 772 h 973"/>
                  <a:gd name="T12" fmla="*/ 1310 w 1735"/>
                  <a:gd name="T13" fmla="*/ 971 h 973"/>
                  <a:gd name="T14" fmla="*/ 1570 w 1735"/>
                  <a:gd name="T15" fmla="*/ 786 h 973"/>
                  <a:gd name="T16" fmla="*/ 1735 w 1735"/>
                  <a:gd name="T17" fmla="*/ 484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19050">
                <a:solidFill>
                  <a:srgbClr val="FF9900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" name="Group 67"/>
            <p:cNvGrpSpPr/>
            <p:nvPr/>
          </p:nvGrpSpPr>
          <p:grpSpPr bwMode="auto">
            <a:xfrm>
              <a:off x="528" y="3312"/>
              <a:ext cx="1488" cy="576"/>
              <a:chOff x="0" y="2880"/>
              <a:chExt cx="2592" cy="960"/>
            </a:xfrm>
          </p:grpSpPr>
          <p:sp>
            <p:nvSpPr>
              <p:cNvPr id="49207" name="Freeform 68"/>
              <p:cNvSpPr/>
              <p:nvPr/>
            </p:nvSpPr>
            <p:spPr bwMode="auto">
              <a:xfrm>
                <a:off x="1728" y="2880"/>
                <a:ext cx="864" cy="477"/>
              </a:xfrm>
              <a:custGeom>
                <a:avLst/>
                <a:gdLst>
                  <a:gd name="T0" fmla="*/ 0 w 864"/>
                  <a:gd name="T1" fmla="*/ 477 h 477"/>
                  <a:gd name="T2" fmla="*/ 184 w 864"/>
                  <a:gd name="T3" fmla="*/ 157 h 477"/>
                  <a:gd name="T4" fmla="*/ 432 w 864"/>
                  <a:gd name="T5" fmla="*/ 0 h 477"/>
                  <a:gd name="T6" fmla="*/ 680 w 864"/>
                  <a:gd name="T7" fmla="*/ 157 h 477"/>
                  <a:gd name="T8" fmla="*/ 864 w 864"/>
                  <a:gd name="T9" fmla="*/ 477 h 4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477"/>
                  <a:gd name="T17" fmla="*/ 864 w 864"/>
                  <a:gd name="T18" fmla="*/ 477 h 4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477">
                    <a:moveTo>
                      <a:pt x="0" y="477"/>
                    </a:moveTo>
                    <a:cubicBezTo>
                      <a:pt x="31" y="424"/>
                      <a:pt x="112" y="236"/>
                      <a:pt x="184" y="157"/>
                    </a:cubicBezTo>
                    <a:cubicBezTo>
                      <a:pt x="256" y="78"/>
                      <a:pt x="349" y="0"/>
                      <a:pt x="432" y="0"/>
                    </a:cubicBezTo>
                    <a:cubicBezTo>
                      <a:pt x="515" y="0"/>
                      <a:pt x="608" y="78"/>
                      <a:pt x="680" y="157"/>
                    </a:cubicBezTo>
                    <a:cubicBezTo>
                      <a:pt x="752" y="236"/>
                      <a:pt x="826" y="410"/>
                      <a:pt x="864" y="477"/>
                    </a:cubicBezTo>
                  </a:path>
                </a:pathLst>
              </a:custGeom>
              <a:noFill/>
              <a:ln w="19050">
                <a:solidFill>
                  <a:srgbClr val="CC00CC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9208" name="Freeform 69"/>
              <p:cNvSpPr/>
              <p:nvPr/>
            </p:nvSpPr>
            <p:spPr bwMode="auto">
              <a:xfrm>
                <a:off x="0" y="2880"/>
                <a:ext cx="1728" cy="960"/>
              </a:xfrm>
              <a:custGeom>
                <a:avLst/>
                <a:gdLst>
                  <a:gd name="T0" fmla="*/ 0 w 1735"/>
                  <a:gd name="T1" fmla="*/ 487 h 973"/>
                  <a:gd name="T2" fmla="*/ 178 w 1735"/>
                  <a:gd name="T3" fmla="*/ 182 h 973"/>
                  <a:gd name="T4" fmla="*/ 444 w 1735"/>
                  <a:gd name="T5" fmla="*/ 4 h 973"/>
                  <a:gd name="T6" fmla="*/ 706 w 1735"/>
                  <a:gd name="T7" fmla="*/ 203 h 973"/>
                  <a:gd name="T8" fmla="*/ 871 w 1735"/>
                  <a:gd name="T9" fmla="*/ 491 h 973"/>
                  <a:gd name="T10" fmla="*/ 1035 w 1735"/>
                  <a:gd name="T11" fmla="*/ 772 h 973"/>
                  <a:gd name="T12" fmla="*/ 1310 w 1735"/>
                  <a:gd name="T13" fmla="*/ 971 h 973"/>
                  <a:gd name="T14" fmla="*/ 1570 w 1735"/>
                  <a:gd name="T15" fmla="*/ 786 h 973"/>
                  <a:gd name="T16" fmla="*/ 1735 w 1735"/>
                  <a:gd name="T17" fmla="*/ 484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19050">
                <a:solidFill>
                  <a:srgbClr val="CC00CC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" name="Group 70"/>
            <p:cNvGrpSpPr/>
            <p:nvPr/>
          </p:nvGrpSpPr>
          <p:grpSpPr bwMode="auto">
            <a:xfrm flipV="1">
              <a:off x="528" y="3312"/>
              <a:ext cx="1488" cy="576"/>
              <a:chOff x="0" y="2880"/>
              <a:chExt cx="2592" cy="960"/>
            </a:xfrm>
          </p:grpSpPr>
          <p:sp>
            <p:nvSpPr>
              <p:cNvPr id="49205" name="Freeform 71"/>
              <p:cNvSpPr/>
              <p:nvPr/>
            </p:nvSpPr>
            <p:spPr bwMode="auto">
              <a:xfrm>
                <a:off x="1728" y="2880"/>
                <a:ext cx="864" cy="477"/>
              </a:xfrm>
              <a:custGeom>
                <a:avLst/>
                <a:gdLst>
                  <a:gd name="T0" fmla="*/ 0 w 864"/>
                  <a:gd name="T1" fmla="*/ 477 h 477"/>
                  <a:gd name="T2" fmla="*/ 184 w 864"/>
                  <a:gd name="T3" fmla="*/ 157 h 477"/>
                  <a:gd name="T4" fmla="*/ 432 w 864"/>
                  <a:gd name="T5" fmla="*/ 0 h 477"/>
                  <a:gd name="T6" fmla="*/ 680 w 864"/>
                  <a:gd name="T7" fmla="*/ 157 h 477"/>
                  <a:gd name="T8" fmla="*/ 864 w 864"/>
                  <a:gd name="T9" fmla="*/ 477 h 4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4"/>
                  <a:gd name="T16" fmla="*/ 0 h 477"/>
                  <a:gd name="T17" fmla="*/ 864 w 864"/>
                  <a:gd name="T18" fmla="*/ 477 h 4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4" h="477">
                    <a:moveTo>
                      <a:pt x="0" y="477"/>
                    </a:moveTo>
                    <a:cubicBezTo>
                      <a:pt x="31" y="424"/>
                      <a:pt x="112" y="236"/>
                      <a:pt x="184" y="157"/>
                    </a:cubicBezTo>
                    <a:cubicBezTo>
                      <a:pt x="256" y="78"/>
                      <a:pt x="349" y="0"/>
                      <a:pt x="432" y="0"/>
                    </a:cubicBezTo>
                    <a:cubicBezTo>
                      <a:pt x="515" y="0"/>
                      <a:pt x="608" y="78"/>
                      <a:pt x="680" y="157"/>
                    </a:cubicBezTo>
                    <a:cubicBezTo>
                      <a:pt x="752" y="236"/>
                      <a:pt x="826" y="410"/>
                      <a:pt x="864" y="477"/>
                    </a:cubicBezTo>
                  </a:path>
                </a:pathLst>
              </a:custGeom>
              <a:noFill/>
              <a:ln w="19050">
                <a:solidFill>
                  <a:srgbClr val="CC00CC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9206" name="Freeform 72"/>
              <p:cNvSpPr/>
              <p:nvPr/>
            </p:nvSpPr>
            <p:spPr bwMode="auto">
              <a:xfrm>
                <a:off x="0" y="2880"/>
                <a:ext cx="1728" cy="960"/>
              </a:xfrm>
              <a:custGeom>
                <a:avLst/>
                <a:gdLst>
                  <a:gd name="T0" fmla="*/ 0 w 1735"/>
                  <a:gd name="T1" fmla="*/ 487 h 973"/>
                  <a:gd name="T2" fmla="*/ 178 w 1735"/>
                  <a:gd name="T3" fmla="*/ 182 h 973"/>
                  <a:gd name="T4" fmla="*/ 444 w 1735"/>
                  <a:gd name="T5" fmla="*/ 4 h 973"/>
                  <a:gd name="T6" fmla="*/ 706 w 1735"/>
                  <a:gd name="T7" fmla="*/ 203 h 973"/>
                  <a:gd name="T8" fmla="*/ 871 w 1735"/>
                  <a:gd name="T9" fmla="*/ 491 h 973"/>
                  <a:gd name="T10" fmla="*/ 1035 w 1735"/>
                  <a:gd name="T11" fmla="*/ 772 h 973"/>
                  <a:gd name="T12" fmla="*/ 1310 w 1735"/>
                  <a:gd name="T13" fmla="*/ 971 h 973"/>
                  <a:gd name="T14" fmla="*/ 1570 w 1735"/>
                  <a:gd name="T15" fmla="*/ 786 h 973"/>
                  <a:gd name="T16" fmla="*/ 1735 w 1735"/>
                  <a:gd name="T17" fmla="*/ 484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19050">
                <a:solidFill>
                  <a:srgbClr val="CC00CC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7" name="Group 92"/>
          <p:cNvGrpSpPr/>
          <p:nvPr/>
        </p:nvGrpSpPr>
        <p:grpSpPr bwMode="auto">
          <a:xfrm>
            <a:off x="4953000" y="2971800"/>
            <a:ext cx="3733800" cy="3733800"/>
            <a:chOff x="3120" y="1680"/>
            <a:chExt cx="2352" cy="2352"/>
          </a:xfrm>
        </p:grpSpPr>
        <p:sp>
          <p:nvSpPr>
            <p:cNvPr id="49166" name="Rectangle 56"/>
            <p:cNvSpPr>
              <a:spLocks noChangeArrowheads="1"/>
            </p:cNvSpPr>
            <p:nvPr/>
          </p:nvSpPr>
          <p:spPr bwMode="auto">
            <a:xfrm>
              <a:off x="3120" y="1680"/>
              <a:ext cx="2352" cy="2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49167" name="Rectangle 28" descr="深色下对角线"/>
            <p:cNvSpPr>
              <a:spLocks noChangeArrowheads="1"/>
            </p:cNvSpPr>
            <p:nvPr/>
          </p:nvSpPr>
          <p:spPr bwMode="auto">
            <a:xfrm>
              <a:off x="3264" y="1776"/>
              <a:ext cx="96" cy="624"/>
            </a:xfrm>
            <a:prstGeom prst="rect">
              <a:avLst/>
            </a:prstGeom>
            <a:pattFill prst="dkDnDiag">
              <a:fgClr>
                <a:srgbClr val="CC9900"/>
              </a:fgClr>
              <a:bgClr>
                <a:srgbClr val="FFFFCD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49168" name="Rectangle 29" descr="深色下对角线"/>
            <p:cNvSpPr>
              <a:spLocks noChangeArrowheads="1"/>
            </p:cNvSpPr>
            <p:nvPr/>
          </p:nvSpPr>
          <p:spPr bwMode="auto">
            <a:xfrm>
              <a:off x="3264" y="2544"/>
              <a:ext cx="96" cy="624"/>
            </a:xfrm>
            <a:prstGeom prst="rect">
              <a:avLst/>
            </a:prstGeom>
            <a:pattFill prst="dkDnDiag">
              <a:fgClr>
                <a:srgbClr val="CC9900"/>
              </a:fgClr>
              <a:bgClr>
                <a:srgbClr val="FFFFCD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49169" name="Rectangle 34" descr="深色下对角线"/>
            <p:cNvSpPr>
              <a:spLocks noChangeArrowheads="1"/>
            </p:cNvSpPr>
            <p:nvPr/>
          </p:nvSpPr>
          <p:spPr bwMode="auto">
            <a:xfrm>
              <a:off x="3264" y="3312"/>
              <a:ext cx="96" cy="624"/>
            </a:xfrm>
            <a:prstGeom prst="rect">
              <a:avLst/>
            </a:prstGeom>
            <a:pattFill prst="dkDnDiag">
              <a:fgClr>
                <a:srgbClr val="CC9900"/>
              </a:fgClr>
              <a:bgClr>
                <a:srgbClr val="FFFFCD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49170" name="Line 35"/>
            <p:cNvSpPr>
              <a:spLocks noChangeShapeType="1"/>
            </p:cNvSpPr>
            <p:nvPr/>
          </p:nvSpPr>
          <p:spPr bwMode="auto">
            <a:xfrm>
              <a:off x="3360" y="2832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Line 36"/>
            <p:cNvSpPr>
              <a:spLocks noChangeShapeType="1"/>
            </p:cNvSpPr>
            <p:nvPr/>
          </p:nvSpPr>
          <p:spPr bwMode="auto">
            <a:xfrm>
              <a:off x="3360" y="3600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77"/>
            <p:cNvGrpSpPr/>
            <p:nvPr/>
          </p:nvGrpSpPr>
          <p:grpSpPr bwMode="auto">
            <a:xfrm>
              <a:off x="3360" y="1824"/>
              <a:ext cx="2064" cy="472"/>
              <a:chOff x="3264" y="336"/>
              <a:chExt cx="2064" cy="472"/>
            </a:xfrm>
          </p:grpSpPr>
          <p:sp>
            <p:nvSpPr>
              <p:cNvPr id="49187" name="Line 32"/>
              <p:cNvSpPr>
                <a:spLocks noChangeShapeType="1"/>
              </p:cNvSpPr>
              <p:nvPr/>
            </p:nvSpPr>
            <p:spPr bwMode="auto">
              <a:xfrm>
                <a:off x="3264" y="576"/>
                <a:ext cx="20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" name="Group 75"/>
              <p:cNvGrpSpPr/>
              <p:nvPr/>
            </p:nvGrpSpPr>
            <p:grpSpPr bwMode="auto">
              <a:xfrm>
                <a:off x="3264" y="336"/>
                <a:ext cx="2064" cy="472"/>
                <a:chOff x="624" y="1928"/>
                <a:chExt cx="1488" cy="472"/>
              </a:xfrm>
            </p:grpSpPr>
            <p:sp>
              <p:nvSpPr>
                <p:cNvPr id="49189" name="Freeform 73"/>
                <p:cNvSpPr/>
                <p:nvPr/>
              </p:nvSpPr>
              <p:spPr bwMode="auto">
                <a:xfrm>
                  <a:off x="624" y="1928"/>
                  <a:ext cx="1488" cy="232"/>
                </a:xfrm>
                <a:custGeom>
                  <a:avLst/>
                  <a:gdLst>
                    <a:gd name="T0" fmla="*/ 0 w 864"/>
                    <a:gd name="T1" fmla="*/ 477 h 477"/>
                    <a:gd name="T2" fmla="*/ 184 w 864"/>
                    <a:gd name="T3" fmla="*/ 157 h 477"/>
                    <a:gd name="T4" fmla="*/ 432 w 864"/>
                    <a:gd name="T5" fmla="*/ 0 h 477"/>
                    <a:gd name="T6" fmla="*/ 680 w 864"/>
                    <a:gd name="T7" fmla="*/ 157 h 477"/>
                    <a:gd name="T8" fmla="*/ 864 w 864"/>
                    <a:gd name="T9" fmla="*/ 477 h 4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4"/>
                    <a:gd name="T16" fmla="*/ 0 h 477"/>
                    <a:gd name="T17" fmla="*/ 864 w 864"/>
                    <a:gd name="T18" fmla="*/ 477 h 4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4" h="477">
                      <a:moveTo>
                        <a:pt x="0" y="477"/>
                      </a:moveTo>
                      <a:cubicBezTo>
                        <a:pt x="31" y="424"/>
                        <a:pt x="112" y="236"/>
                        <a:pt x="184" y="157"/>
                      </a:cubicBezTo>
                      <a:cubicBezTo>
                        <a:pt x="256" y="78"/>
                        <a:pt x="349" y="0"/>
                        <a:pt x="432" y="0"/>
                      </a:cubicBezTo>
                      <a:cubicBezTo>
                        <a:pt x="515" y="0"/>
                        <a:pt x="608" y="78"/>
                        <a:pt x="680" y="157"/>
                      </a:cubicBezTo>
                      <a:cubicBezTo>
                        <a:pt x="752" y="236"/>
                        <a:pt x="826" y="410"/>
                        <a:pt x="864" y="477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49190" name="Freeform 74"/>
                <p:cNvSpPr/>
                <p:nvPr/>
              </p:nvSpPr>
              <p:spPr bwMode="auto">
                <a:xfrm flipV="1">
                  <a:off x="624" y="2160"/>
                  <a:ext cx="1488" cy="240"/>
                </a:xfrm>
                <a:custGeom>
                  <a:avLst/>
                  <a:gdLst>
                    <a:gd name="T0" fmla="*/ 0 w 864"/>
                    <a:gd name="T1" fmla="*/ 477 h 477"/>
                    <a:gd name="T2" fmla="*/ 184 w 864"/>
                    <a:gd name="T3" fmla="*/ 157 h 477"/>
                    <a:gd name="T4" fmla="*/ 432 w 864"/>
                    <a:gd name="T5" fmla="*/ 0 h 477"/>
                    <a:gd name="T6" fmla="*/ 680 w 864"/>
                    <a:gd name="T7" fmla="*/ 157 h 477"/>
                    <a:gd name="T8" fmla="*/ 864 w 864"/>
                    <a:gd name="T9" fmla="*/ 477 h 4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4"/>
                    <a:gd name="T16" fmla="*/ 0 h 477"/>
                    <a:gd name="T17" fmla="*/ 864 w 864"/>
                    <a:gd name="T18" fmla="*/ 477 h 4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4" h="477">
                      <a:moveTo>
                        <a:pt x="0" y="477"/>
                      </a:moveTo>
                      <a:cubicBezTo>
                        <a:pt x="31" y="424"/>
                        <a:pt x="112" y="236"/>
                        <a:pt x="184" y="157"/>
                      </a:cubicBezTo>
                      <a:cubicBezTo>
                        <a:pt x="256" y="78"/>
                        <a:pt x="349" y="0"/>
                        <a:pt x="432" y="0"/>
                      </a:cubicBezTo>
                      <a:cubicBezTo>
                        <a:pt x="515" y="0"/>
                        <a:pt x="608" y="78"/>
                        <a:pt x="680" y="157"/>
                      </a:cubicBezTo>
                      <a:cubicBezTo>
                        <a:pt x="752" y="236"/>
                        <a:pt x="826" y="410"/>
                        <a:pt x="864" y="477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prstDash val="dash"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0" name="Group 79"/>
            <p:cNvGrpSpPr/>
            <p:nvPr/>
          </p:nvGrpSpPr>
          <p:grpSpPr bwMode="auto">
            <a:xfrm>
              <a:off x="3360" y="2592"/>
              <a:ext cx="1344" cy="480"/>
              <a:chOff x="528" y="2592"/>
              <a:chExt cx="1488" cy="480"/>
            </a:xfrm>
          </p:grpSpPr>
          <p:sp>
            <p:nvSpPr>
              <p:cNvPr id="49184" name="Line 80"/>
              <p:cNvSpPr>
                <a:spLocks noChangeShapeType="1"/>
              </p:cNvSpPr>
              <p:nvPr/>
            </p:nvSpPr>
            <p:spPr bwMode="auto">
              <a:xfrm>
                <a:off x="528" y="2832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85" name="Freeform 81"/>
              <p:cNvSpPr/>
              <p:nvPr/>
            </p:nvSpPr>
            <p:spPr bwMode="auto">
              <a:xfrm>
                <a:off x="528" y="2592"/>
                <a:ext cx="1488" cy="480"/>
              </a:xfrm>
              <a:custGeom>
                <a:avLst/>
                <a:gdLst>
                  <a:gd name="T0" fmla="*/ 0 w 1735"/>
                  <a:gd name="T1" fmla="*/ 487 h 973"/>
                  <a:gd name="T2" fmla="*/ 178 w 1735"/>
                  <a:gd name="T3" fmla="*/ 182 h 973"/>
                  <a:gd name="T4" fmla="*/ 444 w 1735"/>
                  <a:gd name="T5" fmla="*/ 4 h 973"/>
                  <a:gd name="T6" fmla="*/ 706 w 1735"/>
                  <a:gd name="T7" fmla="*/ 203 h 973"/>
                  <a:gd name="T8" fmla="*/ 871 w 1735"/>
                  <a:gd name="T9" fmla="*/ 491 h 973"/>
                  <a:gd name="T10" fmla="*/ 1035 w 1735"/>
                  <a:gd name="T11" fmla="*/ 772 h 973"/>
                  <a:gd name="T12" fmla="*/ 1310 w 1735"/>
                  <a:gd name="T13" fmla="*/ 971 h 973"/>
                  <a:gd name="T14" fmla="*/ 1570 w 1735"/>
                  <a:gd name="T15" fmla="*/ 786 h 973"/>
                  <a:gd name="T16" fmla="*/ 1735 w 1735"/>
                  <a:gd name="T17" fmla="*/ 484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19050">
                <a:solidFill>
                  <a:srgbClr val="FF99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49186" name="Freeform 82"/>
              <p:cNvSpPr/>
              <p:nvPr/>
            </p:nvSpPr>
            <p:spPr bwMode="auto">
              <a:xfrm flipV="1">
                <a:off x="528" y="2592"/>
                <a:ext cx="1488" cy="480"/>
              </a:xfrm>
              <a:custGeom>
                <a:avLst/>
                <a:gdLst>
                  <a:gd name="T0" fmla="*/ 0 w 1735"/>
                  <a:gd name="T1" fmla="*/ 487 h 973"/>
                  <a:gd name="T2" fmla="*/ 178 w 1735"/>
                  <a:gd name="T3" fmla="*/ 182 h 973"/>
                  <a:gd name="T4" fmla="*/ 444 w 1735"/>
                  <a:gd name="T5" fmla="*/ 4 h 973"/>
                  <a:gd name="T6" fmla="*/ 706 w 1735"/>
                  <a:gd name="T7" fmla="*/ 203 h 973"/>
                  <a:gd name="T8" fmla="*/ 871 w 1735"/>
                  <a:gd name="T9" fmla="*/ 491 h 973"/>
                  <a:gd name="T10" fmla="*/ 1035 w 1735"/>
                  <a:gd name="T11" fmla="*/ 772 h 973"/>
                  <a:gd name="T12" fmla="*/ 1310 w 1735"/>
                  <a:gd name="T13" fmla="*/ 971 h 973"/>
                  <a:gd name="T14" fmla="*/ 1570 w 1735"/>
                  <a:gd name="T15" fmla="*/ 786 h 973"/>
                  <a:gd name="T16" fmla="*/ 1735 w 1735"/>
                  <a:gd name="T17" fmla="*/ 484 h 97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35"/>
                  <a:gd name="T28" fmla="*/ 0 h 973"/>
                  <a:gd name="T29" fmla="*/ 1735 w 1735"/>
                  <a:gd name="T30" fmla="*/ 973 h 97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35" h="973">
                    <a:moveTo>
                      <a:pt x="0" y="487"/>
                    </a:moveTo>
                    <a:cubicBezTo>
                      <a:pt x="30" y="436"/>
                      <a:pt x="104" y="262"/>
                      <a:pt x="178" y="182"/>
                    </a:cubicBezTo>
                    <a:cubicBezTo>
                      <a:pt x="252" y="102"/>
                      <a:pt x="356" y="0"/>
                      <a:pt x="444" y="4"/>
                    </a:cubicBezTo>
                    <a:cubicBezTo>
                      <a:pt x="532" y="8"/>
                      <a:pt x="635" y="122"/>
                      <a:pt x="706" y="203"/>
                    </a:cubicBezTo>
                    <a:cubicBezTo>
                      <a:pt x="777" y="284"/>
                      <a:pt x="816" y="396"/>
                      <a:pt x="871" y="491"/>
                    </a:cubicBezTo>
                    <a:cubicBezTo>
                      <a:pt x="926" y="586"/>
                      <a:pt x="962" y="692"/>
                      <a:pt x="1035" y="772"/>
                    </a:cubicBezTo>
                    <a:cubicBezTo>
                      <a:pt x="1108" y="852"/>
                      <a:pt x="1221" y="969"/>
                      <a:pt x="1310" y="971"/>
                    </a:cubicBezTo>
                    <a:cubicBezTo>
                      <a:pt x="1399" y="973"/>
                      <a:pt x="1499" y="867"/>
                      <a:pt x="1570" y="786"/>
                    </a:cubicBezTo>
                    <a:cubicBezTo>
                      <a:pt x="1641" y="705"/>
                      <a:pt x="1701" y="547"/>
                      <a:pt x="1735" y="484"/>
                    </a:cubicBezTo>
                  </a:path>
                </a:pathLst>
              </a:custGeom>
              <a:noFill/>
              <a:ln w="19050">
                <a:solidFill>
                  <a:srgbClr val="FF9900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11" name="Group 90"/>
            <p:cNvGrpSpPr/>
            <p:nvPr/>
          </p:nvGrpSpPr>
          <p:grpSpPr bwMode="auto">
            <a:xfrm>
              <a:off x="3360" y="3312"/>
              <a:ext cx="1200" cy="576"/>
              <a:chOff x="1680" y="864"/>
              <a:chExt cx="1488" cy="576"/>
            </a:xfrm>
          </p:grpSpPr>
          <p:sp>
            <p:nvSpPr>
              <p:cNvPr id="49177" name="Line 83"/>
              <p:cNvSpPr>
                <a:spLocks noChangeShapeType="1"/>
              </p:cNvSpPr>
              <p:nvPr/>
            </p:nvSpPr>
            <p:spPr bwMode="auto">
              <a:xfrm>
                <a:off x="1680" y="1152"/>
                <a:ext cx="14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" name="Group 84"/>
              <p:cNvGrpSpPr/>
              <p:nvPr/>
            </p:nvGrpSpPr>
            <p:grpSpPr bwMode="auto">
              <a:xfrm>
                <a:off x="1680" y="864"/>
                <a:ext cx="1488" cy="576"/>
                <a:chOff x="0" y="2880"/>
                <a:chExt cx="2592" cy="960"/>
              </a:xfrm>
            </p:grpSpPr>
            <p:sp>
              <p:nvSpPr>
                <p:cNvPr id="49182" name="Freeform 85"/>
                <p:cNvSpPr/>
                <p:nvPr/>
              </p:nvSpPr>
              <p:spPr bwMode="auto">
                <a:xfrm>
                  <a:off x="1728" y="2880"/>
                  <a:ext cx="864" cy="477"/>
                </a:xfrm>
                <a:custGeom>
                  <a:avLst/>
                  <a:gdLst>
                    <a:gd name="T0" fmla="*/ 0 w 864"/>
                    <a:gd name="T1" fmla="*/ 477 h 477"/>
                    <a:gd name="T2" fmla="*/ 184 w 864"/>
                    <a:gd name="T3" fmla="*/ 157 h 477"/>
                    <a:gd name="T4" fmla="*/ 432 w 864"/>
                    <a:gd name="T5" fmla="*/ 0 h 477"/>
                    <a:gd name="T6" fmla="*/ 680 w 864"/>
                    <a:gd name="T7" fmla="*/ 157 h 477"/>
                    <a:gd name="T8" fmla="*/ 864 w 864"/>
                    <a:gd name="T9" fmla="*/ 477 h 4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4"/>
                    <a:gd name="T16" fmla="*/ 0 h 477"/>
                    <a:gd name="T17" fmla="*/ 864 w 864"/>
                    <a:gd name="T18" fmla="*/ 477 h 4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4" h="477">
                      <a:moveTo>
                        <a:pt x="0" y="477"/>
                      </a:moveTo>
                      <a:cubicBezTo>
                        <a:pt x="31" y="424"/>
                        <a:pt x="112" y="236"/>
                        <a:pt x="184" y="157"/>
                      </a:cubicBezTo>
                      <a:cubicBezTo>
                        <a:pt x="256" y="78"/>
                        <a:pt x="349" y="0"/>
                        <a:pt x="432" y="0"/>
                      </a:cubicBezTo>
                      <a:cubicBezTo>
                        <a:pt x="515" y="0"/>
                        <a:pt x="608" y="78"/>
                        <a:pt x="680" y="157"/>
                      </a:cubicBezTo>
                      <a:cubicBezTo>
                        <a:pt x="752" y="236"/>
                        <a:pt x="826" y="410"/>
                        <a:pt x="864" y="477"/>
                      </a:cubicBezTo>
                    </a:path>
                  </a:pathLst>
                </a:custGeom>
                <a:noFill/>
                <a:ln w="19050">
                  <a:solidFill>
                    <a:srgbClr val="CC00CC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49183" name="Freeform 86"/>
                <p:cNvSpPr/>
                <p:nvPr/>
              </p:nvSpPr>
              <p:spPr bwMode="auto">
                <a:xfrm>
                  <a:off x="0" y="2880"/>
                  <a:ext cx="1728" cy="960"/>
                </a:xfrm>
                <a:custGeom>
                  <a:avLst/>
                  <a:gdLst>
                    <a:gd name="T0" fmla="*/ 0 w 1735"/>
                    <a:gd name="T1" fmla="*/ 487 h 973"/>
                    <a:gd name="T2" fmla="*/ 178 w 1735"/>
                    <a:gd name="T3" fmla="*/ 182 h 973"/>
                    <a:gd name="T4" fmla="*/ 444 w 1735"/>
                    <a:gd name="T5" fmla="*/ 4 h 973"/>
                    <a:gd name="T6" fmla="*/ 706 w 1735"/>
                    <a:gd name="T7" fmla="*/ 203 h 973"/>
                    <a:gd name="T8" fmla="*/ 871 w 1735"/>
                    <a:gd name="T9" fmla="*/ 491 h 973"/>
                    <a:gd name="T10" fmla="*/ 1035 w 1735"/>
                    <a:gd name="T11" fmla="*/ 772 h 973"/>
                    <a:gd name="T12" fmla="*/ 1310 w 1735"/>
                    <a:gd name="T13" fmla="*/ 971 h 973"/>
                    <a:gd name="T14" fmla="*/ 1570 w 1735"/>
                    <a:gd name="T15" fmla="*/ 786 h 973"/>
                    <a:gd name="T16" fmla="*/ 1735 w 1735"/>
                    <a:gd name="T17" fmla="*/ 484 h 9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35"/>
                    <a:gd name="T28" fmla="*/ 0 h 973"/>
                    <a:gd name="T29" fmla="*/ 1735 w 1735"/>
                    <a:gd name="T30" fmla="*/ 973 h 97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35" h="973">
                      <a:moveTo>
                        <a:pt x="0" y="487"/>
                      </a:moveTo>
                      <a:cubicBezTo>
                        <a:pt x="30" y="436"/>
                        <a:pt x="104" y="262"/>
                        <a:pt x="178" y="182"/>
                      </a:cubicBezTo>
                      <a:cubicBezTo>
                        <a:pt x="252" y="102"/>
                        <a:pt x="356" y="0"/>
                        <a:pt x="444" y="4"/>
                      </a:cubicBezTo>
                      <a:cubicBezTo>
                        <a:pt x="532" y="8"/>
                        <a:pt x="635" y="122"/>
                        <a:pt x="706" y="203"/>
                      </a:cubicBezTo>
                      <a:cubicBezTo>
                        <a:pt x="777" y="284"/>
                        <a:pt x="816" y="396"/>
                        <a:pt x="871" y="491"/>
                      </a:cubicBezTo>
                      <a:cubicBezTo>
                        <a:pt x="926" y="586"/>
                        <a:pt x="962" y="692"/>
                        <a:pt x="1035" y="772"/>
                      </a:cubicBezTo>
                      <a:cubicBezTo>
                        <a:pt x="1108" y="852"/>
                        <a:pt x="1221" y="969"/>
                        <a:pt x="1310" y="971"/>
                      </a:cubicBezTo>
                      <a:cubicBezTo>
                        <a:pt x="1399" y="973"/>
                        <a:pt x="1499" y="867"/>
                        <a:pt x="1570" y="786"/>
                      </a:cubicBezTo>
                      <a:cubicBezTo>
                        <a:pt x="1641" y="705"/>
                        <a:pt x="1701" y="547"/>
                        <a:pt x="1735" y="484"/>
                      </a:cubicBezTo>
                    </a:path>
                  </a:pathLst>
                </a:custGeom>
                <a:noFill/>
                <a:ln w="19050">
                  <a:solidFill>
                    <a:srgbClr val="CC00CC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3" name="Group 87"/>
              <p:cNvGrpSpPr/>
              <p:nvPr/>
            </p:nvGrpSpPr>
            <p:grpSpPr bwMode="auto">
              <a:xfrm flipV="1">
                <a:off x="1680" y="864"/>
                <a:ext cx="1488" cy="576"/>
                <a:chOff x="0" y="2880"/>
                <a:chExt cx="2592" cy="960"/>
              </a:xfrm>
            </p:grpSpPr>
            <p:sp>
              <p:nvSpPr>
                <p:cNvPr id="49180" name="Freeform 88"/>
                <p:cNvSpPr/>
                <p:nvPr/>
              </p:nvSpPr>
              <p:spPr bwMode="auto">
                <a:xfrm>
                  <a:off x="1728" y="2880"/>
                  <a:ext cx="864" cy="477"/>
                </a:xfrm>
                <a:custGeom>
                  <a:avLst/>
                  <a:gdLst>
                    <a:gd name="T0" fmla="*/ 0 w 864"/>
                    <a:gd name="T1" fmla="*/ 477 h 477"/>
                    <a:gd name="T2" fmla="*/ 184 w 864"/>
                    <a:gd name="T3" fmla="*/ 157 h 477"/>
                    <a:gd name="T4" fmla="*/ 432 w 864"/>
                    <a:gd name="T5" fmla="*/ 0 h 477"/>
                    <a:gd name="T6" fmla="*/ 680 w 864"/>
                    <a:gd name="T7" fmla="*/ 157 h 477"/>
                    <a:gd name="T8" fmla="*/ 864 w 864"/>
                    <a:gd name="T9" fmla="*/ 477 h 4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64"/>
                    <a:gd name="T16" fmla="*/ 0 h 477"/>
                    <a:gd name="T17" fmla="*/ 864 w 864"/>
                    <a:gd name="T18" fmla="*/ 477 h 47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64" h="477">
                      <a:moveTo>
                        <a:pt x="0" y="477"/>
                      </a:moveTo>
                      <a:cubicBezTo>
                        <a:pt x="31" y="424"/>
                        <a:pt x="112" y="236"/>
                        <a:pt x="184" y="157"/>
                      </a:cubicBezTo>
                      <a:cubicBezTo>
                        <a:pt x="256" y="78"/>
                        <a:pt x="349" y="0"/>
                        <a:pt x="432" y="0"/>
                      </a:cubicBezTo>
                      <a:cubicBezTo>
                        <a:pt x="515" y="0"/>
                        <a:pt x="608" y="78"/>
                        <a:pt x="680" y="157"/>
                      </a:cubicBezTo>
                      <a:cubicBezTo>
                        <a:pt x="752" y="236"/>
                        <a:pt x="826" y="410"/>
                        <a:pt x="864" y="477"/>
                      </a:cubicBezTo>
                    </a:path>
                  </a:pathLst>
                </a:custGeom>
                <a:noFill/>
                <a:ln w="19050">
                  <a:solidFill>
                    <a:srgbClr val="CC00CC"/>
                  </a:solidFill>
                  <a:prstDash val="dash"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49181" name="Freeform 89"/>
                <p:cNvSpPr/>
                <p:nvPr/>
              </p:nvSpPr>
              <p:spPr bwMode="auto">
                <a:xfrm>
                  <a:off x="0" y="2880"/>
                  <a:ext cx="1728" cy="960"/>
                </a:xfrm>
                <a:custGeom>
                  <a:avLst/>
                  <a:gdLst>
                    <a:gd name="T0" fmla="*/ 0 w 1735"/>
                    <a:gd name="T1" fmla="*/ 487 h 973"/>
                    <a:gd name="T2" fmla="*/ 178 w 1735"/>
                    <a:gd name="T3" fmla="*/ 182 h 973"/>
                    <a:gd name="T4" fmla="*/ 444 w 1735"/>
                    <a:gd name="T5" fmla="*/ 4 h 973"/>
                    <a:gd name="T6" fmla="*/ 706 w 1735"/>
                    <a:gd name="T7" fmla="*/ 203 h 973"/>
                    <a:gd name="T8" fmla="*/ 871 w 1735"/>
                    <a:gd name="T9" fmla="*/ 491 h 973"/>
                    <a:gd name="T10" fmla="*/ 1035 w 1735"/>
                    <a:gd name="T11" fmla="*/ 772 h 973"/>
                    <a:gd name="T12" fmla="*/ 1310 w 1735"/>
                    <a:gd name="T13" fmla="*/ 971 h 973"/>
                    <a:gd name="T14" fmla="*/ 1570 w 1735"/>
                    <a:gd name="T15" fmla="*/ 786 h 973"/>
                    <a:gd name="T16" fmla="*/ 1735 w 1735"/>
                    <a:gd name="T17" fmla="*/ 484 h 973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35"/>
                    <a:gd name="T28" fmla="*/ 0 h 973"/>
                    <a:gd name="T29" fmla="*/ 1735 w 1735"/>
                    <a:gd name="T30" fmla="*/ 973 h 973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35" h="973">
                      <a:moveTo>
                        <a:pt x="0" y="487"/>
                      </a:moveTo>
                      <a:cubicBezTo>
                        <a:pt x="30" y="436"/>
                        <a:pt x="104" y="262"/>
                        <a:pt x="178" y="182"/>
                      </a:cubicBezTo>
                      <a:cubicBezTo>
                        <a:pt x="252" y="102"/>
                        <a:pt x="356" y="0"/>
                        <a:pt x="444" y="4"/>
                      </a:cubicBezTo>
                      <a:cubicBezTo>
                        <a:pt x="532" y="8"/>
                        <a:pt x="635" y="122"/>
                        <a:pt x="706" y="203"/>
                      </a:cubicBezTo>
                      <a:cubicBezTo>
                        <a:pt x="777" y="284"/>
                        <a:pt x="816" y="396"/>
                        <a:pt x="871" y="491"/>
                      </a:cubicBezTo>
                      <a:cubicBezTo>
                        <a:pt x="926" y="586"/>
                        <a:pt x="962" y="692"/>
                        <a:pt x="1035" y="772"/>
                      </a:cubicBezTo>
                      <a:cubicBezTo>
                        <a:pt x="1108" y="852"/>
                        <a:pt x="1221" y="969"/>
                        <a:pt x="1310" y="971"/>
                      </a:cubicBezTo>
                      <a:cubicBezTo>
                        <a:pt x="1399" y="973"/>
                        <a:pt x="1499" y="867"/>
                        <a:pt x="1570" y="786"/>
                      </a:cubicBezTo>
                      <a:cubicBezTo>
                        <a:pt x="1641" y="705"/>
                        <a:pt x="1701" y="547"/>
                        <a:pt x="1735" y="484"/>
                      </a:cubicBezTo>
                    </a:path>
                  </a:pathLst>
                </a:custGeom>
                <a:noFill/>
                <a:ln w="19050">
                  <a:solidFill>
                    <a:srgbClr val="CC00CC"/>
                  </a:solidFill>
                  <a:prstDash val="dash"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14" name="Group 76"/>
            <p:cNvGrpSpPr/>
            <p:nvPr/>
          </p:nvGrpSpPr>
          <p:grpSpPr bwMode="auto">
            <a:xfrm>
              <a:off x="4368" y="1728"/>
              <a:ext cx="1056" cy="2208"/>
              <a:chOff x="4368" y="1728"/>
              <a:chExt cx="1056" cy="2208"/>
            </a:xfrm>
          </p:grpSpPr>
          <p:sp>
            <p:nvSpPr>
              <p:cNvPr id="49176" name="Rectangle 45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1056" cy="220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graphicFrame>
            <p:nvGraphicFramePr>
              <p:cNvPr id="49155" name="Object 3"/>
              <p:cNvGraphicFramePr>
                <a:graphicFrameLocks noChangeAspect="1"/>
              </p:cNvGraphicFramePr>
              <p:nvPr/>
            </p:nvGraphicFramePr>
            <p:xfrm>
              <a:off x="4598" y="1776"/>
              <a:ext cx="682" cy="6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543" name="Equation" r:id="rId13" imgW="609600" imgH="609600" progId="">
                      <p:embed/>
                    </p:oleObj>
                  </mc:Choice>
                  <mc:Fallback>
                    <p:oleObj name="Equation" r:id="rId13" imgW="609600" imgH="609600" progId="">
                      <p:embed/>
                      <p:pic>
                        <p:nvPicPr>
                          <p:cNvPr id="49155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8" y="1776"/>
                            <a:ext cx="682" cy="6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56" name="Object 4"/>
              <p:cNvGraphicFramePr>
                <a:graphicFrameLocks noChangeAspect="1"/>
              </p:cNvGraphicFramePr>
              <p:nvPr/>
            </p:nvGraphicFramePr>
            <p:xfrm>
              <a:off x="4556" y="2544"/>
              <a:ext cx="772" cy="6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544" name="Equation" r:id="rId15" imgW="749300" imgH="609600" progId="">
                      <p:embed/>
                    </p:oleObj>
                  </mc:Choice>
                  <mc:Fallback>
                    <p:oleObj name="Equation" r:id="rId15" imgW="749300" imgH="609600" progId="">
                      <p:embed/>
                      <p:pic>
                        <p:nvPicPr>
                          <p:cNvPr id="49156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6" y="2544"/>
                            <a:ext cx="772" cy="6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157" name="Object 5"/>
              <p:cNvGraphicFramePr>
                <a:graphicFrameLocks noChangeAspect="1"/>
              </p:cNvGraphicFramePr>
              <p:nvPr/>
            </p:nvGraphicFramePr>
            <p:xfrm>
              <a:off x="4556" y="3264"/>
              <a:ext cx="772" cy="6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3545" name="Equation" r:id="rId17" imgW="736600" imgH="609600" progId="">
                      <p:embed/>
                    </p:oleObj>
                  </mc:Choice>
                  <mc:Fallback>
                    <p:oleObj name="Equation" r:id="rId17" imgW="736600" imgH="609600" progId="">
                      <p:embed/>
                      <p:pic>
                        <p:nvPicPr>
                          <p:cNvPr id="49157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6" y="3264"/>
                            <a:ext cx="772" cy="6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685800" y="125105"/>
            <a:ext cx="47244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驻波的简正模式</a:t>
            </a:r>
          </a:p>
        </p:txBody>
      </p:sp>
    </p:spTree>
    <p:extLst>
      <p:ext uri="{BB962C8B-B14F-4D97-AF65-F5344CB8AC3E}">
        <p14:creationId xmlns:p14="http://schemas.microsoft.com/office/powerpoint/2010/main" val="403581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85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2"/>
          <p:cNvSpPr txBox="1">
            <a:spLocks noChangeArrowheads="1"/>
          </p:cNvSpPr>
          <p:nvPr/>
        </p:nvSpPr>
        <p:spPr bwMode="auto">
          <a:xfrm>
            <a:off x="660400" y="152400"/>
            <a:ext cx="41402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 驻波的能量特征</a:t>
            </a:r>
          </a:p>
        </p:txBody>
      </p:sp>
      <p:graphicFrame>
        <p:nvGraphicFramePr>
          <p:cNvPr id="345105" name="Object 17"/>
          <p:cNvGraphicFramePr>
            <a:graphicFrameLocks noChangeAspect="1"/>
          </p:cNvGraphicFramePr>
          <p:nvPr/>
        </p:nvGraphicFramePr>
        <p:xfrm>
          <a:off x="6324600" y="3352800"/>
          <a:ext cx="2159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4" name="Equation" r:id="rId3" imgW="812165" imgH="393700" progId="">
                  <p:embed/>
                </p:oleObj>
              </mc:Choice>
              <mc:Fallback>
                <p:oleObj name="Equation" r:id="rId3" imgW="812165" imgH="393700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352800"/>
                        <a:ext cx="215900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06" name="Object 18"/>
          <p:cNvGraphicFramePr>
            <a:graphicFrameLocks noChangeAspect="1"/>
          </p:cNvGraphicFramePr>
          <p:nvPr/>
        </p:nvGraphicFramePr>
        <p:xfrm>
          <a:off x="6248400" y="1752600"/>
          <a:ext cx="21526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5" name="Equation" r:id="rId5" imgW="812165" imgH="393700" progId="">
                  <p:embed/>
                </p:oleObj>
              </mc:Choice>
              <mc:Fallback>
                <p:oleObj name="Equation" r:id="rId5" imgW="812165" imgH="393700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752600"/>
                        <a:ext cx="215265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10" name="Text Box 22"/>
          <p:cNvSpPr txBox="1">
            <a:spLocks noChangeArrowheads="1"/>
          </p:cNvSpPr>
          <p:nvPr/>
        </p:nvSpPr>
        <p:spPr bwMode="auto">
          <a:xfrm>
            <a:off x="685800" y="4752975"/>
            <a:ext cx="7924800" cy="19020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驻波的能量在相邻的波腹和波节间往复变化，在相邻的波节间发生动能和势能间的转换，动能主要集中在波腹，势能主要集中在波节，但无长距离的能量传播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2" name="Group 44"/>
          <p:cNvGrpSpPr/>
          <p:nvPr/>
        </p:nvGrpSpPr>
        <p:grpSpPr bwMode="auto">
          <a:xfrm>
            <a:off x="685800" y="1219200"/>
            <a:ext cx="5638800" cy="3505200"/>
            <a:chOff x="432" y="768"/>
            <a:chExt cx="3552" cy="2208"/>
          </a:xfrm>
        </p:grpSpPr>
        <p:sp>
          <p:nvSpPr>
            <p:cNvPr id="345117" name="Rectangle 29"/>
            <p:cNvSpPr>
              <a:spLocks noChangeArrowheads="1"/>
            </p:cNvSpPr>
            <p:nvPr/>
          </p:nvSpPr>
          <p:spPr bwMode="auto">
            <a:xfrm>
              <a:off x="432" y="768"/>
              <a:ext cx="3408" cy="22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128" name="Line 40"/>
            <p:cNvSpPr>
              <a:spLocks noChangeShapeType="1"/>
            </p:cNvSpPr>
            <p:nvPr/>
          </p:nvSpPr>
          <p:spPr bwMode="auto">
            <a:xfrm>
              <a:off x="1993" y="864"/>
              <a:ext cx="0" cy="206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125" name="Line 37"/>
            <p:cNvSpPr>
              <a:spLocks noChangeShapeType="1"/>
            </p:cNvSpPr>
            <p:nvPr/>
          </p:nvSpPr>
          <p:spPr bwMode="auto">
            <a:xfrm>
              <a:off x="624" y="2544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091" name="Freeform 3"/>
            <p:cNvSpPr/>
            <p:nvPr/>
          </p:nvSpPr>
          <p:spPr bwMode="auto">
            <a:xfrm>
              <a:off x="768" y="1056"/>
              <a:ext cx="2435" cy="1296"/>
            </a:xfrm>
            <a:custGeom>
              <a:avLst/>
              <a:gdLst/>
              <a:ahLst/>
              <a:cxnLst>
                <a:cxn ang="0">
                  <a:pos x="0" y="646"/>
                </a:cxn>
                <a:cxn ang="0">
                  <a:pos x="315" y="152"/>
                </a:cxn>
                <a:cxn ang="0">
                  <a:pos x="609" y="1"/>
                </a:cxn>
                <a:cxn ang="0">
                  <a:pos x="891" y="145"/>
                </a:cxn>
                <a:cxn ang="0">
                  <a:pos x="1095" y="440"/>
                </a:cxn>
                <a:cxn ang="0">
                  <a:pos x="1218" y="646"/>
                </a:cxn>
                <a:cxn ang="0">
                  <a:pos x="1514" y="1128"/>
                </a:cxn>
                <a:cxn ang="0">
                  <a:pos x="1826" y="1291"/>
                </a:cxn>
                <a:cxn ang="0">
                  <a:pos x="2142" y="1158"/>
                </a:cxn>
                <a:cxn ang="0">
                  <a:pos x="2435" y="646"/>
                </a:cxn>
              </a:cxnLst>
              <a:rect l="0" t="0" r="r" b="b"/>
              <a:pathLst>
                <a:path w="2435" h="1296">
                  <a:moveTo>
                    <a:pt x="0" y="646"/>
                  </a:moveTo>
                  <a:cubicBezTo>
                    <a:pt x="52" y="564"/>
                    <a:pt x="214" y="259"/>
                    <a:pt x="315" y="152"/>
                  </a:cubicBezTo>
                  <a:cubicBezTo>
                    <a:pt x="416" y="45"/>
                    <a:pt x="513" y="2"/>
                    <a:pt x="609" y="1"/>
                  </a:cubicBezTo>
                  <a:cubicBezTo>
                    <a:pt x="705" y="0"/>
                    <a:pt x="810" y="72"/>
                    <a:pt x="891" y="145"/>
                  </a:cubicBezTo>
                  <a:cubicBezTo>
                    <a:pt x="972" y="218"/>
                    <a:pt x="1040" y="356"/>
                    <a:pt x="1095" y="440"/>
                  </a:cubicBezTo>
                  <a:cubicBezTo>
                    <a:pt x="1150" y="524"/>
                    <a:pt x="1148" y="531"/>
                    <a:pt x="1218" y="646"/>
                  </a:cubicBezTo>
                  <a:cubicBezTo>
                    <a:pt x="1288" y="761"/>
                    <a:pt x="1413" y="1021"/>
                    <a:pt x="1514" y="1128"/>
                  </a:cubicBezTo>
                  <a:cubicBezTo>
                    <a:pt x="1615" y="1235"/>
                    <a:pt x="1721" y="1286"/>
                    <a:pt x="1826" y="1291"/>
                  </a:cubicBezTo>
                  <a:cubicBezTo>
                    <a:pt x="1931" y="1296"/>
                    <a:pt x="2041" y="1265"/>
                    <a:pt x="2142" y="1158"/>
                  </a:cubicBezTo>
                  <a:cubicBezTo>
                    <a:pt x="2243" y="1051"/>
                    <a:pt x="2374" y="753"/>
                    <a:pt x="2435" y="646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092" name="Line 4"/>
            <p:cNvSpPr>
              <a:spLocks noChangeShapeType="1"/>
            </p:cNvSpPr>
            <p:nvPr/>
          </p:nvSpPr>
          <p:spPr bwMode="auto">
            <a:xfrm>
              <a:off x="720" y="2544"/>
              <a:ext cx="249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093" name="Line 5"/>
            <p:cNvSpPr>
              <a:spLocks noChangeShapeType="1"/>
            </p:cNvSpPr>
            <p:nvPr/>
          </p:nvSpPr>
          <p:spPr bwMode="auto">
            <a:xfrm>
              <a:off x="1824" y="1425"/>
              <a:ext cx="0" cy="1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094" name="Line 6"/>
            <p:cNvSpPr>
              <a:spLocks noChangeShapeType="1"/>
            </p:cNvSpPr>
            <p:nvPr/>
          </p:nvSpPr>
          <p:spPr bwMode="auto">
            <a:xfrm>
              <a:off x="1728" y="1302"/>
              <a:ext cx="0" cy="1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095" name="Line 7"/>
            <p:cNvSpPr>
              <a:spLocks noChangeShapeType="1"/>
            </p:cNvSpPr>
            <p:nvPr/>
          </p:nvSpPr>
          <p:spPr bwMode="auto">
            <a:xfrm>
              <a:off x="1920" y="1609"/>
              <a:ext cx="0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096" name="Line 8"/>
            <p:cNvSpPr>
              <a:spLocks noChangeShapeType="1"/>
            </p:cNvSpPr>
            <p:nvPr/>
          </p:nvSpPr>
          <p:spPr bwMode="auto">
            <a:xfrm flipH="1">
              <a:off x="2040" y="177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097" name="Line 9"/>
            <p:cNvSpPr>
              <a:spLocks noChangeShapeType="1"/>
            </p:cNvSpPr>
            <p:nvPr/>
          </p:nvSpPr>
          <p:spPr bwMode="auto">
            <a:xfrm>
              <a:off x="1344" y="1056"/>
              <a:ext cx="0" cy="1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098" name="Line 10"/>
            <p:cNvSpPr>
              <a:spLocks noChangeShapeType="1"/>
            </p:cNvSpPr>
            <p:nvPr/>
          </p:nvSpPr>
          <p:spPr bwMode="auto">
            <a:xfrm>
              <a:off x="1438" y="1056"/>
              <a:ext cx="0" cy="1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099" name="Line 11"/>
            <p:cNvSpPr>
              <a:spLocks noChangeShapeType="1"/>
            </p:cNvSpPr>
            <p:nvPr/>
          </p:nvSpPr>
          <p:spPr bwMode="auto">
            <a:xfrm>
              <a:off x="1344" y="1056"/>
              <a:ext cx="9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100" name="Line 12"/>
            <p:cNvSpPr>
              <a:spLocks noChangeShapeType="1"/>
            </p:cNvSpPr>
            <p:nvPr/>
          </p:nvSpPr>
          <p:spPr bwMode="auto">
            <a:xfrm>
              <a:off x="1728" y="1296"/>
              <a:ext cx="96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101" name="Line 13"/>
            <p:cNvSpPr>
              <a:spLocks noChangeShapeType="1"/>
            </p:cNvSpPr>
            <p:nvPr/>
          </p:nvSpPr>
          <p:spPr bwMode="auto">
            <a:xfrm>
              <a:off x="1920" y="1584"/>
              <a:ext cx="144" cy="24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102" name="Line 14"/>
            <p:cNvSpPr>
              <a:spLocks noChangeShapeType="1"/>
            </p:cNvSpPr>
            <p:nvPr/>
          </p:nvSpPr>
          <p:spPr bwMode="auto">
            <a:xfrm>
              <a:off x="1344" y="2544"/>
              <a:ext cx="9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103" name="Line 15"/>
            <p:cNvSpPr>
              <a:spLocks noChangeShapeType="1"/>
            </p:cNvSpPr>
            <p:nvPr/>
          </p:nvSpPr>
          <p:spPr bwMode="auto">
            <a:xfrm>
              <a:off x="1728" y="2544"/>
              <a:ext cx="9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104" name="Line 16"/>
            <p:cNvSpPr>
              <a:spLocks noChangeShapeType="1"/>
            </p:cNvSpPr>
            <p:nvPr/>
          </p:nvSpPr>
          <p:spPr bwMode="auto">
            <a:xfrm>
              <a:off x="1920" y="2544"/>
              <a:ext cx="122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107" name="Text Box 19"/>
            <p:cNvSpPr txBox="1">
              <a:spLocks noChangeArrowheads="1"/>
            </p:cNvSpPr>
            <p:nvPr/>
          </p:nvSpPr>
          <p:spPr bwMode="auto">
            <a:xfrm>
              <a:off x="1200" y="2544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i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45108" name="Text Box 20"/>
            <p:cNvSpPr txBox="1">
              <a:spLocks noChangeArrowheads="1"/>
            </p:cNvSpPr>
            <p:nvPr/>
          </p:nvSpPr>
          <p:spPr bwMode="auto">
            <a:xfrm>
              <a:off x="1632" y="2544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i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45109" name="Text Box 21"/>
            <p:cNvSpPr txBox="1">
              <a:spLocks noChangeArrowheads="1"/>
            </p:cNvSpPr>
            <p:nvPr/>
          </p:nvSpPr>
          <p:spPr bwMode="auto">
            <a:xfrm>
              <a:off x="1943" y="2553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 i="1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45111" name="Line 23"/>
            <p:cNvSpPr>
              <a:spLocks noChangeShapeType="1"/>
            </p:cNvSpPr>
            <p:nvPr/>
          </p:nvSpPr>
          <p:spPr bwMode="auto">
            <a:xfrm>
              <a:off x="624" y="1705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113" name="Line 25"/>
            <p:cNvSpPr>
              <a:spLocks noChangeShapeType="1"/>
            </p:cNvSpPr>
            <p:nvPr/>
          </p:nvSpPr>
          <p:spPr bwMode="auto">
            <a:xfrm>
              <a:off x="1392" y="864"/>
              <a:ext cx="0" cy="2064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prstDash val="dash"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5114" name="Text Box 26"/>
            <p:cNvSpPr txBox="1">
              <a:spLocks noChangeArrowheads="1"/>
            </p:cNvSpPr>
            <p:nvPr/>
          </p:nvSpPr>
          <p:spPr bwMode="auto">
            <a:xfrm>
              <a:off x="2064" y="1056"/>
              <a:ext cx="336" cy="602"/>
            </a:xfrm>
            <a:prstGeom prst="rect">
              <a:avLst/>
            </a:prstGeom>
            <a:gradFill rotWithShape="0">
              <a:gsLst>
                <a:gs pos="0">
                  <a:srgbClr val="FDE9FC"/>
                </a:gs>
                <a:gs pos="50000">
                  <a:srgbClr val="FFFFFF"/>
                </a:gs>
                <a:gs pos="100000">
                  <a:srgbClr val="FDE9FC"/>
                </a:gs>
              </a:gsLst>
              <a:lin ang="0" scaled="1"/>
            </a:gradFill>
            <a:ln w="9525">
              <a:solidFill>
                <a:srgbClr val="CC00CC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波节</a:t>
              </a:r>
            </a:p>
          </p:txBody>
        </p:sp>
        <p:sp>
          <p:nvSpPr>
            <p:cNvPr id="345115" name="Text Box 27"/>
            <p:cNvSpPr txBox="1">
              <a:spLocks noChangeArrowheads="1"/>
            </p:cNvSpPr>
            <p:nvPr/>
          </p:nvSpPr>
          <p:spPr bwMode="auto">
            <a:xfrm>
              <a:off x="912" y="1728"/>
              <a:ext cx="336" cy="601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2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波腹</a:t>
              </a:r>
            </a:p>
          </p:txBody>
        </p:sp>
        <p:graphicFrame>
          <p:nvGraphicFramePr>
            <p:cNvPr id="345126" name="Object 38"/>
            <p:cNvGraphicFramePr>
              <a:graphicFrameLocks noChangeAspect="1"/>
            </p:cNvGraphicFramePr>
            <p:nvPr/>
          </p:nvGraphicFramePr>
          <p:xfrm>
            <a:off x="3168" y="1440"/>
            <a:ext cx="19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86" name="Equation" r:id="rId7" imgW="190500" imgH="203200" progId="">
                    <p:embed/>
                  </p:oleObj>
                </mc:Choice>
                <mc:Fallback>
                  <p:oleObj name="Equation" r:id="rId7" imgW="190500" imgH="203200" progId="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440"/>
                          <a:ext cx="195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5127" name="Object 39"/>
            <p:cNvGraphicFramePr>
              <a:graphicFrameLocks noChangeAspect="1"/>
            </p:cNvGraphicFramePr>
            <p:nvPr/>
          </p:nvGraphicFramePr>
          <p:xfrm>
            <a:off x="3216" y="2304"/>
            <a:ext cx="19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87" name="Equation" r:id="rId9" imgW="190500" imgH="203200" progId="">
                    <p:embed/>
                  </p:oleObj>
                </mc:Choice>
                <mc:Fallback>
                  <p:oleObj name="Equation" r:id="rId9" imgW="190500" imgH="203200" progId="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304"/>
                          <a:ext cx="195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5129" name="Text Box 41"/>
            <p:cNvSpPr txBox="1">
              <a:spLocks noChangeArrowheads="1"/>
            </p:cNvSpPr>
            <p:nvPr/>
          </p:nvSpPr>
          <p:spPr bwMode="auto">
            <a:xfrm>
              <a:off x="2496" y="825"/>
              <a:ext cx="1488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位移最大时</a:t>
              </a:r>
            </a:p>
          </p:txBody>
        </p:sp>
        <p:sp>
          <p:nvSpPr>
            <p:cNvPr id="345130" name="Text Box 42"/>
            <p:cNvSpPr txBox="1">
              <a:spLocks noChangeArrowheads="1"/>
            </p:cNvSpPr>
            <p:nvPr/>
          </p:nvSpPr>
          <p:spPr bwMode="auto">
            <a:xfrm>
              <a:off x="2400" y="2592"/>
              <a:ext cx="1488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平衡位置时</a:t>
              </a: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10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7" name="Rectangle 3"/>
          <p:cNvSpPr>
            <a:spLocks noChangeArrowheads="1"/>
          </p:cNvSpPr>
          <p:nvPr/>
        </p:nvSpPr>
        <p:spPr bwMode="auto">
          <a:xfrm>
            <a:off x="1066800" y="1066800"/>
            <a:ext cx="7010400" cy="37338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4548" name="Text Box 4"/>
          <p:cNvSpPr txBox="1">
            <a:spLocks noChangeArrowheads="1"/>
          </p:cNvSpPr>
          <p:nvPr/>
        </p:nvSpPr>
        <p:spPr bwMode="auto">
          <a:xfrm>
            <a:off x="629325" y="228600"/>
            <a:ext cx="4903907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 相位跃变（半波损失）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81000" y="4800600"/>
            <a:ext cx="8458200" cy="1816100"/>
            <a:chOff x="240" y="3024"/>
            <a:chExt cx="5328" cy="1144"/>
          </a:xfrm>
        </p:grpSpPr>
        <p:sp>
          <p:nvSpPr>
            <p:cNvPr id="364550" name="Text Box 6"/>
            <p:cNvSpPr txBox="1">
              <a:spLocks noChangeArrowheads="1"/>
            </p:cNvSpPr>
            <p:nvPr/>
          </p:nvSpPr>
          <p:spPr bwMode="auto">
            <a:xfrm>
              <a:off x="240" y="3024"/>
              <a:ext cx="5328" cy="114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当波从波疏介质垂直入射到波密介质，被反射到波疏介质时形成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波节</a:t>
              </a:r>
              <a:r>
                <a:rPr lang="en-US" altLang="zh-CN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 </a:t>
              </a:r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入射波与反射波在此处的相位时时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相反</a:t>
              </a:r>
              <a:r>
                <a:rPr lang="en-US" altLang="zh-CN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 </a:t>
              </a:r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即反射波在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分界处</a:t>
              </a:r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产生   的相位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跃变</a:t>
              </a:r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，相当于出现了半个波长的波程差，称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半波损失</a:t>
              </a:r>
              <a:r>
                <a:rPr lang="en-US" altLang="zh-CN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</a:p>
          </p:txBody>
        </p:sp>
        <p:graphicFrame>
          <p:nvGraphicFramePr>
            <p:cNvPr id="364551" name="Object 7"/>
            <p:cNvGraphicFramePr>
              <a:graphicFrameLocks noChangeAspect="1"/>
            </p:cNvGraphicFramePr>
            <p:nvPr/>
          </p:nvGraphicFramePr>
          <p:xfrm>
            <a:off x="3696" y="3504"/>
            <a:ext cx="31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27" name="Equation" r:id="rId4" imgW="127000" imgH="152400" progId="">
                    <p:embed/>
                  </p:oleObj>
                </mc:Choice>
                <mc:Fallback>
                  <p:oleObj name="Equation" r:id="rId4" imgW="127000" imgH="152400" progId="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504"/>
                          <a:ext cx="31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/>
          <p:nvPr/>
        </p:nvGrpSpPr>
        <p:grpSpPr bwMode="auto">
          <a:xfrm>
            <a:off x="8075613" y="1704975"/>
            <a:ext cx="687387" cy="2943225"/>
            <a:chOff x="5040" y="930"/>
            <a:chExt cx="433" cy="1854"/>
          </a:xfrm>
        </p:grpSpPr>
        <p:sp>
          <p:nvSpPr>
            <p:cNvPr id="364553" name="Rectangle 9"/>
            <p:cNvSpPr>
              <a:spLocks noChangeArrowheads="1"/>
            </p:cNvSpPr>
            <p:nvPr/>
          </p:nvSpPr>
          <p:spPr bwMode="auto">
            <a:xfrm>
              <a:off x="5085" y="930"/>
              <a:ext cx="388" cy="11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波密</a:t>
              </a:r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介质</a:t>
              </a:r>
              <a:endPara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64554" name="Object 10"/>
            <p:cNvGraphicFramePr>
              <a:graphicFrameLocks noChangeAspect="1"/>
            </p:cNvGraphicFramePr>
            <p:nvPr/>
          </p:nvGraphicFramePr>
          <p:xfrm>
            <a:off x="5040" y="1872"/>
            <a:ext cx="43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28" name="Equation" r:id="rId6" imgW="215900" imgH="165100" progId="">
                    <p:embed/>
                  </p:oleObj>
                </mc:Choice>
                <mc:Fallback>
                  <p:oleObj name="Equation" r:id="rId6" imgW="215900" imgH="165100" progId="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872"/>
                          <a:ext cx="432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4555" name="Rectangle 11"/>
            <p:cNvSpPr>
              <a:spLocks noChangeArrowheads="1"/>
            </p:cNvSpPr>
            <p:nvPr/>
          </p:nvSpPr>
          <p:spPr bwMode="auto">
            <a:xfrm>
              <a:off x="5085" y="2112"/>
              <a:ext cx="388" cy="67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较大</a:t>
              </a:r>
            </a:p>
          </p:txBody>
        </p:sp>
      </p:grpSp>
      <p:grpSp>
        <p:nvGrpSpPr>
          <p:cNvPr id="4" name="Group 12"/>
          <p:cNvGrpSpPr/>
          <p:nvPr/>
        </p:nvGrpSpPr>
        <p:grpSpPr bwMode="auto">
          <a:xfrm>
            <a:off x="304800" y="1447800"/>
            <a:ext cx="700088" cy="2971800"/>
            <a:chOff x="231" y="1008"/>
            <a:chExt cx="441" cy="1872"/>
          </a:xfrm>
        </p:grpSpPr>
        <p:sp>
          <p:nvSpPr>
            <p:cNvPr id="364557" name="Rectangle 13"/>
            <p:cNvSpPr>
              <a:spLocks noChangeArrowheads="1"/>
            </p:cNvSpPr>
            <p:nvPr/>
          </p:nvSpPr>
          <p:spPr bwMode="auto">
            <a:xfrm>
              <a:off x="284" y="1008"/>
              <a:ext cx="388" cy="1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波疏介质</a:t>
              </a:r>
              <a:endParaRPr lang="zh-CN" altLang="en-US" sz="2800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4558" name="Rectangle 14"/>
            <p:cNvSpPr>
              <a:spLocks noChangeArrowheads="1"/>
            </p:cNvSpPr>
            <p:nvPr/>
          </p:nvSpPr>
          <p:spPr bwMode="auto">
            <a:xfrm>
              <a:off x="283" y="2256"/>
              <a:ext cx="388" cy="624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vert="eaVert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较小</a:t>
              </a:r>
            </a:p>
          </p:txBody>
        </p:sp>
        <p:graphicFrame>
          <p:nvGraphicFramePr>
            <p:cNvPr id="364559" name="Object 15"/>
            <p:cNvGraphicFramePr>
              <a:graphicFrameLocks noChangeAspect="1"/>
            </p:cNvGraphicFramePr>
            <p:nvPr/>
          </p:nvGraphicFramePr>
          <p:xfrm>
            <a:off x="231" y="1967"/>
            <a:ext cx="432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29" name="Equation" r:id="rId8" imgW="215900" imgH="165100" progId="">
                    <p:embed/>
                  </p:oleObj>
                </mc:Choice>
                <mc:Fallback>
                  <p:oleObj name="Equation" r:id="rId8" imgW="215900" imgH="165100" progId="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" y="1967"/>
                          <a:ext cx="432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4560" name="Text Box 16"/>
          <p:cNvSpPr txBox="1">
            <a:spLocks noChangeArrowheads="1"/>
          </p:cNvSpPr>
          <p:nvPr/>
        </p:nvSpPr>
        <p:spPr bwMode="auto">
          <a:xfrm>
            <a:off x="1143000" y="1066800"/>
            <a:ext cx="6934200" cy="45720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请观察在反射点入射波和反射波两振动的相位关系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0930" r:id="rId2" imgW="6324600" imgH="3200400"/>
        </mc:Choice>
        <mc:Fallback>
          <p:control r:id="rId2" imgW="6324600" imgH="3200400">
            <p:pic>
              <p:nvPicPr>
                <p:cNvPr id="5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 bwMode="auto">
                <a:xfrm>
                  <a:off x="1524000" y="1587500"/>
                  <a:ext cx="6324600" cy="3200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>
            <a:off x="381000" y="5168205"/>
            <a:ext cx="8382000" cy="1384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当波从波密介质垂直入射到波疏介质， 被反射到波密介质时形成</a:t>
            </a: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波腹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入射波与反射波在此处的相位时时</a:t>
            </a: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相同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，即反射波在分界处</a:t>
            </a: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产生相位</a:t>
            </a: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跃变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365571" name="Rectangle 3"/>
          <p:cNvSpPr>
            <a:spLocks noChangeArrowheads="1"/>
          </p:cNvSpPr>
          <p:nvPr/>
        </p:nvSpPr>
        <p:spPr bwMode="auto">
          <a:xfrm>
            <a:off x="1066800" y="977205"/>
            <a:ext cx="6934200" cy="40386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573" name="Text Box 5"/>
          <p:cNvSpPr txBox="1">
            <a:spLocks noChangeArrowheads="1"/>
          </p:cNvSpPr>
          <p:nvPr/>
        </p:nvSpPr>
        <p:spPr bwMode="auto">
          <a:xfrm>
            <a:off x="1066800" y="977205"/>
            <a:ext cx="7315200" cy="461665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请观察在反射点入射波和反射波两振动的相位关系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29325" y="228600"/>
            <a:ext cx="4903907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 相位跃变（半波损失）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1881" r:id="rId2" imgW="6477000" imgH="3657600"/>
        </mc:Choice>
        <mc:Fallback>
          <p:control r:id="rId2" imgW="6477000" imgH="365760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447800" y="1346200"/>
                  <a:ext cx="6477000" cy="3657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0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629325" y="228600"/>
            <a:ext cx="1008609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</a:p>
        </p:txBody>
      </p:sp>
      <p:sp>
        <p:nvSpPr>
          <p:cNvPr id="11" name="Rectangle 48"/>
          <p:cNvSpPr>
            <a:spLocks noChangeArrowheads="1"/>
          </p:cNvSpPr>
          <p:nvPr/>
        </p:nvSpPr>
        <p:spPr bwMode="auto">
          <a:xfrm>
            <a:off x="152400" y="990600"/>
            <a:ext cx="830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13.6.1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一平面简谐波沿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轴负向传播，波函数为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764180" y="1513820"/>
          <a:ext cx="3519709" cy="891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8" name="Equation" r:id="rId3" imgW="1383665" imgH="355600" progId="">
                  <p:embed/>
                </p:oleObj>
              </mc:Choice>
              <mc:Fallback>
                <p:oleObj name="Equation" r:id="rId3" imgW="1383665" imgH="355600" progId="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180" y="1513820"/>
                        <a:ext cx="3519709" cy="8919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9"/>
          <p:cNvSpPr>
            <a:spLocks noChangeArrowheads="1"/>
          </p:cNvSpPr>
          <p:nvPr/>
        </p:nvSpPr>
        <p:spPr bwMode="auto">
          <a:xfrm>
            <a:off x="152400" y="2418311"/>
            <a:ext cx="505877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在固定端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处发生反射，如图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所示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。设波在传播和反射过程振幅不变，求反射波波函数、驻波方程和波节的位置。</a:t>
            </a:r>
          </a:p>
        </p:txBody>
      </p:sp>
      <p:pic>
        <p:nvPicPr>
          <p:cNvPr id="36" name="图片 3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86" y="2514600"/>
            <a:ext cx="2930914" cy="187157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52400" y="4191000"/>
            <a:ext cx="575349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入射波在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处的振动方程为：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049621" y="4879877"/>
          <a:ext cx="2691518" cy="52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9" name="Equation" r:id="rId6" imgW="1078865" imgH="203200" progId="">
                  <p:embed/>
                </p:oleObj>
              </mc:Choice>
              <mc:Fallback>
                <p:oleObj name="Equation" r:id="rId6" imgW="1078865" imgH="203200" progId="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621" y="4879877"/>
                        <a:ext cx="2691518" cy="5286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304800" y="5403320"/>
            <a:ext cx="86106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反射波与入射波在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处的振动反相，则反射波在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处的振动方程为：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721609" y="6042327"/>
          <a:ext cx="2138777" cy="505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10" name="Equation" r:id="rId8" imgW="876300" imgH="203200" progId="">
                  <p:embed/>
                </p:oleObj>
              </mc:Choice>
              <mc:Fallback>
                <p:oleObj name="Equation" r:id="rId8" imgW="876300" imgH="203200" progId="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609" y="6042327"/>
                        <a:ext cx="2138777" cy="5059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629325" y="228600"/>
            <a:ext cx="1008609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</a:p>
        </p:txBody>
      </p:sp>
      <p:sp>
        <p:nvSpPr>
          <p:cNvPr id="7" name="矩形 6"/>
          <p:cNvSpPr/>
          <p:nvPr/>
        </p:nvSpPr>
        <p:spPr>
          <a:xfrm>
            <a:off x="304800" y="914400"/>
            <a:ext cx="7467600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反射波沿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轴正向传播，则反射波的波函数为：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905000" y="1533715"/>
          <a:ext cx="5362224" cy="918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3" name="Equation" r:id="rId3" imgW="2057400" imgH="355600" progId="">
                  <p:embed/>
                </p:oleObj>
              </mc:Choice>
              <mc:Fallback>
                <p:oleObj name="Equation" r:id="rId3" imgW="2057400" imgH="355600" progId="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33715"/>
                        <a:ext cx="5362224" cy="9185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42331" y="2133600"/>
            <a:ext cx="233910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驻波方程为：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411413" y="2590800"/>
          <a:ext cx="4711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4" name="Equation" r:id="rId5" imgW="1815465" imgH="355600" progId="">
                  <p:embed/>
                </p:oleObj>
              </mc:Choice>
              <mc:Fallback>
                <p:oleObj name="Equation" r:id="rId5" imgW="1815465" imgH="355600" progId="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590800"/>
                        <a:ext cx="4711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304800" y="3352800"/>
            <a:ext cx="30572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波节的位置满足：</a:t>
            </a:r>
          </a:p>
        </p:txBody>
      </p:sp>
      <p:sp>
        <p:nvSpPr>
          <p:cNvPr id="16" name="矩形 15"/>
          <p:cNvSpPr/>
          <p:nvPr/>
        </p:nvSpPr>
        <p:spPr>
          <a:xfrm>
            <a:off x="342331" y="4715429"/>
            <a:ext cx="305724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则波节的位置为：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048000" y="5454093"/>
          <a:ext cx="323472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5" name="Equation" r:id="rId7" imgW="1205865" imgH="355600" progId="">
                  <p:embed/>
                </p:oleObj>
              </mc:Choice>
              <mc:Fallback>
                <p:oleObj name="Equation" r:id="rId7" imgW="1205865" imgH="355600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54093"/>
                        <a:ext cx="3234723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/>
              </p:cNvPr>
              <p:cNvSpPr txBox="1"/>
              <p:nvPr/>
            </p:nvSpPr>
            <p:spPr>
              <a:xfrm>
                <a:off x="4371943" y="4091465"/>
                <a:ext cx="1910779" cy="925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943" y="4091465"/>
                <a:ext cx="1910779" cy="925190"/>
              </a:xfrm>
              <a:prstGeom prst="rect">
                <a:avLst/>
              </a:prstGeom>
              <a:blipFill rotWithShape="1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6" grpId="0"/>
      <p:bldP spid="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000" y="2625804"/>
            <a:ext cx="653255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b="1" dirty="0">
                <a:ln>
                  <a:solidFill>
                    <a:schemeClr val="bg1"/>
                  </a:solidFill>
                </a:ln>
                <a:latin typeface="黑体" panose="02010609060101010101" pitchFamily="49" charset="-122"/>
                <a:ea typeface="黑体" panose="02010609060101010101" pitchFamily="49" charset="-122"/>
              </a:rPr>
              <a:t>13.8 </a:t>
            </a:r>
            <a:r>
              <a:rPr lang="zh-CN" altLang="en-US" sz="6600" b="1" dirty="0">
                <a:ln>
                  <a:solidFill>
                    <a:schemeClr val="bg1"/>
                  </a:solidFill>
                </a:ln>
                <a:latin typeface="黑体" panose="02010609060101010101" pitchFamily="49" charset="-122"/>
                <a:ea typeface="黑体" panose="02010609060101010101" pitchFamily="49" charset="-122"/>
              </a:rPr>
              <a:t>多普勒效应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685800" y="2895600"/>
            <a:ext cx="7924800" cy="2819400"/>
            <a:chOff x="432" y="1872"/>
            <a:chExt cx="4992" cy="1776"/>
          </a:xfrm>
        </p:grpSpPr>
        <p:grpSp>
          <p:nvGrpSpPr>
            <p:cNvPr id="51215" name="Group 3"/>
            <p:cNvGrpSpPr/>
            <p:nvPr/>
          </p:nvGrpSpPr>
          <p:grpSpPr bwMode="auto">
            <a:xfrm>
              <a:off x="432" y="1872"/>
              <a:ext cx="4896" cy="1728"/>
              <a:chOff x="432" y="1872"/>
              <a:chExt cx="4896" cy="1728"/>
            </a:xfrm>
          </p:grpSpPr>
          <p:grpSp>
            <p:nvGrpSpPr>
              <p:cNvPr id="51220" name="Group 4"/>
              <p:cNvGrpSpPr/>
              <p:nvPr/>
            </p:nvGrpSpPr>
            <p:grpSpPr bwMode="auto">
              <a:xfrm>
                <a:off x="432" y="1872"/>
                <a:ext cx="4896" cy="1728"/>
                <a:chOff x="432" y="1872"/>
                <a:chExt cx="4896" cy="1728"/>
              </a:xfrm>
            </p:grpSpPr>
            <p:sp>
              <p:nvSpPr>
                <p:cNvPr id="51222" name="Rectangle 5"/>
                <p:cNvSpPr>
                  <a:spLocks noChangeArrowheads="1"/>
                </p:cNvSpPr>
                <p:nvPr/>
              </p:nvSpPr>
              <p:spPr bwMode="auto">
                <a:xfrm>
                  <a:off x="432" y="1872"/>
                  <a:ext cx="4896" cy="17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  <p:graphicFrame>
              <p:nvGraphicFramePr>
                <p:cNvPr id="51206" name="Object 6"/>
                <p:cNvGraphicFramePr>
                  <a:graphicFrameLocks noChangeAspect="1"/>
                </p:cNvGraphicFramePr>
                <p:nvPr/>
              </p:nvGraphicFramePr>
              <p:xfrm>
                <a:off x="579" y="1920"/>
                <a:ext cx="717" cy="12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309" name="Clip" r:id="rId3" imgW="2440305" imgH="4413250" progId="">
                        <p:embed/>
                      </p:oleObj>
                    </mc:Choice>
                    <mc:Fallback>
                      <p:oleObj name="Clip" r:id="rId3" imgW="2440305" imgH="4413250" progId="">
                        <p:embed/>
                        <p:pic>
                          <p:nvPicPr>
                            <p:cNvPr id="0" name="Picture 8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9" y="1920"/>
                              <a:ext cx="717" cy="129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1223" name="AutoShape 7"/>
                <p:cNvSpPr>
                  <a:spLocks noChangeArrowheads="1"/>
                </p:cNvSpPr>
                <p:nvPr/>
              </p:nvSpPr>
              <p:spPr bwMode="auto">
                <a:xfrm>
                  <a:off x="1824" y="2203"/>
                  <a:ext cx="2208" cy="288"/>
                </a:xfrm>
                <a:prstGeom prst="rightArrow">
                  <a:avLst>
                    <a:gd name="adj1" fmla="val 55954"/>
                    <a:gd name="adj2" fmla="val 191667"/>
                  </a:avLst>
                </a:prstGeom>
                <a:solidFill>
                  <a:schemeClr val="accent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  <p:grpSp>
              <p:nvGrpSpPr>
                <p:cNvPr id="51224" name="Group 8"/>
                <p:cNvGrpSpPr/>
                <p:nvPr/>
              </p:nvGrpSpPr>
              <p:grpSpPr bwMode="auto">
                <a:xfrm>
                  <a:off x="4128" y="1920"/>
                  <a:ext cx="882" cy="1358"/>
                  <a:chOff x="4128" y="2112"/>
                  <a:chExt cx="882" cy="1358"/>
                </a:xfrm>
              </p:grpSpPr>
              <p:grpSp>
                <p:nvGrpSpPr>
                  <p:cNvPr id="51225" name="Group 9"/>
                  <p:cNvGrpSpPr/>
                  <p:nvPr/>
                </p:nvGrpSpPr>
                <p:grpSpPr bwMode="auto">
                  <a:xfrm>
                    <a:off x="4179" y="3024"/>
                    <a:ext cx="826" cy="446"/>
                    <a:chOff x="2603" y="2089"/>
                    <a:chExt cx="646" cy="446"/>
                  </a:xfrm>
                </p:grpSpPr>
                <p:sp>
                  <p:nvSpPr>
                    <p:cNvPr id="51278" name="Freeform 10"/>
                    <p:cNvSpPr/>
                    <p:nvPr/>
                  </p:nvSpPr>
                  <p:spPr bwMode="auto">
                    <a:xfrm>
                      <a:off x="2603" y="2089"/>
                      <a:ext cx="646" cy="446"/>
                    </a:xfrm>
                    <a:custGeom>
                      <a:avLst/>
                      <a:gdLst>
                        <a:gd name="T0" fmla="*/ 411 w 1292"/>
                        <a:gd name="T1" fmla="*/ 312 h 894"/>
                        <a:gd name="T2" fmla="*/ 449 w 1292"/>
                        <a:gd name="T3" fmla="*/ 192 h 894"/>
                        <a:gd name="T4" fmla="*/ 468 w 1292"/>
                        <a:gd name="T5" fmla="*/ 129 h 894"/>
                        <a:gd name="T6" fmla="*/ 477 w 1292"/>
                        <a:gd name="T7" fmla="*/ 101 h 894"/>
                        <a:gd name="T8" fmla="*/ 496 w 1292"/>
                        <a:gd name="T9" fmla="*/ 0 h 894"/>
                        <a:gd name="T10" fmla="*/ 863 w 1292"/>
                        <a:gd name="T11" fmla="*/ 12 h 894"/>
                        <a:gd name="T12" fmla="*/ 868 w 1292"/>
                        <a:gd name="T13" fmla="*/ 42 h 894"/>
                        <a:gd name="T14" fmla="*/ 870 w 1292"/>
                        <a:gd name="T15" fmla="*/ 75 h 894"/>
                        <a:gd name="T16" fmla="*/ 865 w 1292"/>
                        <a:gd name="T17" fmla="*/ 106 h 894"/>
                        <a:gd name="T18" fmla="*/ 860 w 1292"/>
                        <a:gd name="T19" fmla="*/ 127 h 894"/>
                        <a:gd name="T20" fmla="*/ 848 w 1292"/>
                        <a:gd name="T21" fmla="*/ 147 h 894"/>
                        <a:gd name="T22" fmla="*/ 832 w 1292"/>
                        <a:gd name="T23" fmla="*/ 166 h 894"/>
                        <a:gd name="T24" fmla="*/ 795 w 1292"/>
                        <a:gd name="T25" fmla="*/ 213 h 894"/>
                        <a:gd name="T26" fmla="*/ 774 w 1292"/>
                        <a:gd name="T27" fmla="*/ 241 h 894"/>
                        <a:gd name="T28" fmla="*/ 682 w 1292"/>
                        <a:gd name="T29" fmla="*/ 331 h 894"/>
                        <a:gd name="T30" fmla="*/ 687 w 1292"/>
                        <a:gd name="T31" fmla="*/ 359 h 894"/>
                        <a:gd name="T32" fmla="*/ 660 w 1292"/>
                        <a:gd name="T33" fmla="*/ 371 h 894"/>
                        <a:gd name="T34" fmla="*/ 705 w 1292"/>
                        <a:gd name="T35" fmla="*/ 598 h 894"/>
                        <a:gd name="T36" fmla="*/ 752 w 1292"/>
                        <a:gd name="T37" fmla="*/ 697 h 894"/>
                        <a:gd name="T38" fmla="*/ 816 w 1292"/>
                        <a:gd name="T39" fmla="*/ 775 h 894"/>
                        <a:gd name="T40" fmla="*/ 917 w 1292"/>
                        <a:gd name="T41" fmla="*/ 803 h 894"/>
                        <a:gd name="T42" fmla="*/ 1034 w 1292"/>
                        <a:gd name="T43" fmla="*/ 796 h 894"/>
                        <a:gd name="T44" fmla="*/ 1098 w 1292"/>
                        <a:gd name="T45" fmla="*/ 817 h 894"/>
                        <a:gd name="T46" fmla="*/ 1248 w 1292"/>
                        <a:gd name="T47" fmla="*/ 817 h 894"/>
                        <a:gd name="T48" fmla="*/ 1292 w 1292"/>
                        <a:gd name="T49" fmla="*/ 836 h 894"/>
                        <a:gd name="T50" fmla="*/ 1278 w 1292"/>
                        <a:gd name="T51" fmla="*/ 864 h 894"/>
                        <a:gd name="T52" fmla="*/ 1184 w 1292"/>
                        <a:gd name="T53" fmla="*/ 894 h 894"/>
                        <a:gd name="T54" fmla="*/ 875 w 1292"/>
                        <a:gd name="T55" fmla="*/ 894 h 894"/>
                        <a:gd name="T56" fmla="*/ 781 w 1292"/>
                        <a:gd name="T57" fmla="*/ 873 h 894"/>
                        <a:gd name="T58" fmla="*/ 703 w 1292"/>
                        <a:gd name="T59" fmla="*/ 873 h 894"/>
                        <a:gd name="T60" fmla="*/ 628 w 1292"/>
                        <a:gd name="T61" fmla="*/ 876 h 894"/>
                        <a:gd name="T62" fmla="*/ 595 w 1292"/>
                        <a:gd name="T63" fmla="*/ 841 h 894"/>
                        <a:gd name="T64" fmla="*/ 557 w 1292"/>
                        <a:gd name="T65" fmla="*/ 866 h 894"/>
                        <a:gd name="T66" fmla="*/ 527 w 1292"/>
                        <a:gd name="T67" fmla="*/ 867 h 894"/>
                        <a:gd name="T68" fmla="*/ 498 w 1292"/>
                        <a:gd name="T69" fmla="*/ 871 h 894"/>
                        <a:gd name="T70" fmla="*/ 397 w 1292"/>
                        <a:gd name="T71" fmla="*/ 859 h 894"/>
                        <a:gd name="T72" fmla="*/ 339 w 1292"/>
                        <a:gd name="T73" fmla="*/ 859 h 894"/>
                        <a:gd name="T74" fmla="*/ 179 w 1292"/>
                        <a:gd name="T75" fmla="*/ 871 h 894"/>
                        <a:gd name="T76" fmla="*/ 7 w 1292"/>
                        <a:gd name="T77" fmla="*/ 855 h 894"/>
                        <a:gd name="T78" fmla="*/ 0 w 1292"/>
                        <a:gd name="T79" fmla="*/ 831 h 894"/>
                        <a:gd name="T80" fmla="*/ 64 w 1292"/>
                        <a:gd name="T81" fmla="*/ 824 h 894"/>
                        <a:gd name="T82" fmla="*/ 115 w 1292"/>
                        <a:gd name="T83" fmla="*/ 777 h 894"/>
                        <a:gd name="T84" fmla="*/ 188 w 1292"/>
                        <a:gd name="T85" fmla="*/ 766 h 894"/>
                        <a:gd name="T86" fmla="*/ 289 w 1292"/>
                        <a:gd name="T87" fmla="*/ 791 h 894"/>
                        <a:gd name="T88" fmla="*/ 395 w 1292"/>
                        <a:gd name="T89" fmla="*/ 791 h 894"/>
                        <a:gd name="T90" fmla="*/ 437 w 1292"/>
                        <a:gd name="T91" fmla="*/ 707 h 894"/>
                        <a:gd name="T92" fmla="*/ 391 w 1292"/>
                        <a:gd name="T93" fmla="*/ 411 h 894"/>
                        <a:gd name="T94" fmla="*/ 390 w 1292"/>
                        <a:gd name="T95" fmla="*/ 385 h 894"/>
                        <a:gd name="T96" fmla="*/ 395 w 1292"/>
                        <a:gd name="T97" fmla="*/ 361 h 894"/>
                        <a:gd name="T98" fmla="*/ 411 w 1292"/>
                        <a:gd name="T99" fmla="*/ 312 h 894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w 1292"/>
                        <a:gd name="T151" fmla="*/ 0 h 894"/>
                        <a:gd name="T152" fmla="*/ 1292 w 1292"/>
                        <a:gd name="T153" fmla="*/ 894 h 894"/>
                      </a:gdLst>
                      <a:ahLst/>
                      <a:cxnLst>
                        <a:cxn ang="T100">
                          <a:pos x="T0" y="T1"/>
                        </a:cxn>
                        <a:cxn ang="T101">
                          <a:pos x="T2" y="T3"/>
                        </a:cxn>
                        <a:cxn ang="T102">
                          <a:pos x="T4" y="T5"/>
                        </a:cxn>
                        <a:cxn ang="T103">
                          <a:pos x="T6" y="T7"/>
                        </a:cxn>
                        <a:cxn ang="T104">
                          <a:pos x="T8" y="T9"/>
                        </a:cxn>
                        <a:cxn ang="T105">
                          <a:pos x="T10" y="T11"/>
                        </a:cxn>
                        <a:cxn ang="T106">
                          <a:pos x="T12" y="T13"/>
                        </a:cxn>
                        <a:cxn ang="T107">
                          <a:pos x="T14" y="T15"/>
                        </a:cxn>
                        <a:cxn ang="T108">
                          <a:pos x="T16" y="T17"/>
                        </a:cxn>
                        <a:cxn ang="T109">
                          <a:pos x="T18" y="T19"/>
                        </a:cxn>
                        <a:cxn ang="T110">
                          <a:pos x="T20" y="T21"/>
                        </a:cxn>
                        <a:cxn ang="T111">
                          <a:pos x="T22" y="T23"/>
                        </a:cxn>
                        <a:cxn ang="T112">
                          <a:pos x="T24" y="T25"/>
                        </a:cxn>
                        <a:cxn ang="T113">
                          <a:pos x="T26" y="T27"/>
                        </a:cxn>
                        <a:cxn ang="T114">
                          <a:pos x="T28" y="T29"/>
                        </a:cxn>
                        <a:cxn ang="T115">
                          <a:pos x="T30" y="T31"/>
                        </a:cxn>
                        <a:cxn ang="T116">
                          <a:pos x="T32" y="T33"/>
                        </a:cxn>
                        <a:cxn ang="T117">
                          <a:pos x="T34" y="T35"/>
                        </a:cxn>
                        <a:cxn ang="T118">
                          <a:pos x="T36" y="T37"/>
                        </a:cxn>
                        <a:cxn ang="T119">
                          <a:pos x="T38" y="T39"/>
                        </a:cxn>
                        <a:cxn ang="T120">
                          <a:pos x="T40" y="T41"/>
                        </a:cxn>
                        <a:cxn ang="T121">
                          <a:pos x="T42" y="T43"/>
                        </a:cxn>
                        <a:cxn ang="T122">
                          <a:pos x="T44" y="T45"/>
                        </a:cxn>
                        <a:cxn ang="T123">
                          <a:pos x="T46" y="T47"/>
                        </a:cxn>
                        <a:cxn ang="T124">
                          <a:pos x="T48" y="T49"/>
                        </a:cxn>
                        <a:cxn ang="T125">
                          <a:pos x="T50" y="T51"/>
                        </a:cxn>
                        <a:cxn ang="T126">
                          <a:pos x="T52" y="T53"/>
                        </a:cxn>
                        <a:cxn ang="T127">
                          <a:pos x="T54" y="T55"/>
                        </a:cxn>
                        <a:cxn ang="T128">
                          <a:pos x="T56" y="T57"/>
                        </a:cxn>
                        <a:cxn ang="T129">
                          <a:pos x="T58" y="T59"/>
                        </a:cxn>
                        <a:cxn ang="T130">
                          <a:pos x="T60" y="T61"/>
                        </a:cxn>
                        <a:cxn ang="T131">
                          <a:pos x="T62" y="T63"/>
                        </a:cxn>
                        <a:cxn ang="T132">
                          <a:pos x="T64" y="T65"/>
                        </a:cxn>
                        <a:cxn ang="T133">
                          <a:pos x="T66" y="T67"/>
                        </a:cxn>
                        <a:cxn ang="T134">
                          <a:pos x="T68" y="T69"/>
                        </a:cxn>
                        <a:cxn ang="T135">
                          <a:pos x="T70" y="T71"/>
                        </a:cxn>
                        <a:cxn ang="T136">
                          <a:pos x="T72" y="T73"/>
                        </a:cxn>
                        <a:cxn ang="T137">
                          <a:pos x="T74" y="T75"/>
                        </a:cxn>
                        <a:cxn ang="T138">
                          <a:pos x="T76" y="T77"/>
                        </a:cxn>
                        <a:cxn ang="T139">
                          <a:pos x="T78" y="T79"/>
                        </a:cxn>
                        <a:cxn ang="T140">
                          <a:pos x="T80" y="T81"/>
                        </a:cxn>
                        <a:cxn ang="T141">
                          <a:pos x="T82" y="T83"/>
                        </a:cxn>
                        <a:cxn ang="T142">
                          <a:pos x="T84" y="T85"/>
                        </a:cxn>
                        <a:cxn ang="T143">
                          <a:pos x="T86" y="T87"/>
                        </a:cxn>
                        <a:cxn ang="T144">
                          <a:pos x="T88" y="T89"/>
                        </a:cxn>
                        <a:cxn ang="T145">
                          <a:pos x="T90" y="T91"/>
                        </a:cxn>
                        <a:cxn ang="T146">
                          <a:pos x="T92" y="T93"/>
                        </a:cxn>
                        <a:cxn ang="T147">
                          <a:pos x="T94" y="T95"/>
                        </a:cxn>
                        <a:cxn ang="T148">
                          <a:pos x="T96" y="T97"/>
                        </a:cxn>
                        <a:cxn ang="T149">
                          <a:pos x="T98" y="T99"/>
                        </a:cxn>
                      </a:cxnLst>
                      <a:rect l="T150" t="T151" r="T152" b="T153"/>
                      <a:pathLst>
                        <a:path w="1292" h="894">
                          <a:moveTo>
                            <a:pt x="411" y="312"/>
                          </a:moveTo>
                          <a:lnTo>
                            <a:pt x="449" y="192"/>
                          </a:lnTo>
                          <a:lnTo>
                            <a:pt x="468" y="129"/>
                          </a:lnTo>
                          <a:lnTo>
                            <a:pt x="477" y="101"/>
                          </a:lnTo>
                          <a:lnTo>
                            <a:pt x="496" y="0"/>
                          </a:lnTo>
                          <a:lnTo>
                            <a:pt x="863" y="12"/>
                          </a:lnTo>
                          <a:lnTo>
                            <a:pt x="868" y="42"/>
                          </a:lnTo>
                          <a:lnTo>
                            <a:pt x="870" y="75"/>
                          </a:lnTo>
                          <a:lnTo>
                            <a:pt x="865" y="106"/>
                          </a:lnTo>
                          <a:lnTo>
                            <a:pt x="860" y="127"/>
                          </a:lnTo>
                          <a:lnTo>
                            <a:pt x="848" y="147"/>
                          </a:lnTo>
                          <a:lnTo>
                            <a:pt x="832" y="166"/>
                          </a:lnTo>
                          <a:lnTo>
                            <a:pt x="795" y="213"/>
                          </a:lnTo>
                          <a:lnTo>
                            <a:pt x="774" y="241"/>
                          </a:lnTo>
                          <a:lnTo>
                            <a:pt x="682" y="331"/>
                          </a:lnTo>
                          <a:lnTo>
                            <a:pt x="687" y="359"/>
                          </a:lnTo>
                          <a:lnTo>
                            <a:pt x="660" y="371"/>
                          </a:lnTo>
                          <a:lnTo>
                            <a:pt x="705" y="598"/>
                          </a:lnTo>
                          <a:lnTo>
                            <a:pt x="752" y="697"/>
                          </a:lnTo>
                          <a:lnTo>
                            <a:pt x="816" y="775"/>
                          </a:lnTo>
                          <a:lnTo>
                            <a:pt x="917" y="803"/>
                          </a:lnTo>
                          <a:lnTo>
                            <a:pt x="1034" y="796"/>
                          </a:lnTo>
                          <a:lnTo>
                            <a:pt x="1098" y="817"/>
                          </a:lnTo>
                          <a:lnTo>
                            <a:pt x="1248" y="817"/>
                          </a:lnTo>
                          <a:lnTo>
                            <a:pt x="1292" y="836"/>
                          </a:lnTo>
                          <a:lnTo>
                            <a:pt x="1278" y="864"/>
                          </a:lnTo>
                          <a:lnTo>
                            <a:pt x="1184" y="894"/>
                          </a:lnTo>
                          <a:lnTo>
                            <a:pt x="875" y="894"/>
                          </a:lnTo>
                          <a:lnTo>
                            <a:pt x="781" y="873"/>
                          </a:lnTo>
                          <a:lnTo>
                            <a:pt x="703" y="873"/>
                          </a:lnTo>
                          <a:lnTo>
                            <a:pt x="628" y="876"/>
                          </a:lnTo>
                          <a:lnTo>
                            <a:pt x="595" y="841"/>
                          </a:lnTo>
                          <a:lnTo>
                            <a:pt x="557" y="866"/>
                          </a:lnTo>
                          <a:lnTo>
                            <a:pt x="527" y="867"/>
                          </a:lnTo>
                          <a:lnTo>
                            <a:pt x="498" y="871"/>
                          </a:lnTo>
                          <a:lnTo>
                            <a:pt x="397" y="859"/>
                          </a:lnTo>
                          <a:lnTo>
                            <a:pt x="339" y="859"/>
                          </a:lnTo>
                          <a:lnTo>
                            <a:pt x="179" y="871"/>
                          </a:lnTo>
                          <a:lnTo>
                            <a:pt x="7" y="855"/>
                          </a:lnTo>
                          <a:lnTo>
                            <a:pt x="0" y="831"/>
                          </a:lnTo>
                          <a:lnTo>
                            <a:pt x="64" y="824"/>
                          </a:lnTo>
                          <a:lnTo>
                            <a:pt x="115" y="777"/>
                          </a:lnTo>
                          <a:lnTo>
                            <a:pt x="188" y="766"/>
                          </a:lnTo>
                          <a:lnTo>
                            <a:pt x="289" y="791"/>
                          </a:lnTo>
                          <a:lnTo>
                            <a:pt x="395" y="791"/>
                          </a:lnTo>
                          <a:lnTo>
                            <a:pt x="437" y="707"/>
                          </a:lnTo>
                          <a:lnTo>
                            <a:pt x="391" y="411"/>
                          </a:lnTo>
                          <a:lnTo>
                            <a:pt x="390" y="385"/>
                          </a:lnTo>
                          <a:lnTo>
                            <a:pt x="395" y="361"/>
                          </a:lnTo>
                          <a:lnTo>
                            <a:pt x="411" y="312"/>
                          </a:lnTo>
                          <a:close/>
                        </a:path>
                      </a:pathLst>
                    </a:custGeom>
                    <a:solidFill>
                      <a:srgbClr val="0020A0"/>
                    </a:solidFill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Calibri" panose="020F0502020204030204" pitchFamily="34" charset="0"/>
                      </a:endParaRPr>
                    </a:p>
                  </p:txBody>
                </p:sp>
                <p:grpSp>
                  <p:nvGrpSpPr>
                    <p:cNvPr id="51279" name="Group 11"/>
                    <p:cNvGrpSpPr/>
                    <p:nvPr/>
                  </p:nvGrpSpPr>
                  <p:grpSpPr bwMode="auto">
                    <a:xfrm>
                      <a:off x="2866" y="2145"/>
                      <a:ext cx="66" cy="349"/>
                      <a:chOff x="2866" y="2145"/>
                      <a:chExt cx="66" cy="349"/>
                    </a:xfrm>
                  </p:grpSpPr>
                  <p:sp>
                    <p:nvSpPr>
                      <p:cNvPr id="51280" name="Freeform 12"/>
                      <p:cNvSpPr/>
                      <p:nvPr/>
                    </p:nvSpPr>
                    <p:spPr bwMode="auto">
                      <a:xfrm>
                        <a:off x="2866" y="2148"/>
                        <a:ext cx="66" cy="346"/>
                      </a:xfrm>
                      <a:custGeom>
                        <a:avLst/>
                        <a:gdLst>
                          <a:gd name="T0" fmla="*/ 132 w 132"/>
                          <a:gd name="T1" fmla="*/ 0 h 691"/>
                          <a:gd name="T2" fmla="*/ 88 w 132"/>
                          <a:gd name="T3" fmla="*/ 92 h 691"/>
                          <a:gd name="T4" fmla="*/ 15 w 132"/>
                          <a:gd name="T5" fmla="*/ 212 h 691"/>
                          <a:gd name="T6" fmla="*/ 1 w 132"/>
                          <a:gd name="T7" fmla="*/ 238 h 691"/>
                          <a:gd name="T8" fmla="*/ 0 w 132"/>
                          <a:gd name="T9" fmla="*/ 264 h 691"/>
                          <a:gd name="T10" fmla="*/ 1 w 132"/>
                          <a:gd name="T11" fmla="*/ 297 h 691"/>
                          <a:gd name="T12" fmla="*/ 47 w 132"/>
                          <a:gd name="T13" fmla="*/ 512 h 691"/>
                          <a:gd name="T14" fmla="*/ 59 w 132"/>
                          <a:gd name="T15" fmla="*/ 691 h 691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32"/>
                          <a:gd name="T25" fmla="*/ 0 h 691"/>
                          <a:gd name="T26" fmla="*/ 132 w 132"/>
                          <a:gd name="T27" fmla="*/ 691 h 691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32" h="691">
                            <a:moveTo>
                              <a:pt x="132" y="0"/>
                            </a:moveTo>
                            <a:lnTo>
                              <a:pt x="88" y="92"/>
                            </a:lnTo>
                            <a:lnTo>
                              <a:pt x="15" y="212"/>
                            </a:lnTo>
                            <a:lnTo>
                              <a:pt x="1" y="238"/>
                            </a:lnTo>
                            <a:lnTo>
                              <a:pt x="0" y="264"/>
                            </a:lnTo>
                            <a:lnTo>
                              <a:pt x="1" y="297"/>
                            </a:lnTo>
                            <a:lnTo>
                              <a:pt x="47" y="512"/>
                            </a:lnTo>
                            <a:lnTo>
                              <a:pt x="59" y="691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>
                          <a:latin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51281" name="Line 1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12" y="2145"/>
                        <a:ext cx="2" cy="4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1226" name="Group 14"/>
                  <p:cNvGrpSpPr/>
                  <p:nvPr/>
                </p:nvGrpSpPr>
                <p:grpSpPr bwMode="auto">
                  <a:xfrm>
                    <a:off x="4128" y="2686"/>
                    <a:ext cx="882" cy="434"/>
                    <a:chOff x="2563" y="1683"/>
                    <a:chExt cx="690" cy="434"/>
                  </a:xfrm>
                </p:grpSpPr>
                <p:grpSp>
                  <p:nvGrpSpPr>
                    <p:cNvPr id="51251" name="Group 15"/>
                    <p:cNvGrpSpPr/>
                    <p:nvPr/>
                  </p:nvGrpSpPr>
                  <p:grpSpPr bwMode="auto">
                    <a:xfrm>
                      <a:off x="2670" y="1750"/>
                      <a:ext cx="482" cy="367"/>
                      <a:chOff x="2670" y="1750"/>
                      <a:chExt cx="482" cy="367"/>
                    </a:xfrm>
                  </p:grpSpPr>
                  <p:grpSp>
                    <p:nvGrpSpPr>
                      <p:cNvPr id="51255" name="Group 16"/>
                      <p:cNvGrpSpPr/>
                      <p:nvPr/>
                    </p:nvGrpSpPr>
                    <p:grpSpPr bwMode="auto">
                      <a:xfrm>
                        <a:off x="2670" y="1760"/>
                        <a:ext cx="482" cy="357"/>
                        <a:chOff x="2670" y="1760"/>
                        <a:chExt cx="482" cy="357"/>
                      </a:xfrm>
                    </p:grpSpPr>
                    <p:grpSp>
                      <p:nvGrpSpPr>
                        <p:cNvPr id="51266" name="Group 17"/>
                        <p:cNvGrpSpPr/>
                        <p:nvPr/>
                      </p:nvGrpSpPr>
                      <p:grpSpPr bwMode="auto">
                        <a:xfrm>
                          <a:off x="2670" y="1760"/>
                          <a:ext cx="482" cy="357"/>
                          <a:chOff x="2670" y="1760"/>
                          <a:chExt cx="482" cy="357"/>
                        </a:xfrm>
                      </p:grpSpPr>
                      <p:grpSp>
                        <p:nvGrpSpPr>
                          <p:cNvPr id="51274" name="Group 18"/>
                          <p:cNvGrpSpPr/>
                          <p:nvPr/>
                        </p:nvGrpSpPr>
                        <p:grpSpPr bwMode="auto">
                          <a:xfrm>
                            <a:off x="2670" y="1761"/>
                            <a:ext cx="482" cy="161"/>
                            <a:chOff x="2670" y="1761"/>
                            <a:chExt cx="482" cy="161"/>
                          </a:xfrm>
                        </p:grpSpPr>
                        <p:sp>
                          <p:nvSpPr>
                            <p:cNvPr id="51276" name="Freeform 19"/>
                            <p:cNvSpPr/>
                            <p:nvPr/>
                          </p:nvSpPr>
                          <p:spPr bwMode="auto">
                            <a:xfrm>
                              <a:off x="3044" y="1761"/>
                              <a:ext cx="108" cy="126"/>
                            </a:xfrm>
                            <a:custGeom>
                              <a:avLst/>
                              <a:gdLst>
                                <a:gd name="T0" fmla="*/ 0 w 216"/>
                                <a:gd name="T1" fmla="*/ 148 h 250"/>
                                <a:gd name="T2" fmla="*/ 14 w 216"/>
                                <a:gd name="T3" fmla="*/ 90 h 250"/>
                                <a:gd name="T4" fmla="*/ 29 w 216"/>
                                <a:gd name="T5" fmla="*/ 57 h 250"/>
                                <a:gd name="T6" fmla="*/ 52 w 216"/>
                                <a:gd name="T7" fmla="*/ 26 h 250"/>
                                <a:gd name="T8" fmla="*/ 83 w 216"/>
                                <a:gd name="T9" fmla="*/ 0 h 250"/>
                                <a:gd name="T10" fmla="*/ 90 w 216"/>
                                <a:gd name="T11" fmla="*/ 45 h 250"/>
                                <a:gd name="T12" fmla="*/ 109 w 216"/>
                                <a:gd name="T13" fmla="*/ 83 h 250"/>
                                <a:gd name="T14" fmla="*/ 148 w 216"/>
                                <a:gd name="T15" fmla="*/ 132 h 250"/>
                                <a:gd name="T16" fmla="*/ 193 w 216"/>
                                <a:gd name="T17" fmla="*/ 170 h 250"/>
                                <a:gd name="T18" fmla="*/ 216 w 216"/>
                                <a:gd name="T19" fmla="*/ 174 h 250"/>
                                <a:gd name="T20" fmla="*/ 195 w 216"/>
                                <a:gd name="T21" fmla="*/ 217 h 250"/>
                                <a:gd name="T22" fmla="*/ 170 w 216"/>
                                <a:gd name="T23" fmla="*/ 250 h 250"/>
                                <a:gd name="T24" fmla="*/ 106 w 216"/>
                                <a:gd name="T25" fmla="*/ 224 h 250"/>
                                <a:gd name="T26" fmla="*/ 0 w 216"/>
                                <a:gd name="T27" fmla="*/ 148 h 250"/>
                                <a:gd name="T28" fmla="*/ 0 60000 65536"/>
                                <a:gd name="T29" fmla="*/ 0 60000 65536"/>
                                <a:gd name="T30" fmla="*/ 0 60000 65536"/>
                                <a:gd name="T31" fmla="*/ 0 60000 65536"/>
                                <a:gd name="T32" fmla="*/ 0 60000 65536"/>
                                <a:gd name="T33" fmla="*/ 0 60000 65536"/>
                                <a:gd name="T34" fmla="*/ 0 60000 65536"/>
                                <a:gd name="T35" fmla="*/ 0 60000 65536"/>
                                <a:gd name="T36" fmla="*/ 0 60000 65536"/>
                                <a:gd name="T37" fmla="*/ 0 60000 65536"/>
                                <a:gd name="T38" fmla="*/ 0 60000 65536"/>
                                <a:gd name="T39" fmla="*/ 0 60000 65536"/>
                                <a:gd name="T40" fmla="*/ 0 60000 65536"/>
                                <a:gd name="T41" fmla="*/ 0 60000 65536"/>
                                <a:gd name="T42" fmla="*/ 0 w 216"/>
                                <a:gd name="T43" fmla="*/ 0 h 250"/>
                                <a:gd name="T44" fmla="*/ 216 w 216"/>
                                <a:gd name="T45" fmla="*/ 250 h 250"/>
                              </a:gdLst>
                              <a:ahLst/>
                              <a:cxnLst>
                                <a:cxn ang="T28">
                                  <a:pos x="T0" y="T1"/>
                                </a:cxn>
                                <a:cxn ang="T29">
                                  <a:pos x="T2" y="T3"/>
                                </a:cxn>
                                <a:cxn ang="T30">
                                  <a:pos x="T4" y="T5"/>
                                </a:cxn>
                                <a:cxn ang="T31">
                                  <a:pos x="T6" y="T7"/>
                                </a:cxn>
                                <a:cxn ang="T32">
                                  <a:pos x="T8" y="T9"/>
                                </a:cxn>
                                <a:cxn ang="T33">
                                  <a:pos x="T10" y="T11"/>
                                </a:cxn>
                                <a:cxn ang="T34">
                                  <a:pos x="T12" y="T13"/>
                                </a:cxn>
                                <a:cxn ang="T35">
                                  <a:pos x="T14" y="T15"/>
                                </a:cxn>
                                <a:cxn ang="T36">
                                  <a:pos x="T16" y="T17"/>
                                </a:cxn>
                                <a:cxn ang="T37">
                                  <a:pos x="T18" y="T19"/>
                                </a:cxn>
                                <a:cxn ang="T38">
                                  <a:pos x="T20" y="T21"/>
                                </a:cxn>
                                <a:cxn ang="T39">
                                  <a:pos x="T22" y="T23"/>
                                </a:cxn>
                                <a:cxn ang="T40">
                                  <a:pos x="T24" y="T25"/>
                                </a:cxn>
                                <a:cxn ang="T41">
                                  <a:pos x="T26" y="T27"/>
                                </a:cxn>
                              </a:cxnLst>
                              <a:rect l="T42" t="T43" r="T44" b="T45"/>
                              <a:pathLst>
                                <a:path w="216" h="250">
                                  <a:moveTo>
                                    <a:pt x="0" y="148"/>
                                  </a:moveTo>
                                  <a:lnTo>
                                    <a:pt x="14" y="90"/>
                                  </a:lnTo>
                                  <a:lnTo>
                                    <a:pt x="29" y="57"/>
                                  </a:lnTo>
                                  <a:lnTo>
                                    <a:pt x="52" y="26"/>
                                  </a:lnTo>
                                  <a:lnTo>
                                    <a:pt x="83" y="0"/>
                                  </a:lnTo>
                                  <a:lnTo>
                                    <a:pt x="90" y="45"/>
                                  </a:lnTo>
                                  <a:lnTo>
                                    <a:pt x="109" y="83"/>
                                  </a:lnTo>
                                  <a:lnTo>
                                    <a:pt x="148" y="132"/>
                                  </a:lnTo>
                                  <a:lnTo>
                                    <a:pt x="193" y="170"/>
                                  </a:lnTo>
                                  <a:lnTo>
                                    <a:pt x="216" y="174"/>
                                  </a:lnTo>
                                  <a:lnTo>
                                    <a:pt x="195" y="217"/>
                                  </a:lnTo>
                                  <a:lnTo>
                                    <a:pt x="170" y="250"/>
                                  </a:lnTo>
                                  <a:lnTo>
                                    <a:pt x="106" y="224"/>
                                  </a:lnTo>
                                  <a:lnTo>
                                    <a:pt x="0" y="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00A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>
                                <a:latin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1277" name="Freeform 20"/>
                            <p:cNvSpPr/>
                            <p:nvPr/>
                          </p:nvSpPr>
                          <p:spPr bwMode="auto">
                            <a:xfrm>
                              <a:off x="2670" y="1822"/>
                              <a:ext cx="107" cy="100"/>
                            </a:xfrm>
                            <a:custGeom>
                              <a:avLst/>
                              <a:gdLst>
                                <a:gd name="T0" fmla="*/ 0 w 214"/>
                                <a:gd name="T1" fmla="*/ 124 h 201"/>
                                <a:gd name="T2" fmla="*/ 59 w 214"/>
                                <a:gd name="T3" fmla="*/ 201 h 201"/>
                                <a:gd name="T4" fmla="*/ 113 w 214"/>
                                <a:gd name="T5" fmla="*/ 190 h 201"/>
                                <a:gd name="T6" fmla="*/ 160 w 214"/>
                                <a:gd name="T7" fmla="*/ 159 h 201"/>
                                <a:gd name="T8" fmla="*/ 207 w 214"/>
                                <a:gd name="T9" fmla="*/ 124 h 201"/>
                                <a:gd name="T10" fmla="*/ 214 w 214"/>
                                <a:gd name="T11" fmla="*/ 81 h 201"/>
                                <a:gd name="T12" fmla="*/ 122 w 214"/>
                                <a:gd name="T13" fmla="*/ 0 h 201"/>
                                <a:gd name="T14" fmla="*/ 68 w 214"/>
                                <a:gd name="T15" fmla="*/ 56 h 201"/>
                                <a:gd name="T16" fmla="*/ 0 w 214"/>
                                <a:gd name="T17" fmla="*/ 124 h 201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w 214"/>
                                <a:gd name="T28" fmla="*/ 0 h 201"/>
                                <a:gd name="T29" fmla="*/ 214 w 214"/>
                                <a:gd name="T30" fmla="*/ 201 h 201"/>
                              </a:gdLst>
                              <a:ahLst/>
                              <a:cxnLst>
                                <a:cxn ang="T18">
                                  <a:pos x="T0" y="T1"/>
                                </a:cxn>
                                <a:cxn ang="T19">
                                  <a:pos x="T2" y="T3"/>
                                </a:cxn>
                                <a:cxn ang="T20">
                                  <a:pos x="T4" y="T5"/>
                                </a:cxn>
                                <a:cxn ang="T21">
                                  <a:pos x="T6" y="T7"/>
                                </a:cxn>
                                <a:cxn ang="T22">
                                  <a:pos x="T8" y="T9"/>
                                </a:cxn>
                                <a:cxn ang="T23">
                                  <a:pos x="T10" y="T11"/>
                                </a:cxn>
                                <a:cxn ang="T24">
                                  <a:pos x="T12" y="T13"/>
                                </a:cxn>
                                <a:cxn ang="T25">
                                  <a:pos x="T14" y="T15"/>
                                </a:cxn>
                                <a:cxn ang="T26">
                                  <a:pos x="T16" y="T17"/>
                                </a:cxn>
                              </a:cxnLst>
                              <a:rect l="T27" t="T28" r="T29" b="T30"/>
                              <a:pathLst>
                                <a:path w="214" h="201">
                                  <a:moveTo>
                                    <a:pt x="0" y="124"/>
                                  </a:moveTo>
                                  <a:lnTo>
                                    <a:pt x="59" y="201"/>
                                  </a:lnTo>
                                  <a:lnTo>
                                    <a:pt x="113" y="190"/>
                                  </a:lnTo>
                                  <a:lnTo>
                                    <a:pt x="160" y="159"/>
                                  </a:lnTo>
                                  <a:lnTo>
                                    <a:pt x="207" y="124"/>
                                  </a:lnTo>
                                  <a:lnTo>
                                    <a:pt x="214" y="81"/>
                                  </a:lnTo>
                                  <a:lnTo>
                                    <a:pt x="122" y="0"/>
                                  </a:lnTo>
                                  <a:lnTo>
                                    <a:pt x="68" y="56"/>
                                  </a:lnTo>
                                  <a:lnTo>
                                    <a:pt x="0" y="12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00A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>
                                <a:latin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51275" name="Freeform 21"/>
                          <p:cNvSpPr/>
                          <p:nvPr/>
                        </p:nvSpPr>
                        <p:spPr bwMode="auto">
                          <a:xfrm>
                            <a:off x="2690" y="1760"/>
                            <a:ext cx="449" cy="357"/>
                          </a:xfrm>
                          <a:custGeom>
                            <a:avLst/>
                            <a:gdLst>
                              <a:gd name="T0" fmla="*/ 520 w 896"/>
                              <a:gd name="T1" fmla="*/ 33 h 716"/>
                              <a:gd name="T2" fmla="*/ 604 w 896"/>
                              <a:gd name="T3" fmla="*/ 54 h 716"/>
                              <a:gd name="T4" fmla="*/ 639 w 896"/>
                              <a:gd name="T5" fmla="*/ 71 h 716"/>
                              <a:gd name="T6" fmla="*/ 665 w 896"/>
                              <a:gd name="T7" fmla="*/ 96 h 716"/>
                              <a:gd name="T8" fmla="*/ 712 w 896"/>
                              <a:gd name="T9" fmla="*/ 117 h 716"/>
                              <a:gd name="T10" fmla="*/ 761 w 896"/>
                              <a:gd name="T11" fmla="*/ 174 h 716"/>
                              <a:gd name="T12" fmla="*/ 816 w 896"/>
                              <a:gd name="T13" fmla="*/ 218 h 716"/>
                              <a:gd name="T14" fmla="*/ 896 w 896"/>
                              <a:gd name="T15" fmla="*/ 237 h 716"/>
                              <a:gd name="T16" fmla="*/ 893 w 896"/>
                              <a:gd name="T17" fmla="*/ 329 h 716"/>
                              <a:gd name="T18" fmla="*/ 862 w 896"/>
                              <a:gd name="T19" fmla="*/ 414 h 716"/>
                              <a:gd name="T20" fmla="*/ 794 w 896"/>
                              <a:gd name="T21" fmla="*/ 439 h 716"/>
                              <a:gd name="T22" fmla="*/ 735 w 896"/>
                              <a:gd name="T23" fmla="*/ 460 h 716"/>
                              <a:gd name="T24" fmla="*/ 747 w 896"/>
                              <a:gd name="T25" fmla="*/ 543 h 716"/>
                              <a:gd name="T26" fmla="*/ 748 w 896"/>
                              <a:gd name="T27" fmla="*/ 657 h 716"/>
                              <a:gd name="T28" fmla="*/ 696 w 896"/>
                              <a:gd name="T29" fmla="*/ 686 h 716"/>
                              <a:gd name="T30" fmla="*/ 578 w 896"/>
                              <a:gd name="T31" fmla="*/ 702 h 716"/>
                              <a:gd name="T32" fmla="*/ 470 w 896"/>
                              <a:gd name="T33" fmla="*/ 697 h 716"/>
                              <a:gd name="T34" fmla="*/ 383 w 896"/>
                              <a:gd name="T35" fmla="*/ 716 h 716"/>
                              <a:gd name="T36" fmla="*/ 257 w 896"/>
                              <a:gd name="T37" fmla="*/ 688 h 716"/>
                              <a:gd name="T38" fmla="*/ 188 w 896"/>
                              <a:gd name="T39" fmla="*/ 653 h 716"/>
                              <a:gd name="T40" fmla="*/ 181 w 896"/>
                              <a:gd name="T41" fmla="*/ 562 h 716"/>
                              <a:gd name="T42" fmla="*/ 165 w 896"/>
                              <a:gd name="T43" fmla="*/ 486 h 716"/>
                              <a:gd name="T44" fmla="*/ 123 w 896"/>
                              <a:gd name="T45" fmla="*/ 442 h 716"/>
                              <a:gd name="T46" fmla="*/ 97 w 896"/>
                              <a:gd name="T47" fmla="*/ 374 h 716"/>
                              <a:gd name="T48" fmla="*/ 42 w 896"/>
                              <a:gd name="T49" fmla="*/ 348 h 716"/>
                              <a:gd name="T50" fmla="*/ 0 w 896"/>
                              <a:gd name="T51" fmla="*/ 313 h 716"/>
                              <a:gd name="T52" fmla="*/ 68 w 896"/>
                              <a:gd name="T53" fmla="*/ 287 h 716"/>
                              <a:gd name="T54" fmla="*/ 141 w 896"/>
                              <a:gd name="T55" fmla="*/ 214 h 716"/>
                              <a:gd name="T56" fmla="*/ 165 w 896"/>
                              <a:gd name="T57" fmla="*/ 153 h 716"/>
                              <a:gd name="T58" fmla="*/ 195 w 896"/>
                              <a:gd name="T59" fmla="*/ 98 h 716"/>
                              <a:gd name="T60" fmla="*/ 240 w 896"/>
                              <a:gd name="T61" fmla="*/ 61 h 716"/>
                              <a:gd name="T62" fmla="*/ 308 w 896"/>
                              <a:gd name="T63" fmla="*/ 23 h 716"/>
                              <a:gd name="T64" fmla="*/ 0 60000 65536"/>
                              <a:gd name="T65" fmla="*/ 0 60000 65536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  <a:gd name="T78" fmla="*/ 0 60000 65536"/>
                              <a:gd name="T79" fmla="*/ 0 60000 65536"/>
                              <a:gd name="T80" fmla="*/ 0 60000 65536"/>
                              <a:gd name="T81" fmla="*/ 0 60000 65536"/>
                              <a:gd name="T82" fmla="*/ 0 60000 65536"/>
                              <a:gd name="T83" fmla="*/ 0 60000 65536"/>
                              <a:gd name="T84" fmla="*/ 0 60000 65536"/>
                              <a:gd name="T85" fmla="*/ 0 60000 65536"/>
                              <a:gd name="T86" fmla="*/ 0 60000 65536"/>
                              <a:gd name="T87" fmla="*/ 0 60000 65536"/>
                              <a:gd name="T88" fmla="*/ 0 60000 65536"/>
                              <a:gd name="T89" fmla="*/ 0 60000 65536"/>
                              <a:gd name="T90" fmla="*/ 0 60000 65536"/>
                              <a:gd name="T91" fmla="*/ 0 60000 65536"/>
                              <a:gd name="T92" fmla="*/ 0 60000 65536"/>
                              <a:gd name="T93" fmla="*/ 0 60000 65536"/>
                              <a:gd name="T94" fmla="*/ 0 60000 65536"/>
                              <a:gd name="T95" fmla="*/ 0 60000 65536"/>
                              <a:gd name="T96" fmla="*/ 0 w 896"/>
                              <a:gd name="T97" fmla="*/ 0 h 716"/>
                              <a:gd name="T98" fmla="*/ 896 w 896"/>
                              <a:gd name="T99" fmla="*/ 716 h 716"/>
                            </a:gdLst>
                            <a:ahLst/>
                            <a:cxnLst>
                              <a:cxn ang="T64">
                                <a:pos x="T0" y="T1"/>
                              </a:cxn>
                              <a:cxn ang="T65">
                                <a:pos x="T2" y="T3"/>
                              </a:cxn>
                              <a:cxn ang="T66">
                                <a:pos x="T4" y="T5"/>
                              </a:cxn>
                              <a:cxn ang="T67">
                                <a:pos x="T6" y="T7"/>
                              </a:cxn>
                              <a:cxn ang="T68">
                                <a:pos x="T8" y="T9"/>
                              </a:cxn>
                              <a:cxn ang="T69">
                                <a:pos x="T10" y="T11"/>
                              </a:cxn>
                              <a:cxn ang="T70">
                                <a:pos x="T12" y="T13"/>
                              </a:cxn>
                              <a:cxn ang="T71">
                                <a:pos x="T14" y="T15"/>
                              </a:cxn>
                              <a:cxn ang="T72">
                                <a:pos x="T16" y="T17"/>
                              </a:cxn>
                              <a:cxn ang="T73">
                                <a:pos x="T18" y="T19"/>
                              </a:cxn>
                              <a:cxn ang="T74">
                                <a:pos x="T20" y="T21"/>
                              </a:cxn>
                              <a:cxn ang="T75">
                                <a:pos x="T22" y="T23"/>
                              </a:cxn>
                              <a:cxn ang="T76">
                                <a:pos x="T24" y="T25"/>
                              </a:cxn>
                              <a:cxn ang="T77">
                                <a:pos x="T26" y="T27"/>
                              </a:cxn>
                              <a:cxn ang="T78">
                                <a:pos x="T28" y="T29"/>
                              </a:cxn>
                              <a:cxn ang="T79">
                                <a:pos x="T30" y="T31"/>
                              </a:cxn>
                              <a:cxn ang="T80">
                                <a:pos x="T32" y="T33"/>
                              </a:cxn>
                              <a:cxn ang="T81">
                                <a:pos x="T34" y="T35"/>
                              </a:cxn>
                              <a:cxn ang="T82">
                                <a:pos x="T36" y="T37"/>
                              </a:cxn>
                              <a:cxn ang="T83">
                                <a:pos x="T38" y="T39"/>
                              </a:cxn>
                              <a:cxn ang="T84">
                                <a:pos x="T40" y="T41"/>
                              </a:cxn>
                              <a:cxn ang="T85">
                                <a:pos x="T42" y="T43"/>
                              </a:cxn>
                              <a:cxn ang="T86">
                                <a:pos x="T44" y="T45"/>
                              </a:cxn>
                              <a:cxn ang="T87">
                                <a:pos x="T46" y="T47"/>
                              </a:cxn>
                              <a:cxn ang="T88">
                                <a:pos x="T48" y="T49"/>
                              </a:cxn>
                              <a:cxn ang="T89">
                                <a:pos x="T50" y="T51"/>
                              </a:cxn>
                              <a:cxn ang="T90">
                                <a:pos x="T52" y="T53"/>
                              </a:cxn>
                              <a:cxn ang="T91">
                                <a:pos x="T54" y="T55"/>
                              </a:cxn>
                              <a:cxn ang="T92">
                                <a:pos x="T56" y="T57"/>
                              </a:cxn>
                              <a:cxn ang="T93">
                                <a:pos x="T58" y="T59"/>
                              </a:cxn>
                              <a:cxn ang="T94">
                                <a:pos x="T60" y="T61"/>
                              </a:cxn>
                              <a:cxn ang="T95">
                                <a:pos x="T62" y="T63"/>
                              </a:cxn>
                            </a:cxnLst>
                            <a:rect l="T96" t="T97" r="T98" b="T99"/>
                            <a:pathLst>
                              <a:path w="896" h="716">
                                <a:moveTo>
                                  <a:pt x="395" y="0"/>
                                </a:moveTo>
                                <a:lnTo>
                                  <a:pt x="520" y="33"/>
                                </a:lnTo>
                                <a:lnTo>
                                  <a:pt x="571" y="44"/>
                                </a:lnTo>
                                <a:lnTo>
                                  <a:pt x="604" y="54"/>
                                </a:lnTo>
                                <a:lnTo>
                                  <a:pt x="621" y="61"/>
                                </a:lnTo>
                                <a:lnTo>
                                  <a:pt x="639" y="71"/>
                                </a:lnTo>
                                <a:lnTo>
                                  <a:pt x="653" y="82"/>
                                </a:lnTo>
                                <a:lnTo>
                                  <a:pt x="665" y="96"/>
                                </a:lnTo>
                                <a:lnTo>
                                  <a:pt x="677" y="118"/>
                                </a:lnTo>
                                <a:lnTo>
                                  <a:pt x="712" y="117"/>
                                </a:lnTo>
                                <a:lnTo>
                                  <a:pt x="735" y="146"/>
                                </a:lnTo>
                                <a:lnTo>
                                  <a:pt x="761" y="174"/>
                                </a:lnTo>
                                <a:lnTo>
                                  <a:pt x="785" y="195"/>
                                </a:lnTo>
                                <a:lnTo>
                                  <a:pt x="816" y="218"/>
                                </a:lnTo>
                                <a:lnTo>
                                  <a:pt x="855" y="232"/>
                                </a:lnTo>
                                <a:lnTo>
                                  <a:pt x="896" y="237"/>
                                </a:lnTo>
                                <a:lnTo>
                                  <a:pt x="896" y="273"/>
                                </a:lnTo>
                                <a:lnTo>
                                  <a:pt x="893" y="329"/>
                                </a:lnTo>
                                <a:lnTo>
                                  <a:pt x="879" y="380"/>
                                </a:lnTo>
                                <a:lnTo>
                                  <a:pt x="862" y="414"/>
                                </a:lnTo>
                                <a:lnTo>
                                  <a:pt x="834" y="435"/>
                                </a:lnTo>
                                <a:lnTo>
                                  <a:pt x="794" y="439"/>
                                </a:lnTo>
                                <a:lnTo>
                                  <a:pt x="745" y="425"/>
                                </a:lnTo>
                                <a:lnTo>
                                  <a:pt x="735" y="460"/>
                                </a:lnTo>
                                <a:lnTo>
                                  <a:pt x="736" y="498"/>
                                </a:lnTo>
                                <a:lnTo>
                                  <a:pt x="747" y="543"/>
                                </a:lnTo>
                                <a:lnTo>
                                  <a:pt x="750" y="603"/>
                                </a:lnTo>
                                <a:lnTo>
                                  <a:pt x="748" y="657"/>
                                </a:lnTo>
                                <a:lnTo>
                                  <a:pt x="748" y="691"/>
                                </a:lnTo>
                                <a:lnTo>
                                  <a:pt x="696" y="686"/>
                                </a:lnTo>
                                <a:lnTo>
                                  <a:pt x="658" y="690"/>
                                </a:lnTo>
                                <a:lnTo>
                                  <a:pt x="578" y="702"/>
                                </a:lnTo>
                                <a:lnTo>
                                  <a:pt x="512" y="704"/>
                                </a:lnTo>
                                <a:lnTo>
                                  <a:pt x="470" y="697"/>
                                </a:lnTo>
                                <a:lnTo>
                                  <a:pt x="437" y="711"/>
                                </a:lnTo>
                                <a:lnTo>
                                  <a:pt x="383" y="716"/>
                                </a:lnTo>
                                <a:lnTo>
                                  <a:pt x="313" y="707"/>
                                </a:lnTo>
                                <a:lnTo>
                                  <a:pt x="257" y="688"/>
                                </a:lnTo>
                                <a:lnTo>
                                  <a:pt x="221" y="672"/>
                                </a:lnTo>
                                <a:lnTo>
                                  <a:pt x="188" y="653"/>
                                </a:lnTo>
                                <a:lnTo>
                                  <a:pt x="155" y="629"/>
                                </a:lnTo>
                                <a:lnTo>
                                  <a:pt x="181" y="562"/>
                                </a:lnTo>
                                <a:lnTo>
                                  <a:pt x="195" y="510"/>
                                </a:lnTo>
                                <a:lnTo>
                                  <a:pt x="165" y="486"/>
                                </a:lnTo>
                                <a:lnTo>
                                  <a:pt x="139" y="463"/>
                                </a:lnTo>
                                <a:lnTo>
                                  <a:pt x="123" y="442"/>
                                </a:lnTo>
                                <a:lnTo>
                                  <a:pt x="113" y="414"/>
                                </a:lnTo>
                                <a:lnTo>
                                  <a:pt x="97" y="374"/>
                                </a:lnTo>
                                <a:lnTo>
                                  <a:pt x="71" y="359"/>
                                </a:lnTo>
                                <a:lnTo>
                                  <a:pt x="42" y="348"/>
                                </a:lnTo>
                                <a:lnTo>
                                  <a:pt x="17" y="333"/>
                                </a:lnTo>
                                <a:lnTo>
                                  <a:pt x="0" y="313"/>
                                </a:lnTo>
                                <a:lnTo>
                                  <a:pt x="26" y="307"/>
                                </a:lnTo>
                                <a:lnTo>
                                  <a:pt x="68" y="287"/>
                                </a:lnTo>
                                <a:lnTo>
                                  <a:pt x="103" y="263"/>
                                </a:lnTo>
                                <a:lnTo>
                                  <a:pt x="141" y="214"/>
                                </a:lnTo>
                                <a:lnTo>
                                  <a:pt x="146" y="178"/>
                                </a:lnTo>
                                <a:lnTo>
                                  <a:pt x="165" y="153"/>
                                </a:lnTo>
                                <a:lnTo>
                                  <a:pt x="183" y="131"/>
                                </a:lnTo>
                                <a:lnTo>
                                  <a:pt x="195" y="98"/>
                                </a:lnTo>
                                <a:lnTo>
                                  <a:pt x="210" y="75"/>
                                </a:lnTo>
                                <a:lnTo>
                                  <a:pt x="240" y="61"/>
                                </a:lnTo>
                                <a:lnTo>
                                  <a:pt x="270" y="61"/>
                                </a:lnTo>
                                <a:lnTo>
                                  <a:pt x="308" y="23"/>
                                </a:lnTo>
                                <a:lnTo>
                                  <a:pt x="395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60FF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>
                              <a:latin typeface="Calibri" panose="020F050202020403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1267" name="Group 22"/>
                        <p:cNvGrpSpPr/>
                        <p:nvPr/>
                      </p:nvGrpSpPr>
                      <p:grpSpPr bwMode="auto">
                        <a:xfrm>
                          <a:off x="2762" y="1805"/>
                          <a:ext cx="298" cy="242"/>
                          <a:chOff x="2762" y="1805"/>
                          <a:chExt cx="298" cy="242"/>
                        </a:xfrm>
                      </p:grpSpPr>
                      <p:grpSp>
                        <p:nvGrpSpPr>
                          <p:cNvPr id="51268" name="Group 23"/>
                          <p:cNvGrpSpPr/>
                          <p:nvPr/>
                        </p:nvGrpSpPr>
                        <p:grpSpPr bwMode="auto">
                          <a:xfrm>
                            <a:off x="2762" y="1805"/>
                            <a:ext cx="298" cy="242"/>
                            <a:chOff x="2762" y="1805"/>
                            <a:chExt cx="298" cy="242"/>
                          </a:xfrm>
                        </p:grpSpPr>
                        <p:sp>
                          <p:nvSpPr>
                            <p:cNvPr id="51270" name="Freeform 24"/>
                            <p:cNvSpPr/>
                            <p:nvPr/>
                          </p:nvSpPr>
                          <p:spPr bwMode="auto">
                            <a:xfrm>
                              <a:off x="2762" y="1832"/>
                              <a:ext cx="56" cy="64"/>
                            </a:xfrm>
                            <a:custGeom>
                              <a:avLst/>
                              <a:gdLst>
                                <a:gd name="T0" fmla="*/ 0 w 113"/>
                                <a:gd name="T1" fmla="*/ 31 h 128"/>
                                <a:gd name="T2" fmla="*/ 20 w 113"/>
                                <a:gd name="T3" fmla="*/ 52 h 128"/>
                                <a:gd name="T4" fmla="*/ 22 w 113"/>
                                <a:gd name="T5" fmla="*/ 64 h 128"/>
                                <a:gd name="T6" fmla="*/ 33 w 113"/>
                                <a:gd name="T7" fmla="*/ 78 h 128"/>
                                <a:gd name="T8" fmla="*/ 48 w 113"/>
                                <a:gd name="T9" fmla="*/ 85 h 128"/>
                                <a:gd name="T10" fmla="*/ 62 w 113"/>
                                <a:gd name="T11" fmla="*/ 99 h 128"/>
                                <a:gd name="T12" fmla="*/ 71 w 113"/>
                                <a:gd name="T13" fmla="*/ 115 h 128"/>
                                <a:gd name="T14" fmla="*/ 97 w 113"/>
                                <a:gd name="T15" fmla="*/ 121 h 128"/>
                                <a:gd name="T16" fmla="*/ 113 w 113"/>
                                <a:gd name="T17" fmla="*/ 128 h 128"/>
                                <a:gd name="T18" fmla="*/ 83 w 113"/>
                                <a:gd name="T19" fmla="*/ 108 h 128"/>
                                <a:gd name="T20" fmla="*/ 67 w 113"/>
                                <a:gd name="T21" fmla="*/ 90 h 128"/>
                                <a:gd name="T22" fmla="*/ 55 w 113"/>
                                <a:gd name="T23" fmla="*/ 78 h 128"/>
                                <a:gd name="T24" fmla="*/ 54 w 113"/>
                                <a:gd name="T25" fmla="*/ 54 h 128"/>
                                <a:gd name="T26" fmla="*/ 45 w 113"/>
                                <a:gd name="T27" fmla="*/ 59 h 128"/>
                                <a:gd name="T28" fmla="*/ 33 w 113"/>
                                <a:gd name="T29" fmla="*/ 52 h 128"/>
                                <a:gd name="T30" fmla="*/ 24 w 113"/>
                                <a:gd name="T31" fmla="*/ 33 h 128"/>
                                <a:gd name="T32" fmla="*/ 20 w 113"/>
                                <a:gd name="T33" fmla="*/ 19 h 128"/>
                                <a:gd name="T34" fmla="*/ 22 w 113"/>
                                <a:gd name="T35" fmla="*/ 0 h 128"/>
                                <a:gd name="T36" fmla="*/ 10 w 113"/>
                                <a:gd name="T37" fmla="*/ 10 h 128"/>
                                <a:gd name="T38" fmla="*/ 0 w 113"/>
                                <a:gd name="T39" fmla="*/ 31 h 128"/>
                                <a:gd name="T40" fmla="*/ 0 60000 65536"/>
                                <a:gd name="T41" fmla="*/ 0 60000 65536"/>
                                <a:gd name="T42" fmla="*/ 0 60000 65536"/>
                                <a:gd name="T43" fmla="*/ 0 60000 65536"/>
                                <a:gd name="T44" fmla="*/ 0 60000 65536"/>
                                <a:gd name="T45" fmla="*/ 0 60000 65536"/>
                                <a:gd name="T46" fmla="*/ 0 60000 65536"/>
                                <a:gd name="T47" fmla="*/ 0 60000 65536"/>
                                <a:gd name="T48" fmla="*/ 0 60000 65536"/>
                                <a:gd name="T49" fmla="*/ 0 60000 65536"/>
                                <a:gd name="T50" fmla="*/ 0 60000 65536"/>
                                <a:gd name="T51" fmla="*/ 0 60000 65536"/>
                                <a:gd name="T52" fmla="*/ 0 60000 65536"/>
                                <a:gd name="T53" fmla="*/ 0 60000 65536"/>
                                <a:gd name="T54" fmla="*/ 0 60000 65536"/>
                                <a:gd name="T55" fmla="*/ 0 60000 65536"/>
                                <a:gd name="T56" fmla="*/ 0 60000 65536"/>
                                <a:gd name="T57" fmla="*/ 0 60000 65536"/>
                                <a:gd name="T58" fmla="*/ 0 60000 65536"/>
                                <a:gd name="T59" fmla="*/ 0 60000 65536"/>
                                <a:gd name="T60" fmla="*/ 0 w 113"/>
                                <a:gd name="T61" fmla="*/ 0 h 128"/>
                                <a:gd name="T62" fmla="*/ 113 w 113"/>
                                <a:gd name="T63" fmla="*/ 128 h 128"/>
                              </a:gdLst>
                              <a:ahLst/>
                              <a:cxnLst>
                                <a:cxn ang="T40">
                                  <a:pos x="T0" y="T1"/>
                                </a:cxn>
                                <a:cxn ang="T41">
                                  <a:pos x="T2" y="T3"/>
                                </a:cxn>
                                <a:cxn ang="T42">
                                  <a:pos x="T4" y="T5"/>
                                </a:cxn>
                                <a:cxn ang="T43">
                                  <a:pos x="T6" y="T7"/>
                                </a:cxn>
                                <a:cxn ang="T44">
                                  <a:pos x="T8" y="T9"/>
                                </a:cxn>
                                <a:cxn ang="T45">
                                  <a:pos x="T10" y="T11"/>
                                </a:cxn>
                                <a:cxn ang="T46">
                                  <a:pos x="T12" y="T13"/>
                                </a:cxn>
                                <a:cxn ang="T47">
                                  <a:pos x="T14" y="T15"/>
                                </a:cxn>
                                <a:cxn ang="T48">
                                  <a:pos x="T16" y="T17"/>
                                </a:cxn>
                                <a:cxn ang="T49">
                                  <a:pos x="T18" y="T19"/>
                                </a:cxn>
                                <a:cxn ang="T50">
                                  <a:pos x="T20" y="T21"/>
                                </a:cxn>
                                <a:cxn ang="T51">
                                  <a:pos x="T22" y="T23"/>
                                </a:cxn>
                                <a:cxn ang="T52">
                                  <a:pos x="T24" y="T25"/>
                                </a:cxn>
                                <a:cxn ang="T53">
                                  <a:pos x="T26" y="T27"/>
                                </a:cxn>
                                <a:cxn ang="T54">
                                  <a:pos x="T28" y="T29"/>
                                </a:cxn>
                                <a:cxn ang="T55">
                                  <a:pos x="T30" y="T31"/>
                                </a:cxn>
                                <a:cxn ang="T56">
                                  <a:pos x="T32" y="T33"/>
                                </a:cxn>
                                <a:cxn ang="T57">
                                  <a:pos x="T34" y="T35"/>
                                </a:cxn>
                                <a:cxn ang="T58">
                                  <a:pos x="T36" y="T37"/>
                                </a:cxn>
                                <a:cxn ang="T59">
                                  <a:pos x="T38" y="T39"/>
                                </a:cxn>
                              </a:cxnLst>
                              <a:rect l="T60" t="T61" r="T62" b="T63"/>
                              <a:pathLst>
                                <a:path w="113" h="128">
                                  <a:moveTo>
                                    <a:pt x="0" y="31"/>
                                  </a:moveTo>
                                  <a:lnTo>
                                    <a:pt x="20" y="52"/>
                                  </a:lnTo>
                                  <a:lnTo>
                                    <a:pt x="22" y="64"/>
                                  </a:lnTo>
                                  <a:lnTo>
                                    <a:pt x="33" y="78"/>
                                  </a:lnTo>
                                  <a:lnTo>
                                    <a:pt x="48" y="85"/>
                                  </a:lnTo>
                                  <a:lnTo>
                                    <a:pt x="62" y="99"/>
                                  </a:lnTo>
                                  <a:lnTo>
                                    <a:pt x="71" y="115"/>
                                  </a:lnTo>
                                  <a:lnTo>
                                    <a:pt x="97" y="121"/>
                                  </a:lnTo>
                                  <a:lnTo>
                                    <a:pt x="113" y="128"/>
                                  </a:lnTo>
                                  <a:lnTo>
                                    <a:pt x="83" y="108"/>
                                  </a:lnTo>
                                  <a:lnTo>
                                    <a:pt x="67" y="90"/>
                                  </a:lnTo>
                                  <a:lnTo>
                                    <a:pt x="55" y="78"/>
                                  </a:lnTo>
                                  <a:lnTo>
                                    <a:pt x="54" y="54"/>
                                  </a:lnTo>
                                  <a:lnTo>
                                    <a:pt x="45" y="59"/>
                                  </a:lnTo>
                                  <a:lnTo>
                                    <a:pt x="33" y="52"/>
                                  </a:lnTo>
                                  <a:lnTo>
                                    <a:pt x="24" y="33"/>
                                  </a:lnTo>
                                  <a:lnTo>
                                    <a:pt x="20" y="19"/>
                                  </a:lnTo>
                                  <a:lnTo>
                                    <a:pt x="22" y="0"/>
                                  </a:lnTo>
                                  <a:lnTo>
                                    <a:pt x="10" y="10"/>
                                  </a:lnTo>
                                  <a:lnTo>
                                    <a:pt x="0" y="3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00A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>
                                <a:latin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1271" name="Freeform 25"/>
                            <p:cNvSpPr/>
                            <p:nvPr/>
                          </p:nvSpPr>
                          <p:spPr bwMode="auto">
                            <a:xfrm>
                              <a:off x="2762" y="1995"/>
                              <a:ext cx="60" cy="52"/>
                            </a:xfrm>
                            <a:custGeom>
                              <a:avLst/>
                              <a:gdLst>
                                <a:gd name="T0" fmla="*/ 0 w 120"/>
                                <a:gd name="T1" fmla="*/ 0 h 105"/>
                                <a:gd name="T2" fmla="*/ 14 w 120"/>
                                <a:gd name="T3" fmla="*/ 16 h 105"/>
                                <a:gd name="T4" fmla="*/ 26 w 120"/>
                                <a:gd name="T5" fmla="*/ 26 h 105"/>
                                <a:gd name="T6" fmla="*/ 40 w 120"/>
                                <a:gd name="T7" fmla="*/ 40 h 105"/>
                                <a:gd name="T8" fmla="*/ 54 w 120"/>
                                <a:gd name="T9" fmla="*/ 54 h 105"/>
                                <a:gd name="T10" fmla="*/ 71 w 120"/>
                                <a:gd name="T11" fmla="*/ 68 h 105"/>
                                <a:gd name="T12" fmla="*/ 81 w 120"/>
                                <a:gd name="T13" fmla="*/ 105 h 105"/>
                                <a:gd name="T14" fmla="*/ 80 w 120"/>
                                <a:gd name="T15" fmla="*/ 70 h 105"/>
                                <a:gd name="T16" fmla="*/ 73 w 120"/>
                                <a:gd name="T17" fmla="*/ 54 h 105"/>
                                <a:gd name="T18" fmla="*/ 57 w 120"/>
                                <a:gd name="T19" fmla="*/ 44 h 105"/>
                                <a:gd name="T20" fmla="*/ 54 w 120"/>
                                <a:gd name="T21" fmla="*/ 37 h 105"/>
                                <a:gd name="T22" fmla="*/ 69 w 120"/>
                                <a:gd name="T23" fmla="*/ 40 h 105"/>
                                <a:gd name="T24" fmla="*/ 95 w 120"/>
                                <a:gd name="T25" fmla="*/ 42 h 105"/>
                                <a:gd name="T26" fmla="*/ 120 w 120"/>
                                <a:gd name="T27" fmla="*/ 37 h 105"/>
                                <a:gd name="T28" fmla="*/ 92 w 120"/>
                                <a:gd name="T29" fmla="*/ 33 h 105"/>
                                <a:gd name="T30" fmla="*/ 55 w 120"/>
                                <a:gd name="T31" fmla="*/ 28 h 105"/>
                                <a:gd name="T32" fmla="*/ 29 w 120"/>
                                <a:gd name="T33" fmla="*/ 19 h 105"/>
                                <a:gd name="T34" fmla="*/ 0 w 120"/>
                                <a:gd name="T35" fmla="*/ 0 h 105"/>
                                <a:gd name="T36" fmla="*/ 0 60000 65536"/>
                                <a:gd name="T37" fmla="*/ 0 60000 65536"/>
                                <a:gd name="T38" fmla="*/ 0 60000 65536"/>
                                <a:gd name="T39" fmla="*/ 0 60000 65536"/>
                                <a:gd name="T40" fmla="*/ 0 60000 65536"/>
                                <a:gd name="T41" fmla="*/ 0 60000 65536"/>
                                <a:gd name="T42" fmla="*/ 0 60000 65536"/>
                                <a:gd name="T43" fmla="*/ 0 60000 65536"/>
                                <a:gd name="T44" fmla="*/ 0 60000 65536"/>
                                <a:gd name="T45" fmla="*/ 0 60000 65536"/>
                                <a:gd name="T46" fmla="*/ 0 60000 65536"/>
                                <a:gd name="T47" fmla="*/ 0 60000 65536"/>
                                <a:gd name="T48" fmla="*/ 0 60000 65536"/>
                                <a:gd name="T49" fmla="*/ 0 60000 65536"/>
                                <a:gd name="T50" fmla="*/ 0 60000 65536"/>
                                <a:gd name="T51" fmla="*/ 0 60000 65536"/>
                                <a:gd name="T52" fmla="*/ 0 60000 65536"/>
                                <a:gd name="T53" fmla="*/ 0 60000 65536"/>
                                <a:gd name="T54" fmla="*/ 0 w 120"/>
                                <a:gd name="T55" fmla="*/ 0 h 105"/>
                                <a:gd name="T56" fmla="*/ 120 w 120"/>
                                <a:gd name="T57" fmla="*/ 105 h 105"/>
                              </a:gdLst>
                              <a:ahLst/>
                              <a:cxnLst>
                                <a:cxn ang="T36">
                                  <a:pos x="T0" y="T1"/>
                                </a:cxn>
                                <a:cxn ang="T37">
                                  <a:pos x="T2" y="T3"/>
                                </a:cxn>
                                <a:cxn ang="T38">
                                  <a:pos x="T4" y="T5"/>
                                </a:cxn>
                                <a:cxn ang="T39">
                                  <a:pos x="T6" y="T7"/>
                                </a:cxn>
                                <a:cxn ang="T40">
                                  <a:pos x="T8" y="T9"/>
                                </a:cxn>
                                <a:cxn ang="T41">
                                  <a:pos x="T10" y="T11"/>
                                </a:cxn>
                                <a:cxn ang="T42">
                                  <a:pos x="T12" y="T13"/>
                                </a:cxn>
                                <a:cxn ang="T43">
                                  <a:pos x="T14" y="T15"/>
                                </a:cxn>
                                <a:cxn ang="T44">
                                  <a:pos x="T16" y="T17"/>
                                </a:cxn>
                                <a:cxn ang="T45">
                                  <a:pos x="T18" y="T19"/>
                                </a:cxn>
                                <a:cxn ang="T46">
                                  <a:pos x="T20" y="T21"/>
                                </a:cxn>
                                <a:cxn ang="T47">
                                  <a:pos x="T22" y="T23"/>
                                </a:cxn>
                                <a:cxn ang="T48">
                                  <a:pos x="T24" y="T25"/>
                                </a:cxn>
                                <a:cxn ang="T49">
                                  <a:pos x="T26" y="T27"/>
                                </a:cxn>
                                <a:cxn ang="T50">
                                  <a:pos x="T28" y="T29"/>
                                </a:cxn>
                                <a:cxn ang="T51">
                                  <a:pos x="T30" y="T31"/>
                                </a:cxn>
                                <a:cxn ang="T52">
                                  <a:pos x="T32" y="T33"/>
                                </a:cxn>
                                <a:cxn ang="T53">
                                  <a:pos x="T34" y="T35"/>
                                </a:cxn>
                              </a:cxnLst>
                              <a:rect l="T54" t="T55" r="T56" b="T57"/>
                              <a:pathLst>
                                <a:path w="120" h="105">
                                  <a:moveTo>
                                    <a:pt x="0" y="0"/>
                                  </a:moveTo>
                                  <a:lnTo>
                                    <a:pt x="14" y="16"/>
                                  </a:lnTo>
                                  <a:lnTo>
                                    <a:pt x="26" y="26"/>
                                  </a:lnTo>
                                  <a:lnTo>
                                    <a:pt x="40" y="40"/>
                                  </a:lnTo>
                                  <a:lnTo>
                                    <a:pt x="54" y="54"/>
                                  </a:lnTo>
                                  <a:lnTo>
                                    <a:pt x="71" y="68"/>
                                  </a:lnTo>
                                  <a:lnTo>
                                    <a:pt x="81" y="105"/>
                                  </a:lnTo>
                                  <a:lnTo>
                                    <a:pt x="80" y="70"/>
                                  </a:lnTo>
                                  <a:lnTo>
                                    <a:pt x="73" y="54"/>
                                  </a:lnTo>
                                  <a:lnTo>
                                    <a:pt x="57" y="44"/>
                                  </a:lnTo>
                                  <a:lnTo>
                                    <a:pt x="54" y="37"/>
                                  </a:lnTo>
                                  <a:lnTo>
                                    <a:pt x="69" y="40"/>
                                  </a:lnTo>
                                  <a:lnTo>
                                    <a:pt x="95" y="42"/>
                                  </a:lnTo>
                                  <a:lnTo>
                                    <a:pt x="120" y="37"/>
                                  </a:lnTo>
                                  <a:lnTo>
                                    <a:pt x="92" y="33"/>
                                  </a:lnTo>
                                  <a:lnTo>
                                    <a:pt x="55" y="28"/>
                                  </a:lnTo>
                                  <a:lnTo>
                                    <a:pt x="29" y="19"/>
                                  </a:lnTo>
                                  <a:lnTo>
                                    <a:pt x="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00A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>
                                <a:latin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1272" name="Freeform 26"/>
                            <p:cNvSpPr/>
                            <p:nvPr/>
                          </p:nvSpPr>
                          <p:spPr bwMode="auto">
                            <a:xfrm>
                              <a:off x="2998" y="1805"/>
                              <a:ext cx="42" cy="83"/>
                            </a:xfrm>
                            <a:custGeom>
                              <a:avLst/>
                              <a:gdLst>
                                <a:gd name="T0" fmla="*/ 46 w 86"/>
                                <a:gd name="T1" fmla="*/ 0 h 165"/>
                                <a:gd name="T2" fmla="*/ 54 w 86"/>
                                <a:gd name="T3" fmla="*/ 10 h 165"/>
                                <a:gd name="T4" fmla="*/ 60 w 86"/>
                                <a:gd name="T5" fmla="*/ 20 h 165"/>
                                <a:gd name="T6" fmla="*/ 70 w 86"/>
                                <a:gd name="T7" fmla="*/ 20 h 165"/>
                                <a:gd name="T8" fmla="*/ 79 w 86"/>
                                <a:gd name="T9" fmla="*/ 20 h 165"/>
                                <a:gd name="T10" fmla="*/ 86 w 86"/>
                                <a:gd name="T11" fmla="*/ 22 h 165"/>
                                <a:gd name="T12" fmla="*/ 72 w 86"/>
                                <a:gd name="T13" fmla="*/ 27 h 165"/>
                                <a:gd name="T14" fmla="*/ 61 w 86"/>
                                <a:gd name="T15" fmla="*/ 40 h 165"/>
                                <a:gd name="T16" fmla="*/ 54 w 86"/>
                                <a:gd name="T17" fmla="*/ 52 h 165"/>
                                <a:gd name="T18" fmla="*/ 54 w 86"/>
                                <a:gd name="T19" fmla="*/ 62 h 165"/>
                                <a:gd name="T20" fmla="*/ 56 w 86"/>
                                <a:gd name="T21" fmla="*/ 76 h 165"/>
                                <a:gd name="T22" fmla="*/ 54 w 86"/>
                                <a:gd name="T23" fmla="*/ 92 h 165"/>
                                <a:gd name="T24" fmla="*/ 40 w 86"/>
                                <a:gd name="T25" fmla="*/ 109 h 165"/>
                                <a:gd name="T26" fmla="*/ 21 w 86"/>
                                <a:gd name="T27" fmla="*/ 116 h 165"/>
                                <a:gd name="T28" fmla="*/ 28 w 86"/>
                                <a:gd name="T29" fmla="*/ 109 h 165"/>
                                <a:gd name="T30" fmla="*/ 39 w 86"/>
                                <a:gd name="T31" fmla="*/ 102 h 165"/>
                                <a:gd name="T32" fmla="*/ 47 w 86"/>
                                <a:gd name="T33" fmla="*/ 76 h 165"/>
                                <a:gd name="T34" fmla="*/ 49 w 86"/>
                                <a:gd name="T35" fmla="*/ 69 h 165"/>
                                <a:gd name="T36" fmla="*/ 35 w 86"/>
                                <a:gd name="T37" fmla="*/ 76 h 165"/>
                                <a:gd name="T38" fmla="*/ 21 w 86"/>
                                <a:gd name="T39" fmla="*/ 95 h 165"/>
                                <a:gd name="T40" fmla="*/ 14 w 86"/>
                                <a:gd name="T41" fmla="*/ 113 h 165"/>
                                <a:gd name="T42" fmla="*/ 13 w 86"/>
                                <a:gd name="T43" fmla="*/ 130 h 165"/>
                                <a:gd name="T44" fmla="*/ 18 w 86"/>
                                <a:gd name="T45" fmla="*/ 151 h 165"/>
                                <a:gd name="T46" fmla="*/ 27 w 86"/>
                                <a:gd name="T47" fmla="*/ 165 h 165"/>
                                <a:gd name="T48" fmla="*/ 11 w 86"/>
                                <a:gd name="T49" fmla="*/ 149 h 165"/>
                                <a:gd name="T50" fmla="*/ 7 w 86"/>
                                <a:gd name="T51" fmla="*/ 130 h 165"/>
                                <a:gd name="T52" fmla="*/ 7 w 86"/>
                                <a:gd name="T53" fmla="*/ 113 h 165"/>
                                <a:gd name="T54" fmla="*/ 11 w 86"/>
                                <a:gd name="T55" fmla="*/ 95 h 165"/>
                                <a:gd name="T56" fmla="*/ 20 w 86"/>
                                <a:gd name="T57" fmla="*/ 80 h 165"/>
                                <a:gd name="T58" fmla="*/ 33 w 86"/>
                                <a:gd name="T59" fmla="*/ 62 h 165"/>
                                <a:gd name="T60" fmla="*/ 39 w 86"/>
                                <a:gd name="T61" fmla="*/ 47 h 165"/>
                                <a:gd name="T62" fmla="*/ 20 w 86"/>
                                <a:gd name="T63" fmla="*/ 59 h 165"/>
                                <a:gd name="T64" fmla="*/ 0 w 86"/>
                                <a:gd name="T65" fmla="*/ 57 h 165"/>
                                <a:gd name="T66" fmla="*/ 18 w 86"/>
                                <a:gd name="T67" fmla="*/ 54 h 165"/>
                                <a:gd name="T68" fmla="*/ 25 w 86"/>
                                <a:gd name="T69" fmla="*/ 47 h 165"/>
                                <a:gd name="T70" fmla="*/ 35 w 86"/>
                                <a:gd name="T71" fmla="*/ 41 h 165"/>
                                <a:gd name="T72" fmla="*/ 42 w 86"/>
                                <a:gd name="T73" fmla="*/ 27 h 165"/>
                                <a:gd name="T74" fmla="*/ 47 w 86"/>
                                <a:gd name="T75" fmla="*/ 15 h 165"/>
                                <a:gd name="T76" fmla="*/ 46 w 86"/>
                                <a:gd name="T77" fmla="*/ 0 h 165"/>
                                <a:gd name="T78" fmla="*/ 0 60000 65536"/>
                                <a:gd name="T79" fmla="*/ 0 60000 65536"/>
                                <a:gd name="T80" fmla="*/ 0 60000 65536"/>
                                <a:gd name="T81" fmla="*/ 0 60000 65536"/>
                                <a:gd name="T82" fmla="*/ 0 60000 65536"/>
                                <a:gd name="T83" fmla="*/ 0 60000 65536"/>
                                <a:gd name="T84" fmla="*/ 0 60000 65536"/>
                                <a:gd name="T85" fmla="*/ 0 60000 65536"/>
                                <a:gd name="T86" fmla="*/ 0 60000 65536"/>
                                <a:gd name="T87" fmla="*/ 0 60000 65536"/>
                                <a:gd name="T88" fmla="*/ 0 60000 65536"/>
                                <a:gd name="T89" fmla="*/ 0 60000 65536"/>
                                <a:gd name="T90" fmla="*/ 0 60000 65536"/>
                                <a:gd name="T91" fmla="*/ 0 60000 65536"/>
                                <a:gd name="T92" fmla="*/ 0 60000 65536"/>
                                <a:gd name="T93" fmla="*/ 0 60000 65536"/>
                                <a:gd name="T94" fmla="*/ 0 60000 65536"/>
                                <a:gd name="T95" fmla="*/ 0 60000 65536"/>
                                <a:gd name="T96" fmla="*/ 0 60000 65536"/>
                                <a:gd name="T97" fmla="*/ 0 60000 65536"/>
                                <a:gd name="T98" fmla="*/ 0 60000 65536"/>
                                <a:gd name="T99" fmla="*/ 0 60000 65536"/>
                                <a:gd name="T100" fmla="*/ 0 60000 65536"/>
                                <a:gd name="T101" fmla="*/ 0 60000 65536"/>
                                <a:gd name="T102" fmla="*/ 0 60000 65536"/>
                                <a:gd name="T103" fmla="*/ 0 60000 65536"/>
                                <a:gd name="T104" fmla="*/ 0 60000 65536"/>
                                <a:gd name="T105" fmla="*/ 0 60000 65536"/>
                                <a:gd name="T106" fmla="*/ 0 60000 65536"/>
                                <a:gd name="T107" fmla="*/ 0 60000 65536"/>
                                <a:gd name="T108" fmla="*/ 0 60000 65536"/>
                                <a:gd name="T109" fmla="*/ 0 60000 65536"/>
                                <a:gd name="T110" fmla="*/ 0 60000 65536"/>
                                <a:gd name="T111" fmla="*/ 0 60000 65536"/>
                                <a:gd name="T112" fmla="*/ 0 60000 65536"/>
                                <a:gd name="T113" fmla="*/ 0 60000 65536"/>
                                <a:gd name="T114" fmla="*/ 0 60000 65536"/>
                                <a:gd name="T115" fmla="*/ 0 60000 65536"/>
                                <a:gd name="T116" fmla="*/ 0 60000 65536"/>
                                <a:gd name="T117" fmla="*/ 0 w 86"/>
                                <a:gd name="T118" fmla="*/ 0 h 165"/>
                                <a:gd name="T119" fmla="*/ 86 w 86"/>
                                <a:gd name="T120" fmla="*/ 165 h 165"/>
                              </a:gdLst>
                              <a:ahLst/>
                              <a:cxnLst>
                                <a:cxn ang="T78">
                                  <a:pos x="T0" y="T1"/>
                                </a:cxn>
                                <a:cxn ang="T79">
                                  <a:pos x="T2" y="T3"/>
                                </a:cxn>
                                <a:cxn ang="T80">
                                  <a:pos x="T4" y="T5"/>
                                </a:cxn>
                                <a:cxn ang="T81">
                                  <a:pos x="T6" y="T7"/>
                                </a:cxn>
                                <a:cxn ang="T82">
                                  <a:pos x="T8" y="T9"/>
                                </a:cxn>
                                <a:cxn ang="T83">
                                  <a:pos x="T10" y="T11"/>
                                </a:cxn>
                                <a:cxn ang="T84">
                                  <a:pos x="T12" y="T13"/>
                                </a:cxn>
                                <a:cxn ang="T85">
                                  <a:pos x="T14" y="T15"/>
                                </a:cxn>
                                <a:cxn ang="T86">
                                  <a:pos x="T16" y="T17"/>
                                </a:cxn>
                                <a:cxn ang="T87">
                                  <a:pos x="T18" y="T19"/>
                                </a:cxn>
                                <a:cxn ang="T88">
                                  <a:pos x="T20" y="T21"/>
                                </a:cxn>
                                <a:cxn ang="T89">
                                  <a:pos x="T22" y="T23"/>
                                </a:cxn>
                                <a:cxn ang="T90">
                                  <a:pos x="T24" y="T25"/>
                                </a:cxn>
                                <a:cxn ang="T91">
                                  <a:pos x="T26" y="T27"/>
                                </a:cxn>
                                <a:cxn ang="T92">
                                  <a:pos x="T28" y="T29"/>
                                </a:cxn>
                                <a:cxn ang="T93">
                                  <a:pos x="T30" y="T31"/>
                                </a:cxn>
                                <a:cxn ang="T94">
                                  <a:pos x="T32" y="T33"/>
                                </a:cxn>
                                <a:cxn ang="T95">
                                  <a:pos x="T34" y="T35"/>
                                </a:cxn>
                                <a:cxn ang="T96">
                                  <a:pos x="T36" y="T37"/>
                                </a:cxn>
                                <a:cxn ang="T97">
                                  <a:pos x="T38" y="T39"/>
                                </a:cxn>
                                <a:cxn ang="T98">
                                  <a:pos x="T40" y="T41"/>
                                </a:cxn>
                                <a:cxn ang="T99">
                                  <a:pos x="T42" y="T43"/>
                                </a:cxn>
                                <a:cxn ang="T100">
                                  <a:pos x="T44" y="T45"/>
                                </a:cxn>
                                <a:cxn ang="T101">
                                  <a:pos x="T46" y="T47"/>
                                </a:cxn>
                                <a:cxn ang="T102">
                                  <a:pos x="T48" y="T49"/>
                                </a:cxn>
                                <a:cxn ang="T103">
                                  <a:pos x="T50" y="T51"/>
                                </a:cxn>
                                <a:cxn ang="T104">
                                  <a:pos x="T52" y="T53"/>
                                </a:cxn>
                                <a:cxn ang="T105">
                                  <a:pos x="T54" y="T55"/>
                                </a:cxn>
                                <a:cxn ang="T106">
                                  <a:pos x="T56" y="T57"/>
                                </a:cxn>
                                <a:cxn ang="T107">
                                  <a:pos x="T58" y="T59"/>
                                </a:cxn>
                                <a:cxn ang="T108">
                                  <a:pos x="T60" y="T61"/>
                                </a:cxn>
                                <a:cxn ang="T109">
                                  <a:pos x="T62" y="T63"/>
                                </a:cxn>
                                <a:cxn ang="T110">
                                  <a:pos x="T64" y="T65"/>
                                </a:cxn>
                                <a:cxn ang="T111">
                                  <a:pos x="T66" y="T67"/>
                                </a:cxn>
                                <a:cxn ang="T112">
                                  <a:pos x="T68" y="T69"/>
                                </a:cxn>
                                <a:cxn ang="T113">
                                  <a:pos x="T70" y="T71"/>
                                </a:cxn>
                                <a:cxn ang="T114">
                                  <a:pos x="T72" y="T73"/>
                                </a:cxn>
                                <a:cxn ang="T115">
                                  <a:pos x="T74" y="T75"/>
                                </a:cxn>
                                <a:cxn ang="T116">
                                  <a:pos x="T76" y="T77"/>
                                </a:cxn>
                              </a:cxnLst>
                              <a:rect l="T117" t="T118" r="T119" b="T120"/>
                              <a:pathLst>
                                <a:path w="86" h="165">
                                  <a:moveTo>
                                    <a:pt x="46" y="0"/>
                                  </a:moveTo>
                                  <a:lnTo>
                                    <a:pt x="54" y="10"/>
                                  </a:lnTo>
                                  <a:lnTo>
                                    <a:pt x="60" y="20"/>
                                  </a:lnTo>
                                  <a:lnTo>
                                    <a:pt x="70" y="20"/>
                                  </a:lnTo>
                                  <a:lnTo>
                                    <a:pt x="79" y="20"/>
                                  </a:lnTo>
                                  <a:lnTo>
                                    <a:pt x="86" y="22"/>
                                  </a:lnTo>
                                  <a:lnTo>
                                    <a:pt x="72" y="27"/>
                                  </a:lnTo>
                                  <a:lnTo>
                                    <a:pt x="61" y="40"/>
                                  </a:lnTo>
                                  <a:lnTo>
                                    <a:pt x="54" y="52"/>
                                  </a:lnTo>
                                  <a:lnTo>
                                    <a:pt x="54" y="62"/>
                                  </a:lnTo>
                                  <a:lnTo>
                                    <a:pt x="56" y="76"/>
                                  </a:lnTo>
                                  <a:lnTo>
                                    <a:pt x="54" y="92"/>
                                  </a:lnTo>
                                  <a:lnTo>
                                    <a:pt x="40" y="109"/>
                                  </a:lnTo>
                                  <a:lnTo>
                                    <a:pt x="21" y="116"/>
                                  </a:lnTo>
                                  <a:lnTo>
                                    <a:pt x="28" y="109"/>
                                  </a:lnTo>
                                  <a:lnTo>
                                    <a:pt x="39" y="102"/>
                                  </a:lnTo>
                                  <a:lnTo>
                                    <a:pt x="47" y="76"/>
                                  </a:lnTo>
                                  <a:lnTo>
                                    <a:pt x="49" y="69"/>
                                  </a:lnTo>
                                  <a:lnTo>
                                    <a:pt x="35" y="76"/>
                                  </a:lnTo>
                                  <a:lnTo>
                                    <a:pt x="21" y="95"/>
                                  </a:lnTo>
                                  <a:lnTo>
                                    <a:pt x="14" y="113"/>
                                  </a:lnTo>
                                  <a:lnTo>
                                    <a:pt x="13" y="130"/>
                                  </a:lnTo>
                                  <a:lnTo>
                                    <a:pt x="18" y="151"/>
                                  </a:lnTo>
                                  <a:lnTo>
                                    <a:pt x="27" y="165"/>
                                  </a:lnTo>
                                  <a:lnTo>
                                    <a:pt x="11" y="149"/>
                                  </a:lnTo>
                                  <a:lnTo>
                                    <a:pt x="7" y="130"/>
                                  </a:lnTo>
                                  <a:lnTo>
                                    <a:pt x="7" y="113"/>
                                  </a:lnTo>
                                  <a:lnTo>
                                    <a:pt x="11" y="95"/>
                                  </a:lnTo>
                                  <a:lnTo>
                                    <a:pt x="20" y="80"/>
                                  </a:lnTo>
                                  <a:lnTo>
                                    <a:pt x="33" y="62"/>
                                  </a:lnTo>
                                  <a:lnTo>
                                    <a:pt x="39" y="47"/>
                                  </a:lnTo>
                                  <a:lnTo>
                                    <a:pt x="20" y="59"/>
                                  </a:lnTo>
                                  <a:lnTo>
                                    <a:pt x="0" y="57"/>
                                  </a:lnTo>
                                  <a:lnTo>
                                    <a:pt x="18" y="54"/>
                                  </a:lnTo>
                                  <a:lnTo>
                                    <a:pt x="25" y="47"/>
                                  </a:lnTo>
                                  <a:lnTo>
                                    <a:pt x="35" y="41"/>
                                  </a:lnTo>
                                  <a:lnTo>
                                    <a:pt x="42" y="27"/>
                                  </a:lnTo>
                                  <a:lnTo>
                                    <a:pt x="47" y="15"/>
                                  </a:lnTo>
                                  <a:lnTo>
                                    <a:pt x="46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00E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>
                                <a:latin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1273" name="Freeform 27"/>
                            <p:cNvSpPr/>
                            <p:nvPr/>
                          </p:nvSpPr>
                          <p:spPr bwMode="auto">
                            <a:xfrm>
                              <a:off x="3015" y="1928"/>
                              <a:ext cx="45" cy="74"/>
                            </a:xfrm>
                            <a:custGeom>
                              <a:avLst/>
                              <a:gdLst>
                                <a:gd name="T0" fmla="*/ 89 w 89"/>
                                <a:gd name="T1" fmla="*/ 89 h 150"/>
                                <a:gd name="T2" fmla="*/ 79 w 89"/>
                                <a:gd name="T3" fmla="*/ 82 h 150"/>
                                <a:gd name="T4" fmla="*/ 66 w 89"/>
                                <a:gd name="T5" fmla="*/ 66 h 150"/>
                                <a:gd name="T6" fmla="*/ 63 w 89"/>
                                <a:gd name="T7" fmla="*/ 42 h 150"/>
                                <a:gd name="T8" fmla="*/ 61 w 89"/>
                                <a:gd name="T9" fmla="*/ 23 h 150"/>
                                <a:gd name="T10" fmla="*/ 65 w 89"/>
                                <a:gd name="T11" fmla="*/ 0 h 150"/>
                                <a:gd name="T12" fmla="*/ 58 w 89"/>
                                <a:gd name="T13" fmla="*/ 12 h 150"/>
                                <a:gd name="T14" fmla="*/ 52 w 89"/>
                                <a:gd name="T15" fmla="*/ 37 h 150"/>
                                <a:gd name="T16" fmla="*/ 52 w 89"/>
                                <a:gd name="T17" fmla="*/ 51 h 150"/>
                                <a:gd name="T18" fmla="*/ 56 w 89"/>
                                <a:gd name="T19" fmla="*/ 63 h 150"/>
                                <a:gd name="T20" fmla="*/ 37 w 89"/>
                                <a:gd name="T21" fmla="*/ 63 h 150"/>
                                <a:gd name="T22" fmla="*/ 18 w 89"/>
                                <a:gd name="T23" fmla="*/ 75 h 150"/>
                                <a:gd name="T24" fmla="*/ 0 w 89"/>
                                <a:gd name="T25" fmla="*/ 89 h 150"/>
                                <a:gd name="T26" fmla="*/ 19 w 89"/>
                                <a:gd name="T27" fmla="*/ 82 h 150"/>
                                <a:gd name="T28" fmla="*/ 40 w 89"/>
                                <a:gd name="T29" fmla="*/ 75 h 150"/>
                                <a:gd name="T30" fmla="*/ 58 w 89"/>
                                <a:gd name="T31" fmla="*/ 75 h 150"/>
                                <a:gd name="T32" fmla="*/ 40 w 89"/>
                                <a:gd name="T33" fmla="*/ 84 h 150"/>
                                <a:gd name="T34" fmla="*/ 33 w 89"/>
                                <a:gd name="T35" fmla="*/ 98 h 150"/>
                                <a:gd name="T36" fmla="*/ 25 w 89"/>
                                <a:gd name="T37" fmla="*/ 112 h 150"/>
                                <a:gd name="T38" fmla="*/ 21 w 89"/>
                                <a:gd name="T39" fmla="*/ 125 h 150"/>
                                <a:gd name="T40" fmla="*/ 30 w 89"/>
                                <a:gd name="T41" fmla="*/ 115 h 150"/>
                                <a:gd name="T42" fmla="*/ 42 w 89"/>
                                <a:gd name="T43" fmla="*/ 99 h 150"/>
                                <a:gd name="T44" fmla="*/ 61 w 89"/>
                                <a:gd name="T45" fmla="*/ 89 h 150"/>
                                <a:gd name="T46" fmla="*/ 66 w 89"/>
                                <a:gd name="T47" fmla="*/ 87 h 150"/>
                                <a:gd name="T48" fmla="*/ 66 w 89"/>
                                <a:gd name="T49" fmla="*/ 99 h 150"/>
                                <a:gd name="T50" fmla="*/ 70 w 89"/>
                                <a:gd name="T51" fmla="*/ 113 h 150"/>
                                <a:gd name="T52" fmla="*/ 73 w 89"/>
                                <a:gd name="T53" fmla="*/ 125 h 150"/>
                                <a:gd name="T54" fmla="*/ 77 w 89"/>
                                <a:gd name="T55" fmla="*/ 139 h 150"/>
                                <a:gd name="T56" fmla="*/ 84 w 89"/>
                                <a:gd name="T57" fmla="*/ 150 h 150"/>
                                <a:gd name="T58" fmla="*/ 82 w 89"/>
                                <a:gd name="T59" fmla="*/ 136 h 150"/>
                                <a:gd name="T60" fmla="*/ 82 w 89"/>
                                <a:gd name="T61" fmla="*/ 125 h 150"/>
                                <a:gd name="T62" fmla="*/ 80 w 89"/>
                                <a:gd name="T63" fmla="*/ 115 h 150"/>
                                <a:gd name="T64" fmla="*/ 84 w 89"/>
                                <a:gd name="T65" fmla="*/ 106 h 150"/>
                                <a:gd name="T66" fmla="*/ 89 w 89"/>
                                <a:gd name="T67" fmla="*/ 89 h 150"/>
                                <a:gd name="T68" fmla="*/ 0 60000 65536"/>
                                <a:gd name="T69" fmla="*/ 0 60000 65536"/>
                                <a:gd name="T70" fmla="*/ 0 60000 65536"/>
                                <a:gd name="T71" fmla="*/ 0 60000 65536"/>
                                <a:gd name="T72" fmla="*/ 0 60000 65536"/>
                                <a:gd name="T73" fmla="*/ 0 60000 65536"/>
                                <a:gd name="T74" fmla="*/ 0 60000 65536"/>
                                <a:gd name="T75" fmla="*/ 0 60000 65536"/>
                                <a:gd name="T76" fmla="*/ 0 60000 65536"/>
                                <a:gd name="T77" fmla="*/ 0 60000 65536"/>
                                <a:gd name="T78" fmla="*/ 0 60000 65536"/>
                                <a:gd name="T79" fmla="*/ 0 60000 65536"/>
                                <a:gd name="T80" fmla="*/ 0 60000 65536"/>
                                <a:gd name="T81" fmla="*/ 0 60000 65536"/>
                                <a:gd name="T82" fmla="*/ 0 60000 65536"/>
                                <a:gd name="T83" fmla="*/ 0 60000 65536"/>
                                <a:gd name="T84" fmla="*/ 0 60000 65536"/>
                                <a:gd name="T85" fmla="*/ 0 60000 65536"/>
                                <a:gd name="T86" fmla="*/ 0 60000 65536"/>
                                <a:gd name="T87" fmla="*/ 0 60000 65536"/>
                                <a:gd name="T88" fmla="*/ 0 60000 65536"/>
                                <a:gd name="T89" fmla="*/ 0 60000 65536"/>
                                <a:gd name="T90" fmla="*/ 0 60000 65536"/>
                                <a:gd name="T91" fmla="*/ 0 60000 65536"/>
                                <a:gd name="T92" fmla="*/ 0 60000 65536"/>
                                <a:gd name="T93" fmla="*/ 0 60000 65536"/>
                                <a:gd name="T94" fmla="*/ 0 60000 65536"/>
                                <a:gd name="T95" fmla="*/ 0 60000 65536"/>
                                <a:gd name="T96" fmla="*/ 0 60000 65536"/>
                                <a:gd name="T97" fmla="*/ 0 60000 65536"/>
                                <a:gd name="T98" fmla="*/ 0 60000 65536"/>
                                <a:gd name="T99" fmla="*/ 0 60000 65536"/>
                                <a:gd name="T100" fmla="*/ 0 60000 65536"/>
                                <a:gd name="T101" fmla="*/ 0 60000 65536"/>
                                <a:gd name="T102" fmla="*/ 0 w 89"/>
                                <a:gd name="T103" fmla="*/ 0 h 150"/>
                                <a:gd name="T104" fmla="*/ 89 w 89"/>
                                <a:gd name="T105" fmla="*/ 150 h 150"/>
                              </a:gdLst>
                              <a:ahLst/>
                              <a:cxnLst>
                                <a:cxn ang="T68">
                                  <a:pos x="T0" y="T1"/>
                                </a:cxn>
                                <a:cxn ang="T69">
                                  <a:pos x="T2" y="T3"/>
                                </a:cxn>
                                <a:cxn ang="T70">
                                  <a:pos x="T4" y="T5"/>
                                </a:cxn>
                                <a:cxn ang="T71">
                                  <a:pos x="T6" y="T7"/>
                                </a:cxn>
                                <a:cxn ang="T72">
                                  <a:pos x="T8" y="T9"/>
                                </a:cxn>
                                <a:cxn ang="T73">
                                  <a:pos x="T10" y="T11"/>
                                </a:cxn>
                                <a:cxn ang="T74">
                                  <a:pos x="T12" y="T13"/>
                                </a:cxn>
                                <a:cxn ang="T75">
                                  <a:pos x="T14" y="T15"/>
                                </a:cxn>
                                <a:cxn ang="T76">
                                  <a:pos x="T16" y="T17"/>
                                </a:cxn>
                                <a:cxn ang="T77">
                                  <a:pos x="T18" y="T19"/>
                                </a:cxn>
                                <a:cxn ang="T78">
                                  <a:pos x="T20" y="T21"/>
                                </a:cxn>
                                <a:cxn ang="T79">
                                  <a:pos x="T22" y="T23"/>
                                </a:cxn>
                                <a:cxn ang="T80">
                                  <a:pos x="T24" y="T25"/>
                                </a:cxn>
                                <a:cxn ang="T81">
                                  <a:pos x="T26" y="T27"/>
                                </a:cxn>
                                <a:cxn ang="T82">
                                  <a:pos x="T28" y="T29"/>
                                </a:cxn>
                                <a:cxn ang="T83">
                                  <a:pos x="T30" y="T31"/>
                                </a:cxn>
                                <a:cxn ang="T84">
                                  <a:pos x="T32" y="T33"/>
                                </a:cxn>
                                <a:cxn ang="T85">
                                  <a:pos x="T34" y="T35"/>
                                </a:cxn>
                                <a:cxn ang="T86">
                                  <a:pos x="T36" y="T37"/>
                                </a:cxn>
                                <a:cxn ang="T87">
                                  <a:pos x="T38" y="T39"/>
                                </a:cxn>
                                <a:cxn ang="T88">
                                  <a:pos x="T40" y="T41"/>
                                </a:cxn>
                                <a:cxn ang="T89">
                                  <a:pos x="T42" y="T43"/>
                                </a:cxn>
                                <a:cxn ang="T90">
                                  <a:pos x="T44" y="T45"/>
                                </a:cxn>
                                <a:cxn ang="T91">
                                  <a:pos x="T46" y="T47"/>
                                </a:cxn>
                                <a:cxn ang="T92">
                                  <a:pos x="T48" y="T49"/>
                                </a:cxn>
                                <a:cxn ang="T93">
                                  <a:pos x="T50" y="T51"/>
                                </a:cxn>
                                <a:cxn ang="T94">
                                  <a:pos x="T52" y="T53"/>
                                </a:cxn>
                                <a:cxn ang="T95">
                                  <a:pos x="T54" y="T55"/>
                                </a:cxn>
                                <a:cxn ang="T96">
                                  <a:pos x="T56" y="T57"/>
                                </a:cxn>
                                <a:cxn ang="T97">
                                  <a:pos x="T58" y="T59"/>
                                </a:cxn>
                                <a:cxn ang="T98">
                                  <a:pos x="T60" y="T61"/>
                                </a:cxn>
                                <a:cxn ang="T99">
                                  <a:pos x="T62" y="T63"/>
                                </a:cxn>
                                <a:cxn ang="T100">
                                  <a:pos x="T64" y="T65"/>
                                </a:cxn>
                                <a:cxn ang="T101">
                                  <a:pos x="T66" y="T67"/>
                                </a:cxn>
                              </a:cxnLst>
                              <a:rect l="T102" t="T103" r="T104" b="T105"/>
                              <a:pathLst>
                                <a:path w="89" h="150">
                                  <a:moveTo>
                                    <a:pt x="89" y="89"/>
                                  </a:moveTo>
                                  <a:lnTo>
                                    <a:pt x="79" y="82"/>
                                  </a:lnTo>
                                  <a:lnTo>
                                    <a:pt x="66" y="66"/>
                                  </a:lnTo>
                                  <a:lnTo>
                                    <a:pt x="63" y="42"/>
                                  </a:lnTo>
                                  <a:lnTo>
                                    <a:pt x="61" y="23"/>
                                  </a:lnTo>
                                  <a:lnTo>
                                    <a:pt x="65" y="0"/>
                                  </a:lnTo>
                                  <a:lnTo>
                                    <a:pt x="58" y="12"/>
                                  </a:lnTo>
                                  <a:lnTo>
                                    <a:pt x="52" y="37"/>
                                  </a:lnTo>
                                  <a:lnTo>
                                    <a:pt x="52" y="51"/>
                                  </a:lnTo>
                                  <a:lnTo>
                                    <a:pt x="56" y="63"/>
                                  </a:lnTo>
                                  <a:lnTo>
                                    <a:pt x="37" y="63"/>
                                  </a:lnTo>
                                  <a:lnTo>
                                    <a:pt x="18" y="75"/>
                                  </a:lnTo>
                                  <a:lnTo>
                                    <a:pt x="0" y="89"/>
                                  </a:lnTo>
                                  <a:lnTo>
                                    <a:pt x="19" y="82"/>
                                  </a:lnTo>
                                  <a:lnTo>
                                    <a:pt x="40" y="75"/>
                                  </a:lnTo>
                                  <a:lnTo>
                                    <a:pt x="58" y="75"/>
                                  </a:lnTo>
                                  <a:lnTo>
                                    <a:pt x="40" y="84"/>
                                  </a:lnTo>
                                  <a:lnTo>
                                    <a:pt x="33" y="98"/>
                                  </a:lnTo>
                                  <a:lnTo>
                                    <a:pt x="25" y="112"/>
                                  </a:lnTo>
                                  <a:lnTo>
                                    <a:pt x="21" y="125"/>
                                  </a:lnTo>
                                  <a:lnTo>
                                    <a:pt x="30" y="115"/>
                                  </a:lnTo>
                                  <a:lnTo>
                                    <a:pt x="42" y="99"/>
                                  </a:lnTo>
                                  <a:lnTo>
                                    <a:pt x="61" y="89"/>
                                  </a:lnTo>
                                  <a:lnTo>
                                    <a:pt x="66" y="87"/>
                                  </a:lnTo>
                                  <a:lnTo>
                                    <a:pt x="66" y="99"/>
                                  </a:lnTo>
                                  <a:lnTo>
                                    <a:pt x="70" y="113"/>
                                  </a:lnTo>
                                  <a:lnTo>
                                    <a:pt x="73" y="125"/>
                                  </a:lnTo>
                                  <a:lnTo>
                                    <a:pt x="77" y="139"/>
                                  </a:lnTo>
                                  <a:lnTo>
                                    <a:pt x="84" y="150"/>
                                  </a:lnTo>
                                  <a:lnTo>
                                    <a:pt x="82" y="136"/>
                                  </a:lnTo>
                                  <a:lnTo>
                                    <a:pt x="82" y="125"/>
                                  </a:lnTo>
                                  <a:lnTo>
                                    <a:pt x="80" y="115"/>
                                  </a:lnTo>
                                  <a:lnTo>
                                    <a:pt x="84" y="106"/>
                                  </a:lnTo>
                                  <a:lnTo>
                                    <a:pt x="89" y="8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00A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>
                                <a:latin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51269" name="Line 2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V="1">
                            <a:off x="2941" y="2022"/>
                            <a:ext cx="105" cy="21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51256" name="Group 29"/>
                      <p:cNvGrpSpPr/>
                      <p:nvPr/>
                    </p:nvGrpSpPr>
                    <p:grpSpPr bwMode="auto">
                      <a:xfrm>
                        <a:off x="2802" y="1750"/>
                        <a:ext cx="151" cy="173"/>
                        <a:chOff x="2802" y="1750"/>
                        <a:chExt cx="151" cy="173"/>
                      </a:xfrm>
                    </p:grpSpPr>
                    <p:grpSp>
                      <p:nvGrpSpPr>
                        <p:cNvPr id="51257" name="Group 30"/>
                        <p:cNvGrpSpPr/>
                        <p:nvPr/>
                      </p:nvGrpSpPr>
                      <p:grpSpPr bwMode="auto">
                        <a:xfrm>
                          <a:off x="2811" y="1750"/>
                          <a:ext cx="134" cy="161"/>
                          <a:chOff x="2811" y="1750"/>
                          <a:chExt cx="134" cy="161"/>
                        </a:xfrm>
                      </p:grpSpPr>
                      <p:grpSp>
                        <p:nvGrpSpPr>
                          <p:cNvPr id="51259" name="Group 31"/>
                          <p:cNvGrpSpPr/>
                          <p:nvPr/>
                        </p:nvGrpSpPr>
                        <p:grpSpPr bwMode="auto">
                          <a:xfrm>
                            <a:off x="2811" y="1750"/>
                            <a:ext cx="134" cy="160"/>
                            <a:chOff x="2811" y="1750"/>
                            <a:chExt cx="134" cy="160"/>
                          </a:xfrm>
                        </p:grpSpPr>
                        <p:sp>
                          <p:nvSpPr>
                            <p:cNvPr id="51263" name="Freeform 32"/>
                            <p:cNvSpPr/>
                            <p:nvPr/>
                          </p:nvSpPr>
                          <p:spPr bwMode="auto">
                            <a:xfrm>
                              <a:off x="2811" y="1750"/>
                              <a:ext cx="134" cy="160"/>
                            </a:xfrm>
                            <a:custGeom>
                              <a:avLst/>
                              <a:gdLst>
                                <a:gd name="T0" fmla="*/ 77 w 268"/>
                                <a:gd name="T1" fmla="*/ 26 h 320"/>
                                <a:gd name="T2" fmla="*/ 0 w 268"/>
                                <a:gd name="T3" fmla="*/ 75 h 320"/>
                                <a:gd name="T4" fmla="*/ 33 w 268"/>
                                <a:gd name="T5" fmla="*/ 186 h 320"/>
                                <a:gd name="T6" fmla="*/ 71 w 268"/>
                                <a:gd name="T7" fmla="*/ 249 h 320"/>
                                <a:gd name="T8" fmla="*/ 131 w 268"/>
                                <a:gd name="T9" fmla="*/ 320 h 320"/>
                                <a:gd name="T10" fmla="*/ 171 w 268"/>
                                <a:gd name="T11" fmla="*/ 272 h 320"/>
                                <a:gd name="T12" fmla="*/ 268 w 268"/>
                                <a:gd name="T13" fmla="*/ 43 h 320"/>
                                <a:gd name="T14" fmla="*/ 223 w 268"/>
                                <a:gd name="T15" fmla="*/ 0 h 320"/>
                                <a:gd name="T16" fmla="*/ 146 w 268"/>
                                <a:gd name="T17" fmla="*/ 56 h 320"/>
                                <a:gd name="T18" fmla="*/ 77 w 268"/>
                                <a:gd name="T19" fmla="*/ 26 h 320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60000 65536"/>
                                <a:gd name="T28" fmla="*/ 0 60000 65536"/>
                                <a:gd name="T29" fmla="*/ 0 60000 65536"/>
                                <a:gd name="T30" fmla="*/ 0 w 268"/>
                                <a:gd name="T31" fmla="*/ 0 h 320"/>
                                <a:gd name="T32" fmla="*/ 268 w 268"/>
                                <a:gd name="T33" fmla="*/ 320 h 320"/>
                              </a:gdLst>
                              <a:ahLst/>
                              <a:cxnLst>
                                <a:cxn ang="T20">
                                  <a:pos x="T0" y="T1"/>
                                </a:cxn>
                                <a:cxn ang="T21">
                                  <a:pos x="T2" y="T3"/>
                                </a:cxn>
                                <a:cxn ang="T22">
                                  <a:pos x="T4" y="T5"/>
                                </a:cxn>
                                <a:cxn ang="T23">
                                  <a:pos x="T6" y="T7"/>
                                </a:cxn>
                                <a:cxn ang="T24">
                                  <a:pos x="T8" y="T9"/>
                                </a:cxn>
                                <a:cxn ang="T25">
                                  <a:pos x="T10" y="T11"/>
                                </a:cxn>
                                <a:cxn ang="T26">
                                  <a:pos x="T12" y="T13"/>
                                </a:cxn>
                                <a:cxn ang="T27">
                                  <a:pos x="T14" y="T15"/>
                                </a:cxn>
                                <a:cxn ang="T28">
                                  <a:pos x="T16" y="T17"/>
                                </a:cxn>
                                <a:cxn ang="T29">
                                  <a:pos x="T18" y="T19"/>
                                </a:cxn>
                              </a:cxnLst>
                              <a:rect l="T30" t="T31" r="T32" b="T33"/>
                              <a:pathLst>
                                <a:path w="268" h="320">
                                  <a:moveTo>
                                    <a:pt x="77" y="26"/>
                                  </a:moveTo>
                                  <a:lnTo>
                                    <a:pt x="0" y="75"/>
                                  </a:lnTo>
                                  <a:lnTo>
                                    <a:pt x="33" y="186"/>
                                  </a:lnTo>
                                  <a:lnTo>
                                    <a:pt x="71" y="249"/>
                                  </a:lnTo>
                                  <a:lnTo>
                                    <a:pt x="131" y="320"/>
                                  </a:lnTo>
                                  <a:lnTo>
                                    <a:pt x="171" y="272"/>
                                  </a:lnTo>
                                  <a:lnTo>
                                    <a:pt x="268" y="43"/>
                                  </a:lnTo>
                                  <a:lnTo>
                                    <a:pt x="223" y="0"/>
                                  </a:lnTo>
                                  <a:lnTo>
                                    <a:pt x="146" y="56"/>
                                  </a:lnTo>
                                  <a:lnTo>
                                    <a:pt x="77" y="2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E0E0FF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>
                                <a:latin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1264" name="Freeform 33"/>
                            <p:cNvSpPr/>
                            <p:nvPr/>
                          </p:nvSpPr>
                          <p:spPr bwMode="auto">
                            <a:xfrm>
                              <a:off x="2884" y="1814"/>
                              <a:ext cx="37" cy="16"/>
                            </a:xfrm>
                            <a:custGeom>
                              <a:avLst/>
                              <a:gdLst>
                                <a:gd name="T0" fmla="*/ 0 w 75"/>
                                <a:gd name="T1" fmla="*/ 0 h 33"/>
                                <a:gd name="T2" fmla="*/ 75 w 75"/>
                                <a:gd name="T3" fmla="*/ 33 h 33"/>
                                <a:gd name="T4" fmla="*/ 33 w 75"/>
                                <a:gd name="T5" fmla="*/ 28 h 33"/>
                                <a:gd name="T6" fmla="*/ 0 w 75"/>
                                <a:gd name="T7" fmla="*/ 0 h 33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75"/>
                                <a:gd name="T13" fmla="*/ 0 h 33"/>
                                <a:gd name="T14" fmla="*/ 75 w 75"/>
                                <a:gd name="T15" fmla="*/ 33 h 33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75" h="33">
                                  <a:moveTo>
                                    <a:pt x="0" y="0"/>
                                  </a:moveTo>
                                  <a:lnTo>
                                    <a:pt x="75" y="33"/>
                                  </a:lnTo>
                                  <a:lnTo>
                                    <a:pt x="33" y="28"/>
                                  </a:lnTo>
                                  <a:lnTo>
                                    <a:pt x="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C0C0E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>
                                <a:latin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1265" name="Freeform 34"/>
                            <p:cNvSpPr/>
                            <p:nvPr/>
                          </p:nvSpPr>
                          <p:spPr bwMode="auto">
                            <a:xfrm>
                              <a:off x="2823" y="1819"/>
                              <a:ext cx="15" cy="8"/>
                            </a:xfrm>
                            <a:custGeom>
                              <a:avLst/>
                              <a:gdLst>
                                <a:gd name="T0" fmla="*/ 30 w 30"/>
                                <a:gd name="T1" fmla="*/ 0 h 18"/>
                                <a:gd name="T2" fmla="*/ 0 w 30"/>
                                <a:gd name="T3" fmla="*/ 18 h 18"/>
                                <a:gd name="T4" fmla="*/ 21 w 30"/>
                                <a:gd name="T5" fmla="*/ 13 h 18"/>
                                <a:gd name="T6" fmla="*/ 30 w 30"/>
                                <a:gd name="T7" fmla="*/ 0 h 18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30"/>
                                <a:gd name="T13" fmla="*/ 0 h 18"/>
                                <a:gd name="T14" fmla="*/ 30 w 30"/>
                                <a:gd name="T15" fmla="*/ 18 h 18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30" h="18">
                                  <a:moveTo>
                                    <a:pt x="30" y="0"/>
                                  </a:moveTo>
                                  <a:lnTo>
                                    <a:pt x="0" y="18"/>
                                  </a:lnTo>
                                  <a:lnTo>
                                    <a:pt x="21" y="13"/>
                                  </a:lnTo>
                                  <a:lnTo>
                                    <a:pt x="3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C0C0E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>
                                <a:latin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51260" name="Group 35"/>
                          <p:cNvGrpSpPr/>
                          <p:nvPr/>
                        </p:nvGrpSpPr>
                        <p:grpSpPr bwMode="auto">
                          <a:xfrm>
                            <a:off x="2844" y="1796"/>
                            <a:ext cx="50" cy="115"/>
                            <a:chOff x="2844" y="1796"/>
                            <a:chExt cx="50" cy="115"/>
                          </a:xfrm>
                        </p:grpSpPr>
                        <p:sp>
                          <p:nvSpPr>
                            <p:cNvPr id="51261" name="Freeform 36"/>
                            <p:cNvSpPr/>
                            <p:nvPr/>
                          </p:nvSpPr>
                          <p:spPr bwMode="auto">
                            <a:xfrm>
                              <a:off x="2844" y="1796"/>
                              <a:ext cx="50" cy="115"/>
                            </a:xfrm>
                            <a:custGeom>
                              <a:avLst/>
                              <a:gdLst>
                                <a:gd name="T0" fmla="*/ 25 w 101"/>
                                <a:gd name="T1" fmla="*/ 0 h 230"/>
                                <a:gd name="T2" fmla="*/ 68 w 101"/>
                                <a:gd name="T3" fmla="*/ 35 h 230"/>
                                <a:gd name="T4" fmla="*/ 58 w 101"/>
                                <a:gd name="T5" fmla="*/ 96 h 230"/>
                                <a:gd name="T6" fmla="*/ 101 w 101"/>
                                <a:gd name="T7" fmla="*/ 180 h 230"/>
                                <a:gd name="T8" fmla="*/ 63 w 101"/>
                                <a:gd name="T9" fmla="*/ 230 h 230"/>
                                <a:gd name="T10" fmla="*/ 9 w 101"/>
                                <a:gd name="T11" fmla="*/ 159 h 230"/>
                                <a:gd name="T12" fmla="*/ 19 w 101"/>
                                <a:gd name="T13" fmla="*/ 96 h 230"/>
                                <a:gd name="T14" fmla="*/ 0 w 101"/>
                                <a:gd name="T15" fmla="*/ 51 h 230"/>
                                <a:gd name="T16" fmla="*/ 25 w 101"/>
                                <a:gd name="T17" fmla="*/ 0 h 230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60000 65536"/>
                                <a:gd name="T25" fmla="*/ 0 60000 65536"/>
                                <a:gd name="T26" fmla="*/ 0 60000 65536"/>
                                <a:gd name="T27" fmla="*/ 0 w 101"/>
                                <a:gd name="T28" fmla="*/ 0 h 230"/>
                                <a:gd name="T29" fmla="*/ 101 w 101"/>
                                <a:gd name="T30" fmla="*/ 230 h 230"/>
                              </a:gdLst>
                              <a:ahLst/>
                              <a:cxnLst>
                                <a:cxn ang="T18">
                                  <a:pos x="T0" y="T1"/>
                                </a:cxn>
                                <a:cxn ang="T19">
                                  <a:pos x="T2" y="T3"/>
                                </a:cxn>
                                <a:cxn ang="T20">
                                  <a:pos x="T4" y="T5"/>
                                </a:cxn>
                                <a:cxn ang="T21">
                                  <a:pos x="T6" y="T7"/>
                                </a:cxn>
                                <a:cxn ang="T22">
                                  <a:pos x="T8" y="T9"/>
                                </a:cxn>
                                <a:cxn ang="T23">
                                  <a:pos x="T10" y="T11"/>
                                </a:cxn>
                                <a:cxn ang="T24">
                                  <a:pos x="T12" y="T13"/>
                                </a:cxn>
                                <a:cxn ang="T25">
                                  <a:pos x="T14" y="T15"/>
                                </a:cxn>
                                <a:cxn ang="T26">
                                  <a:pos x="T16" y="T17"/>
                                </a:cxn>
                              </a:cxnLst>
                              <a:rect l="T27" t="T28" r="T29" b="T30"/>
                              <a:pathLst>
                                <a:path w="101" h="230">
                                  <a:moveTo>
                                    <a:pt x="25" y="0"/>
                                  </a:moveTo>
                                  <a:lnTo>
                                    <a:pt x="68" y="35"/>
                                  </a:lnTo>
                                  <a:lnTo>
                                    <a:pt x="58" y="96"/>
                                  </a:lnTo>
                                  <a:lnTo>
                                    <a:pt x="101" y="180"/>
                                  </a:lnTo>
                                  <a:lnTo>
                                    <a:pt x="63" y="230"/>
                                  </a:lnTo>
                                  <a:lnTo>
                                    <a:pt x="9" y="159"/>
                                  </a:lnTo>
                                  <a:lnTo>
                                    <a:pt x="19" y="96"/>
                                  </a:lnTo>
                                  <a:lnTo>
                                    <a:pt x="0" y="51"/>
                                  </a:lnTo>
                                  <a:lnTo>
                                    <a:pt x="25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F00A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>
                                <a:latin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1262" name="Freeform 37"/>
                            <p:cNvSpPr/>
                            <p:nvPr/>
                          </p:nvSpPr>
                          <p:spPr bwMode="auto">
                            <a:xfrm>
                              <a:off x="2852" y="1844"/>
                              <a:ext cx="19" cy="4"/>
                            </a:xfrm>
                            <a:custGeom>
                              <a:avLst/>
                              <a:gdLst>
                                <a:gd name="T0" fmla="*/ 0 w 38"/>
                                <a:gd name="T1" fmla="*/ 2 h 9"/>
                                <a:gd name="T2" fmla="*/ 22 w 38"/>
                                <a:gd name="T3" fmla="*/ 5 h 9"/>
                                <a:gd name="T4" fmla="*/ 38 w 38"/>
                                <a:gd name="T5" fmla="*/ 0 h 9"/>
                                <a:gd name="T6" fmla="*/ 22 w 38"/>
                                <a:gd name="T7" fmla="*/ 9 h 9"/>
                                <a:gd name="T8" fmla="*/ 0 w 38"/>
                                <a:gd name="T9" fmla="*/ 2 h 9"/>
                                <a:gd name="T10" fmla="*/ 0 60000 65536"/>
                                <a:gd name="T11" fmla="*/ 0 60000 65536"/>
                                <a:gd name="T12" fmla="*/ 0 60000 65536"/>
                                <a:gd name="T13" fmla="*/ 0 60000 65536"/>
                                <a:gd name="T14" fmla="*/ 0 60000 65536"/>
                                <a:gd name="T15" fmla="*/ 0 w 38"/>
                                <a:gd name="T16" fmla="*/ 0 h 9"/>
                                <a:gd name="T17" fmla="*/ 38 w 38"/>
                                <a:gd name="T18" fmla="*/ 9 h 9"/>
                              </a:gdLst>
                              <a:ahLst/>
                              <a:cxnLst>
                                <a:cxn ang="T10">
                                  <a:pos x="T0" y="T1"/>
                                </a:cxn>
                                <a:cxn ang="T11">
                                  <a:pos x="T2" y="T3"/>
                                </a:cxn>
                                <a:cxn ang="T12">
                                  <a:pos x="T4" y="T5"/>
                                </a:cxn>
                                <a:cxn ang="T13">
                                  <a:pos x="T6" y="T7"/>
                                </a:cxn>
                                <a:cxn ang="T14">
                                  <a:pos x="T8" y="T9"/>
                                </a:cxn>
                              </a:cxnLst>
                              <a:rect l="T15" t="T16" r="T17" b="T18"/>
                              <a:pathLst>
                                <a:path w="38" h="9">
                                  <a:moveTo>
                                    <a:pt x="0" y="2"/>
                                  </a:moveTo>
                                  <a:lnTo>
                                    <a:pt x="22" y="5"/>
                                  </a:lnTo>
                                  <a:lnTo>
                                    <a:pt x="38" y="0"/>
                                  </a:lnTo>
                                  <a:lnTo>
                                    <a:pt x="22" y="9"/>
                                  </a:lnTo>
                                  <a:lnTo>
                                    <a:pt x="0" y="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E040A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>
                                <a:latin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51258" name="Freeform 38"/>
                        <p:cNvSpPr/>
                        <p:nvPr/>
                      </p:nvSpPr>
                      <p:spPr bwMode="auto">
                        <a:xfrm>
                          <a:off x="2802" y="1772"/>
                          <a:ext cx="151" cy="151"/>
                        </a:xfrm>
                        <a:custGeom>
                          <a:avLst/>
                          <a:gdLst>
                            <a:gd name="T0" fmla="*/ 17 w 303"/>
                            <a:gd name="T1" fmla="*/ 28 h 303"/>
                            <a:gd name="T2" fmla="*/ 50 w 303"/>
                            <a:gd name="T3" fmla="*/ 141 h 303"/>
                            <a:gd name="T4" fmla="*/ 90 w 303"/>
                            <a:gd name="T5" fmla="*/ 208 h 303"/>
                            <a:gd name="T6" fmla="*/ 148 w 303"/>
                            <a:gd name="T7" fmla="*/ 279 h 303"/>
                            <a:gd name="T8" fmla="*/ 186 w 303"/>
                            <a:gd name="T9" fmla="*/ 229 h 303"/>
                            <a:gd name="T10" fmla="*/ 236 w 303"/>
                            <a:gd name="T11" fmla="*/ 112 h 303"/>
                            <a:gd name="T12" fmla="*/ 283 w 303"/>
                            <a:gd name="T13" fmla="*/ 0 h 303"/>
                            <a:gd name="T14" fmla="*/ 303 w 303"/>
                            <a:gd name="T15" fmla="*/ 4 h 303"/>
                            <a:gd name="T16" fmla="*/ 202 w 303"/>
                            <a:gd name="T17" fmla="*/ 232 h 303"/>
                            <a:gd name="T18" fmla="*/ 148 w 303"/>
                            <a:gd name="T19" fmla="*/ 303 h 303"/>
                            <a:gd name="T20" fmla="*/ 76 w 303"/>
                            <a:gd name="T21" fmla="*/ 216 h 303"/>
                            <a:gd name="T22" fmla="*/ 34 w 303"/>
                            <a:gd name="T23" fmla="*/ 148 h 303"/>
                            <a:gd name="T24" fmla="*/ 0 w 303"/>
                            <a:gd name="T25" fmla="*/ 35 h 303"/>
                            <a:gd name="T26" fmla="*/ 17 w 303"/>
                            <a:gd name="T27" fmla="*/ 28 h 303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w 303"/>
                            <a:gd name="T43" fmla="*/ 0 h 303"/>
                            <a:gd name="T44" fmla="*/ 303 w 303"/>
                            <a:gd name="T45" fmla="*/ 303 h 303"/>
                          </a:gdLst>
                          <a:ahLst/>
                          <a:cxnLst>
                            <a:cxn ang="T28">
                              <a:pos x="T0" y="T1"/>
                            </a:cxn>
                            <a:cxn ang="T29">
                              <a:pos x="T2" y="T3"/>
                            </a:cxn>
                            <a:cxn ang="T30">
                              <a:pos x="T4" y="T5"/>
                            </a:cxn>
                            <a:cxn ang="T31">
                              <a:pos x="T6" y="T7"/>
                            </a:cxn>
                            <a:cxn ang="T32">
                              <a:pos x="T8" y="T9"/>
                            </a:cxn>
                            <a:cxn ang="T33">
                              <a:pos x="T10" y="T11"/>
                            </a:cxn>
                            <a:cxn ang="T34">
                              <a:pos x="T12" y="T13"/>
                            </a:cxn>
                            <a:cxn ang="T35">
                              <a:pos x="T14" y="T15"/>
                            </a:cxn>
                            <a:cxn ang="T36">
                              <a:pos x="T16" y="T17"/>
                            </a:cxn>
                            <a:cxn ang="T37">
                              <a:pos x="T18" y="T19"/>
                            </a:cxn>
                            <a:cxn ang="T38">
                              <a:pos x="T20" y="T21"/>
                            </a:cxn>
                            <a:cxn ang="T39">
                              <a:pos x="T22" y="T23"/>
                            </a:cxn>
                            <a:cxn ang="T40">
                              <a:pos x="T24" y="T25"/>
                            </a:cxn>
                            <a:cxn ang="T41">
                              <a:pos x="T26" y="T27"/>
                            </a:cxn>
                          </a:cxnLst>
                          <a:rect l="T42" t="T43" r="T44" b="T45"/>
                          <a:pathLst>
                            <a:path w="303" h="303">
                              <a:moveTo>
                                <a:pt x="17" y="28"/>
                              </a:moveTo>
                              <a:lnTo>
                                <a:pt x="50" y="141"/>
                              </a:lnTo>
                              <a:lnTo>
                                <a:pt x="90" y="208"/>
                              </a:lnTo>
                              <a:lnTo>
                                <a:pt x="148" y="279"/>
                              </a:lnTo>
                              <a:lnTo>
                                <a:pt x="186" y="229"/>
                              </a:lnTo>
                              <a:lnTo>
                                <a:pt x="236" y="112"/>
                              </a:lnTo>
                              <a:lnTo>
                                <a:pt x="283" y="0"/>
                              </a:lnTo>
                              <a:lnTo>
                                <a:pt x="303" y="4"/>
                              </a:lnTo>
                              <a:lnTo>
                                <a:pt x="202" y="232"/>
                              </a:lnTo>
                              <a:lnTo>
                                <a:pt x="148" y="303"/>
                              </a:lnTo>
                              <a:lnTo>
                                <a:pt x="76" y="216"/>
                              </a:lnTo>
                              <a:lnTo>
                                <a:pt x="34" y="148"/>
                              </a:lnTo>
                              <a:lnTo>
                                <a:pt x="0" y="35"/>
                              </a:lnTo>
                              <a:lnTo>
                                <a:pt x="17" y="2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00A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anose="020F050202020403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1252" name="Group 39"/>
                    <p:cNvGrpSpPr/>
                    <p:nvPr/>
                  </p:nvGrpSpPr>
                  <p:grpSpPr bwMode="auto">
                    <a:xfrm>
                      <a:off x="2563" y="1683"/>
                      <a:ext cx="690" cy="203"/>
                      <a:chOff x="2563" y="1683"/>
                      <a:chExt cx="690" cy="203"/>
                    </a:xfrm>
                  </p:grpSpPr>
                  <p:sp>
                    <p:nvSpPr>
                      <p:cNvPr id="51253" name="Freeform 40"/>
                      <p:cNvSpPr/>
                      <p:nvPr/>
                    </p:nvSpPr>
                    <p:spPr bwMode="auto">
                      <a:xfrm>
                        <a:off x="2563" y="1723"/>
                        <a:ext cx="167" cy="163"/>
                      </a:xfrm>
                      <a:custGeom>
                        <a:avLst/>
                        <a:gdLst>
                          <a:gd name="T0" fmla="*/ 306 w 334"/>
                          <a:gd name="T1" fmla="*/ 101 h 326"/>
                          <a:gd name="T2" fmla="*/ 323 w 334"/>
                          <a:gd name="T3" fmla="*/ 125 h 326"/>
                          <a:gd name="T4" fmla="*/ 334 w 334"/>
                          <a:gd name="T5" fmla="*/ 167 h 326"/>
                          <a:gd name="T6" fmla="*/ 325 w 334"/>
                          <a:gd name="T7" fmla="*/ 212 h 326"/>
                          <a:gd name="T8" fmla="*/ 306 w 334"/>
                          <a:gd name="T9" fmla="*/ 245 h 326"/>
                          <a:gd name="T10" fmla="*/ 271 w 334"/>
                          <a:gd name="T11" fmla="*/ 289 h 326"/>
                          <a:gd name="T12" fmla="*/ 242 w 334"/>
                          <a:gd name="T13" fmla="*/ 312 h 326"/>
                          <a:gd name="T14" fmla="*/ 205 w 334"/>
                          <a:gd name="T15" fmla="*/ 326 h 326"/>
                          <a:gd name="T16" fmla="*/ 163 w 334"/>
                          <a:gd name="T17" fmla="*/ 326 h 326"/>
                          <a:gd name="T18" fmla="*/ 137 w 334"/>
                          <a:gd name="T19" fmla="*/ 312 h 326"/>
                          <a:gd name="T20" fmla="*/ 109 w 334"/>
                          <a:gd name="T21" fmla="*/ 292 h 326"/>
                          <a:gd name="T22" fmla="*/ 59 w 334"/>
                          <a:gd name="T23" fmla="*/ 289 h 326"/>
                          <a:gd name="T24" fmla="*/ 12 w 334"/>
                          <a:gd name="T25" fmla="*/ 284 h 326"/>
                          <a:gd name="T26" fmla="*/ 0 w 334"/>
                          <a:gd name="T27" fmla="*/ 273 h 326"/>
                          <a:gd name="T28" fmla="*/ 0 w 334"/>
                          <a:gd name="T29" fmla="*/ 254 h 326"/>
                          <a:gd name="T30" fmla="*/ 12 w 334"/>
                          <a:gd name="T31" fmla="*/ 244 h 326"/>
                          <a:gd name="T32" fmla="*/ 47 w 334"/>
                          <a:gd name="T33" fmla="*/ 237 h 326"/>
                          <a:gd name="T34" fmla="*/ 85 w 334"/>
                          <a:gd name="T35" fmla="*/ 242 h 326"/>
                          <a:gd name="T36" fmla="*/ 3 w 334"/>
                          <a:gd name="T37" fmla="*/ 179 h 326"/>
                          <a:gd name="T38" fmla="*/ 0 w 334"/>
                          <a:gd name="T39" fmla="*/ 160 h 326"/>
                          <a:gd name="T40" fmla="*/ 7 w 334"/>
                          <a:gd name="T41" fmla="*/ 144 h 326"/>
                          <a:gd name="T42" fmla="*/ 26 w 334"/>
                          <a:gd name="T43" fmla="*/ 136 h 326"/>
                          <a:gd name="T44" fmla="*/ 116 w 334"/>
                          <a:gd name="T45" fmla="*/ 191 h 326"/>
                          <a:gd name="T46" fmla="*/ 62 w 334"/>
                          <a:gd name="T47" fmla="*/ 148 h 326"/>
                          <a:gd name="T48" fmla="*/ 21 w 334"/>
                          <a:gd name="T49" fmla="*/ 106 h 326"/>
                          <a:gd name="T50" fmla="*/ 22 w 334"/>
                          <a:gd name="T51" fmla="*/ 89 h 326"/>
                          <a:gd name="T52" fmla="*/ 33 w 334"/>
                          <a:gd name="T53" fmla="*/ 78 h 326"/>
                          <a:gd name="T54" fmla="*/ 52 w 334"/>
                          <a:gd name="T55" fmla="*/ 77 h 326"/>
                          <a:gd name="T56" fmla="*/ 155 w 334"/>
                          <a:gd name="T57" fmla="*/ 148 h 326"/>
                          <a:gd name="T58" fmla="*/ 116 w 334"/>
                          <a:gd name="T59" fmla="*/ 113 h 326"/>
                          <a:gd name="T60" fmla="*/ 80 w 334"/>
                          <a:gd name="T61" fmla="*/ 61 h 326"/>
                          <a:gd name="T62" fmla="*/ 80 w 334"/>
                          <a:gd name="T63" fmla="*/ 47 h 326"/>
                          <a:gd name="T64" fmla="*/ 88 w 334"/>
                          <a:gd name="T65" fmla="*/ 36 h 326"/>
                          <a:gd name="T66" fmla="*/ 106 w 334"/>
                          <a:gd name="T67" fmla="*/ 33 h 326"/>
                          <a:gd name="T68" fmla="*/ 146 w 334"/>
                          <a:gd name="T69" fmla="*/ 59 h 326"/>
                          <a:gd name="T70" fmla="*/ 188 w 334"/>
                          <a:gd name="T71" fmla="*/ 96 h 326"/>
                          <a:gd name="T72" fmla="*/ 221 w 334"/>
                          <a:gd name="T73" fmla="*/ 115 h 326"/>
                          <a:gd name="T74" fmla="*/ 235 w 334"/>
                          <a:gd name="T75" fmla="*/ 111 h 326"/>
                          <a:gd name="T76" fmla="*/ 221 w 334"/>
                          <a:gd name="T77" fmla="*/ 83 h 326"/>
                          <a:gd name="T78" fmla="*/ 222 w 334"/>
                          <a:gd name="T79" fmla="*/ 49 h 326"/>
                          <a:gd name="T80" fmla="*/ 242 w 334"/>
                          <a:gd name="T81" fmla="*/ 19 h 326"/>
                          <a:gd name="T82" fmla="*/ 259 w 334"/>
                          <a:gd name="T83" fmla="*/ 3 h 326"/>
                          <a:gd name="T84" fmla="*/ 271 w 334"/>
                          <a:gd name="T85" fmla="*/ 0 h 326"/>
                          <a:gd name="T86" fmla="*/ 282 w 334"/>
                          <a:gd name="T87" fmla="*/ 7 h 326"/>
                          <a:gd name="T88" fmla="*/ 290 w 334"/>
                          <a:gd name="T89" fmla="*/ 23 h 326"/>
                          <a:gd name="T90" fmla="*/ 282 w 334"/>
                          <a:gd name="T91" fmla="*/ 45 h 326"/>
                          <a:gd name="T92" fmla="*/ 278 w 334"/>
                          <a:gd name="T93" fmla="*/ 71 h 326"/>
                          <a:gd name="T94" fmla="*/ 287 w 334"/>
                          <a:gd name="T95" fmla="*/ 90 h 326"/>
                          <a:gd name="T96" fmla="*/ 306 w 334"/>
                          <a:gd name="T97" fmla="*/ 101 h 32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w 334"/>
                          <a:gd name="T148" fmla="*/ 0 h 326"/>
                          <a:gd name="T149" fmla="*/ 334 w 334"/>
                          <a:gd name="T150" fmla="*/ 326 h 326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T147" t="T148" r="T149" b="T150"/>
                        <a:pathLst>
                          <a:path w="334" h="326">
                            <a:moveTo>
                              <a:pt x="306" y="101"/>
                            </a:moveTo>
                            <a:lnTo>
                              <a:pt x="323" y="125"/>
                            </a:lnTo>
                            <a:lnTo>
                              <a:pt x="334" y="167"/>
                            </a:lnTo>
                            <a:lnTo>
                              <a:pt x="325" y="212"/>
                            </a:lnTo>
                            <a:lnTo>
                              <a:pt x="306" y="245"/>
                            </a:lnTo>
                            <a:lnTo>
                              <a:pt x="271" y="289"/>
                            </a:lnTo>
                            <a:lnTo>
                              <a:pt x="242" y="312"/>
                            </a:lnTo>
                            <a:lnTo>
                              <a:pt x="205" y="326"/>
                            </a:lnTo>
                            <a:lnTo>
                              <a:pt x="163" y="326"/>
                            </a:lnTo>
                            <a:lnTo>
                              <a:pt x="137" y="312"/>
                            </a:lnTo>
                            <a:lnTo>
                              <a:pt x="109" y="292"/>
                            </a:lnTo>
                            <a:lnTo>
                              <a:pt x="59" y="289"/>
                            </a:lnTo>
                            <a:lnTo>
                              <a:pt x="12" y="284"/>
                            </a:lnTo>
                            <a:lnTo>
                              <a:pt x="0" y="273"/>
                            </a:lnTo>
                            <a:lnTo>
                              <a:pt x="0" y="254"/>
                            </a:lnTo>
                            <a:lnTo>
                              <a:pt x="12" y="244"/>
                            </a:lnTo>
                            <a:lnTo>
                              <a:pt x="47" y="237"/>
                            </a:lnTo>
                            <a:lnTo>
                              <a:pt x="85" y="242"/>
                            </a:lnTo>
                            <a:lnTo>
                              <a:pt x="3" y="179"/>
                            </a:lnTo>
                            <a:lnTo>
                              <a:pt x="0" y="160"/>
                            </a:lnTo>
                            <a:lnTo>
                              <a:pt x="7" y="144"/>
                            </a:lnTo>
                            <a:lnTo>
                              <a:pt x="26" y="136"/>
                            </a:lnTo>
                            <a:lnTo>
                              <a:pt x="116" y="191"/>
                            </a:lnTo>
                            <a:lnTo>
                              <a:pt x="62" y="148"/>
                            </a:lnTo>
                            <a:lnTo>
                              <a:pt x="21" y="106"/>
                            </a:lnTo>
                            <a:lnTo>
                              <a:pt x="22" y="89"/>
                            </a:lnTo>
                            <a:lnTo>
                              <a:pt x="33" y="78"/>
                            </a:lnTo>
                            <a:lnTo>
                              <a:pt x="52" y="77"/>
                            </a:lnTo>
                            <a:lnTo>
                              <a:pt x="155" y="148"/>
                            </a:lnTo>
                            <a:lnTo>
                              <a:pt x="116" y="113"/>
                            </a:lnTo>
                            <a:lnTo>
                              <a:pt x="80" y="61"/>
                            </a:lnTo>
                            <a:lnTo>
                              <a:pt x="80" y="47"/>
                            </a:lnTo>
                            <a:lnTo>
                              <a:pt x="88" y="36"/>
                            </a:lnTo>
                            <a:lnTo>
                              <a:pt x="106" y="33"/>
                            </a:lnTo>
                            <a:lnTo>
                              <a:pt x="146" y="59"/>
                            </a:lnTo>
                            <a:lnTo>
                              <a:pt x="188" y="96"/>
                            </a:lnTo>
                            <a:lnTo>
                              <a:pt x="221" y="115"/>
                            </a:lnTo>
                            <a:lnTo>
                              <a:pt x="235" y="111"/>
                            </a:lnTo>
                            <a:lnTo>
                              <a:pt x="221" y="83"/>
                            </a:lnTo>
                            <a:lnTo>
                              <a:pt x="222" y="49"/>
                            </a:lnTo>
                            <a:lnTo>
                              <a:pt x="242" y="19"/>
                            </a:lnTo>
                            <a:lnTo>
                              <a:pt x="259" y="3"/>
                            </a:lnTo>
                            <a:lnTo>
                              <a:pt x="271" y="0"/>
                            </a:lnTo>
                            <a:lnTo>
                              <a:pt x="282" y="7"/>
                            </a:lnTo>
                            <a:lnTo>
                              <a:pt x="290" y="23"/>
                            </a:lnTo>
                            <a:lnTo>
                              <a:pt x="282" y="45"/>
                            </a:lnTo>
                            <a:lnTo>
                              <a:pt x="278" y="71"/>
                            </a:lnTo>
                            <a:lnTo>
                              <a:pt x="287" y="90"/>
                            </a:lnTo>
                            <a:lnTo>
                              <a:pt x="306" y="101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952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>
                          <a:latin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51254" name="Freeform 41"/>
                      <p:cNvSpPr/>
                      <p:nvPr/>
                    </p:nvSpPr>
                    <p:spPr bwMode="auto">
                      <a:xfrm>
                        <a:off x="3084" y="1683"/>
                        <a:ext cx="169" cy="163"/>
                      </a:xfrm>
                      <a:custGeom>
                        <a:avLst/>
                        <a:gdLst>
                          <a:gd name="T0" fmla="*/ 28 w 338"/>
                          <a:gd name="T1" fmla="*/ 101 h 325"/>
                          <a:gd name="T2" fmla="*/ 10 w 338"/>
                          <a:gd name="T3" fmla="*/ 125 h 325"/>
                          <a:gd name="T4" fmla="*/ 0 w 338"/>
                          <a:gd name="T5" fmla="*/ 167 h 325"/>
                          <a:gd name="T6" fmla="*/ 8 w 338"/>
                          <a:gd name="T7" fmla="*/ 212 h 325"/>
                          <a:gd name="T8" fmla="*/ 28 w 338"/>
                          <a:gd name="T9" fmla="*/ 245 h 325"/>
                          <a:gd name="T10" fmla="*/ 62 w 338"/>
                          <a:gd name="T11" fmla="*/ 289 h 325"/>
                          <a:gd name="T12" fmla="*/ 92 w 338"/>
                          <a:gd name="T13" fmla="*/ 313 h 325"/>
                          <a:gd name="T14" fmla="*/ 129 w 338"/>
                          <a:gd name="T15" fmla="*/ 325 h 325"/>
                          <a:gd name="T16" fmla="*/ 172 w 338"/>
                          <a:gd name="T17" fmla="*/ 324 h 325"/>
                          <a:gd name="T18" fmla="*/ 198 w 338"/>
                          <a:gd name="T19" fmla="*/ 313 h 325"/>
                          <a:gd name="T20" fmla="*/ 226 w 338"/>
                          <a:gd name="T21" fmla="*/ 292 h 325"/>
                          <a:gd name="T22" fmla="*/ 278 w 338"/>
                          <a:gd name="T23" fmla="*/ 289 h 325"/>
                          <a:gd name="T24" fmla="*/ 325 w 338"/>
                          <a:gd name="T25" fmla="*/ 284 h 325"/>
                          <a:gd name="T26" fmla="*/ 338 w 338"/>
                          <a:gd name="T27" fmla="*/ 273 h 325"/>
                          <a:gd name="T28" fmla="*/ 338 w 338"/>
                          <a:gd name="T29" fmla="*/ 254 h 325"/>
                          <a:gd name="T30" fmla="*/ 325 w 338"/>
                          <a:gd name="T31" fmla="*/ 244 h 325"/>
                          <a:gd name="T32" fmla="*/ 291 w 338"/>
                          <a:gd name="T33" fmla="*/ 237 h 325"/>
                          <a:gd name="T34" fmla="*/ 250 w 338"/>
                          <a:gd name="T35" fmla="*/ 242 h 325"/>
                          <a:gd name="T36" fmla="*/ 334 w 338"/>
                          <a:gd name="T37" fmla="*/ 179 h 325"/>
                          <a:gd name="T38" fmla="*/ 338 w 338"/>
                          <a:gd name="T39" fmla="*/ 160 h 325"/>
                          <a:gd name="T40" fmla="*/ 331 w 338"/>
                          <a:gd name="T41" fmla="*/ 144 h 325"/>
                          <a:gd name="T42" fmla="*/ 315 w 338"/>
                          <a:gd name="T43" fmla="*/ 137 h 325"/>
                          <a:gd name="T44" fmla="*/ 219 w 338"/>
                          <a:gd name="T45" fmla="*/ 191 h 325"/>
                          <a:gd name="T46" fmla="*/ 308 w 338"/>
                          <a:gd name="T47" fmla="*/ 120 h 325"/>
                          <a:gd name="T48" fmla="*/ 313 w 338"/>
                          <a:gd name="T49" fmla="*/ 108 h 325"/>
                          <a:gd name="T50" fmla="*/ 313 w 338"/>
                          <a:gd name="T51" fmla="*/ 92 h 325"/>
                          <a:gd name="T52" fmla="*/ 304 w 338"/>
                          <a:gd name="T53" fmla="*/ 82 h 325"/>
                          <a:gd name="T54" fmla="*/ 289 w 338"/>
                          <a:gd name="T55" fmla="*/ 78 h 325"/>
                          <a:gd name="T56" fmla="*/ 181 w 338"/>
                          <a:gd name="T57" fmla="*/ 150 h 325"/>
                          <a:gd name="T58" fmla="*/ 242 w 338"/>
                          <a:gd name="T59" fmla="*/ 83 h 325"/>
                          <a:gd name="T60" fmla="*/ 259 w 338"/>
                          <a:gd name="T61" fmla="*/ 64 h 325"/>
                          <a:gd name="T62" fmla="*/ 256 w 338"/>
                          <a:gd name="T63" fmla="*/ 45 h 325"/>
                          <a:gd name="T64" fmla="*/ 244 w 338"/>
                          <a:gd name="T65" fmla="*/ 35 h 325"/>
                          <a:gd name="T66" fmla="*/ 230 w 338"/>
                          <a:gd name="T67" fmla="*/ 33 h 325"/>
                          <a:gd name="T68" fmla="*/ 190 w 338"/>
                          <a:gd name="T69" fmla="*/ 61 h 325"/>
                          <a:gd name="T70" fmla="*/ 148 w 338"/>
                          <a:gd name="T71" fmla="*/ 96 h 325"/>
                          <a:gd name="T72" fmla="*/ 113 w 338"/>
                          <a:gd name="T73" fmla="*/ 115 h 325"/>
                          <a:gd name="T74" fmla="*/ 99 w 338"/>
                          <a:gd name="T75" fmla="*/ 111 h 325"/>
                          <a:gd name="T76" fmla="*/ 113 w 338"/>
                          <a:gd name="T77" fmla="*/ 83 h 325"/>
                          <a:gd name="T78" fmla="*/ 111 w 338"/>
                          <a:gd name="T79" fmla="*/ 49 h 325"/>
                          <a:gd name="T80" fmla="*/ 92 w 338"/>
                          <a:gd name="T81" fmla="*/ 19 h 325"/>
                          <a:gd name="T82" fmla="*/ 75 w 338"/>
                          <a:gd name="T83" fmla="*/ 3 h 325"/>
                          <a:gd name="T84" fmla="*/ 62 w 338"/>
                          <a:gd name="T85" fmla="*/ 0 h 325"/>
                          <a:gd name="T86" fmla="*/ 52 w 338"/>
                          <a:gd name="T87" fmla="*/ 7 h 325"/>
                          <a:gd name="T88" fmla="*/ 43 w 338"/>
                          <a:gd name="T89" fmla="*/ 24 h 325"/>
                          <a:gd name="T90" fmla="*/ 52 w 338"/>
                          <a:gd name="T91" fmla="*/ 45 h 325"/>
                          <a:gd name="T92" fmla="*/ 55 w 338"/>
                          <a:gd name="T93" fmla="*/ 71 h 325"/>
                          <a:gd name="T94" fmla="*/ 47 w 338"/>
                          <a:gd name="T95" fmla="*/ 89 h 325"/>
                          <a:gd name="T96" fmla="*/ 28 w 338"/>
                          <a:gd name="T97" fmla="*/ 101 h 325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  <a:gd name="T138" fmla="*/ 0 60000 65536"/>
                          <a:gd name="T139" fmla="*/ 0 60000 65536"/>
                          <a:gd name="T140" fmla="*/ 0 60000 65536"/>
                          <a:gd name="T141" fmla="*/ 0 60000 65536"/>
                          <a:gd name="T142" fmla="*/ 0 60000 65536"/>
                          <a:gd name="T143" fmla="*/ 0 60000 65536"/>
                          <a:gd name="T144" fmla="*/ 0 60000 65536"/>
                          <a:gd name="T145" fmla="*/ 0 60000 65536"/>
                          <a:gd name="T146" fmla="*/ 0 60000 65536"/>
                          <a:gd name="T147" fmla="*/ 0 w 338"/>
                          <a:gd name="T148" fmla="*/ 0 h 325"/>
                          <a:gd name="T149" fmla="*/ 338 w 338"/>
                          <a:gd name="T150" fmla="*/ 325 h 325"/>
                        </a:gdLst>
                        <a:ahLst/>
                        <a:cxnLst>
                          <a:cxn ang="T98">
                            <a:pos x="T0" y="T1"/>
                          </a:cxn>
                          <a:cxn ang="T99">
                            <a:pos x="T2" y="T3"/>
                          </a:cxn>
                          <a:cxn ang="T100">
                            <a:pos x="T4" y="T5"/>
                          </a:cxn>
                          <a:cxn ang="T101">
                            <a:pos x="T6" y="T7"/>
                          </a:cxn>
                          <a:cxn ang="T102">
                            <a:pos x="T8" y="T9"/>
                          </a:cxn>
                          <a:cxn ang="T103">
                            <a:pos x="T10" y="T11"/>
                          </a:cxn>
                          <a:cxn ang="T104">
                            <a:pos x="T12" y="T13"/>
                          </a:cxn>
                          <a:cxn ang="T105">
                            <a:pos x="T14" y="T15"/>
                          </a:cxn>
                          <a:cxn ang="T106">
                            <a:pos x="T16" y="T17"/>
                          </a:cxn>
                          <a:cxn ang="T107">
                            <a:pos x="T18" y="T19"/>
                          </a:cxn>
                          <a:cxn ang="T108">
                            <a:pos x="T20" y="T21"/>
                          </a:cxn>
                          <a:cxn ang="T109">
                            <a:pos x="T22" y="T23"/>
                          </a:cxn>
                          <a:cxn ang="T110">
                            <a:pos x="T24" y="T25"/>
                          </a:cxn>
                          <a:cxn ang="T111">
                            <a:pos x="T26" y="T27"/>
                          </a:cxn>
                          <a:cxn ang="T112">
                            <a:pos x="T28" y="T29"/>
                          </a:cxn>
                          <a:cxn ang="T113">
                            <a:pos x="T30" y="T31"/>
                          </a:cxn>
                          <a:cxn ang="T114">
                            <a:pos x="T32" y="T33"/>
                          </a:cxn>
                          <a:cxn ang="T115">
                            <a:pos x="T34" y="T35"/>
                          </a:cxn>
                          <a:cxn ang="T116">
                            <a:pos x="T36" y="T37"/>
                          </a:cxn>
                          <a:cxn ang="T117">
                            <a:pos x="T38" y="T39"/>
                          </a:cxn>
                          <a:cxn ang="T118">
                            <a:pos x="T40" y="T41"/>
                          </a:cxn>
                          <a:cxn ang="T119">
                            <a:pos x="T42" y="T43"/>
                          </a:cxn>
                          <a:cxn ang="T120">
                            <a:pos x="T44" y="T45"/>
                          </a:cxn>
                          <a:cxn ang="T121">
                            <a:pos x="T46" y="T47"/>
                          </a:cxn>
                          <a:cxn ang="T122">
                            <a:pos x="T48" y="T49"/>
                          </a:cxn>
                          <a:cxn ang="T123">
                            <a:pos x="T50" y="T51"/>
                          </a:cxn>
                          <a:cxn ang="T124">
                            <a:pos x="T52" y="T53"/>
                          </a:cxn>
                          <a:cxn ang="T125">
                            <a:pos x="T54" y="T55"/>
                          </a:cxn>
                          <a:cxn ang="T126">
                            <a:pos x="T56" y="T57"/>
                          </a:cxn>
                          <a:cxn ang="T127">
                            <a:pos x="T58" y="T59"/>
                          </a:cxn>
                          <a:cxn ang="T128">
                            <a:pos x="T60" y="T61"/>
                          </a:cxn>
                          <a:cxn ang="T129">
                            <a:pos x="T62" y="T63"/>
                          </a:cxn>
                          <a:cxn ang="T130">
                            <a:pos x="T64" y="T65"/>
                          </a:cxn>
                          <a:cxn ang="T131">
                            <a:pos x="T66" y="T67"/>
                          </a:cxn>
                          <a:cxn ang="T132">
                            <a:pos x="T68" y="T69"/>
                          </a:cxn>
                          <a:cxn ang="T133">
                            <a:pos x="T70" y="T71"/>
                          </a:cxn>
                          <a:cxn ang="T134">
                            <a:pos x="T72" y="T73"/>
                          </a:cxn>
                          <a:cxn ang="T135">
                            <a:pos x="T74" y="T75"/>
                          </a:cxn>
                          <a:cxn ang="T136">
                            <a:pos x="T76" y="T77"/>
                          </a:cxn>
                          <a:cxn ang="T137">
                            <a:pos x="T78" y="T79"/>
                          </a:cxn>
                          <a:cxn ang="T138">
                            <a:pos x="T80" y="T81"/>
                          </a:cxn>
                          <a:cxn ang="T139">
                            <a:pos x="T82" y="T83"/>
                          </a:cxn>
                          <a:cxn ang="T140">
                            <a:pos x="T84" y="T85"/>
                          </a:cxn>
                          <a:cxn ang="T141">
                            <a:pos x="T86" y="T87"/>
                          </a:cxn>
                          <a:cxn ang="T142">
                            <a:pos x="T88" y="T89"/>
                          </a:cxn>
                          <a:cxn ang="T143">
                            <a:pos x="T90" y="T91"/>
                          </a:cxn>
                          <a:cxn ang="T144">
                            <a:pos x="T92" y="T93"/>
                          </a:cxn>
                          <a:cxn ang="T145">
                            <a:pos x="T94" y="T95"/>
                          </a:cxn>
                          <a:cxn ang="T146">
                            <a:pos x="T96" y="T97"/>
                          </a:cxn>
                        </a:cxnLst>
                        <a:rect l="T147" t="T148" r="T149" b="T150"/>
                        <a:pathLst>
                          <a:path w="338" h="325">
                            <a:moveTo>
                              <a:pt x="28" y="101"/>
                            </a:moveTo>
                            <a:lnTo>
                              <a:pt x="10" y="125"/>
                            </a:lnTo>
                            <a:lnTo>
                              <a:pt x="0" y="167"/>
                            </a:lnTo>
                            <a:lnTo>
                              <a:pt x="8" y="212"/>
                            </a:lnTo>
                            <a:lnTo>
                              <a:pt x="28" y="245"/>
                            </a:lnTo>
                            <a:lnTo>
                              <a:pt x="62" y="289"/>
                            </a:lnTo>
                            <a:lnTo>
                              <a:pt x="92" y="313"/>
                            </a:lnTo>
                            <a:lnTo>
                              <a:pt x="129" y="325"/>
                            </a:lnTo>
                            <a:lnTo>
                              <a:pt x="172" y="324"/>
                            </a:lnTo>
                            <a:lnTo>
                              <a:pt x="198" y="313"/>
                            </a:lnTo>
                            <a:lnTo>
                              <a:pt x="226" y="292"/>
                            </a:lnTo>
                            <a:lnTo>
                              <a:pt x="278" y="289"/>
                            </a:lnTo>
                            <a:lnTo>
                              <a:pt x="325" y="284"/>
                            </a:lnTo>
                            <a:lnTo>
                              <a:pt x="338" y="273"/>
                            </a:lnTo>
                            <a:lnTo>
                              <a:pt x="338" y="254"/>
                            </a:lnTo>
                            <a:lnTo>
                              <a:pt x="325" y="244"/>
                            </a:lnTo>
                            <a:lnTo>
                              <a:pt x="291" y="237"/>
                            </a:lnTo>
                            <a:lnTo>
                              <a:pt x="250" y="242"/>
                            </a:lnTo>
                            <a:lnTo>
                              <a:pt x="334" y="179"/>
                            </a:lnTo>
                            <a:lnTo>
                              <a:pt x="338" y="160"/>
                            </a:lnTo>
                            <a:lnTo>
                              <a:pt x="331" y="144"/>
                            </a:lnTo>
                            <a:lnTo>
                              <a:pt x="315" y="137"/>
                            </a:lnTo>
                            <a:lnTo>
                              <a:pt x="219" y="191"/>
                            </a:lnTo>
                            <a:lnTo>
                              <a:pt x="308" y="120"/>
                            </a:lnTo>
                            <a:lnTo>
                              <a:pt x="313" y="108"/>
                            </a:lnTo>
                            <a:lnTo>
                              <a:pt x="313" y="92"/>
                            </a:lnTo>
                            <a:lnTo>
                              <a:pt x="304" y="82"/>
                            </a:lnTo>
                            <a:lnTo>
                              <a:pt x="289" y="78"/>
                            </a:lnTo>
                            <a:lnTo>
                              <a:pt x="181" y="150"/>
                            </a:lnTo>
                            <a:lnTo>
                              <a:pt x="242" y="83"/>
                            </a:lnTo>
                            <a:lnTo>
                              <a:pt x="259" y="64"/>
                            </a:lnTo>
                            <a:lnTo>
                              <a:pt x="256" y="45"/>
                            </a:lnTo>
                            <a:lnTo>
                              <a:pt x="244" y="35"/>
                            </a:lnTo>
                            <a:lnTo>
                              <a:pt x="230" y="33"/>
                            </a:lnTo>
                            <a:lnTo>
                              <a:pt x="190" y="61"/>
                            </a:lnTo>
                            <a:lnTo>
                              <a:pt x="148" y="96"/>
                            </a:lnTo>
                            <a:lnTo>
                              <a:pt x="113" y="115"/>
                            </a:lnTo>
                            <a:lnTo>
                              <a:pt x="99" y="111"/>
                            </a:lnTo>
                            <a:lnTo>
                              <a:pt x="113" y="83"/>
                            </a:lnTo>
                            <a:lnTo>
                              <a:pt x="111" y="49"/>
                            </a:lnTo>
                            <a:lnTo>
                              <a:pt x="92" y="19"/>
                            </a:lnTo>
                            <a:lnTo>
                              <a:pt x="75" y="3"/>
                            </a:lnTo>
                            <a:lnTo>
                              <a:pt x="62" y="0"/>
                            </a:lnTo>
                            <a:lnTo>
                              <a:pt x="52" y="7"/>
                            </a:lnTo>
                            <a:lnTo>
                              <a:pt x="43" y="24"/>
                            </a:lnTo>
                            <a:lnTo>
                              <a:pt x="52" y="45"/>
                            </a:lnTo>
                            <a:lnTo>
                              <a:pt x="55" y="71"/>
                            </a:lnTo>
                            <a:lnTo>
                              <a:pt x="47" y="89"/>
                            </a:lnTo>
                            <a:lnTo>
                              <a:pt x="28" y="101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9525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>
                          <a:latin typeface="Calibri" panose="020F050202020403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1227" name="Group 42"/>
                  <p:cNvGrpSpPr/>
                  <p:nvPr/>
                </p:nvGrpSpPr>
                <p:grpSpPr bwMode="auto">
                  <a:xfrm>
                    <a:off x="4224" y="2112"/>
                    <a:ext cx="561" cy="653"/>
                    <a:chOff x="2621" y="1156"/>
                    <a:chExt cx="439" cy="653"/>
                  </a:xfrm>
                </p:grpSpPr>
                <p:grpSp>
                  <p:nvGrpSpPr>
                    <p:cNvPr id="51228" name="Group 43"/>
                    <p:cNvGrpSpPr/>
                    <p:nvPr/>
                  </p:nvGrpSpPr>
                  <p:grpSpPr bwMode="auto">
                    <a:xfrm>
                      <a:off x="2621" y="1156"/>
                      <a:ext cx="439" cy="653"/>
                      <a:chOff x="2621" y="1156"/>
                      <a:chExt cx="439" cy="653"/>
                    </a:xfrm>
                  </p:grpSpPr>
                  <p:grpSp>
                    <p:nvGrpSpPr>
                      <p:cNvPr id="51240" name="Group 44"/>
                      <p:cNvGrpSpPr/>
                      <p:nvPr/>
                    </p:nvGrpSpPr>
                    <p:grpSpPr bwMode="auto">
                      <a:xfrm>
                        <a:off x="2621" y="1187"/>
                        <a:ext cx="402" cy="622"/>
                        <a:chOff x="2621" y="1187"/>
                        <a:chExt cx="402" cy="622"/>
                      </a:xfrm>
                    </p:grpSpPr>
                    <p:sp>
                      <p:nvSpPr>
                        <p:cNvPr id="51249" name="Freeform 45"/>
                        <p:cNvSpPr/>
                        <p:nvPr/>
                      </p:nvSpPr>
                      <p:spPr bwMode="auto">
                        <a:xfrm>
                          <a:off x="2621" y="1187"/>
                          <a:ext cx="402" cy="622"/>
                        </a:xfrm>
                        <a:custGeom>
                          <a:avLst/>
                          <a:gdLst>
                            <a:gd name="T0" fmla="*/ 393 w 804"/>
                            <a:gd name="T1" fmla="*/ 127 h 1245"/>
                            <a:gd name="T2" fmla="*/ 356 w 804"/>
                            <a:gd name="T3" fmla="*/ 194 h 1245"/>
                            <a:gd name="T4" fmla="*/ 327 w 804"/>
                            <a:gd name="T5" fmla="*/ 298 h 1245"/>
                            <a:gd name="T6" fmla="*/ 308 w 804"/>
                            <a:gd name="T7" fmla="*/ 375 h 1245"/>
                            <a:gd name="T8" fmla="*/ 249 w 804"/>
                            <a:gd name="T9" fmla="*/ 415 h 1245"/>
                            <a:gd name="T10" fmla="*/ 141 w 804"/>
                            <a:gd name="T11" fmla="*/ 453 h 1245"/>
                            <a:gd name="T12" fmla="*/ 50 w 804"/>
                            <a:gd name="T13" fmla="*/ 495 h 1245"/>
                            <a:gd name="T14" fmla="*/ 5 w 804"/>
                            <a:gd name="T15" fmla="*/ 547 h 1245"/>
                            <a:gd name="T16" fmla="*/ 0 w 804"/>
                            <a:gd name="T17" fmla="*/ 613 h 1245"/>
                            <a:gd name="T18" fmla="*/ 29 w 804"/>
                            <a:gd name="T19" fmla="*/ 667 h 1245"/>
                            <a:gd name="T20" fmla="*/ 95 w 804"/>
                            <a:gd name="T21" fmla="*/ 699 h 1245"/>
                            <a:gd name="T22" fmla="*/ 201 w 804"/>
                            <a:gd name="T23" fmla="*/ 707 h 1245"/>
                            <a:gd name="T24" fmla="*/ 299 w 804"/>
                            <a:gd name="T25" fmla="*/ 692 h 1245"/>
                            <a:gd name="T26" fmla="*/ 287 w 804"/>
                            <a:gd name="T27" fmla="*/ 822 h 1245"/>
                            <a:gd name="T28" fmla="*/ 304 w 804"/>
                            <a:gd name="T29" fmla="*/ 1002 h 1245"/>
                            <a:gd name="T30" fmla="*/ 337 w 804"/>
                            <a:gd name="T31" fmla="*/ 1122 h 1245"/>
                            <a:gd name="T32" fmla="*/ 381 w 804"/>
                            <a:gd name="T33" fmla="*/ 1190 h 1245"/>
                            <a:gd name="T34" fmla="*/ 440 w 804"/>
                            <a:gd name="T35" fmla="*/ 1237 h 1245"/>
                            <a:gd name="T36" fmla="*/ 506 w 804"/>
                            <a:gd name="T37" fmla="*/ 1237 h 1245"/>
                            <a:gd name="T38" fmla="*/ 585 w 804"/>
                            <a:gd name="T39" fmla="*/ 1181 h 1245"/>
                            <a:gd name="T40" fmla="*/ 635 w 804"/>
                            <a:gd name="T41" fmla="*/ 1075 h 1245"/>
                            <a:gd name="T42" fmla="*/ 682 w 804"/>
                            <a:gd name="T43" fmla="*/ 913 h 1245"/>
                            <a:gd name="T44" fmla="*/ 710 w 804"/>
                            <a:gd name="T45" fmla="*/ 789 h 1245"/>
                            <a:gd name="T46" fmla="*/ 727 w 804"/>
                            <a:gd name="T47" fmla="*/ 632 h 1245"/>
                            <a:gd name="T48" fmla="*/ 727 w 804"/>
                            <a:gd name="T49" fmla="*/ 561 h 1245"/>
                            <a:gd name="T50" fmla="*/ 769 w 804"/>
                            <a:gd name="T51" fmla="*/ 556 h 1245"/>
                            <a:gd name="T52" fmla="*/ 800 w 804"/>
                            <a:gd name="T53" fmla="*/ 509 h 1245"/>
                            <a:gd name="T54" fmla="*/ 799 w 804"/>
                            <a:gd name="T55" fmla="*/ 460 h 1245"/>
                            <a:gd name="T56" fmla="*/ 764 w 804"/>
                            <a:gd name="T57" fmla="*/ 439 h 1245"/>
                            <a:gd name="T58" fmla="*/ 766 w 804"/>
                            <a:gd name="T59" fmla="*/ 385 h 1245"/>
                            <a:gd name="T60" fmla="*/ 783 w 804"/>
                            <a:gd name="T61" fmla="*/ 213 h 1245"/>
                            <a:gd name="T62" fmla="*/ 717 w 804"/>
                            <a:gd name="T63" fmla="*/ 40 h 1245"/>
                            <a:gd name="T64" fmla="*/ 578 w 804"/>
                            <a:gd name="T65" fmla="*/ 0 h 1245"/>
                            <a:gd name="T66" fmla="*/ 445 w 804"/>
                            <a:gd name="T67" fmla="*/ 63 h 1245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w 804"/>
                            <a:gd name="T103" fmla="*/ 0 h 1245"/>
                            <a:gd name="T104" fmla="*/ 804 w 804"/>
                            <a:gd name="T105" fmla="*/ 1245 h 1245"/>
                          </a:gdLst>
                          <a:ahLst/>
                          <a:cxnLst>
                            <a:cxn ang="T68">
                              <a:pos x="T0" y="T1"/>
                            </a:cxn>
                            <a:cxn ang="T69">
                              <a:pos x="T2" y="T3"/>
                            </a:cxn>
                            <a:cxn ang="T70">
                              <a:pos x="T4" y="T5"/>
                            </a:cxn>
                            <a:cxn ang="T71">
                              <a:pos x="T6" y="T7"/>
                            </a:cxn>
                            <a:cxn ang="T72">
                              <a:pos x="T8" y="T9"/>
                            </a:cxn>
                            <a:cxn ang="T73">
                              <a:pos x="T10" y="T11"/>
                            </a:cxn>
                            <a:cxn ang="T74">
                              <a:pos x="T12" y="T13"/>
                            </a:cxn>
                            <a:cxn ang="T75">
                              <a:pos x="T14" y="T15"/>
                            </a:cxn>
                            <a:cxn ang="T76">
                              <a:pos x="T16" y="T17"/>
                            </a:cxn>
                            <a:cxn ang="T77">
                              <a:pos x="T18" y="T19"/>
                            </a:cxn>
                            <a:cxn ang="T78">
                              <a:pos x="T20" y="T21"/>
                            </a:cxn>
                            <a:cxn ang="T79">
                              <a:pos x="T22" y="T23"/>
                            </a:cxn>
                            <a:cxn ang="T80">
                              <a:pos x="T24" y="T25"/>
                            </a:cxn>
                            <a:cxn ang="T81">
                              <a:pos x="T26" y="T27"/>
                            </a:cxn>
                            <a:cxn ang="T82">
                              <a:pos x="T28" y="T29"/>
                            </a:cxn>
                            <a:cxn ang="T83">
                              <a:pos x="T30" y="T31"/>
                            </a:cxn>
                            <a:cxn ang="T84">
                              <a:pos x="T32" y="T33"/>
                            </a:cxn>
                            <a:cxn ang="T85">
                              <a:pos x="T34" y="T35"/>
                            </a:cxn>
                            <a:cxn ang="T86">
                              <a:pos x="T36" y="T37"/>
                            </a:cxn>
                            <a:cxn ang="T87">
                              <a:pos x="T38" y="T39"/>
                            </a:cxn>
                            <a:cxn ang="T88">
                              <a:pos x="T40" y="T41"/>
                            </a:cxn>
                            <a:cxn ang="T89">
                              <a:pos x="T42" y="T43"/>
                            </a:cxn>
                            <a:cxn ang="T90">
                              <a:pos x="T44" y="T45"/>
                            </a:cxn>
                            <a:cxn ang="T91">
                              <a:pos x="T46" y="T47"/>
                            </a:cxn>
                            <a:cxn ang="T92">
                              <a:pos x="T48" y="T49"/>
                            </a:cxn>
                            <a:cxn ang="T93">
                              <a:pos x="T50" y="T51"/>
                            </a:cxn>
                            <a:cxn ang="T94">
                              <a:pos x="T52" y="T53"/>
                            </a:cxn>
                            <a:cxn ang="T95">
                              <a:pos x="T54" y="T55"/>
                            </a:cxn>
                            <a:cxn ang="T96">
                              <a:pos x="T56" y="T57"/>
                            </a:cxn>
                            <a:cxn ang="T97">
                              <a:pos x="T58" y="T59"/>
                            </a:cxn>
                            <a:cxn ang="T98">
                              <a:pos x="T60" y="T61"/>
                            </a:cxn>
                            <a:cxn ang="T99">
                              <a:pos x="T62" y="T63"/>
                            </a:cxn>
                            <a:cxn ang="T100">
                              <a:pos x="T64" y="T65"/>
                            </a:cxn>
                            <a:cxn ang="T101">
                              <a:pos x="T66" y="T67"/>
                            </a:cxn>
                          </a:cxnLst>
                          <a:rect l="T102" t="T103" r="T104" b="T105"/>
                          <a:pathLst>
                            <a:path w="804" h="1245">
                              <a:moveTo>
                                <a:pt x="445" y="63"/>
                              </a:moveTo>
                              <a:lnTo>
                                <a:pt x="393" y="127"/>
                              </a:lnTo>
                              <a:lnTo>
                                <a:pt x="372" y="159"/>
                              </a:lnTo>
                              <a:lnTo>
                                <a:pt x="356" y="194"/>
                              </a:lnTo>
                              <a:lnTo>
                                <a:pt x="341" y="241"/>
                              </a:lnTo>
                              <a:lnTo>
                                <a:pt x="327" y="298"/>
                              </a:lnTo>
                              <a:lnTo>
                                <a:pt x="315" y="343"/>
                              </a:lnTo>
                              <a:lnTo>
                                <a:pt x="308" y="375"/>
                              </a:lnTo>
                              <a:lnTo>
                                <a:pt x="292" y="396"/>
                              </a:lnTo>
                              <a:lnTo>
                                <a:pt x="249" y="415"/>
                              </a:lnTo>
                              <a:lnTo>
                                <a:pt x="195" y="430"/>
                              </a:lnTo>
                              <a:lnTo>
                                <a:pt x="141" y="453"/>
                              </a:lnTo>
                              <a:lnTo>
                                <a:pt x="85" y="476"/>
                              </a:lnTo>
                              <a:lnTo>
                                <a:pt x="50" y="495"/>
                              </a:lnTo>
                              <a:lnTo>
                                <a:pt x="22" y="517"/>
                              </a:lnTo>
                              <a:lnTo>
                                <a:pt x="5" y="547"/>
                              </a:lnTo>
                              <a:lnTo>
                                <a:pt x="0" y="580"/>
                              </a:lnTo>
                              <a:lnTo>
                                <a:pt x="0" y="613"/>
                              </a:lnTo>
                              <a:lnTo>
                                <a:pt x="10" y="641"/>
                              </a:lnTo>
                              <a:lnTo>
                                <a:pt x="29" y="667"/>
                              </a:lnTo>
                              <a:lnTo>
                                <a:pt x="57" y="685"/>
                              </a:lnTo>
                              <a:lnTo>
                                <a:pt x="95" y="699"/>
                              </a:lnTo>
                              <a:lnTo>
                                <a:pt x="149" y="705"/>
                              </a:lnTo>
                              <a:lnTo>
                                <a:pt x="201" y="707"/>
                              </a:lnTo>
                              <a:lnTo>
                                <a:pt x="259" y="702"/>
                              </a:lnTo>
                              <a:lnTo>
                                <a:pt x="299" y="692"/>
                              </a:lnTo>
                              <a:lnTo>
                                <a:pt x="292" y="740"/>
                              </a:lnTo>
                              <a:lnTo>
                                <a:pt x="287" y="822"/>
                              </a:lnTo>
                              <a:lnTo>
                                <a:pt x="292" y="907"/>
                              </a:lnTo>
                              <a:lnTo>
                                <a:pt x="304" y="1002"/>
                              </a:lnTo>
                              <a:lnTo>
                                <a:pt x="323" y="1087"/>
                              </a:lnTo>
                              <a:lnTo>
                                <a:pt x="337" y="1122"/>
                              </a:lnTo>
                              <a:lnTo>
                                <a:pt x="355" y="1155"/>
                              </a:lnTo>
                              <a:lnTo>
                                <a:pt x="381" y="1190"/>
                              </a:lnTo>
                              <a:lnTo>
                                <a:pt x="417" y="1223"/>
                              </a:lnTo>
                              <a:lnTo>
                                <a:pt x="440" y="1237"/>
                              </a:lnTo>
                              <a:lnTo>
                                <a:pt x="478" y="1245"/>
                              </a:lnTo>
                              <a:lnTo>
                                <a:pt x="506" y="1237"/>
                              </a:lnTo>
                              <a:lnTo>
                                <a:pt x="541" y="1223"/>
                              </a:lnTo>
                              <a:lnTo>
                                <a:pt x="585" y="1181"/>
                              </a:lnTo>
                              <a:lnTo>
                                <a:pt x="612" y="1130"/>
                              </a:lnTo>
                              <a:lnTo>
                                <a:pt x="635" y="1075"/>
                              </a:lnTo>
                              <a:lnTo>
                                <a:pt x="661" y="984"/>
                              </a:lnTo>
                              <a:lnTo>
                                <a:pt x="682" y="913"/>
                              </a:lnTo>
                              <a:lnTo>
                                <a:pt x="699" y="838"/>
                              </a:lnTo>
                              <a:lnTo>
                                <a:pt x="710" y="789"/>
                              </a:lnTo>
                              <a:lnTo>
                                <a:pt x="722" y="704"/>
                              </a:lnTo>
                              <a:lnTo>
                                <a:pt x="727" y="632"/>
                              </a:lnTo>
                              <a:lnTo>
                                <a:pt x="733" y="587"/>
                              </a:lnTo>
                              <a:lnTo>
                                <a:pt x="727" y="561"/>
                              </a:lnTo>
                              <a:lnTo>
                                <a:pt x="746" y="564"/>
                              </a:lnTo>
                              <a:lnTo>
                                <a:pt x="769" y="556"/>
                              </a:lnTo>
                              <a:lnTo>
                                <a:pt x="788" y="533"/>
                              </a:lnTo>
                              <a:lnTo>
                                <a:pt x="800" y="509"/>
                              </a:lnTo>
                              <a:lnTo>
                                <a:pt x="804" y="483"/>
                              </a:lnTo>
                              <a:lnTo>
                                <a:pt x="799" y="460"/>
                              </a:lnTo>
                              <a:lnTo>
                                <a:pt x="783" y="443"/>
                              </a:lnTo>
                              <a:lnTo>
                                <a:pt x="764" y="439"/>
                              </a:lnTo>
                              <a:lnTo>
                                <a:pt x="741" y="439"/>
                              </a:lnTo>
                              <a:lnTo>
                                <a:pt x="766" y="385"/>
                              </a:lnTo>
                              <a:lnTo>
                                <a:pt x="780" y="303"/>
                              </a:lnTo>
                              <a:lnTo>
                                <a:pt x="783" y="213"/>
                              </a:lnTo>
                              <a:lnTo>
                                <a:pt x="780" y="112"/>
                              </a:lnTo>
                              <a:lnTo>
                                <a:pt x="717" y="40"/>
                              </a:lnTo>
                              <a:lnTo>
                                <a:pt x="659" y="7"/>
                              </a:lnTo>
                              <a:lnTo>
                                <a:pt x="578" y="0"/>
                              </a:lnTo>
                              <a:lnTo>
                                <a:pt x="503" y="19"/>
                              </a:lnTo>
                              <a:lnTo>
                                <a:pt x="445" y="6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0A08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51250" name="Freeform 46"/>
                        <p:cNvSpPr/>
                        <p:nvPr/>
                      </p:nvSpPr>
                      <p:spPr bwMode="auto">
                        <a:xfrm>
                          <a:off x="2768" y="1497"/>
                          <a:ext cx="76" cy="39"/>
                        </a:xfrm>
                        <a:custGeom>
                          <a:avLst/>
                          <a:gdLst>
                            <a:gd name="T0" fmla="*/ 0 w 151"/>
                            <a:gd name="T1" fmla="*/ 79 h 79"/>
                            <a:gd name="T2" fmla="*/ 33 w 151"/>
                            <a:gd name="T3" fmla="*/ 72 h 79"/>
                            <a:gd name="T4" fmla="*/ 73 w 151"/>
                            <a:gd name="T5" fmla="*/ 56 h 79"/>
                            <a:gd name="T6" fmla="*/ 104 w 151"/>
                            <a:gd name="T7" fmla="*/ 42 h 79"/>
                            <a:gd name="T8" fmla="*/ 132 w 151"/>
                            <a:gd name="T9" fmla="*/ 23 h 79"/>
                            <a:gd name="T10" fmla="*/ 151 w 151"/>
                            <a:gd name="T11" fmla="*/ 0 h 79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w 151"/>
                            <a:gd name="T19" fmla="*/ 0 h 79"/>
                            <a:gd name="T20" fmla="*/ 151 w 151"/>
                            <a:gd name="T21" fmla="*/ 79 h 79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T18" t="T19" r="T20" b="T21"/>
                          <a:pathLst>
                            <a:path w="151" h="79">
                              <a:moveTo>
                                <a:pt x="0" y="79"/>
                              </a:moveTo>
                              <a:lnTo>
                                <a:pt x="33" y="72"/>
                              </a:lnTo>
                              <a:lnTo>
                                <a:pt x="73" y="56"/>
                              </a:lnTo>
                              <a:lnTo>
                                <a:pt x="104" y="42"/>
                              </a:lnTo>
                              <a:lnTo>
                                <a:pt x="132" y="23"/>
                              </a:lnTo>
                              <a:lnTo>
                                <a:pt x="151" y="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anose="020F050202020403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51241" name="Group 47"/>
                      <p:cNvGrpSpPr/>
                      <p:nvPr/>
                    </p:nvGrpSpPr>
                    <p:grpSpPr bwMode="auto">
                      <a:xfrm>
                        <a:off x="2770" y="1156"/>
                        <a:ext cx="290" cy="258"/>
                        <a:chOff x="2770" y="1156"/>
                        <a:chExt cx="290" cy="258"/>
                      </a:xfrm>
                    </p:grpSpPr>
                    <p:sp>
                      <p:nvSpPr>
                        <p:cNvPr id="51242" name="Freeform 48"/>
                        <p:cNvSpPr/>
                        <p:nvPr/>
                      </p:nvSpPr>
                      <p:spPr bwMode="auto">
                        <a:xfrm>
                          <a:off x="2770" y="1156"/>
                          <a:ext cx="290" cy="258"/>
                        </a:xfrm>
                        <a:custGeom>
                          <a:avLst/>
                          <a:gdLst>
                            <a:gd name="T0" fmla="*/ 3 w 580"/>
                            <a:gd name="T1" fmla="*/ 124 h 516"/>
                            <a:gd name="T2" fmla="*/ 26 w 580"/>
                            <a:gd name="T3" fmla="*/ 87 h 516"/>
                            <a:gd name="T4" fmla="*/ 80 w 580"/>
                            <a:gd name="T5" fmla="*/ 54 h 516"/>
                            <a:gd name="T6" fmla="*/ 157 w 580"/>
                            <a:gd name="T7" fmla="*/ 30 h 516"/>
                            <a:gd name="T8" fmla="*/ 219 w 580"/>
                            <a:gd name="T9" fmla="*/ 9 h 516"/>
                            <a:gd name="T10" fmla="*/ 284 w 580"/>
                            <a:gd name="T11" fmla="*/ 9 h 516"/>
                            <a:gd name="T12" fmla="*/ 350 w 580"/>
                            <a:gd name="T13" fmla="*/ 30 h 516"/>
                            <a:gd name="T14" fmla="*/ 406 w 580"/>
                            <a:gd name="T15" fmla="*/ 58 h 516"/>
                            <a:gd name="T16" fmla="*/ 460 w 580"/>
                            <a:gd name="T17" fmla="*/ 94 h 516"/>
                            <a:gd name="T18" fmla="*/ 507 w 580"/>
                            <a:gd name="T19" fmla="*/ 136 h 516"/>
                            <a:gd name="T20" fmla="*/ 536 w 580"/>
                            <a:gd name="T21" fmla="*/ 176 h 516"/>
                            <a:gd name="T22" fmla="*/ 561 w 580"/>
                            <a:gd name="T23" fmla="*/ 221 h 516"/>
                            <a:gd name="T24" fmla="*/ 575 w 580"/>
                            <a:gd name="T25" fmla="*/ 272 h 516"/>
                            <a:gd name="T26" fmla="*/ 576 w 580"/>
                            <a:gd name="T27" fmla="*/ 319 h 516"/>
                            <a:gd name="T28" fmla="*/ 580 w 580"/>
                            <a:gd name="T29" fmla="*/ 376 h 516"/>
                            <a:gd name="T30" fmla="*/ 548 w 580"/>
                            <a:gd name="T31" fmla="*/ 436 h 516"/>
                            <a:gd name="T32" fmla="*/ 514 w 580"/>
                            <a:gd name="T33" fmla="*/ 474 h 516"/>
                            <a:gd name="T34" fmla="*/ 467 w 580"/>
                            <a:gd name="T35" fmla="*/ 504 h 516"/>
                            <a:gd name="T36" fmla="*/ 416 w 580"/>
                            <a:gd name="T37" fmla="*/ 509 h 516"/>
                            <a:gd name="T38" fmla="*/ 404 w 580"/>
                            <a:gd name="T39" fmla="*/ 472 h 516"/>
                            <a:gd name="T40" fmla="*/ 397 w 580"/>
                            <a:gd name="T41" fmla="*/ 425 h 516"/>
                            <a:gd name="T42" fmla="*/ 367 w 580"/>
                            <a:gd name="T43" fmla="*/ 390 h 516"/>
                            <a:gd name="T44" fmla="*/ 343 w 580"/>
                            <a:gd name="T45" fmla="*/ 343 h 516"/>
                            <a:gd name="T46" fmla="*/ 343 w 580"/>
                            <a:gd name="T47" fmla="*/ 279 h 516"/>
                            <a:gd name="T48" fmla="*/ 360 w 580"/>
                            <a:gd name="T49" fmla="*/ 225 h 516"/>
                            <a:gd name="T50" fmla="*/ 380 w 580"/>
                            <a:gd name="T51" fmla="*/ 185 h 516"/>
                            <a:gd name="T52" fmla="*/ 329 w 580"/>
                            <a:gd name="T53" fmla="*/ 201 h 516"/>
                            <a:gd name="T54" fmla="*/ 287 w 580"/>
                            <a:gd name="T55" fmla="*/ 201 h 516"/>
                            <a:gd name="T56" fmla="*/ 256 w 580"/>
                            <a:gd name="T57" fmla="*/ 181 h 516"/>
                            <a:gd name="T58" fmla="*/ 209 w 580"/>
                            <a:gd name="T59" fmla="*/ 174 h 516"/>
                            <a:gd name="T60" fmla="*/ 176 w 580"/>
                            <a:gd name="T61" fmla="*/ 171 h 516"/>
                            <a:gd name="T62" fmla="*/ 113 w 580"/>
                            <a:gd name="T63" fmla="*/ 181 h 516"/>
                            <a:gd name="T64" fmla="*/ 54 w 580"/>
                            <a:gd name="T65" fmla="*/ 180 h 516"/>
                            <a:gd name="T66" fmla="*/ 9 w 580"/>
                            <a:gd name="T67" fmla="*/ 162 h 51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w 580"/>
                            <a:gd name="T103" fmla="*/ 0 h 516"/>
                            <a:gd name="T104" fmla="*/ 580 w 580"/>
                            <a:gd name="T105" fmla="*/ 516 h 516"/>
                          </a:gdLst>
                          <a:ahLst/>
                          <a:cxnLst>
                            <a:cxn ang="T68">
                              <a:pos x="T0" y="T1"/>
                            </a:cxn>
                            <a:cxn ang="T69">
                              <a:pos x="T2" y="T3"/>
                            </a:cxn>
                            <a:cxn ang="T70">
                              <a:pos x="T4" y="T5"/>
                            </a:cxn>
                            <a:cxn ang="T71">
                              <a:pos x="T6" y="T7"/>
                            </a:cxn>
                            <a:cxn ang="T72">
                              <a:pos x="T8" y="T9"/>
                            </a:cxn>
                            <a:cxn ang="T73">
                              <a:pos x="T10" y="T11"/>
                            </a:cxn>
                            <a:cxn ang="T74">
                              <a:pos x="T12" y="T13"/>
                            </a:cxn>
                            <a:cxn ang="T75">
                              <a:pos x="T14" y="T15"/>
                            </a:cxn>
                            <a:cxn ang="T76">
                              <a:pos x="T16" y="T17"/>
                            </a:cxn>
                            <a:cxn ang="T77">
                              <a:pos x="T18" y="T19"/>
                            </a:cxn>
                            <a:cxn ang="T78">
                              <a:pos x="T20" y="T21"/>
                            </a:cxn>
                            <a:cxn ang="T79">
                              <a:pos x="T22" y="T23"/>
                            </a:cxn>
                            <a:cxn ang="T80">
                              <a:pos x="T24" y="T25"/>
                            </a:cxn>
                            <a:cxn ang="T81">
                              <a:pos x="T26" y="T27"/>
                            </a:cxn>
                            <a:cxn ang="T82">
                              <a:pos x="T28" y="T29"/>
                            </a:cxn>
                            <a:cxn ang="T83">
                              <a:pos x="T30" y="T31"/>
                            </a:cxn>
                            <a:cxn ang="T84">
                              <a:pos x="T32" y="T33"/>
                            </a:cxn>
                            <a:cxn ang="T85">
                              <a:pos x="T34" y="T35"/>
                            </a:cxn>
                            <a:cxn ang="T86">
                              <a:pos x="T36" y="T37"/>
                            </a:cxn>
                            <a:cxn ang="T87">
                              <a:pos x="T38" y="T39"/>
                            </a:cxn>
                            <a:cxn ang="T88">
                              <a:pos x="T40" y="T41"/>
                            </a:cxn>
                            <a:cxn ang="T89">
                              <a:pos x="T42" y="T43"/>
                            </a:cxn>
                            <a:cxn ang="T90">
                              <a:pos x="T44" y="T45"/>
                            </a:cxn>
                            <a:cxn ang="T91">
                              <a:pos x="T46" y="T47"/>
                            </a:cxn>
                            <a:cxn ang="T92">
                              <a:pos x="T48" y="T49"/>
                            </a:cxn>
                            <a:cxn ang="T93">
                              <a:pos x="T50" y="T51"/>
                            </a:cxn>
                            <a:cxn ang="T94">
                              <a:pos x="T52" y="T53"/>
                            </a:cxn>
                            <a:cxn ang="T95">
                              <a:pos x="T54" y="T55"/>
                            </a:cxn>
                            <a:cxn ang="T96">
                              <a:pos x="T56" y="T57"/>
                            </a:cxn>
                            <a:cxn ang="T97">
                              <a:pos x="T58" y="T59"/>
                            </a:cxn>
                            <a:cxn ang="T98">
                              <a:pos x="T60" y="T61"/>
                            </a:cxn>
                            <a:cxn ang="T99">
                              <a:pos x="T62" y="T63"/>
                            </a:cxn>
                            <a:cxn ang="T100">
                              <a:pos x="T64" y="T65"/>
                            </a:cxn>
                            <a:cxn ang="T101">
                              <a:pos x="T66" y="T67"/>
                            </a:cxn>
                          </a:cxnLst>
                          <a:rect l="T102" t="T103" r="T104" b="T105"/>
                          <a:pathLst>
                            <a:path w="580" h="516">
                              <a:moveTo>
                                <a:pt x="0" y="141"/>
                              </a:moveTo>
                              <a:lnTo>
                                <a:pt x="3" y="124"/>
                              </a:lnTo>
                              <a:lnTo>
                                <a:pt x="9" y="110"/>
                              </a:lnTo>
                              <a:lnTo>
                                <a:pt x="26" y="87"/>
                              </a:lnTo>
                              <a:lnTo>
                                <a:pt x="50" y="70"/>
                              </a:lnTo>
                              <a:lnTo>
                                <a:pt x="80" y="54"/>
                              </a:lnTo>
                              <a:lnTo>
                                <a:pt x="113" y="40"/>
                              </a:lnTo>
                              <a:lnTo>
                                <a:pt x="157" y="30"/>
                              </a:lnTo>
                              <a:lnTo>
                                <a:pt x="192" y="25"/>
                              </a:lnTo>
                              <a:lnTo>
                                <a:pt x="219" y="9"/>
                              </a:lnTo>
                              <a:lnTo>
                                <a:pt x="247" y="0"/>
                              </a:lnTo>
                              <a:lnTo>
                                <a:pt x="284" y="9"/>
                              </a:lnTo>
                              <a:lnTo>
                                <a:pt x="322" y="19"/>
                              </a:lnTo>
                              <a:lnTo>
                                <a:pt x="350" y="30"/>
                              </a:lnTo>
                              <a:lnTo>
                                <a:pt x="381" y="44"/>
                              </a:lnTo>
                              <a:lnTo>
                                <a:pt x="406" y="58"/>
                              </a:lnTo>
                              <a:lnTo>
                                <a:pt x="434" y="77"/>
                              </a:lnTo>
                              <a:lnTo>
                                <a:pt x="460" y="94"/>
                              </a:lnTo>
                              <a:lnTo>
                                <a:pt x="484" y="115"/>
                              </a:lnTo>
                              <a:lnTo>
                                <a:pt x="507" y="136"/>
                              </a:lnTo>
                              <a:lnTo>
                                <a:pt x="522" y="155"/>
                              </a:lnTo>
                              <a:lnTo>
                                <a:pt x="536" y="176"/>
                              </a:lnTo>
                              <a:lnTo>
                                <a:pt x="550" y="201"/>
                              </a:lnTo>
                              <a:lnTo>
                                <a:pt x="561" y="221"/>
                              </a:lnTo>
                              <a:lnTo>
                                <a:pt x="569" y="244"/>
                              </a:lnTo>
                              <a:lnTo>
                                <a:pt x="575" y="272"/>
                              </a:lnTo>
                              <a:lnTo>
                                <a:pt x="568" y="300"/>
                              </a:lnTo>
                              <a:lnTo>
                                <a:pt x="576" y="319"/>
                              </a:lnTo>
                              <a:lnTo>
                                <a:pt x="580" y="350"/>
                              </a:lnTo>
                              <a:lnTo>
                                <a:pt x="580" y="376"/>
                              </a:lnTo>
                              <a:lnTo>
                                <a:pt x="571" y="399"/>
                              </a:lnTo>
                              <a:lnTo>
                                <a:pt x="548" y="436"/>
                              </a:lnTo>
                              <a:lnTo>
                                <a:pt x="529" y="457"/>
                              </a:lnTo>
                              <a:lnTo>
                                <a:pt x="514" y="474"/>
                              </a:lnTo>
                              <a:lnTo>
                                <a:pt x="491" y="491"/>
                              </a:lnTo>
                              <a:lnTo>
                                <a:pt x="467" y="504"/>
                              </a:lnTo>
                              <a:lnTo>
                                <a:pt x="439" y="516"/>
                              </a:lnTo>
                              <a:lnTo>
                                <a:pt x="416" y="509"/>
                              </a:lnTo>
                              <a:lnTo>
                                <a:pt x="395" y="500"/>
                              </a:lnTo>
                              <a:lnTo>
                                <a:pt x="404" y="472"/>
                              </a:lnTo>
                              <a:lnTo>
                                <a:pt x="402" y="446"/>
                              </a:lnTo>
                              <a:lnTo>
                                <a:pt x="397" y="425"/>
                              </a:lnTo>
                              <a:lnTo>
                                <a:pt x="388" y="403"/>
                              </a:lnTo>
                              <a:lnTo>
                                <a:pt x="367" y="390"/>
                              </a:lnTo>
                              <a:lnTo>
                                <a:pt x="350" y="371"/>
                              </a:lnTo>
                              <a:lnTo>
                                <a:pt x="343" y="343"/>
                              </a:lnTo>
                              <a:lnTo>
                                <a:pt x="341" y="314"/>
                              </a:lnTo>
                              <a:lnTo>
                                <a:pt x="343" y="279"/>
                              </a:lnTo>
                              <a:lnTo>
                                <a:pt x="348" y="251"/>
                              </a:lnTo>
                              <a:lnTo>
                                <a:pt x="360" y="225"/>
                              </a:lnTo>
                              <a:lnTo>
                                <a:pt x="371" y="204"/>
                              </a:lnTo>
                              <a:lnTo>
                                <a:pt x="380" y="185"/>
                              </a:lnTo>
                              <a:lnTo>
                                <a:pt x="360" y="192"/>
                              </a:lnTo>
                              <a:lnTo>
                                <a:pt x="329" y="201"/>
                              </a:lnTo>
                              <a:lnTo>
                                <a:pt x="310" y="202"/>
                              </a:lnTo>
                              <a:lnTo>
                                <a:pt x="287" y="201"/>
                              </a:lnTo>
                              <a:lnTo>
                                <a:pt x="270" y="192"/>
                              </a:lnTo>
                              <a:lnTo>
                                <a:pt x="256" y="181"/>
                              </a:lnTo>
                              <a:lnTo>
                                <a:pt x="233" y="180"/>
                              </a:lnTo>
                              <a:lnTo>
                                <a:pt x="209" y="174"/>
                              </a:lnTo>
                              <a:lnTo>
                                <a:pt x="195" y="164"/>
                              </a:lnTo>
                              <a:lnTo>
                                <a:pt x="176" y="171"/>
                              </a:lnTo>
                              <a:lnTo>
                                <a:pt x="146" y="180"/>
                              </a:lnTo>
                              <a:lnTo>
                                <a:pt x="113" y="181"/>
                              </a:lnTo>
                              <a:lnTo>
                                <a:pt x="82" y="183"/>
                              </a:lnTo>
                              <a:lnTo>
                                <a:pt x="54" y="180"/>
                              </a:lnTo>
                              <a:lnTo>
                                <a:pt x="26" y="173"/>
                              </a:lnTo>
                              <a:lnTo>
                                <a:pt x="9" y="162"/>
                              </a:lnTo>
                              <a:lnTo>
                                <a:pt x="0" y="14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4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anose="020F0502020204030204" pitchFamily="34" charset="0"/>
                          </a:endParaRPr>
                        </a:p>
                      </p:txBody>
                    </p:sp>
                    <p:grpSp>
                      <p:nvGrpSpPr>
                        <p:cNvPr id="51243" name="Group 49"/>
                        <p:cNvGrpSpPr/>
                        <p:nvPr/>
                      </p:nvGrpSpPr>
                      <p:grpSpPr bwMode="auto">
                        <a:xfrm>
                          <a:off x="2866" y="1217"/>
                          <a:ext cx="119" cy="162"/>
                          <a:chOff x="2866" y="1217"/>
                          <a:chExt cx="119" cy="162"/>
                        </a:xfrm>
                      </p:grpSpPr>
                      <p:grpSp>
                        <p:nvGrpSpPr>
                          <p:cNvPr id="51244" name="Group 50"/>
                          <p:cNvGrpSpPr/>
                          <p:nvPr/>
                        </p:nvGrpSpPr>
                        <p:grpSpPr bwMode="auto">
                          <a:xfrm>
                            <a:off x="2867" y="1223"/>
                            <a:ext cx="118" cy="156"/>
                            <a:chOff x="2867" y="1223"/>
                            <a:chExt cx="118" cy="156"/>
                          </a:xfrm>
                        </p:grpSpPr>
                        <p:sp>
                          <p:nvSpPr>
                            <p:cNvPr id="51246" name="Freeform 51"/>
                            <p:cNvSpPr/>
                            <p:nvPr/>
                          </p:nvSpPr>
                          <p:spPr bwMode="auto">
                            <a:xfrm>
                              <a:off x="2942" y="1223"/>
                              <a:ext cx="43" cy="45"/>
                            </a:xfrm>
                            <a:custGeom>
                              <a:avLst/>
                              <a:gdLst>
                                <a:gd name="T0" fmla="*/ 0 w 85"/>
                                <a:gd name="T1" fmla="*/ 60 h 91"/>
                                <a:gd name="T2" fmla="*/ 31 w 85"/>
                                <a:gd name="T3" fmla="*/ 42 h 91"/>
                                <a:gd name="T4" fmla="*/ 45 w 85"/>
                                <a:gd name="T5" fmla="*/ 26 h 91"/>
                                <a:gd name="T6" fmla="*/ 42 w 85"/>
                                <a:gd name="T7" fmla="*/ 14 h 91"/>
                                <a:gd name="T8" fmla="*/ 37 w 85"/>
                                <a:gd name="T9" fmla="*/ 0 h 91"/>
                                <a:gd name="T10" fmla="*/ 50 w 85"/>
                                <a:gd name="T11" fmla="*/ 7 h 91"/>
                                <a:gd name="T12" fmla="*/ 56 w 85"/>
                                <a:gd name="T13" fmla="*/ 18 h 91"/>
                                <a:gd name="T14" fmla="*/ 54 w 85"/>
                                <a:gd name="T15" fmla="*/ 30 h 91"/>
                                <a:gd name="T16" fmla="*/ 47 w 85"/>
                                <a:gd name="T17" fmla="*/ 46 h 91"/>
                                <a:gd name="T18" fmla="*/ 68 w 85"/>
                                <a:gd name="T19" fmla="*/ 46 h 91"/>
                                <a:gd name="T20" fmla="*/ 85 w 85"/>
                                <a:gd name="T21" fmla="*/ 67 h 91"/>
                                <a:gd name="T22" fmla="*/ 75 w 85"/>
                                <a:gd name="T23" fmla="*/ 60 h 91"/>
                                <a:gd name="T24" fmla="*/ 64 w 85"/>
                                <a:gd name="T25" fmla="*/ 56 h 91"/>
                                <a:gd name="T26" fmla="*/ 56 w 85"/>
                                <a:gd name="T27" fmla="*/ 60 h 91"/>
                                <a:gd name="T28" fmla="*/ 59 w 85"/>
                                <a:gd name="T29" fmla="*/ 72 h 91"/>
                                <a:gd name="T30" fmla="*/ 50 w 85"/>
                                <a:gd name="T31" fmla="*/ 84 h 91"/>
                                <a:gd name="T32" fmla="*/ 38 w 85"/>
                                <a:gd name="T33" fmla="*/ 91 h 91"/>
                                <a:gd name="T34" fmla="*/ 50 w 85"/>
                                <a:gd name="T35" fmla="*/ 72 h 91"/>
                                <a:gd name="T36" fmla="*/ 49 w 85"/>
                                <a:gd name="T37" fmla="*/ 58 h 91"/>
                                <a:gd name="T38" fmla="*/ 40 w 85"/>
                                <a:gd name="T39" fmla="*/ 53 h 91"/>
                                <a:gd name="T40" fmla="*/ 31 w 85"/>
                                <a:gd name="T41" fmla="*/ 56 h 91"/>
                                <a:gd name="T42" fmla="*/ 10 w 85"/>
                                <a:gd name="T43" fmla="*/ 80 h 91"/>
                                <a:gd name="T44" fmla="*/ 23 w 85"/>
                                <a:gd name="T45" fmla="*/ 54 h 91"/>
                                <a:gd name="T46" fmla="*/ 0 w 85"/>
                                <a:gd name="T47" fmla="*/ 60 h 91"/>
                                <a:gd name="T48" fmla="*/ 0 60000 65536"/>
                                <a:gd name="T49" fmla="*/ 0 60000 65536"/>
                                <a:gd name="T50" fmla="*/ 0 60000 65536"/>
                                <a:gd name="T51" fmla="*/ 0 60000 65536"/>
                                <a:gd name="T52" fmla="*/ 0 60000 65536"/>
                                <a:gd name="T53" fmla="*/ 0 60000 65536"/>
                                <a:gd name="T54" fmla="*/ 0 60000 65536"/>
                                <a:gd name="T55" fmla="*/ 0 60000 65536"/>
                                <a:gd name="T56" fmla="*/ 0 60000 65536"/>
                                <a:gd name="T57" fmla="*/ 0 60000 65536"/>
                                <a:gd name="T58" fmla="*/ 0 60000 65536"/>
                                <a:gd name="T59" fmla="*/ 0 60000 65536"/>
                                <a:gd name="T60" fmla="*/ 0 60000 65536"/>
                                <a:gd name="T61" fmla="*/ 0 60000 65536"/>
                                <a:gd name="T62" fmla="*/ 0 60000 65536"/>
                                <a:gd name="T63" fmla="*/ 0 60000 65536"/>
                                <a:gd name="T64" fmla="*/ 0 60000 65536"/>
                                <a:gd name="T65" fmla="*/ 0 60000 65536"/>
                                <a:gd name="T66" fmla="*/ 0 60000 65536"/>
                                <a:gd name="T67" fmla="*/ 0 60000 65536"/>
                                <a:gd name="T68" fmla="*/ 0 60000 65536"/>
                                <a:gd name="T69" fmla="*/ 0 60000 65536"/>
                                <a:gd name="T70" fmla="*/ 0 60000 65536"/>
                                <a:gd name="T71" fmla="*/ 0 60000 65536"/>
                                <a:gd name="T72" fmla="*/ 0 w 85"/>
                                <a:gd name="T73" fmla="*/ 0 h 91"/>
                                <a:gd name="T74" fmla="*/ 85 w 85"/>
                                <a:gd name="T75" fmla="*/ 91 h 91"/>
                              </a:gdLst>
                              <a:ahLst/>
                              <a:cxnLst>
                                <a:cxn ang="T48">
                                  <a:pos x="T0" y="T1"/>
                                </a:cxn>
                                <a:cxn ang="T49">
                                  <a:pos x="T2" y="T3"/>
                                </a:cxn>
                                <a:cxn ang="T50">
                                  <a:pos x="T4" y="T5"/>
                                </a:cxn>
                                <a:cxn ang="T51">
                                  <a:pos x="T6" y="T7"/>
                                </a:cxn>
                                <a:cxn ang="T52">
                                  <a:pos x="T8" y="T9"/>
                                </a:cxn>
                                <a:cxn ang="T53">
                                  <a:pos x="T10" y="T11"/>
                                </a:cxn>
                                <a:cxn ang="T54">
                                  <a:pos x="T12" y="T13"/>
                                </a:cxn>
                                <a:cxn ang="T55">
                                  <a:pos x="T14" y="T15"/>
                                </a:cxn>
                                <a:cxn ang="T56">
                                  <a:pos x="T16" y="T17"/>
                                </a:cxn>
                                <a:cxn ang="T57">
                                  <a:pos x="T18" y="T19"/>
                                </a:cxn>
                                <a:cxn ang="T58">
                                  <a:pos x="T20" y="T21"/>
                                </a:cxn>
                                <a:cxn ang="T59">
                                  <a:pos x="T22" y="T23"/>
                                </a:cxn>
                                <a:cxn ang="T60">
                                  <a:pos x="T24" y="T25"/>
                                </a:cxn>
                                <a:cxn ang="T61">
                                  <a:pos x="T26" y="T27"/>
                                </a:cxn>
                                <a:cxn ang="T62">
                                  <a:pos x="T28" y="T29"/>
                                </a:cxn>
                                <a:cxn ang="T63">
                                  <a:pos x="T30" y="T31"/>
                                </a:cxn>
                                <a:cxn ang="T64">
                                  <a:pos x="T32" y="T33"/>
                                </a:cxn>
                                <a:cxn ang="T65">
                                  <a:pos x="T34" y="T35"/>
                                </a:cxn>
                                <a:cxn ang="T66">
                                  <a:pos x="T36" y="T37"/>
                                </a:cxn>
                                <a:cxn ang="T67">
                                  <a:pos x="T38" y="T39"/>
                                </a:cxn>
                                <a:cxn ang="T68">
                                  <a:pos x="T40" y="T41"/>
                                </a:cxn>
                                <a:cxn ang="T69">
                                  <a:pos x="T42" y="T43"/>
                                </a:cxn>
                                <a:cxn ang="T70">
                                  <a:pos x="T44" y="T45"/>
                                </a:cxn>
                                <a:cxn ang="T71">
                                  <a:pos x="T46" y="T47"/>
                                </a:cxn>
                              </a:cxnLst>
                              <a:rect l="T72" t="T73" r="T74" b="T75"/>
                              <a:pathLst>
                                <a:path w="85" h="91">
                                  <a:moveTo>
                                    <a:pt x="0" y="60"/>
                                  </a:moveTo>
                                  <a:lnTo>
                                    <a:pt x="31" y="42"/>
                                  </a:lnTo>
                                  <a:lnTo>
                                    <a:pt x="45" y="26"/>
                                  </a:lnTo>
                                  <a:lnTo>
                                    <a:pt x="42" y="14"/>
                                  </a:lnTo>
                                  <a:lnTo>
                                    <a:pt x="37" y="0"/>
                                  </a:lnTo>
                                  <a:lnTo>
                                    <a:pt x="50" y="7"/>
                                  </a:lnTo>
                                  <a:lnTo>
                                    <a:pt x="56" y="18"/>
                                  </a:lnTo>
                                  <a:lnTo>
                                    <a:pt x="54" y="30"/>
                                  </a:lnTo>
                                  <a:lnTo>
                                    <a:pt x="47" y="46"/>
                                  </a:lnTo>
                                  <a:lnTo>
                                    <a:pt x="68" y="46"/>
                                  </a:lnTo>
                                  <a:lnTo>
                                    <a:pt x="85" y="67"/>
                                  </a:lnTo>
                                  <a:lnTo>
                                    <a:pt x="75" y="60"/>
                                  </a:lnTo>
                                  <a:lnTo>
                                    <a:pt x="64" y="56"/>
                                  </a:lnTo>
                                  <a:lnTo>
                                    <a:pt x="56" y="60"/>
                                  </a:lnTo>
                                  <a:lnTo>
                                    <a:pt x="59" y="72"/>
                                  </a:lnTo>
                                  <a:lnTo>
                                    <a:pt x="50" y="84"/>
                                  </a:lnTo>
                                  <a:lnTo>
                                    <a:pt x="38" y="91"/>
                                  </a:lnTo>
                                  <a:lnTo>
                                    <a:pt x="50" y="72"/>
                                  </a:lnTo>
                                  <a:lnTo>
                                    <a:pt x="49" y="58"/>
                                  </a:lnTo>
                                  <a:lnTo>
                                    <a:pt x="40" y="53"/>
                                  </a:lnTo>
                                  <a:lnTo>
                                    <a:pt x="31" y="56"/>
                                  </a:lnTo>
                                  <a:lnTo>
                                    <a:pt x="10" y="80"/>
                                  </a:lnTo>
                                  <a:lnTo>
                                    <a:pt x="23" y="54"/>
                                  </a:lnTo>
                                  <a:lnTo>
                                    <a:pt x="0" y="6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402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>
                                <a:latin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1247" name="Freeform 52"/>
                            <p:cNvSpPr/>
                            <p:nvPr/>
                          </p:nvSpPr>
                          <p:spPr bwMode="auto">
                            <a:xfrm>
                              <a:off x="2963" y="1335"/>
                              <a:ext cx="17" cy="44"/>
                            </a:xfrm>
                            <a:custGeom>
                              <a:avLst/>
                              <a:gdLst>
                                <a:gd name="T0" fmla="*/ 0 w 35"/>
                                <a:gd name="T1" fmla="*/ 42 h 87"/>
                                <a:gd name="T2" fmla="*/ 12 w 35"/>
                                <a:gd name="T3" fmla="*/ 42 h 87"/>
                                <a:gd name="T4" fmla="*/ 24 w 35"/>
                                <a:gd name="T5" fmla="*/ 35 h 87"/>
                                <a:gd name="T6" fmla="*/ 29 w 35"/>
                                <a:gd name="T7" fmla="*/ 17 h 87"/>
                                <a:gd name="T8" fmla="*/ 35 w 35"/>
                                <a:gd name="T9" fmla="*/ 0 h 87"/>
                                <a:gd name="T10" fmla="*/ 33 w 35"/>
                                <a:gd name="T11" fmla="*/ 21 h 87"/>
                                <a:gd name="T12" fmla="*/ 29 w 35"/>
                                <a:gd name="T13" fmla="*/ 38 h 87"/>
                                <a:gd name="T14" fmla="*/ 24 w 35"/>
                                <a:gd name="T15" fmla="*/ 49 h 87"/>
                                <a:gd name="T16" fmla="*/ 15 w 35"/>
                                <a:gd name="T17" fmla="*/ 56 h 87"/>
                                <a:gd name="T18" fmla="*/ 14 w 35"/>
                                <a:gd name="T19" fmla="*/ 66 h 87"/>
                                <a:gd name="T20" fmla="*/ 14 w 35"/>
                                <a:gd name="T21" fmla="*/ 78 h 87"/>
                                <a:gd name="T22" fmla="*/ 33 w 35"/>
                                <a:gd name="T23" fmla="*/ 78 h 87"/>
                                <a:gd name="T24" fmla="*/ 10 w 35"/>
                                <a:gd name="T25" fmla="*/ 87 h 87"/>
                                <a:gd name="T26" fmla="*/ 8 w 35"/>
                                <a:gd name="T27" fmla="*/ 68 h 87"/>
                                <a:gd name="T28" fmla="*/ 0 w 35"/>
                                <a:gd name="T29" fmla="*/ 42 h 87"/>
                                <a:gd name="T30" fmla="*/ 0 60000 65536"/>
                                <a:gd name="T31" fmla="*/ 0 60000 65536"/>
                                <a:gd name="T32" fmla="*/ 0 60000 65536"/>
                                <a:gd name="T33" fmla="*/ 0 60000 65536"/>
                                <a:gd name="T34" fmla="*/ 0 60000 65536"/>
                                <a:gd name="T35" fmla="*/ 0 60000 65536"/>
                                <a:gd name="T36" fmla="*/ 0 60000 65536"/>
                                <a:gd name="T37" fmla="*/ 0 60000 65536"/>
                                <a:gd name="T38" fmla="*/ 0 60000 65536"/>
                                <a:gd name="T39" fmla="*/ 0 60000 65536"/>
                                <a:gd name="T40" fmla="*/ 0 60000 65536"/>
                                <a:gd name="T41" fmla="*/ 0 60000 65536"/>
                                <a:gd name="T42" fmla="*/ 0 60000 65536"/>
                                <a:gd name="T43" fmla="*/ 0 60000 65536"/>
                                <a:gd name="T44" fmla="*/ 0 60000 65536"/>
                                <a:gd name="T45" fmla="*/ 0 w 35"/>
                                <a:gd name="T46" fmla="*/ 0 h 87"/>
                                <a:gd name="T47" fmla="*/ 35 w 35"/>
                                <a:gd name="T48" fmla="*/ 87 h 87"/>
                              </a:gdLst>
                              <a:ahLst/>
                              <a:cxnLst>
                                <a:cxn ang="T30">
                                  <a:pos x="T0" y="T1"/>
                                </a:cxn>
                                <a:cxn ang="T31">
                                  <a:pos x="T2" y="T3"/>
                                </a:cxn>
                                <a:cxn ang="T32">
                                  <a:pos x="T4" y="T5"/>
                                </a:cxn>
                                <a:cxn ang="T33">
                                  <a:pos x="T6" y="T7"/>
                                </a:cxn>
                                <a:cxn ang="T34">
                                  <a:pos x="T8" y="T9"/>
                                </a:cxn>
                                <a:cxn ang="T35">
                                  <a:pos x="T10" y="T11"/>
                                </a:cxn>
                                <a:cxn ang="T36">
                                  <a:pos x="T12" y="T13"/>
                                </a:cxn>
                                <a:cxn ang="T37">
                                  <a:pos x="T14" y="T15"/>
                                </a:cxn>
                                <a:cxn ang="T38">
                                  <a:pos x="T16" y="T17"/>
                                </a:cxn>
                                <a:cxn ang="T39">
                                  <a:pos x="T18" y="T19"/>
                                </a:cxn>
                                <a:cxn ang="T40">
                                  <a:pos x="T20" y="T21"/>
                                </a:cxn>
                                <a:cxn ang="T41">
                                  <a:pos x="T22" y="T23"/>
                                </a:cxn>
                                <a:cxn ang="T42">
                                  <a:pos x="T24" y="T25"/>
                                </a:cxn>
                                <a:cxn ang="T43">
                                  <a:pos x="T26" y="T27"/>
                                </a:cxn>
                                <a:cxn ang="T44">
                                  <a:pos x="T28" y="T29"/>
                                </a:cxn>
                              </a:cxnLst>
                              <a:rect l="T45" t="T46" r="T47" b="T48"/>
                              <a:pathLst>
                                <a:path w="35" h="87">
                                  <a:moveTo>
                                    <a:pt x="0" y="42"/>
                                  </a:moveTo>
                                  <a:lnTo>
                                    <a:pt x="12" y="42"/>
                                  </a:lnTo>
                                  <a:lnTo>
                                    <a:pt x="24" y="35"/>
                                  </a:lnTo>
                                  <a:lnTo>
                                    <a:pt x="29" y="17"/>
                                  </a:lnTo>
                                  <a:lnTo>
                                    <a:pt x="35" y="0"/>
                                  </a:lnTo>
                                  <a:lnTo>
                                    <a:pt x="33" y="21"/>
                                  </a:lnTo>
                                  <a:lnTo>
                                    <a:pt x="29" y="38"/>
                                  </a:lnTo>
                                  <a:lnTo>
                                    <a:pt x="24" y="49"/>
                                  </a:lnTo>
                                  <a:lnTo>
                                    <a:pt x="15" y="56"/>
                                  </a:lnTo>
                                  <a:lnTo>
                                    <a:pt x="14" y="66"/>
                                  </a:lnTo>
                                  <a:lnTo>
                                    <a:pt x="14" y="78"/>
                                  </a:lnTo>
                                  <a:lnTo>
                                    <a:pt x="33" y="78"/>
                                  </a:lnTo>
                                  <a:lnTo>
                                    <a:pt x="10" y="87"/>
                                  </a:lnTo>
                                  <a:lnTo>
                                    <a:pt x="8" y="68"/>
                                  </a:lnTo>
                                  <a:lnTo>
                                    <a:pt x="0" y="4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402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>
                                <a:latin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51248" name="Freeform 53"/>
                            <p:cNvSpPr/>
                            <p:nvPr/>
                          </p:nvSpPr>
                          <p:spPr bwMode="auto">
                            <a:xfrm>
                              <a:off x="2867" y="1238"/>
                              <a:ext cx="28" cy="3"/>
                            </a:xfrm>
                            <a:custGeom>
                              <a:avLst/>
                              <a:gdLst>
                                <a:gd name="T0" fmla="*/ 19 w 56"/>
                                <a:gd name="T1" fmla="*/ 2 h 5"/>
                                <a:gd name="T2" fmla="*/ 32 w 56"/>
                                <a:gd name="T3" fmla="*/ 2 h 5"/>
                                <a:gd name="T4" fmla="*/ 56 w 56"/>
                                <a:gd name="T5" fmla="*/ 0 h 5"/>
                                <a:gd name="T6" fmla="*/ 39 w 56"/>
                                <a:gd name="T7" fmla="*/ 5 h 5"/>
                                <a:gd name="T8" fmla="*/ 23 w 56"/>
                                <a:gd name="T9" fmla="*/ 5 h 5"/>
                                <a:gd name="T10" fmla="*/ 12 w 56"/>
                                <a:gd name="T11" fmla="*/ 5 h 5"/>
                                <a:gd name="T12" fmla="*/ 0 w 56"/>
                                <a:gd name="T13" fmla="*/ 2 h 5"/>
                                <a:gd name="T14" fmla="*/ 19 w 56"/>
                                <a:gd name="T15" fmla="*/ 2 h 5"/>
                                <a:gd name="T16" fmla="*/ 0 60000 65536"/>
                                <a:gd name="T17" fmla="*/ 0 60000 65536"/>
                                <a:gd name="T18" fmla="*/ 0 60000 65536"/>
                                <a:gd name="T19" fmla="*/ 0 60000 65536"/>
                                <a:gd name="T20" fmla="*/ 0 60000 65536"/>
                                <a:gd name="T21" fmla="*/ 0 60000 65536"/>
                                <a:gd name="T22" fmla="*/ 0 60000 65536"/>
                                <a:gd name="T23" fmla="*/ 0 60000 65536"/>
                                <a:gd name="T24" fmla="*/ 0 w 56"/>
                                <a:gd name="T25" fmla="*/ 0 h 5"/>
                                <a:gd name="T26" fmla="*/ 56 w 56"/>
                                <a:gd name="T27" fmla="*/ 5 h 5"/>
                              </a:gdLst>
                              <a:ahLst/>
                              <a:cxnLst>
                                <a:cxn ang="T16">
                                  <a:pos x="T0" y="T1"/>
                                </a:cxn>
                                <a:cxn ang="T17">
                                  <a:pos x="T2" y="T3"/>
                                </a:cxn>
                                <a:cxn ang="T18">
                                  <a:pos x="T4" y="T5"/>
                                </a:cxn>
                                <a:cxn ang="T19">
                                  <a:pos x="T6" y="T7"/>
                                </a:cxn>
                                <a:cxn ang="T20">
                                  <a:pos x="T8" y="T9"/>
                                </a:cxn>
                                <a:cxn ang="T21">
                                  <a:pos x="T10" y="T11"/>
                                </a:cxn>
                                <a:cxn ang="T22">
                                  <a:pos x="T12" y="T13"/>
                                </a:cxn>
                                <a:cxn ang="T23">
                                  <a:pos x="T14" y="T15"/>
                                </a:cxn>
                              </a:cxnLst>
                              <a:rect l="T24" t="T25" r="T26" b="T27"/>
                              <a:pathLst>
                                <a:path w="56" h="5">
                                  <a:moveTo>
                                    <a:pt x="19" y="2"/>
                                  </a:moveTo>
                                  <a:lnTo>
                                    <a:pt x="32" y="2"/>
                                  </a:lnTo>
                                  <a:lnTo>
                                    <a:pt x="56" y="0"/>
                                  </a:lnTo>
                                  <a:lnTo>
                                    <a:pt x="39" y="5"/>
                                  </a:lnTo>
                                  <a:lnTo>
                                    <a:pt x="23" y="5"/>
                                  </a:lnTo>
                                  <a:lnTo>
                                    <a:pt x="12" y="5"/>
                                  </a:lnTo>
                                  <a:lnTo>
                                    <a:pt x="0" y="2"/>
                                  </a:lnTo>
                                  <a:lnTo>
                                    <a:pt x="19" y="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604020"/>
                            </a:solidFill>
                            <a:ln w="9525">
                              <a:solidFill>
                                <a:srgbClr val="000000"/>
                              </a:solidFill>
                              <a:rou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>
                                <a:latin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51245" name="Freeform 54"/>
                          <p:cNvSpPr/>
                          <p:nvPr/>
                        </p:nvSpPr>
                        <p:spPr bwMode="auto">
                          <a:xfrm>
                            <a:off x="2866" y="1217"/>
                            <a:ext cx="18" cy="19"/>
                          </a:xfrm>
                          <a:custGeom>
                            <a:avLst/>
                            <a:gdLst>
                              <a:gd name="T0" fmla="*/ 0 w 34"/>
                              <a:gd name="T1" fmla="*/ 38 h 38"/>
                              <a:gd name="T2" fmla="*/ 10 w 34"/>
                              <a:gd name="T3" fmla="*/ 38 h 38"/>
                              <a:gd name="T4" fmla="*/ 20 w 34"/>
                              <a:gd name="T5" fmla="*/ 32 h 38"/>
                              <a:gd name="T6" fmla="*/ 26 w 34"/>
                              <a:gd name="T7" fmla="*/ 19 h 38"/>
                              <a:gd name="T8" fmla="*/ 34 w 34"/>
                              <a:gd name="T9" fmla="*/ 0 h 38"/>
                              <a:gd name="T10" fmla="*/ 13 w 34"/>
                              <a:gd name="T11" fmla="*/ 30 h 38"/>
                              <a:gd name="T12" fmla="*/ 0 w 34"/>
                              <a:gd name="T13" fmla="*/ 38 h 38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60000 65536"/>
                              <a:gd name="T19" fmla="*/ 0 60000 65536"/>
                              <a:gd name="T20" fmla="*/ 0 60000 65536"/>
                              <a:gd name="T21" fmla="*/ 0 w 34"/>
                              <a:gd name="T22" fmla="*/ 0 h 38"/>
                              <a:gd name="T23" fmla="*/ 34 w 34"/>
                              <a:gd name="T24" fmla="*/ 38 h 38"/>
                            </a:gdLst>
                            <a:ahLst/>
                            <a:cxnLst>
                              <a:cxn ang="T14">
                                <a:pos x="T0" y="T1"/>
                              </a:cxn>
                              <a:cxn ang="T15">
                                <a:pos x="T2" y="T3"/>
                              </a:cxn>
                              <a:cxn ang="T16">
                                <a:pos x="T4" y="T5"/>
                              </a:cxn>
                              <a:cxn ang="T17">
                                <a:pos x="T6" y="T7"/>
                              </a:cxn>
                              <a:cxn ang="T18">
                                <a:pos x="T8" y="T9"/>
                              </a:cxn>
                              <a:cxn ang="T19">
                                <a:pos x="T10" y="T11"/>
                              </a:cxn>
                              <a:cxn ang="T20">
                                <a:pos x="T12" y="T13"/>
                              </a:cxn>
                            </a:cxnLst>
                            <a:rect l="T21" t="T22" r="T23" b="T24"/>
                            <a:pathLst>
                              <a:path w="34" h="38">
                                <a:moveTo>
                                  <a:pt x="0" y="38"/>
                                </a:moveTo>
                                <a:lnTo>
                                  <a:pt x="10" y="38"/>
                                </a:lnTo>
                                <a:lnTo>
                                  <a:pt x="20" y="32"/>
                                </a:lnTo>
                                <a:lnTo>
                                  <a:pt x="26" y="19"/>
                                </a:lnTo>
                                <a:lnTo>
                                  <a:pt x="34" y="0"/>
                                </a:lnTo>
                                <a:lnTo>
                                  <a:pt x="13" y="30"/>
                                </a:lnTo>
                                <a:lnTo>
                                  <a:pt x="0" y="3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604020"/>
                          </a:solidFill>
                          <a:ln w="9525">
                            <a:solidFill>
                              <a:srgbClr val="00000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>
                              <a:latin typeface="Calibri" panose="020F050202020403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51229" name="Group 55"/>
                    <p:cNvGrpSpPr/>
                    <p:nvPr/>
                  </p:nvGrpSpPr>
                  <p:grpSpPr bwMode="auto">
                    <a:xfrm>
                      <a:off x="2803" y="1282"/>
                      <a:ext cx="109" cy="338"/>
                      <a:chOff x="2803" y="1282"/>
                      <a:chExt cx="109" cy="338"/>
                    </a:xfrm>
                  </p:grpSpPr>
                  <p:grpSp>
                    <p:nvGrpSpPr>
                      <p:cNvPr id="51230" name="Group 56"/>
                      <p:cNvGrpSpPr/>
                      <p:nvPr/>
                    </p:nvGrpSpPr>
                    <p:grpSpPr bwMode="auto">
                      <a:xfrm>
                        <a:off x="2803" y="1282"/>
                        <a:ext cx="96" cy="130"/>
                        <a:chOff x="2803" y="1282"/>
                        <a:chExt cx="96" cy="130"/>
                      </a:xfrm>
                    </p:grpSpPr>
                    <p:grpSp>
                      <p:nvGrpSpPr>
                        <p:cNvPr id="51234" name="Group 57"/>
                        <p:cNvGrpSpPr/>
                        <p:nvPr/>
                      </p:nvGrpSpPr>
                      <p:grpSpPr bwMode="auto">
                        <a:xfrm>
                          <a:off x="2803" y="1282"/>
                          <a:ext cx="96" cy="18"/>
                          <a:chOff x="2803" y="1282"/>
                          <a:chExt cx="96" cy="18"/>
                        </a:xfrm>
                      </p:grpSpPr>
                      <p:sp>
                        <p:nvSpPr>
                          <p:cNvPr id="51238" name="Freeform 58"/>
                          <p:cNvSpPr/>
                          <p:nvPr/>
                        </p:nvSpPr>
                        <p:spPr bwMode="auto">
                          <a:xfrm>
                            <a:off x="2856" y="1282"/>
                            <a:ext cx="43" cy="18"/>
                          </a:xfrm>
                          <a:custGeom>
                            <a:avLst/>
                            <a:gdLst>
                              <a:gd name="T0" fmla="*/ 0 w 87"/>
                              <a:gd name="T1" fmla="*/ 7 h 37"/>
                              <a:gd name="T2" fmla="*/ 21 w 87"/>
                              <a:gd name="T3" fmla="*/ 0 h 37"/>
                              <a:gd name="T4" fmla="*/ 40 w 87"/>
                              <a:gd name="T5" fmla="*/ 2 h 37"/>
                              <a:gd name="T6" fmla="*/ 59 w 87"/>
                              <a:gd name="T7" fmla="*/ 9 h 37"/>
                              <a:gd name="T8" fmla="*/ 76 w 87"/>
                              <a:gd name="T9" fmla="*/ 19 h 37"/>
                              <a:gd name="T10" fmla="*/ 87 w 87"/>
                              <a:gd name="T11" fmla="*/ 37 h 37"/>
                              <a:gd name="T12" fmla="*/ 0 60000 65536"/>
                              <a:gd name="T13" fmla="*/ 0 60000 65536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  <a:gd name="T18" fmla="*/ 0 w 87"/>
                              <a:gd name="T19" fmla="*/ 0 h 37"/>
                              <a:gd name="T20" fmla="*/ 87 w 87"/>
                              <a:gd name="T21" fmla="*/ 37 h 37"/>
                            </a:gdLst>
                            <a:ahLst/>
                            <a:cxnLst>
                              <a:cxn ang="T12">
                                <a:pos x="T0" y="T1"/>
                              </a:cxn>
                              <a:cxn ang="T13">
                                <a:pos x="T2" y="T3"/>
                              </a:cxn>
                              <a:cxn ang="T14">
                                <a:pos x="T4" y="T5"/>
                              </a:cxn>
                              <a:cxn ang="T15">
                                <a:pos x="T6" y="T7"/>
                              </a:cxn>
                              <a:cxn ang="T16">
                                <a:pos x="T8" y="T9"/>
                              </a:cxn>
                              <a:cxn ang="T17">
                                <a:pos x="T10" y="T11"/>
                              </a:cxn>
                            </a:cxnLst>
                            <a:rect l="T18" t="T19" r="T20" b="T21"/>
                            <a:pathLst>
                              <a:path w="87" h="37">
                                <a:moveTo>
                                  <a:pt x="0" y="7"/>
                                </a:moveTo>
                                <a:lnTo>
                                  <a:pt x="21" y="0"/>
                                </a:lnTo>
                                <a:lnTo>
                                  <a:pt x="40" y="2"/>
                                </a:lnTo>
                                <a:lnTo>
                                  <a:pt x="59" y="9"/>
                                </a:lnTo>
                                <a:lnTo>
                                  <a:pt x="76" y="19"/>
                                </a:lnTo>
                                <a:lnTo>
                                  <a:pt x="87" y="37"/>
                                </a:lnTo>
                              </a:path>
                            </a:pathLst>
                          </a:custGeom>
                          <a:noFill/>
                          <a:ln w="9525">
                            <a:solidFill>
                              <a:srgbClr val="60402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>
                              <a:latin typeface="Calibri" panose="020F050202020403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1239" name="Freeform 59"/>
                          <p:cNvSpPr/>
                          <p:nvPr/>
                        </p:nvSpPr>
                        <p:spPr bwMode="auto">
                          <a:xfrm>
                            <a:off x="2803" y="1282"/>
                            <a:ext cx="35" cy="13"/>
                          </a:xfrm>
                          <a:custGeom>
                            <a:avLst/>
                            <a:gdLst>
                              <a:gd name="T0" fmla="*/ 0 w 70"/>
                              <a:gd name="T1" fmla="*/ 26 h 26"/>
                              <a:gd name="T2" fmla="*/ 13 w 70"/>
                              <a:gd name="T3" fmla="*/ 12 h 26"/>
                              <a:gd name="T4" fmla="*/ 30 w 70"/>
                              <a:gd name="T5" fmla="*/ 5 h 26"/>
                              <a:gd name="T6" fmla="*/ 51 w 70"/>
                              <a:gd name="T7" fmla="*/ 0 h 26"/>
                              <a:gd name="T8" fmla="*/ 70 w 70"/>
                              <a:gd name="T9" fmla="*/ 4 h 26"/>
                              <a:gd name="T10" fmla="*/ 0 60000 65536"/>
                              <a:gd name="T11" fmla="*/ 0 60000 65536"/>
                              <a:gd name="T12" fmla="*/ 0 60000 65536"/>
                              <a:gd name="T13" fmla="*/ 0 60000 65536"/>
                              <a:gd name="T14" fmla="*/ 0 60000 65536"/>
                              <a:gd name="T15" fmla="*/ 0 w 70"/>
                              <a:gd name="T16" fmla="*/ 0 h 26"/>
                              <a:gd name="T17" fmla="*/ 70 w 70"/>
                              <a:gd name="T18" fmla="*/ 26 h 26"/>
                            </a:gdLst>
                            <a:ahLst/>
                            <a:cxnLst>
                              <a:cxn ang="T10">
                                <a:pos x="T0" y="T1"/>
                              </a:cxn>
                              <a:cxn ang="T11">
                                <a:pos x="T2" y="T3"/>
                              </a:cxn>
                              <a:cxn ang="T12">
                                <a:pos x="T4" y="T5"/>
                              </a:cxn>
                              <a:cxn ang="T13">
                                <a:pos x="T6" y="T7"/>
                              </a:cxn>
                              <a:cxn ang="T14">
                                <a:pos x="T8" y="T9"/>
                              </a:cxn>
                            </a:cxnLst>
                            <a:rect l="T15" t="T16" r="T17" b="T18"/>
                            <a:pathLst>
                              <a:path w="70" h="26">
                                <a:moveTo>
                                  <a:pt x="0" y="26"/>
                                </a:moveTo>
                                <a:lnTo>
                                  <a:pt x="13" y="12"/>
                                </a:lnTo>
                                <a:lnTo>
                                  <a:pt x="30" y="5"/>
                                </a:lnTo>
                                <a:lnTo>
                                  <a:pt x="51" y="0"/>
                                </a:lnTo>
                                <a:lnTo>
                                  <a:pt x="70" y="4"/>
                                </a:lnTo>
                              </a:path>
                            </a:pathLst>
                          </a:custGeom>
                          <a:noFill/>
                          <a:ln w="9525">
                            <a:solidFill>
                              <a:srgbClr val="604020"/>
                            </a:solidFill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>
                              <a:latin typeface="Calibri" panose="020F050202020403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1235" name="Group 60"/>
                        <p:cNvGrpSpPr/>
                        <p:nvPr/>
                      </p:nvGrpSpPr>
                      <p:grpSpPr bwMode="auto">
                        <a:xfrm>
                          <a:off x="2804" y="1296"/>
                          <a:ext cx="88" cy="116"/>
                          <a:chOff x="2804" y="1296"/>
                          <a:chExt cx="88" cy="116"/>
                        </a:xfrm>
                      </p:grpSpPr>
                      <p:sp>
                        <p:nvSpPr>
                          <p:cNvPr id="51236" name="Oval 61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04" y="1296"/>
                            <a:ext cx="33" cy="116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 w="9525">
                            <a:noFill/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>
                              <a:latin typeface="Calibri" panose="020F050202020403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1237" name="Oval 6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60" y="1296"/>
                            <a:ext cx="32" cy="116"/>
                          </a:xfrm>
                          <a:prstGeom prst="ellipse">
                            <a:avLst/>
                          </a:prstGeom>
                          <a:solidFill>
                            <a:srgbClr val="000000"/>
                          </a:solidFill>
                          <a:ln w="9525">
                            <a:noFill/>
                            <a:rou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>
                              <a:latin typeface="Calibri" panose="020F050202020403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1231" name="Group 63"/>
                      <p:cNvGrpSpPr/>
                      <p:nvPr/>
                    </p:nvGrpSpPr>
                    <p:grpSpPr bwMode="auto">
                      <a:xfrm>
                        <a:off x="2811" y="1500"/>
                        <a:ext cx="101" cy="120"/>
                        <a:chOff x="2811" y="1500"/>
                        <a:chExt cx="101" cy="120"/>
                      </a:xfrm>
                    </p:grpSpPr>
                    <p:sp>
                      <p:nvSpPr>
                        <p:cNvPr id="51232" name="Freeform 64"/>
                        <p:cNvSpPr/>
                        <p:nvPr/>
                      </p:nvSpPr>
                      <p:spPr bwMode="auto">
                        <a:xfrm>
                          <a:off x="2886" y="1500"/>
                          <a:ext cx="26" cy="120"/>
                        </a:xfrm>
                        <a:custGeom>
                          <a:avLst/>
                          <a:gdLst>
                            <a:gd name="T0" fmla="*/ 38 w 50"/>
                            <a:gd name="T1" fmla="*/ 0 h 240"/>
                            <a:gd name="T2" fmla="*/ 26 w 50"/>
                            <a:gd name="T3" fmla="*/ 21 h 240"/>
                            <a:gd name="T4" fmla="*/ 10 w 50"/>
                            <a:gd name="T5" fmla="*/ 56 h 240"/>
                            <a:gd name="T6" fmla="*/ 3 w 50"/>
                            <a:gd name="T7" fmla="*/ 87 h 240"/>
                            <a:gd name="T8" fmla="*/ 0 w 50"/>
                            <a:gd name="T9" fmla="*/ 129 h 240"/>
                            <a:gd name="T10" fmla="*/ 1 w 50"/>
                            <a:gd name="T11" fmla="*/ 167 h 240"/>
                            <a:gd name="T12" fmla="*/ 15 w 50"/>
                            <a:gd name="T13" fmla="*/ 193 h 240"/>
                            <a:gd name="T14" fmla="*/ 31 w 50"/>
                            <a:gd name="T15" fmla="*/ 218 h 240"/>
                            <a:gd name="T16" fmla="*/ 50 w 50"/>
                            <a:gd name="T17" fmla="*/ 240 h 240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50"/>
                            <a:gd name="T28" fmla="*/ 0 h 240"/>
                            <a:gd name="T29" fmla="*/ 50 w 50"/>
                            <a:gd name="T30" fmla="*/ 240 h 240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50" h="240">
                              <a:moveTo>
                                <a:pt x="38" y="0"/>
                              </a:moveTo>
                              <a:lnTo>
                                <a:pt x="26" y="21"/>
                              </a:lnTo>
                              <a:lnTo>
                                <a:pt x="10" y="56"/>
                              </a:lnTo>
                              <a:lnTo>
                                <a:pt x="3" y="87"/>
                              </a:lnTo>
                              <a:lnTo>
                                <a:pt x="0" y="129"/>
                              </a:lnTo>
                              <a:lnTo>
                                <a:pt x="1" y="167"/>
                              </a:lnTo>
                              <a:lnTo>
                                <a:pt x="15" y="193"/>
                              </a:lnTo>
                              <a:lnTo>
                                <a:pt x="31" y="218"/>
                              </a:lnTo>
                              <a:lnTo>
                                <a:pt x="50" y="24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51233" name="Freeform 65"/>
                        <p:cNvSpPr/>
                        <p:nvPr/>
                      </p:nvSpPr>
                      <p:spPr bwMode="auto">
                        <a:xfrm>
                          <a:off x="2811" y="1544"/>
                          <a:ext cx="80" cy="51"/>
                        </a:xfrm>
                        <a:custGeom>
                          <a:avLst/>
                          <a:gdLst>
                            <a:gd name="T0" fmla="*/ 0 w 160"/>
                            <a:gd name="T1" fmla="*/ 5 h 103"/>
                            <a:gd name="T2" fmla="*/ 19 w 160"/>
                            <a:gd name="T3" fmla="*/ 54 h 103"/>
                            <a:gd name="T4" fmla="*/ 16 w 160"/>
                            <a:gd name="T5" fmla="*/ 103 h 103"/>
                            <a:gd name="T6" fmla="*/ 59 w 160"/>
                            <a:gd name="T7" fmla="*/ 91 h 103"/>
                            <a:gd name="T8" fmla="*/ 82 w 160"/>
                            <a:gd name="T9" fmla="*/ 86 h 103"/>
                            <a:gd name="T10" fmla="*/ 112 w 160"/>
                            <a:gd name="T11" fmla="*/ 89 h 103"/>
                            <a:gd name="T12" fmla="*/ 160 w 160"/>
                            <a:gd name="T13" fmla="*/ 99 h 103"/>
                            <a:gd name="T14" fmla="*/ 150 w 160"/>
                            <a:gd name="T15" fmla="*/ 75 h 103"/>
                            <a:gd name="T16" fmla="*/ 150 w 160"/>
                            <a:gd name="T17" fmla="*/ 47 h 103"/>
                            <a:gd name="T18" fmla="*/ 152 w 160"/>
                            <a:gd name="T19" fmla="*/ 21 h 103"/>
                            <a:gd name="T20" fmla="*/ 153 w 160"/>
                            <a:gd name="T21" fmla="*/ 0 h 103"/>
                            <a:gd name="T22" fmla="*/ 127 w 160"/>
                            <a:gd name="T23" fmla="*/ 12 h 103"/>
                            <a:gd name="T24" fmla="*/ 98 w 160"/>
                            <a:gd name="T25" fmla="*/ 21 h 103"/>
                            <a:gd name="T26" fmla="*/ 68 w 160"/>
                            <a:gd name="T27" fmla="*/ 23 h 103"/>
                            <a:gd name="T28" fmla="*/ 38 w 160"/>
                            <a:gd name="T29" fmla="*/ 18 h 103"/>
                            <a:gd name="T30" fmla="*/ 0 w 160"/>
                            <a:gd name="T31" fmla="*/ 5 h 103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w 160"/>
                            <a:gd name="T49" fmla="*/ 0 h 103"/>
                            <a:gd name="T50" fmla="*/ 160 w 160"/>
                            <a:gd name="T51" fmla="*/ 103 h 103"/>
                          </a:gdLst>
                          <a:ahLst/>
                          <a:cxnLst>
                            <a:cxn ang="T32">
                              <a:pos x="T0" y="T1"/>
                            </a:cxn>
                            <a:cxn ang="T33">
                              <a:pos x="T2" y="T3"/>
                            </a:cxn>
                            <a:cxn ang="T34">
                              <a:pos x="T4" y="T5"/>
                            </a:cxn>
                            <a:cxn ang="T35">
                              <a:pos x="T6" y="T7"/>
                            </a:cxn>
                            <a:cxn ang="T36">
                              <a:pos x="T8" y="T9"/>
                            </a:cxn>
                            <a:cxn ang="T37">
                              <a:pos x="T10" y="T11"/>
                            </a:cxn>
                            <a:cxn ang="T38">
                              <a:pos x="T12" y="T13"/>
                            </a:cxn>
                            <a:cxn ang="T39">
                              <a:pos x="T14" y="T15"/>
                            </a:cxn>
                            <a:cxn ang="T40">
                              <a:pos x="T16" y="T17"/>
                            </a:cxn>
                            <a:cxn ang="T41">
                              <a:pos x="T18" y="T19"/>
                            </a:cxn>
                            <a:cxn ang="T42">
                              <a:pos x="T20" y="T21"/>
                            </a:cxn>
                            <a:cxn ang="T43">
                              <a:pos x="T22" y="T23"/>
                            </a:cxn>
                            <a:cxn ang="T44">
                              <a:pos x="T24" y="T25"/>
                            </a:cxn>
                            <a:cxn ang="T45">
                              <a:pos x="T26" y="T27"/>
                            </a:cxn>
                            <a:cxn ang="T46">
                              <a:pos x="T28" y="T29"/>
                            </a:cxn>
                            <a:cxn ang="T47">
                              <a:pos x="T30" y="T31"/>
                            </a:cxn>
                          </a:cxnLst>
                          <a:rect l="T48" t="T49" r="T50" b="T51"/>
                          <a:pathLst>
                            <a:path w="160" h="103">
                              <a:moveTo>
                                <a:pt x="0" y="5"/>
                              </a:moveTo>
                              <a:lnTo>
                                <a:pt x="19" y="54"/>
                              </a:lnTo>
                              <a:lnTo>
                                <a:pt x="16" y="103"/>
                              </a:lnTo>
                              <a:lnTo>
                                <a:pt x="59" y="91"/>
                              </a:lnTo>
                              <a:lnTo>
                                <a:pt x="82" y="86"/>
                              </a:lnTo>
                              <a:lnTo>
                                <a:pt x="112" y="89"/>
                              </a:lnTo>
                              <a:lnTo>
                                <a:pt x="160" y="99"/>
                              </a:lnTo>
                              <a:lnTo>
                                <a:pt x="150" y="75"/>
                              </a:lnTo>
                              <a:lnTo>
                                <a:pt x="150" y="47"/>
                              </a:lnTo>
                              <a:lnTo>
                                <a:pt x="152" y="21"/>
                              </a:lnTo>
                              <a:lnTo>
                                <a:pt x="153" y="0"/>
                              </a:lnTo>
                              <a:lnTo>
                                <a:pt x="127" y="12"/>
                              </a:lnTo>
                              <a:lnTo>
                                <a:pt x="98" y="21"/>
                              </a:lnTo>
                              <a:lnTo>
                                <a:pt x="68" y="23"/>
                              </a:lnTo>
                              <a:lnTo>
                                <a:pt x="38" y="18"/>
                              </a:lnTo>
                              <a:lnTo>
                                <a:pt x="0" y="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anose="020F050202020403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51221" name="Freeform 66"/>
              <p:cNvSpPr/>
              <p:nvPr/>
            </p:nvSpPr>
            <p:spPr bwMode="auto">
              <a:xfrm>
                <a:off x="1872" y="2026"/>
                <a:ext cx="1645" cy="662"/>
              </a:xfrm>
              <a:custGeom>
                <a:avLst/>
                <a:gdLst>
                  <a:gd name="T0" fmla="*/ 34 w 3290"/>
                  <a:gd name="T1" fmla="*/ 538 h 1326"/>
                  <a:gd name="T2" fmla="*/ 100 w 3290"/>
                  <a:gd name="T3" fmla="*/ 304 h 1326"/>
                  <a:gd name="T4" fmla="*/ 166 w 3290"/>
                  <a:gd name="T5" fmla="*/ 122 h 1326"/>
                  <a:gd name="T6" fmla="*/ 232 w 3290"/>
                  <a:gd name="T7" fmla="*/ 19 h 1326"/>
                  <a:gd name="T8" fmla="*/ 299 w 3290"/>
                  <a:gd name="T9" fmla="*/ 8 h 1326"/>
                  <a:gd name="T10" fmla="*/ 365 w 3290"/>
                  <a:gd name="T11" fmla="*/ 91 h 1326"/>
                  <a:gd name="T12" fmla="*/ 431 w 3290"/>
                  <a:gd name="T13" fmla="*/ 257 h 1326"/>
                  <a:gd name="T14" fmla="*/ 499 w 3290"/>
                  <a:gd name="T15" fmla="*/ 481 h 1326"/>
                  <a:gd name="T16" fmla="*/ 565 w 3290"/>
                  <a:gd name="T17" fmla="*/ 733 h 1326"/>
                  <a:gd name="T18" fmla="*/ 631 w 3290"/>
                  <a:gd name="T19" fmla="*/ 974 h 1326"/>
                  <a:gd name="T20" fmla="*/ 697 w 3290"/>
                  <a:gd name="T21" fmla="*/ 1169 h 1326"/>
                  <a:gd name="T22" fmla="*/ 765 w 3290"/>
                  <a:gd name="T23" fmla="*/ 1293 h 1326"/>
                  <a:gd name="T24" fmla="*/ 831 w 3290"/>
                  <a:gd name="T25" fmla="*/ 1326 h 1326"/>
                  <a:gd name="T26" fmla="*/ 897 w 3290"/>
                  <a:gd name="T27" fmla="*/ 1263 h 1326"/>
                  <a:gd name="T28" fmla="*/ 963 w 3290"/>
                  <a:gd name="T29" fmla="*/ 1114 h 1326"/>
                  <a:gd name="T30" fmla="*/ 1030 w 3290"/>
                  <a:gd name="T31" fmla="*/ 900 h 1326"/>
                  <a:gd name="T32" fmla="*/ 1096 w 3290"/>
                  <a:gd name="T33" fmla="*/ 653 h 1326"/>
                  <a:gd name="T34" fmla="*/ 1163 w 3290"/>
                  <a:gd name="T35" fmla="*/ 406 h 1326"/>
                  <a:gd name="T36" fmla="*/ 1230 w 3290"/>
                  <a:gd name="T37" fmla="*/ 197 h 1326"/>
                  <a:gd name="T38" fmla="*/ 1296 w 3290"/>
                  <a:gd name="T39" fmla="*/ 55 h 1326"/>
                  <a:gd name="T40" fmla="*/ 1362 w 3290"/>
                  <a:gd name="T41" fmla="*/ 0 h 1326"/>
                  <a:gd name="T42" fmla="*/ 1428 w 3290"/>
                  <a:gd name="T43" fmla="*/ 42 h 1326"/>
                  <a:gd name="T44" fmla="*/ 1496 w 3290"/>
                  <a:gd name="T45" fmla="*/ 172 h 1326"/>
                  <a:gd name="T46" fmla="*/ 1562 w 3290"/>
                  <a:gd name="T47" fmla="*/ 373 h 1326"/>
                  <a:gd name="T48" fmla="*/ 1628 w 3290"/>
                  <a:gd name="T49" fmla="*/ 618 h 1326"/>
                  <a:gd name="T50" fmla="*/ 1694 w 3290"/>
                  <a:gd name="T51" fmla="*/ 866 h 1326"/>
                  <a:gd name="T52" fmla="*/ 1762 w 3290"/>
                  <a:gd name="T53" fmla="*/ 1088 h 1326"/>
                  <a:gd name="T54" fmla="*/ 1828 w 3290"/>
                  <a:gd name="T55" fmla="*/ 1247 h 1326"/>
                  <a:gd name="T56" fmla="*/ 1894 w 3290"/>
                  <a:gd name="T57" fmla="*/ 1323 h 1326"/>
                  <a:gd name="T58" fmla="*/ 1961 w 3290"/>
                  <a:gd name="T59" fmla="*/ 1304 h 1326"/>
                  <a:gd name="T60" fmla="*/ 2027 w 3290"/>
                  <a:gd name="T61" fmla="*/ 1192 h 1326"/>
                  <a:gd name="T62" fmla="*/ 2093 w 3290"/>
                  <a:gd name="T63" fmla="*/ 1005 h 1326"/>
                  <a:gd name="T64" fmla="*/ 2159 w 3290"/>
                  <a:gd name="T65" fmla="*/ 768 h 1326"/>
                  <a:gd name="T66" fmla="*/ 2227 w 3290"/>
                  <a:gd name="T67" fmla="*/ 516 h 1326"/>
                  <a:gd name="T68" fmla="*/ 2293 w 3290"/>
                  <a:gd name="T69" fmla="*/ 286 h 1326"/>
                  <a:gd name="T70" fmla="*/ 2359 w 3290"/>
                  <a:gd name="T71" fmla="*/ 109 h 1326"/>
                  <a:gd name="T72" fmla="*/ 2425 w 3290"/>
                  <a:gd name="T73" fmla="*/ 14 h 1326"/>
                  <a:gd name="T74" fmla="*/ 2493 w 3290"/>
                  <a:gd name="T75" fmla="*/ 11 h 1326"/>
                  <a:gd name="T76" fmla="*/ 2559 w 3290"/>
                  <a:gd name="T77" fmla="*/ 103 h 1326"/>
                  <a:gd name="T78" fmla="*/ 2625 w 3290"/>
                  <a:gd name="T79" fmla="*/ 275 h 1326"/>
                  <a:gd name="T80" fmla="*/ 2692 w 3290"/>
                  <a:gd name="T81" fmla="*/ 502 h 1326"/>
                  <a:gd name="T82" fmla="*/ 2758 w 3290"/>
                  <a:gd name="T83" fmla="*/ 754 h 1326"/>
                  <a:gd name="T84" fmla="*/ 2824 w 3290"/>
                  <a:gd name="T85" fmla="*/ 992 h 1326"/>
                  <a:gd name="T86" fmla="*/ 2890 w 3290"/>
                  <a:gd name="T87" fmla="*/ 1184 h 1326"/>
                  <a:gd name="T88" fmla="*/ 2958 w 3290"/>
                  <a:gd name="T89" fmla="*/ 1299 h 1326"/>
                  <a:gd name="T90" fmla="*/ 3024 w 3290"/>
                  <a:gd name="T91" fmla="*/ 1324 h 1326"/>
                  <a:gd name="T92" fmla="*/ 3090 w 3290"/>
                  <a:gd name="T93" fmla="*/ 1253 h 1326"/>
                  <a:gd name="T94" fmla="*/ 3156 w 3290"/>
                  <a:gd name="T95" fmla="*/ 1098 h 1326"/>
                  <a:gd name="T96" fmla="*/ 3224 w 3290"/>
                  <a:gd name="T97" fmla="*/ 880 h 1326"/>
                  <a:gd name="T98" fmla="*/ 3290 w 3290"/>
                  <a:gd name="T99" fmla="*/ 630 h 132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290"/>
                  <a:gd name="T151" fmla="*/ 0 h 1326"/>
                  <a:gd name="T152" fmla="*/ 3290 w 3290"/>
                  <a:gd name="T153" fmla="*/ 1326 h 132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290" h="1326">
                    <a:moveTo>
                      <a:pt x="0" y="664"/>
                    </a:moveTo>
                    <a:lnTo>
                      <a:pt x="34" y="538"/>
                    </a:lnTo>
                    <a:lnTo>
                      <a:pt x="66" y="416"/>
                    </a:lnTo>
                    <a:lnTo>
                      <a:pt x="100" y="304"/>
                    </a:lnTo>
                    <a:lnTo>
                      <a:pt x="133" y="204"/>
                    </a:lnTo>
                    <a:lnTo>
                      <a:pt x="166" y="122"/>
                    </a:lnTo>
                    <a:lnTo>
                      <a:pt x="199" y="59"/>
                    </a:lnTo>
                    <a:lnTo>
                      <a:pt x="232" y="19"/>
                    </a:lnTo>
                    <a:lnTo>
                      <a:pt x="265" y="0"/>
                    </a:lnTo>
                    <a:lnTo>
                      <a:pt x="299" y="8"/>
                    </a:lnTo>
                    <a:lnTo>
                      <a:pt x="332" y="37"/>
                    </a:lnTo>
                    <a:lnTo>
                      <a:pt x="365" y="91"/>
                    </a:lnTo>
                    <a:lnTo>
                      <a:pt x="399" y="165"/>
                    </a:lnTo>
                    <a:lnTo>
                      <a:pt x="431" y="257"/>
                    </a:lnTo>
                    <a:lnTo>
                      <a:pt x="465" y="364"/>
                    </a:lnTo>
                    <a:lnTo>
                      <a:pt x="499" y="481"/>
                    </a:lnTo>
                    <a:lnTo>
                      <a:pt x="531" y="605"/>
                    </a:lnTo>
                    <a:lnTo>
                      <a:pt x="565" y="733"/>
                    </a:lnTo>
                    <a:lnTo>
                      <a:pt x="597" y="857"/>
                    </a:lnTo>
                    <a:lnTo>
                      <a:pt x="631" y="974"/>
                    </a:lnTo>
                    <a:lnTo>
                      <a:pt x="665" y="1078"/>
                    </a:lnTo>
                    <a:lnTo>
                      <a:pt x="697" y="1169"/>
                    </a:lnTo>
                    <a:lnTo>
                      <a:pt x="731" y="1243"/>
                    </a:lnTo>
                    <a:lnTo>
                      <a:pt x="765" y="1293"/>
                    </a:lnTo>
                    <a:lnTo>
                      <a:pt x="797" y="1321"/>
                    </a:lnTo>
                    <a:lnTo>
                      <a:pt x="831" y="1326"/>
                    </a:lnTo>
                    <a:lnTo>
                      <a:pt x="865" y="1306"/>
                    </a:lnTo>
                    <a:lnTo>
                      <a:pt x="897" y="1263"/>
                    </a:lnTo>
                    <a:lnTo>
                      <a:pt x="931" y="1198"/>
                    </a:lnTo>
                    <a:lnTo>
                      <a:pt x="963" y="1114"/>
                    </a:lnTo>
                    <a:lnTo>
                      <a:pt x="997" y="1014"/>
                    </a:lnTo>
                    <a:lnTo>
                      <a:pt x="1030" y="900"/>
                    </a:lnTo>
                    <a:lnTo>
                      <a:pt x="1063" y="779"/>
                    </a:lnTo>
                    <a:lnTo>
                      <a:pt x="1096" y="653"/>
                    </a:lnTo>
                    <a:lnTo>
                      <a:pt x="1130" y="527"/>
                    </a:lnTo>
                    <a:lnTo>
                      <a:pt x="1163" y="406"/>
                    </a:lnTo>
                    <a:lnTo>
                      <a:pt x="1196" y="295"/>
                    </a:lnTo>
                    <a:lnTo>
                      <a:pt x="1230" y="197"/>
                    </a:lnTo>
                    <a:lnTo>
                      <a:pt x="1262" y="115"/>
                    </a:lnTo>
                    <a:lnTo>
                      <a:pt x="1296" y="55"/>
                    </a:lnTo>
                    <a:lnTo>
                      <a:pt x="1328" y="16"/>
                    </a:lnTo>
                    <a:lnTo>
                      <a:pt x="1362" y="0"/>
                    </a:lnTo>
                    <a:lnTo>
                      <a:pt x="1396" y="9"/>
                    </a:lnTo>
                    <a:lnTo>
                      <a:pt x="1428" y="42"/>
                    </a:lnTo>
                    <a:lnTo>
                      <a:pt x="1462" y="97"/>
                    </a:lnTo>
                    <a:lnTo>
                      <a:pt x="1496" y="172"/>
                    </a:lnTo>
                    <a:lnTo>
                      <a:pt x="1528" y="266"/>
                    </a:lnTo>
                    <a:lnTo>
                      <a:pt x="1562" y="373"/>
                    </a:lnTo>
                    <a:lnTo>
                      <a:pt x="1596" y="492"/>
                    </a:lnTo>
                    <a:lnTo>
                      <a:pt x="1628" y="618"/>
                    </a:lnTo>
                    <a:lnTo>
                      <a:pt x="1662" y="744"/>
                    </a:lnTo>
                    <a:lnTo>
                      <a:pt x="1694" y="866"/>
                    </a:lnTo>
                    <a:lnTo>
                      <a:pt x="1728" y="983"/>
                    </a:lnTo>
                    <a:lnTo>
                      <a:pt x="1762" y="1088"/>
                    </a:lnTo>
                    <a:lnTo>
                      <a:pt x="1794" y="1177"/>
                    </a:lnTo>
                    <a:lnTo>
                      <a:pt x="1828" y="1247"/>
                    </a:lnTo>
                    <a:lnTo>
                      <a:pt x="1861" y="1296"/>
                    </a:lnTo>
                    <a:lnTo>
                      <a:pt x="1894" y="1323"/>
                    </a:lnTo>
                    <a:lnTo>
                      <a:pt x="1927" y="1326"/>
                    </a:lnTo>
                    <a:lnTo>
                      <a:pt x="1961" y="1304"/>
                    </a:lnTo>
                    <a:lnTo>
                      <a:pt x="1993" y="1258"/>
                    </a:lnTo>
                    <a:lnTo>
                      <a:pt x="2027" y="1192"/>
                    </a:lnTo>
                    <a:lnTo>
                      <a:pt x="2060" y="1106"/>
                    </a:lnTo>
                    <a:lnTo>
                      <a:pt x="2093" y="1005"/>
                    </a:lnTo>
                    <a:lnTo>
                      <a:pt x="2127" y="889"/>
                    </a:lnTo>
                    <a:lnTo>
                      <a:pt x="2159" y="768"/>
                    </a:lnTo>
                    <a:lnTo>
                      <a:pt x="2193" y="641"/>
                    </a:lnTo>
                    <a:lnTo>
                      <a:pt x="2227" y="516"/>
                    </a:lnTo>
                    <a:lnTo>
                      <a:pt x="2259" y="396"/>
                    </a:lnTo>
                    <a:lnTo>
                      <a:pt x="2293" y="286"/>
                    </a:lnTo>
                    <a:lnTo>
                      <a:pt x="2327" y="189"/>
                    </a:lnTo>
                    <a:lnTo>
                      <a:pt x="2359" y="109"/>
                    </a:lnTo>
                    <a:lnTo>
                      <a:pt x="2393" y="51"/>
                    </a:lnTo>
                    <a:lnTo>
                      <a:pt x="2425" y="14"/>
                    </a:lnTo>
                    <a:lnTo>
                      <a:pt x="2459" y="0"/>
                    </a:lnTo>
                    <a:lnTo>
                      <a:pt x="2493" y="11"/>
                    </a:lnTo>
                    <a:lnTo>
                      <a:pt x="2525" y="46"/>
                    </a:lnTo>
                    <a:lnTo>
                      <a:pt x="2559" y="103"/>
                    </a:lnTo>
                    <a:lnTo>
                      <a:pt x="2593" y="180"/>
                    </a:lnTo>
                    <a:lnTo>
                      <a:pt x="2625" y="275"/>
                    </a:lnTo>
                    <a:lnTo>
                      <a:pt x="2659" y="384"/>
                    </a:lnTo>
                    <a:lnTo>
                      <a:pt x="2692" y="502"/>
                    </a:lnTo>
                    <a:lnTo>
                      <a:pt x="2725" y="628"/>
                    </a:lnTo>
                    <a:lnTo>
                      <a:pt x="2758" y="754"/>
                    </a:lnTo>
                    <a:lnTo>
                      <a:pt x="2791" y="877"/>
                    </a:lnTo>
                    <a:lnTo>
                      <a:pt x="2824" y="992"/>
                    </a:lnTo>
                    <a:lnTo>
                      <a:pt x="2858" y="1097"/>
                    </a:lnTo>
                    <a:lnTo>
                      <a:pt x="2890" y="1184"/>
                    </a:lnTo>
                    <a:lnTo>
                      <a:pt x="2924" y="1252"/>
                    </a:lnTo>
                    <a:lnTo>
                      <a:pt x="2958" y="1299"/>
                    </a:lnTo>
                    <a:lnTo>
                      <a:pt x="2990" y="1324"/>
                    </a:lnTo>
                    <a:lnTo>
                      <a:pt x="3024" y="1324"/>
                    </a:lnTo>
                    <a:lnTo>
                      <a:pt x="3058" y="1301"/>
                    </a:lnTo>
                    <a:lnTo>
                      <a:pt x="3090" y="1253"/>
                    </a:lnTo>
                    <a:lnTo>
                      <a:pt x="3124" y="1184"/>
                    </a:lnTo>
                    <a:lnTo>
                      <a:pt x="3156" y="1098"/>
                    </a:lnTo>
                    <a:lnTo>
                      <a:pt x="3190" y="995"/>
                    </a:lnTo>
                    <a:lnTo>
                      <a:pt x="3224" y="880"/>
                    </a:lnTo>
                    <a:lnTo>
                      <a:pt x="3256" y="756"/>
                    </a:lnTo>
                    <a:lnTo>
                      <a:pt x="3290" y="630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51216" name="Group 67"/>
            <p:cNvGrpSpPr/>
            <p:nvPr/>
          </p:nvGrpSpPr>
          <p:grpSpPr bwMode="auto">
            <a:xfrm>
              <a:off x="432" y="3168"/>
              <a:ext cx="1440" cy="480"/>
              <a:chOff x="432" y="3168"/>
              <a:chExt cx="1440" cy="480"/>
            </a:xfrm>
          </p:grpSpPr>
          <p:sp>
            <p:nvSpPr>
              <p:cNvPr id="51219" name="Text Box 68"/>
              <p:cNvSpPr txBox="1">
                <a:spLocks noChangeArrowheads="1"/>
              </p:cNvSpPr>
              <p:nvPr/>
            </p:nvSpPr>
            <p:spPr bwMode="auto">
              <a:xfrm>
                <a:off x="432" y="3225"/>
                <a:ext cx="1440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发射频率</a:t>
                </a:r>
                <a:endParaRPr kumimoji="1" lang="zh-CN" altLang="en-US" sz="28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aphicFrame>
            <p:nvGraphicFramePr>
              <p:cNvPr id="51205" name="Object 5"/>
              <p:cNvGraphicFramePr>
                <a:graphicFrameLocks noChangeAspect="1"/>
              </p:cNvGraphicFramePr>
              <p:nvPr/>
            </p:nvGraphicFramePr>
            <p:xfrm>
              <a:off x="1392" y="3168"/>
              <a:ext cx="347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10" name="Equation" r:id="rId5" imgW="165100" imgH="228600" progId="">
                      <p:embed/>
                    </p:oleObj>
                  </mc:Choice>
                  <mc:Fallback>
                    <p:oleObj name="Equation" r:id="rId5" imgW="165100" imgH="228600" progId="">
                      <p:embed/>
                      <p:pic>
                        <p:nvPicPr>
                          <p:cNvPr id="0" name="Picture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3168"/>
                            <a:ext cx="347" cy="4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217" name="Group 70"/>
            <p:cNvGrpSpPr/>
            <p:nvPr/>
          </p:nvGrpSpPr>
          <p:grpSpPr bwMode="auto">
            <a:xfrm>
              <a:off x="3984" y="3256"/>
              <a:ext cx="1440" cy="344"/>
              <a:chOff x="3984" y="3256"/>
              <a:chExt cx="1440" cy="344"/>
            </a:xfrm>
          </p:grpSpPr>
          <p:sp>
            <p:nvSpPr>
              <p:cNvPr id="51218" name="Text Box 71"/>
              <p:cNvSpPr txBox="1">
                <a:spLocks noChangeArrowheads="1"/>
              </p:cNvSpPr>
              <p:nvPr/>
            </p:nvSpPr>
            <p:spPr bwMode="auto">
              <a:xfrm>
                <a:off x="3984" y="3264"/>
                <a:ext cx="1440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接收频率</a:t>
                </a:r>
                <a:endParaRPr kumimoji="1" lang="zh-CN" altLang="en-US" sz="2800" i="1" baseline="-25000" dirty="0">
                  <a:latin typeface="黑体" panose="02010609060101010101" pitchFamily="49" charset="-122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51204" name="Object 4"/>
              <p:cNvGraphicFramePr>
                <a:graphicFrameLocks noChangeAspect="1"/>
              </p:cNvGraphicFramePr>
              <p:nvPr/>
            </p:nvGraphicFramePr>
            <p:xfrm>
              <a:off x="4961" y="3256"/>
              <a:ext cx="319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11" name="Equation" r:id="rId7" imgW="165100" imgH="177800" progId="">
                      <p:embed/>
                    </p:oleObj>
                  </mc:Choice>
                  <mc:Fallback>
                    <p:oleObj name="Equation" r:id="rId7" imgW="165100" imgH="177800" progId="">
                      <p:embed/>
                      <p:pic>
                        <p:nvPicPr>
                          <p:cNvPr id="0" name="Picture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61" y="3256"/>
                            <a:ext cx="319" cy="3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1208" name="Text Box 73"/>
          <p:cNvSpPr txBox="1">
            <a:spLocks noChangeArrowheads="1"/>
          </p:cNvSpPr>
          <p:nvPr/>
        </p:nvSpPr>
        <p:spPr bwMode="auto">
          <a:xfrm>
            <a:off x="1600200" y="838200"/>
            <a:ext cx="78486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人耳听到的声音的频率与声源的频率相同吗</a:t>
            </a:r>
            <a:r>
              <a:rPr kumimoji="1" lang="zh-CN" altLang="en-US" sz="32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</a:p>
        </p:txBody>
      </p:sp>
      <p:sp>
        <p:nvSpPr>
          <p:cNvPr id="117834" name="Text Box 74"/>
          <p:cNvSpPr txBox="1">
            <a:spLocks noChangeArrowheads="1"/>
          </p:cNvSpPr>
          <p:nvPr/>
        </p:nvSpPr>
        <p:spPr bwMode="auto">
          <a:xfrm>
            <a:off x="304800" y="1644650"/>
            <a:ext cx="8534400" cy="1126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800" dirty="0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1"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接收频率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单位时间内观测者接收到的振动次数或完整波数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117830" name="Group 75"/>
          <p:cNvGrpSpPr/>
          <p:nvPr/>
        </p:nvGrpSpPr>
        <p:grpSpPr bwMode="auto">
          <a:xfrm>
            <a:off x="3611563" y="4570413"/>
            <a:ext cx="1874837" cy="968375"/>
            <a:chOff x="2275" y="2927"/>
            <a:chExt cx="1181" cy="610"/>
          </a:xfrm>
        </p:grpSpPr>
        <p:graphicFrame>
          <p:nvGraphicFramePr>
            <p:cNvPr id="51202" name="Object 2"/>
            <p:cNvGraphicFramePr>
              <a:graphicFrameLocks noChangeAspect="1"/>
            </p:cNvGraphicFramePr>
            <p:nvPr/>
          </p:nvGraphicFramePr>
          <p:xfrm>
            <a:off x="2275" y="2927"/>
            <a:ext cx="1181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2" name="Equation" r:id="rId9" imgW="444500" imgH="228600" progId="">
                    <p:embed/>
                  </p:oleObj>
                </mc:Choice>
                <mc:Fallback>
                  <p:oleObj name="Equation" r:id="rId9" imgW="444500" imgH="228600" progId="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5" y="2927"/>
                          <a:ext cx="1181" cy="6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3" name="Object 3"/>
            <p:cNvGraphicFramePr>
              <a:graphicFrameLocks noChangeAspect="1"/>
            </p:cNvGraphicFramePr>
            <p:nvPr/>
          </p:nvGraphicFramePr>
          <p:xfrm>
            <a:off x="2719" y="2928"/>
            <a:ext cx="337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3" name="Equation" r:id="rId11" imgW="3657600" imgH="5689600" progId="">
                    <p:embed/>
                  </p:oleObj>
                </mc:Choice>
                <mc:Fallback>
                  <p:oleObj name="Equation" r:id="rId11" imgW="3657600" imgH="5689600" progId="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9" y="2928"/>
                          <a:ext cx="337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11" name="Group 78"/>
          <p:cNvGrpSpPr/>
          <p:nvPr/>
        </p:nvGrpSpPr>
        <p:grpSpPr bwMode="auto">
          <a:xfrm>
            <a:off x="304800" y="762000"/>
            <a:ext cx="1219200" cy="762000"/>
            <a:chOff x="192" y="480"/>
            <a:chExt cx="768" cy="480"/>
          </a:xfrm>
        </p:grpSpPr>
        <p:sp>
          <p:nvSpPr>
            <p:cNvPr id="117839" name="AutoShape 79"/>
            <p:cNvSpPr>
              <a:spLocks noChangeArrowheads="1"/>
            </p:cNvSpPr>
            <p:nvPr/>
          </p:nvSpPr>
          <p:spPr bwMode="auto">
            <a:xfrm>
              <a:off x="192" y="480"/>
              <a:ext cx="768" cy="480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</a:ln>
            <a:effectLst>
              <a:outerShdw dist="107763" dir="13500000" algn="ctr" rotWithShape="0">
                <a:srgbClr val="336600"/>
              </a:outerShdw>
            </a:effec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214" name="Text Box 80"/>
            <p:cNvSpPr txBox="1">
              <a:spLocks noChangeArrowheads="1"/>
            </p:cNvSpPr>
            <p:nvPr/>
          </p:nvSpPr>
          <p:spPr bwMode="auto">
            <a:xfrm>
              <a:off x="302" y="537"/>
              <a:ext cx="65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讨论</a:t>
              </a:r>
            </a:p>
          </p:txBody>
        </p:sp>
      </p:grpSp>
      <p:sp>
        <p:nvSpPr>
          <p:cNvPr id="117841" name="Text Box 81"/>
          <p:cNvSpPr txBox="1">
            <a:spLocks noChangeArrowheads="1"/>
          </p:cNvSpPr>
          <p:nvPr/>
        </p:nvSpPr>
        <p:spPr bwMode="auto">
          <a:xfrm>
            <a:off x="1066800" y="5867400"/>
            <a:ext cx="7086600" cy="519113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只有波源与观察者相对静止时才相等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7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7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34" grpId="0" autoUpdateAnimBg="0"/>
      <p:bldP spid="11784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Text Box 2"/>
          <p:cNvSpPr txBox="1">
            <a:spLocks noChangeArrowheads="1"/>
          </p:cNvSpPr>
          <p:nvPr/>
        </p:nvSpPr>
        <p:spPr bwMode="auto">
          <a:xfrm>
            <a:off x="381000" y="1000780"/>
            <a:ext cx="620712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波长 波的周期和频率 波速</a:t>
            </a:r>
          </a:p>
        </p:txBody>
      </p:sp>
      <p:grpSp>
        <p:nvGrpSpPr>
          <p:cNvPr id="2" name="Group 122"/>
          <p:cNvGrpSpPr/>
          <p:nvPr/>
        </p:nvGrpSpPr>
        <p:grpSpPr bwMode="auto">
          <a:xfrm>
            <a:off x="381000" y="4951413"/>
            <a:ext cx="8001000" cy="1373187"/>
            <a:chOff x="240" y="3119"/>
            <a:chExt cx="5040" cy="865"/>
          </a:xfrm>
        </p:grpSpPr>
        <p:sp>
          <p:nvSpPr>
            <p:cNvPr id="4127" name="Text Box 89"/>
            <p:cNvSpPr txBox="1">
              <a:spLocks noChangeArrowheads="1"/>
            </p:cNvSpPr>
            <p:nvPr/>
          </p:nvSpPr>
          <p:spPr bwMode="auto">
            <a:xfrm>
              <a:off x="240" y="3119"/>
              <a:ext cx="5040" cy="8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3333FF"/>
                </a:buClr>
                <a:buSzPct val="125000"/>
                <a:buFont typeface="Webdings" panose="05030102010509060703" pitchFamily="18" charset="2"/>
                <a:buChar char="2"/>
              </a:pPr>
              <a:r>
                <a:rPr kumimoji="1"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波长  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：沿波的传播方向，两个相邻的、相位差为    的振动质点之间的距离，即一个完整波形的长度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4102" name="Object 6"/>
            <p:cNvGraphicFramePr>
              <a:graphicFrameLocks noChangeAspect="1"/>
            </p:cNvGraphicFramePr>
            <p:nvPr/>
          </p:nvGraphicFramePr>
          <p:xfrm>
            <a:off x="1115" y="3168"/>
            <a:ext cx="22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0" name="公式" r:id="rId3" imgW="190500" imgH="241300" progId="">
                    <p:embed/>
                  </p:oleObj>
                </mc:Choice>
                <mc:Fallback>
                  <p:oleObj name="公式" r:id="rId3" imgW="190500" imgH="241300" progId="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" y="3168"/>
                          <a:ext cx="22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7"/>
            <p:cNvGraphicFramePr>
              <a:graphicFrameLocks noChangeAspect="1"/>
            </p:cNvGraphicFramePr>
            <p:nvPr/>
          </p:nvGraphicFramePr>
          <p:xfrm>
            <a:off x="768" y="3394"/>
            <a:ext cx="42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1" name="Equation" r:id="rId5" imgW="228600" imgH="165100" progId="">
                    <p:embed/>
                  </p:oleObj>
                </mc:Choice>
                <mc:Fallback>
                  <p:oleObj name="Equation" r:id="rId5" imgW="228600" imgH="165100" progId="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394"/>
                          <a:ext cx="421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6" name="Rectangle 117"/>
          <p:cNvSpPr>
            <a:spLocks noChangeArrowheads="1"/>
          </p:cNvSpPr>
          <p:nvPr/>
        </p:nvSpPr>
        <p:spPr bwMode="auto">
          <a:xfrm>
            <a:off x="1533525" y="1689100"/>
            <a:ext cx="5988050" cy="289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107" name="Rectangle 45"/>
          <p:cNvSpPr>
            <a:spLocks noChangeArrowheads="1"/>
          </p:cNvSpPr>
          <p:nvPr/>
        </p:nvSpPr>
        <p:spPr bwMode="auto">
          <a:xfrm>
            <a:off x="2105025" y="2973388"/>
            <a:ext cx="257175" cy="427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i="1">
                <a:latin typeface="Calibri" panose="020F0502020204030204" pitchFamily="34" charset="0"/>
              </a:rPr>
              <a:t>O</a:t>
            </a:r>
          </a:p>
        </p:txBody>
      </p:sp>
      <p:sp>
        <p:nvSpPr>
          <p:cNvPr id="4108" name="Rectangle 51"/>
          <p:cNvSpPr>
            <a:spLocks noChangeArrowheads="1"/>
          </p:cNvSpPr>
          <p:nvPr/>
        </p:nvSpPr>
        <p:spPr bwMode="auto">
          <a:xfrm>
            <a:off x="2560638" y="1619250"/>
            <a:ext cx="279400" cy="593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en-US" altLang="zh-CN" sz="3900" i="1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endParaRPr lang="en-US" altLang="zh-CN" sz="2400">
              <a:latin typeface="Calibri" panose="020F0502020204030204" pitchFamily="34" charset="0"/>
            </a:endParaRPr>
          </a:p>
        </p:txBody>
      </p:sp>
      <p:sp>
        <p:nvSpPr>
          <p:cNvPr id="4109" name="Rectangle 47"/>
          <p:cNvSpPr>
            <a:spLocks noChangeArrowheads="1"/>
          </p:cNvSpPr>
          <p:nvPr/>
        </p:nvSpPr>
        <p:spPr bwMode="auto">
          <a:xfrm>
            <a:off x="2093913" y="1919288"/>
            <a:ext cx="217487" cy="427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zh-CN" i="1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endParaRPr lang="en-US" altLang="zh-CN">
              <a:latin typeface="Calibri" panose="020F0502020204030204" pitchFamily="34" charset="0"/>
            </a:endParaRPr>
          </a:p>
        </p:txBody>
      </p:sp>
      <p:grpSp>
        <p:nvGrpSpPr>
          <p:cNvPr id="4110" name="Group 48"/>
          <p:cNvGrpSpPr/>
          <p:nvPr/>
        </p:nvGrpSpPr>
        <p:grpSpPr bwMode="auto">
          <a:xfrm>
            <a:off x="1836738" y="3738563"/>
            <a:ext cx="493712" cy="471487"/>
            <a:chOff x="1568" y="2500"/>
            <a:chExt cx="311" cy="297"/>
          </a:xfrm>
        </p:grpSpPr>
        <p:sp>
          <p:nvSpPr>
            <p:cNvPr id="4125" name="Rectangle 49"/>
            <p:cNvSpPr>
              <a:spLocks noChangeArrowheads="1"/>
            </p:cNvSpPr>
            <p:nvPr/>
          </p:nvSpPr>
          <p:spPr bwMode="auto">
            <a:xfrm>
              <a:off x="1742" y="2528"/>
              <a:ext cx="137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Calibri" panose="020F0502020204030204" pitchFamily="34" charset="0"/>
                </a:rPr>
                <a:t>A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  <p:sp>
          <p:nvSpPr>
            <p:cNvPr id="4126" name="Rectangle 50"/>
            <p:cNvSpPr>
              <a:spLocks noChangeArrowheads="1"/>
            </p:cNvSpPr>
            <p:nvPr/>
          </p:nvSpPr>
          <p:spPr bwMode="auto">
            <a:xfrm>
              <a:off x="1568" y="2500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>
                <a:latin typeface="Calibri" panose="020F0502020204030204" pitchFamily="34" charset="0"/>
              </a:endParaRPr>
            </a:p>
          </p:txBody>
        </p:sp>
      </p:grpSp>
      <p:grpSp>
        <p:nvGrpSpPr>
          <p:cNvPr id="4" name="Group 147"/>
          <p:cNvGrpSpPr/>
          <p:nvPr/>
        </p:nvGrpSpPr>
        <p:grpSpPr bwMode="auto">
          <a:xfrm>
            <a:off x="3232150" y="3844925"/>
            <a:ext cx="3048000" cy="690563"/>
            <a:chOff x="2036" y="2422"/>
            <a:chExt cx="1920" cy="435"/>
          </a:xfrm>
        </p:grpSpPr>
        <p:sp>
          <p:nvSpPr>
            <p:cNvPr id="4124" name="Line 58"/>
            <p:cNvSpPr>
              <a:spLocks noChangeShapeType="1"/>
            </p:cNvSpPr>
            <p:nvPr/>
          </p:nvSpPr>
          <p:spPr bwMode="auto">
            <a:xfrm>
              <a:off x="2036" y="2651"/>
              <a:ext cx="1920" cy="1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1" name="Object 5"/>
            <p:cNvGraphicFramePr>
              <a:graphicFrameLocks noChangeAspect="1"/>
            </p:cNvGraphicFramePr>
            <p:nvPr/>
          </p:nvGraphicFramePr>
          <p:xfrm>
            <a:off x="2824" y="2422"/>
            <a:ext cx="343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2" name="Equation" r:id="rId7" imgW="4470400" imgH="5689600" progId="">
                    <p:embed/>
                  </p:oleObj>
                </mc:Choice>
                <mc:Fallback>
                  <p:oleObj name="Equation" r:id="rId7" imgW="4470400" imgH="5689600" progId="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4" y="2422"/>
                          <a:ext cx="343" cy="43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2" name="Line 73"/>
          <p:cNvSpPr>
            <a:spLocks noChangeShapeType="1"/>
          </p:cNvSpPr>
          <p:nvPr/>
        </p:nvSpPr>
        <p:spPr bwMode="auto">
          <a:xfrm>
            <a:off x="4465638" y="2095500"/>
            <a:ext cx="5619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054475" y="1919288"/>
          <a:ext cx="3698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公式" r:id="rId9" imgW="177800" imgH="190500" progId="">
                  <p:embed/>
                </p:oleObj>
              </mc:Choice>
              <mc:Fallback>
                <p:oleObj name="公式" r:id="rId9" imgW="177800" imgH="190500" progId="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1919288"/>
                        <a:ext cx="369888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6784975" y="2800350"/>
          <a:ext cx="35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公式" r:id="rId11" imgW="177800" imgH="190500" progId="">
                  <p:embed/>
                </p:oleObj>
              </mc:Choice>
              <mc:Fallback>
                <p:oleObj name="公式" r:id="rId11" imgW="177800" imgH="190500" progId="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2800350"/>
                        <a:ext cx="3524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Line 108"/>
          <p:cNvSpPr>
            <a:spLocks noChangeShapeType="1"/>
          </p:cNvSpPr>
          <p:nvPr/>
        </p:nvSpPr>
        <p:spPr bwMode="auto">
          <a:xfrm flipV="1">
            <a:off x="2492375" y="1968500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sm" len="lg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114" name="Line 109"/>
          <p:cNvSpPr>
            <a:spLocks noChangeShapeType="1"/>
          </p:cNvSpPr>
          <p:nvPr/>
        </p:nvSpPr>
        <p:spPr bwMode="auto">
          <a:xfrm>
            <a:off x="2528888" y="3216275"/>
            <a:ext cx="45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sm" len="lg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115" name="Group 115"/>
          <p:cNvGrpSpPr/>
          <p:nvPr/>
        </p:nvGrpSpPr>
        <p:grpSpPr bwMode="auto">
          <a:xfrm>
            <a:off x="3232150" y="2303463"/>
            <a:ext cx="3048000" cy="1828800"/>
            <a:chOff x="1691" y="1200"/>
            <a:chExt cx="1920" cy="1392"/>
          </a:xfrm>
        </p:grpSpPr>
        <p:sp>
          <p:nvSpPr>
            <p:cNvPr id="4119" name="Line 110"/>
            <p:cNvSpPr>
              <a:spLocks noChangeShapeType="1"/>
            </p:cNvSpPr>
            <p:nvPr/>
          </p:nvSpPr>
          <p:spPr bwMode="auto">
            <a:xfrm>
              <a:off x="1691" y="1200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20" name="Line 111"/>
            <p:cNvSpPr>
              <a:spLocks noChangeShapeType="1"/>
            </p:cNvSpPr>
            <p:nvPr/>
          </p:nvSpPr>
          <p:spPr bwMode="auto">
            <a:xfrm>
              <a:off x="2160" y="1200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21" name="Line 112"/>
            <p:cNvSpPr>
              <a:spLocks noChangeShapeType="1"/>
            </p:cNvSpPr>
            <p:nvPr/>
          </p:nvSpPr>
          <p:spPr bwMode="auto">
            <a:xfrm>
              <a:off x="2651" y="1200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22" name="Line 113"/>
            <p:cNvSpPr>
              <a:spLocks noChangeShapeType="1"/>
            </p:cNvSpPr>
            <p:nvPr/>
          </p:nvSpPr>
          <p:spPr bwMode="auto">
            <a:xfrm>
              <a:off x="3146" y="1200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23" name="Line 114"/>
            <p:cNvSpPr>
              <a:spLocks noChangeShapeType="1"/>
            </p:cNvSpPr>
            <p:nvPr/>
          </p:nvSpPr>
          <p:spPr bwMode="auto">
            <a:xfrm>
              <a:off x="3611" y="1200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116" name="Freeform 132"/>
          <p:cNvSpPr/>
          <p:nvPr/>
        </p:nvSpPr>
        <p:spPr bwMode="auto">
          <a:xfrm>
            <a:off x="2470150" y="2259013"/>
            <a:ext cx="4364038" cy="1963737"/>
          </a:xfrm>
          <a:custGeom>
            <a:avLst/>
            <a:gdLst>
              <a:gd name="T0" fmla="*/ 28 w 2749"/>
              <a:gd name="T1" fmla="*/ 2 h 1237"/>
              <a:gd name="T2" fmla="*/ 84 w 2749"/>
              <a:gd name="T3" fmla="*/ 22 h 1237"/>
              <a:gd name="T4" fmla="*/ 139 w 2749"/>
              <a:gd name="T5" fmla="*/ 63 h 1237"/>
              <a:gd name="T6" fmla="*/ 194 w 2749"/>
              <a:gd name="T7" fmla="*/ 121 h 1237"/>
              <a:gd name="T8" fmla="*/ 250 w 2749"/>
              <a:gd name="T9" fmla="*/ 195 h 1237"/>
              <a:gd name="T10" fmla="*/ 306 w 2749"/>
              <a:gd name="T11" fmla="*/ 285 h 1237"/>
              <a:gd name="T12" fmla="*/ 361 w 2749"/>
              <a:gd name="T13" fmla="*/ 384 h 1237"/>
              <a:gd name="T14" fmla="*/ 417 w 2749"/>
              <a:gd name="T15" fmla="*/ 492 h 1237"/>
              <a:gd name="T16" fmla="*/ 473 w 2749"/>
              <a:gd name="T17" fmla="*/ 602 h 1237"/>
              <a:gd name="T18" fmla="*/ 528 w 2749"/>
              <a:gd name="T19" fmla="*/ 715 h 1237"/>
              <a:gd name="T20" fmla="*/ 583 w 2749"/>
              <a:gd name="T21" fmla="*/ 824 h 1237"/>
              <a:gd name="T22" fmla="*/ 639 w 2749"/>
              <a:gd name="T23" fmla="*/ 926 h 1237"/>
              <a:gd name="T24" fmla="*/ 695 w 2749"/>
              <a:gd name="T25" fmla="*/ 1018 h 1237"/>
              <a:gd name="T26" fmla="*/ 750 w 2749"/>
              <a:gd name="T27" fmla="*/ 1097 h 1237"/>
              <a:gd name="T28" fmla="*/ 805 w 2749"/>
              <a:gd name="T29" fmla="*/ 1160 h 1237"/>
              <a:gd name="T30" fmla="*/ 861 w 2749"/>
              <a:gd name="T31" fmla="*/ 1205 h 1237"/>
              <a:gd name="T32" fmla="*/ 917 w 2749"/>
              <a:gd name="T33" fmla="*/ 1231 h 1237"/>
              <a:gd name="T34" fmla="*/ 972 w 2749"/>
              <a:gd name="T35" fmla="*/ 1237 h 1237"/>
              <a:gd name="T36" fmla="*/ 1028 w 2749"/>
              <a:gd name="T37" fmla="*/ 1222 h 1237"/>
              <a:gd name="T38" fmla="*/ 1083 w 2749"/>
              <a:gd name="T39" fmla="*/ 1188 h 1237"/>
              <a:gd name="T40" fmla="*/ 1139 w 2749"/>
              <a:gd name="T41" fmla="*/ 1134 h 1237"/>
              <a:gd name="T42" fmla="*/ 1194 w 2749"/>
              <a:gd name="T43" fmla="*/ 1063 h 1237"/>
              <a:gd name="T44" fmla="*/ 1250 w 2749"/>
              <a:gd name="T45" fmla="*/ 978 h 1237"/>
              <a:gd name="T46" fmla="*/ 1306 w 2749"/>
              <a:gd name="T47" fmla="*/ 882 h 1237"/>
              <a:gd name="T48" fmla="*/ 1361 w 2749"/>
              <a:gd name="T49" fmla="*/ 776 h 1237"/>
              <a:gd name="T50" fmla="*/ 1416 w 2749"/>
              <a:gd name="T51" fmla="*/ 666 h 1237"/>
              <a:gd name="T52" fmla="*/ 1472 w 2749"/>
              <a:gd name="T53" fmla="*/ 553 h 1237"/>
              <a:gd name="T54" fmla="*/ 1528 w 2749"/>
              <a:gd name="T55" fmla="*/ 443 h 1237"/>
              <a:gd name="T56" fmla="*/ 1583 w 2749"/>
              <a:gd name="T57" fmla="*/ 338 h 1237"/>
              <a:gd name="T58" fmla="*/ 1639 w 2749"/>
              <a:gd name="T59" fmla="*/ 244 h 1237"/>
              <a:gd name="T60" fmla="*/ 1694 w 2749"/>
              <a:gd name="T61" fmla="*/ 161 h 1237"/>
              <a:gd name="T62" fmla="*/ 1750 w 2749"/>
              <a:gd name="T63" fmla="*/ 93 h 1237"/>
              <a:gd name="T64" fmla="*/ 1805 w 2749"/>
              <a:gd name="T65" fmla="*/ 43 h 1237"/>
              <a:gd name="T66" fmla="*/ 1861 w 2749"/>
              <a:gd name="T67" fmla="*/ 12 h 1237"/>
              <a:gd name="T68" fmla="*/ 1916 w 2749"/>
              <a:gd name="T69" fmla="*/ 0 h 1237"/>
              <a:gd name="T70" fmla="*/ 1972 w 2749"/>
              <a:gd name="T71" fmla="*/ 8 h 1237"/>
              <a:gd name="T72" fmla="*/ 2027 w 2749"/>
              <a:gd name="T73" fmla="*/ 39 h 1237"/>
              <a:gd name="T74" fmla="*/ 2083 w 2749"/>
              <a:gd name="T75" fmla="*/ 86 h 1237"/>
              <a:gd name="T76" fmla="*/ 2139 w 2749"/>
              <a:gd name="T77" fmla="*/ 152 h 1237"/>
              <a:gd name="T78" fmla="*/ 2194 w 2749"/>
              <a:gd name="T79" fmla="*/ 233 h 1237"/>
              <a:gd name="T80" fmla="*/ 2250 w 2749"/>
              <a:gd name="T81" fmla="*/ 327 h 1237"/>
              <a:gd name="T82" fmla="*/ 2305 w 2749"/>
              <a:gd name="T83" fmla="*/ 431 h 1237"/>
              <a:gd name="T84" fmla="*/ 2361 w 2749"/>
              <a:gd name="T85" fmla="*/ 540 h 1237"/>
              <a:gd name="T86" fmla="*/ 2416 w 2749"/>
              <a:gd name="T87" fmla="*/ 653 h 1237"/>
              <a:gd name="T88" fmla="*/ 2472 w 2749"/>
              <a:gd name="T89" fmla="*/ 764 h 1237"/>
              <a:gd name="T90" fmla="*/ 2527 w 2749"/>
              <a:gd name="T91" fmla="*/ 870 h 1237"/>
              <a:gd name="T92" fmla="*/ 2583 w 2749"/>
              <a:gd name="T93" fmla="*/ 969 h 1237"/>
              <a:gd name="T94" fmla="*/ 2638 w 2749"/>
              <a:gd name="T95" fmla="*/ 1055 h 1237"/>
              <a:gd name="T96" fmla="*/ 2694 w 2749"/>
              <a:gd name="T97" fmla="*/ 1127 h 1237"/>
              <a:gd name="T98" fmla="*/ 2749 w 2749"/>
              <a:gd name="T99" fmla="*/ 1182 h 123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749"/>
              <a:gd name="T151" fmla="*/ 0 h 1237"/>
              <a:gd name="T152" fmla="*/ 2749 w 2749"/>
              <a:gd name="T153" fmla="*/ 1237 h 1237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749" h="1237">
                <a:moveTo>
                  <a:pt x="0" y="0"/>
                </a:moveTo>
                <a:lnTo>
                  <a:pt x="28" y="2"/>
                </a:lnTo>
                <a:lnTo>
                  <a:pt x="55" y="11"/>
                </a:lnTo>
                <a:lnTo>
                  <a:pt x="84" y="22"/>
                </a:lnTo>
                <a:lnTo>
                  <a:pt x="112" y="41"/>
                </a:lnTo>
                <a:lnTo>
                  <a:pt x="139" y="63"/>
                </a:lnTo>
                <a:lnTo>
                  <a:pt x="167" y="90"/>
                </a:lnTo>
                <a:lnTo>
                  <a:pt x="194" y="121"/>
                </a:lnTo>
                <a:lnTo>
                  <a:pt x="222" y="157"/>
                </a:lnTo>
                <a:lnTo>
                  <a:pt x="250" y="195"/>
                </a:lnTo>
                <a:lnTo>
                  <a:pt x="277" y="238"/>
                </a:lnTo>
                <a:lnTo>
                  <a:pt x="306" y="285"/>
                </a:lnTo>
                <a:lnTo>
                  <a:pt x="334" y="333"/>
                </a:lnTo>
                <a:lnTo>
                  <a:pt x="361" y="384"/>
                </a:lnTo>
                <a:lnTo>
                  <a:pt x="389" y="437"/>
                </a:lnTo>
                <a:lnTo>
                  <a:pt x="417" y="492"/>
                </a:lnTo>
                <a:lnTo>
                  <a:pt x="444" y="547"/>
                </a:lnTo>
                <a:lnTo>
                  <a:pt x="473" y="602"/>
                </a:lnTo>
                <a:lnTo>
                  <a:pt x="499" y="659"/>
                </a:lnTo>
                <a:lnTo>
                  <a:pt x="528" y="715"/>
                </a:lnTo>
                <a:lnTo>
                  <a:pt x="556" y="770"/>
                </a:lnTo>
                <a:lnTo>
                  <a:pt x="583" y="824"/>
                </a:lnTo>
                <a:lnTo>
                  <a:pt x="611" y="876"/>
                </a:lnTo>
                <a:lnTo>
                  <a:pt x="639" y="926"/>
                </a:lnTo>
                <a:lnTo>
                  <a:pt x="666" y="973"/>
                </a:lnTo>
                <a:lnTo>
                  <a:pt x="695" y="1018"/>
                </a:lnTo>
                <a:lnTo>
                  <a:pt x="723" y="1059"/>
                </a:lnTo>
                <a:lnTo>
                  <a:pt x="750" y="1097"/>
                </a:lnTo>
                <a:lnTo>
                  <a:pt x="778" y="1131"/>
                </a:lnTo>
                <a:lnTo>
                  <a:pt x="805" y="1160"/>
                </a:lnTo>
                <a:lnTo>
                  <a:pt x="833" y="1185"/>
                </a:lnTo>
                <a:lnTo>
                  <a:pt x="861" y="1205"/>
                </a:lnTo>
                <a:lnTo>
                  <a:pt x="888" y="1221"/>
                </a:lnTo>
                <a:lnTo>
                  <a:pt x="917" y="1231"/>
                </a:lnTo>
                <a:lnTo>
                  <a:pt x="945" y="1236"/>
                </a:lnTo>
                <a:lnTo>
                  <a:pt x="972" y="1237"/>
                </a:lnTo>
                <a:lnTo>
                  <a:pt x="1000" y="1232"/>
                </a:lnTo>
                <a:lnTo>
                  <a:pt x="1028" y="1222"/>
                </a:lnTo>
                <a:lnTo>
                  <a:pt x="1055" y="1207"/>
                </a:lnTo>
                <a:lnTo>
                  <a:pt x="1083" y="1188"/>
                </a:lnTo>
                <a:lnTo>
                  <a:pt x="1110" y="1163"/>
                </a:lnTo>
                <a:lnTo>
                  <a:pt x="1139" y="1134"/>
                </a:lnTo>
                <a:lnTo>
                  <a:pt x="1167" y="1101"/>
                </a:lnTo>
                <a:lnTo>
                  <a:pt x="1194" y="1063"/>
                </a:lnTo>
                <a:lnTo>
                  <a:pt x="1222" y="1022"/>
                </a:lnTo>
                <a:lnTo>
                  <a:pt x="1250" y="978"/>
                </a:lnTo>
                <a:lnTo>
                  <a:pt x="1277" y="931"/>
                </a:lnTo>
                <a:lnTo>
                  <a:pt x="1306" y="882"/>
                </a:lnTo>
                <a:lnTo>
                  <a:pt x="1334" y="830"/>
                </a:lnTo>
                <a:lnTo>
                  <a:pt x="1361" y="776"/>
                </a:lnTo>
                <a:lnTo>
                  <a:pt x="1389" y="722"/>
                </a:lnTo>
                <a:lnTo>
                  <a:pt x="1416" y="666"/>
                </a:lnTo>
                <a:lnTo>
                  <a:pt x="1444" y="609"/>
                </a:lnTo>
                <a:lnTo>
                  <a:pt x="1472" y="553"/>
                </a:lnTo>
                <a:lnTo>
                  <a:pt x="1499" y="497"/>
                </a:lnTo>
                <a:lnTo>
                  <a:pt x="1528" y="443"/>
                </a:lnTo>
                <a:lnTo>
                  <a:pt x="1556" y="390"/>
                </a:lnTo>
                <a:lnTo>
                  <a:pt x="1583" y="338"/>
                </a:lnTo>
                <a:lnTo>
                  <a:pt x="1611" y="290"/>
                </a:lnTo>
                <a:lnTo>
                  <a:pt x="1639" y="244"/>
                </a:lnTo>
                <a:lnTo>
                  <a:pt x="1666" y="201"/>
                </a:lnTo>
                <a:lnTo>
                  <a:pt x="1694" y="161"/>
                </a:lnTo>
                <a:lnTo>
                  <a:pt x="1721" y="124"/>
                </a:lnTo>
                <a:lnTo>
                  <a:pt x="1750" y="93"/>
                </a:lnTo>
                <a:lnTo>
                  <a:pt x="1778" y="65"/>
                </a:lnTo>
                <a:lnTo>
                  <a:pt x="1805" y="43"/>
                </a:lnTo>
                <a:lnTo>
                  <a:pt x="1833" y="25"/>
                </a:lnTo>
                <a:lnTo>
                  <a:pt x="1861" y="12"/>
                </a:lnTo>
                <a:lnTo>
                  <a:pt x="1888" y="3"/>
                </a:lnTo>
                <a:lnTo>
                  <a:pt x="1916" y="0"/>
                </a:lnTo>
                <a:lnTo>
                  <a:pt x="1945" y="2"/>
                </a:lnTo>
                <a:lnTo>
                  <a:pt x="1972" y="8"/>
                </a:lnTo>
                <a:lnTo>
                  <a:pt x="2000" y="21"/>
                </a:lnTo>
                <a:lnTo>
                  <a:pt x="2027" y="39"/>
                </a:lnTo>
                <a:lnTo>
                  <a:pt x="2055" y="60"/>
                </a:lnTo>
                <a:lnTo>
                  <a:pt x="2083" y="86"/>
                </a:lnTo>
                <a:lnTo>
                  <a:pt x="2110" y="117"/>
                </a:lnTo>
                <a:lnTo>
                  <a:pt x="2139" y="152"/>
                </a:lnTo>
                <a:lnTo>
                  <a:pt x="2167" y="191"/>
                </a:lnTo>
                <a:lnTo>
                  <a:pt x="2194" y="233"/>
                </a:lnTo>
                <a:lnTo>
                  <a:pt x="2222" y="279"/>
                </a:lnTo>
                <a:lnTo>
                  <a:pt x="2250" y="327"/>
                </a:lnTo>
                <a:lnTo>
                  <a:pt x="2277" y="378"/>
                </a:lnTo>
                <a:lnTo>
                  <a:pt x="2305" y="431"/>
                </a:lnTo>
                <a:lnTo>
                  <a:pt x="2332" y="485"/>
                </a:lnTo>
                <a:lnTo>
                  <a:pt x="2361" y="540"/>
                </a:lnTo>
                <a:lnTo>
                  <a:pt x="2389" y="596"/>
                </a:lnTo>
                <a:lnTo>
                  <a:pt x="2416" y="653"/>
                </a:lnTo>
                <a:lnTo>
                  <a:pt x="2444" y="709"/>
                </a:lnTo>
                <a:lnTo>
                  <a:pt x="2472" y="764"/>
                </a:lnTo>
                <a:lnTo>
                  <a:pt x="2499" y="817"/>
                </a:lnTo>
                <a:lnTo>
                  <a:pt x="2527" y="870"/>
                </a:lnTo>
                <a:lnTo>
                  <a:pt x="2556" y="920"/>
                </a:lnTo>
                <a:lnTo>
                  <a:pt x="2583" y="969"/>
                </a:lnTo>
                <a:lnTo>
                  <a:pt x="2611" y="1013"/>
                </a:lnTo>
                <a:lnTo>
                  <a:pt x="2638" y="1055"/>
                </a:lnTo>
                <a:lnTo>
                  <a:pt x="2666" y="1092"/>
                </a:lnTo>
                <a:lnTo>
                  <a:pt x="2694" y="1127"/>
                </a:lnTo>
                <a:lnTo>
                  <a:pt x="2721" y="1157"/>
                </a:lnTo>
                <a:lnTo>
                  <a:pt x="2749" y="1182"/>
                </a:lnTo>
              </a:path>
            </a:pathLst>
          </a:custGeom>
          <a:noFill/>
          <a:ln w="28575">
            <a:solidFill>
              <a:srgbClr val="0000FF"/>
            </a:solidFill>
            <a:round/>
          </a:ln>
        </p:spPr>
        <p:txBody>
          <a:bodyPr/>
          <a:lstStyle/>
          <a:p>
            <a:endParaRPr lang="zh-CN" altLang="en-US">
              <a:latin typeface="Calibri" panose="020F0502020204030204" pitchFamily="34" charset="0"/>
            </a:endParaRPr>
          </a:p>
        </p:txBody>
      </p:sp>
      <p:grpSp>
        <p:nvGrpSpPr>
          <p:cNvPr id="6" name="Group 146"/>
          <p:cNvGrpSpPr/>
          <p:nvPr/>
        </p:nvGrpSpPr>
        <p:grpSpPr bwMode="auto">
          <a:xfrm>
            <a:off x="2511425" y="2774950"/>
            <a:ext cx="3048000" cy="690563"/>
            <a:chOff x="1582" y="1748"/>
            <a:chExt cx="1920" cy="435"/>
          </a:xfrm>
        </p:grpSpPr>
        <p:sp>
          <p:nvSpPr>
            <p:cNvPr id="4118" name="Line 143"/>
            <p:cNvSpPr>
              <a:spLocks noChangeShapeType="1"/>
            </p:cNvSpPr>
            <p:nvPr/>
          </p:nvSpPr>
          <p:spPr bwMode="auto">
            <a:xfrm>
              <a:off x="1582" y="2021"/>
              <a:ext cx="1920" cy="1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0" name="Object 4"/>
            <p:cNvGraphicFramePr>
              <a:graphicFrameLocks noChangeAspect="1"/>
            </p:cNvGraphicFramePr>
            <p:nvPr/>
          </p:nvGraphicFramePr>
          <p:xfrm>
            <a:off x="2315" y="1748"/>
            <a:ext cx="343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5" name="Equation" r:id="rId13" imgW="190500" imgH="241300" progId="">
                    <p:embed/>
                  </p:oleObj>
                </mc:Choice>
                <mc:Fallback>
                  <p:oleObj name="Equation" r:id="rId13" imgW="190500" imgH="241300" progId="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5" y="1748"/>
                          <a:ext cx="343" cy="43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609600" y="152400"/>
            <a:ext cx="414655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描述波动的物理量                                         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219200" y="4648200"/>
            <a:ext cx="914400" cy="18097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2"/>
            </a:solidFill>
            <a:miter lim="800000"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观察者接收的频率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6"/>
          <p:cNvGrpSpPr/>
          <p:nvPr/>
        </p:nvGrpSpPr>
        <p:grpSpPr bwMode="auto">
          <a:xfrm>
            <a:off x="2667000" y="4572000"/>
            <a:ext cx="5715000" cy="1044575"/>
            <a:chOff x="1680" y="2880"/>
            <a:chExt cx="3600" cy="658"/>
          </a:xfrm>
        </p:grpSpPr>
        <p:graphicFrame>
          <p:nvGraphicFramePr>
            <p:cNvPr id="52228" name="Object 4"/>
            <p:cNvGraphicFramePr>
              <a:graphicFrameLocks noChangeAspect="1"/>
            </p:cNvGraphicFramePr>
            <p:nvPr/>
          </p:nvGraphicFramePr>
          <p:xfrm>
            <a:off x="1680" y="2880"/>
            <a:ext cx="1440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1" name="Equation" r:id="rId4" imgW="1459865" imgH="723900" progId="">
                    <p:embed/>
                  </p:oleObj>
                </mc:Choice>
                <mc:Fallback>
                  <p:oleObj name="Equation" r:id="rId4" imgW="1459865" imgH="723900" progId="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80"/>
                          <a:ext cx="1440" cy="6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5" name="Text Box 8"/>
            <p:cNvSpPr txBox="1">
              <a:spLocks noChangeArrowheads="1"/>
            </p:cNvSpPr>
            <p:nvPr/>
          </p:nvSpPr>
          <p:spPr bwMode="auto">
            <a:xfrm>
              <a:off x="3072" y="3039"/>
              <a:ext cx="220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观察者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向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波源运动</a:t>
              </a: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2667000" y="5511800"/>
            <a:ext cx="5334000" cy="1093788"/>
            <a:chOff x="1680" y="3472"/>
            <a:chExt cx="3360" cy="689"/>
          </a:xfrm>
        </p:grpSpPr>
        <p:sp>
          <p:nvSpPr>
            <p:cNvPr id="52234" name="Rectangle 11"/>
            <p:cNvSpPr>
              <a:spLocks noChangeArrowheads="1"/>
            </p:cNvSpPr>
            <p:nvPr/>
          </p:nvSpPr>
          <p:spPr bwMode="auto">
            <a:xfrm>
              <a:off x="3072" y="3600"/>
              <a:ext cx="196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观察者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远离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波源</a:t>
              </a:r>
            </a:p>
          </p:txBody>
        </p:sp>
        <p:graphicFrame>
          <p:nvGraphicFramePr>
            <p:cNvPr id="52227" name="Object 3"/>
            <p:cNvGraphicFramePr>
              <a:graphicFrameLocks noChangeAspect="1"/>
            </p:cNvGraphicFramePr>
            <p:nvPr/>
          </p:nvGraphicFramePr>
          <p:xfrm>
            <a:off x="1680" y="3472"/>
            <a:ext cx="1344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2" name="Equation" r:id="rId6" imgW="990600" imgH="508000" progId="">
                    <p:embed/>
                  </p:oleObj>
                </mc:Choice>
                <mc:Fallback>
                  <p:oleObj name="Equation" r:id="rId6" imgW="990600" imgH="508000" progId="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472"/>
                          <a:ext cx="1344" cy="6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30" name="Group 2"/>
          <p:cNvGrpSpPr/>
          <p:nvPr/>
        </p:nvGrpSpPr>
        <p:grpSpPr bwMode="auto">
          <a:xfrm>
            <a:off x="457200" y="762000"/>
            <a:ext cx="8001000" cy="603250"/>
            <a:chOff x="288" y="436"/>
            <a:chExt cx="5040" cy="380"/>
          </a:xfrm>
        </p:grpSpPr>
        <p:sp>
          <p:nvSpPr>
            <p:cNvPr id="52236" name="Text Box 3"/>
            <p:cNvSpPr txBox="1">
              <a:spLocks noChangeArrowheads="1"/>
            </p:cNvSpPr>
            <p:nvPr/>
          </p:nvSpPr>
          <p:spPr bwMode="auto">
            <a:xfrm>
              <a:off x="288" y="441"/>
              <a:ext cx="5040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波源不动，观察者相对介质以速度   运动</a:t>
              </a:r>
              <a:endParaRPr lang="zh-CN" altLang="en-US" sz="2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52229" name="Object 5"/>
            <p:cNvGraphicFramePr>
              <a:graphicFrameLocks noChangeAspect="1"/>
            </p:cNvGraphicFramePr>
            <p:nvPr/>
          </p:nvGraphicFramePr>
          <p:xfrm>
            <a:off x="3936" y="436"/>
            <a:ext cx="289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3" name="Equation" r:id="rId8" imgW="292100" imgH="381000" progId="">
                    <p:embed/>
                  </p:oleObj>
                </mc:Choice>
                <mc:Fallback>
                  <p:oleObj name="Equation" r:id="rId8" imgW="292100" imgH="381000" progId="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436"/>
                          <a:ext cx="289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矩形 4"/>
          <p:cNvSpPr/>
          <p:nvPr/>
        </p:nvSpPr>
        <p:spPr>
          <a:xfrm>
            <a:off x="609600" y="177225"/>
            <a:ext cx="4493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机械波的多普勒效应</a:t>
            </a:r>
            <a:endParaRPr lang="zh-CN" altLang="en-US" sz="3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2314" r:id="rId2" imgW="7543800" imgH="3276600"/>
        </mc:Choice>
        <mc:Fallback>
          <p:control r:id="rId2" imgW="7543800" imgH="327660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/>
                <a:srcRect/>
                <a:stretch>
                  <a:fillRect/>
                </a:stretch>
              </p:blipFill>
              <p:spPr bwMode="auto">
                <a:xfrm>
                  <a:off x="762000" y="1371600"/>
                  <a:ext cx="7543800" cy="3276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" y="177225"/>
            <a:ext cx="4493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机械波的多普勒效应</a:t>
            </a:r>
            <a:endParaRPr lang="zh-CN" altLang="en-US" sz="3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3252" name="Group 3"/>
          <p:cNvGrpSpPr/>
          <p:nvPr/>
        </p:nvGrpSpPr>
        <p:grpSpPr bwMode="auto">
          <a:xfrm>
            <a:off x="501650" y="833437"/>
            <a:ext cx="7804150" cy="766763"/>
            <a:chOff x="316" y="336"/>
            <a:chExt cx="4916" cy="483"/>
          </a:xfrm>
        </p:grpSpPr>
        <p:sp>
          <p:nvSpPr>
            <p:cNvPr id="53253" name="Text Box 4"/>
            <p:cNvSpPr txBox="1">
              <a:spLocks noChangeArrowheads="1"/>
            </p:cNvSpPr>
            <p:nvPr/>
          </p:nvSpPr>
          <p:spPr bwMode="auto">
            <a:xfrm>
              <a:off x="316" y="411"/>
              <a:ext cx="4916" cy="330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 </a:t>
              </a:r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观察者不动，波源相对介质以速度   运动</a:t>
              </a:r>
            </a:p>
          </p:txBody>
        </p:sp>
        <p:graphicFrame>
          <p:nvGraphicFramePr>
            <p:cNvPr id="53251" name="Object 3"/>
            <p:cNvGraphicFramePr>
              <a:graphicFrameLocks noChangeAspect="1"/>
            </p:cNvGraphicFramePr>
            <p:nvPr/>
          </p:nvGraphicFramePr>
          <p:xfrm>
            <a:off x="3984" y="336"/>
            <a:ext cx="328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3" name="Equation" r:id="rId4" imgW="190500" imgH="279400" progId="">
                    <p:embed/>
                  </p:oleObj>
                </mc:Choice>
                <mc:Fallback>
                  <p:oleObj name="Equation" r:id="rId4" imgW="190500" imgH="279400" progId="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36"/>
                          <a:ext cx="328" cy="4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ontrols>
      <mc:AlternateContent xmlns:mc="http://schemas.openxmlformats.org/markup-compatibility/2006">
        <mc:Choice xmlns:v="urn:schemas-microsoft-com:vml" Requires="v">
          <p:control spid="53294" r:id="rId2" imgW="7315200" imgH="4419600"/>
        </mc:Choice>
        <mc:Fallback>
          <p:control r:id="rId2" imgW="7315200" imgH="441960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219200" y="2133600"/>
                  <a:ext cx="7315200" cy="441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strips dir="rd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4572000" y="914400"/>
            <a:ext cx="3886200" cy="2362200"/>
            <a:chOff x="2880" y="576"/>
            <a:chExt cx="2448" cy="1488"/>
          </a:xfrm>
        </p:grpSpPr>
        <p:sp>
          <p:nvSpPr>
            <p:cNvPr id="54292" name="Rectangle 3"/>
            <p:cNvSpPr>
              <a:spLocks noChangeArrowheads="1"/>
            </p:cNvSpPr>
            <p:nvPr/>
          </p:nvSpPr>
          <p:spPr bwMode="auto">
            <a:xfrm>
              <a:off x="2880" y="576"/>
              <a:ext cx="2448" cy="14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grpSp>
          <p:nvGrpSpPr>
            <p:cNvPr id="54293" name="Group 4"/>
            <p:cNvGrpSpPr/>
            <p:nvPr/>
          </p:nvGrpSpPr>
          <p:grpSpPr bwMode="auto">
            <a:xfrm>
              <a:off x="2976" y="650"/>
              <a:ext cx="2352" cy="1414"/>
              <a:chOff x="2976" y="650"/>
              <a:chExt cx="2352" cy="1414"/>
            </a:xfrm>
          </p:grpSpPr>
          <p:sp>
            <p:nvSpPr>
              <p:cNvPr id="54294" name="Freeform 5"/>
              <p:cNvSpPr/>
              <p:nvPr/>
            </p:nvSpPr>
            <p:spPr bwMode="auto">
              <a:xfrm>
                <a:off x="3168" y="1029"/>
                <a:ext cx="1915" cy="720"/>
              </a:xfrm>
              <a:custGeom>
                <a:avLst/>
                <a:gdLst>
                  <a:gd name="T0" fmla="*/ 0 w 1152"/>
                  <a:gd name="T1" fmla="*/ 432 h 864"/>
                  <a:gd name="T2" fmla="*/ 288 w 1152"/>
                  <a:gd name="T3" fmla="*/ 0 h 864"/>
                  <a:gd name="T4" fmla="*/ 576 w 1152"/>
                  <a:gd name="T5" fmla="*/ 432 h 864"/>
                  <a:gd name="T6" fmla="*/ 864 w 1152"/>
                  <a:gd name="T7" fmla="*/ 864 h 864"/>
                  <a:gd name="T8" fmla="*/ 1152 w 1152"/>
                  <a:gd name="T9" fmla="*/ 432 h 8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2"/>
                  <a:gd name="T16" fmla="*/ 0 h 864"/>
                  <a:gd name="T17" fmla="*/ 1152 w 1152"/>
                  <a:gd name="T18" fmla="*/ 864 h 8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2" h="864">
                    <a:moveTo>
                      <a:pt x="0" y="432"/>
                    </a:moveTo>
                    <a:cubicBezTo>
                      <a:pt x="96" y="216"/>
                      <a:pt x="192" y="0"/>
                      <a:pt x="288" y="0"/>
                    </a:cubicBezTo>
                    <a:cubicBezTo>
                      <a:pt x="384" y="0"/>
                      <a:pt x="480" y="288"/>
                      <a:pt x="576" y="432"/>
                    </a:cubicBezTo>
                    <a:cubicBezTo>
                      <a:pt x="672" y="576"/>
                      <a:pt x="768" y="864"/>
                      <a:pt x="864" y="864"/>
                    </a:cubicBezTo>
                    <a:cubicBezTo>
                      <a:pt x="960" y="864"/>
                      <a:pt x="1104" y="504"/>
                      <a:pt x="1152" y="432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4295" name="Line 6"/>
              <p:cNvSpPr>
                <a:spLocks noChangeShapeType="1"/>
              </p:cNvSpPr>
              <p:nvPr/>
            </p:nvSpPr>
            <p:spPr bwMode="auto">
              <a:xfrm flipV="1">
                <a:off x="3120" y="1389"/>
                <a:ext cx="1963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6" name="Freeform 7"/>
              <p:cNvSpPr/>
              <p:nvPr/>
            </p:nvSpPr>
            <p:spPr bwMode="auto">
              <a:xfrm>
                <a:off x="3648" y="1029"/>
                <a:ext cx="1435" cy="720"/>
              </a:xfrm>
              <a:custGeom>
                <a:avLst/>
                <a:gdLst>
                  <a:gd name="T0" fmla="*/ 0 w 1152"/>
                  <a:gd name="T1" fmla="*/ 432 h 864"/>
                  <a:gd name="T2" fmla="*/ 288 w 1152"/>
                  <a:gd name="T3" fmla="*/ 0 h 864"/>
                  <a:gd name="T4" fmla="*/ 576 w 1152"/>
                  <a:gd name="T5" fmla="*/ 432 h 864"/>
                  <a:gd name="T6" fmla="*/ 864 w 1152"/>
                  <a:gd name="T7" fmla="*/ 864 h 864"/>
                  <a:gd name="T8" fmla="*/ 1152 w 1152"/>
                  <a:gd name="T9" fmla="*/ 432 h 8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52"/>
                  <a:gd name="T16" fmla="*/ 0 h 864"/>
                  <a:gd name="T17" fmla="*/ 1152 w 1152"/>
                  <a:gd name="T18" fmla="*/ 864 h 8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52" h="864">
                    <a:moveTo>
                      <a:pt x="0" y="432"/>
                    </a:moveTo>
                    <a:cubicBezTo>
                      <a:pt x="96" y="216"/>
                      <a:pt x="192" y="0"/>
                      <a:pt x="288" y="0"/>
                    </a:cubicBezTo>
                    <a:cubicBezTo>
                      <a:pt x="384" y="0"/>
                      <a:pt x="480" y="288"/>
                      <a:pt x="576" y="432"/>
                    </a:cubicBezTo>
                    <a:cubicBezTo>
                      <a:pt x="672" y="576"/>
                      <a:pt x="768" y="864"/>
                      <a:pt x="864" y="864"/>
                    </a:cubicBezTo>
                    <a:cubicBezTo>
                      <a:pt x="960" y="864"/>
                      <a:pt x="1104" y="504"/>
                      <a:pt x="1152" y="432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54297" name="Line 8"/>
              <p:cNvSpPr>
                <a:spLocks noChangeShapeType="1"/>
              </p:cNvSpPr>
              <p:nvPr/>
            </p:nvSpPr>
            <p:spPr bwMode="auto">
              <a:xfrm>
                <a:off x="5083" y="669"/>
                <a:ext cx="0" cy="13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8" name="Line 9"/>
              <p:cNvSpPr>
                <a:spLocks noChangeShapeType="1"/>
              </p:cNvSpPr>
              <p:nvPr/>
            </p:nvSpPr>
            <p:spPr bwMode="auto">
              <a:xfrm>
                <a:off x="3120" y="669"/>
                <a:ext cx="0" cy="13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9" name="Line 10"/>
              <p:cNvSpPr>
                <a:spLocks noChangeShapeType="1"/>
              </p:cNvSpPr>
              <p:nvPr/>
            </p:nvSpPr>
            <p:spPr bwMode="auto">
              <a:xfrm>
                <a:off x="3200" y="759"/>
                <a:ext cx="1883" cy="0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prstDash val="dash"/>
                <a:round/>
                <a:headEnd type="triangle" w="sm" len="lg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0" name="Line 11"/>
              <p:cNvSpPr>
                <a:spLocks noChangeShapeType="1"/>
              </p:cNvSpPr>
              <p:nvPr/>
            </p:nvSpPr>
            <p:spPr bwMode="auto">
              <a:xfrm>
                <a:off x="3648" y="1389"/>
                <a:ext cx="0" cy="6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1" name="Line 12"/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2" name="Line 13"/>
              <p:cNvSpPr>
                <a:spLocks noChangeShapeType="1"/>
              </p:cNvSpPr>
              <p:nvPr/>
            </p:nvSpPr>
            <p:spPr bwMode="auto">
              <a:xfrm>
                <a:off x="3648" y="1884"/>
                <a:ext cx="1435" cy="0"/>
              </a:xfrm>
              <a:prstGeom prst="line">
                <a:avLst/>
              </a:prstGeom>
              <a:noFill/>
              <a:ln w="22225">
                <a:solidFill>
                  <a:srgbClr val="FF0000"/>
                </a:solidFill>
                <a:prstDash val="dash"/>
                <a:round/>
                <a:headEnd type="triangle" w="sm" len="lg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4281" name="Object 9"/>
              <p:cNvGraphicFramePr>
                <a:graphicFrameLocks noChangeAspect="1"/>
              </p:cNvGraphicFramePr>
              <p:nvPr/>
            </p:nvGraphicFramePr>
            <p:xfrm>
              <a:off x="4151" y="1694"/>
              <a:ext cx="361" cy="3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527" name="Equation" r:id="rId4" imgW="177800" imgH="228600" progId="">
                      <p:embed/>
                    </p:oleObj>
                  </mc:Choice>
                  <mc:Fallback>
                    <p:oleObj name="Equation" r:id="rId4" imgW="177800" imgH="228600" progId="">
                      <p:embed/>
                      <p:pic>
                        <p:nvPicPr>
                          <p:cNvPr id="0" name="Picture 2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1" y="1694"/>
                            <a:ext cx="361" cy="37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82" name="Object 10"/>
              <p:cNvGraphicFramePr>
                <a:graphicFrameLocks noChangeAspect="1"/>
              </p:cNvGraphicFramePr>
              <p:nvPr/>
            </p:nvGraphicFramePr>
            <p:xfrm>
              <a:off x="3984" y="650"/>
              <a:ext cx="261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528" name="公式" r:id="rId6" imgW="190500" imgH="241300" progId="">
                      <p:embed/>
                    </p:oleObj>
                  </mc:Choice>
                  <mc:Fallback>
                    <p:oleObj name="公式" r:id="rId6" imgW="190500" imgH="241300" progId="">
                      <p:embed/>
                      <p:pic>
                        <p:nvPicPr>
                          <p:cNvPr id="0" name="Picture 2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650"/>
                            <a:ext cx="261" cy="262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303" name="Text Box 16"/>
              <p:cNvSpPr txBox="1">
                <a:spLocks noChangeArrowheads="1"/>
              </p:cNvSpPr>
              <p:nvPr/>
            </p:nvSpPr>
            <p:spPr bwMode="auto">
              <a:xfrm>
                <a:off x="5084" y="1120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graphicFrame>
            <p:nvGraphicFramePr>
              <p:cNvPr id="54283" name="Object 11"/>
              <p:cNvGraphicFramePr>
                <a:graphicFrameLocks noChangeAspect="1"/>
              </p:cNvGraphicFramePr>
              <p:nvPr/>
            </p:nvGraphicFramePr>
            <p:xfrm>
              <a:off x="2976" y="1254"/>
              <a:ext cx="187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529" name="公式" r:id="rId8" imgW="152400" imgH="190500" progId="">
                      <p:embed/>
                    </p:oleObj>
                  </mc:Choice>
                  <mc:Fallback>
                    <p:oleObj name="公式" r:id="rId8" imgW="152400" imgH="190500" progId="">
                      <p:embed/>
                      <p:pic>
                        <p:nvPicPr>
                          <p:cNvPr id="0" name="Picture 2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1254"/>
                            <a:ext cx="187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84" name="Object 12"/>
              <p:cNvGraphicFramePr>
                <a:graphicFrameLocks noChangeAspect="1"/>
              </p:cNvGraphicFramePr>
              <p:nvPr/>
            </p:nvGraphicFramePr>
            <p:xfrm>
              <a:off x="3454" y="1200"/>
              <a:ext cx="238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530" name="Equation" r:id="rId10" imgW="215900" imgH="279400" progId="">
                      <p:embed/>
                    </p:oleObj>
                  </mc:Choice>
                  <mc:Fallback>
                    <p:oleObj name="Equation" r:id="rId10" imgW="215900" imgH="279400" progId="">
                      <p:embed/>
                      <p:pic>
                        <p:nvPicPr>
                          <p:cNvPr id="0" name="Picture 2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4" y="1200"/>
                            <a:ext cx="238" cy="3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85" name="Object 13"/>
              <p:cNvGraphicFramePr>
                <a:graphicFrameLocks noChangeAspect="1"/>
              </p:cNvGraphicFramePr>
              <p:nvPr/>
            </p:nvGraphicFramePr>
            <p:xfrm>
              <a:off x="3205" y="1645"/>
              <a:ext cx="347" cy="3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531" name="Equation" r:id="rId12" imgW="266700" imgH="228600" progId="">
                      <p:embed/>
                    </p:oleObj>
                  </mc:Choice>
                  <mc:Fallback>
                    <p:oleObj name="Equation" r:id="rId12" imgW="266700" imgH="228600" progId="">
                      <p:embed/>
                      <p:pic>
                        <p:nvPicPr>
                          <p:cNvPr id="0" name="Picture 2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5" y="1645"/>
                            <a:ext cx="347" cy="37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20852" name="Object 2"/>
          <p:cNvGraphicFramePr>
            <a:graphicFrameLocks noChangeAspect="1"/>
          </p:cNvGraphicFramePr>
          <p:nvPr/>
        </p:nvGraphicFramePr>
        <p:xfrm>
          <a:off x="7086600" y="1295400"/>
          <a:ext cx="8382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2" name="公式" r:id="rId14" imgW="635000" imgH="609600" progId="">
                  <p:embed/>
                </p:oleObj>
              </mc:Choice>
              <mc:Fallback>
                <p:oleObj name="公式" r:id="rId14" imgW="635000" imgH="609600" progId="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295400"/>
                        <a:ext cx="838200" cy="8286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3" name="Object 3"/>
          <p:cNvGraphicFramePr>
            <a:graphicFrameLocks noChangeAspect="1"/>
          </p:cNvGraphicFramePr>
          <p:nvPr/>
        </p:nvGraphicFramePr>
        <p:xfrm>
          <a:off x="685800" y="3429000"/>
          <a:ext cx="31242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3" name="Equation" r:id="rId16" imgW="1409700" imgH="508000" progId="">
                  <p:embed/>
                </p:oleObj>
              </mc:Choice>
              <mc:Fallback>
                <p:oleObj name="Equation" r:id="rId16" imgW="1409700" imgH="508000" progId="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3124200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4" name="Object 4"/>
          <p:cNvGraphicFramePr>
            <a:graphicFrameLocks noChangeAspect="1"/>
          </p:cNvGraphicFramePr>
          <p:nvPr/>
        </p:nvGraphicFramePr>
        <p:xfrm>
          <a:off x="4191000" y="3352800"/>
          <a:ext cx="2667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4" name="Equation" r:id="rId18" imgW="1371600" imgH="558800" progId="">
                  <p:embed/>
                </p:oleObj>
              </mc:Choice>
              <mc:Fallback>
                <p:oleObj name="Equation" r:id="rId18" imgW="1371600" imgH="558800" progId="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352800"/>
                        <a:ext cx="2667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5" name="Object 5"/>
          <p:cNvGraphicFramePr>
            <a:graphicFrameLocks noChangeAspect="1"/>
          </p:cNvGraphicFramePr>
          <p:nvPr/>
        </p:nvGraphicFramePr>
        <p:xfrm>
          <a:off x="6858000" y="3276600"/>
          <a:ext cx="1660525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5" name="Equation" r:id="rId20" imgW="635000" imgH="431800" progId="">
                  <p:embed/>
                </p:oleObj>
              </mc:Choice>
              <mc:Fallback>
                <p:oleObj name="Equation" r:id="rId20" imgW="635000" imgH="431800" progId="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276600"/>
                        <a:ext cx="1660525" cy="1316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4"/>
          <p:cNvGrpSpPr/>
          <p:nvPr/>
        </p:nvGrpSpPr>
        <p:grpSpPr bwMode="auto">
          <a:xfrm>
            <a:off x="2309813" y="4495800"/>
            <a:ext cx="5691187" cy="1006475"/>
            <a:chOff x="1455" y="2966"/>
            <a:chExt cx="3585" cy="634"/>
          </a:xfrm>
        </p:grpSpPr>
        <p:graphicFrame>
          <p:nvGraphicFramePr>
            <p:cNvPr id="54280" name="Object 8"/>
            <p:cNvGraphicFramePr>
              <a:graphicFrameLocks noChangeAspect="1"/>
            </p:cNvGraphicFramePr>
            <p:nvPr/>
          </p:nvGraphicFramePr>
          <p:xfrm>
            <a:off x="1455" y="2966"/>
            <a:ext cx="1137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36" name="Equation" r:id="rId22" imgW="1435100" imgH="800100" progId="">
                    <p:embed/>
                  </p:oleObj>
                </mc:Choice>
                <mc:Fallback>
                  <p:oleObj name="Equation" r:id="rId22" imgW="1435100" imgH="800100" progId="">
                    <p:embed/>
                    <p:pic>
                      <p:nvPicPr>
                        <p:cNvPr id="0" name="Picture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2966"/>
                          <a:ext cx="1137" cy="6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1" name="Text Box 26"/>
            <p:cNvSpPr txBox="1">
              <a:spLocks noChangeArrowheads="1"/>
            </p:cNvSpPr>
            <p:nvPr/>
          </p:nvSpPr>
          <p:spPr bwMode="auto">
            <a:xfrm>
              <a:off x="2832" y="3072"/>
              <a:ext cx="220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波源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向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观察者运动</a:t>
              </a:r>
            </a:p>
          </p:txBody>
        </p:sp>
      </p:grpSp>
      <p:sp>
        <p:nvSpPr>
          <p:cNvPr id="120860" name="Text Box 28"/>
          <p:cNvSpPr txBox="1">
            <a:spLocks noChangeArrowheads="1"/>
          </p:cNvSpPr>
          <p:nvPr/>
        </p:nvSpPr>
        <p:spPr bwMode="auto">
          <a:xfrm>
            <a:off x="838200" y="4572000"/>
            <a:ext cx="914400" cy="18097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chemeClr val="accent1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2"/>
            </a:solidFill>
            <a:miter lim="800000"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观察者接收的频率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Group 29"/>
          <p:cNvGrpSpPr/>
          <p:nvPr/>
        </p:nvGrpSpPr>
        <p:grpSpPr bwMode="auto">
          <a:xfrm>
            <a:off x="2286000" y="5349875"/>
            <a:ext cx="5334000" cy="1017588"/>
            <a:chOff x="1440" y="3504"/>
            <a:chExt cx="3360" cy="641"/>
          </a:xfrm>
        </p:grpSpPr>
        <p:sp>
          <p:nvSpPr>
            <p:cNvPr id="54290" name="Rectangle 30"/>
            <p:cNvSpPr>
              <a:spLocks noChangeArrowheads="1"/>
            </p:cNvSpPr>
            <p:nvPr/>
          </p:nvSpPr>
          <p:spPr bwMode="auto">
            <a:xfrm>
              <a:off x="2832" y="3600"/>
              <a:ext cx="196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波源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远离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观察者</a:t>
              </a:r>
            </a:p>
          </p:txBody>
        </p:sp>
        <p:graphicFrame>
          <p:nvGraphicFramePr>
            <p:cNvPr id="54279" name="Object 7"/>
            <p:cNvGraphicFramePr>
              <a:graphicFrameLocks noChangeAspect="1"/>
            </p:cNvGraphicFramePr>
            <p:nvPr/>
          </p:nvGraphicFramePr>
          <p:xfrm>
            <a:off x="1440" y="3504"/>
            <a:ext cx="1152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37" name="Equation" r:id="rId24" imgW="1435100" imgH="800100" progId="">
                    <p:embed/>
                  </p:oleObj>
                </mc:Choice>
                <mc:Fallback>
                  <p:oleObj name="Equation" r:id="rId24" imgW="1435100" imgH="800100" progId="">
                    <p:embed/>
                    <p:pic>
                      <p:nvPicPr>
                        <p:cNvPr id="0" name="Picture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504"/>
                          <a:ext cx="1152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矩形 31"/>
          <p:cNvSpPr/>
          <p:nvPr/>
        </p:nvSpPr>
        <p:spPr>
          <a:xfrm>
            <a:off x="609600" y="177225"/>
            <a:ext cx="4493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机械波的多普勒效应</a:t>
            </a:r>
            <a:endParaRPr lang="zh-CN" altLang="en-US" sz="3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4538" r:id="rId2" imgW="3886200" imgH="2514600"/>
        </mc:Choice>
        <mc:Fallback>
          <p:control r:id="rId2" imgW="3886200" imgH="2514600">
            <p:pic>
              <p:nvPicPr>
                <p:cNvPr id="3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6"/>
                <a:srcRect/>
                <a:stretch>
                  <a:fillRect/>
                </a:stretch>
              </p:blipFill>
              <p:spPr bwMode="auto">
                <a:xfrm>
                  <a:off x="609600" y="838200"/>
                  <a:ext cx="3886200" cy="2514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60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08" name="Group 2"/>
          <p:cNvGrpSpPr/>
          <p:nvPr/>
        </p:nvGrpSpPr>
        <p:grpSpPr bwMode="auto">
          <a:xfrm>
            <a:off x="381000" y="828675"/>
            <a:ext cx="7315200" cy="565150"/>
            <a:chOff x="240" y="522"/>
            <a:chExt cx="4608" cy="356"/>
          </a:xfrm>
        </p:grpSpPr>
        <p:sp>
          <p:nvSpPr>
            <p:cNvPr id="55386" name="Rectangle 3"/>
            <p:cNvSpPr>
              <a:spLocks noChangeArrowheads="1"/>
            </p:cNvSpPr>
            <p:nvPr/>
          </p:nvSpPr>
          <p:spPr bwMode="auto">
            <a:xfrm>
              <a:off x="240" y="544"/>
              <a:ext cx="3936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2800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波源与观察者同时相对介质运动</a:t>
              </a:r>
            </a:p>
          </p:txBody>
        </p:sp>
        <p:graphicFrame>
          <p:nvGraphicFramePr>
            <p:cNvPr id="55307" name="Object 11"/>
            <p:cNvGraphicFramePr>
              <a:graphicFrameLocks noChangeAspect="1"/>
            </p:cNvGraphicFramePr>
            <p:nvPr/>
          </p:nvGraphicFramePr>
          <p:xfrm>
            <a:off x="3984" y="522"/>
            <a:ext cx="86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20" name="Equation" r:id="rId3" imgW="901065" imgH="381000" progId="">
                    <p:embed/>
                  </p:oleObj>
                </mc:Choice>
                <mc:Fallback>
                  <p:oleObj name="Equation" r:id="rId3" imgW="901065" imgH="381000" progId="">
                    <p:embed/>
                    <p:pic>
                      <p:nvPicPr>
                        <p:cNvPr id="0" name="Picture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522"/>
                          <a:ext cx="864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1861" name="Object 2"/>
          <p:cNvGraphicFramePr>
            <a:graphicFrameLocks noChangeAspect="1"/>
          </p:cNvGraphicFramePr>
          <p:nvPr/>
        </p:nvGraphicFramePr>
        <p:xfrm>
          <a:off x="533400" y="1752600"/>
          <a:ext cx="2286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1" name="Equation" r:id="rId5" imgW="990600" imgH="558800" progId="">
                  <p:embed/>
                </p:oleObj>
              </mc:Choice>
              <mc:Fallback>
                <p:oleObj name="Equation" r:id="rId5" imgW="990600" imgH="558800" progId="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2286000" cy="12874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304800" y="3579813"/>
            <a:ext cx="3200400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若波源与观察者不沿二者连线运动</a:t>
            </a:r>
          </a:p>
        </p:txBody>
      </p:sp>
      <p:grpSp>
        <p:nvGrpSpPr>
          <p:cNvPr id="3" name="Group 7"/>
          <p:cNvGrpSpPr/>
          <p:nvPr/>
        </p:nvGrpSpPr>
        <p:grpSpPr bwMode="auto">
          <a:xfrm>
            <a:off x="3505200" y="3810000"/>
            <a:ext cx="5029200" cy="2590800"/>
            <a:chOff x="2208" y="2400"/>
            <a:chExt cx="3168" cy="1632"/>
          </a:xfrm>
        </p:grpSpPr>
        <p:sp>
          <p:nvSpPr>
            <p:cNvPr id="55318" name="Rectangle 8"/>
            <p:cNvSpPr>
              <a:spLocks noChangeArrowheads="1"/>
            </p:cNvSpPr>
            <p:nvPr/>
          </p:nvSpPr>
          <p:spPr bwMode="auto">
            <a:xfrm>
              <a:off x="2208" y="2400"/>
              <a:ext cx="3168" cy="15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grpSp>
          <p:nvGrpSpPr>
            <p:cNvPr id="55319" name="Group 9"/>
            <p:cNvGrpSpPr/>
            <p:nvPr/>
          </p:nvGrpSpPr>
          <p:grpSpPr bwMode="auto">
            <a:xfrm>
              <a:off x="4752" y="2448"/>
              <a:ext cx="524" cy="885"/>
              <a:chOff x="2850" y="2909"/>
              <a:chExt cx="294" cy="554"/>
            </a:xfrm>
          </p:grpSpPr>
          <p:grpSp>
            <p:nvGrpSpPr>
              <p:cNvPr id="55329" name="Group 10"/>
              <p:cNvGrpSpPr/>
              <p:nvPr/>
            </p:nvGrpSpPr>
            <p:grpSpPr bwMode="auto">
              <a:xfrm>
                <a:off x="2867" y="3283"/>
                <a:ext cx="276" cy="180"/>
                <a:chOff x="2867" y="3283"/>
                <a:chExt cx="276" cy="180"/>
              </a:xfrm>
            </p:grpSpPr>
            <p:sp>
              <p:nvSpPr>
                <p:cNvPr id="55382" name="Freeform 11"/>
                <p:cNvSpPr/>
                <p:nvPr/>
              </p:nvSpPr>
              <p:spPr bwMode="auto">
                <a:xfrm>
                  <a:off x="2867" y="3283"/>
                  <a:ext cx="276" cy="180"/>
                </a:xfrm>
                <a:custGeom>
                  <a:avLst/>
                  <a:gdLst>
                    <a:gd name="T0" fmla="*/ 263 w 826"/>
                    <a:gd name="T1" fmla="*/ 187 h 538"/>
                    <a:gd name="T2" fmla="*/ 287 w 826"/>
                    <a:gd name="T3" fmla="*/ 115 h 538"/>
                    <a:gd name="T4" fmla="*/ 300 w 826"/>
                    <a:gd name="T5" fmla="*/ 77 h 538"/>
                    <a:gd name="T6" fmla="*/ 305 w 826"/>
                    <a:gd name="T7" fmla="*/ 61 h 538"/>
                    <a:gd name="T8" fmla="*/ 317 w 826"/>
                    <a:gd name="T9" fmla="*/ 0 h 538"/>
                    <a:gd name="T10" fmla="*/ 552 w 826"/>
                    <a:gd name="T11" fmla="*/ 7 h 538"/>
                    <a:gd name="T12" fmla="*/ 556 w 826"/>
                    <a:gd name="T13" fmla="*/ 25 h 538"/>
                    <a:gd name="T14" fmla="*/ 557 w 826"/>
                    <a:gd name="T15" fmla="*/ 45 h 538"/>
                    <a:gd name="T16" fmla="*/ 553 w 826"/>
                    <a:gd name="T17" fmla="*/ 64 h 538"/>
                    <a:gd name="T18" fmla="*/ 550 w 826"/>
                    <a:gd name="T19" fmla="*/ 76 h 538"/>
                    <a:gd name="T20" fmla="*/ 542 w 826"/>
                    <a:gd name="T21" fmla="*/ 88 h 538"/>
                    <a:gd name="T22" fmla="*/ 532 w 826"/>
                    <a:gd name="T23" fmla="*/ 99 h 538"/>
                    <a:gd name="T24" fmla="*/ 509 w 826"/>
                    <a:gd name="T25" fmla="*/ 128 h 538"/>
                    <a:gd name="T26" fmla="*/ 496 w 826"/>
                    <a:gd name="T27" fmla="*/ 145 h 538"/>
                    <a:gd name="T28" fmla="*/ 437 w 826"/>
                    <a:gd name="T29" fmla="*/ 199 h 538"/>
                    <a:gd name="T30" fmla="*/ 440 w 826"/>
                    <a:gd name="T31" fmla="*/ 216 h 538"/>
                    <a:gd name="T32" fmla="*/ 422 w 826"/>
                    <a:gd name="T33" fmla="*/ 223 h 538"/>
                    <a:gd name="T34" fmla="*/ 451 w 826"/>
                    <a:gd name="T35" fmla="*/ 359 h 538"/>
                    <a:gd name="T36" fmla="*/ 481 w 826"/>
                    <a:gd name="T37" fmla="*/ 419 h 538"/>
                    <a:gd name="T38" fmla="*/ 522 w 826"/>
                    <a:gd name="T39" fmla="*/ 466 h 538"/>
                    <a:gd name="T40" fmla="*/ 587 w 826"/>
                    <a:gd name="T41" fmla="*/ 483 h 538"/>
                    <a:gd name="T42" fmla="*/ 661 w 826"/>
                    <a:gd name="T43" fmla="*/ 479 h 538"/>
                    <a:gd name="T44" fmla="*/ 703 w 826"/>
                    <a:gd name="T45" fmla="*/ 491 h 538"/>
                    <a:gd name="T46" fmla="*/ 798 w 826"/>
                    <a:gd name="T47" fmla="*/ 491 h 538"/>
                    <a:gd name="T48" fmla="*/ 826 w 826"/>
                    <a:gd name="T49" fmla="*/ 503 h 538"/>
                    <a:gd name="T50" fmla="*/ 817 w 826"/>
                    <a:gd name="T51" fmla="*/ 520 h 538"/>
                    <a:gd name="T52" fmla="*/ 757 w 826"/>
                    <a:gd name="T53" fmla="*/ 538 h 538"/>
                    <a:gd name="T54" fmla="*/ 560 w 826"/>
                    <a:gd name="T55" fmla="*/ 538 h 538"/>
                    <a:gd name="T56" fmla="*/ 500 w 826"/>
                    <a:gd name="T57" fmla="*/ 525 h 538"/>
                    <a:gd name="T58" fmla="*/ 450 w 826"/>
                    <a:gd name="T59" fmla="*/ 525 h 538"/>
                    <a:gd name="T60" fmla="*/ 402 w 826"/>
                    <a:gd name="T61" fmla="*/ 527 h 538"/>
                    <a:gd name="T62" fmla="*/ 381 w 826"/>
                    <a:gd name="T63" fmla="*/ 506 h 538"/>
                    <a:gd name="T64" fmla="*/ 356 w 826"/>
                    <a:gd name="T65" fmla="*/ 521 h 538"/>
                    <a:gd name="T66" fmla="*/ 337 w 826"/>
                    <a:gd name="T67" fmla="*/ 522 h 538"/>
                    <a:gd name="T68" fmla="*/ 319 w 826"/>
                    <a:gd name="T69" fmla="*/ 524 h 538"/>
                    <a:gd name="T70" fmla="*/ 254 w 826"/>
                    <a:gd name="T71" fmla="*/ 517 h 538"/>
                    <a:gd name="T72" fmla="*/ 217 w 826"/>
                    <a:gd name="T73" fmla="*/ 517 h 538"/>
                    <a:gd name="T74" fmla="*/ 115 w 826"/>
                    <a:gd name="T75" fmla="*/ 524 h 538"/>
                    <a:gd name="T76" fmla="*/ 5 w 826"/>
                    <a:gd name="T77" fmla="*/ 514 h 538"/>
                    <a:gd name="T78" fmla="*/ 0 w 826"/>
                    <a:gd name="T79" fmla="*/ 500 h 538"/>
                    <a:gd name="T80" fmla="*/ 41 w 826"/>
                    <a:gd name="T81" fmla="*/ 496 h 538"/>
                    <a:gd name="T82" fmla="*/ 74 w 826"/>
                    <a:gd name="T83" fmla="*/ 467 h 538"/>
                    <a:gd name="T84" fmla="*/ 120 w 826"/>
                    <a:gd name="T85" fmla="*/ 461 h 538"/>
                    <a:gd name="T86" fmla="*/ 185 w 826"/>
                    <a:gd name="T87" fmla="*/ 476 h 538"/>
                    <a:gd name="T88" fmla="*/ 253 w 826"/>
                    <a:gd name="T89" fmla="*/ 476 h 538"/>
                    <a:gd name="T90" fmla="*/ 280 w 826"/>
                    <a:gd name="T91" fmla="*/ 425 h 538"/>
                    <a:gd name="T92" fmla="*/ 251 w 826"/>
                    <a:gd name="T93" fmla="*/ 247 h 538"/>
                    <a:gd name="T94" fmla="*/ 249 w 826"/>
                    <a:gd name="T95" fmla="*/ 231 h 538"/>
                    <a:gd name="T96" fmla="*/ 253 w 826"/>
                    <a:gd name="T97" fmla="*/ 217 h 538"/>
                    <a:gd name="T98" fmla="*/ 263 w 826"/>
                    <a:gd name="T99" fmla="*/ 187 h 53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826"/>
                    <a:gd name="T151" fmla="*/ 0 h 538"/>
                    <a:gd name="T152" fmla="*/ 826 w 826"/>
                    <a:gd name="T153" fmla="*/ 538 h 53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826" h="538">
                      <a:moveTo>
                        <a:pt x="263" y="187"/>
                      </a:moveTo>
                      <a:lnTo>
                        <a:pt x="287" y="115"/>
                      </a:lnTo>
                      <a:lnTo>
                        <a:pt x="300" y="77"/>
                      </a:lnTo>
                      <a:lnTo>
                        <a:pt x="305" y="61"/>
                      </a:lnTo>
                      <a:lnTo>
                        <a:pt x="317" y="0"/>
                      </a:lnTo>
                      <a:lnTo>
                        <a:pt x="552" y="7"/>
                      </a:lnTo>
                      <a:lnTo>
                        <a:pt x="556" y="25"/>
                      </a:lnTo>
                      <a:lnTo>
                        <a:pt x="557" y="45"/>
                      </a:lnTo>
                      <a:lnTo>
                        <a:pt x="553" y="64"/>
                      </a:lnTo>
                      <a:lnTo>
                        <a:pt x="550" y="76"/>
                      </a:lnTo>
                      <a:lnTo>
                        <a:pt x="542" y="88"/>
                      </a:lnTo>
                      <a:lnTo>
                        <a:pt x="532" y="99"/>
                      </a:lnTo>
                      <a:lnTo>
                        <a:pt x="509" y="128"/>
                      </a:lnTo>
                      <a:lnTo>
                        <a:pt x="496" y="145"/>
                      </a:lnTo>
                      <a:lnTo>
                        <a:pt x="437" y="199"/>
                      </a:lnTo>
                      <a:lnTo>
                        <a:pt x="440" y="216"/>
                      </a:lnTo>
                      <a:lnTo>
                        <a:pt x="422" y="223"/>
                      </a:lnTo>
                      <a:lnTo>
                        <a:pt x="451" y="359"/>
                      </a:lnTo>
                      <a:lnTo>
                        <a:pt x="481" y="419"/>
                      </a:lnTo>
                      <a:lnTo>
                        <a:pt x="522" y="466"/>
                      </a:lnTo>
                      <a:lnTo>
                        <a:pt x="587" y="483"/>
                      </a:lnTo>
                      <a:lnTo>
                        <a:pt x="661" y="479"/>
                      </a:lnTo>
                      <a:lnTo>
                        <a:pt x="703" y="491"/>
                      </a:lnTo>
                      <a:lnTo>
                        <a:pt x="798" y="491"/>
                      </a:lnTo>
                      <a:lnTo>
                        <a:pt x="826" y="503"/>
                      </a:lnTo>
                      <a:lnTo>
                        <a:pt x="817" y="520"/>
                      </a:lnTo>
                      <a:lnTo>
                        <a:pt x="757" y="538"/>
                      </a:lnTo>
                      <a:lnTo>
                        <a:pt x="560" y="538"/>
                      </a:lnTo>
                      <a:lnTo>
                        <a:pt x="500" y="525"/>
                      </a:lnTo>
                      <a:lnTo>
                        <a:pt x="450" y="525"/>
                      </a:lnTo>
                      <a:lnTo>
                        <a:pt x="402" y="527"/>
                      </a:lnTo>
                      <a:lnTo>
                        <a:pt x="381" y="506"/>
                      </a:lnTo>
                      <a:lnTo>
                        <a:pt x="356" y="521"/>
                      </a:lnTo>
                      <a:lnTo>
                        <a:pt x="337" y="522"/>
                      </a:lnTo>
                      <a:lnTo>
                        <a:pt x="319" y="524"/>
                      </a:lnTo>
                      <a:lnTo>
                        <a:pt x="254" y="517"/>
                      </a:lnTo>
                      <a:lnTo>
                        <a:pt x="217" y="517"/>
                      </a:lnTo>
                      <a:lnTo>
                        <a:pt x="115" y="524"/>
                      </a:lnTo>
                      <a:lnTo>
                        <a:pt x="5" y="514"/>
                      </a:lnTo>
                      <a:lnTo>
                        <a:pt x="0" y="500"/>
                      </a:lnTo>
                      <a:lnTo>
                        <a:pt x="41" y="496"/>
                      </a:lnTo>
                      <a:lnTo>
                        <a:pt x="74" y="467"/>
                      </a:lnTo>
                      <a:lnTo>
                        <a:pt x="120" y="461"/>
                      </a:lnTo>
                      <a:lnTo>
                        <a:pt x="185" y="476"/>
                      </a:lnTo>
                      <a:lnTo>
                        <a:pt x="253" y="476"/>
                      </a:lnTo>
                      <a:lnTo>
                        <a:pt x="280" y="425"/>
                      </a:lnTo>
                      <a:lnTo>
                        <a:pt x="251" y="247"/>
                      </a:lnTo>
                      <a:lnTo>
                        <a:pt x="249" y="231"/>
                      </a:lnTo>
                      <a:lnTo>
                        <a:pt x="253" y="217"/>
                      </a:lnTo>
                      <a:lnTo>
                        <a:pt x="263" y="187"/>
                      </a:lnTo>
                      <a:close/>
                    </a:path>
                  </a:pathLst>
                </a:custGeom>
                <a:solidFill>
                  <a:srgbClr val="0020A0"/>
                </a:solidFill>
                <a:ln w="4763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>
                    <a:latin typeface="Calibri" panose="020F0502020204030204" pitchFamily="34" charset="0"/>
                  </a:endParaRPr>
                </a:p>
              </p:txBody>
            </p:sp>
            <p:grpSp>
              <p:nvGrpSpPr>
                <p:cNvPr id="55383" name="Group 12"/>
                <p:cNvGrpSpPr/>
                <p:nvPr/>
              </p:nvGrpSpPr>
              <p:grpSpPr bwMode="auto">
                <a:xfrm>
                  <a:off x="2979" y="3306"/>
                  <a:ext cx="29" cy="140"/>
                  <a:chOff x="2979" y="3306"/>
                  <a:chExt cx="29" cy="140"/>
                </a:xfrm>
              </p:grpSpPr>
              <p:sp>
                <p:nvSpPr>
                  <p:cNvPr id="55384" name="Freeform 13"/>
                  <p:cNvSpPr/>
                  <p:nvPr/>
                </p:nvSpPr>
                <p:spPr bwMode="auto">
                  <a:xfrm>
                    <a:off x="2979" y="3307"/>
                    <a:ext cx="29" cy="139"/>
                  </a:xfrm>
                  <a:custGeom>
                    <a:avLst/>
                    <a:gdLst>
                      <a:gd name="T0" fmla="*/ 85 w 85"/>
                      <a:gd name="T1" fmla="*/ 0 h 416"/>
                      <a:gd name="T2" fmla="*/ 57 w 85"/>
                      <a:gd name="T3" fmla="*/ 56 h 416"/>
                      <a:gd name="T4" fmla="*/ 10 w 85"/>
                      <a:gd name="T5" fmla="*/ 128 h 416"/>
                      <a:gd name="T6" fmla="*/ 1 w 85"/>
                      <a:gd name="T7" fmla="*/ 144 h 416"/>
                      <a:gd name="T8" fmla="*/ 0 w 85"/>
                      <a:gd name="T9" fmla="*/ 159 h 416"/>
                      <a:gd name="T10" fmla="*/ 1 w 85"/>
                      <a:gd name="T11" fmla="*/ 179 h 416"/>
                      <a:gd name="T12" fmla="*/ 30 w 85"/>
                      <a:gd name="T13" fmla="*/ 308 h 416"/>
                      <a:gd name="T14" fmla="*/ 38 w 85"/>
                      <a:gd name="T15" fmla="*/ 416 h 41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85"/>
                      <a:gd name="T25" fmla="*/ 0 h 416"/>
                      <a:gd name="T26" fmla="*/ 85 w 85"/>
                      <a:gd name="T27" fmla="*/ 416 h 41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85" h="416">
                        <a:moveTo>
                          <a:pt x="85" y="0"/>
                        </a:moveTo>
                        <a:lnTo>
                          <a:pt x="57" y="56"/>
                        </a:lnTo>
                        <a:lnTo>
                          <a:pt x="10" y="128"/>
                        </a:lnTo>
                        <a:lnTo>
                          <a:pt x="1" y="144"/>
                        </a:lnTo>
                        <a:lnTo>
                          <a:pt x="0" y="159"/>
                        </a:lnTo>
                        <a:lnTo>
                          <a:pt x="1" y="179"/>
                        </a:lnTo>
                        <a:lnTo>
                          <a:pt x="30" y="308"/>
                        </a:lnTo>
                        <a:lnTo>
                          <a:pt x="38" y="416"/>
                        </a:lnTo>
                      </a:path>
                    </a:pathLst>
                  </a:custGeom>
                  <a:noFill/>
                  <a:ln w="4763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55385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999" y="3306"/>
                    <a:ext cx="1" cy="16"/>
                  </a:xfrm>
                  <a:prstGeom prst="line">
                    <a:avLst/>
                  </a:prstGeom>
                  <a:noFill/>
                  <a:ln w="4763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5330" name="Group 15"/>
              <p:cNvGrpSpPr/>
              <p:nvPr/>
            </p:nvGrpSpPr>
            <p:grpSpPr bwMode="auto">
              <a:xfrm>
                <a:off x="2850" y="3120"/>
                <a:ext cx="294" cy="175"/>
                <a:chOff x="2850" y="3120"/>
                <a:chExt cx="294" cy="175"/>
              </a:xfrm>
            </p:grpSpPr>
            <p:grpSp>
              <p:nvGrpSpPr>
                <p:cNvPr id="55355" name="Group 16"/>
                <p:cNvGrpSpPr/>
                <p:nvPr/>
              </p:nvGrpSpPr>
              <p:grpSpPr bwMode="auto">
                <a:xfrm>
                  <a:off x="2896" y="3147"/>
                  <a:ext cx="205" cy="148"/>
                  <a:chOff x="2896" y="3147"/>
                  <a:chExt cx="205" cy="148"/>
                </a:xfrm>
              </p:grpSpPr>
              <p:grpSp>
                <p:nvGrpSpPr>
                  <p:cNvPr id="55359" name="Group 17"/>
                  <p:cNvGrpSpPr/>
                  <p:nvPr/>
                </p:nvGrpSpPr>
                <p:grpSpPr bwMode="auto">
                  <a:xfrm>
                    <a:off x="2896" y="3151"/>
                    <a:ext cx="205" cy="144"/>
                    <a:chOff x="2896" y="3151"/>
                    <a:chExt cx="205" cy="144"/>
                  </a:xfrm>
                </p:grpSpPr>
                <p:grpSp>
                  <p:nvGrpSpPr>
                    <p:cNvPr id="55370" name="Group 18"/>
                    <p:cNvGrpSpPr/>
                    <p:nvPr/>
                  </p:nvGrpSpPr>
                  <p:grpSpPr bwMode="auto">
                    <a:xfrm>
                      <a:off x="2896" y="3151"/>
                      <a:ext cx="205" cy="144"/>
                      <a:chOff x="2896" y="3151"/>
                      <a:chExt cx="205" cy="144"/>
                    </a:xfrm>
                  </p:grpSpPr>
                  <p:grpSp>
                    <p:nvGrpSpPr>
                      <p:cNvPr id="55378" name="Group 19"/>
                      <p:cNvGrpSpPr/>
                      <p:nvPr/>
                    </p:nvGrpSpPr>
                    <p:grpSpPr bwMode="auto">
                      <a:xfrm>
                        <a:off x="2896" y="3152"/>
                        <a:ext cx="205" cy="65"/>
                        <a:chOff x="2896" y="3152"/>
                        <a:chExt cx="205" cy="65"/>
                      </a:xfrm>
                    </p:grpSpPr>
                    <p:sp>
                      <p:nvSpPr>
                        <p:cNvPr id="55380" name="Freeform 20"/>
                        <p:cNvSpPr/>
                        <p:nvPr/>
                      </p:nvSpPr>
                      <p:spPr bwMode="auto">
                        <a:xfrm>
                          <a:off x="3055" y="3152"/>
                          <a:ext cx="46" cy="50"/>
                        </a:xfrm>
                        <a:custGeom>
                          <a:avLst/>
                          <a:gdLst>
                            <a:gd name="T0" fmla="*/ 0 w 139"/>
                            <a:gd name="T1" fmla="*/ 89 h 151"/>
                            <a:gd name="T2" fmla="*/ 9 w 139"/>
                            <a:gd name="T3" fmla="*/ 54 h 151"/>
                            <a:gd name="T4" fmla="*/ 19 w 139"/>
                            <a:gd name="T5" fmla="*/ 34 h 151"/>
                            <a:gd name="T6" fmla="*/ 34 w 139"/>
                            <a:gd name="T7" fmla="*/ 16 h 151"/>
                            <a:gd name="T8" fmla="*/ 54 w 139"/>
                            <a:gd name="T9" fmla="*/ 0 h 151"/>
                            <a:gd name="T10" fmla="*/ 58 w 139"/>
                            <a:gd name="T11" fmla="*/ 27 h 151"/>
                            <a:gd name="T12" fmla="*/ 71 w 139"/>
                            <a:gd name="T13" fmla="*/ 50 h 151"/>
                            <a:gd name="T14" fmla="*/ 95 w 139"/>
                            <a:gd name="T15" fmla="*/ 79 h 151"/>
                            <a:gd name="T16" fmla="*/ 124 w 139"/>
                            <a:gd name="T17" fmla="*/ 103 h 151"/>
                            <a:gd name="T18" fmla="*/ 139 w 139"/>
                            <a:gd name="T19" fmla="*/ 105 h 151"/>
                            <a:gd name="T20" fmla="*/ 125 w 139"/>
                            <a:gd name="T21" fmla="*/ 131 h 151"/>
                            <a:gd name="T22" fmla="*/ 110 w 139"/>
                            <a:gd name="T23" fmla="*/ 151 h 151"/>
                            <a:gd name="T24" fmla="*/ 68 w 139"/>
                            <a:gd name="T25" fmla="*/ 135 h 151"/>
                            <a:gd name="T26" fmla="*/ 0 w 139"/>
                            <a:gd name="T27" fmla="*/ 89 h 151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w 139"/>
                            <a:gd name="T43" fmla="*/ 0 h 151"/>
                            <a:gd name="T44" fmla="*/ 139 w 139"/>
                            <a:gd name="T45" fmla="*/ 151 h 151"/>
                          </a:gdLst>
                          <a:ahLst/>
                          <a:cxnLst>
                            <a:cxn ang="T28">
                              <a:pos x="T0" y="T1"/>
                            </a:cxn>
                            <a:cxn ang="T29">
                              <a:pos x="T2" y="T3"/>
                            </a:cxn>
                            <a:cxn ang="T30">
                              <a:pos x="T4" y="T5"/>
                            </a:cxn>
                            <a:cxn ang="T31">
                              <a:pos x="T6" y="T7"/>
                            </a:cxn>
                            <a:cxn ang="T32">
                              <a:pos x="T8" y="T9"/>
                            </a:cxn>
                            <a:cxn ang="T33">
                              <a:pos x="T10" y="T11"/>
                            </a:cxn>
                            <a:cxn ang="T34">
                              <a:pos x="T12" y="T13"/>
                            </a:cxn>
                            <a:cxn ang="T35">
                              <a:pos x="T14" y="T15"/>
                            </a:cxn>
                            <a:cxn ang="T36">
                              <a:pos x="T16" y="T17"/>
                            </a:cxn>
                            <a:cxn ang="T37">
                              <a:pos x="T18" y="T19"/>
                            </a:cxn>
                            <a:cxn ang="T38">
                              <a:pos x="T20" y="T21"/>
                            </a:cxn>
                            <a:cxn ang="T39">
                              <a:pos x="T22" y="T23"/>
                            </a:cxn>
                            <a:cxn ang="T40">
                              <a:pos x="T24" y="T25"/>
                            </a:cxn>
                            <a:cxn ang="T41">
                              <a:pos x="T26" y="T27"/>
                            </a:cxn>
                          </a:cxnLst>
                          <a:rect l="T42" t="T43" r="T44" b="T45"/>
                          <a:pathLst>
                            <a:path w="139" h="151">
                              <a:moveTo>
                                <a:pt x="0" y="89"/>
                              </a:moveTo>
                              <a:lnTo>
                                <a:pt x="9" y="54"/>
                              </a:lnTo>
                              <a:lnTo>
                                <a:pt x="19" y="34"/>
                              </a:lnTo>
                              <a:lnTo>
                                <a:pt x="34" y="16"/>
                              </a:lnTo>
                              <a:lnTo>
                                <a:pt x="54" y="0"/>
                              </a:lnTo>
                              <a:lnTo>
                                <a:pt x="58" y="27"/>
                              </a:lnTo>
                              <a:lnTo>
                                <a:pt x="71" y="50"/>
                              </a:lnTo>
                              <a:lnTo>
                                <a:pt x="95" y="79"/>
                              </a:lnTo>
                              <a:lnTo>
                                <a:pt x="124" y="103"/>
                              </a:lnTo>
                              <a:lnTo>
                                <a:pt x="139" y="105"/>
                              </a:lnTo>
                              <a:lnTo>
                                <a:pt x="125" y="131"/>
                              </a:lnTo>
                              <a:lnTo>
                                <a:pt x="110" y="151"/>
                              </a:lnTo>
                              <a:lnTo>
                                <a:pt x="68" y="135"/>
                              </a:lnTo>
                              <a:lnTo>
                                <a:pt x="0" y="8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00A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55381" name="Freeform 21"/>
                        <p:cNvSpPr/>
                        <p:nvPr/>
                      </p:nvSpPr>
                      <p:spPr bwMode="auto">
                        <a:xfrm>
                          <a:off x="2896" y="3176"/>
                          <a:ext cx="45" cy="41"/>
                        </a:xfrm>
                        <a:custGeom>
                          <a:avLst/>
                          <a:gdLst>
                            <a:gd name="T0" fmla="*/ 0 w 137"/>
                            <a:gd name="T1" fmla="*/ 75 h 121"/>
                            <a:gd name="T2" fmla="*/ 38 w 137"/>
                            <a:gd name="T3" fmla="*/ 121 h 121"/>
                            <a:gd name="T4" fmla="*/ 72 w 137"/>
                            <a:gd name="T5" fmla="*/ 114 h 121"/>
                            <a:gd name="T6" fmla="*/ 102 w 137"/>
                            <a:gd name="T7" fmla="*/ 96 h 121"/>
                            <a:gd name="T8" fmla="*/ 132 w 137"/>
                            <a:gd name="T9" fmla="*/ 75 h 121"/>
                            <a:gd name="T10" fmla="*/ 137 w 137"/>
                            <a:gd name="T11" fmla="*/ 48 h 121"/>
                            <a:gd name="T12" fmla="*/ 78 w 137"/>
                            <a:gd name="T13" fmla="*/ 0 h 121"/>
                            <a:gd name="T14" fmla="*/ 43 w 137"/>
                            <a:gd name="T15" fmla="*/ 34 h 121"/>
                            <a:gd name="T16" fmla="*/ 0 w 137"/>
                            <a:gd name="T17" fmla="*/ 75 h 121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137"/>
                            <a:gd name="T28" fmla="*/ 0 h 121"/>
                            <a:gd name="T29" fmla="*/ 137 w 137"/>
                            <a:gd name="T30" fmla="*/ 121 h 121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137" h="121">
                              <a:moveTo>
                                <a:pt x="0" y="75"/>
                              </a:moveTo>
                              <a:lnTo>
                                <a:pt x="38" y="121"/>
                              </a:lnTo>
                              <a:lnTo>
                                <a:pt x="72" y="114"/>
                              </a:lnTo>
                              <a:lnTo>
                                <a:pt x="102" y="96"/>
                              </a:lnTo>
                              <a:lnTo>
                                <a:pt x="132" y="75"/>
                              </a:lnTo>
                              <a:lnTo>
                                <a:pt x="137" y="48"/>
                              </a:lnTo>
                              <a:lnTo>
                                <a:pt x="78" y="0"/>
                              </a:lnTo>
                              <a:lnTo>
                                <a:pt x="43" y="34"/>
                              </a:lnTo>
                              <a:lnTo>
                                <a:pt x="0" y="7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00A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anose="020F050202020403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55379" name="Freeform 22"/>
                      <p:cNvSpPr/>
                      <p:nvPr/>
                    </p:nvSpPr>
                    <p:spPr bwMode="auto">
                      <a:xfrm>
                        <a:off x="2904" y="3151"/>
                        <a:ext cx="192" cy="144"/>
                      </a:xfrm>
                      <a:custGeom>
                        <a:avLst/>
                        <a:gdLst>
                          <a:gd name="T0" fmla="*/ 333 w 574"/>
                          <a:gd name="T1" fmla="*/ 20 h 430"/>
                          <a:gd name="T2" fmla="*/ 387 w 574"/>
                          <a:gd name="T3" fmla="*/ 32 h 430"/>
                          <a:gd name="T4" fmla="*/ 409 w 574"/>
                          <a:gd name="T5" fmla="*/ 43 h 430"/>
                          <a:gd name="T6" fmla="*/ 426 w 574"/>
                          <a:gd name="T7" fmla="*/ 57 h 430"/>
                          <a:gd name="T8" fmla="*/ 456 w 574"/>
                          <a:gd name="T9" fmla="*/ 70 h 430"/>
                          <a:gd name="T10" fmla="*/ 487 w 574"/>
                          <a:gd name="T11" fmla="*/ 105 h 430"/>
                          <a:gd name="T12" fmla="*/ 523 w 574"/>
                          <a:gd name="T13" fmla="*/ 131 h 430"/>
                          <a:gd name="T14" fmla="*/ 574 w 574"/>
                          <a:gd name="T15" fmla="*/ 142 h 430"/>
                          <a:gd name="T16" fmla="*/ 572 w 574"/>
                          <a:gd name="T17" fmla="*/ 198 h 430"/>
                          <a:gd name="T18" fmla="*/ 552 w 574"/>
                          <a:gd name="T19" fmla="*/ 249 h 430"/>
                          <a:gd name="T20" fmla="*/ 508 w 574"/>
                          <a:gd name="T21" fmla="*/ 264 h 430"/>
                          <a:gd name="T22" fmla="*/ 470 w 574"/>
                          <a:gd name="T23" fmla="*/ 276 h 430"/>
                          <a:gd name="T24" fmla="*/ 478 w 574"/>
                          <a:gd name="T25" fmla="*/ 327 h 430"/>
                          <a:gd name="T26" fmla="*/ 479 w 574"/>
                          <a:gd name="T27" fmla="*/ 395 h 430"/>
                          <a:gd name="T28" fmla="*/ 446 w 574"/>
                          <a:gd name="T29" fmla="*/ 413 h 430"/>
                          <a:gd name="T30" fmla="*/ 370 w 574"/>
                          <a:gd name="T31" fmla="*/ 422 h 430"/>
                          <a:gd name="T32" fmla="*/ 301 w 574"/>
                          <a:gd name="T33" fmla="*/ 419 h 430"/>
                          <a:gd name="T34" fmla="*/ 245 w 574"/>
                          <a:gd name="T35" fmla="*/ 430 h 430"/>
                          <a:gd name="T36" fmla="*/ 165 w 574"/>
                          <a:gd name="T37" fmla="*/ 414 h 430"/>
                          <a:gd name="T38" fmla="*/ 121 w 574"/>
                          <a:gd name="T39" fmla="*/ 393 h 430"/>
                          <a:gd name="T40" fmla="*/ 116 w 574"/>
                          <a:gd name="T41" fmla="*/ 338 h 430"/>
                          <a:gd name="T42" fmla="*/ 106 w 574"/>
                          <a:gd name="T43" fmla="*/ 292 h 430"/>
                          <a:gd name="T44" fmla="*/ 79 w 574"/>
                          <a:gd name="T45" fmla="*/ 266 h 430"/>
                          <a:gd name="T46" fmla="*/ 63 w 574"/>
                          <a:gd name="T47" fmla="*/ 225 h 430"/>
                          <a:gd name="T48" fmla="*/ 27 w 574"/>
                          <a:gd name="T49" fmla="*/ 209 h 430"/>
                          <a:gd name="T50" fmla="*/ 0 w 574"/>
                          <a:gd name="T51" fmla="*/ 188 h 430"/>
                          <a:gd name="T52" fmla="*/ 44 w 574"/>
                          <a:gd name="T53" fmla="*/ 173 h 430"/>
                          <a:gd name="T54" fmla="*/ 91 w 574"/>
                          <a:gd name="T55" fmla="*/ 129 h 430"/>
                          <a:gd name="T56" fmla="*/ 106 w 574"/>
                          <a:gd name="T57" fmla="*/ 92 h 430"/>
                          <a:gd name="T58" fmla="*/ 125 w 574"/>
                          <a:gd name="T59" fmla="*/ 58 h 430"/>
                          <a:gd name="T60" fmla="*/ 154 w 574"/>
                          <a:gd name="T61" fmla="*/ 36 h 430"/>
                          <a:gd name="T62" fmla="*/ 197 w 574"/>
                          <a:gd name="T63" fmla="*/ 13 h 430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w 574"/>
                          <a:gd name="T97" fmla="*/ 0 h 430"/>
                          <a:gd name="T98" fmla="*/ 574 w 574"/>
                          <a:gd name="T99" fmla="*/ 430 h 430"/>
                        </a:gdLst>
                        <a:ahLst/>
                        <a:cxnLst>
                          <a:cxn ang="T64">
                            <a:pos x="T0" y="T1"/>
                          </a:cxn>
                          <a:cxn ang="T65">
                            <a:pos x="T2" y="T3"/>
                          </a:cxn>
                          <a:cxn ang="T66">
                            <a:pos x="T4" y="T5"/>
                          </a:cxn>
                          <a:cxn ang="T67">
                            <a:pos x="T6" y="T7"/>
                          </a:cxn>
                          <a:cxn ang="T68">
                            <a:pos x="T8" y="T9"/>
                          </a:cxn>
                          <a:cxn ang="T69">
                            <a:pos x="T10" y="T11"/>
                          </a:cxn>
                          <a:cxn ang="T70">
                            <a:pos x="T12" y="T13"/>
                          </a:cxn>
                          <a:cxn ang="T71">
                            <a:pos x="T14" y="T15"/>
                          </a:cxn>
                          <a:cxn ang="T72">
                            <a:pos x="T16" y="T17"/>
                          </a:cxn>
                          <a:cxn ang="T73">
                            <a:pos x="T18" y="T19"/>
                          </a:cxn>
                          <a:cxn ang="T74">
                            <a:pos x="T20" y="T21"/>
                          </a:cxn>
                          <a:cxn ang="T75">
                            <a:pos x="T22" y="T23"/>
                          </a:cxn>
                          <a:cxn ang="T76">
                            <a:pos x="T24" y="T25"/>
                          </a:cxn>
                          <a:cxn ang="T77">
                            <a:pos x="T26" y="T27"/>
                          </a:cxn>
                          <a:cxn ang="T78">
                            <a:pos x="T28" y="T29"/>
                          </a:cxn>
                          <a:cxn ang="T79">
                            <a:pos x="T30" y="T31"/>
                          </a:cxn>
                          <a:cxn ang="T80">
                            <a:pos x="T32" y="T33"/>
                          </a:cxn>
                          <a:cxn ang="T81">
                            <a:pos x="T34" y="T35"/>
                          </a:cxn>
                          <a:cxn ang="T82">
                            <a:pos x="T36" y="T37"/>
                          </a:cxn>
                          <a:cxn ang="T83">
                            <a:pos x="T38" y="T39"/>
                          </a:cxn>
                          <a:cxn ang="T84">
                            <a:pos x="T40" y="T41"/>
                          </a:cxn>
                          <a:cxn ang="T85">
                            <a:pos x="T42" y="T43"/>
                          </a:cxn>
                          <a:cxn ang="T86">
                            <a:pos x="T44" y="T45"/>
                          </a:cxn>
                          <a:cxn ang="T87">
                            <a:pos x="T46" y="T47"/>
                          </a:cxn>
                          <a:cxn ang="T88">
                            <a:pos x="T48" y="T49"/>
                          </a:cxn>
                          <a:cxn ang="T89">
                            <a:pos x="T50" y="T51"/>
                          </a:cxn>
                          <a:cxn ang="T90">
                            <a:pos x="T52" y="T53"/>
                          </a:cxn>
                          <a:cxn ang="T91">
                            <a:pos x="T54" y="T55"/>
                          </a:cxn>
                          <a:cxn ang="T92">
                            <a:pos x="T56" y="T57"/>
                          </a:cxn>
                          <a:cxn ang="T93">
                            <a:pos x="T58" y="T59"/>
                          </a:cxn>
                          <a:cxn ang="T94">
                            <a:pos x="T60" y="T61"/>
                          </a:cxn>
                          <a:cxn ang="T95">
                            <a:pos x="T62" y="T63"/>
                          </a:cxn>
                        </a:cxnLst>
                        <a:rect l="T96" t="T97" r="T98" b="T99"/>
                        <a:pathLst>
                          <a:path w="574" h="430">
                            <a:moveTo>
                              <a:pt x="253" y="0"/>
                            </a:moveTo>
                            <a:lnTo>
                              <a:pt x="333" y="20"/>
                            </a:lnTo>
                            <a:lnTo>
                              <a:pt x="366" y="26"/>
                            </a:lnTo>
                            <a:lnTo>
                              <a:pt x="387" y="32"/>
                            </a:lnTo>
                            <a:lnTo>
                              <a:pt x="398" y="36"/>
                            </a:lnTo>
                            <a:lnTo>
                              <a:pt x="409" y="43"/>
                            </a:lnTo>
                            <a:lnTo>
                              <a:pt x="418" y="49"/>
                            </a:lnTo>
                            <a:lnTo>
                              <a:pt x="426" y="57"/>
                            </a:lnTo>
                            <a:lnTo>
                              <a:pt x="434" y="71"/>
                            </a:lnTo>
                            <a:lnTo>
                              <a:pt x="456" y="70"/>
                            </a:lnTo>
                            <a:lnTo>
                              <a:pt x="470" y="88"/>
                            </a:lnTo>
                            <a:lnTo>
                              <a:pt x="487" y="105"/>
                            </a:lnTo>
                            <a:lnTo>
                              <a:pt x="503" y="117"/>
                            </a:lnTo>
                            <a:lnTo>
                              <a:pt x="523" y="131"/>
                            </a:lnTo>
                            <a:lnTo>
                              <a:pt x="547" y="139"/>
                            </a:lnTo>
                            <a:lnTo>
                              <a:pt x="574" y="142"/>
                            </a:lnTo>
                            <a:lnTo>
                              <a:pt x="574" y="164"/>
                            </a:lnTo>
                            <a:lnTo>
                              <a:pt x="572" y="198"/>
                            </a:lnTo>
                            <a:lnTo>
                              <a:pt x="563" y="228"/>
                            </a:lnTo>
                            <a:lnTo>
                              <a:pt x="552" y="249"/>
                            </a:lnTo>
                            <a:lnTo>
                              <a:pt x="534" y="262"/>
                            </a:lnTo>
                            <a:lnTo>
                              <a:pt x="508" y="264"/>
                            </a:lnTo>
                            <a:lnTo>
                              <a:pt x="477" y="255"/>
                            </a:lnTo>
                            <a:lnTo>
                              <a:pt x="470" y="276"/>
                            </a:lnTo>
                            <a:lnTo>
                              <a:pt x="471" y="299"/>
                            </a:lnTo>
                            <a:lnTo>
                              <a:pt x="478" y="327"/>
                            </a:lnTo>
                            <a:lnTo>
                              <a:pt x="480" y="362"/>
                            </a:lnTo>
                            <a:lnTo>
                              <a:pt x="479" y="395"/>
                            </a:lnTo>
                            <a:lnTo>
                              <a:pt x="479" y="416"/>
                            </a:lnTo>
                            <a:lnTo>
                              <a:pt x="446" y="413"/>
                            </a:lnTo>
                            <a:lnTo>
                              <a:pt x="421" y="415"/>
                            </a:lnTo>
                            <a:lnTo>
                              <a:pt x="370" y="422"/>
                            </a:lnTo>
                            <a:lnTo>
                              <a:pt x="328" y="423"/>
                            </a:lnTo>
                            <a:lnTo>
                              <a:pt x="301" y="419"/>
                            </a:lnTo>
                            <a:lnTo>
                              <a:pt x="280" y="427"/>
                            </a:lnTo>
                            <a:lnTo>
                              <a:pt x="245" y="430"/>
                            </a:lnTo>
                            <a:lnTo>
                              <a:pt x="201" y="425"/>
                            </a:lnTo>
                            <a:lnTo>
                              <a:pt x="165" y="414"/>
                            </a:lnTo>
                            <a:lnTo>
                              <a:pt x="142" y="404"/>
                            </a:lnTo>
                            <a:lnTo>
                              <a:pt x="121" y="393"/>
                            </a:lnTo>
                            <a:lnTo>
                              <a:pt x="100" y="378"/>
                            </a:lnTo>
                            <a:lnTo>
                              <a:pt x="116" y="338"/>
                            </a:lnTo>
                            <a:lnTo>
                              <a:pt x="125" y="307"/>
                            </a:lnTo>
                            <a:lnTo>
                              <a:pt x="106" y="292"/>
                            </a:lnTo>
                            <a:lnTo>
                              <a:pt x="89" y="278"/>
                            </a:lnTo>
                            <a:lnTo>
                              <a:pt x="79" y="266"/>
                            </a:lnTo>
                            <a:lnTo>
                              <a:pt x="73" y="249"/>
                            </a:lnTo>
                            <a:lnTo>
                              <a:pt x="63" y="225"/>
                            </a:lnTo>
                            <a:lnTo>
                              <a:pt x="46" y="216"/>
                            </a:lnTo>
                            <a:lnTo>
                              <a:pt x="27" y="209"/>
                            </a:lnTo>
                            <a:lnTo>
                              <a:pt x="12" y="200"/>
                            </a:lnTo>
                            <a:lnTo>
                              <a:pt x="0" y="188"/>
                            </a:lnTo>
                            <a:lnTo>
                              <a:pt x="17" y="184"/>
                            </a:lnTo>
                            <a:lnTo>
                              <a:pt x="44" y="173"/>
                            </a:lnTo>
                            <a:lnTo>
                              <a:pt x="66" y="158"/>
                            </a:lnTo>
                            <a:lnTo>
                              <a:pt x="91" y="129"/>
                            </a:lnTo>
                            <a:lnTo>
                              <a:pt x="94" y="107"/>
                            </a:lnTo>
                            <a:lnTo>
                              <a:pt x="106" y="92"/>
                            </a:lnTo>
                            <a:lnTo>
                              <a:pt x="117" y="78"/>
                            </a:lnTo>
                            <a:lnTo>
                              <a:pt x="125" y="58"/>
                            </a:lnTo>
                            <a:lnTo>
                              <a:pt x="135" y="45"/>
                            </a:lnTo>
                            <a:lnTo>
                              <a:pt x="154" y="36"/>
                            </a:lnTo>
                            <a:lnTo>
                              <a:pt x="173" y="36"/>
                            </a:lnTo>
                            <a:lnTo>
                              <a:pt x="197" y="13"/>
                            </a:lnTo>
                            <a:lnTo>
                              <a:pt x="253" y="0"/>
                            </a:lnTo>
                            <a:close/>
                          </a:path>
                        </a:pathLst>
                      </a:custGeom>
                      <a:solidFill>
                        <a:srgbClr val="C060FF"/>
                      </a:solidFill>
                      <a:ln w="4763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>
                          <a:latin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5371" name="Group 23"/>
                    <p:cNvGrpSpPr/>
                    <p:nvPr/>
                  </p:nvGrpSpPr>
                  <p:grpSpPr bwMode="auto">
                    <a:xfrm>
                      <a:off x="2935" y="3169"/>
                      <a:ext cx="127" cy="98"/>
                      <a:chOff x="2935" y="3169"/>
                      <a:chExt cx="127" cy="98"/>
                    </a:xfrm>
                  </p:grpSpPr>
                  <p:grpSp>
                    <p:nvGrpSpPr>
                      <p:cNvPr id="55372" name="Group 24"/>
                      <p:cNvGrpSpPr/>
                      <p:nvPr/>
                    </p:nvGrpSpPr>
                    <p:grpSpPr bwMode="auto">
                      <a:xfrm>
                        <a:off x="2935" y="3169"/>
                        <a:ext cx="127" cy="98"/>
                        <a:chOff x="2935" y="3169"/>
                        <a:chExt cx="127" cy="98"/>
                      </a:xfrm>
                    </p:grpSpPr>
                    <p:sp>
                      <p:nvSpPr>
                        <p:cNvPr id="55374" name="Freeform 25"/>
                        <p:cNvSpPr/>
                        <p:nvPr/>
                      </p:nvSpPr>
                      <p:spPr bwMode="auto">
                        <a:xfrm>
                          <a:off x="2935" y="3180"/>
                          <a:ext cx="24" cy="26"/>
                        </a:xfrm>
                        <a:custGeom>
                          <a:avLst/>
                          <a:gdLst>
                            <a:gd name="T0" fmla="*/ 0 w 72"/>
                            <a:gd name="T1" fmla="*/ 19 h 77"/>
                            <a:gd name="T2" fmla="*/ 13 w 72"/>
                            <a:gd name="T3" fmla="*/ 31 h 77"/>
                            <a:gd name="T4" fmla="*/ 14 w 72"/>
                            <a:gd name="T5" fmla="*/ 38 h 77"/>
                            <a:gd name="T6" fmla="*/ 21 w 72"/>
                            <a:gd name="T7" fmla="*/ 47 h 77"/>
                            <a:gd name="T8" fmla="*/ 31 w 72"/>
                            <a:gd name="T9" fmla="*/ 51 h 77"/>
                            <a:gd name="T10" fmla="*/ 40 w 72"/>
                            <a:gd name="T11" fmla="*/ 59 h 77"/>
                            <a:gd name="T12" fmla="*/ 45 w 72"/>
                            <a:gd name="T13" fmla="*/ 69 h 77"/>
                            <a:gd name="T14" fmla="*/ 62 w 72"/>
                            <a:gd name="T15" fmla="*/ 73 h 77"/>
                            <a:gd name="T16" fmla="*/ 72 w 72"/>
                            <a:gd name="T17" fmla="*/ 77 h 77"/>
                            <a:gd name="T18" fmla="*/ 53 w 72"/>
                            <a:gd name="T19" fmla="*/ 65 h 77"/>
                            <a:gd name="T20" fmla="*/ 43 w 72"/>
                            <a:gd name="T21" fmla="*/ 54 h 77"/>
                            <a:gd name="T22" fmla="*/ 35 w 72"/>
                            <a:gd name="T23" fmla="*/ 47 h 77"/>
                            <a:gd name="T24" fmla="*/ 34 w 72"/>
                            <a:gd name="T25" fmla="*/ 32 h 77"/>
                            <a:gd name="T26" fmla="*/ 29 w 72"/>
                            <a:gd name="T27" fmla="*/ 35 h 77"/>
                            <a:gd name="T28" fmla="*/ 21 w 72"/>
                            <a:gd name="T29" fmla="*/ 31 h 77"/>
                            <a:gd name="T30" fmla="*/ 15 w 72"/>
                            <a:gd name="T31" fmla="*/ 20 h 77"/>
                            <a:gd name="T32" fmla="*/ 13 w 72"/>
                            <a:gd name="T33" fmla="*/ 11 h 77"/>
                            <a:gd name="T34" fmla="*/ 14 w 72"/>
                            <a:gd name="T35" fmla="*/ 0 h 77"/>
                            <a:gd name="T36" fmla="*/ 6 w 72"/>
                            <a:gd name="T37" fmla="*/ 6 h 77"/>
                            <a:gd name="T38" fmla="*/ 0 w 72"/>
                            <a:gd name="T39" fmla="*/ 19 h 77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w 72"/>
                            <a:gd name="T61" fmla="*/ 0 h 77"/>
                            <a:gd name="T62" fmla="*/ 72 w 72"/>
                            <a:gd name="T63" fmla="*/ 77 h 77"/>
                          </a:gdLst>
                          <a:ahLst/>
                          <a:cxnLst>
                            <a:cxn ang="T40">
                              <a:pos x="T0" y="T1"/>
                            </a:cxn>
                            <a:cxn ang="T41">
                              <a:pos x="T2" y="T3"/>
                            </a:cxn>
                            <a:cxn ang="T42">
                              <a:pos x="T4" y="T5"/>
                            </a:cxn>
                            <a:cxn ang="T43">
                              <a:pos x="T6" y="T7"/>
                            </a:cxn>
                            <a:cxn ang="T44">
                              <a:pos x="T8" y="T9"/>
                            </a:cxn>
                            <a:cxn ang="T45">
                              <a:pos x="T10" y="T11"/>
                            </a:cxn>
                            <a:cxn ang="T46">
                              <a:pos x="T12" y="T13"/>
                            </a:cxn>
                            <a:cxn ang="T47">
                              <a:pos x="T14" y="T15"/>
                            </a:cxn>
                            <a:cxn ang="T48">
                              <a:pos x="T16" y="T17"/>
                            </a:cxn>
                            <a:cxn ang="T49">
                              <a:pos x="T18" y="T19"/>
                            </a:cxn>
                            <a:cxn ang="T50">
                              <a:pos x="T20" y="T21"/>
                            </a:cxn>
                            <a:cxn ang="T51">
                              <a:pos x="T22" y="T23"/>
                            </a:cxn>
                            <a:cxn ang="T52">
                              <a:pos x="T24" y="T25"/>
                            </a:cxn>
                            <a:cxn ang="T53">
                              <a:pos x="T26" y="T27"/>
                            </a:cxn>
                            <a:cxn ang="T54">
                              <a:pos x="T28" y="T29"/>
                            </a:cxn>
                            <a:cxn ang="T55">
                              <a:pos x="T30" y="T31"/>
                            </a:cxn>
                            <a:cxn ang="T56">
                              <a:pos x="T32" y="T33"/>
                            </a:cxn>
                            <a:cxn ang="T57">
                              <a:pos x="T34" y="T35"/>
                            </a:cxn>
                            <a:cxn ang="T58">
                              <a:pos x="T36" y="T37"/>
                            </a:cxn>
                            <a:cxn ang="T59">
                              <a:pos x="T38" y="T39"/>
                            </a:cxn>
                          </a:cxnLst>
                          <a:rect l="T60" t="T61" r="T62" b="T63"/>
                          <a:pathLst>
                            <a:path w="72" h="77">
                              <a:moveTo>
                                <a:pt x="0" y="19"/>
                              </a:moveTo>
                              <a:lnTo>
                                <a:pt x="13" y="31"/>
                              </a:lnTo>
                              <a:lnTo>
                                <a:pt x="14" y="38"/>
                              </a:lnTo>
                              <a:lnTo>
                                <a:pt x="21" y="47"/>
                              </a:lnTo>
                              <a:lnTo>
                                <a:pt x="31" y="51"/>
                              </a:lnTo>
                              <a:lnTo>
                                <a:pt x="40" y="59"/>
                              </a:lnTo>
                              <a:lnTo>
                                <a:pt x="45" y="69"/>
                              </a:lnTo>
                              <a:lnTo>
                                <a:pt x="62" y="73"/>
                              </a:lnTo>
                              <a:lnTo>
                                <a:pt x="72" y="77"/>
                              </a:lnTo>
                              <a:lnTo>
                                <a:pt x="53" y="65"/>
                              </a:lnTo>
                              <a:lnTo>
                                <a:pt x="43" y="54"/>
                              </a:lnTo>
                              <a:lnTo>
                                <a:pt x="35" y="47"/>
                              </a:lnTo>
                              <a:lnTo>
                                <a:pt x="34" y="32"/>
                              </a:lnTo>
                              <a:lnTo>
                                <a:pt x="29" y="35"/>
                              </a:lnTo>
                              <a:lnTo>
                                <a:pt x="21" y="31"/>
                              </a:lnTo>
                              <a:lnTo>
                                <a:pt x="15" y="20"/>
                              </a:lnTo>
                              <a:lnTo>
                                <a:pt x="13" y="11"/>
                              </a:lnTo>
                              <a:lnTo>
                                <a:pt x="14" y="0"/>
                              </a:lnTo>
                              <a:lnTo>
                                <a:pt x="6" y="6"/>
                              </a:lnTo>
                              <a:lnTo>
                                <a:pt x="0" y="1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00A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55375" name="Freeform 26"/>
                        <p:cNvSpPr/>
                        <p:nvPr/>
                      </p:nvSpPr>
                      <p:spPr bwMode="auto">
                        <a:xfrm>
                          <a:off x="2935" y="3246"/>
                          <a:ext cx="26" cy="21"/>
                        </a:xfrm>
                        <a:custGeom>
                          <a:avLst/>
                          <a:gdLst>
                            <a:gd name="T0" fmla="*/ 0 w 77"/>
                            <a:gd name="T1" fmla="*/ 0 h 63"/>
                            <a:gd name="T2" fmla="*/ 9 w 77"/>
                            <a:gd name="T3" fmla="*/ 9 h 63"/>
                            <a:gd name="T4" fmla="*/ 16 w 77"/>
                            <a:gd name="T5" fmla="*/ 15 h 63"/>
                            <a:gd name="T6" fmla="*/ 25 w 77"/>
                            <a:gd name="T7" fmla="*/ 24 h 63"/>
                            <a:gd name="T8" fmla="*/ 34 w 77"/>
                            <a:gd name="T9" fmla="*/ 32 h 63"/>
                            <a:gd name="T10" fmla="*/ 45 w 77"/>
                            <a:gd name="T11" fmla="*/ 41 h 63"/>
                            <a:gd name="T12" fmla="*/ 52 w 77"/>
                            <a:gd name="T13" fmla="*/ 63 h 63"/>
                            <a:gd name="T14" fmla="*/ 51 w 77"/>
                            <a:gd name="T15" fmla="*/ 42 h 63"/>
                            <a:gd name="T16" fmla="*/ 46 w 77"/>
                            <a:gd name="T17" fmla="*/ 32 h 63"/>
                            <a:gd name="T18" fmla="*/ 36 w 77"/>
                            <a:gd name="T19" fmla="*/ 26 h 63"/>
                            <a:gd name="T20" fmla="*/ 34 w 77"/>
                            <a:gd name="T21" fmla="*/ 22 h 63"/>
                            <a:gd name="T22" fmla="*/ 44 w 77"/>
                            <a:gd name="T23" fmla="*/ 24 h 63"/>
                            <a:gd name="T24" fmla="*/ 61 w 77"/>
                            <a:gd name="T25" fmla="*/ 25 h 63"/>
                            <a:gd name="T26" fmla="*/ 77 w 77"/>
                            <a:gd name="T27" fmla="*/ 22 h 63"/>
                            <a:gd name="T28" fmla="*/ 59 w 77"/>
                            <a:gd name="T29" fmla="*/ 20 h 63"/>
                            <a:gd name="T30" fmla="*/ 35 w 77"/>
                            <a:gd name="T31" fmla="*/ 16 h 63"/>
                            <a:gd name="T32" fmla="*/ 19 w 77"/>
                            <a:gd name="T33" fmla="*/ 11 h 63"/>
                            <a:gd name="T34" fmla="*/ 0 w 77"/>
                            <a:gd name="T35" fmla="*/ 0 h 63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w 77"/>
                            <a:gd name="T55" fmla="*/ 0 h 63"/>
                            <a:gd name="T56" fmla="*/ 77 w 77"/>
                            <a:gd name="T57" fmla="*/ 63 h 63"/>
                          </a:gdLst>
                          <a:ahLst/>
                          <a:cxnLst>
                            <a:cxn ang="T36">
                              <a:pos x="T0" y="T1"/>
                            </a:cxn>
                            <a:cxn ang="T37">
                              <a:pos x="T2" y="T3"/>
                            </a:cxn>
                            <a:cxn ang="T38">
                              <a:pos x="T4" y="T5"/>
                            </a:cxn>
                            <a:cxn ang="T39">
                              <a:pos x="T6" y="T7"/>
                            </a:cxn>
                            <a:cxn ang="T40">
                              <a:pos x="T8" y="T9"/>
                            </a:cxn>
                            <a:cxn ang="T41">
                              <a:pos x="T10" y="T11"/>
                            </a:cxn>
                            <a:cxn ang="T42">
                              <a:pos x="T12" y="T13"/>
                            </a:cxn>
                            <a:cxn ang="T43">
                              <a:pos x="T14" y="T15"/>
                            </a:cxn>
                            <a:cxn ang="T44">
                              <a:pos x="T16" y="T17"/>
                            </a:cxn>
                            <a:cxn ang="T45">
                              <a:pos x="T18" y="T19"/>
                            </a:cxn>
                            <a:cxn ang="T46">
                              <a:pos x="T20" y="T21"/>
                            </a:cxn>
                            <a:cxn ang="T47">
                              <a:pos x="T22" y="T23"/>
                            </a:cxn>
                            <a:cxn ang="T48">
                              <a:pos x="T24" y="T25"/>
                            </a:cxn>
                            <a:cxn ang="T49">
                              <a:pos x="T26" y="T27"/>
                            </a:cxn>
                            <a:cxn ang="T50">
                              <a:pos x="T28" y="T29"/>
                            </a:cxn>
                            <a:cxn ang="T51">
                              <a:pos x="T30" y="T31"/>
                            </a:cxn>
                            <a:cxn ang="T52">
                              <a:pos x="T32" y="T33"/>
                            </a:cxn>
                            <a:cxn ang="T53">
                              <a:pos x="T34" y="T35"/>
                            </a:cxn>
                          </a:cxnLst>
                          <a:rect l="T54" t="T55" r="T56" b="T57"/>
                          <a:pathLst>
                            <a:path w="77" h="63">
                              <a:moveTo>
                                <a:pt x="0" y="0"/>
                              </a:moveTo>
                              <a:lnTo>
                                <a:pt x="9" y="9"/>
                              </a:lnTo>
                              <a:lnTo>
                                <a:pt x="16" y="15"/>
                              </a:lnTo>
                              <a:lnTo>
                                <a:pt x="25" y="24"/>
                              </a:lnTo>
                              <a:lnTo>
                                <a:pt x="34" y="32"/>
                              </a:lnTo>
                              <a:lnTo>
                                <a:pt x="45" y="41"/>
                              </a:lnTo>
                              <a:lnTo>
                                <a:pt x="52" y="63"/>
                              </a:lnTo>
                              <a:lnTo>
                                <a:pt x="51" y="42"/>
                              </a:lnTo>
                              <a:lnTo>
                                <a:pt x="46" y="32"/>
                              </a:lnTo>
                              <a:lnTo>
                                <a:pt x="36" y="26"/>
                              </a:lnTo>
                              <a:lnTo>
                                <a:pt x="34" y="22"/>
                              </a:lnTo>
                              <a:lnTo>
                                <a:pt x="44" y="24"/>
                              </a:lnTo>
                              <a:lnTo>
                                <a:pt x="61" y="25"/>
                              </a:lnTo>
                              <a:lnTo>
                                <a:pt x="77" y="22"/>
                              </a:lnTo>
                              <a:lnTo>
                                <a:pt x="59" y="20"/>
                              </a:lnTo>
                              <a:lnTo>
                                <a:pt x="35" y="16"/>
                              </a:lnTo>
                              <a:lnTo>
                                <a:pt x="19" y="11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00A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55376" name="Freeform 27"/>
                        <p:cNvSpPr/>
                        <p:nvPr/>
                      </p:nvSpPr>
                      <p:spPr bwMode="auto">
                        <a:xfrm>
                          <a:off x="3035" y="3169"/>
                          <a:ext cx="19" cy="34"/>
                        </a:xfrm>
                        <a:custGeom>
                          <a:avLst/>
                          <a:gdLst>
                            <a:gd name="T0" fmla="*/ 29 w 55"/>
                            <a:gd name="T1" fmla="*/ 0 h 100"/>
                            <a:gd name="T2" fmla="*/ 35 w 55"/>
                            <a:gd name="T3" fmla="*/ 6 h 100"/>
                            <a:gd name="T4" fmla="*/ 38 w 55"/>
                            <a:gd name="T5" fmla="*/ 13 h 100"/>
                            <a:gd name="T6" fmla="*/ 45 w 55"/>
                            <a:gd name="T7" fmla="*/ 13 h 100"/>
                            <a:gd name="T8" fmla="*/ 51 w 55"/>
                            <a:gd name="T9" fmla="*/ 13 h 100"/>
                            <a:gd name="T10" fmla="*/ 55 w 55"/>
                            <a:gd name="T11" fmla="*/ 14 h 100"/>
                            <a:gd name="T12" fmla="*/ 46 w 55"/>
                            <a:gd name="T13" fmla="*/ 17 h 100"/>
                            <a:gd name="T14" fmla="*/ 39 w 55"/>
                            <a:gd name="T15" fmla="*/ 24 h 100"/>
                            <a:gd name="T16" fmla="*/ 35 w 55"/>
                            <a:gd name="T17" fmla="*/ 32 h 100"/>
                            <a:gd name="T18" fmla="*/ 35 w 55"/>
                            <a:gd name="T19" fmla="*/ 38 h 100"/>
                            <a:gd name="T20" fmla="*/ 36 w 55"/>
                            <a:gd name="T21" fmla="*/ 46 h 100"/>
                            <a:gd name="T22" fmla="*/ 35 w 55"/>
                            <a:gd name="T23" fmla="*/ 56 h 100"/>
                            <a:gd name="T24" fmla="*/ 26 w 55"/>
                            <a:gd name="T25" fmla="*/ 66 h 100"/>
                            <a:gd name="T26" fmla="*/ 14 w 55"/>
                            <a:gd name="T27" fmla="*/ 70 h 100"/>
                            <a:gd name="T28" fmla="*/ 18 w 55"/>
                            <a:gd name="T29" fmla="*/ 66 h 100"/>
                            <a:gd name="T30" fmla="*/ 25 w 55"/>
                            <a:gd name="T31" fmla="*/ 62 h 100"/>
                            <a:gd name="T32" fmla="*/ 31 w 55"/>
                            <a:gd name="T33" fmla="*/ 46 h 100"/>
                            <a:gd name="T34" fmla="*/ 32 w 55"/>
                            <a:gd name="T35" fmla="*/ 42 h 100"/>
                            <a:gd name="T36" fmla="*/ 23 w 55"/>
                            <a:gd name="T37" fmla="*/ 46 h 100"/>
                            <a:gd name="T38" fmla="*/ 14 w 55"/>
                            <a:gd name="T39" fmla="*/ 58 h 100"/>
                            <a:gd name="T40" fmla="*/ 9 w 55"/>
                            <a:gd name="T41" fmla="*/ 68 h 100"/>
                            <a:gd name="T42" fmla="*/ 8 w 55"/>
                            <a:gd name="T43" fmla="*/ 79 h 100"/>
                            <a:gd name="T44" fmla="*/ 12 w 55"/>
                            <a:gd name="T45" fmla="*/ 91 h 100"/>
                            <a:gd name="T46" fmla="*/ 17 w 55"/>
                            <a:gd name="T47" fmla="*/ 100 h 100"/>
                            <a:gd name="T48" fmla="*/ 7 w 55"/>
                            <a:gd name="T49" fmla="*/ 90 h 100"/>
                            <a:gd name="T50" fmla="*/ 5 w 55"/>
                            <a:gd name="T51" fmla="*/ 79 h 100"/>
                            <a:gd name="T52" fmla="*/ 5 w 55"/>
                            <a:gd name="T53" fmla="*/ 68 h 100"/>
                            <a:gd name="T54" fmla="*/ 7 w 55"/>
                            <a:gd name="T55" fmla="*/ 58 h 100"/>
                            <a:gd name="T56" fmla="*/ 13 w 55"/>
                            <a:gd name="T57" fmla="*/ 48 h 100"/>
                            <a:gd name="T58" fmla="*/ 22 w 55"/>
                            <a:gd name="T59" fmla="*/ 38 h 100"/>
                            <a:gd name="T60" fmla="*/ 25 w 55"/>
                            <a:gd name="T61" fmla="*/ 29 h 100"/>
                            <a:gd name="T62" fmla="*/ 13 w 55"/>
                            <a:gd name="T63" fmla="*/ 36 h 100"/>
                            <a:gd name="T64" fmla="*/ 0 w 55"/>
                            <a:gd name="T65" fmla="*/ 35 h 100"/>
                            <a:gd name="T66" fmla="*/ 12 w 55"/>
                            <a:gd name="T67" fmla="*/ 33 h 100"/>
                            <a:gd name="T68" fmla="*/ 16 w 55"/>
                            <a:gd name="T69" fmla="*/ 29 h 100"/>
                            <a:gd name="T70" fmla="*/ 23 w 55"/>
                            <a:gd name="T71" fmla="*/ 25 h 100"/>
                            <a:gd name="T72" fmla="*/ 27 w 55"/>
                            <a:gd name="T73" fmla="*/ 17 h 100"/>
                            <a:gd name="T74" fmla="*/ 31 w 55"/>
                            <a:gd name="T75" fmla="*/ 10 h 100"/>
                            <a:gd name="T76" fmla="*/ 29 w 55"/>
                            <a:gd name="T77" fmla="*/ 0 h 100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  <a:gd name="T105" fmla="*/ 0 60000 65536"/>
                            <a:gd name="T106" fmla="*/ 0 60000 65536"/>
                            <a:gd name="T107" fmla="*/ 0 60000 65536"/>
                            <a:gd name="T108" fmla="*/ 0 60000 65536"/>
                            <a:gd name="T109" fmla="*/ 0 60000 65536"/>
                            <a:gd name="T110" fmla="*/ 0 60000 65536"/>
                            <a:gd name="T111" fmla="*/ 0 60000 65536"/>
                            <a:gd name="T112" fmla="*/ 0 60000 65536"/>
                            <a:gd name="T113" fmla="*/ 0 60000 65536"/>
                            <a:gd name="T114" fmla="*/ 0 60000 65536"/>
                            <a:gd name="T115" fmla="*/ 0 60000 65536"/>
                            <a:gd name="T116" fmla="*/ 0 60000 65536"/>
                            <a:gd name="T117" fmla="*/ 0 w 55"/>
                            <a:gd name="T118" fmla="*/ 0 h 100"/>
                            <a:gd name="T119" fmla="*/ 55 w 55"/>
                            <a:gd name="T120" fmla="*/ 100 h 100"/>
                          </a:gdLst>
                          <a:ahLst/>
                          <a:cxnLst>
                            <a:cxn ang="T78">
                              <a:pos x="T0" y="T1"/>
                            </a:cxn>
                            <a:cxn ang="T79">
                              <a:pos x="T2" y="T3"/>
                            </a:cxn>
                            <a:cxn ang="T80">
                              <a:pos x="T4" y="T5"/>
                            </a:cxn>
                            <a:cxn ang="T81">
                              <a:pos x="T6" y="T7"/>
                            </a:cxn>
                            <a:cxn ang="T82">
                              <a:pos x="T8" y="T9"/>
                            </a:cxn>
                            <a:cxn ang="T83">
                              <a:pos x="T10" y="T11"/>
                            </a:cxn>
                            <a:cxn ang="T84">
                              <a:pos x="T12" y="T13"/>
                            </a:cxn>
                            <a:cxn ang="T85">
                              <a:pos x="T14" y="T15"/>
                            </a:cxn>
                            <a:cxn ang="T86">
                              <a:pos x="T16" y="T17"/>
                            </a:cxn>
                            <a:cxn ang="T87">
                              <a:pos x="T18" y="T19"/>
                            </a:cxn>
                            <a:cxn ang="T88">
                              <a:pos x="T20" y="T21"/>
                            </a:cxn>
                            <a:cxn ang="T89">
                              <a:pos x="T22" y="T23"/>
                            </a:cxn>
                            <a:cxn ang="T90">
                              <a:pos x="T24" y="T25"/>
                            </a:cxn>
                            <a:cxn ang="T91">
                              <a:pos x="T26" y="T27"/>
                            </a:cxn>
                            <a:cxn ang="T92">
                              <a:pos x="T28" y="T29"/>
                            </a:cxn>
                            <a:cxn ang="T93">
                              <a:pos x="T30" y="T31"/>
                            </a:cxn>
                            <a:cxn ang="T94">
                              <a:pos x="T32" y="T33"/>
                            </a:cxn>
                            <a:cxn ang="T95">
                              <a:pos x="T34" y="T35"/>
                            </a:cxn>
                            <a:cxn ang="T96">
                              <a:pos x="T36" y="T37"/>
                            </a:cxn>
                            <a:cxn ang="T97">
                              <a:pos x="T38" y="T39"/>
                            </a:cxn>
                            <a:cxn ang="T98">
                              <a:pos x="T40" y="T41"/>
                            </a:cxn>
                            <a:cxn ang="T99">
                              <a:pos x="T42" y="T43"/>
                            </a:cxn>
                            <a:cxn ang="T100">
                              <a:pos x="T44" y="T45"/>
                            </a:cxn>
                            <a:cxn ang="T101">
                              <a:pos x="T46" y="T47"/>
                            </a:cxn>
                            <a:cxn ang="T102">
                              <a:pos x="T48" y="T49"/>
                            </a:cxn>
                            <a:cxn ang="T103">
                              <a:pos x="T50" y="T51"/>
                            </a:cxn>
                            <a:cxn ang="T104">
                              <a:pos x="T52" y="T53"/>
                            </a:cxn>
                            <a:cxn ang="T105">
                              <a:pos x="T54" y="T55"/>
                            </a:cxn>
                            <a:cxn ang="T106">
                              <a:pos x="T56" y="T57"/>
                            </a:cxn>
                            <a:cxn ang="T107">
                              <a:pos x="T58" y="T59"/>
                            </a:cxn>
                            <a:cxn ang="T108">
                              <a:pos x="T60" y="T61"/>
                            </a:cxn>
                            <a:cxn ang="T109">
                              <a:pos x="T62" y="T63"/>
                            </a:cxn>
                            <a:cxn ang="T110">
                              <a:pos x="T64" y="T65"/>
                            </a:cxn>
                            <a:cxn ang="T111">
                              <a:pos x="T66" y="T67"/>
                            </a:cxn>
                            <a:cxn ang="T112">
                              <a:pos x="T68" y="T69"/>
                            </a:cxn>
                            <a:cxn ang="T113">
                              <a:pos x="T70" y="T71"/>
                            </a:cxn>
                            <a:cxn ang="T114">
                              <a:pos x="T72" y="T73"/>
                            </a:cxn>
                            <a:cxn ang="T115">
                              <a:pos x="T74" y="T75"/>
                            </a:cxn>
                            <a:cxn ang="T116">
                              <a:pos x="T76" y="T77"/>
                            </a:cxn>
                          </a:cxnLst>
                          <a:rect l="T117" t="T118" r="T119" b="T120"/>
                          <a:pathLst>
                            <a:path w="55" h="100">
                              <a:moveTo>
                                <a:pt x="29" y="0"/>
                              </a:moveTo>
                              <a:lnTo>
                                <a:pt x="35" y="6"/>
                              </a:lnTo>
                              <a:lnTo>
                                <a:pt x="38" y="13"/>
                              </a:lnTo>
                              <a:lnTo>
                                <a:pt x="45" y="13"/>
                              </a:lnTo>
                              <a:lnTo>
                                <a:pt x="51" y="13"/>
                              </a:lnTo>
                              <a:lnTo>
                                <a:pt x="55" y="14"/>
                              </a:lnTo>
                              <a:lnTo>
                                <a:pt x="46" y="17"/>
                              </a:lnTo>
                              <a:lnTo>
                                <a:pt x="39" y="24"/>
                              </a:lnTo>
                              <a:lnTo>
                                <a:pt x="35" y="32"/>
                              </a:lnTo>
                              <a:lnTo>
                                <a:pt x="35" y="38"/>
                              </a:lnTo>
                              <a:lnTo>
                                <a:pt x="36" y="46"/>
                              </a:lnTo>
                              <a:lnTo>
                                <a:pt x="35" y="56"/>
                              </a:lnTo>
                              <a:lnTo>
                                <a:pt x="26" y="66"/>
                              </a:lnTo>
                              <a:lnTo>
                                <a:pt x="14" y="70"/>
                              </a:lnTo>
                              <a:lnTo>
                                <a:pt x="18" y="66"/>
                              </a:lnTo>
                              <a:lnTo>
                                <a:pt x="25" y="62"/>
                              </a:lnTo>
                              <a:lnTo>
                                <a:pt x="31" y="46"/>
                              </a:lnTo>
                              <a:lnTo>
                                <a:pt x="32" y="42"/>
                              </a:lnTo>
                              <a:lnTo>
                                <a:pt x="23" y="46"/>
                              </a:lnTo>
                              <a:lnTo>
                                <a:pt x="14" y="58"/>
                              </a:lnTo>
                              <a:lnTo>
                                <a:pt x="9" y="68"/>
                              </a:lnTo>
                              <a:lnTo>
                                <a:pt x="8" y="79"/>
                              </a:lnTo>
                              <a:lnTo>
                                <a:pt x="12" y="91"/>
                              </a:lnTo>
                              <a:lnTo>
                                <a:pt x="17" y="100"/>
                              </a:lnTo>
                              <a:lnTo>
                                <a:pt x="7" y="90"/>
                              </a:lnTo>
                              <a:lnTo>
                                <a:pt x="5" y="79"/>
                              </a:lnTo>
                              <a:lnTo>
                                <a:pt x="5" y="68"/>
                              </a:lnTo>
                              <a:lnTo>
                                <a:pt x="7" y="58"/>
                              </a:lnTo>
                              <a:lnTo>
                                <a:pt x="13" y="48"/>
                              </a:lnTo>
                              <a:lnTo>
                                <a:pt x="22" y="38"/>
                              </a:lnTo>
                              <a:lnTo>
                                <a:pt x="25" y="29"/>
                              </a:lnTo>
                              <a:lnTo>
                                <a:pt x="13" y="36"/>
                              </a:lnTo>
                              <a:lnTo>
                                <a:pt x="0" y="35"/>
                              </a:lnTo>
                              <a:lnTo>
                                <a:pt x="12" y="33"/>
                              </a:lnTo>
                              <a:lnTo>
                                <a:pt x="16" y="29"/>
                              </a:lnTo>
                              <a:lnTo>
                                <a:pt x="23" y="25"/>
                              </a:lnTo>
                              <a:lnTo>
                                <a:pt x="27" y="17"/>
                              </a:lnTo>
                              <a:lnTo>
                                <a:pt x="31" y="10"/>
                              </a:lnTo>
                              <a:lnTo>
                                <a:pt x="29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00E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55377" name="Freeform 28"/>
                        <p:cNvSpPr/>
                        <p:nvPr/>
                      </p:nvSpPr>
                      <p:spPr bwMode="auto">
                        <a:xfrm>
                          <a:off x="3043" y="3219"/>
                          <a:ext cx="19" cy="30"/>
                        </a:xfrm>
                        <a:custGeom>
                          <a:avLst/>
                          <a:gdLst>
                            <a:gd name="T0" fmla="*/ 57 w 57"/>
                            <a:gd name="T1" fmla="*/ 53 h 90"/>
                            <a:gd name="T2" fmla="*/ 50 w 57"/>
                            <a:gd name="T3" fmla="*/ 49 h 90"/>
                            <a:gd name="T4" fmla="*/ 42 w 57"/>
                            <a:gd name="T5" fmla="*/ 40 h 90"/>
                            <a:gd name="T6" fmla="*/ 40 w 57"/>
                            <a:gd name="T7" fmla="*/ 25 h 90"/>
                            <a:gd name="T8" fmla="*/ 39 w 57"/>
                            <a:gd name="T9" fmla="*/ 14 h 90"/>
                            <a:gd name="T10" fmla="*/ 41 w 57"/>
                            <a:gd name="T11" fmla="*/ 0 h 90"/>
                            <a:gd name="T12" fmla="*/ 36 w 57"/>
                            <a:gd name="T13" fmla="*/ 7 h 90"/>
                            <a:gd name="T14" fmla="*/ 33 w 57"/>
                            <a:gd name="T15" fmla="*/ 22 h 90"/>
                            <a:gd name="T16" fmla="*/ 33 w 57"/>
                            <a:gd name="T17" fmla="*/ 30 h 90"/>
                            <a:gd name="T18" fmla="*/ 35 w 57"/>
                            <a:gd name="T19" fmla="*/ 38 h 90"/>
                            <a:gd name="T20" fmla="*/ 23 w 57"/>
                            <a:gd name="T21" fmla="*/ 38 h 90"/>
                            <a:gd name="T22" fmla="*/ 11 w 57"/>
                            <a:gd name="T23" fmla="*/ 45 h 90"/>
                            <a:gd name="T24" fmla="*/ 0 w 57"/>
                            <a:gd name="T25" fmla="*/ 53 h 90"/>
                            <a:gd name="T26" fmla="*/ 12 w 57"/>
                            <a:gd name="T27" fmla="*/ 49 h 90"/>
                            <a:gd name="T28" fmla="*/ 25 w 57"/>
                            <a:gd name="T29" fmla="*/ 45 h 90"/>
                            <a:gd name="T30" fmla="*/ 36 w 57"/>
                            <a:gd name="T31" fmla="*/ 45 h 90"/>
                            <a:gd name="T32" fmla="*/ 25 w 57"/>
                            <a:gd name="T33" fmla="*/ 50 h 90"/>
                            <a:gd name="T34" fmla="*/ 21 w 57"/>
                            <a:gd name="T35" fmla="*/ 59 h 90"/>
                            <a:gd name="T36" fmla="*/ 15 w 57"/>
                            <a:gd name="T37" fmla="*/ 67 h 90"/>
                            <a:gd name="T38" fmla="*/ 13 w 57"/>
                            <a:gd name="T39" fmla="*/ 75 h 90"/>
                            <a:gd name="T40" fmla="*/ 19 w 57"/>
                            <a:gd name="T41" fmla="*/ 69 h 90"/>
                            <a:gd name="T42" fmla="*/ 26 w 57"/>
                            <a:gd name="T43" fmla="*/ 60 h 90"/>
                            <a:gd name="T44" fmla="*/ 39 w 57"/>
                            <a:gd name="T45" fmla="*/ 53 h 90"/>
                            <a:gd name="T46" fmla="*/ 42 w 57"/>
                            <a:gd name="T47" fmla="*/ 52 h 90"/>
                            <a:gd name="T48" fmla="*/ 42 w 57"/>
                            <a:gd name="T49" fmla="*/ 60 h 90"/>
                            <a:gd name="T50" fmla="*/ 44 w 57"/>
                            <a:gd name="T51" fmla="*/ 68 h 90"/>
                            <a:gd name="T52" fmla="*/ 46 w 57"/>
                            <a:gd name="T53" fmla="*/ 75 h 90"/>
                            <a:gd name="T54" fmla="*/ 49 w 57"/>
                            <a:gd name="T55" fmla="*/ 84 h 90"/>
                            <a:gd name="T56" fmla="*/ 53 w 57"/>
                            <a:gd name="T57" fmla="*/ 90 h 90"/>
                            <a:gd name="T58" fmla="*/ 52 w 57"/>
                            <a:gd name="T59" fmla="*/ 82 h 90"/>
                            <a:gd name="T60" fmla="*/ 52 w 57"/>
                            <a:gd name="T61" fmla="*/ 75 h 90"/>
                            <a:gd name="T62" fmla="*/ 51 w 57"/>
                            <a:gd name="T63" fmla="*/ 69 h 90"/>
                            <a:gd name="T64" fmla="*/ 53 w 57"/>
                            <a:gd name="T65" fmla="*/ 64 h 90"/>
                            <a:gd name="T66" fmla="*/ 57 w 57"/>
                            <a:gd name="T67" fmla="*/ 53 h 90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w 57"/>
                            <a:gd name="T103" fmla="*/ 0 h 90"/>
                            <a:gd name="T104" fmla="*/ 57 w 57"/>
                            <a:gd name="T105" fmla="*/ 90 h 90"/>
                          </a:gdLst>
                          <a:ahLst/>
                          <a:cxnLst>
                            <a:cxn ang="T68">
                              <a:pos x="T0" y="T1"/>
                            </a:cxn>
                            <a:cxn ang="T69">
                              <a:pos x="T2" y="T3"/>
                            </a:cxn>
                            <a:cxn ang="T70">
                              <a:pos x="T4" y="T5"/>
                            </a:cxn>
                            <a:cxn ang="T71">
                              <a:pos x="T6" y="T7"/>
                            </a:cxn>
                            <a:cxn ang="T72">
                              <a:pos x="T8" y="T9"/>
                            </a:cxn>
                            <a:cxn ang="T73">
                              <a:pos x="T10" y="T11"/>
                            </a:cxn>
                            <a:cxn ang="T74">
                              <a:pos x="T12" y="T13"/>
                            </a:cxn>
                            <a:cxn ang="T75">
                              <a:pos x="T14" y="T15"/>
                            </a:cxn>
                            <a:cxn ang="T76">
                              <a:pos x="T16" y="T17"/>
                            </a:cxn>
                            <a:cxn ang="T77">
                              <a:pos x="T18" y="T19"/>
                            </a:cxn>
                            <a:cxn ang="T78">
                              <a:pos x="T20" y="T21"/>
                            </a:cxn>
                            <a:cxn ang="T79">
                              <a:pos x="T22" y="T23"/>
                            </a:cxn>
                            <a:cxn ang="T80">
                              <a:pos x="T24" y="T25"/>
                            </a:cxn>
                            <a:cxn ang="T81">
                              <a:pos x="T26" y="T27"/>
                            </a:cxn>
                            <a:cxn ang="T82">
                              <a:pos x="T28" y="T29"/>
                            </a:cxn>
                            <a:cxn ang="T83">
                              <a:pos x="T30" y="T31"/>
                            </a:cxn>
                            <a:cxn ang="T84">
                              <a:pos x="T32" y="T33"/>
                            </a:cxn>
                            <a:cxn ang="T85">
                              <a:pos x="T34" y="T35"/>
                            </a:cxn>
                            <a:cxn ang="T86">
                              <a:pos x="T36" y="T37"/>
                            </a:cxn>
                            <a:cxn ang="T87">
                              <a:pos x="T38" y="T39"/>
                            </a:cxn>
                            <a:cxn ang="T88">
                              <a:pos x="T40" y="T41"/>
                            </a:cxn>
                            <a:cxn ang="T89">
                              <a:pos x="T42" y="T43"/>
                            </a:cxn>
                            <a:cxn ang="T90">
                              <a:pos x="T44" y="T45"/>
                            </a:cxn>
                            <a:cxn ang="T91">
                              <a:pos x="T46" y="T47"/>
                            </a:cxn>
                            <a:cxn ang="T92">
                              <a:pos x="T48" y="T49"/>
                            </a:cxn>
                            <a:cxn ang="T93">
                              <a:pos x="T50" y="T51"/>
                            </a:cxn>
                            <a:cxn ang="T94">
                              <a:pos x="T52" y="T53"/>
                            </a:cxn>
                            <a:cxn ang="T95">
                              <a:pos x="T54" y="T55"/>
                            </a:cxn>
                            <a:cxn ang="T96">
                              <a:pos x="T56" y="T57"/>
                            </a:cxn>
                            <a:cxn ang="T97">
                              <a:pos x="T58" y="T59"/>
                            </a:cxn>
                            <a:cxn ang="T98">
                              <a:pos x="T60" y="T61"/>
                            </a:cxn>
                            <a:cxn ang="T99">
                              <a:pos x="T62" y="T63"/>
                            </a:cxn>
                            <a:cxn ang="T100">
                              <a:pos x="T64" y="T65"/>
                            </a:cxn>
                            <a:cxn ang="T101">
                              <a:pos x="T66" y="T67"/>
                            </a:cxn>
                          </a:cxnLst>
                          <a:rect l="T102" t="T103" r="T104" b="T105"/>
                          <a:pathLst>
                            <a:path w="57" h="90">
                              <a:moveTo>
                                <a:pt x="57" y="53"/>
                              </a:moveTo>
                              <a:lnTo>
                                <a:pt x="50" y="49"/>
                              </a:lnTo>
                              <a:lnTo>
                                <a:pt x="42" y="40"/>
                              </a:lnTo>
                              <a:lnTo>
                                <a:pt x="40" y="25"/>
                              </a:lnTo>
                              <a:lnTo>
                                <a:pt x="39" y="14"/>
                              </a:lnTo>
                              <a:lnTo>
                                <a:pt x="41" y="0"/>
                              </a:lnTo>
                              <a:lnTo>
                                <a:pt x="36" y="7"/>
                              </a:lnTo>
                              <a:lnTo>
                                <a:pt x="33" y="22"/>
                              </a:lnTo>
                              <a:lnTo>
                                <a:pt x="33" y="30"/>
                              </a:lnTo>
                              <a:lnTo>
                                <a:pt x="35" y="38"/>
                              </a:lnTo>
                              <a:lnTo>
                                <a:pt x="23" y="38"/>
                              </a:lnTo>
                              <a:lnTo>
                                <a:pt x="11" y="45"/>
                              </a:lnTo>
                              <a:lnTo>
                                <a:pt x="0" y="53"/>
                              </a:lnTo>
                              <a:lnTo>
                                <a:pt x="12" y="49"/>
                              </a:lnTo>
                              <a:lnTo>
                                <a:pt x="25" y="45"/>
                              </a:lnTo>
                              <a:lnTo>
                                <a:pt x="36" y="45"/>
                              </a:lnTo>
                              <a:lnTo>
                                <a:pt x="25" y="50"/>
                              </a:lnTo>
                              <a:lnTo>
                                <a:pt x="21" y="59"/>
                              </a:lnTo>
                              <a:lnTo>
                                <a:pt x="15" y="67"/>
                              </a:lnTo>
                              <a:lnTo>
                                <a:pt x="13" y="75"/>
                              </a:lnTo>
                              <a:lnTo>
                                <a:pt x="19" y="69"/>
                              </a:lnTo>
                              <a:lnTo>
                                <a:pt x="26" y="60"/>
                              </a:lnTo>
                              <a:lnTo>
                                <a:pt x="39" y="53"/>
                              </a:lnTo>
                              <a:lnTo>
                                <a:pt x="42" y="52"/>
                              </a:lnTo>
                              <a:lnTo>
                                <a:pt x="42" y="60"/>
                              </a:lnTo>
                              <a:lnTo>
                                <a:pt x="44" y="68"/>
                              </a:lnTo>
                              <a:lnTo>
                                <a:pt x="46" y="75"/>
                              </a:lnTo>
                              <a:lnTo>
                                <a:pt x="49" y="84"/>
                              </a:lnTo>
                              <a:lnTo>
                                <a:pt x="53" y="90"/>
                              </a:lnTo>
                              <a:lnTo>
                                <a:pt x="52" y="82"/>
                              </a:lnTo>
                              <a:lnTo>
                                <a:pt x="52" y="75"/>
                              </a:lnTo>
                              <a:lnTo>
                                <a:pt x="51" y="69"/>
                              </a:lnTo>
                              <a:lnTo>
                                <a:pt x="53" y="64"/>
                              </a:lnTo>
                              <a:lnTo>
                                <a:pt x="57" y="5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00A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anose="020F050202020403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55373" name="Line 2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011" y="3257"/>
                        <a:ext cx="45" cy="8"/>
                      </a:xfrm>
                      <a:prstGeom prst="line">
                        <a:avLst/>
                      </a:prstGeom>
                      <a:noFill/>
                      <a:ln w="4763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5360" name="Group 30"/>
                  <p:cNvGrpSpPr/>
                  <p:nvPr/>
                </p:nvGrpSpPr>
                <p:grpSpPr bwMode="auto">
                  <a:xfrm>
                    <a:off x="2952" y="3147"/>
                    <a:ext cx="65" cy="70"/>
                    <a:chOff x="2952" y="3147"/>
                    <a:chExt cx="65" cy="70"/>
                  </a:xfrm>
                </p:grpSpPr>
                <p:grpSp>
                  <p:nvGrpSpPr>
                    <p:cNvPr id="55361" name="Group 31"/>
                    <p:cNvGrpSpPr/>
                    <p:nvPr/>
                  </p:nvGrpSpPr>
                  <p:grpSpPr bwMode="auto">
                    <a:xfrm>
                      <a:off x="2956" y="3147"/>
                      <a:ext cx="57" cy="65"/>
                      <a:chOff x="2956" y="3147"/>
                      <a:chExt cx="57" cy="65"/>
                    </a:xfrm>
                  </p:grpSpPr>
                  <p:grpSp>
                    <p:nvGrpSpPr>
                      <p:cNvPr id="55363" name="Group 32"/>
                      <p:cNvGrpSpPr/>
                      <p:nvPr/>
                    </p:nvGrpSpPr>
                    <p:grpSpPr bwMode="auto">
                      <a:xfrm>
                        <a:off x="2956" y="3147"/>
                        <a:ext cx="57" cy="65"/>
                        <a:chOff x="2956" y="3147"/>
                        <a:chExt cx="57" cy="65"/>
                      </a:xfrm>
                    </p:grpSpPr>
                    <p:sp>
                      <p:nvSpPr>
                        <p:cNvPr id="55367" name="Freeform 33"/>
                        <p:cNvSpPr/>
                        <p:nvPr/>
                      </p:nvSpPr>
                      <p:spPr bwMode="auto">
                        <a:xfrm>
                          <a:off x="2956" y="3147"/>
                          <a:ext cx="57" cy="65"/>
                        </a:xfrm>
                        <a:custGeom>
                          <a:avLst/>
                          <a:gdLst>
                            <a:gd name="T0" fmla="*/ 49 w 172"/>
                            <a:gd name="T1" fmla="*/ 16 h 193"/>
                            <a:gd name="T2" fmla="*/ 0 w 172"/>
                            <a:gd name="T3" fmla="*/ 45 h 193"/>
                            <a:gd name="T4" fmla="*/ 21 w 172"/>
                            <a:gd name="T5" fmla="*/ 112 h 193"/>
                            <a:gd name="T6" fmla="*/ 46 w 172"/>
                            <a:gd name="T7" fmla="*/ 150 h 193"/>
                            <a:gd name="T8" fmla="*/ 84 w 172"/>
                            <a:gd name="T9" fmla="*/ 193 h 193"/>
                            <a:gd name="T10" fmla="*/ 109 w 172"/>
                            <a:gd name="T11" fmla="*/ 164 h 193"/>
                            <a:gd name="T12" fmla="*/ 172 w 172"/>
                            <a:gd name="T13" fmla="*/ 26 h 193"/>
                            <a:gd name="T14" fmla="*/ 143 w 172"/>
                            <a:gd name="T15" fmla="*/ 0 h 193"/>
                            <a:gd name="T16" fmla="*/ 94 w 172"/>
                            <a:gd name="T17" fmla="*/ 34 h 193"/>
                            <a:gd name="T18" fmla="*/ 49 w 172"/>
                            <a:gd name="T19" fmla="*/ 16 h 193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w 172"/>
                            <a:gd name="T31" fmla="*/ 0 h 193"/>
                            <a:gd name="T32" fmla="*/ 172 w 172"/>
                            <a:gd name="T33" fmla="*/ 193 h 193"/>
                          </a:gdLst>
                          <a:ahLst/>
                          <a:cxnLst>
                            <a:cxn ang="T20">
                              <a:pos x="T0" y="T1"/>
                            </a:cxn>
                            <a:cxn ang="T21">
                              <a:pos x="T2" y="T3"/>
                            </a:cxn>
                            <a:cxn ang="T22">
                              <a:pos x="T4" y="T5"/>
                            </a:cxn>
                            <a:cxn ang="T23">
                              <a:pos x="T6" y="T7"/>
                            </a:cxn>
                            <a:cxn ang="T24">
                              <a:pos x="T8" y="T9"/>
                            </a:cxn>
                            <a:cxn ang="T25">
                              <a:pos x="T10" y="T11"/>
                            </a:cxn>
                            <a:cxn ang="T26">
                              <a:pos x="T12" y="T13"/>
                            </a:cxn>
                            <a:cxn ang="T27">
                              <a:pos x="T14" y="T15"/>
                            </a:cxn>
                            <a:cxn ang="T28">
                              <a:pos x="T16" y="T17"/>
                            </a:cxn>
                            <a:cxn ang="T29">
                              <a:pos x="T18" y="T19"/>
                            </a:cxn>
                          </a:cxnLst>
                          <a:rect l="T30" t="T31" r="T32" b="T33"/>
                          <a:pathLst>
                            <a:path w="172" h="193">
                              <a:moveTo>
                                <a:pt x="49" y="16"/>
                              </a:moveTo>
                              <a:lnTo>
                                <a:pt x="0" y="45"/>
                              </a:lnTo>
                              <a:lnTo>
                                <a:pt x="21" y="112"/>
                              </a:lnTo>
                              <a:lnTo>
                                <a:pt x="46" y="150"/>
                              </a:lnTo>
                              <a:lnTo>
                                <a:pt x="84" y="193"/>
                              </a:lnTo>
                              <a:lnTo>
                                <a:pt x="109" y="164"/>
                              </a:lnTo>
                              <a:lnTo>
                                <a:pt x="172" y="26"/>
                              </a:lnTo>
                              <a:lnTo>
                                <a:pt x="143" y="0"/>
                              </a:lnTo>
                              <a:lnTo>
                                <a:pt x="94" y="34"/>
                              </a:lnTo>
                              <a:lnTo>
                                <a:pt x="49" y="1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0E0FF"/>
                        </a:solidFill>
                        <a:ln w="4763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55368" name="Freeform 34"/>
                        <p:cNvSpPr/>
                        <p:nvPr/>
                      </p:nvSpPr>
                      <p:spPr bwMode="auto">
                        <a:xfrm>
                          <a:off x="2987" y="3173"/>
                          <a:ext cx="16" cy="7"/>
                        </a:xfrm>
                        <a:custGeom>
                          <a:avLst/>
                          <a:gdLst>
                            <a:gd name="T0" fmla="*/ 0 w 47"/>
                            <a:gd name="T1" fmla="*/ 0 h 20"/>
                            <a:gd name="T2" fmla="*/ 47 w 47"/>
                            <a:gd name="T3" fmla="*/ 20 h 20"/>
                            <a:gd name="T4" fmla="*/ 21 w 47"/>
                            <a:gd name="T5" fmla="*/ 16 h 20"/>
                            <a:gd name="T6" fmla="*/ 0 w 47"/>
                            <a:gd name="T7" fmla="*/ 0 h 20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47"/>
                            <a:gd name="T13" fmla="*/ 0 h 20"/>
                            <a:gd name="T14" fmla="*/ 47 w 47"/>
                            <a:gd name="T15" fmla="*/ 20 h 20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47" h="20">
                              <a:moveTo>
                                <a:pt x="0" y="0"/>
                              </a:moveTo>
                              <a:lnTo>
                                <a:pt x="47" y="20"/>
                              </a:lnTo>
                              <a:lnTo>
                                <a:pt x="21" y="16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E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55369" name="Freeform 35"/>
                        <p:cNvSpPr/>
                        <p:nvPr/>
                      </p:nvSpPr>
                      <p:spPr bwMode="auto">
                        <a:xfrm>
                          <a:off x="2961" y="3175"/>
                          <a:ext cx="6" cy="3"/>
                        </a:xfrm>
                        <a:custGeom>
                          <a:avLst/>
                          <a:gdLst>
                            <a:gd name="T0" fmla="*/ 19 w 19"/>
                            <a:gd name="T1" fmla="*/ 0 h 10"/>
                            <a:gd name="T2" fmla="*/ 0 w 19"/>
                            <a:gd name="T3" fmla="*/ 10 h 10"/>
                            <a:gd name="T4" fmla="*/ 13 w 19"/>
                            <a:gd name="T5" fmla="*/ 7 h 10"/>
                            <a:gd name="T6" fmla="*/ 19 w 19"/>
                            <a:gd name="T7" fmla="*/ 0 h 10"/>
                            <a:gd name="T8" fmla="*/ 0 60000 65536"/>
                            <a:gd name="T9" fmla="*/ 0 60000 65536"/>
                            <a:gd name="T10" fmla="*/ 0 60000 65536"/>
                            <a:gd name="T11" fmla="*/ 0 60000 65536"/>
                            <a:gd name="T12" fmla="*/ 0 w 19"/>
                            <a:gd name="T13" fmla="*/ 0 h 10"/>
                            <a:gd name="T14" fmla="*/ 19 w 19"/>
                            <a:gd name="T15" fmla="*/ 10 h 10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19" h="10">
                              <a:moveTo>
                                <a:pt x="19" y="0"/>
                              </a:moveTo>
                              <a:lnTo>
                                <a:pt x="0" y="10"/>
                              </a:lnTo>
                              <a:lnTo>
                                <a:pt x="13" y="7"/>
                              </a:lnTo>
                              <a:lnTo>
                                <a:pt x="19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E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anose="020F050202020403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55364" name="Group 36"/>
                      <p:cNvGrpSpPr/>
                      <p:nvPr/>
                    </p:nvGrpSpPr>
                    <p:grpSpPr bwMode="auto">
                      <a:xfrm>
                        <a:off x="2970" y="3166"/>
                        <a:ext cx="21" cy="46"/>
                        <a:chOff x="2970" y="3166"/>
                        <a:chExt cx="21" cy="46"/>
                      </a:xfrm>
                    </p:grpSpPr>
                    <p:sp>
                      <p:nvSpPr>
                        <p:cNvPr id="55365" name="Freeform 37"/>
                        <p:cNvSpPr/>
                        <p:nvPr/>
                      </p:nvSpPr>
                      <p:spPr bwMode="auto">
                        <a:xfrm>
                          <a:off x="2970" y="3166"/>
                          <a:ext cx="21" cy="46"/>
                        </a:xfrm>
                        <a:custGeom>
                          <a:avLst/>
                          <a:gdLst>
                            <a:gd name="T0" fmla="*/ 16 w 65"/>
                            <a:gd name="T1" fmla="*/ 0 h 138"/>
                            <a:gd name="T2" fmla="*/ 44 w 65"/>
                            <a:gd name="T3" fmla="*/ 21 h 138"/>
                            <a:gd name="T4" fmla="*/ 37 w 65"/>
                            <a:gd name="T5" fmla="*/ 57 h 138"/>
                            <a:gd name="T6" fmla="*/ 65 w 65"/>
                            <a:gd name="T7" fmla="*/ 108 h 138"/>
                            <a:gd name="T8" fmla="*/ 40 w 65"/>
                            <a:gd name="T9" fmla="*/ 138 h 138"/>
                            <a:gd name="T10" fmla="*/ 6 w 65"/>
                            <a:gd name="T11" fmla="*/ 95 h 138"/>
                            <a:gd name="T12" fmla="*/ 13 w 65"/>
                            <a:gd name="T13" fmla="*/ 57 h 138"/>
                            <a:gd name="T14" fmla="*/ 0 w 65"/>
                            <a:gd name="T15" fmla="*/ 30 h 138"/>
                            <a:gd name="T16" fmla="*/ 16 w 65"/>
                            <a:gd name="T17" fmla="*/ 0 h 138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w 65"/>
                            <a:gd name="T28" fmla="*/ 0 h 138"/>
                            <a:gd name="T29" fmla="*/ 65 w 65"/>
                            <a:gd name="T30" fmla="*/ 138 h 138"/>
                          </a:gdLst>
                          <a:ahLst/>
                          <a:cxnLst>
                            <a:cxn ang="T18">
                              <a:pos x="T0" y="T1"/>
                            </a:cxn>
                            <a:cxn ang="T19">
                              <a:pos x="T2" y="T3"/>
                            </a:cxn>
                            <a:cxn ang="T20">
                              <a:pos x="T4" y="T5"/>
                            </a:cxn>
                            <a:cxn ang="T21">
                              <a:pos x="T6" y="T7"/>
                            </a:cxn>
                            <a:cxn ang="T22">
                              <a:pos x="T8" y="T9"/>
                            </a:cxn>
                            <a:cxn ang="T23">
                              <a:pos x="T10" y="T11"/>
                            </a:cxn>
                            <a:cxn ang="T24">
                              <a:pos x="T12" y="T13"/>
                            </a:cxn>
                            <a:cxn ang="T25">
                              <a:pos x="T14" y="T15"/>
                            </a:cxn>
                            <a:cxn ang="T26">
                              <a:pos x="T16" y="T17"/>
                            </a:cxn>
                          </a:cxnLst>
                          <a:rect l="T27" t="T28" r="T29" b="T30"/>
                          <a:pathLst>
                            <a:path w="65" h="138">
                              <a:moveTo>
                                <a:pt x="16" y="0"/>
                              </a:moveTo>
                              <a:lnTo>
                                <a:pt x="44" y="21"/>
                              </a:lnTo>
                              <a:lnTo>
                                <a:pt x="37" y="57"/>
                              </a:lnTo>
                              <a:lnTo>
                                <a:pt x="65" y="108"/>
                              </a:lnTo>
                              <a:lnTo>
                                <a:pt x="40" y="138"/>
                              </a:lnTo>
                              <a:lnTo>
                                <a:pt x="6" y="95"/>
                              </a:lnTo>
                              <a:lnTo>
                                <a:pt x="13" y="57"/>
                              </a:lnTo>
                              <a:lnTo>
                                <a:pt x="0" y="30"/>
                              </a:lnTo>
                              <a:lnTo>
                                <a:pt x="1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A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55366" name="Freeform 38"/>
                        <p:cNvSpPr/>
                        <p:nvPr/>
                      </p:nvSpPr>
                      <p:spPr bwMode="auto">
                        <a:xfrm>
                          <a:off x="2974" y="3185"/>
                          <a:ext cx="8" cy="2"/>
                        </a:xfrm>
                        <a:custGeom>
                          <a:avLst/>
                          <a:gdLst>
                            <a:gd name="T0" fmla="*/ 0 w 24"/>
                            <a:gd name="T1" fmla="*/ 1 h 6"/>
                            <a:gd name="T2" fmla="*/ 14 w 24"/>
                            <a:gd name="T3" fmla="*/ 4 h 6"/>
                            <a:gd name="T4" fmla="*/ 24 w 24"/>
                            <a:gd name="T5" fmla="*/ 0 h 6"/>
                            <a:gd name="T6" fmla="*/ 14 w 24"/>
                            <a:gd name="T7" fmla="*/ 6 h 6"/>
                            <a:gd name="T8" fmla="*/ 0 w 24"/>
                            <a:gd name="T9" fmla="*/ 1 h 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24"/>
                            <a:gd name="T16" fmla="*/ 0 h 6"/>
                            <a:gd name="T17" fmla="*/ 24 w 24"/>
                            <a:gd name="T18" fmla="*/ 6 h 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24" h="6">
                              <a:moveTo>
                                <a:pt x="0" y="1"/>
                              </a:moveTo>
                              <a:lnTo>
                                <a:pt x="14" y="4"/>
                              </a:lnTo>
                              <a:lnTo>
                                <a:pt x="24" y="0"/>
                              </a:lnTo>
                              <a:lnTo>
                                <a:pt x="14" y="6"/>
                              </a:lnTo>
                              <a:lnTo>
                                <a:pt x="0" y="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E040A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anose="020F0502020204030204" pitchFamily="34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55362" name="Freeform 39"/>
                    <p:cNvSpPr/>
                    <p:nvPr/>
                  </p:nvSpPr>
                  <p:spPr bwMode="auto">
                    <a:xfrm>
                      <a:off x="2952" y="3156"/>
                      <a:ext cx="65" cy="61"/>
                    </a:xfrm>
                    <a:custGeom>
                      <a:avLst/>
                      <a:gdLst>
                        <a:gd name="T0" fmla="*/ 11 w 194"/>
                        <a:gd name="T1" fmla="*/ 17 h 183"/>
                        <a:gd name="T2" fmla="*/ 32 w 194"/>
                        <a:gd name="T3" fmla="*/ 85 h 183"/>
                        <a:gd name="T4" fmla="*/ 58 w 194"/>
                        <a:gd name="T5" fmla="*/ 125 h 183"/>
                        <a:gd name="T6" fmla="*/ 95 w 194"/>
                        <a:gd name="T7" fmla="*/ 168 h 183"/>
                        <a:gd name="T8" fmla="*/ 119 w 194"/>
                        <a:gd name="T9" fmla="*/ 138 h 183"/>
                        <a:gd name="T10" fmla="*/ 151 w 194"/>
                        <a:gd name="T11" fmla="*/ 67 h 183"/>
                        <a:gd name="T12" fmla="*/ 181 w 194"/>
                        <a:gd name="T13" fmla="*/ 0 h 183"/>
                        <a:gd name="T14" fmla="*/ 194 w 194"/>
                        <a:gd name="T15" fmla="*/ 2 h 183"/>
                        <a:gd name="T16" fmla="*/ 129 w 194"/>
                        <a:gd name="T17" fmla="*/ 140 h 183"/>
                        <a:gd name="T18" fmla="*/ 95 w 194"/>
                        <a:gd name="T19" fmla="*/ 183 h 183"/>
                        <a:gd name="T20" fmla="*/ 49 w 194"/>
                        <a:gd name="T21" fmla="*/ 130 h 183"/>
                        <a:gd name="T22" fmla="*/ 22 w 194"/>
                        <a:gd name="T23" fmla="*/ 89 h 183"/>
                        <a:gd name="T24" fmla="*/ 0 w 194"/>
                        <a:gd name="T25" fmla="*/ 21 h 183"/>
                        <a:gd name="T26" fmla="*/ 11 w 194"/>
                        <a:gd name="T27" fmla="*/ 17 h 183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94"/>
                        <a:gd name="T43" fmla="*/ 0 h 183"/>
                        <a:gd name="T44" fmla="*/ 194 w 194"/>
                        <a:gd name="T45" fmla="*/ 183 h 183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94" h="183">
                          <a:moveTo>
                            <a:pt x="11" y="17"/>
                          </a:moveTo>
                          <a:lnTo>
                            <a:pt x="32" y="85"/>
                          </a:lnTo>
                          <a:lnTo>
                            <a:pt x="58" y="125"/>
                          </a:lnTo>
                          <a:lnTo>
                            <a:pt x="95" y="168"/>
                          </a:lnTo>
                          <a:lnTo>
                            <a:pt x="119" y="138"/>
                          </a:lnTo>
                          <a:lnTo>
                            <a:pt x="151" y="67"/>
                          </a:lnTo>
                          <a:lnTo>
                            <a:pt x="181" y="0"/>
                          </a:lnTo>
                          <a:lnTo>
                            <a:pt x="194" y="2"/>
                          </a:lnTo>
                          <a:lnTo>
                            <a:pt x="129" y="140"/>
                          </a:lnTo>
                          <a:lnTo>
                            <a:pt x="95" y="183"/>
                          </a:lnTo>
                          <a:lnTo>
                            <a:pt x="49" y="130"/>
                          </a:lnTo>
                          <a:lnTo>
                            <a:pt x="22" y="89"/>
                          </a:lnTo>
                          <a:lnTo>
                            <a:pt x="0" y="21"/>
                          </a:lnTo>
                          <a:lnTo>
                            <a:pt x="11" y="17"/>
                          </a:lnTo>
                          <a:close/>
                        </a:path>
                      </a:pathLst>
                    </a:custGeom>
                    <a:solidFill>
                      <a:srgbClr val="6000A0"/>
                    </a:solidFill>
                    <a:ln w="4763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Calibri" panose="020F050202020403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55356" name="Group 40"/>
                <p:cNvGrpSpPr/>
                <p:nvPr/>
              </p:nvGrpSpPr>
              <p:grpSpPr bwMode="auto">
                <a:xfrm>
                  <a:off x="2850" y="3120"/>
                  <a:ext cx="294" cy="82"/>
                  <a:chOff x="2850" y="3120"/>
                  <a:chExt cx="294" cy="82"/>
                </a:xfrm>
              </p:grpSpPr>
              <p:sp>
                <p:nvSpPr>
                  <p:cNvPr id="55357" name="Freeform 41"/>
                  <p:cNvSpPr/>
                  <p:nvPr/>
                </p:nvSpPr>
                <p:spPr bwMode="auto">
                  <a:xfrm>
                    <a:off x="2850" y="3137"/>
                    <a:ext cx="72" cy="65"/>
                  </a:xfrm>
                  <a:custGeom>
                    <a:avLst/>
                    <a:gdLst>
                      <a:gd name="T0" fmla="*/ 196 w 214"/>
                      <a:gd name="T1" fmla="*/ 60 h 196"/>
                      <a:gd name="T2" fmla="*/ 207 w 214"/>
                      <a:gd name="T3" fmla="*/ 75 h 196"/>
                      <a:gd name="T4" fmla="*/ 214 w 214"/>
                      <a:gd name="T5" fmla="*/ 100 h 196"/>
                      <a:gd name="T6" fmla="*/ 208 w 214"/>
                      <a:gd name="T7" fmla="*/ 128 h 196"/>
                      <a:gd name="T8" fmla="*/ 196 w 214"/>
                      <a:gd name="T9" fmla="*/ 147 h 196"/>
                      <a:gd name="T10" fmla="*/ 174 w 214"/>
                      <a:gd name="T11" fmla="*/ 174 h 196"/>
                      <a:gd name="T12" fmla="*/ 155 w 214"/>
                      <a:gd name="T13" fmla="*/ 187 h 196"/>
                      <a:gd name="T14" fmla="*/ 131 w 214"/>
                      <a:gd name="T15" fmla="*/ 196 h 196"/>
                      <a:gd name="T16" fmla="*/ 105 w 214"/>
                      <a:gd name="T17" fmla="*/ 196 h 196"/>
                      <a:gd name="T18" fmla="*/ 88 w 214"/>
                      <a:gd name="T19" fmla="*/ 187 h 196"/>
                      <a:gd name="T20" fmla="*/ 70 w 214"/>
                      <a:gd name="T21" fmla="*/ 176 h 196"/>
                      <a:gd name="T22" fmla="*/ 38 w 214"/>
                      <a:gd name="T23" fmla="*/ 174 h 196"/>
                      <a:gd name="T24" fmla="*/ 8 w 214"/>
                      <a:gd name="T25" fmla="*/ 171 h 196"/>
                      <a:gd name="T26" fmla="*/ 0 w 214"/>
                      <a:gd name="T27" fmla="*/ 164 h 196"/>
                      <a:gd name="T28" fmla="*/ 0 w 214"/>
                      <a:gd name="T29" fmla="*/ 153 h 196"/>
                      <a:gd name="T30" fmla="*/ 8 w 214"/>
                      <a:gd name="T31" fmla="*/ 146 h 196"/>
                      <a:gd name="T32" fmla="*/ 30 w 214"/>
                      <a:gd name="T33" fmla="*/ 142 h 196"/>
                      <a:gd name="T34" fmla="*/ 54 w 214"/>
                      <a:gd name="T35" fmla="*/ 145 h 196"/>
                      <a:gd name="T36" fmla="*/ 2 w 214"/>
                      <a:gd name="T37" fmla="*/ 108 h 196"/>
                      <a:gd name="T38" fmla="*/ 0 w 214"/>
                      <a:gd name="T39" fmla="*/ 96 h 196"/>
                      <a:gd name="T40" fmla="*/ 4 w 214"/>
                      <a:gd name="T41" fmla="*/ 87 h 196"/>
                      <a:gd name="T42" fmla="*/ 17 w 214"/>
                      <a:gd name="T43" fmla="*/ 81 h 196"/>
                      <a:gd name="T44" fmla="*/ 74 w 214"/>
                      <a:gd name="T45" fmla="*/ 115 h 196"/>
                      <a:gd name="T46" fmla="*/ 40 w 214"/>
                      <a:gd name="T47" fmla="*/ 89 h 196"/>
                      <a:gd name="T48" fmla="*/ 13 w 214"/>
                      <a:gd name="T49" fmla="*/ 64 h 196"/>
                      <a:gd name="T50" fmla="*/ 14 w 214"/>
                      <a:gd name="T51" fmla="*/ 53 h 196"/>
                      <a:gd name="T52" fmla="*/ 21 w 214"/>
                      <a:gd name="T53" fmla="*/ 47 h 196"/>
                      <a:gd name="T54" fmla="*/ 33 w 214"/>
                      <a:gd name="T55" fmla="*/ 46 h 196"/>
                      <a:gd name="T56" fmla="*/ 99 w 214"/>
                      <a:gd name="T57" fmla="*/ 89 h 196"/>
                      <a:gd name="T58" fmla="*/ 74 w 214"/>
                      <a:gd name="T59" fmla="*/ 68 h 196"/>
                      <a:gd name="T60" fmla="*/ 51 w 214"/>
                      <a:gd name="T61" fmla="*/ 36 h 196"/>
                      <a:gd name="T62" fmla="*/ 51 w 214"/>
                      <a:gd name="T63" fmla="*/ 28 h 196"/>
                      <a:gd name="T64" fmla="*/ 57 w 214"/>
                      <a:gd name="T65" fmla="*/ 22 h 196"/>
                      <a:gd name="T66" fmla="*/ 68 w 214"/>
                      <a:gd name="T67" fmla="*/ 20 h 196"/>
                      <a:gd name="T68" fmla="*/ 93 w 214"/>
                      <a:gd name="T69" fmla="*/ 35 h 196"/>
                      <a:gd name="T70" fmla="*/ 120 w 214"/>
                      <a:gd name="T71" fmla="*/ 57 h 196"/>
                      <a:gd name="T72" fmla="*/ 141 w 214"/>
                      <a:gd name="T73" fmla="*/ 69 h 196"/>
                      <a:gd name="T74" fmla="*/ 150 w 214"/>
                      <a:gd name="T75" fmla="*/ 67 h 196"/>
                      <a:gd name="T76" fmla="*/ 141 w 214"/>
                      <a:gd name="T77" fmla="*/ 50 h 196"/>
                      <a:gd name="T78" fmla="*/ 142 w 214"/>
                      <a:gd name="T79" fmla="*/ 29 h 196"/>
                      <a:gd name="T80" fmla="*/ 155 w 214"/>
                      <a:gd name="T81" fmla="*/ 11 h 196"/>
                      <a:gd name="T82" fmla="*/ 166 w 214"/>
                      <a:gd name="T83" fmla="*/ 2 h 196"/>
                      <a:gd name="T84" fmla="*/ 174 w 214"/>
                      <a:gd name="T85" fmla="*/ 0 h 196"/>
                      <a:gd name="T86" fmla="*/ 180 w 214"/>
                      <a:gd name="T87" fmla="*/ 4 h 196"/>
                      <a:gd name="T88" fmla="*/ 186 w 214"/>
                      <a:gd name="T89" fmla="*/ 13 h 196"/>
                      <a:gd name="T90" fmla="*/ 180 w 214"/>
                      <a:gd name="T91" fmla="*/ 27 h 196"/>
                      <a:gd name="T92" fmla="*/ 178 w 214"/>
                      <a:gd name="T93" fmla="*/ 43 h 196"/>
                      <a:gd name="T94" fmla="*/ 184 w 214"/>
                      <a:gd name="T95" fmla="*/ 54 h 196"/>
                      <a:gd name="T96" fmla="*/ 196 w 214"/>
                      <a:gd name="T97" fmla="*/ 60 h 19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214"/>
                      <a:gd name="T148" fmla="*/ 0 h 196"/>
                      <a:gd name="T149" fmla="*/ 214 w 214"/>
                      <a:gd name="T150" fmla="*/ 196 h 19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214" h="196">
                        <a:moveTo>
                          <a:pt x="196" y="60"/>
                        </a:moveTo>
                        <a:lnTo>
                          <a:pt x="207" y="75"/>
                        </a:lnTo>
                        <a:lnTo>
                          <a:pt x="214" y="100"/>
                        </a:lnTo>
                        <a:lnTo>
                          <a:pt x="208" y="128"/>
                        </a:lnTo>
                        <a:lnTo>
                          <a:pt x="196" y="147"/>
                        </a:lnTo>
                        <a:lnTo>
                          <a:pt x="174" y="174"/>
                        </a:lnTo>
                        <a:lnTo>
                          <a:pt x="155" y="187"/>
                        </a:lnTo>
                        <a:lnTo>
                          <a:pt x="131" y="196"/>
                        </a:lnTo>
                        <a:lnTo>
                          <a:pt x="105" y="196"/>
                        </a:lnTo>
                        <a:lnTo>
                          <a:pt x="88" y="187"/>
                        </a:lnTo>
                        <a:lnTo>
                          <a:pt x="70" y="176"/>
                        </a:lnTo>
                        <a:lnTo>
                          <a:pt x="38" y="174"/>
                        </a:lnTo>
                        <a:lnTo>
                          <a:pt x="8" y="171"/>
                        </a:lnTo>
                        <a:lnTo>
                          <a:pt x="0" y="164"/>
                        </a:lnTo>
                        <a:lnTo>
                          <a:pt x="0" y="153"/>
                        </a:lnTo>
                        <a:lnTo>
                          <a:pt x="8" y="146"/>
                        </a:lnTo>
                        <a:lnTo>
                          <a:pt x="30" y="142"/>
                        </a:lnTo>
                        <a:lnTo>
                          <a:pt x="54" y="145"/>
                        </a:lnTo>
                        <a:lnTo>
                          <a:pt x="2" y="108"/>
                        </a:lnTo>
                        <a:lnTo>
                          <a:pt x="0" y="96"/>
                        </a:lnTo>
                        <a:lnTo>
                          <a:pt x="4" y="87"/>
                        </a:lnTo>
                        <a:lnTo>
                          <a:pt x="17" y="81"/>
                        </a:lnTo>
                        <a:lnTo>
                          <a:pt x="74" y="115"/>
                        </a:lnTo>
                        <a:lnTo>
                          <a:pt x="40" y="89"/>
                        </a:lnTo>
                        <a:lnTo>
                          <a:pt x="13" y="64"/>
                        </a:lnTo>
                        <a:lnTo>
                          <a:pt x="14" y="53"/>
                        </a:lnTo>
                        <a:lnTo>
                          <a:pt x="21" y="47"/>
                        </a:lnTo>
                        <a:lnTo>
                          <a:pt x="33" y="46"/>
                        </a:lnTo>
                        <a:lnTo>
                          <a:pt x="99" y="89"/>
                        </a:lnTo>
                        <a:lnTo>
                          <a:pt x="74" y="68"/>
                        </a:lnTo>
                        <a:lnTo>
                          <a:pt x="51" y="36"/>
                        </a:lnTo>
                        <a:lnTo>
                          <a:pt x="51" y="28"/>
                        </a:lnTo>
                        <a:lnTo>
                          <a:pt x="57" y="22"/>
                        </a:lnTo>
                        <a:lnTo>
                          <a:pt x="68" y="20"/>
                        </a:lnTo>
                        <a:lnTo>
                          <a:pt x="93" y="35"/>
                        </a:lnTo>
                        <a:lnTo>
                          <a:pt x="120" y="57"/>
                        </a:lnTo>
                        <a:lnTo>
                          <a:pt x="141" y="69"/>
                        </a:lnTo>
                        <a:lnTo>
                          <a:pt x="150" y="67"/>
                        </a:lnTo>
                        <a:lnTo>
                          <a:pt x="141" y="50"/>
                        </a:lnTo>
                        <a:lnTo>
                          <a:pt x="142" y="29"/>
                        </a:lnTo>
                        <a:lnTo>
                          <a:pt x="155" y="11"/>
                        </a:lnTo>
                        <a:lnTo>
                          <a:pt x="166" y="2"/>
                        </a:lnTo>
                        <a:lnTo>
                          <a:pt x="174" y="0"/>
                        </a:lnTo>
                        <a:lnTo>
                          <a:pt x="180" y="4"/>
                        </a:lnTo>
                        <a:lnTo>
                          <a:pt x="186" y="13"/>
                        </a:lnTo>
                        <a:lnTo>
                          <a:pt x="180" y="27"/>
                        </a:lnTo>
                        <a:lnTo>
                          <a:pt x="178" y="43"/>
                        </a:lnTo>
                        <a:lnTo>
                          <a:pt x="184" y="54"/>
                        </a:lnTo>
                        <a:lnTo>
                          <a:pt x="196" y="6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4763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55358" name="Freeform 42"/>
                  <p:cNvSpPr/>
                  <p:nvPr/>
                </p:nvSpPr>
                <p:spPr bwMode="auto">
                  <a:xfrm>
                    <a:off x="3072" y="3120"/>
                    <a:ext cx="72" cy="66"/>
                  </a:xfrm>
                  <a:custGeom>
                    <a:avLst/>
                    <a:gdLst>
                      <a:gd name="T0" fmla="*/ 18 w 216"/>
                      <a:gd name="T1" fmla="*/ 61 h 196"/>
                      <a:gd name="T2" fmla="*/ 6 w 216"/>
                      <a:gd name="T3" fmla="*/ 76 h 196"/>
                      <a:gd name="T4" fmla="*/ 0 w 216"/>
                      <a:gd name="T5" fmla="*/ 101 h 196"/>
                      <a:gd name="T6" fmla="*/ 5 w 216"/>
                      <a:gd name="T7" fmla="*/ 128 h 196"/>
                      <a:gd name="T8" fmla="*/ 18 w 216"/>
                      <a:gd name="T9" fmla="*/ 148 h 196"/>
                      <a:gd name="T10" fmla="*/ 40 w 216"/>
                      <a:gd name="T11" fmla="*/ 174 h 196"/>
                      <a:gd name="T12" fmla="*/ 59 w 216"/>
                      <a:gd name="T13" fmla="*/ 189 h 196"/>
                      <a:gd name="T14" fmla="*/ 82 w 216"/>
                      <a:gd name="T15" fmla="*/ 196 h 196"/>
                      <a:gd name="T16" fmla="*/ 110 w 216"/>
                      <a:gd name="T17" fmla="*/ 195 h 196"/>
                      <a:gd name="T18" fmla="*/ 127 w 216"/>
                      <a:gd name="T19" fmla="*/ 189 h 196"/>
                      <a:gd name="T20" fmla="*/ 144 w 216"/>
                      <a:gd name="T21" fmla="*/ 177 h 196"/>
                      <a:gd name="T22" fmla="*/ 178 w 216"/>
                      <a:gd name="T23" fmla="*/ 174 h 196"/>
                      <a:gd name="T24" fmla="*/ 208 w 216"/>
                      <a:gd name="T25" fmla="*/ 171 h 196"/>
                      <a:gd name="T26" fmla="*/ 216 w 216"/>
                      <a:gd name="T27" fmla="*/ 165 h 196"/>
                      <a:gd name="T28" fmla="*/ 216 w 216"/>
                      <a:gd name="T29" fmla="*/ 153 h 196"/>
                      <a:gd name="T30" fmla="*/ 208 w 216"/>
                      <a:gd name="T31" fmla="*/ 147 h 196"/>
                      <a:gd name="T32" fmla="*/ 186 w 216"/>
                      <a:gd name="T33" fmla="*/ 143 h 196"/>
                      <a:gd name="T34" fmla="*/ 160 w 216"/>
                      <a:gd name="T35" fmla="*/ 146 h 196"/>
                      <a:gd name="T36" fmla="*/ 213 w 216"/>
                      <a:gd name="T37" fmla="*/ 108 h 196"/>
                      <a:gd name="T38" fmla="*/ 216 w 216"/>
                      <a:gd name="T39" fmla="*/ 97 h 196"/>
                      <a:gd name="T40" fmla="*/ 211 w 216"/>
                      <a:gd name="T41" fmla="*/ 87 h 196"/>
                      <a:gd name="T42" fmla="*/ 201 w 216"/>
                      <a:gd name="T43" fmla="*/ 83 h 196"/>
                      <a:gd name="T44" fmla="*/ 140 w 216"/>
                      <a:gd name="T45" fmla="*/ 116 h 196"/>
                      <a:gd name="T46" fmla="*/ 197 w 216"/>
                      <a:gd name="T47" fmla="*/ 73 h 196"/>
                      <a:gd name="T48" fmla="*/ 200 w 216"/>
                      <a:gd name="T49" fmla="*/ 65 h 196"/>
                      <a:gd name="T50" fmla="*/ 200 w 216"/>
                      <a:gd name="T51" fmla="*/ 56 h 196"/>
                      <a:gd name="T52" fmla="*/ 195 w 216"/>
                      <a:gd name="T53" fmla="*/ 50 h 196"/>
                      <a:gd name="T54" fmla="*/ 185 w 216"/>
                      <a:gd name="T55" fmla="*/ 48 h 196"/>
                      <a:gd name="T56" fmla="*/ 115 w 216"/>
                      <a:gd name="T57" fmla="*/ 91 h 196"/>
                      <a:gd name="T58" fmla="*/ 154 w 216"/>
                      <a:gd name="T59" fmla="*/ 51 h 196"/>
                      <a:gd name="T60" fmla="*/ 166 w 216"/>
                      <a:gd name="T61" fmla="*/ 39 h 196"/>
                      <a:gd name="T62" fmla="*/ 163 w 216"/>
                      <a:gd name="T63" fmla="*/ 28 h 196"/>
                      <a:gd name="T64" fmla="*/ 156 w 216"/>
                      <a:gd name="T65" fmla="*/ 21 h 196"/>
                      <a:gd name="T66" fmla="*/ 147 w 216"/>
                      <a:gd name="T67" fmla="*/ 20 h 196"/>
                      <a:gd name="T68" fmla="*/ 121 w 216"/>
                      <a:gd name="T69" fmla="*/ 37 h 196"/>
                      <a:gd name="T70" fmla="*/ 94 w 216"/>
                      <a:gd name="T71" fmla="*/ 58 h 196"/>
                      <a:gd name="T72" fmla="*/ 72 w 216"/>
                      <a:gd name="T73" fmla="*/ 70 h 196"/>
                      <a:gd name="T74" fmla="*/ 63 w 216"/>
                      <a:gd name="T75" fmla="*/ 68 h 196"/>
                      <a:gd name="T76" fmla="*/ 72 w 216"/>
                      <a:gd name="T77" fmla="*/ 51 h 196"/>
                      <a:gd name="T78" fmla="*/ 71 w 216"/>
                      <a:gd name="T79" fmla="*/ 30 h 196"/>
                      <a:gd name="T80" fmla="*/ 59 w 216"/>
                      <a:gd name="T81" fmla="*/ 12 h 196"/>
                      <a:gd name="T82" fmla="*/ 48 w 216"/>
                      <a:gd name="T83" fmla="*/ 3 h 196"/>
                      <a:gd name="T84" fmla="*/ 40 w 216"/>
                      <a:gd name="T85" fmla="*/ 0 h 196"/>
                      <a:gd name="T86" fmla="*/ 33 w 216"/>
                      <a:gd name="T87" fmla="*/ 5 h 196"/>
                      <a:gd name="T88" fmla="*/ 28 w 216"/>
                      <a:gd name="T89" fmla="*/ 15 h 196"/>
                      <a:gd name="T90" fmla="*/ 33 w 216"/>
                      <a:gd name="T91" fmla="*/ 28 h 196"/>
                      <a:gd name="T92" fmla="*/ 35 w 216"/>
                      <a:gd name="T93" fmla="*/ 43 h 196"/>
                      <a:gd name="T94" fmla="*/ 30 w 216"/>
                      <a:gd name="T95" fmla="*/ 54 h 196"/>
                      <a:gd name="T96" fmla="*/ 18 w 216"/>
                      <a:gd name="T97" fmla="*/ 61 h 19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w 216"/>
                      <a:gd name="T148" fmla="*/ 0 h 196"/>
                      <a:gd name="T149" fmla="*/ 216 w 216"/>
                      <a:gd name="T150" fmla="*/ 196 h 19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T147" t="T148" r="T149" b="T150"/>
                    <a:pathLst>
                      <a:path w="216" h="196">
                        <a:moveTo>
                          <a:pt x="18" y="61"/>
                        </a:moveTo>
                        <a:lnTo>
                          <a:pt x="6" y="76"/>
                        </a:lnTo>
                        <a:lnTo>
                          <a:pt x="0" y="101"/>
                        </a:lnTo>
                        <a:lnTo>
                          <a:pt x="5" y="128"/>
                        </a:lnTo>
                        <a:lnTo>
                          <a:pt x="18" y="148"/>
                        </a:lnTo>
                        <a:lnTo>
                          <a:pt x="40" y="174"/>
                        </a:lnTo>
                        <a:lnTo>
                          <a:pt x="59" y="189"/>
                        </a:lnTo>
                        <a:lnTo>
                          <a:pt x="82" y="196"/>
                        </a:lnTo>
                        <a:lnTo>
                          <a:pt x="110" y="195"/>
                        </a:lnTo>
                        <a:lnTo>
                          <a:pt x="127" y="189"/>
                        </a:lnTo>
                        <a:lnTo>
                          <a:pt x="144" y="177"/>
                        </a:lnTo>
                        <a:lnTo>
                          <a:pt x="178" y="174"/>
                        </a:lnTo>
                        <a:lnTo>
                          <a:pt x="208" y="171"/>
                        </a:lnTo>
                        <a:lnTo>
                          <a:pt x="216" y="165"/>
                        </a:lnTo>
                        <a:lnTo>
                          <a:pt x="216" y="153"/>
                        </a:lnTo>
                        <a:lnTo>
                          <a:pt x="208" y="147"/>
                        </a:lnTo>
                        <a:lnTo>
                          <a:pt x="186" y="143"/>
                        </a:lnTo>
                        <a:lnTo>
                          <a:pt x="160" y="146"/>
                        </a:lnTo>
                        <a:lnTo>
                          <a:pt x="213" y="108"/>
                        </a:lnTo>
                        <a:lnTo>
                          <a:pt x="216" y="97"/>
                        </a:lnTo>
                        <a:lnTo>
                          <a:pt x="211" y="87"/>
                        </a:lnTo>
                        <a:lnTo>
                          <a:pt x="201" y="83"/>
                        </a:lnTo>
                        <a:lnTo>
                          <a:pt x="140" y="116"/>
                        </a:lnTo>
                        <a:lnTo>
                          <a:pt x="197" y="73"/>
                        </a:lnTo>
                        <a:lnTo>
                          <a:pt x="200" y="65"/>
                        </a:lnTo>
                        <a:lnTo>
                          <a:pt x="200" y="56"/>
                        </a:lnTo>
                        <a:lnTo>
                          <a:pt x="195" y="50"/>
                        </a:lnTo>
                        <a:lnTo>
                          <a:pt x="185" y="48"/>
                        </a:lnTo>
                        <a:lnTo>
                          <a:pt x="115" y="91"/>
                        </a:lnTo>
                        <a:lnTo>
                          <a:pt x="154" y="51"/>
                        </a:lnTo>
                        <a:lnTo>
                          <a:pt x="166" y="39"/>
                        </a:lnTo>
                        <a:lnTo>
                          <a:pt x="163" y="28"/>
                        </a:lnTo>
                        <a:lnTo>
                          <a:pt x="156" y="21"/>
                        </a:lnTo>
                        <a:lnTo>
                          <a:pt x="147" y="20"/>
                        </a:lnTo>
                        <a:lnTo>
                          <a:pt x="121" y="37"/>
                        </a:lnTo>
                        <a:lnTo>
                          <a:pt x="94" y="58"/>
                        </a:lnTo>
                        <a:lnTo>
                          <a:pt x="72" y="70"/>
                        </a:lnTo>
                        <a:lnTo>
                          <a:pt x="63" y="68"/>
                        </a:lnTo>
                        <a:lnTo>
                          <a:pt x="72" y="51"/>
                        </a:lnTo>
                        <a:lnTo>
                          <a:pt x="71" y="30"/>
                        </a:lnTo>
                        <a:lnTo>
                          <a:pt x="59" y="12"/>
                        </a:lnTo>
                        <a:lnTo>
                          <a:pt x="48" y="3"/>
                        </a:lnTo>
                        <a:lnTo>
                          <a:pt x="40" y="0"/>
                        </a:lnTo>
                        <a:lnTo>
                          <a:pt x="33" y="5"/>
                        </a:lnTo>
                        <a:lnTo>
                          <a:pt x="28" y="15"/>
                        </a:lnTo>
                        <a:lnTo>
                          <a:pt x="33" y="28"/>
                        </a:lnTo>
                        <a:lnTo>
                          <a:pt x="35" y="43"/>
                        </a:lnTo>
                        <a:lnTo>
                          <a:pt x="30" y="54"/>
                        </a:lnTo>
                        <a:lnTo>
                          <a:pt x="18" y="61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4763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Calibri" panose="020F0502020204030204" pitchFamily="34" charset="0"/>
                    </a:endParaRPr>
                  </a:p>
                </p:txBody>
              </p:sp>
            </p:grpSp>
          </p:grpSp>
          <p:grpSp>
            <p:nvGrpSpPr>
              <p:cNvPr id="55331" name="Group 43"/>
              <p:cNvGrpSpPr/>
              <p:nvPr/>
            </p:nvGrpSpPr>
            <p:grpSpPr bwMode="auto">
              <a:xfrm>
                <a:off x="2875" y="2909"/>
                <a:ext cx="187" cy="262"/>
                <a:chOff x="2875" y="2909"/>
                <a:chExt cx="187" cy="262"/>
              </a:xfrm>
            </p:grpSpPr>
            <p:grpSp>
              <p:nvGrpSpPr>
                <p:cNvPr id="55332" name="Group 44"/>
                <p:cNvGrpSpPr/>
                <p:nvPr/>
              </p:nvGrpSpPr>
              <p:grpSpPr bwMode="auto">
                <a:xfrm>
                  <a:off x="2875" y="2909"/>
                  <a:ext cx="187" cy="262"/>
                  <a:chOff x="2875" y="2909"/>
                  <a:chExt cx="187" cy="262"/>
                </a:xfrm>
              </p:grpSpPr>
              <p:grpSp>
                <p:nvGrpSpPr>
                  <p:cNvPr id="55344" name="Group 45"/>
                  <p:cNvGrpSpPr/>
                  <p:nvPr/>
                </p:nvGrpSpPr>
                <p:grpSpPr bwMode="auto">
                  <a:xfrm>
                    <a:off x="2875" y="2921"/>
                    <a:ext cx="171" cy="250"/>
                    <a:chOff x="2875" y="2921"/>
                    <a:chExt cx="171" cy="250"/>
                  </a:xfrm>
                </p:grpSpPr>
                <p:sp>
                  <p:nvSpPr>
                    <p:cNvPr id="55353" name="Freeform 46"/>
                    <p:cNvSpPr/>
                    <p:nvPr/>
                  </p:nvSpPr>
                  <p:spPr bwMode="auto">
                    <a:xfrm>
                      <a:off x="2875" y="2921"/>
                      <a:ext cx="171" cy="250"/>
                    </a:xfrm>
                    <a:custGeom>
                      <a:avLst/>
                      <a:gdLst>
                        <a:gd name="T0" fmla="*/ 252 w 515"/>
                        <a:gd name="T1" fmla="*/ 77 h 749"/>
                        <a:gd name="T2" fmla="*/ 229 w 515"/>
                        <a:gd name="T3" fmla="*/ 116 h 749"/>
                        <a:gd name="T4" fmla="*/ 210 w 515"/>
                        <a:gd name="T5" fmla="*/ 179 h 749"/>
                        <a:gd name="T6" fmla="*/ 197 w 515"/>
                        <a:gd name="T7" fmla="*/ 225 h 749"/>
                        <a:gd name="T8" fmla="*/ 160 w 515"/>
                        <a:gd name="T9" fmla="*/ 250 h 749"/>
                        <a:gd name="T10" fmla="*/ 91 w 515"/>
                        <a:gd name="T11" fmla="*/ 273 h 749"/>
                        <a:gd name="T12" fmla="*/ 33 w 515"/>
                        <a:gd name="T13" fmla="*/ 298 h 749"/>
                        <a:gd name="T14" fmla="*/ 4 w 515"/>
                        <a:gd name="T15" fmla="*/ 329 h 749"/>
                        <a:gd name="T16" fmla="*/ 0 w 515"/>
                        <a:gd name="T17" fmla="*/ 369 h 749"/>
                        <a:gd name="T18" fmla="*/ 19 w 515"/>
                        <a:gd name="T19" fmla="*/ 401 h 749"/>
                        <a:gd name="T20" fmla="*/ 62 w 515"/>
                        <a:gd name="T21" fmla="*/ 420 h 749"/>
                        <a:gd name="T22" fmla="*/ 129 w 515"/>
                        <a:gd name="T23" fmla="*/ 426 h 749"/>
                        <a:gd name="T24" fmla="*/ 192 w 515"/>
                        <a:gd name="T25" fmla="*/ 416 h 749"/>
                        <a:gd name="T26" fmla="*/ 184 w 515"/>
                        <a:gd name="T27" fmla="*/ 495 h 749"/>
                        <a:gd name="T28" fmla="*/ 195 w 515"/>
                        <a:gd name="T29" fmla="*/ 603 h 749"/>
                        <a:gd name="T30" fmla="*/ 216 w 515"/>
                        <a:gd name="T31" fmla="*/ 675 h 749"/>
                        <a:gd name="T32" fmla="*/ 244 w 515"/>
                        <a:gd name="T33" fmla="*/ 716 h 749"/>
                        <a:gd name="T34" fmla="*/ 282 w 515"/>
                        <a:gd name="T35" fmla="*/ 744 h 749"/>
                        <a:gd name="T36" fmla="*/ 324 w 515"/>
                        <a:gd name="T37" fmla="*/ 744 h 749"/>
                        <a:gd name="T38" fmla="*/ 374 w 515"/>
                        <a:gd name="T39" fmla="*/ 711 h 749"/>
                        <a:gd name="T40" fmla="*/ 407 w 515"/>
                        <a:gd name="T41" fmla="*/ 647 h 749"/>
                        <a:gd name="T42" fmla="*/ 437 w 515"/>
                        <a:gd name="T43" fmla="*/ 549 h 749"/>
                        <a:gd name="T44" fmla="*/ 455 w 515"/>
                        <a:gd name="T45" fmla="*/ 475 h 749"/>
                        <a:gd name="T46" fmla="*/ 466 w 515"/>
                        <a:gd name="T47" fmla="*/ 381 h 749"/>
                        <a:gd name="T48" fmla="*/ 466 w 515"/>
                        <a:gd name="T49" fmla="*/ 338 h 749"/>
                        <a:gd name="T50" fmla="*/ 492 w 515"/>
                        <a:gd name="T51" fmla="*/ 334 h 749"/>
                        <a:gd name="T52" fmla="*/ 513 w 515"/>
                        <a:gd name="T53" fmla="*/ 306 h 749"/>
                        <a:gd name="T54" fmla="*/ 511 w 515"/>
                        <a:gd name="T55" fmla="*/ 277 h 749"/>
                        <a:gd name="T56" fmla="*/ 489 w 515"/>
                        <a:gd name="T57" fmla="*/ 264 h 749"/>
                        <a:gd name="T58" fmla="*/ 490 w 515"/>
                        <a:gd name="T59" fmla="*/ 232 h 749"/>
                        <a:gd name="T60" fmla="*/ 501 w 515"/>
                        <a:gd name="T61" fmla="*/ 128 h 749"/>
                        <a:gd name="T62" fmla="*/ 459 w 515"/>
                        <a:gd name="T63" fmla="*/ 24 h 749"/>
                        <a:gd name="T64" fmla="*/ 370 w 515"/>
                        <a:gd name="T65" fmla="*/ 0 h 749"/>
                        <a:gd name="T66" fmla="*/ 285 w 515"/>
                        <a:gd name="T67" fmla="*/ 38 h 749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w 515"/>
                        <a:gd name="T103" fmla="*/ 0 h 749"/>
                        <a:gd name="T104" fmla="*/ 515 w 515"/>
                        <a:gd name="T105" fmla="*/ 749 h 749"/>
                      </a:gdLst>
                      <a:ahLst/>
                      <a:cxnLst>
                        <a:cxn ang="T68">
                          <a:pos x="T0" y="T1"/>
                        </a:cxn>
                        <a:cxn ang="T69">
                          <a:pos x="T2" y="T3"/>
                        </a:cxn>
                        <a:cxn ang="T70">
                          <a:pos x="T4" y="T5"/>
                        </a:cxn>
                        <a:cxn ang="T71">
                          <a:pos x="T6" y="T7"/>
                        </a:cxn>
                        <a:cxn ang="T72">
                          <a:pos x="T8" y="T9"/>
                        </a:cxn>
                        <a:cxn ang="T73">
                          <a:pos x="T10" y="T11"/>
                        </a:cxn>
                        <a:cxn ang="T74">
                          <a:pos x="T12" y="T13"/>
                        </a:cxn>
                        <a:cxn ang="T75">
                          <a:pos x="T14" y="T15"/>
                        </a:cxn>
                        <a:cxn ang="T76">
                          <a:pos x="T16" y="T17"/>
                        </a:cxn>
                        <a:cxn ang="T77">
                          <a:pos x="T18" y="T19"/>
                        </a:cxn>
                        <a:cxn ang="T78">
                          <a:pos x="T20" y="T21"/>
                        </a:cxn>
                        <a:cxn ang="T79">
                          <a:pos x="T22" y="T23"/>
                        </a:cxn>
                        <a:cxn ang="T80">
                          <a:pos x="T24" y="T25"/>
                        </a:cxn>
                        <a:cxn ang="T81">
                          <a:pos x="T26" y="T27"/>
                        </a:cxn>
                        <a:cxn ang="T82">
                          <a:pos x="T28" y="T29"/>
                        </a:cxn>
                        <a:cxn ang="T83">
                          <a:pos x="T30" y="T31"/>
                        </a:cxn>
                        <a:cxn ang="T84">
                          <a:pos x="T32" y="T33"/>
                        </a:cxn>
                        <a:cxn ang="T85">
                          <a:pos x="T34" y="T35"/>
                        </a:cxn>
                        <a:cxn ang="T86">
                          <a:pos x="T36" y="T37"/>
                        </a:cxn>
                        <a:cxn ang="T87">
                          <a:pos x="T38" y="T39"/>
                        </a:cxn>
                        <a:cxn ang="T88">
                          <a:pos x="T40" y="T41"/>
                        </a:cxn>
                        <a:cxn ang="T89">
                          <a:pos x="T42" y="T43"/>
                        </a:cxn>
                        <a:cxn ang="T90">
                          <a:pos x="T44" y="T45"/>
                        </a:cxn>
                        <a:cxn ang="T91">
                          <a:pos x="T46" y="T47"/>
                        </a:cxn>
                        <a:cxn ang="T92">
                          <a:pos x="T48" y="T49"/>
                        </a:cxn>
                        <a:cxn ang="T93">
                          <a:pos x="T50" y="T51"/>
                        </a:cxn>
                        <a:cxn ang="T94">
                          <a:pos x="T52" y="T53"/>
                        </a:cxn>
                        <a:cxn ang="T95">
                          <a:pos x="T54" y="T55"/>
                        </a:cxn>
                        <a:cxn ang="T96">
                          <a:pos x="T56" y="T57"/>
                        </a:cxn>
                        <a:cxn ang="T97">
                          <a:pos x="T58" y="T59"/>
                        </a:cxn>
                        <a:cxn ang="T98">
                          <a:pos x="T60" y="T61"/>
                        </a:cxn>
                        <a:cxn ang="T99">
                          <a:pos x="T62" y="T63"/>
                        </a:cxn>
                        <a:cxn ang="T100">
                          <a:pos x="T64" y="T65"/>
                        </a:cxn>
                        <a:cxn ang="T101">
                          <a:pos x="T66" y="T67"/>
                        </a:cxn>
                      </a:cxnLst>
                      <a:rect l="T102" t="T103" r="T104" b="T105"/>
                      <a:pathLst>
                        <a:path w="515" h="749">
                          <a:moveTo>
                            <a:pt x="285" y="38"/>
                          </a:moveTo>
                          <a:lnTo>
                            <a:pt x="252" y="77"/>
                          </a:lnTo>
                          <a:lnTo>
                            <a:pt x="239" y="95"/>
                          </a:lnTo>
                          <a:lnTo>
                            <a:pt x="229" y="116"/>
                          </a:lnTo>
                          <a:lnTo>
                            <a:pt x="219" y="145"/>
                          </a:lnTo>
                          <a:lnTo>
                            <a:pt x="210" y="179"/>
                          </a:lnTo>
                          <a:lnTo>
                            <a:pt x="202" y="207"/>
                          </a:lnTo>
                          <a:lnTo>
                            <a:pt x="197" y="225"/>
                          </a:lnTo>
                          <a:lnTo>
                            <a:pt x="187" y="238"/>
                          </a:lnTo>
                          <a:lnTo>
                            <a:pt x="160" y="250"/>
                          </a:lnTo>
                          <a:lnTo>
                            <a:pt x="125" y="259"/>
                          </a:lnTo>
                          <a:lnTo>
                            <a:pt x="91" y="273"/>
                          </a:lnTo>
                          <a:lnTo>
                            <a:pt x="55" y="286"/>
                          </a:lnTo>
                          <a:lnTo>
                            <a:pt x="33" y="298"/>
                          </a:lnTo>
                          <a:lnTo>
                            <a:pt x="15" y="311"/>
                          </a:lnTo>
                          <a:lnTo>
                            <a:pt x="4" y="329"/>
                          </a:lnTo>
                          <a:lnTo>
                            <a:pt x="0" y="349"/>
                          </a:lnTo>
                          <a:lnTo>
                            <a:pt x="0" y="369"/>
                          </a:lnTo>
                          <a:lnTo>
                            <a:pt x="7" y="386"/>
                          </a:lnTo>
                          <a:lnTo>
                            <a:pt x="19" y="401"/>
                          </a:lnTo>
                          <a:lnTo>
                            <a:pt x="37" y="412"/>
                          </a:lnTo>
                          <a:lnTo>
                            <a:pt x="62" y="420"/>
                          </a:lnTo>
                          <a:lnTo>
                            <a:pt x="96" y="425"/>
                          </a:lnTo>
                          <a:lnTo>
                            <a:pt x="129" y="426"/>
                          </a:lnTo>
                          <a:lnTo>
                            <a:pt x="166" y="422"/>
                          </a:lnTo>
                          <a:lnTo>
                            <a:pt x="192" y="416"/>
                          </a:lnTo>
                          <a:lnTo>
                            <a:pt x="187" y="446"/>
                          </a:lnTo>
                          <a:lnTo>
                            <a:pt x="184" y="495"/>
                          </a:lnTo>
                          <a:lnTo>
                            <a:pt x="187" y="546"/>
                          </a:lnTo>
                          <a:lnTo>
                            <a:pt x="195" y="603"/>
                          </a:lnTo>
                          <a:lnTo>
                            <a:pt x="207" y="654"/>
                          </a:lnTo>
                          <a:lnTo>
                            <a:pt x="216" y="675"/>
                          </a:lnTo>
                          <a:lnTo>
                            <a:pt x="227" y="695"/>
                          </a:lnTo>
                          <a:lnTo>
                            <a:pt x="244" y="716"/>
                          </a:lnTo>
                          <a:lnTo>
                            <a:pt x="268" y="736"/>
                          </a:lnTo>
                          <a:lnTo>
                            <a:pt x="282" y="744"/>
                          </a:lnTo>
                          <a:lnTo>
                            <a:pt x="307" y="749"/>
                          </a:lnTo>
                          <a:lnTo>
                            <a:pt x="324" y="744"/>
                          </a:lnTo>
                          <a:lnTo>
                            <a:pt x="347" y="736"/>
                          </a:lnTo>
                          <a:lnTo>
                            <a:pt x="374" y="711"/>
                          </a:lnTo>
                          <a:lnTo>
                            <a:pt x="392" y="680"/>
                          </a:lnTo>
                          <a:lnTo>
                            <a:pt x="407" y="647"/>
                          </a:lnTo>
                          <a:lnTo>
                            <a:pt x="423" y="592"/>
                          </a:lnTo>
                          <a:lnTo>
                            <a:pt x="437" y="549"/>
                          </a:lnTo>
                          <a:lnTo>
                            <a:pt x="448" y="504"/>
                          </a:lnTo>
                          <a:lnTo>
                            <a:pt x="455" y="475"/>
                          </a:lnTo>
                          <a:lnTo>
                            <a:pt x="462" y="424"/>
                          </a:lnTo>
                          <a:lnTo>
                            <a:pt x="466" y="381"/>
                          </a:lnTo>
                          <a:lnTo>
                            <a:pt x="469" y="353"/>
                          </a:lnTo>
                          <a:lnTo>
                            <a:pt x="466" y="338"/>
                          </a:lnTo>
                          <a:lnTo>
                            <a:pt x="478" y="340"/>
                          </a:lnTo>
                          <a:lnTo>
                            <a:pt x="492" y="334"/>
                          </a:lnTo>
                          <a:lnTo>
                            <a:pt x="505" y="321"/>
                          </a:lnTo>
                          <a:lnTo>
                            <a:pt x="513" y="306"/>
                          </a:lnTo>
                          <a:lnTo>
                            <a:pt x="515" y="290"/>
                          </a:lnTo>
                          <a:lnTo>
                            <a:pt x="511" y="277"/>
                          </a:lnTo>
                          <a:lnTo>
                            <a:pt x="501" y="266"/>
                          </a:lnTo>
                          <a:lnTo>
                            <a:pt x="489" y="264"/>
                          </a:lnTo>
                          <a:lnTo>
                            <a:pt x="475" y="264"/>
                          </a:lnTo>
                          <a:lnTo>
                            <a:pt x="490" y="232"/>
                          </a:lnTo>
                          <a:lnTo>
                            <a:pt x="499" y="182"/>
                          </a:lnTo>
                          <a:lnTo>
                            <a:pt x="501" y="128"/>
                          </a:lnTo>
                          <a:lnTo>
                            <a:pt x="499" y="67"/>
                          </a:lnTo>
                          <a:lnTo>
                            <a:pt x="459" y="24"/>
                          </a:lnTo>
                          <a:lnTo>
                            <a:pt x="422" y="4"/>
                          </a:lnTo>
                          <a:lnTo>
                            <a:pt x="370" y="0"/>
                          </a:lnTo>
                          <a:lnTo>
                            <a:pt x="322" y="12"/>
                          </a:lnTo>
                          <a:lnTo>
                            <a:pt x="285" y="38"/>
                          </a:lnTo>
                          <a:close/>
                        </a:path>
                      </a:pathLst>
                    </a:custGeom>
                    <a:solidFill>
                      <a:srgbClr val="E0A080"/>
                    </a:solidFill>
                    <a:ln w="4763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5354" name="Freeform 47"/>
                    <p:cNvSpPr/>
                    <p:nvPr/>
                  </p:nvSpPr>
                  <p:spPr bwMode="auto">
                    <a:xfrm>
                      <a:off x="2938" y="3046"/>
                      <a:ext cx="32" cy="15"/>
                    </a:xfrm>
                    <a:custGeom>
                      <a:avLst/>
                      <a:gdLst>
                        <a:gd name="T0" fmla="*/ 0 w 96"/>
                        <a:gd name="T1" fmla="*/ 47 h 47"/>
                        <a:gd name="T2" fmla="*/ 21 w 96"/>
                        <a:gd name="T3" fmla="*/ 43 h 47"/>
                        <a:gd name="T4" fmla="*/ 46 w 96"/>
                        <a:gd name="T5" fmla="*/ 34 h 47"/>
                        <a:gd name="T6" fmla="*/ 66 w 96"/>
                        <a:gd name="T7" fmla="*/ 25 h 47"/>
                        <a:gd name="T8" fmla="*/ 84 w 96"/>
                        <a:gd name="T9" fmla="*/ 14 h 47"/>
                        <a:gd name="T10" fmla="*/ 96 w 96"/>
                        <a:gd name="T11" fmla="*/ 0 h 4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96"/>
                        <a:gd name="T19" fmla="*/ 0 h 47"/>
                        <a:gd name="T20" fmla="*/ 96 w 96"/>
                        <a:gd name="T21" fmla="*/ 47 h 4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96" h="47">
                          <a:moveTo>
                            <a:pt x="0" y="47"/>
                          </a:moveTo>
                          <a:lnTo>
                            <a:pt x="21" y="43"/>
                          </a:lnTo>
                          <a:lnTo>
                            <a:pt x="46" y="34"/>
                          </a:lnTo>
                          <a:lnTo>
                            <a:pt x="66" y="25"/>
                          </a:lnTo>
                          <a:lnTo>
                            <a:pt x="84" y="14"/>
                          </a:lnTo>
                          <a:lnTo>
                            <a:pt x="96" y="0"/>
                          </a:lnTo>
                        </a:path>
                      </a:pathLst>
                    </a:custGeom>
                    <a:noFill/>
                    <a:ln w="4763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55345" name="Group 48"/>
                  <p:cNvGrpSpPr/>
                  <p:nvPr/>
                </p:nvGrpSpPr>
                <p:grpSpPr bwMode="auto">
                  <a:xfrm>
                    <a:off x="2939" y="2909"/>
                    <a:ext cx="123" cy="104"/>
                    <a:chOff x="2939" y="2909"/>
                    <a:chExt cx="123" cy="104"/>
                  </a:xfrm>
                </p:grpSpPr>
                <p:sp>
                  <p:nvSpPr>
                    <p:cNvPr id="55346" name="Freeform 49"/>
                    <p:cNvSpPr/>
                    <p:nvPr/>
                  </p:nvSpPr>
                  <p:spPr bwMode="auto">
                    <a:xfrm>
                      <a:off x="2939" y="2909"/>
                      <a:ext cx="123" cy="104"/>
                    </a:xfrm>
                    <a:custGeom>
                      <a:avLst/>
                      <a:gdLst>
                        <a:gd name="T0" fmla="*/ 2 w 371"/>
                        <a:gd name="T1" fmla="*/ 75 h 311"/>
                        <a:gd name="T2" fmla="*/ 17 w 371"/>
                        <a:gd name="T3" fmla="*/ 53 h 311"/>
                        <a:gd name="T4" fmla="*/ 51 w 371"/>
                        <a:gd name="T5" fmla="*/ 33 h 311"/>
                        <a:gd name="T6" fmla="*/ 100 w 371"/>
                        <a:gd name="T7" fmla="*/ 18 h 311"/>
                        <a:gd name="T8" fmla="*/ 140 w 371"/>
                        <a:gd name="T9" fmla="*/ 6 h 311"/>
                        <a:gd name="T10" fmla="*/ 181 w 371"/>
                        <a:gd name="T11" fmla="*/ 6 h 311"/>
                        <a:gd name="T12" fmla="*/ 224 w 371"/>
                        <a:gd name="T13" fmla="*/ 18 h 311"/>
                        <a:gd name="T14" fmla="*/ 259 w 371"/>
                        <a:gd name="T15" fmla="*/ 35 h 311"/>
                        <a:gd name="T16" fmla="*/ 294 w 371"/>
                        <a:gd name="T17" fmla="*/ 57 h 311"/>
                        <a:gd name="T18" fmla="*/ 324 w 371"/>
                        <a:gd name="T19" fmla="*/ 82 h 311"/>
                        <a:gd name="T20" fmla="*/ 343 w 371"/>
                        <a:gd name="T21" fmla="*/ 106 h 311"/>
                        <a:gd name="T22" fmla="*/ 358 w 371"/>
                        <a:gd name="T23" fmla="*/ 134 h 311"/>
                        <a:gd name="T24" fmla="*/ 367 w 371"/>
                        <a:gd name="T25" fmla="*/ 164 h 311"/>
                        <a:gd name="T26" fmla="*/ 368 w 371"/>
                        <a:gd name="T27" fmla="*/ 192 h 311"/>
                        <a:gd name="T28" fmla="*/ 371 w 371"/>
                        <a:gd name="T29" fmla="*/ 227 h 311"/>
                        <a:gd name="T30" fmla="*/ 351 w 371"/>
                        <a:gd name="T31" fmla="*/ 262 h 311"/>
                        <a:gd name="T32" fmla="*/ 328 w 371"/>
                        <a:gd name="T33" fmla="*/ 285 h 311"/>
                        <a:gd name="T34" fmla="*/ 298 w 371"/>
                        <a:gd name="T35" fmla="*/ 303 h 311"/>
                        <a:gd name="T36" fmla="*/ 266 w 371"/>
                        <a:gd name="T37" fmla="*/ 306 h 311"/>
                        <a:gd name="T38" fmla="*/ 258 w 371"/>
                        <a:gd name="T39" fmla="*/ 284 h 311"/>
                        <a:gd name="T40" fmla="*/ 254 w 371"/>
                        <a:gd name="T41" fmla="*/ 256 h 311"/>
                        <a:gd name="T42" fmla="*/ 235 w 371"/>
                        <a:gd name="T43" fmla="*/ 235 h 311"/>
                        <a:gd name="T44" fmla="*/ 219 w 371"/>
                        <a:gd name="T45" fmla="*/ 207 h 311"/>
                        <a:gd name="T46" fmla="*/ 219 w 371"/>
                        <a:gd name="T47" fmla="*/ 168 h 311"/>
                        <a:gd name="T48" fmla="*/ 230 w 371"/>
                        <a:gd name="T49" fmla="*/ 136 h 311"/>
                        <a:gd name="T50" fmla="*/ 243 w 371"/>
                        <a:gd name="T51" fmla="*/ 112 h 311"/>
                        <a:gd name="T52" fmla="*/ 210 w 371"/>
                        <a:gd name="T53" fmla="*/ 121 h 311"/>
                        <a:gd name="T54" fmla="*/ 184 w 371"/>
                        <a:gd name="T55" fmla="*/ 121 h 311"/>
                        <a:gd name="T56" fmla="*/ 164 w 371"/>
                        <a:gd name="T57" fmla="*/ 109 h 311"/>
                        <a:gd name="T58" fmla="*/ 133 w 371"/>
                        <a:gd name="T59" fmla="*/ 105 h 311"/>
                        <a:gd name="T60" fmla="*/ 112 w 371"/>
                        <a:gd name="T61" fmla="*/ 103 h 311"/>
                        <a:gd name="T62" fmla="*/ 72 w 371"/>
                        <a:gd name="T63" fmla="*/ 109 h 311"/>
                        <a:gd name="T64" fmla="*/ 34 w 371"/>
                        <a:gd name="T65" fmla="*/ 108 h 311"/>
                        <a:gd name="T66" fmla="*/ 5 w 371"/>
                        <a:gd name="T67" fmla="*/ 98 h 311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60000 65536"/>
                        <a:gd name="T79" fmla="*/ 0 60000 65536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w 371"/>
                        <a:gd name="T103" fmla="*/ 0 h 311"/>
                        <a:gd name="T104" fmla="*/ 371 w 371"/>
                        <a:gd name="T105" fmla="*/ 311 h 311"/>
                      </a:gdLst>
                      <a:ahLst/>
                      <a:cxnLst>
                        <a:cxn ang="T68">
                          <a:pos x="T0" y="T1"/>
                        </a:cxn>
                        <a:cxn ang="T69">
                          <a:pos x="T2" y="T3"/>
                        </a:cxn>
                        <a:cxn ang="T70">
                          <a:pos x="T4" y="T5"/>
                        </a:cxn>
                        <a:cxn ang="T71">
                          <a:pos x="T6" y="T7"/>
                        </a:cxn>
                        <a:cxn ang="T72">
                          <a:pos x="T8" y="T9"/>
                        </a:cxn>
                        <a:cxn ang="T73">
                          <a:pos x="T10" y="T11"/>
                        </a:cxn>
                        <a:cxn ang="T74">
                          <a:pos x="T12" y="T13"/>
                        </a:cxn>
                        <a:cxn ang="T75">
                          <a:pos x="T14" y="T15"/>
                        </a:cxn>
                        <a:cxn ang="T76">
                          <a:pos x="T16" y="T17"/>
                        </a:cxn>
                        <a:cxn ang="T77">
                          <a:pos x="T18" y="T19"/>
                        </a:cxn>
                        <a:cxn ang="T78">
                          <a:pos x="T20" y="T21"/>
                        </a:cxn>
                        <a:cxn ang="T79">
                          <a:pos x="T22" y="T23"/>
                        </a:cxn>
                        <a:cxn ang="T80">
                          <a:pos x="T24" y="T25"/>
                        </a:cxn>
                        <a:cxn ang="T81">
                          <a:pos x="T26" y="T27"/>
                        </a:cxn>
                        <a:cxn ang="T82">
                          <a:pos x="T28" y="T29"/>
                        </a:cxn>
                        <a:cxn ang="T83">
                          <a:pos x="T30" y="T31"/>
                        </a:cxn>
                        <a:cxn ang="T84">
                          <a:pos x="T32" y="T33"/>
                        </a:cxn>
                        <a:cxn ang="T85">
                          <a:pos x="T34" y="T35"/>
                        </a:cxn>
                        <a:cxn ang="T86">
                          <a:pos x="T36" y="T37"/>
                        </a:cxn>
                        <a:cxn ang="T87">
                          <a:pos x="T38" y="T39"/>
                        </a:cxn>
                        <a:cxn ang="T88">
                          <a:pos x="T40" y="T41"/>
                        </a:cxn>
                        <a:cxn ang="T89">
                          <a:pos x="T42" y="T43"/>
                        </a:cxn>
                        <a:cxn ang="T90">
                          <a:pos x="T44" y="T45"/>
                        </a:cxn>
                        <a:cxn ang="T91">
                          <a:pos x="T46" y="T47"/>
                        </a:cxn>
                        <a:cxn ang="T92">
                          <a:pos x="T48" y="T49"/>
                        </a:cxn>
                        <a:cxn ang="T93">
                          <a:pos x="T50" y="T51"/>
                        </a:cxn>
                        <a:cxn ang="T94">
                          <a:pos x="T52" y="T53"/>
                        </a:cxn>
                        <a:cxn ang="T95">
                          <a:pos x="T54" y="T55"/>
                        </a:cxn>
                        <a:cxn ang="T96">
                          <a:pos x="T56" y="T57"/>
                        </a:cxn>
                        <a:cxn ang="T97">
                          <a:pos x="T58" y="T59"/>
                        </a:cxn>
                        <a:cxn ang="T98">
                          <a:pos x="T60" y="T61"/>
                        </a:cxn>
                        <a:cxn ang="T99">
                          <a:pos x="T62" y="T63"/>
                        </a:cxn>
                        <a:cxn ang="T100">
                          <a:pos x="T64" y="T65"/>
                        </a:cxn>
                        <a:cxn ang="T101">
                          <a:pos x="T66" y="T67"/>
                        </a:cxn>
                      </a:cxnLst>
                      <a:rect l="T102" t="T103" r="T104" b="T105"/>
                      <a:pathLst>
                        <a:path w="371" h="311">
                          <a:moveTo>
                            <a:pt x="0" y="85"/>
                          </a:moveTo>
                          <a:lnTo>
                            <a:pt x="2" y="75"/>
                          </a:lnTo>
                          <a:lnTo>
                            <a:pt x="5" y="66"/>
                          </a:lnTo>
                          <a:lnTo>
                            <a:pt x="17" y="53"/>
                          </a:lnTo>
                          <a:lnTo>
                            <a:pt x="32" y="42"/>
                          </a:lnTo>
                          <a:lnTo>
                            <a:pt x="51" y="33"/>
                          </a:lnTo>
                          <a:lnTo>
                            <a:pt x="72" y="25"/>
                          </a:lnTo>
                          <a:lnTo>
                            <a:pt x="100" y="18"/>
                          </a:lnTo>
                          <a:lnTo>
                            <a:pt x="122" y="15"/>
                          </a:lnTo>
                          <a:lnTo>
                            <a:pt x="140" y="6"/>
                          </a:lnTo>
                          <a:lnTo>
                            <a:pt x="158" y="0"/>
                          </a:lnTo>
                          <a:lnTo>
                            <a:pt x="181" y="6"/>
                          </a:lnTo>
                          <a:lnTo>
                            <a:pt x="206" y="12"/>
                          </a:lnTo>
                          <a:lnTo>
                            <a:pt x="224" y="18"/>
                          </a:lnTo>
                          <a:lnTo>
                            <a:pt x="244" y="27"/>
                          </a:lnTo>
                          <a:lnTo>
                            <a:pt x="259" y="35"/>
                          </a:lnTo>
                          <a:lnTo>
                            <a:pt x="277" y="47"/>
                          </a:lnTo>
                          <a:lnTo>
                            <a:pt x="294" y="57"/>
                          </a:lnTo>
                          <a:lnTo>
                            <a:pt x="309" y="70"/>
                          </a:lnTo>
                          <a:lnTo>
                            <a:pt x="324" y="82"/>
                          </a:lnTo>
                          <a:lnTo>
                            <a:pt x="334" y="94"/>
                          </a:lnTo>
                          <a:lnTo>
                            <a:pt x="343" y="106"/>
                          </a:lnTo>
                          <a:lnTo>
                            <a:pt x="352" y="121"/>
                          </a:lnTo>
                          <a:lnTo>
                            <a:pt x="358" y="134"/>
                          </a:lnTo>
                          <a:lnTo>
                            <a:pt x="364" y="147"/>
                          </a:lnTo>
                          <a:lnTo>
                            <a:pt x="367" y="164"/>
                          </a:lnTo>
                          <a:lnTo>
                            <a:pt x="363" y="181"/>
                          </a:lnTo>
                          <a:lnTo>
                            <a:pt x="368" y="192"/>
                          </a:lnTo>
                          <a:lnTo>
                            <a:pt x="371" y="211"/>
                          </a:lnTo>
                          <a:lnTo>
                            <a:pt x="371" y="227"/>
                          </a:lnTo>
                          <a:lnTo>
                            <a:pt x="365" y="240"/>
                          </a:lnTo>
                          <a:lnTo>
                            <a:pt x="351" y="262"/>
                          </a:lnTo>
                          <a:lnTo>
                            <a:pt x="338" y="275"/>
                          </a:lnTo>
                          <a:lnTo>
                            <a:pt x="328" y="285"/>
                          </a:lnTo>
                          <a:lnTo>
                            <a:pt x="314" y="296"/>
                          </a:lnTo>
                          <a:lnTo>
                            <a:pt x="298" y="303"/>
                          </a:lnTo>
                          <a:lnTo>
                            <a:pt x="280" y="311"/>
                          </a:lnTo>
                          <a:lnTo>
                            <a:pt x="266" y="306"/>
                          </a:lnTo>
                          <a:lnTo>
                            <a:pt x="253" y="301"/>
                          </a:lnTo>
                          <a:lnTo>
                            <a:pt x="258" y="284"/>
                          </a:lnTo>
                          <a:lnTo>
                            <a:pt x="257" y="269"/>
                          </a:lnTo>
                          <a:lnTo>
                            <a:pt x="254" y="256"/>
                          </a:lnTo>
                          <a:lnTo>
                            <a:pt x="248" y="243"/>
                          </a:lnTo>
                          <a:lnTo>
                            <a:pt x="235" y="235"/>
                          </a:lnTo>
                          <a:lnTo>
                            <a:pt x="224" y="224"/>
                          </a:lnTo>
                          <a:lnTo>
                            <a:pt x="219" y="207"/>
                          </a:lnTo>
                          <a:lnTo>
                            <a:pt x="218" y="189"/>
                          </a:lnTo>
                          <a:lnTo>
                            <a:pt x="219" y="168"/>
                          </a:lnTo>
                          <a:lnTo>
                            <a:pt x="223" y="151"/>
                          </a:lnTo>
                          <a:lnTo>
                            <a:pt x="230" y="136"/>
                          </a:lnTo>
                          <a:lnTo>
                            <a:pt x="237" y="123"/>
                          </a:lnTo>
                          <a:lnTo>
                            <a:pt x="243" y="112"/>
                          </a:lnTo>
                          <a:lnTo>
                            <a:pt x="230" y="116"/>
                          </a:lnTo>
                          <a:lnTo>
                            <a:pt x="210" y="121"/>
                          </a:lnTo>
                          <a:lnTo>
                            <a:pt x="198" y="122"/>
                          </a:lnTo>
                          <a:lnTo>
                            <a:pt x="184" y="121"/>
                          </a:lnTo>
                          <a:lnTo>
                            <a:pt x="172" y="116"/>
                          </a:lnTo>
                          <a:lnTo>
                            <a:pt x="164" y="109"/>
                          </a:lnTo>
                          <a:lnTo>
                            <a:pt x="149" y="108"/>
                          </a:lnTo>
                          <a:lnTo>
                            <a:pt x="133" y="105"/>
                          </a:lnTo>
                          <a:lnTo>
                            <a:pt x="125" y="99"/>
                          </a:lnTo>
                          <a:lnTo>
                            <a:pt x="112" y="103"/>
                          </a:lnTo>
                          <a:lnTo>
                            <a:pt x="93" y="108"/>
                          </a:lnTo>
                          <a:lnTo>
                            <a:pt x="72" y="109"/>
                          </a:lnTo>
                          <a:lnTo>
                            <a:pt x="52" y="110"/>
                          </a:lnTo>
                          <a:lnTo>
                            <a:pt x="34" y="108"/>
                          </a:lnTo>
                          <a:lnTo>
                            <a:pt x="17" y="104"/>
                          </a:lnTo>
                          <a:lnTo>
                            <a:pt x="5" y="98"/>
                          </a:lnTo>
                          <a:lnTo>
                            <a:pt x="0" y="85"/>
                          </a:lnTo>
                          <a:close/>
                        </a:path>
                      </a:pathLst>
                    </a:custGeom>
                    <a:solidFill>
                      <a:srgbClr val="A04000"/>
                    </a:solidFill>
                    <a:ln w="4763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Calibri" panose="020F0502020204030204" pitchFamily="34" charset="0"/>
                      </a:endParaRPr>
                    </a:p>
                  </p:txBody>
                </p:sp>
                <p:grpSp>
                  <p:nvGrpSpPr>
                    <p:cNvPr id="55347" name="Group 50"/>
                    <p:cNvGrpSpPr/>
                    <p:nvPr/>
                  </p:nvGrpSpPr>
                  <p:grpSpPr bwMode="auto">
                    <a:xfrm>
                      <a:off x="2979" y="2934"/>
                      <a:ext cx="51" cy="65"/>
                      <a:chOff x="2979" y="2934"/>
                      <a:chExt cx="51" cy="65"/>
                    </a:xfrm>
                  </p:grpSpPr>
                  <p:grpSp>
                    <p:nvGrpSpPr>
                      <p:cNvPr id="55348" name="Group 51"/>
                      <p:cNvGrpSpPr/>
                      <p:nvPr/>
                    </p:nvGrpSpPr>
                    <p:grpSpPr bwMode="auto">
                      <a:xfrm>
                        <a:off x="2980" y="2936"/>
                        <a:ext cx="50" cy="63"/>
                        <a:chOff x="2980" y="2936"/>
                        <a:chExt cx="50" cy="63"/>
                      </a:xfrm>
                    </p:grpSpPr>
                    <p:sp>
                      <p:nvSpPr>
                        <p:cNvPr id="55350" name="Freeform 52"/>
                        <p:cNvSpPr/>
                        <p:nvPr/>
                      </p:nvSpPr>
                      <p:spPr bwMode="auto">
                        <a:xfrm>
                          <a:off x="3012" y="2936"/>
                          <a:ext cx="18" cy="18"/>
                        </a:xfrm>
                        <a:custGeom>
                          <a:avLst/>
                          <a:gdLst>
                            <a:gd name="T0" fmla="*/ 0 w 55"/>
                            <a:gd name="T1" fmla="*/ 36 h 55"/>
                            <a:gd name="T2" fmla="*/ 20 w 55"/>
                            <a:gd name="T3" fmla="*/ 25 h 55"/>
                            <a:gd name="T4" fmla="*/ 29 w 55"/>
                            <a:gd name="T5" fmla="*/ 16 h 55"/>
                            <a:gd name="T6" fmla="*/ 27 w 55"/>
                            <a:gd name="T7" fmla="*/ 8 h 55"/>
                            <a:gd name="T8" fmla="*/ 24 w 55"/>
                            <a:gd name="T9" fmla="*/ 0 h 55"/>
                            <a:gd name="T10" fmla="*/ 32 w 55"/>
                            <a:gd name="T11" fmla="*/ 4 h 55"/>
                            <a:gd name="T12" fmla="*/ 36 w 55"/>
                            <a:gd name="T13" fmla="*/ 11 h 55"/>
                            <a:gd name="T14" fmla="*/ 35 w 55"/>
                            <a:gd name="T15" fmla="*/ 18 h 55"/>
                            <a:gd name="T16" fmla="*/ 30 w 55"/>
                            <a:gd name="T17" fmla="*/ 27 h 55"/>
                            <a:gd name="T18" fmla="*/ 44 w 55"/>
                            <a:gd name="T19" fmla="*/ 27 h 55"/>
                            <a:gd name="T20" fmla="*/ 55 w 55"/>
                            <a:gd name="T21" fmla="*/ 40 h 55"/>
                            <a:gd name="T22" fmla="*/ 48 w 55"/>
                            <a:gd name="T23" fmla="*/ 36 h 55"/>
                            <a:gd name="T24" fmla="*/ 41 w 55"/>
                            <a:gd name="T25" fmla="*/ 34 h 55"/>
                            <a:gd name="T26" fmla="*/ 36 w 55"/>
                            <a:gd name="T27" fmla="*/ 36 h 55"/>
                            <a:gd name="T28" fmla="*/ 38 w 55"/>
                            <a:gd name="T29" fmla="*/ 43 h 55"/>
                            <a:gd name="T30" fmla="*/ 32 w 55"/>
                            <a:gd name="T31" fmla="*/ 50 h 55"/>
                            <a:gd name="T32" fmla="*/ 25 w 55"/>
                            <a:gd name="T33" fmla="*/ 55 h 55"/>
                            <a:gd name="T34" fmla="*/ 32 w 55"/>
                            <a:gd name="T35" fmla="*/ 43 h 55"/>
                            <a:gd name="T36" fmla="*/ 31 w 55"/>
                            <a:gd name="T37" fmla="*/ 35 h 55"/>
                            <a:gd name="T38" fmla="*/ 26 w 55"/>
                            <a:gd name="T39" fmla="*/ 32 h 55"/>
                            <a:gd name="T40" fmla="*/ 20 w 55"/>
                            <a:gd name="T41" fmla="*/ 34 h 55"/>
                            <a:gd name="T42" fmla="*/ 7 w 55"/>
                            <a:gd name="T43" fmla="*/ 48 h 55"/>
                            <a:gd name="T44" fmla="*/ 15 w 55"/>
                            <a:gd name="T45" fmla="*/ 33 h 55"/>
                            <a:gd name="T46" fmla="*/ 0 w 55"/>
                            <a:gd name="T47" fmla="*/ 36 h 55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w 55"/>
                            <a:gd name="T73" fmla="*/ 0 h 55"/>
                            <a:gd name="T74" fmla="*/ 55 w 55"/>
                            <a:gd name="T75" fmla="*/ 55 h 55"/>
                          </a:gdLst>
                          <a:ahLst/>
                          <a:cxnLst>
                            <a:cxn ang="T48">
                              <a:pos x="T0" y="T1"/>
                            </a:cxn>
                            <a:cxn ang="T49">
                              <a:pos x="T2" y="T3"/>
                            </a:cxn>
                            <a:cxn ang="T50">
                              <a:pos x="T4" y="T5"/>
                            </a:cxn>
                            <a:cxn ang="T51">
                              <a:pos x="T6" y="T7"/>
                            </a:cxn>
                            <a:cxn ang="T52">
                              <a:pos x="T8" y="T9"/>
                            </a:cxn>
                            <a:cxn ang="T53">
                              <a:pos x="T10" y="T11"/>
                            </a:cxn>
                            <a:cxn ang="T54">
                              <a:pos x="T12" y="T13"/>
                            </a:cxn>
                            <a:cxn ang="T55">
                              <a:pos x="T14" y="T15"/>
                            </a:cxn>
                            <a:cxn ang="T56">
                              <a:pos x="T16" y="T17"/>
                            </a:cxn>
                            <a:cxn ang="T57">
                              <a:pos x="T18" y="T19"/>
                            </a:cxn>
                            <a:cxn ang="T58">
                              <a:pos x="T20" y="T21"/>
                            </a:cxn>
                            <a:cxn ang="T59">
                              <a:pos x="T22" y="T23"/>
                            </a:cxn>
                            <a:cxn ang="T60">
                              <a:pos x="T24" y="T25"/>
                            </a:cxn>
                            <a:cxn ang="T61">
                              <a:pos x="T26" y="T27"/>
                            </a:cxn>
                            <a:cxn ang="T62">
                              <a:pos x="T28" y="T29"/>
                            </a:cxn>
                            <a:cxn ang="T63">
                              <a:pos x="T30" y="T31"/>
                            </a:cxn>
                            <a:cxn ang="T64">
                              <a:pos x="T32" y="T33"/>
                            </a:cxn>
                            <a:cxn ang="T65">
                              <a:pos x="T34" y="T35"/>
                            </a:cxn>
                            <a:cxn ang="T66">
                              <a:pos x="T36" y="T37"/>
                            </a:cxn>
                            <a:cxn ang="T67">
                              <a:pos x="T38" y="T39"/>
                            </a:cxn>
                            <a:cxn ang="T68">
                              <a:pos x="T40" y="T41"/>
                            </a:cxn>
                            <a:cxn ang="T69">
                              <a:pos x="T42" y="T43"/>
                            </a:cxn>
                            <a:cxn ang="T70">
                              <a:pos x="T44" y="T45"/>
                            </a:cxn>
                            <a:cxn ang="T71">
                              <a:pos x="T46" y="T47"/>
                            </a:cxn>
                          </a:cxnLst>
                          <a:rect l="T72" t="T73" r="T74" b="T75"/>
                          <a:pathLst>
                            <a:path w="55" h="55">
                              <a:moveTo>
                                <a:pt x="0" y="36"/>
                              </a:moveTo>
                              <a:lnTo>
                                <a:pt x="20" y="25"/>
                              </a:lnTo>
                              <a:lnTo>
                                <a:pt x="29" y="16"/>
                              </a:lnTo>
                              <a:lnTo>
                                <a:pt x="27" y="8"/>
                              </a:lnTo>
                              <a:lnTo>
                                <a:pt x="24" y="0"/>
                              </a:lnTo>
                              <a:lnTo>
                                <a:pt x="32" y="4"/>
                              </a:lnTo>
                              <a:lnTo>
                                <a:pt x="36" y="11"/>
                              </a:lnTo>
                              <a:lnTo>
                                <a:pt x="35" y="18"/>
                              </a:lnTo>
                              <a:lnTo>
                                <a:pt x="30" y="27"/>
                              </a:lnTo>
                              <a:lnTo>
                                <a:pt x="44" y="27"/>
                              </a:lnTo>
                              <a:lnTo>
                                <a:pt x="55" y="40"/>
                              </a:lnTo>
                              <a:lnTo>
                                <a:pt x="48" y="36"/>
                              </a:lnTo>
                              <a:lnTo>
                                <a:pt x="41" y="34"/>
                              </a:lnTo>
                              <a:lnTo>
                                <a:pt x="36" y="36"/>
                              </a:lnTo>
                              <a:lnTo>
                                <a:pt x="38" y="43"/>
                              </a:lnTo>
                              <a:lnTo>
                                <a:pt x="32" y="50"/>
                              </a:lnTo>
                              <a:lnTo>
                                <a:pt x="25" y="55"/>
                              </a:lnTo>
                              <a:lnTo>
                                <a:pt x="32" y="43"/>
                              </a:lnTo>
                              <a:lnTo>
                                <a:pt x="31" y="35"/>
                              </a:lnTo>
                              <a:lnTo>
                                <a:pt x="26" y="32"/>
                              </a:lnTo>
                              <a:lnTo>
                                <a:pt x="20" y="34"/>
                              </a:lnTo>
                              <a:lnTo>
                                <a:pt x="7" y="48"/>
                              </a:lnTo>
                              <a:lnTo>
                                <a:pt x="15" y="33"/>
                              </a:lnTo>
                              <a:lnTo>
                                <a:pt x="0" y="3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402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55351" name="Freeform 53"/>
                        <p:cNvSpPr/>
                        <p:nvPr/>
                      </p:nvSpPr>
                      <p:spPr bwMode="auto">
                        <a:xfrm>
                          <a:off x="3021" y="2981"/>
                          <a:ext cx="7" cy="18"/>
                        </a:xfrm>
                        <a:custGeom>
                          <a:avLst/>
                          <a:gdLst>
                            <a:gd name="T0" fmla="*/ 0 w 22"/>
                            <a:gd name="T1" fmla="*/ 25 h 53"/>
                            <a:gd name="T2" fmla="*/ 8 w 22"/>
                            <a:gd name="T3" fmla="*/ 25 h 53"/>
                            <a:gd name="T4" fmla="*/ 16 w 22"/>
                            <a:gd name="T5" fmla="*/ 21 h 53"/>
                            <a:gd name="T6" fmla="*/ 19 w 22"/>
                            <a:gd name="T7" fmla="*/ 11 h 53"/>
                            <a:gd name="T8" fmla="*/ 22 w 22"/>
                            <a:gd name="T9" fmla="*/ 0 h 53"/>
                            <a:gd name="T10" fmla="*/ 21 w 22"/>
                            <a:gd name="T11" fmla="*/ 13 h 53"/>
                            <a:gd name="T12" fmla="*/ 19 w 22"/>
                            <a:gd name="T13" fmla="*/ 23 h 53"/>
                            <a:gd name="T14" fmla="*/ 16 w 22"/>
                            <a:gd name="T15" fmla="*/ 30 h 53"/>
                            <a:gd name="T16" fmla="*/ 10 w 22"/>
                            <a:gd name="T17" fmla="*/ 34 h 53"/>
                            <a:gd name="T18" fmla="*/ 9 w 22"/>
                            <a:gd name="T19" fmla="*/ 40 h 53"/>
                            <a:gd name="T20" fmla="*/ 9 w 22"/>
                            <a:gd name="T21" fmla="*/ 47 h 53"/>
                            <a:gd name="T22" fmla="*/ 21 w 22"/>
                            <a:gd name="T23" fmla="*/ 47 h 53"/>
                            <a:gd name="T24" fmla="*/ 7 w 22"/>
                            <a:gd name="T25" fmla="*/ 53 h 53"/>
                            <a:gd name="T26" fmla="*/ 5 w 22"/>
                            <a:gd name="T27" fmla="*/ 41 h 53"/>
                            <a:gd name="T28" fmla="*/ 0 w 22"/>
                            <a:gd name="T29" fmla="*/ 25 h 53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w 22"/>
                            <a:gd name="T46" fmla="*/ 0 h 53"/>
                            <a:gd name="T47" fmla="*/ 22 w 22"/>
                            <a:gd name="T48" fmla="*/ 53 h 53"/>
                          </a:gdLst>
                          <a:ahLst/>
                          <a:cxnLst>
                            <a:cxn ang="T30">
                              <a:pos x="T0" y="T1"/>
                            </a:cxn>
                            <a:cxn ang="T31">
                              <a:pos x="T2" y="T3"/>
                            </a:cxn>
                            <a:cxn ang="T32">
                              <a:pos x="T4" y="T5"/>
                            </a:cxn>
                            <a:cxn ang="T33">
                              <a:pos x="T6" y="T7"/>
                            </a:cxn>
                            <a:cxn ang="T34">
                              <a:pos x="T8" y="T9"/>
                            </a:cxn>
                            <a:cxn ang="T35">
                              <a:pos x="T10" y="T11"/>
                            </a:cxn>
                            <a:cxn ang="T36">
                              <a:pos x="T12" y="T13"/>
                            </a:cxn>
                            <a:cxn ang="T37">
                              <a:pos x="T14" y="T15"/>
                            </a:cxn>
                            <a:cxn ang="T38">
                              <a:pos x="T16" y="T17"/>
                            </a:cxn>
                            <a:cxn ang="T39">
                              <a:pos x="T18" y="T19"/>
                            </a:cxn>
                            <a:cxn ang="T40">
                              <a:pos x="T20" y="T21"/>
                            </a:cxn>
                            <a:cxn ang="T41">
                              <a:pos x="T22" y="T23"/>
                            </a:cxn>
                            <a:cxn ang="T42">
                              <a:pos x="T24" y="T25"/>
                            </a:cxn>
                            <a:cxn ang="T43">
                              <a:pos x="T26" y="T27"/>
                            </a:cxn>
                            <a:cxn ang="T44">
                              <a:pos x="T28" y="T29"/>
                            </a:cxn>
                          </a:cxnLst>
                          <a:rect l="T45" t="T46" r="T47" b="T48"/>
                          <a:pathLst>
                            <a:path w="22" h="53">
                              <a:moveTo>
                                <a:pt x="0" y="25"/>
                              </a:moveTo>
                              <a:lnTo>
                                <a:pt x="8" y="25"/>
                              </a:lnTo>
                              <a:lnTo>
                                <a:pt x="16" y="21"/>
                              </a:lnTo>
                              <a:lnTo>
                                <a:pt x="19" y="11"/>
                              </a:lnTo>
                              <a:lnTo>
                                <a:pt x="22" y="0"/>
                              </a:lnTo>
                              <a:lnTo>
                                <a:pt x="21" y="13"/>
                              </a:lnTo>
                              <a:lnTo>
                                <a:pt x="19" y="23"/>
                              </a:lnTo>
                              <a:lnTo>
                                <a:pt x="16" y="30"/>
                              </a:lnTo>
                              <a:lnTo>
                                <a:pt x="10" y="34"/>
                              </a:lnTo>
                              <a:lnTo>
                                <a:pt x="9" y="40"/>
                              </a:lnTo>
                              <a:lnTo>
                                <a:pt x="9" y="47"/>
                              </a:lnTo>
                              <a:lnTo>
                                <a:pt x="21" y="47"/>
                              </a:lnTo>
                              <a:lnTo>
                                <a:pt x="7" y="53"/>
                              </a:lnTo>
                              <a:lnTo>
                                <a:pt x="5" y="41"/>
                              </a:lnTo>
                              <a:lnTo>
                                <a:pt x="0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402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55352" name="Freeform 54"/>
                        <p:cNvSpPr/>
                        <p:nvPr/>
                      </p:nvSpPr>
                      <p:spPr bwMode="auto">
                        <a:xfrm>
                          <a:off x="2980" y="2942"/>
                          <a:ext cx="12" cy="1"/>
                        </a:xfrm>
                        <a:custGeom>
                          <a:avLst/>
                          <a:gdLst>
                            <a:gd name="T0" fmla="*/ 13 w 36"/>
                            <a:gd name="T1" fmla="*/ 1 h 3"/>
                            <a:gd name="T2" fmla="*/ 20 w 36"/>
                            <a:gd name="T3" fmla="*/ 1 h 3"/>
                            <a:gd name="T4" fmla="*/ 36 w 36"/>
                            <a:gd name="T5" fmla="*/ 0 h 3"/>
                            <a:gd name="T6" fmla="*/ 25 w 36"/>
                            <a:gd name="T7" fmla="*/ 3 h 3"/>
                            <a:gd name="T8" fmla="*/ 15 w 36"/>
                            <a:gd name="T9" fmla="*/ 3 h 3"/>
                            <a:gd name="T10" fmla="*/ 8 w 36"/>
                            <a:gd name="T11" fmla="*/ 3 h 3"/>
                            <a:gd name="T12" fmla="*/ 0 w 36"/>
                            <a:gd name="T13" fmla="*/ 1 h 3"/>
                            <a:gd name="T14" fmla="*/ 13 w 36"/>
                            <a:gd name="T15" fmla="*/ 1 h 3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60000 65536"/>
                            <a:gd name="T22" fmla="*/ 0 60000 65536"/>
                            <a:gd name="T23" fmla="*/ 0 60000 65536"/>
                            <a:gd name="T24" fmla="*/ 0 w 36"/>
                            <a:gd name="T25" fmla="*/ 0 h 3"/>
                            <a:gd name="T26" fmla="*/ 36 w 36"/>
                            <a:gd name="T27" fmla="*/ 3 h 3"/>
                          </a:gdLst>
                          <a:ahLst/>
                          <a:cxnLst>
                            <a:cxn ang="T16">
                              <a:pos x="T0" y="T1"/>
                            </a:cxn>
                            <a:cxn ang="T17">
                              <a:pos x="T2" y="T3"/>
                            </a:cxn>
                            <a:cxn ang="T18">
                              <a:pos x="T4" y="T5"/>
                            </a:cxn>
                            <a:cxn ang="T19">
                              <a:pos x="T6" y="T7"/>
                            </a:cxn>
                            <a:cxn ang="T20">
                              <a:pos x="T8" y="T9"/>
                            </a:cxn>
                            <a:cxn ang="T21">
                              <a:pos x="T10" y="T11"/>
                            </a:cxn>
                            <a:cxn ang="T22">
                              <a:pos x="T12" y="T13"/>
                            </a:cxn>
                            <a:cxn ang="T23">
                              <a:pos x="T14" y="T15"/>
                            </a:cxn>
                          </a:cxnLst>
                          <a:rect l="T24" t="T25" r="T26" b="T27"/>
                          <a:pathLst>
                            <a:path w="36" h="3">
                              <a:moveTo>
                                <a:pt x="13" y="1"/>
                              </a:moveTo>
                              <a:lnTo>
                                <a:pt x="20" y="1"/>
                              </a:lnTo>
                              <a:lnTo>
                                <a:pt x="36" y="0"/>
                              </a:lnTo>
                              <a:lnTo>
                                <a:pt x="25" y="3"/>
                              </a:lnTo>
                              <a:lnTo>
                                <a:pt x="15" y="3"/>
                              </a:lnTo>
                              <a:lnTo>
                                <a:pt x="8" y="3"/>
                              </a:lnTo>
                              <a:lnTo>
                                <a:pt x="0" y="1"/>
                              </a:lnTo>
                              <a:lnTo>
                                <a:pt x="13" y="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04020"/>
                        </a:solidFill>
                        <a:ln w="4763">
                          <a:solidFill>
                            <a:srgbClr val="0000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>
                            <a:latin typeface="Calibri" panose="020F050202020403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55349" name="Freeform 55"/>
                      <p:cNvSpPr/>
                      <p:nvPr/>
                    </p:nvSpPr>
                    <p:spPr bwMode="auto">
                      <a:xfrm>
                        <a:off x="2979" y="2934"/>
                        <a:ext cx="8" cy="7"/>
                      </a:xfrm>
                      <a:custGeom>
                        <a:avLst/>
                        <a:gdLst>
                          <a:gd name="T0" fmla="*/ 0 w 23"/>
                          <a:gd name="T1" fmla="*/ 23 h 23"/>
                          <a:gd name="T2" fmla="*/ 7 w 23"/>
                          <a:gd name="T3" fmla="*/ 23 h 23"/>
                          <a:gd name="T4" fmla="*/ 14 w 23"/>
                          <a:gd name="T5" fmla="*/ 19 h 23"/>
                          <a:gd name="T6" fmla="*/ 17 w 23"/>
                          <a:gd name="T7" fmla="*/ 11 h 23"/>
                          <a:gd name="T8" fmla="*/ 23 w 23"/>
                          <a:gd name="T9" fmla="*/ 0 h 23"/>
                          <a:gd name="T10" fmla="*/ 9 w 23"/>
                          <a:gd name="T11" fmla="*/ 18 h 23"/>
                          <a:gd name="T12" fmla="*/ 0 w 23"/>
                          <a:gd name="T13" fmla="*/ 23 h 23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23"/>
                          <a:gd name="T22" fmla="*/ 0 h 23"/>
                          <a:gd name="T23" fmla="*/ 23 w 23"/>
                          <a:gd name="T24" fmla="*/ 23 h 23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23" h="23">
                            <a:moveTo>
                              <a:pt x="0" y="23"/>
                            </a:moveTo>
                            <a:lnTo>
                              <a:pt x="7" y="23"/>
                            </a:lnTo>
                            <a:lnTo>
                              <a:pt x="14" y="19"/>
                            </a:lnTo>
                            <a:lnTo>
                              <a:pt x="17" y="11"/>
                            </a:lnTo>
                            <a:lnTo>
                              <a:pt x="23" y="0"/>
                            </a:lnTo>
                            <a:lnTo>
                              <a:pt x="9" y="18"/>
                            </a:lnTo>
                            <a:lnTo>
                              <a:pt x="0" y="23"/>
                            </a:lnTo>
                            <a:close/>
                          </a:path>
                        </a:pathLst>
                      </a:custGeom>
                      <a:solidFill>
                        <a:srgbClr val="604020"/>
                      </a:solidFill>
                      <a:ln w="4763">
                        <a:solidFill>
                          <a:srgbClr val="0000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>
                          <a:latin typeface="Calibri" panose="020F050202020403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5333" name="Group 56"/>
                <p:cNvGrpSpPr/>
                <p:nvPr/>
              </p:nvGrpSpPr>
              <p:grpSpPr bwMode="auto">
                <a:xfrm>
                  <a:off x="2952" y="2959"/>
                  <a:ext cx="47" cy="136"/>
                  <a:chOff x="2952" y="2959"/>
                  <a:chExt cx="47" cy="136"/>
                </a:xfrm>
              </p:grpSpPr>
              <p:grpSp>
                <p:nvGrpSpPr>
                  <p:cNvPr id="55334" name="Group 57"/>
                  <p:cNvGrpSpPr/>
                  <p:nvPr/>
                </p:nvGrpSpPr>
                <p:grpSpPr bwMode="auto">
                  <a:xfrm>
                    <a:off x="2952" y="2959"/>
                    <a:ext cx="42" cy="53"/>
                    <a:chOff x="2952" y="2959"/>
                    <a:chExt cx="42" cy="53"/>
                  </a:xfrm>
                </p:grpSpPr>
                <p:grpSp>
                  <p:nvGrpSpPr>
                    <p:cNvPr id="55338" name="Group 58"/>
                    <p:cNvGrpSpPr/>
                    <p:nvPr/>
                  </p:nvGrpSpPr>
                  <p:grpSpPr bwMode="auto">
                    <a:xfrm>
                      <a:off x="2952" y="2959"/>
                      <a:ext cx="42" cy="8"/>
                      <a:chOff x="2952" y="2959"/>
                      <a:chExt cx="42" cy="8"/>
                    </a:xfrm>
                  </p:grpSpPr>
                  <p:sp>
                    <p:nvSpPr>
                      <p:cNvPr id="55342" name="Freeform 59"/>
                      <p:cNvSpPr/>
                      <p:nvPr/>
                    </p:nvSpPr>
                    <p:spPr bwMode="auto">
                      <a:xfrm>
                        <a:off x="2975" y="2959"/>
                        <a:ext cx="19" cy="8"/>
                      </a:xfrm>
                      <a:custGeom>
                        <a:avLst/>
                        <a:gdLst>
                          <a:gd name="T0" fmla="*/ 0 w 56"/>
                          <a:gd name="T1" fmla="*/ 5 h 22"/>
                          <a:gd name="T2" fmla="*/ 13 w 56"/>
                          <a:gd name="T3" fmla="*/ 0 h 22"/>
                          <a:gd name="T4" fmla="*/ 26 w 56"/>
                          <a:gd name="T5" fmla="*/ 1 h 22"/>
                          <a:gd name="T6" fmla="*/ 38 w 56"/>
                          <a:gd name="T7" fmla="*/ 6 h 22"/>
                          <a:gd name="T8" fmla="*/ 49 w 56"/>
                          <a:gd name="T9" fmla="*/ 12 h 22"/>
                          <a:gd name="T10" fmla="*/ 56 w 56"/>
                          <a:gd name="T11" fmla="*/ 22 h 22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56"/>
                          <a:gd name="T19" fmla="*/ 0 h 22"/>
                          <a:gd name="T20" fmla="*/ 56 w 56"/>
                          <a:gd name="T21" fmla="*/ 22 h 22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56" h="22">
                            <a:moveTo>
                              <a:pt x="0" y="5"/>
                            </a:moveTo>
                            <a:lnTo>
                              <a:pt x="13" y="0"/>
                            </a:lnTo>
                            <a:lnTo>
                              <a:pt x="26" y="1"/>
                            </a:lnTo>
                            <a:lnTo>
                              <a:pt x="38" y="6"/>
                            </a:lnTo>
                            <a:lnTo>
                              <a:pt x="49" y="12"/>
                            </a:lnTo>
                            <a:lnTo>
                              <a:pt x="56" y="22"/>
                            </a:lnTo>
                          </a:path>
                        </a:pathLst>
                      </a:custGeom>
                      <a:noFill/>
                      <a:ln w="4763">
                        <a:solidFill>
                          <a:srgbClr val="60402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>
                          <a:latin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55343" name="Freeform 60"/>
                      <p:cNvSpPr/>
                      <p:nvPr/>
                    </p:nvSpPr>
                    <p:spPr bwMode="auto">
                      <a:xfrm>
                        <a:off x="2952" y="2959"/>
                        <a:ext cx="15" cy="6"/>
                      </a:xfrm>
                      <a:custGeom>
                        <a:avLst/>
                        <a:gdLst>
                          <a:gd name="T0" fmla="*/ 0 w 45"/>
                          <a:gd name="T1" fmla="*/ 16 h 16"/>
                          <a:gd name="T2" fmla="*/ 8 w 45"/>
                          <a:gd name="T3" fmla="*/ 8 h 16"/>
                          <a:gd name="T4" fmla="*/ 19 w 45"/>
                          <a:gd name="T5" fmla="*/ 3 h 16"/>
                          <a:gd name="T6" fmla="*/ 32 w 45"/>
                          <a:gd name="T7" fmla="*/ 0 h 16"/>
                          <a:gd name="T8" fmla="*/ 45 w 45"/>
                          <a:gd name="T9" fmla="*/ 2 h 16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45"/>
                          <a:gd name="T16" fmla="*/ 0 h 16"/>
                          <a:gd name="T17" fmla="*/ 45 w 45"/>
                          <a:gd name="T18" fmla="*/ 16 h 16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45" h="16">
                            <a:moveTo>
                              <a:pt x="0" y="16"/>
                            </a:moveTo>
                            <a:lnTo>
                              <a:pt x="8" y="8"/>
                            </a:lnTo>
                            <a:lnTo>
                              <a:pt x="19" y="3"/>
                            </a:lnTo>
                            <a:lnTo>
                              <a:pt x="32" y="0"/>
                            </a:lnTo>
                            <a:lnTo>
                              <a:pt x="45" y="2"/>
                            </a:lnTo>
                          </a:path>
                        </a:pathLst>
                      </a:custGeom>
                      <a:noFill/>
                      <a:ln w="4763">
                        <a:solidFill>
                          <a:srgbClr val="60402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>
                          <a:latin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5339" name="Group 61"/>
                    <p:cNvGrpSpPr/>
                    <p:nvPr/>
                  </p:nvGrpSpPr>
                  <p:grpSpPr bwMode="auto">
                    <a:xfrm>
                      <a:off x="2953" y="2965"/>
                      <a:ext cx="38" cy="47"/>
                      <a:chOff x="2953" y="2965"/>
                      <a:chExt cx="38" cy="47"/>
                    </a:xfrm>
                  </p:grpSpPr>
                  <p:sp>
                    <p:nvSpPr>
                      <p:cNvPr id="55340" name="Oval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53" y="2965"/>
                        <a:ext cx="14" cy="47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>
                          <a:latin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55341" name="Oval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77" y="2965"/>
                        <a:ext cx="14" cy="47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noFill/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>
                          <a:latin typeface="Calibri" panose="020F050202020403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5335" name="Group 64"/>
                  <p:cNvGrpSpPr/>
                  <p:nvPr/>
                </p:nvGrpSpPr>
                <p:grpSpPr bwMode="auto">
                  <a:xfrm>
                    <a:off x="2956" y="3047"/>
                    <a:ext cx="43" cy="48"/>
                    <a:chOff x="2956" y="3047"/>
                    <a:chExt cx="43" cy="48"/>
                  </a:xfrm>
                </p:grpSpPr>
                <p:sp>
                  <p:nvSpPr>
                    <p:cNvPr id="55336" name="Freeform 65"/>
                    <p:cNvSpPr/>
                    <p:nvPr/>
                  </p:nvSpPr>
                  <p:spPr bwMode="auto">
                    <a:xfrm>
                      <a:off x="2988" y="3047"/>
                      <a:ext cx="11" cy="48"/>
                    </a:xfrm>
                    <a:custGeom>
                      <a:avLst/>
                      <a:gdLst>
                        <a:gd name="T0" fmla="*/ 24 w 32"/>
                        <a:gd name="T1" fmla="*/ 0 h 145"/>
                        <a:gd name="T2" fmla="*/ 17 w 32"/>
                        <a:gd name="T3" fmla="*/ 13 h 145"/>
                        <a:gd name="T4" fmla="*/ 7 w 32"/>
                        <a:gd name="T5" fmla="*/ 34 h 145"/>
                        <a:gd name="T6" fmla="*/ 2 w 32"/>
                        <a:gd name="T7" fmla="*/ 53 h 145"/>
                        <a:gd name="T8" fmla="*/ 0 w 32"/>
                        <a:gd name="T9" fmla="*/ 78 h 145"/>
                        <a:gd name="T10" fmla="*/ 1 w 32"/>
                        <a:gd name="T11" fmla="*/ 101 h 145"/>
                        <a:gd name="T12" fmla="*/ 10 w 32"/>
                        <a:gd name="T13" fmla="*/ 117 h 145"/>
                        <a:gd name="T14" fmla="*/ 20 w 32"/>
                        <a:gd name="T15" fmla="*/ 131 h 145"/>
                        <a:gd name="T16" fmla="*/ 32 w 32"/>
                        <a:gd name="T17" fmla="*/ 145 h 145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32"/>
                        <a:gd name="T28" fmla="*/ 0 h 145"/>
                        <a:gd name="T29" fmla="*/ 32 w 32"/>
                        <a:gd name="T30" fmla="*/ 145 h 145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32" h="145">
                          <a:moveTo>
                            <a:pt x="24" y="0"/>
                          </a:moveTo>
                          <a:lnTo>
                            <a:pt x="17" y="13"/>
                          </a:lnTo>
                          <a:lnTo>
                            <a:pt x="7" y="34"/>
                          </a:lnTo>
                          <a:lnTo>
                            <a:pt x="2" y="53"/>
                          </a:lnTo>
                          <a:lnTo>
                            <a:pt x="0" y="78"/>
                          </a:lnTo>
                          <a:lnTo>
                            <a:pt x="1" y="101"/>
                          </a:lnTo>
                          <a:lnTo>
                            <a:pt x="10" y="117"/>
                          </a:lnTo>
                          <a:lnTo>
                            <a:pt x="20" y="131"/>
                          </a:lnTo>
                          <a:lnTo>
                            <a:pt x="32" y="145"/>
                          </a:lnTo>
                        </a:path>
                      </a:pathLst>
                    </a:custGeom>
                    <a:noFill/>
                    <a:ln w="4763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5337" name="Freeform 66"/>
                    <p:cNvSpPr/>
                    <p:nvPr/>
                  </p:nvSpPr>
                  <p:spPr bwMode="auto">
                    <a:xfrm>
                      <a:off x="2956" y="3065"/>
                      <a:ext cx="34" cy="20"/>
                    </a:xfrm>
                    <a:custGeom>
                      <a:avLst/>
                      <a:gdLst>
                        <a:gd name="T0" fmla="*/ 0 w 103"/>
                        <a:gd name="T1" fmla="*/ 3 h 62"/>
                        <a:gd name="T2" fmla="*/ 12 w 103"/>
                        <a:gd name="T3" fmla="*/ 32 h 62"/>
                        <a:gd name="T4" fmla="*/ 10 w 103"/>
                        <a:gd name="T5" fmla="*/ 62 h 62"/>
                        <a:gd name="T6" fmla="*/ 38 w 103"/>
                        <a:gd name="T7" fmla="*/ 54 h 62"/>
                        <a:gd name="T8" fmla="*/ 52 w 103"/>
                        <a:gd name="T9" fmla="*/ 51 h 62"/>
                        <a:gd name="T10" fmla="*/ 71 w 103"/>
                        <a:gd name="T11" fmla="*/ 53 h 62"/>
                        <a:gd name="T12" fmla="*/ 103 w 103"/>
                        <a:gd name="T13" fmla="*/ 60 h 62"/>
                        <a:gd name="T14" fmla="*/ 96 w 103"/>
                        <a:gd name="T15" fmla="*/ 45 h 62"/>
                        <a:gd name="T16" fmla="*/ 96 w 103"/>
                        <a:gd name="T17" fmla="*/ 28 h 62"/>
                        <a:gd name="T18" fmla="*/ 97 w 103"/>
                        <a:gd name="T19" fmla="*/ 12 h 62"/>
                        <a:gd name="T20" fmla="*/ 98 w 103"/>
                        <a:gd name="T21" fmla="*/ 0 h 62"/>
                        <a:gd name="T22" fmla="*/ 81 w 103"/>
                        <a:gd name="T23" fmla="*/ 7 h 62"/>
                        <a:gd name="T24" fmla="*/ 62 w 103"/>
                        <a:gd name="T25" fmla="*/ 12 h 62"/>
                        <a:gd name="T26" fmla="*/ 43 w 103"/>
                        <a:gd name="T27" fmla="*/ 13 h 62"/>
                        <a:gd name="T28" fmla="*/ 25 w 103"/>
                        <a:gd name="T29" fmla="*/ 10 h 62"/>
                        <a:gd name="T30" fmla="*/ 0 w 103"/>
                        <a:gd name="T31" fmla="*/ 3 h 62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03"/>
                        <a:gd name="T49" fmla="*/ 0 h 62"/>
                        <a:gd name="T50" fmla="*/ 103 w 103"/>
                        <a:gd name="T51" fmla="*/ 62 h 62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03" h="62">
                          <a:moveTo>
                            <a:pt x="0" y="3"/>
                          </a:moveTo>
                          <a:lnTo>
                            <a:pt x="12" y="32"/>
                          </a:lnTo>
                          <a:lnTo>
                            <a:pt x="10" y="62"/>
                          </a:lnTo>
                          <a:lnTo>
                            <a:pt x="38" y="54"/>
                          </a:lnTo>
                          <a:lnTo>
                            <a:pt x="52" y="51"/>
                          </a:lnTo>
                          <a:lnTo>
                            <a:pt x="71" y="53"/>
                          </a:lnTo>
                          <a:lnTo>
                            <a:pt x="103" y="60"/>
                          </a:lnTo>
                          <a:lnTo>
                            <a:pt x="96" y="45"/>
                          </a:lnTo>
                          <a:lnTo>
                            <a:pt x="96" y="28"/>
                          </a:lnTo>
                          <a:lnTo>
                            <a:pt x="97" y="12"/>
                          </a:lnTo>
                          <a:lnTo>
                            <a:pt x="98" y="0"/>
                          </a:lnTo>
                          <a:lnTo>
                            <a:pt x="81" y="7"/>
                          </a:lnTo>
                          <a:lnTo>
                            <a:pt x="62" y="12"/>
                          </a:lnTo>
                          <a:lnTo>
                            <a:pt x="43" y="13"/>
                          </a:lnTo>
                          <a:lnTo>
                            <a:pt x="25" y="10"/>
                          </a:lnTo>
                          <a:lnTo>
                            <a:pt x="0" y="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4763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>
                        <a:latin typeface="Calibri" panose="020F050202020403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55320" name="Group 67"/>
            <p:cNvGrpSpPr/>
            <p:nvPr/>
          </p:nvGrpSpPr>
          <p:grpSpPr bwMode="auto">
            <a:xfrm>
              <a:off x="2256" y="2544"/>
              <a:ext cx="2520" cy="1488"/>
              <a:chOff x="2256" y="2544"/>
              <a:chExt cx="2520" cy="1488"/>
            </a:xfrm>
          </p:grpSpPr>
          <p:graphicFrame>
            <p:nvGraphicFramePr>
              <p:cNvPr id="55304" name="Object 8"/>
              <p:cNvGraphicFramePr>
                <a:graphicFrameLocks noChangeAspect="1"/>
              </p:cNvGraphicFramePr>
              <p:nvPr/>
            </p:nvGraphicFramePr>
            <p:xfrm>
              <a:off x="2256" y="3360"/>
              <a:ext cx="109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22" name="剪辑" r:id="rId7" imgW="6545580" imgH="1706880" progId="">
                      <p:embed/>
                    </p:oleObj>
                  </mc:Choice>
                  <mc:Fallback>
                    <p:oleObj name="剪辑" r:id="rId7" imgW="6545580" imgH="1706880" progId="">
                      <p:embed/>
                      <p:pic>
                        <p:nvPicPr>
                          <p:cNvPr id="0" name="Picture 1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3360"/>
                            <a:ext cx="1090" cy="3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26" name="Line 69"/>
              <p:cNvSpPr>
                <a:spLocks noChangeShapeType="1"/>
              </p:cNvSpPr>
              <p:nvPr/>
            </p:nvSpPr>
            <p:spPr bwMode="auto">
              <a:xfrm flipV="1">
                <a:off x="3396" y="3049"/>
                <a:ext cx="1380" cy="54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7" name="Line 70"/>
              <p:cNvSpPr>
                <a:spLocks noChangeShapeType="1"/>
              </p:cNvSpPr>
              <p:nvPr/>
            </p:nvSpPr>
            <p:spPr bwMode="auto">
              <a:xfrm>
                <a:off x="3396" y="3590"/>
                <a:ext cx="647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8" name="Line 71"/>
              <p:cNvSpPr>
                <a:spLocks noChangeShapeType="1"/>
              </p:cNvSpPr>
              <p:nvPr/>
            </p:nvSpPr>
            <p:spPr bwMode="auto">
              <a:xfrm flipH="1">
                <a:off x="4172" y="3049"/>
                <a:ext cx="604" cy="0"/>
              </a:xfrm>
              <a:prstGeom prst="line">
                <a:avLst/>
              </a:prstGeom>
              <a:noFill/>
              <a:ln w="28575">
                <a:solidFill>
                  <a:srgbClr val="CC00CC"/>
                </a:solidFill>
                <a:rou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5305" name="Object 9"/>
              <p:cNvGraphicFramePr>
                <a:graphicFrameLocks noChangeAspect="1"/>
              </p:cNvGraphicFramePr>
              <p:nvPr/>
            </p:nvGraphicFramePr>
            <p:xfrm>
              <a:off x="4250" y="2544"/>
              <a:ext cx="363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23" name="Equation" r:id="rId9" imgW="203200" imgH="279400" progId="">
                      <p:embed/>
                    </p:oleObj>
                  </mc:Choice>
                  <mc:Fallback>
                    <p:oleObj name="Equation" r:id="rId9" imgW="203200" imgH="279400" progId="">
                      <p:embed/>
                      <p:pic>
                        <p:nvPicPr>
                          <p:cNvPr id="0" name="Picture 1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0" y="2544"/>
                            <a:ext cx="363" cy="5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06" name="Object 10"/>
              <p:cNvGraphicFramePr>
                <a:graphicFrameLocks noChangeAspect="1"/>
              </p:cNvGraphicFramePr>
              <p:nvPr/>
            </p:nvGraphicFramePr>
            <p:xfrm>
              <a:off x="3696" y="3543"/>
              <a:ext cx="306" cy="4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24" name="Equation" r:id="rId11" imgW="165100" imgH="228600" progId="">
                      <p:embed/>
                    </p:oleObj>
                  </mc:Choice>
                  <mc:Fallback>
                    <p:oleObj name="Equation" r:id="rId11" imgW="165100" imgH="228600" progId="">
                      <p:embed/>
                      <p:pic>
                        <p:nvPicPr>
                          <p:cNvPr id="0" name="Picture 1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3543"/>
                            <a:ext cx="306" cy="48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5321" name="Group 74"/>
            <p:cNvGrpSpPr/>
            <p:nvPr/>
          </p:nvGrpSpPr>
          <p:grpSpPr bwMode="auto">
            <a:xfrm>
              <a:off x="3396" y="2880"/>
              <a:ext cx="1380" cy="816"/>
              <a:chOff x="3396" y="2880"/>
              <a:chExt cx="1380" cy="816"/>
            </a:xfrm>
          </p:grpSpPr>
          <p:sp>
            <p:nvSpPr>
              <p:cNvPr id="55322" name="Line 75"/>
              <p:cNvSpPr>
                <a:spLocks noChangeShapeType="1"/>
              </p:cNvSpPr>
              <p:nvPr/>
            </p:nvSpPr>
            <p:spPr bwMode="auto">
              <a:xfrm flipH="1" flipV="1">
                <a:off x="3957" y="3345"/>
                <a:ext cx="86" cy="2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3" name="Line 76"/>
              <p:cNvSpPr>
                <a:spLocks noChangeShapeType="1"/>
              </p:cNvSpPr>
              <p:nvPr/>
            </p:nvSpPr>
            <p:spPr bwMode="auto">
              <a:xfrm flipV="1">
                <a:off x="3396" y="3345"/>
                <a:ext cx="561" cy="24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4" name="Line 77"/>
              <p:cNvSpPr>
                <a:spLocks noChangeShapeType="1"/>
              </p:cNvSpPr>
              <p:nvPr/>
            </p:nvSpPr>
            <p:spPr bwMode="auto">
              <a:xfrm>
                <a:off x="4173" y="3049"/>
                <a:ext cx="42" cy="1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5" name="Line 78"/>
              <p:cNvSpPr>
                <a:spLocks noChangeShapeType="1"/>
              </p:cNvSpPr>
              <p:nvPr/>
            </p:nvSpPr>
            <p:spPr bwMode="auto">
              <a:xfrm flipH="1">
                <a:off x="4215" y="3049"/>
                <a:ext cx="561" cy="197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prstDash val="dash"/>
                <a:rou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5302" name="Object 6"/>
              <p:cNvGraphicFramePr>
                <a:graphicFrameLocks noChangeAspect="1"/>
              </p:cNvGraphicFramePr>
              <p:nvPr/>
            </p:nvGraphicFramePr>
            <p:xfrm>
              <a:off x="4319" y="3216"/>
              <a:ext cx="433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25" name="Equation" r:id="rId13" imgW="254000" imgH="279400" progId="">
                      <p:embed/>
                    </p:oleObj>
                  </mc:Choice>
                  <mc:Fallback>
                    <p:oleObj name="Equation" r:id="rId13" imgW="254000" imgH="279400" progId="">
                      <p:embed/>
                      <p:pic>
                        <p:nvPicPr>
                          <p:cNvPr id="0" name="Picture 1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9" y="3216"/>
                            <a:ext cx="433" cy="4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03" name="Object 7"/>
              <p:cNvGraphicFramePr>
                <a:graphicFrameLocks noChangeAspect="1"/>
              </p:cNvGraphicFramePr>
              <p:nvPr/>
            </p:nvGraphicFramePr>
            <p:xfrm>
              <a:off x="3456" y="2880"/>
              <a:ext cx="459" cy="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26" name="Equation" r:id="rId15" imgW="254000" imgH="292100" progId="">
                      <p:embed/>
                    </p:oleObj>
                  </mc:Choice>
                  <mc:Fallback>
                    <p:oleObj name="Equation" r:id="rId15" imgW="254000" imgH="292100" progId="">
                      <p:embed/>
                      <p:pic>
                        <p:nvPicPr>
                          <p:cNvPr id="0" name="Picture 1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880"/>
                            <a:ext cx="459" cy="5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21937" name="Object 3"/>
          <p:cNvGraphicFramePr>
            <a:graphicFrameLocks noChangeAspect="1"/>
          </p:cNvGraphicFramePr>
          <p:nvPr/>
        </p:nvGraphicFramePr>
        <p:xfrm>
          <a:off x="685800" y="5062538"/>
          <a:ext cx="2576513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7" name="Equation" r:id="rId17" imgW="1028700" imgH="558800" progId="">
                  <p:embed/>
                </p:oleObj>
              </mc:Choice>
              <mc:Fallback>
                <p:oleObj name="Equation" r:id="rId17" imgW="1028700" imgH="558800" progId="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062538"/>
                        <a:ext cx="2576513" cy="123031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856" name="Group 82"/>
          <p:cNvGrpSpPr/>
          <p:nvPr/>
        </p:nvGrpSpPr>
        <p:grpSpPr bwMode="auto">
          <a:xfrm>
            <a:off x="2867025" y="1676400"/>
            <a:ext cx="6657975" cy="1414463"/>
            <a:chOff x="1806" y="1056"/>
            <a:chExt cx="4194" cy="891"/>
          </a:xfrm>
        </p:grpSpPr>
        <p:grpSp>
          <p:nvGrpSpPr>
            <p:cNvPr id="55312" name="Group 83"/>
            <p:cNvGrpSpPr/>
            <p:nvPr/>
          </p:nvGrpSpPr>
          <p:grpSpPr bwMode="auto">
            <a:xfrm>
              <a:off x="1852" y="1056"/>
              <a:ext cx="4148" cy="432"/>
              <a:chOff x="1852" y="1056"/>
              <a:chExt cx="4148" cy="432"/>
            </a:xfrm>
          </p:grpSpPr>
          <p:graphicFrame>
            <p:nvGraphicFramePr>
              <p:cNvPr id="55301" name="Object 5"/>
              <p:cNvGraphicFramePr>
                <a:graphicFrameLocks noChangeAspect="1"/>
              </p:cNvGraphicFramePr>
              <p:nvPr/>
            </p:nvGraphicFramePr>
            <p:xfrm>
              <a:off x="1852" y="1056"/>
              <a:ext cx="312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28" name="Equation" r:id="rId19" imgW="203200" imgH="279400" progId="">
                      <p:embed/>
                    </p:oleObj>
                  </mc:Choice>
                  <mc:Fallback>
                    <p:oleObj name="Equation" r:id="rId19" imgW="203200" imgH="279400" progId="">
                      <p:embed/>
                      <p:pic>
                        <p:nvPicPr>
                          <p:cNvPr id="0" name="Picture 1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52" y="1056"/>
                            <a:ext cx="312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5316" name="Rectangle 85"/>
              <p:cNvSpPr>
                <a:spLocks noChangeArrowheads="1"/>
              </p:cNvSpPr>
              <p:nvPr/>
            </p:nvSpPr>
            <p:spPr bwMode="auto">
              <a:xfrm>
                <a:off x="2160" y="1117"/>
                <a:ext cx="3840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观察者</a:t>
                </a:r>
                <a:r>
                  <a:rPr lang="zh-CN" altLang="en-US" sz="2800" dirty="0">
                    <a:solidFill>
                      <a:srgbClr val="CC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向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波源运动 </a:t>
                </a:r>
                <a:r>
                  <a:rPr lang="en-US" altLang="zh-CN" sz="2800" dirty="0">
                    <a:solidFill>
                      <a:srgbClr val="CC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远离  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  <p:sp>
            <p:nvSpPr>
              <p:cNvPr id="55317" name="Line 86"/>
              <p:cNvSpPr>
                <a:spLocks noChangeShapeType="1"/>
              </p:cNvSpPr>
              <p:nvPr/>
            </p:nvSpPr>
            <p:spPr bwMode="auto">
              <a:xfrm>
                <a:off x="5088" y="1296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313" name="Group 87"/>
            <p:cNvGrpSpPr/>
            <p:nvPr/>
          </p:nvGrpSpPr>
          <p:grpSpPr bwMode="auto">
            <a:xfrm>
              <a:off x="1806" y="1536"/>
              <a:ext cx="3762" cy="411"/>
              <a:chOff x="1806" y="1536"/>
              <a:chExt cx="3762" cy="411"/>
            </a:xfrm>
          </p:grpSpPr>
          <p:sp>
            <p:nvSpPr>
              <p:cNvPr id="55314" name="Rectangle 88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3408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波源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向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观察者运动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远离</a:t>
                </a:r>
                <a:r>
                  <a:rPr lang="zh-CN" altLang="en-US" sz="2800" dirty="0">
                    <a:solidFill>
                      <a:srgbClr val="CC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2800" dirty="0">
                    <a:solidFill>
                      <a:srgbClr val="CC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  <p:sp>
            <p:nvSpPr>
              <p:cNvPr id="55315" name="Line 89"/>
              <p:cNvSpPr>
                <a:spLocks noChangeShapeType="1"/>
              </p:cNvSpPr>
              <p:nvPr/>
            </p:nvSpPr>
            <p:spPr bwMode="auto">
              <a:xfrm>
                <a:off x="4080" y="1776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5300" name="Object 4"/>
              <p:cNvGraphicFramePr>
                <a:graphicFrameLocks noChangeAspect="1"/>
              </p:cNvGraphicFramePr>
              <p:nvPr/>
            </p:nvGraphicFramePr>
            <p:xfrm>
              <a:off x="1806" y="1536"/>
              <a:ext cx="402" cy="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529" name="Equation" r:id="rId21" imgW="165100" imgH="228600" progId="">
                      <p:embed/>
                    </p:oleObj>
                  </mc:Choice>
                  <mc:Fallback>
                    <p:oleObj name="Equation" r:id="rId21" imgW="165100" imgH="228600" progId="">
                      <p:embed/>
                      <p:pic>
                        <p:nvPicPr>
                          <p:cNvPr id="0" name="Picture 1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6" y="1536"/>
                            <a:ext cx="402" cy="4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1" name="矩形 90"/>
          <p:cNvSpPr/>
          <p:nvPr/>
        </p:nvSpPr>
        <p:spPr>
          <a:xfrm>
            <a:off x="609600" y="177225"/>
            <a:ext cx="4493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机械波的多普勒效应</a:t>
            </a:r>
            <a:endParaRPr lang="zh-CN" altLang="en-US" sz="3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177225"/>
            <a:ext cx="44935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 机械波的多普勒效应</a:t>
            </a:r>
            <a:endParaRPr lang="zh-CN" altLang="en-US" sz="3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400" y="914400"/>
            <a:ext cx="8686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13.8.1 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当声波被运动的物体反射回来时，由于多普勒效应，反射波的频率与入射波的频率将有所不同。静止波源发出频率为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6000Hz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的声波，入射到以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4.0m/s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的速度向着波源运动的物体上。求波源附近的接收器接受到的运动物体的反射波频率。</a:t>
            </a:r>
          </a:p>
        </p:txBody>
      </p:sp>
      <p:sp>
        <p:nvSpPr>
          <p:cNvPr id="4" name="矩形 3"/>
          <p:cNvSpPr/>
          <p:nvPr/>
        </p:nvSpPr>
        <p:spPr>
          <a:xfrm>
            <a:off x="152400" y="3276600"/>
            <a:ext cx="86106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发出的声波入射到运动的物体上时，运动物体作为观察者接受到的频率为：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38400" y="4316885"/>
          <a:ext cx="4660207" cy="712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27" name="Equation" r:id="rId3" imgW="2311400" imgH="355600" progId="">
                  <p:embed/>
                </p:oleObj>
              </mc:Choice>
              <mc:Fallback>
                <p:oleObj name="Equation" r:id="rId3" imgW="2311400" imgH="35560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316885"/>
                        <a:ext cx="4660207" cy="7125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96502" y="4979515"/>
            <a:ext cx="8947497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频率为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ν</a:t>
            </a:r>
            <a:r>
              <a:rPr lang="en-US" altLang="zh-CN" sz="2800" kern="100" dirty="0">
                <a:latin typeface="Book Antiqua" panose="020406020503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的声波从运动的物体上反射回去，物体成为运动的波源，则接收器接受到的频率为：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387822" y="6019800"/>
          <a:ext cx="4904336" cy="797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28" name="Equation" r:id="rId5" imgW="2349500" imgH="393700" progId="">
                  <p:embed/>
                </p:oleObj>
              </mc:Choice>
              <mc:Fallback>
                <p:oleObj name="Equation" r:id="rId5" imgW="2349500" imgH="3937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822" y="6019800"/>
                        <a:ext cx="4904336" cy="7974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177225"/>
            <a:ext cx="45111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电磁波的多普勒效应</a:t>
            </a:r>
            <a:endParaRPr lang="zh-CN" altLang="en-US" sz="3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9184" y="1295400"/>
            <a:ext cx="8107615" cy="1315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对于电磁波而言，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若波源和观察者在同一直线上运动，其相对速度为</a:t>
            </a:r>
            <a:r>
              <a:rPr lang="en-US" altLang="zh-CN" sz="2800" i="1" kern="100" dirty="0">
                <a:latin typeface="Book Antiqua" panose="020406020503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，观察者接受到的频率为：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124200" y="2819400"/>
          <a:ext cx="2116592" cy="1181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485" name="Equation" r:id="rId3" imgW="735965" imgH="406400" progId="">
                  <p:embed/>
                </p:oleObj>
              </mc:Choice>
              <mc:Fallback>
                <p:oleObj name="Equation" r:id="rId3" imgW="735965" imgH="40640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19400"/>
                        <a:ext cx="2116592" cy="1181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"/>
          <p:cNvGraphicFramePr>
            <a:graphicFrameLocks noChangeAspect="1"/>
          </p:cNvGraphicFramePr>
          <p:nvPr/>
        </p:nvGraphicFramePr>
        <p:xfrm>
          <a:off x="5534024" y="1517333"/>
          <a:ext cx="2576513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4" name="Equation" r:id="rId3" imgW="1028700" imgH="558800" progId="">
                  <p:embed/>
                </p:oleObj>
              </mc:Choice>
              <mc:Fallback>
                <p:oleObj name="Equation" r:id="rId3" imgW="1028700" imgH="558800" progId="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024" y="1517333"/>
                        <a:ext cx="2576513" cy="123031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7" name="Group 2"/>
          <p:cNvGrpSpPr/>
          <p:nvPr/>
        </p:nvGrpSpPr>
        <p:grpSpPr bwMode="auto">
          <a:xfrm>
            <a:off x="533400" y="849313"/>
            <a:ext cx="4572000" cy="2303462"/>
            <a:chOff x="336" y="421"/>
            <a:chExt cx="2880" cy="1451"/>
          </a:xfrm>
        </p:grpSpPr>
        <p:sp>
          <p:nvSpPr>
            <p:cNvPr id="56353" name="Text Box 3"/>
            <p:cNvSpPr txBox="1">
              <a:spLocks noChangeArrowheads="1"/>
            </p:cNvSpPr>
            <p:nvPr/>
          </p:nvSpPr>
          <p:spPr bwMode="auto">
            <a:xfrm>
              <a:off x="336" y="469"/>
              <a:ext cx="2880" cy="14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当        时，所有波前将聚集在一个圆锥面上，波的能量高度集中形成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冲击波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或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激波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，如核爆炸、超音速飞行等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</a:p>
          </p:txBody>
        </p:sp>
        <p:graphicFrame>
          <p:nvGraphicFramePr>
            <p:cNvPr id="56326" name="Object 6"/>
            <p:cNvGraphicFramePr>
              <a:graphicFrameLocks noChangeAspect="1"/>
            </p:cNvGraphicFramePr>
            <p:nvPr/>
          </p:nvGraphicFramePr>
          <p:xfrm>
            <a:off x="1056" y="421"/>
            <a:ext cx="786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35" name="Equation" r:id="rId5" imgW="495300" imgH="228600" progId="">
                    <p:embed/>
                  </p:oleObj>
                </mc:Choice>
                <mc:Fallback>
                  <p:oleObj name="Equation" r:id="rId5" imgW="495300" imgH="228600" progId="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421"/>
                          <a:ext cx="786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/>
          <p:nvPr/>
        </p:nvGrpSpPr>
        <p:grpSpPr bwMode="auto">
          <a:xfrm>
            <a:off x="609600" y="3838575"/>
            <a:ext cx="7572375" cy="2714625"/>
            <a:chOff x="384" y="2409"/>
            <a:chExt cx="4770" cy="1710"/>
          </a:xfrm>
        </p:grpSpPr>
        <p:sp>
          <p:nvSpPr>
            <p:cNvPr id="56348" name="Text Box 6"/>
            <p:cNvSpPr txBox="1">
              <a:spLocks noChangeArrowheads="1"/>
            </p:cNvSpPr>
            <p:nvPr/>
          </p:nvSpPr>
          <p:spPr bwMode="auto">
            <a:xfrm>
              <a:off x="398" y="3792"/>
              <a:ext cx="264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卫星跟踪系统等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</a:p>
          </p:txBody>
        </p:sp>
        <p:sp>
          <p:nvSpPr>
            <p:cNvPr id="56349" name="Rectangle 7"/>
            <p:cNvSpPr>
              <a:spLocks noChangeArrowheads="1"/>
            </p:cNvSpPr>
            <p:nvPr/>
          </p:nvSpPr>
          <p:spPr bwMode="auto">
            <a:xfrm>
              <a:off x="384" y="2409"/>
              <a:ext cx="2270" cy="32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交通上测量车速；</a:t>
              </a:r>
            </a:p>
          </p:txBody>
        </p:sp>
        <p:sp>
          <p:nvSpPr>
            <p:cNvPr id="56350" name="Rectangle 8"/>
            <p:cNvSpPr>
              <a:spLocks noChangeArrowheads="1"/>
            </p:cNvSpPr>
            <p:nvPr/>
          </p:nvSpPr>
          <p:spPr bwMode="auto">
            <a:xfrm>
              <a:off x="396" y="2745"/>
              <a:ext cx="3174" cy="32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医学上用于测量血流速度；</a:t>
              </a:r>
            </a:p>
          </p:txBody>
        </p:sp>
        <p:sp>
          <p:nvSpPr>
            <p:cNvPr id="56351" name="Rectangle 9"/>
            <p:cNvSpPr>
              <a:spLocks noChangeArrowheads="1"/>
            </p:cNvSpPr>
            <p:nvPr/>
          </p:nvSpPr>
          <p:spPr bwMode="auto">
            <a:xfrm>
              <a:off x="398" y="3081"/>
              <a:ext cx="4756" cy="32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天文学家利用电磁波红移说明大爆炸理论；</a:t>
              </a:r>
            </a:p>
          </p:txBody>
        </p:sp>
        <p:sp>
          <p:nvSpPr>
            <p:cNvPr id="56352" name="Rectangle 10"/>
            <p:cNvSpPr>
              <a:spLocks noChangeArrowheads="1"/>
            </p:cNvSpPr>
            <p:nvPr/>
          </p:nvSpPr>
          <p:spPr bwMode="auto">
            <a:xfrm>
              <a:off x="398" y="3417"/>
              <a:ext cx="4078" cy="327"/>
            </a:xfrm>
            <a:prstGeom prst="rect">
              <a:avLst/>
            </a:prstGeom>
            <a:noFill/>
            <a:ln w="1905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用于贵重物品、机密室的防盗系统；</a:t>
              </a:r>
            </a:p>
          </p:txBody>
        </p:sp>
      </p:grpSp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685800" y="3228975"/>
            <a:ext cx="3657600" cy="5318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多普勒效应的应用</a:t>
            </a:r>
          </a:p>
        </p:txBody>
      </p:sp>
      <p:grpSp>
        <p:nvGrpSpPr>
          <p:cNvPr id="56330" name="Group 12"/>
          <p:cNvGrpSpPr/>
          <p:nvPr/>
        </p:nvGrpSpPr>
        <p:grpSpPr bwMode="auto">
          <a:xfrm>
            <a:off x="5105400" y="1171575"/>
            <a:ext cx="3657600" cy="2819400"/>
            <a:chOff x="3216" y="480"/>
            <a:chExt cx="2304" cy="1776"/>
          </a:xfrm>
        </p:grpSpPr>
        <p:sp>
          <p:nvSpPr>
            <p:cNvPr id="56331" name="Rectangle 13"/>
            <p:cNvSpPr>
              <a:spLocks noChangeArrowheads="1"/>
            </p:cNvSpPr>
            <p:nvPr/>
          </p:nvSpPr>
          <p:spPr bwMode="auto">
            <a:xfrm>
              <a:off x="3216" y="480"/>
              <a:ext cx="2304" cy="17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graphicFrame>
          <p:nvGraphicFramePr>
            <p:cNvPr id="56322" name="Object 2"/>
            <p:cNvGraphicFramePr>
              <a:graphicFrameLocks noChangeAspect="1"/>
            </p:cNvGraphicFramePr>
            <p:nvPr/>
          </p:nvGraphicFramePr>
          <p:xfrm>
            <a:off x="4560" y="1776"/>
            <a:ext cx="361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36" name="Equation" r:id="rId7" imgW="215900" imgH="228600" progId="">
                    <p:embed/>
                  </p:oleObj>
                </mc:Choice>
                <mc:Fallback>
                  <p:oleObj name="Equation" r:id="rId7" imgW="215900" imgH="228600" progId="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776"/>
                          <a:ext cx="361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2" name="Line 15"/>
            <p:cNvSpPr>
              <a:spLocks noChangeShapeType="1"/>
            </p:cNvSpPr>
            <p:nvPr/>
          </p:nvSpPr>
          <p:spPr bwMode="auto">
            <a:xfrm>
              <a:off x="3264" y="1369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3" name="Line 16"/>
            <p:cNvSpPr>
              <a:spLocks noChangeShapeType="1"/>
            </p:cNvSpPr>
            <p:nvPr/>
          </p:nvSpPr>
          <p:spPr bwMode="auto">
            <a:xfrm>
              <a:off x="4032" y="576"/>
              <a:ext cx="1122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4" name="Line 17"/>
            <p:cNvSpPr>
              <a:spLocks noChangeShapeType="1"/>
            </p:cNvSpPr>
            <p:nvPr/>
          </p:nvSpPr>
          <p:spPr bwMode="auto">
            <a:xfrm flipV="1">
              <a:off x="3936" y="1369"/>
              <a:ext cx="1218" cy="8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35" name="Oval 18"/>
            <p:cNvSpPr>
              <a:spLocks noChangeArrowheads="1"/>
            </p:cNvSpPr>
            <p:nvPr/>
          </p:nvSpPr>
          <p:spPr bwMode="auto">
            <a:xfrm>
              <a:off x="3360" y="712"/>
              <a:ext cx="1289" cy="1304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6336" name="Oval 19"/>
            <p:cNvSpPr>
              <a:spLocks noChangeArrowheads="1"/>
            </p:cNvSpPr>
            <p:nvPr/>
          </p:nvSpPr>
          <p:spPr bwMode="auto">
            <a:xfrm>
              <a:off x="3719" y="816"/>
              <a:ext cx="1021" cy="1104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6337" name="Oval 20"/>
            <p:cNvSpPr>
              <a:spLocks noChangeArrowheads="1"/>
            </p:cNvSpPr>
            <p:nvPr/>
          </p:nvSpPr>
          <p:spPr bwMode="auto">
            <a:xfrm>
              <a:off x="4041" y="960"/>
              <a:ext cx="807" cy="81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6338" name="Oval 21"/>
            <p:cNvSpPr>
              <a:spLocks noChangeArrowheads="1"/>
            </p:cNvSpPr>
            <p:nvPr/>
          </p:nvSpPr>
          <p:spPr bwMode="auto">
            <a:xfrm>
              <a:off x="4302" y="1030"/>
              <a:ext cx="628" cy="63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6339" name="Oval 22"/>
            <p:cNvSpPr>
              <a:spLocks noChangeArrowheads="1"/>
            </p:cNvSpPr>
            <p:nvPr/>
          </p:nvSpPr>
          <p:spPr bwMode="auto">
            <a:xfrm>
              <a:off x="4560" y="1121"/>
              <a:ext cx="432" cy="454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6340" name="Oval 23"/>
            <p:cNvSpPr>
              <a:spLocks noChangeArrowheads="1"/>
            </p:cNvSpPr>
            <p:nvPr/>
          </p:nvSpPr>
          <p:spPr bwMode="auto">
            <a:xfrm>
              <a:off x="3988" y="1348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6341" name="Oval 24"/>
            <p:cNvSpPr>
              <a:spLocks noChangeArrowheads="1"/>
            </p:cNvSpPr>
            <p:nvPr/>
          </p:nvSpPr>
          <p:spPr bwMode="auto">
            <a:xfrm>
              <a:off x="5136" y="1344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graphicFrame>
          <p:nvGraphicFramePr>
            <p:cNvPr id="56323" name="Object 3"/>
            <p:cNvGraphicFramePr>
              <a:graphicFrameLocks noChangeAspect="1"/>
            </p:cNvGraphicFramePr>
            <p:nvPr/>
          </p:nvGraphicFramePr>
          <p:xfrm>
            <a:off x="3769" y="1344"/>
            <a:ext cx="26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37" name="Equation" r:id="rId9" imgW="152400" imgH="215900" progId="">
                    <p:embed/>
                  </p:oleObj>
                </mc:Choice>
                <mc:Fallback>
                  <p:oleObj name="Equation" r:id="rId9" imgW="152400" imgH="215900" progId="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9" y="1344"/>
                          <a:ext cx="263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4" name="Object 4"/>
            <p:cNvGraphicFramePr>
              <a:graphicFrameLocks noChangeAspect="1"/>
            </p:cNvGraphicFramePr>
            <p:nvPr/>
          </p:nvGraphicFramePr>
          <p:xfrm>
            <a:off x="5088" y="1008"/>
            <a:ext cx="22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38" name="Equation" r:id="rId11" imgW="165100" imgH="215900" progId="">
                    <p:embed/>
                  </p:oleObj>
                </mc:Choice>
                <mc:Fallback>
                  <p:oleObj name="Equation" r:id="rId11" imgW="165100" imgH="215900" progId="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008"/>
                          <a:ext cx="225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2" name="Line 27"/>
            <p:cNvSpPr>
              <a:spLocks noChangeShapeType="1"/>
            </p:cNvSpPr>
            <p:nvPr/>
          </p:nvSpPr>
          <p:spPr bwMode="auto">
            <a:xfrm>
              <a:off x="4033" y="1348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3" name="Line 28"/>
            <p:cNvSpPr>
              <a:spLocks noChangeShapeType="1"/>
            </p:cNvSpPr>
            <p:nvPr/>
          </p:nvSpPr>
          <p:spPr bwMode="auto">
            <a:xfrm>
              <a:off x="5161" y="1348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4" name="Line 29"/>
            <p:cNvSpPr>
              <a:spLocks noChangeShapeType="1"/>
            </p:cNvSpPr>
            <p:nvPr/>
          </p:nvSpPr>
          <p:spPr bwMode="auto">
            <a:xfrm flipV="1">
              <a:off x="4033" y="2099"/>
              <a:ext cx="1129" cy="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triangle" w="sm" len="lg"/>
              <a:tailEnd type="triangle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45" name="Line 30"/>
            <p:cNvSpPr>
              <a:spLocks noChangeShapeType="1"/>
            </p:cNvSpPr>
            <p:nvPr/>
          </p:nvSpPr>
          <p:spPr bwMode="auto">
            <a:xfrm flipV="1">
              <a:off x="4033" y="803"/>
              <a:ext cx="359" cy="54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triangle" w="sm" len="lg"/>
              <a:tailEnd type="triangle" w="sm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6325" name="Object 5"/>
            <p:cNvGraphicFramePr>
              <a:graphicFrameLocks noChangeAspect="1"/>
            </p:cNvGraphicFramePr>
            <p:nvPr/>
          </p:nvGraphicFramePr>
          <p:xfrm>
            <a:off x="3984" y="864"/>
            <a:ext cx="24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39" name="Equation" r:id="rId13" imgW="241300" imgH="215900" progId="">
                    <p:embed/>
                  </p:oleObj>
                </mc:Choice>
                <mc:Fallback>
                  <p:oleObj name="Equation" r:id="rId13" imgW="241300" imgH="215900" progId="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864"/>
                          <a:ext cx="240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6" name="Oval 32"/>
            <p:cNvSpPr>
              <a:spLocks noChangeArrowheads="1"/>
            </p:cNvSpPr>
            <p:nvPr/>
          </p:nvSpPr>
          <p:spPr bwMode="auto">
            <a:xfrm>
              <a:off x="4800" y="1200"/>
              <a:ext cx="240" cy="288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6347" name="Oval 33"/>
            <p:cNvSpPr>
              <a:spLocks noChangeArrowheads="1"/>
            </p:cNvSpPr>
            <p:nvPr/>
          </p:nvSpPr>
          <p:spPr bwMode="auto">
            <a:xfrm>
              <a:off x="4991" y="1296"/>
              <a:ext cx="118" cy="118"/>
            </a:xfrm>
            <a:prstGeom prst="ellipse">
              <a:avLst/>
            </a:prstGeom>
            <a:noFill/>
            <a:ln w="19050">
              <a:solidFill>
                <a:srgbClr val="0066FF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609600" y="177225"/>
            <a:ext cx="3070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冲击波 音爆</a:t>
            </a:r>
            <a:endParaRPr lang="zh-CN" altLang="en-US" sz="32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8" name="Group 95"/>
          <p:cNvGrpSpPr/>
          <p:nvPr/>
        </p:nvGrpSpPr>
        <p:grpSpPr bwMode="auto">
          <a:xfrm>
            <a:off x="685800" y="1076325"/>
            <a:ext cx="8229600" cy="523875"/>
            <a:chOff x="480" y="508"/>
            <a:chExt cx="5184" cy="330"/>
          </a:xfrm>
        </p:grpSpPr>
        <p:sp>
          <p:nvSpPr>
            <p:cNvPr id="5139" name="Text Box 92"/>
            <p:cNvSpPr txBox="1">
              <a:spLocks noChangeArrowheads="1"/>
            </p:cNvSpPr>
            <p:nvPr/>
          </p:nvSpPr>
          <p:spPr bwMode="auto">
            <a:xfrm>
              <a:off x="480" y="508"/>
              <a:ext cx="5184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rgbClr val="3333FF"/>
                </a:buClr>
                <a:buSzPct val="125000"/>
                <a:buFont typeface="Webdings" panose="05030102010509060703" pitchFamily="18" charset="2"/>
                <a:buChar char="2"/>
              </a:pPr>
              <a:r>
                <a:rPr kumimoji="1"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周期   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：波前进一个波长的距离所需要的时间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5127" name="Object 7"/>
            <p:cNvGraphicFramePr>
              <a:graphicFrameLocks noChangeAspect="1"/>
            </p:cNvGraphicFramePr>
            <p:nvPr/>
          </p:nvGraphicFramePr>
          <p:xfrm>
            <a:off x="1440" y="528"/>
            <a:ext cx="25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0" name="Equation" r:id="rId3" imgW="139700" imgH="165100" progId="">
                    <p:embed/>
                  </p:oleObj>
                </mc:Choice>
                <mc:Fallback>
                  <p:oleObj name="Equation" r:id="rId3" imgW="139700" imgH="165100" progId="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528"/>
                          <a:ext cx="253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7036" name="Object 2"/>
          <p:cNvGraphicFramePr>
            <a:graphicFrameLocks noChangeAspect="1"/>
          </p:cNvGraphicFramePr>
          <p:nvPr/>
        </p:nvGraphicFramePr>
        <p:xfrm>
          <a:off x="3443288" y="2794000"/>
          <a:ext cx="15240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5" imgW="481965" imgH="215900" progId="">
                  <p:embed/>
                </p:oleObj>
              </mc:Choice>
              <mc:Fallback>
                <p:oleObj name="Equation" r:id="rId5" imgW="481965" imgH="215900" progId="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2794000"/>
                        <a:ext cx="15240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7" name="Object 3"/>
          <p:cNvGraphicFramePr>
            <a:graphicFrameLocks noChangeAspect="1"/>
          </p:cNvGraphicFramePr>
          <p:nvPr/>
        </p:nvGraphicFramePr>
        <p:xfrm>
          <a:off x="1893888" y="4357687"/>
          <a:ext cx="21653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公式" r:id="rId7" imgW="1168400" imgH="609600" progId="">
                  <p:embed/>
                </p:oleObj>
              </mc:Choice>
              <mc:Fallback>
                <p:oleObj name="公式" r:id="rId7" imgW="1168400" imgH="609600" progId="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4357687"/>
                        <a:ext cx="2165350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8" name="Object 4"/>
          <p:cNvGraphicFramePr>
            <a:graphicFrameLocks noChangeAspect="1"/>
          </p:cNvGraphicFramePr>
          <p:nvPr/>
        </p:nvGraphicFramePr>
        <p:xfrm>
          <a:off x="4800600" y="4373562"/>
          <a:ext cx="1979613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" name="公式" r:id="rId9" imgW="1129665" imgH="609600" progId="">
                  <p:embed/>
                </p:oleObj>
              </mc:Choice>
              <mc:Fallback>
                <p:oleObj name="公式" r:id="rId9" imgW="1129665" imgH="609600" progId="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373562"/>
                        <a:ext cx="1979613" cy="118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6"/>
          <p:cNvGrpSpPr/>
          <p:nvPr/>
        </p:nvGrpSpPr>
        <p:grpSpPr bwMode="auto">
          <a:xfrm>
            <a:off x="762000" y="1828800"/>
            <a:ext cx="7467600" cy="946150"/>
            <a:chOff x="480" y="1075"/>
            <a:chExt cx="4704" cy="596"/>
          </a:xfrm>
        </p:grpSpPr>
        <p:sp>
          <p:nvSpPr>
            <p:cNvPr id="5138" name="Text Box 93"/>
            <p:cNvSpPr txBox="1">
              <a:spLocks noChangeArrowheads="1"/>
            </p:cNvSpPr>
            <p:nvPr/>
          </p:nvSpPr>
          <p:spPr bwMode="auto">
            <a:xfrm>
              <a:off x="480" y="1075"/>
              <a:ext cx="4704" cy="5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3333FF"/>
                </a:buClr>
                <a:buSzPct val="125000"/>
                <a:buFont typeface="Webdings" panose="05030102010509060703" pitchFamily="18" charset="2"/>
                <a:buChar char="2"/>
              </a:pPr>
              <a:r>
                <a:rPr kumimoji="1"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频率   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：周期的倒数，即单位时间内波动所传播的完整波的数目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5126" name="Object 6"/>
            <p:cNvGraphicFramePr>
              <a:graphicFrameLocks noChangeAspect="1"/>
            </p:cNvGraphicFramePr>
            <p:nvPr/>
          </p:nvGraphicFramePr>
          <p:xfrm>
            <a:off x="1463" y="1104"/>
            <a:ext cx="313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4" name="Equation" r:id="rId11" imgW="127000" imgH="139700" progId="">
                    <p:embed/>
                  </p:oleObj>
                </mc:Choice>
                <mc:Fallback>
                  <p:oleObj name="Equation" r:id="rId11" imgW="127000" imgH="139700" progId="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3" y="1104"/>
                          <a:ext cx="313" cy="3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7"/>
          <p:cNvGrpSpPr/>
          <p:nvPr/>
        </p:nvGrpSpPr>
        <p:grpSpPr bwMode="auto">
          <a:xfrm>
            <a:off x="762000" y="3473452"/>
            <a:ext cx="7772400" cy="954088"/>
            <a:chOff x="480" y="2188"/>
            <a:chExt cx="4896" cy="601"/>
          </a:xfrm>
        </p:grpSpPr>
        <p:sp>
          <p:nvSpPr>
            <p:cNvPr id="5137" name="Text Box 94"/>
            <p:cNvSpPr txBox="1">
              <a:spLocks noChangeArrowheads="1"/>
            </p:cNvSpPr>
            <p:nvPr/>
          </p:nvSpPr>
          <p:spPr bwMode="auto">
            <a:xfrm>
              <a:off x="480" y="2188"/>
              <a:ext cx="4896" cy="60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3333FF"/>
                </a:buClr>
                <a:buSzPct val="125000"/>
                <a:buFont typeface="Webdings" panose="05030102010509060703" pitchFamily="18" charset="2"/>
                <a:buChar char="2"/>
              </a:pPr>
              <a:r>
                <a:rPr kumimoji="1"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波速    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：波动过程中，某一振动状态（即振动相位）单位时间内所传播的距离（相速）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  <a:endPara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5125" name="Object 5"/>
            <p:cNvGraphicFramePr>
              <a:graphicFrameLocks noChangeAspect="1"/>
            </p:cNvGraphicFramePr>
            <p:nvPr/>
          </p:nvGraphicFramePr>
          <p:xfrm>
            <a:off x="1536" y="2208"/>
            <a:ext cx="25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5" name="公式" r:id="rId13" imgW="177800" imgH="190500" progId="">
                    <p:embed/>
                  </p:oleObj>
                </mc:Choice>
                <mc:Fallback>
                  <p:oleObj name="公式" r:id="rId13" imgW="177800" imgH="190500" progId="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208"/>
                          <a:ext cx="253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87"/>
          <p:cNvGrpSpPr/>
          <p:nvPr/>
        </p:nvGrpSpPr>
        <p:grpSpPr bwMode="auto">
          <a:xfrm>
            <a:off x="523875" y="5473700"/>
            <a:ext cx="1828800" cy="1066800"/>
            <a:chOff x="192" y="3024"/>
            <a:chExt cx="1152" cy="672"/>
          </a:xfrm>
        </p:grpSpPr>
        <p:sp>
          <p:nvSpPr>
            <p:cNvPr id="5135" name="AutoShape 88"/>
            <p:cNvSpPr>
              <a:spLocks noChangeArrowheads="1"/>
            </p:cNvSpPr>
            <p:nvPr/>
          </p:nvSpPr>
          <p:spPr bwMode="auto">
            <a:xfrm>
              <a:off x="192" y="3024"/>
              <a:ext cx="1152" cy="672"/>
            </a:xfrm>
            <a:prstGeom prst="irregularSeal1">
              <a:avLst/>
            </a:prstGeom>
            <a:solidFill>
              <a:srgbClr val="FDE3EC"/>
            </a:solidFill>
            <a:ln w="19050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5136" name="Text Box 89"/>
            <p:cNvSpPr txBox="1">
              <a:spLocks noChangeArrowheads="1"/>
            </p:cNvSpPr>
            <p:nvPr/>
          </p:nvSpPr>
          <p:spPr bwMode="auto">
            <a:xfrm>
              <a:off x="480" y="3168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grpSp>
        <p:nvGrpSpPr>
          <p:cNvPr id="6" name="Group 98"/>
          <p:cNvGrpSpPr/>
          <p:nvPr/>
        </p:nvGrpSpPr>
        <p:grpSpPr bwMode="auto">
          <a:xfrm>
            <a:off x="2428875" y="5549900"/>
            <a:ext cx="5800725" cy="976313"/>
            <a:chOff x="1530" y="3496"/>
            <a:chExt cx="3654" cy="615"/>
          </a:xfrm>
        </p:grpSpPr>
        <p:sp>
          <p:nvSpPr>
            <p:cNvPr id="257107" name="Text Box 83"/>
            <p:cNvSpPr txBox="1">
              <a:spLocks noChangeArrowheads="1"/>
            </p:cNvSpPr>
            <p:nvPr/>
          </p:nvSpPr>
          <p:spPr bwMode="auto">
            <a:xfrm>
              <a:off x="1530" y="3496"/>
              <a:ext cx="365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1" lang="zh-CN" altLang="en-US" sz="28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周期或频率只决定于波源的振动</a:t>
              </a:r>
              <a:r>
                <a:rPr kumimoji="1" lang="en-US" altLang="zh-CN" sz="28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!</a:t>
              </a:r>
              <a:endParaRPr kumimoji="1" lang="en-US" altLang="zh-CN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7114" name="Rectangle 90"/>
            <p:cNvSpPr>
              <a:spLocks noChangeArrowheads="1"/>
            </p:cNvSpPr>
            <p:nvPr/>
          </p:nvSpPr>
          <p:spPr bwMode="auto">
            <a:xfrm>
              <a:off x="1540" y="3784"/>
              <a:ext cx="342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8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波速只决定于媒质的性质！</a:t>
              </a: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09600" y="152400"/>
            <a:ext cx="414655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描述波动的物理量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5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/>
          <p:nvPr/>
        </p:nvGrpSpPr>
        <p:grpSpPr bwMode="auto">
          <a:xfrm>
            <a:off x="2270125" y="3886200"/>
            <a:ext cx="4378325" cy="1165225"/>
            <a:chOff x="1430" y="2209"/>
            <a:chExt cx="2758" cy="734"/>
          </a:xfrm>
        </p:grpSpPr>
        <p:sp>
          <p:nvSpPr>
            <p:cNvPr id="6160" name="Rectangle 20"/>
            <p:cNvSpPr>
              <a:spLocks noChangeArrowheads="1"/>
            </p:cNvSpPr>
            <p:nvPr/>
          </p:nvSpPr>
          <p:spPr bwMode="auto">
            <a:xfrm>
              <a:off x="1430" y="2211"/>
              <a:ext cx="1380" cy="7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6161" name="Rectangle 21"/>
            <p:cNvSpPr>
              <a:spLocks noChangeArrowheads="1"/>
            </p:cNvSpPr>
            <p:nvPr/>
          </p:nvSpPr>
          <p:spPr bwMode="auto">
            <a:xfrm>
              <a:off x="2808" y="2209"/>
              <a:ext cx="1380" cy="7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6162" name="Line 22"/>
            <p:cNvSpPr>
              <a:spLocks noChangeShapeType="1"/>
            </p:cNvSpPr>
            <p:nvPr/>
          </p:nvSpPr>
          <p:spPr bwMode="auto">
            <a:xfrm>
              <a:off x="2198" y="2565"/>
              <a:ext cx="138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150" name="Group 34"/>
          <p:cNvGrpSpPr/>
          <p:nvPr/>
        </p:nvGrpSpPr>
        <p:grpSpPr bwMode="auto">
          <a:xfrm>
            <a:off x="669925" y="1144587"/>
            <a:ext cx="7705725" cy="2381250"/>
            <a:chOff x="422" y="482"/>
            <a:chExt cx="4854" cy="1500"/>
          </a:xfrm>
        </p:grpSpPr>
        <p:graphicFrame>
          <p:nvGraphicFramePr>
            <p:cNvPr id="6148" name="Object 4"/>
            <p:cNvGraphicFramePr>
              <a:graphicFrameLocks noChangeAspect="1"/>
            </p:cNvGraphicFramePr>
            <p:nvPr/>
          </p:nvGraphicFramePr>
          <p:xfrm>
            <a:off x="2269" y="1264"/>
            <a:ext cx="1364" cy="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" name="公式" r:id="rId3" imgW="1168400" imgH="609600" progId="">
                    <p:embed/>
                  </p:oleObj>
                </mc:Choice>
                <mc:Fallback>
                  <p:oleObj name="公式" r:id="rId3" imgW="1168400" imgH="609600" progId="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9" y="1264"/>
                          <a:ext cx="1364" cy="7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4" name="Group 24"/>
            <p:cNvGrpSpPr/>
            <p:nvPr/>
          </p:nvGrpSpPr>
          <p:grpSpPr bwMode="auto">
            <a:xfrm>
              <a:off x="422" y="482"/>
              <a:ext cx="1152" cy="672"/>
              <a:chOff x="192" y="3024"/>
              <a:chExt cx="1152" cy="672"/>
            </a:xfrm>
          </p:grpSpPr>
          <p:sp>
            <p:nvSpPr>
              <p:cNvPr id="6158" name="AutoShape 25"/>
              <p:cNvSpPr>
                <a:spLocks noChangeArrowheads="1"/>
              </p:cNvSpPr>
              <p:nvPr/>
            </p:nvSpPr>
            <p:spPr bwMode="auto">
              <a:xfrm>
                <a:off x="192" y="3024"/>
                <a:ext cx="1152" cy="672"/>
              </a:xfrm>
              <a:prstGeom prst="irregularSeal1">
                <a:avLst/>
              </a:prstGeom>
              <a:solidFill>
                <a:srgbClr val="FDE3EC"/>
              </a:solidFill>
              <a:ln w="19050">
                <a:solidFill>
                  <a:srgbClr val="FF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159" name="Text Box 26"/>
              <p:cNvSpPr txBox="1">
                <a:spLocks noChangeArrowheads="1"/>
              </p:cNvSpPr>
              <p:nvPr/>
            </p:nvSpPr>
            <p:spPr bwMode="auto">
              <a:xfrm>
                <a:off x="480" y="3168"/>
                <a:ext cx="720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注意</a:t>
                </a:r>
              </a:p>
            </p:txBody>
          </p:sp>
        </p:grpSp>
        <p:grpSp>
          <p:nvGrpSpPr>
            <p:cNvPr id="6155" name="Group 27"/>
            <p:cNvGrpSpPr/>
            <p:nvPr/>
          </p:nvGrpSpPr>
          <p:grpSpPr bwMode="auto">
            <a:xfrm>
              <a:off x="1622" y="530"/>
              <a:ext cx="3654" cy="615"/>
              <a:chOff x="1530" y="3496"/>
              <a:chExt cx="3654" cy="615"/>
            </a:xfrm>
          </p:grpSpPr>
          <p:sp>
            <p:nvSpPr>
              <p:cNvPr id="263196" name="Text Box 28"/>
              <p:cNvSpPr txBox="1">
                <a:spLocks noChangeArrowheads="1"/>
              </p:cNvSpPr>
              <p:nvPr/>
            </p:nvSpPr>
            <p:spPr bwMode="auto">
              <a:xfrm>
                <a:off x="1530" y="3496"/>
                <a:ext cx="3654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1" lang="zh-CN" altLang="en-US" sz="2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周期或频率只决定于波源的振动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!</a:t>
                </a:r>
                <a:endParaRPr kumimoji="1" lang="en-US" altLang="zh-CN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63197" name="Rectangle 29"/>
              <p:cNvSpPr>
                <a:spLocks noChangeArrowheads="1"/>
              </p:cNvSpPr>
              <p:nvPr/>
            </p:nvSpPr>
            <p:spPr bwMode="auto">
              <a:xfrm>
                <a:off x="1540" y="3784"/>
                <a:ext cx="3426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zh-CN" altLang="en-US" sz="2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波速只决定于媒质的性质！</a:t>
                </a:r>
              </a:p>
            </p:txBody>
          </p:sp>
        </p:grpSp>
      </p:grpSp>
      <p:grpSp>
        <p:nvGrpSpPr>
          <p:cNvPr id="6" name="Group 36"/>
          <p:cNvGrpSpPr/>
          <p:nvPr/>
        </p:nvGrpSpPr>
        <p:grpSpPr bwMode="auto">
          <a:xfrm>
            <a:off x="2320925" y="5327650"/>
            <a:ext cx="5089525" cy="768350"/>
            <a:chOff x="1462" y="3110"/>
            <a:chExt cx="3206" cy="484"/>
          </a:xfrm>
        </p:grpSpPr>
        <p:graphicFrame>
          <p:nvGraphicFramePr>
            <p:cNvPr id="6146" name="Object 2"/>
            <p:cNvGraphicFramePr>
              <a:graphicFrameLocks noChangeAspect="1"/>
            </p:cNvGraphicFramePr>
            <p:nvPr/>
          </p:nvGraphicFramePr>
          <p:xfrm>
            <a:off x="1462" y="3153"/>
            <a:ext cx="606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2" name="Equation" r:id="rId5" imgW="279400" imgH="203200" progId="">
                    <p:embed/>
                  </p:oleObj>
                </mc:Choice>
                <mc:Fallback>
                  <p:oleObj name="Equation" r:id="rId5" imgW="279400" imgH="203200" progId="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3153"/>
                          <a:ext cx="606" cy="4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2" name="Text Box 31"/>
            <p:cNvSpPr txBox="1">
              <a:spLocks noChangeArrowheads="1"/>
            </p:cNvSpPr>
            <p:nvPr/>
          </p:nvSpPr>
          <p:spPr bwMode="auto">
            <a:xfrm>
              <a:off x="2068" y="3167"/>
              <a:ext cx="832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不变</a:t>
              </a:r>
            </a:p>
          </p:txBody>
        </p:sp>
        <p:graphicFrame>
          <p:nvGraphicFramePr>
            <p:cNvPr id="6147" name="Object 3"/>
            <p:cNvGraphicFramePr>
              <a:graphicFrameLocks noChangeAspect="1"/>
            </p:cNvGraphicFramePr>
            <p:nvPr/>
          </p:nvGraphicFramePr>
          <p:xfrm>
            <a:off x="2934" y="3110"/>
            <a:ext cx="606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3" name="Equation" r:id="rId7" imgW="279400" imgH="203200" progId="">
                    <p:embed/>
                  </p:oleObj>
                </mc:Choice>
                <mc:Fallback>
                  <p:oleObj name="Equation" r:id="rId7" imgW="279400" imgH="203200" progId="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4" y="3110"/>
                          <a:ext cx="606" cy="4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3" name="Text Box 33"/>
            <p:cNvSpPr txBox="1">
              <a:spLocks noChangeArrowheads="1"/>
            </p:cNvSpPr>
            <p:nvPr/>
          </p:nvSpPr>
          <p:spPr bwMode="auto">
            <a:xfrm>
              <a:off x="3517" y="3152"/>
              <a:ext cx="115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改变</a:t>
              </a: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09600" y="152400"/>
            <a:ext cx="414655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 描述波动的物理量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3150</Words>
  <Application>Microsoft Office PowerPoint</Application>
  <PresentationFormat>全屏显示(4:3)</PresentationFormat>
  <Paragraphs>406</Paragraphs>
  <Slides>76</Slides>
  <Notes>2</Notes>
  <HiddenSlides>0</HiddenSlides>
  <MMClips>1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76</vt:i4>
      </vt:variant>
    </vt:vector>
  </HeadingPairs>
  <TitlesOfParts>
    <vt:vector size="93" baseType="lpstr">
      <vt:lpstr>黑体</vt:lpstr>
      <vt:lpstr>宋体</vt:lpstr>
      <vt:lpstr>Arial</vt:lpstr>
      <vt:lpstr>Book Antiqua</vt:lpstr>
      <vt:lpstr>Calibri</vt:lpstr>
      <vt:lpstr>Cambria Math</vt:lpstr>
      <vt:lpstr>Marlett</vt:lpstr>
      <vt:lpstr>MT Extra</vt:lpstr>
      <vt:lpstr>Symbol</vt:lpstr>
      <vt:lpstr>Times New Roman</vt:lpstr>
      <vt:lpstr>Webdings</vt:lpstr>
      <vt:lpstr>Wingdings</vt:lpstr>
      <vt:lpstr>Office 主题</vt:lpstr>
      <vt:lpstr>Equation</vt:lpstr>
      <vt:lpstr>公式</vt:lpstr>
      <vt:lpstr>Clip</vt:lpstr>
      <vt:lpstr>剪辑</vt:lpstr>
      <vt:lpstr>第十三章 波动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gaojian wu</dc:creator>
  <cp:lastModifiedBy>Administrator</cp:lastModifiedBy>
  <cp:revision>103</cp:revision>
  <dcterms:created xsi:type="dcterms:W3CDTF">2014-01-25T15:24:00Z</dcterms:created>
  <dcterms:modified xsi:type="dcterms:W3CDTF">2021-11-09T12:51:21Z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