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5" r:id="rId1"/>
  </p:sldMasterIdLst>
  <p:notesMasterIdLst>
    <p:notesMasterId r:id="rId99"/>
  </p:notesMasterIdLst>
  <p:handoutMasterIdLst>
    <p:handoutMasterId r:id="rId100"/>
  </p:handoutMasterIdLst>
  <p:sldIdLst>
    <p:sldId id="256" r:id="rId2"/>
    <p:sldId id="261" r:id="rId3"/>
    <p:sldId id="260" r:id="rId4"/>
    <p:sldId id="257" r:id="rId5"/>
    <p:sldId id="274" r:id="rId6"/>
    <p:sldId id="305" r:id="rId7"/>
    <p:sldId id="275" r:id="rId8"/>
    <p:sldId id="276" r:id="rId9"/>
    <p:sldId id="277" r:id="rId10"/>
    <p:sldId id="278" r:id="rId11"/>
    <p:sldId id="347" r:id="rId12"/>
    <p:sldId id="279" r:id="rId13"/>
    <p:sldId id="280" r:id="rId14"/>
    <p:sldId id="306" r:id="rId15"/>
    <p:sldId id="281" r:id="rId16"/>
    <p:sldId id="353" r:id="rId17"/>
    <p:sldId id="354" r:id="rId18"/>
    <p:sldId id="356" r:id="rId19"/>
    <p:sldId id="282" r:id="rId20"/>
    <p:sldId id="283" r:id="rId21"/>
    <p:sldId id="284" r:id="rId22"/>
    <p:sldId id="285" r:id="rId23"/>
    <p:sldId id="286" r:id="rId24"/>
    <p:sldId id="357" r:id="rId25"/>
    <p:sldId id="358" r:id="rId26"/>
    <p:sldId id="359" r:id="rId27"/>
    <p:sldId id="360" r:id="rId28"/>
    <p:sldId id="361" r:id="rId29"/>
    <p:sldId id="362" r:id="rId30"/>
    <p:sldId id="363" r:id="rId31"/>
    <p:sldId id="364"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7" r:id="rId49"/>
    <p:sldId id="303" r:id="rId50"/>
    <p:sldId id="304" r:id="rId51"/>
    <p:sldId id="308" r:id="rId52"/>
    <p:sldId id="309" r:id="rId53"/>
    <p:sldId id="310" r:id="rId54"/>
    <p:sldId id="311" r:id="rId55"/>
    <p:sldId id="312" r:id="rId56"/>
    <p:sldId id="313" r:id="rId57"/>
    <p:sldId id="318" r:id="rId58"/>
    <p:sldId id="317" r:id="rId59"/>
    <p:sldId id="314" r:id="rId60"/>
    <p:sldId id="315" r:id="rId61"/>
    <p:sldId id="316" r:id="rId62"/>
    <p:sldId id="319" r:id="rId63"/>
    <p:sldId id="320" r:id="rId64"/>
    <p:sldId id="321" r:id="rId65"/>
    <p:sldId id="322" r:id="rId66"/>
    <p:sldId id="352" r:id="rId67"/>
    <p:sldId id="348" r:id="rId68"/>
    <p:sldId id="349" r:id="rId69"/>
    <p:sldId id="344" r:id="rId70"/>
    <p:sldId id="323" r:id="rId71"/>
    <p:sldId id="324" r:id="rId72"/>
    <p:sldId id="325" r:id="rId73"/>
    <p:sldId id="326" r:id="rId74"/>
    <p:sldId id="327" r:id="rId75"/>
    <p:sldId id="329" r:id="rId76"/>
    <p:sldId id="328" r:id="rId77"/>
    <p:sldId id="330" r:id="rId78"/>
    <p:sldId id="350" r:id="rId79"/>
    <p:sldId id="351" r:id="rId80"/>
    <p:sldId id="331" r:id="rId81"/>
    <p:sldId id="332" r:id="rId82"/>
    <p:sldId id="333" r:id="rId83"/>
    <p:sldId id="334" r:id="rId84"/>
    <p:sldId id="335" r:id="rId85"/>
    <p:sldId id="336" r:id="rId86"/>
    <p:sldId id="337" r:id="rId87"/>
    <p:sldId id="270" r:id="rId88"/>
    <p:sldId id="345" r:id="rId89"/>
    <p:sldId id="273" r:id="rId90"/>
    <p:sldId id="271" r:id="rId91"/>
    <p:sldId id="338" r:id="rId92"/>
    <p:sldId id="339" r:id="rId93"/>
    <p:sldId id="340" r:id="rId94"/>
    <p:sldId id="341" r:id="rId95"/>
    <p:sldId id="346" r:id="rId96"/>
    <p:sldId id="342" r:id="rId97"/>
    <p:sldId id="272" r:id="rId9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CC0000"/>
    <a:srgbClr val="8A0000"/>
    <a:srgbClr val="AB0000"/>
    <a:srgbClr val="00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17" autoAdjust="0"/>
  </p:normalViewPr>
  <p:slideViewPr>
    <p:cSldViewPr>
      <p:cViewPr varScale="1">
        <p:scale>
          <a:sx n="70" d="100"/>
          <a:sy n="70" d="100"/>
        </p:scale>
        <p:origin x="1184" y="32"/>
      </p:cViewPr>
      <p:guideLst>
        <p:guide orient="horz" pos="2160"/>
        <p:guide pos="2880"/>
      </p:guideLst>
    </p:cSldViewPr>
  </p:slideViewPr>
  <p:outlineViewPr>
    <p:cViewPr>
      <p:scale>
        <a:sx n="33" d="100"/>
        <a:sy n="33" d="100"/>
      </p:scale>
      <p:origin x="18" y="321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55A01F-5285-4874-840D-7679ECC0E90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DAE5A9ED-7842-460F-966B-DB8756648108}">
      <dgm:prSet custT="1"/>
      <dgm:spPr/>
      <dgm:t>
        <a:bodyPr/>
        <a:lstStyle/>
        <a:p>
          <a:pPr rtl="0"/>
          <a:r>
            <a:rPr lang="zh-CN" sz="2400" b="1" dirty="0" smtClean="0"/>
            <a:t>了解</a:t>
          </a:r>
          <a:endParaRPr lang="en-US" sz="2400" b="1" dirty="0"/>
        </a:p>
      </dgm:t>
    </dgm:pt>
    <dgm:pt modelId="{7D199763-2054-4820-8D38-9DA19AE0317A}" type="parTrans" cxnId="{B092C01C-604F-4B59-B758-017D1D9606DB}">
      <dgm:prSet/>
      <dgm:spPr/>
      <dgm:t>
        <a:bodyPr/>
        <a:lstStyle/>
        <a:p>
          <a:endParaRPr lang="zh-CN" altLang="en-US" sz="2400"/>
        </a:p>
      </dgm:t>
    </dgm:pt>
    <dgm:pt modelId="{A991B178-BC78-40CA-9E37-865EFEE07257}" type="sibTrans" cxnId="{B092C01C-604F-4B59-B758-017D1D9606DB}">
      <dgm:prSet/>
      <dgm:spPr/>
      <dgm:t>
        <a:bodyPr/>
        <a:lstStyle/>
        <a:p>
          <a:endParaRPr lang="zh-CN" altLang="en-US" sz="2400"/>
        </a:p>
      </dgm:t>
    </dgm:pt>
    <dgm:pt modelId="{7D9120DF-F408-4C56-A309-7AB08D955067}">
      <dgm:prSet custT="1"/>
      <dgm:spPr/>
      <dgm:t>
        <a:bodyPr/>
        <a:lstStyle/>
        <a:p>
          <a:pPr rtl="0"/>
          <a:r>
            <a:rPr lang="zh-CN" sz="2400" dirty="0" smtClean="0"/>
            <a:t>数据计算在数据科学中的重要地位以及数据管理技术的发展现状与趋势。</a:t>
          </a:r>
          <a:endParaRPr lang="zh-CN" altLang="en-US" sz="2400" dirty="0"/>
        </a:p>
      </dgm:t>
    </dgm:pt>
    <dgm:pt modelId="{6FB66EBA-29D9-418B-886F-A500D4626921}" type="parTrans" cxnId="{1C1A37F1-8752-4A48-90B5-BF9FDFAE3B92}">
      <dgm:prSet/>
      <dgm:spPr/>
      <dgm:t>
        <a:bodyPr/>
        <a:lstStyle/>
        <a:p>
          <a:endParaRPr lang="zh-CN" altLang="en-US" sz="2400"/>
        </a:p>
      </dgm:t>
    </dgm:pt>
    <dgm:pt modelId="{E5A091A7-9A91-4F84-A8EF-C14E3092D370}" type="sibTrans" cxnId="{1C1A37F1-8752-4A48-90B5-BF9FDFAE3B92}">
      <dgm:prSet/>
      <dgm:spPr/>
      <dgm:t>
        <a:bodyPr/>
        <a:lstStyle/>
        <a:p>
          <a:endParaRPr lang="zh-CN" altLang="en-US" sz="2400"/>
        </a:p>
      </dgm:t>
    </dgm:pt>
    <dgm:pt modelId="{9C3D618E-CE99-4760-9EA6-CE44436D1973}">
      <dgm:prSet custT="1"/>
      <dgm:spPr/>
      <dgm:t>
        <a:bodyPr/>
        <a:lstStyle/>
        <a:p>
          <a:pPr rtl="0"/>
          <a:r>
            <a:rPr lang="zh-CN" sz="2400" b="1" dirty="0" smtClean="0"/>
            <a:t>理解</a:t>
          </a:r>
          <a:endParaRPr lang="en-US" sz="2400" b="1" dirty="0"/>
        </a:p>
      </dgm:t>
    </dgm:pt>
    <dgm:pt modelId="{1A6F50F3-F80D-45C2-B63A-D4F0A5F0A335}" type="parTrans" cxnId="{3C7842EE-5774-4639-8D01-982558110BD0}">
      <dgm:prSet/>
      <dgm:spPr/>
      <dgm:t>
        <a:bodyPr/>
        <a:lstStyle/>
        <a:p>
          <a:endParaRPr lang="zh-CN" altLang="en-US" sz="2400"/>
        </a:p>
      </dgm:t>
    </dgm:pt>
    <dgm:pt modelId="{8D5AF6C9-BC18-48BE-802A-03E5F2EBDD3C}" type="sibTrans" cxnId="{3C7842EE-5774-4639-8D01-982558110BD0}">
      <dgm:prSet/>
      <dgm:spPr/>
      <dgm:t>
        <a:bodyPr/>
        <a:lstStyle/>
        <a:p>
          <a:endParaRPr lang="zh-CN" altLang="en-US" sz="2400"/>
        </a:p>
      </dgm:t>
    </dgm:pt>
    <dgm:pt modelId="{59CEBB36-48D2-4AC4-8E0F-995891898AB0}">
      <dgm:prSet custT="1"/>
      <dgm:spPr/>
      <dgm:t>
        <a:bodyPr/>
        <a:lstStyle/>
        <a:p>
          <a:pPr rtl="0"/>
          <a:r>
            <a:rPr lang="zh-CN" sz="2400" smtClean="0"/>
            <a:t>数据计算模式的演变及</a:t>
          </a:r>
          <a:r>
            <a:rPr lang="en-US" sz="2400" smtClean="0"/>
            <a:t>4</a:t>
          </a:r>
          <a:r>
            <a:rPr lang="zh-CN" sz="2400" smtClean="0"/>
            <a:t>种基本计算模式之间的区别与联系；</a:t>
          </a:r>
          <a:r>
            <a:rPr lang="en-US" sz="2400" smtClean="0"/>
            <a:t>Hadoop</a:t>
          </a:r>
          <a:r>
            <a:rPr lang="zh-CN" sz="2400" smtClean="0"/>
            <a:t>生态系统的组成及每个组成部分的主要功能。</a:t>
          </a:r>
          <a:endParaRPr lang="zh-CN" altLang="en-US" sz="2400" dirty="0"/>
        </a:p>
      </dgm:t>
    </dgm:pt>
    <dgm:pt modelId="{C844B5C7-2BCD-494D-8385-AC3D54EB5B1B}" type="parTrans" cxnId="{B2DB25A2-7E06-4554-A92A-D7227A43233F}">
      <dgm:prSet/>
      <dgm:spPr/>
      <dgm:t>
        <a:bodyPr/>
        <a:lstStyle/>
        <a:p>
          <a:endParaRPr lang="zh-CN" altLang="en-US" sz="2400"/>
        </a:p>
      </dgm:t>
    </dgm:pt>
    <dgm:pt modelId="{8A067D31-CE77-4E1C-BC94-B9BF5D4F647D}" type="sibTrans" cxnId="{B2DB25A2-7E06-4554-A92A-D7227A43233F}">
      <dgm:prSet/>
      <dgm:spPr/>
      <dgm:t>
        <a:bodyPr/>
        <a:lstStyle/>
        <a:p>
          <a:endParaRPr lang="zh-CN" altLang="en-US" sz="2400"/>
        </a:p>
      </dgm:t>
    </dgm:pt>
    <dgm:pt modelId="{564CF92F-9670-49E6-B11B-0358CF475437}">
      <dgm:prSet custT="1"/>
      <dgm:spPr/>
      <dgm:t>
        <a:bodyPr/>
        <a:lstStyle/>
        <a:p>
          <a:pPr rtl="0"/>
          <a:r>
            <a:rPr lang="zh-CN" sz="2400" b="1" dirty="0" smtClean="0"/>
            <a:t>掌握</a:t>
          </a:r>
          <a:endParaRPr lang="en-US" sz="2400" b="1" dirty="0"/>
        </a:p>
      </dgm:t>
    </dgm:pt>
    <dgm:pt modelId="{99268D6D-4546-4CF6-8C58-F624B7C3BDBF}" type="parTrans" cxnId="{8FD010BA-914B-4286-BB1C-D9D6960F8F86}">
      <dgm:prSet/>
      <dgm:spPr/>
      <dgm:t>
        <a:bodyPr/>
        <a:lstStyle/>
        <a:p>
          <a:endParaRPr lang="zh-CN" altLang="en-US" sz="2400"/>
        </a:p>
      </dgm:t>
    </dgm:pt>
    <dgm:pt modelId="{93BDCEED-FC65-405D-AB71-448EFC026563}" type="sibTrans" cxnId="{8FD010BA-914B-4286-BB1C-D9D6960F8F86}">
      <dgm:prSet/>
      <dgm:spPr/>
      <dgm:t>
        <a:bodyPr/>
        <a:lstStyle/>
        <a:p>
          <a:endParaRPr lang="zh-CN" altLang="en-US" sz="2400"/>
        </a:p>
      </dgm:t>
    </dgm:pt>
    <dgm:pt modelId="{0EC66493-8A93-4CD7-9CDB-63B79B6037E7}">
      <dgm:prSet custT="1"/>
      <dgm:spPr/>
      <dgm:t>
        <a:bodyPr/>
        <a:lstStyle/>
        <a:p>
          <a:pPr rtl="0"/>
          <a:r>
            <a:rPr lang="en-US" sz="2400" dirty="0" err="1" smtClean="0"/>
            <a:t>MapReduce</a:t>
          </a:r>
          <a:r>
            <a:rPr lang="zh-CN" sz="2400" dirty="0" smtClean="0"/>
            <a:t>框架及其实现与优化</a:t>
          </a:r>
          <a:endParaRPr lang="zh-CN" altLang="en-US" sz="2400" dirty="0"/>
        </a:p>
      </dgm:t>
    </dgm:pt>
    <dgm:pt modelId="{0EF15104-164D-46FC-8EE4-C704F79F5186}" type="parTrans" cxnId="{C33A9E9C-1B1F-4F16-93F3-4C6D9A779CBA}">
      <dgm:prSet/>
      <dgm:spPr/>
      <dgm:t>
        <a:bodyPr/>
        <a:lstStyle/>
        <a:p>
          <a:endParaRPr lang="zh-CN" altLang="en-US" sz="2400"/>
        </a:p>
      </dgm:t>
    </dgm:pt>
    <dgm:pt modelId="{81A2A5E6-1EA5-47B1-8B2B-9967238361F5}" type="sibTrans" cxnId="{C33A9E9C-1B1F-4F16-93F3-4C6D9A779CBA}">
      <dgm:prSet/>
      <dgm:spPr/>
      <dgm:t>
        <a:bodyPr/>
        <a:lstStyle/>
        <a:p>
          <a:endParaRPr lang="zh-CN" altLang="en-US" sz="2400"/>
        </a:p>
      </dgm:t>
    </dgm:pt>
    <dgm:pt modelId="{40934C1D-79FC-43FD-9929-D52E795149E1}">
      <dgm:prSet custT="1"/>
      <dgm:spPr/>
      <dgm:t>
        <a:bodyPr/>
        <a:lstStyle/>
        <a:p>
          <a:pPr rtl="0"/>
          <a:r>
            <a:rPr lang="zh-CN" sz="2400" b="1" dirty="0" smtClean="0"/>
            <a:t>熟练掌握</a:t>
          </a:r>
          <a:endParaRPr lang="en-US" sz="2400" b="1" dirty="0"/>
        </a:p>
      </dgm:t>
    </dgm:pt>
    <dgm:pt modelId="{7183D93B-0AC3-43C3-9EEA-3A68CB1BA56F}" type="parTrans" cxnId="{8E71F1AA-C7FE-4282-B057-78803265CF8D}">
      <dgm:prSet/>
      <dgm:spPr/>
      <dgm:t>
        <a:bodyPr/>
        <a:lstStyle/>
        <a:p>
          <a:endParaRPr lang="zh-CN" altLang="en-US" sz="2400"/>
        </a:p>
      </dgm:t>
    </dgm:pt>
    <dgm:pt modelId="{CBB373A0-788C-494D-9A2A-3B3019F80C67}" type="sibTrans" cxnId="{8E71F1AA-C7FE-4282-B057-78803265CF8D}">
      <dgm:prSet/>
      <dgm:spPr/>
      <dgm:t>
        <a:bodyPr/>
        <a:lstStyle/>
        <a:p>
          <a:endParaRPr lang="zh-CN" altLang="en-US" sz="2400"/>
        </a:p>
      </dgm:t>
    </dgm:pt>
    <dgm:pt modelId="{1B793A6B-70B8-4745-9E6F-C6F193220EC3}">
      <dgm:prSet custT="1"/>
      <dgm:spPr/>
      <dgm:t>
        <a:bodyPr/>
        <a:lstStyle/>
        <a:p>
          <a:pPr rtl="0"/>
          <a:r>
            <a:rPr lang="zh-CN" sz="2400" dirty="0" smtClean="0"/>
            <a:t>在读者自己所属专业领域中，常用的数据计算方法、技术与工具。</a:t>
          </a:r>
          <a:endParaRPr lang="zh-CN" altLang="en-US" sz="2400" dirty="0"/>
        </a:p>
      </dgm:t>
    </dgm:pt>
    <dgm:pt modelId="{05A79AF8-1F43-436A-B019-32DA06A1C3E9}" type="parTrans" cxnId="{D6199921-B3CD-4391-993C-52155FC0CDB3}">
      <dgm:prSet/>
      <dgm:spPr/>
      <dgm:t>
        <a:bodyPr/>
        <a:lstStyle/>
        <a:p>
          <a:endParaRPr lang="zh-CN" altLang="en-US" sz="2400"/>
        </a:p>
      </dgm:t>
    </dgm:pt>
    <dgm:pt modelId="{328D6BB8-0996-44F2-9B00-3779773DDE3F}" type="sibTrans" cxnId="{D6199921-B3CD-4391-993C-52155FC0CDB3}">
      <dgm:prSet/>
      <dgm:spPr/>
      <dgm:t>
        <a:bodyPr/>
        <a:lstStyle/>
        <a:p>
          <a:endParaRPr lang="zh-CN" altLang="en-US" sz="2400"/>
        </a:p>
      </dgm:t>
    </dgm:pt>
    <dgm:pt modelId="{F5AFE1E6-2A5E-43B9-9D7D-7B10027EB7E6}" type="pres">
      <dgm:prSet presAssocID="{AE55A01F-5285-4874-840D-7679ECC0E90B}" presName="linear" presStyleCnt="0">
        <dgm:presLayoutVars>
          <dgm:animLvl val="lvl"/>
          <dgm:resizeHandles val="exact"/>
        </dgm:presLayoutVars>
      </dgm:prSet>
      <dgm:spPr/>
      <dgm:t>
        <a:bodyPr/>
        <a:lstStyle/>
        <a:p>
          <a:endParaRPr lang="zh-CN" altLang="en-US"/>
        </a:p>
      </dgm:t>
    </dgm:pt>
    <dgm:pt modelId="{179B7C31-6F69-4553-B1A2-1084503B7107}" type="pres">
      <dgm:prSet presAssocID="{DAE5A9ED-7842-460F-966B-DB8756648108}" presName="parentText" presStyleLbl="node1" presStyleIdx="0" presStyleCnt="4">
        <dgm:presLayoutVars>
          <dgm:chMax val="0"/>
          <dgm:bulletEnabled val="1"/>
        </dgm:presLayoutVars>
      </dgm:prSet>
      <dgm:spPr/>
      <dgm:t>
        <a:bodyPr/>
        <a:lstStyle/>
        <a:p>
          <a:endParaRPr lang="zh-CN" altLang="en-US"/>
        </a:p>
      </dgm:t>
    </dgm:pt>
    <dgm:pt modelId="{075F2C71-5E1D-4D67-872C-5797CBF5DF14}" type="pres">
      <dgm:prSet presAssocID="{DAE5A9ED-7842-460F-966B-DB8756648108}" presName="childText" presStyleLbl="revTx" presStyleIdx="0" presStyleCnt="4">
        <dgm:presLayoutVars>
          <dgm:bulletEnabled val="1"/>
        </dgm:presLayoutVars>
      </dgm:prSet>
      <dgm:spPr/>
      <dgm:t>
        <a:bodyPr/>
        <a:lstStyle/>
        <a:p>
          <a:endParaRPr lang="zh-CN" altLang="en-US"/>
        </a:p>
      </dgm:t>
    </dgm:pt>
    <dgm:pt modelId="{ED522546-F149-4510-974F-08DB17FCC8A9}" type="pres">
      <dgm:prSet presAssocID="{9C3D618E-CE99-4760-9EA6-CE44436D1973}" presName="parentText" presStyleLbl="node1" presStyleIdx="1" presStyleCnt="4">
        <dgm:presLayoutVars>
          <dgm:chMax val="0"/>
          <dgm:bulletEnabled val="1"/>
        </dgm:presLayoutVars>
      </dgm:prSet>
      <dgm:spPr/>
      <dgm:t>
        <a:bodyPr/>
        <a:lstStyle/>
        <a:p>
          <a:endParaRPr lang="zh-CN" altLang="en-US"/>
        </a:p>
      </dgm:t>
    </dgm:pt>
    <dgm:pt modelId="{F7C697E2-7796-4C1F-BC5D-90B1CBDA9A0C}" type="pres">
      <dgm:prSet presAssocID="{9C3D618E-CE99-4760-9EA6-CE44436D1973}" presName="childText" presStyleLbl="revTx" presStyleIdx="1" presStyleCnt="4">
        <dgm:presLayoutVars>
          <dgm:bulletEnabled val="1"/>
        </dgm:presLayoutVars>
      </dgm:prSet>
      <dgm:spPr/>
      <dgm:t>
        <a:bodyPr/>
        <a:lstStyle/>
        <a:p>
          <a:endParaRPr lang="zh-CN" altLang="en-US"/>
        </a:p>
      </dgm:t>
    </dgm:pt>
    <dgm:pt modelId="{F7FE33C9-27A2-40AE-983D-1A737962323D}" type="pres">
      <dgm:prSet presAssocID="{564CF92F-9670-49E6-B11B-0358CF475437}" presName="parentText" presStyleLbl="node1" presStyleIdx="2" presStyleCnt="4">
        <dgm:presLayoutVars>
          <dgm:chMax val="0"/>
          <dgm:bulletEnabled val="1"/>
        </dgm:presLayoutVars>
      </dgm:prSet>
      <dgm:spPr/>
      <dgm:t>
        <a:bodyPr/>
        <a:lstStyle/>
        <a:p>
          <a:endParaRPr lang="zh-CN" altLang="en-US"/>
        </a:p>
      </dgm:t>
    </dgm:pt>
    <dgm:pt modelId="{2E07BBD1-BE79-41C1-90DE-F62D2149011B}" type="pres">
      <dgm:prSet presAssocID="{564CF92F-9670-49E6-B11B-0358CF475437}" presName="childText" presStyleLbl="revTx" presStyleIdx="2" presStyleCnt="4">
        <dgm:presLayoutVars>
          <dgm:bulletEnabled val="1"/>
        </dgm:presLayoutVars>
      </dgm:prSet>
      <dgm:spPr/>
      <dgm:t>
        <a:bodyPr/>
        <a:lstStyle/>
        <a:p>
          <a:endParaRPr lang="zh-CN" altLang="en-US"/>
        </a:p>
      </dgm:t>
    </dgm:pt>
    <dgm:pt modelId="{7CC5F4B7-B404-46DF-AF68-2FC1BC2E2013}" type="pres">
      <dgm:prSet presAssocID="{40934C1D-79FC-43FD-9929-D52E795149E1}" presName="parentText" presStyleLbl="node1" presStyleIdx="3" presStyleCnt="4">
        <dgm:presLayoutVars>
          <dgm:chMax val="0"/>
          <dgm:bulletEnabled val="1"/>
        </dgm:presLayoutVars>
      </dgm:prSet>
      <dgm:spPr/>
      <dgm:t>
        <a:bodyPr/>
        <a:lstStyle/>
        <a:p>
          <a:endParaRPr lang="zh-CN" altLang="en-US"/>
        </a:p>
      </dgm:t>
    </dgm:pt>
    <dgm:pt modelId="{C0C81C21-93F1-4E85-8498-0B16544BEFAB}" type="pres">
      <dgm:prSet presAssocID="{40934C1D-79FC-43FD-9929-D52E795149E1}" presName="childText" presStyleLbl="revTx" presStyleIdx="3" presStyleCnt="4">
        <dgm:presLayoutVars>
          <dgm:bulletEnabled val="1"/>
        </dgm:presLayoutVars>
      </dgm:prSet>
      <dgm:spPr/>
      <dgm:t>
        <a:bodyPr/>
        <a:lstStyle/>
        <a:p>
          <a:endParaRPr lang="zh-CN" altLang="en-US"/>
        </a:p>
      </dgm:t>
    </dgm:pt>
  </dgm:ptLst>
  <dgm:cxnLst>
    <dgm:cxn modelId="{9B159882-B67C-4055-83F0-45DF42F1BE38}" type="presOf" srcId="{DAE5A9ED-7842-460F-966B-DB8756648108}" destId="{179B7C31-6F69-4553-B1A2-1084503B7107}" srcOrd="0" destOrd="0" presId="urn:microsoft.com/office/officeart/2005/8/layout/vList2"/>
    <dgm:cxn modelId="{D6199921-B3CD-4391-993C-52155FC0CDB3}" srcId="{40934C1D-79FC-43FD-9929-D52E795149E1}" destId="{1B793A6B-70B8-4745-9E6F-C6F193220EC3}" srcOrd="0" destOrd="0" parTransId="{05A79AF8-1F43-436A-B019-32DA06A1C3E9}" sibTransId="{328D6BB8-0996-44F2-9B00-3779773DDE3F}"/>
    <dgm:cxn modelId="{44D9EC9D-2974-40DC-ADC9-E260E926ED49}" type="presOf" srcId="{40934C1D-79FC-43FD-9929-D52E795149E1}" destId="{7CC5F4B7-B404-46DF-AF68-2FC1BC2E2013}" srcOrd="0" destOrd="0" presId="urn:microsoft.com/office/officeart/2005/8/layout/vList2"/>
    <dgm:cxn modelId="{AEA29263-598D-4EDF-9266-D2406BF7B04B}" type="presOf" srcId="{9C3D618E-CE99-4760-9EA6-CE44436D1973}" destId="{ED522546-F149-4510-974F-08DB17FCC8A9}" srcOrd="0" destOrd="0" presId="urn:microsoft.com/office/officeart/2005/8/layout/vList2"/>
    <dgm:cxn modelId="{1C1A37F1-8752-4A48-90B5-BF9FDFAE3B92}" srcId="{DAE5A9ED-7842-460F-966B-DB8756648108}" destId="{7D9120DF-F408-4C56-A309-7AB08D955067}" srcOrd="0" destOrd="0" parTransId="{6FB66EBA-29D9-418B-886F-A500D4626921}" sibTransId="{E5A091A7-9A91-4F84-A8EF-C14E3092D370}"/>
    <dgm:cxn modelId="{B2DB25A2-7E06-4554-A92A-D7227A43233F}" srcId="{9C3D618E-CE99-4760-9EA6-CE44436D1973}" destId="{59CEBB36-48D2-4AC4-8E0F-995891898AB0}" srcOrd="0" destOrd="0" parTransId="{C844B5C7-2BCD-494D-8385-AC3D54EB5B1B}" sibTransId="{8A067D31-CE77-4E1C-BC94-B9BF5D4F647D}"/>
    <dgm:cxn modelId="{8FD010BA-914B-4286-BB1C-D9D6960F8F86}" srcId="{AE55A01F-5285-4874-840D-7679ECC0E90B}" destId="{564CF92F-9670-49E6-B11B-0358CF475437}" srcOrd="2" destOrd="0" parTransId="{99268D6D-4546-4CF6-8C58-F624B7C3BDBF}" sibTransId="{93BDCEED-FC65-405D-AB71-448EFC026563}"/>
    <dgm:cxn modelId="{E0FC0F0D-C491-4971-A3B6-DE447DCD69E8}" type="presOf" srcId="{7D9120DF-F408-4C56-A309-7AB08D955067}" destId="{075F2C71-5E1D-4D67-872C-5797CBF5DF14}" srcOrd="0" destOrd="0" presId="urn:microsoft.com/office/officeart/2005/8/layout/vList2"/>
    <dgm:cxn modelId="{387D193A-5432-4F5C-B3E8-FA84EBD1893F}" type="presOf" srcId="{1B793A6B-70B8-4745-9E6F-C6F193220EC3}" destId="{C0C81C21-93F1-4E85-8498-0B16544BEFAB}" srcOrd="0" destOrd="0" presId="urn:microsoft.com/office/officeart/2005/8/layout/vList2"/>
    <dgm:cxn modelId="{C33A9E9C-1B1F-4F16-93F3-4C6D9A779CBA}" srcId="{564CF92F-9670-49E6-B11B-0358CF475437}" destId="{0EC66493-8A93-4CD7-9CDB-63B79B6037E7}" srcOrd="0" destOrd="0" parTransId="{0EF15104-164D-46FC-8EE4-C704F79F5186}" sibTransId="{81A2A5E6-1EA5-47B1-8B2B-9967238361F5}"/>
    <dgm:cxn modelId="{3C7842EE-5774-4639-8D01-982558110BD0}" srcId="{AE55A01F-5285-4874-840D-7679ECC0E90B}" destId="{9C3D618E-CE99-4760-9EA6-CE44436D1973}" srcOrd="1" destOrd="0" parTransId="{1A6F50F3-F80D-45C2-B63A-D4F0A5F0A335}" sibTransId="{8D5AF6C9-BC18-48BE-802A-03E5F2EBDD3C}"/>
    <dgm:cxn modelId="{B092C01C-604F-4B59-B758-017D1D9606DB}" srcId="{AE55A01F-5285-4874-840D-7679ECC0E90B}" destId="{DAE5A9ED-7842-460F-966B-DB8756648108}" srcOrd="0" destOrd="0" parTransId="{7D199763-2054-4820-8D38-9DA19AE0317A}" sibTransId="{A991B178-BC78-40CA-9E37-865EFEE07257}"/>
    <dgm:cxn modelId="{90CACA5A-0B18-4766-A79E-63D16D9F2735}" type="presOf" srcId="{59CEBB36-48D2-4AC4-8E0F-995891898AB0}" destId="{F7C697E2-7796-4C1F-BC5D-90B1CBDA9A0C}" srcOrd="0" destOrd="0" presId="urn:microsoft.com/office/officeart/2005/8/layout/vList2"/>
    <dgm:cxn modelId="{CC3B15B5-F6BA-4C79-BE11-0A0F0B15BFE4}" type="presOf" srcId="{564CF92F-9670-49E6-B11B-0358CF475437}" destId="{F7FE33C9-27A2-40AE-983D-1A737962323D}" srcOrd="0" destOrd="0" presId="urn:microsoft.com/office/officeart/2005/8/layout/vList2"/>
    <dgm:cxn modelId="{AA9EAEFA-F54B-4F51-AD88-CD0F84E3A245}" type="presOf" srcId="{0EC66493-8A93-4CD7-9CDB-63B79B6037E7}" destId="{2E07BBD1-BE79-41C1-90DE-F62D2149011B}" srcOrd="0" destOrd="0" presId="urn:microsoft.com/office/officeart/2005/8/layout/vList2"/>
    <dgm:cxn modelId="{8E71F1AA-C7FE-4282-B057-78803265CF8D}" srcId="{AE55A01F-5285-4874-840D-7679ECC0E90B}" destId="{40934C1D-79FC-43FD-9929-D52E795149E1}" srcOrd="3" destOrd="0" parTransId="{7183D93B-0AC3-43C3-9EEA-3A68CB1BA56F}" sibTransId="{CBB373A0-788C-494D-9A2A-3B3019F80C67}"/>
    <dgm:cxn modelId="{B1BDBCAD-A94C-42E8-8FEE-9ED1BF014DDC}" type="presOf" srcId="{AE55A01F-5285-4874-840D-7679ECC0E90B}" destId="{F5AFE1E6-2A5E-43B9-9D7D-7B10027EB7E6}" srcOrd="0" destOrd="0" presId="urn:microsoft.com/office/officeart/2005/8/layout/vList2"/>
    <dgm:cxn modelId="{D2D04B00-8A88-41F6-A454-3D3095E90DEA}" type="presParOf" srcId="{F5AFE1E6-2A5E-43B9-9D7D-7B10027EB7E6}" destId="{179B7C31-6F69-4553-B1A2-1084503B7107}" srcOrd="0" destOrd="0" presId="urn:microsoft.com/office/officeart/2005/8/layout/vList2"/>
    <dgm:cxn modelId="{D9D3FADE-46D7-465E-A5D8-25BD492115F4}" type="presParOf" srcId="{F5AFE1E6-2A5E-43B9-9D7D-7B10027EB7E6}" destId="{075F2C71-5E1D-4D67-872C-5797CBF5DF14}" srcOrd="1" destOrd="0" presId="urn:microsoft.com/office/officeart/2005/8/layout/vList2"/>
    <dgm:cxn modelId="{EC41EF75-6BEB-4943-8956-BD56F544834F}" type="presParOf" srcId="{F5AFE1E6-2A5E-43B9-9D7D-7B10027EB7E6}" destId="{ED522546-F149-4510-974F-08DB17FCC8A9}" srcOrd="2" destOrd="0" presId="urn:microsoft.com/office/officeart/2005/8/layout/vList2"/>
    <dgm:cxn modelId="{5A6497F6-614D-4B04-B110-C8EA1FA823EE}" type="presParOf" srcId="{F5AFE1E6-2A5E-43B9-9D7D-7B10027EB7E6}" destId="{F7C697E2-7796-4C1F-BC5D-90B1CBDA9A0C}" srcOrd="3" destOrd="0" presId="urn:microsoft.com/office/officeart/2005/8/layout/vList2"/>
    <dgm:cxn modelId="{52FDB907-89FA-4411-96A6-7FA93C4AF17E}" type="presParOf" srcId="{F5AFE1E6-2A5E-43B9-9D7D-7B10027EB7E6}" destId="{F7FE33C9-27A2-40AE-983D-1A737962323D}" srcOrd="4" destOrd="0" presId="urn:microsoft.com/office/officeart/2005/8/layout/vList2"/>
    <dgm:cxn modelId="{F2E778C6-1FC4-47C8-8125-1A3C027BC882}" type="presParOf" srcId="{F5AFE1E6-2A5E-43B9-9D7D-7B10027EB7E6}" destId="{2E07BBD1-BE79-41C1-90DE-F62D2149011B}" srcOrd="5" destOrd="0" presId="urn:microsoft.com/office/officeart/2005/8/layout/vList2"/>
    <dgm:cxn modelId="{72E9B88E-66E9-4872-A9F4-72884AD3D49F}" type="presParOf" srcId="{F5AFE1E6-2A5E-43B9-9D7D-7B10027EB7E6}" destId="{7CC5F4B7-B404-46DF-AF68-2FC1BC2E2013}" srcOrd="6" destOrd="0" presId="urn:microsoft.com/office/officeart/2005/8/layout/vList2"/>
    <dgm:cxn modelId="{30E8807F-D11E-437F-B02C-C56CA44715A9}" type="presParOf" srcId="{F5AFE1E6-2A5E-43B9-9D7D-7B10027EB7E6}" destId="{C0C81C21-93F1-4E85-8498-0B16544BEFA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B7C31-6F69-4553-B1A2-1084503B7107}">
      <dsp:nvSpPr>
        <dsp:cNvPr id="0" name=""/>
        <dsp:cNvSpPr/>
      </dsp:nvSpPr>
      <dsp:spPr>
        <a:xfrm>
          <a:off x="0" y="1670"/>
          <a:ext cx="8153400" cy="55492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t>了解</a:t>
          </a:r>
          <a:endParaRPr lang="en-US" sz="2400" b="1" kern="1200" dirty="0"/>
        </a:p>
      </dsp:txBody>
      <dsp:txXfrm>
        <a:off x="27089" y="28759"/>
        <a:ext cx="8099222" cy="500749"/>
      </dsp:txXfrm>
    </dsp:sp>
    <dsp:sp modelId="{075F2C71-5E1D-4D67-872C-5797CBF5DF14}">
      <dsp:nvSpPr>
        <dsp:cNvPr id="0" name=""/>
        <dsp:cNvSpPr/>
      </dsp:nvSpPr>
      <dsp:spPr>
        <a:xfrm>
          <a:off x="0" y="556597"/>
          <a:ext cx="8153400" cy="717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sz="2400" kern="1200" dirty="0" smtClean="0"/>
            <a:t>数据计算在数据科学中的重要地位以及数据管理技术的发展现状与趋势。</a:t>
          </a:r>
          <a:endParaRPr lang="zh-CN" altLang="en-US" sz="2400" kern="1200" dirty="0"/>
        </a:p>
      </dsp:txBody>
      <dsp:txXfrm>
        <a:off x="0" y="556597"/>
        <a:ext cx="8153400" cy="717465"/>
      </dsp:txXfrm>
    </dsp:sp>
    <dsp:sp modelId="{ED522546-F149-4510-974F-08DB17FCC8A9}">
      <dsp:nvSpPr>
        <dsp:cNvPr id="0" name=""/>
        <dsp:cNvSpPr/>
      </dsp:nvSpPr>
      <dsp:spPr>
        <a:xfrm>
          <a:off x="0" y="1274063"/>
          <a:ext cx="8153400" cy="55492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t>理解</a:t>
          </a:r>
          <a:endParaRPr lang="en-US" sz="2400" b="1" kern="1200" dirty="0"/>
        </a:p>
      </dsp:txBody>
      <dsp:txXfrm>
        <a:off x="27089" y="1301152"/>
        <a:ext cx="8099222" cy="500749"/>
      </dsp:txXfrm>
    </dsp:sp>
    <dsp:sp modelId="{F7C697E2-7796-4C1F-BC5D-90B1CBDA9A0C}">
      <dsp:nvSpPr>
        <dsp:cNvPr id="0" name=""/>
        <dsp:cNvSpPr/>
      </dsp:nvSpPr>
      <dsp:spPr>
        <a:xfrm>
          <a:off x="0" y="1828990"/>
          <a:ext cx="8153400" cy="717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sz="2400" kern="1200" smtClean="0"/>
            <a:t>数据计算模式的演变及</a:t>
          </a:r>
          <a:r>
            <a:rPr lang="en-US" sz="2400" kern="1200" smtClean="0"/>
            <a:t>4</a:t>
          </a:r>
          <a:r>
            <a:rPr lang="zh-CN" sz="2400" kern="1200" smtClean="0"/>
            <a:t>种基本计算模式之间的区别与联系；</a:t>
          </a:r>
          <a:r>
            <a:rPr lang="en-US" sz="2400" kern="1200" smtClean="0"/>
            <a:t>Hadoop</a:t>
          </a:r>
          <a:r>
            <a:rPr lang="zh-CN" sz="2400" kern="1200" smtClean="0"/>
            <a:t>生态系统的组成及每个组成部分的主要功能。</a:t>
          </a:r>
          <a:endParaRPr lang="zh-CN" altLang="en-US" sz="2400" kern="1200" dirty="0"/>
        </a:p>
      </dsp:txBody>
      <dsp:txXfrm>
        <a:off x="0" y="1828990"/>
        <a:ext cx="8153400" cy="717465"/>
      </dsp:txXfrm>
    </dsp:sp>
    <dsp:sp modelId="{F7FE33C9-27A2-40AE-983D-1A737962323D}">
      <dsp:nvSpPr>
        <dsp:cNvPr id="0" name=""/>
        <dsp:cNvSpPr/>
      </dsp:nvSpPr>
      <dsp:spPr>
        <a:xfrm>
          <a:off x="0" y="2546455"/>
          <a:ext cx="8153400" cy="55492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t>掌握</a:t>
          </a:r>
          <a:endParaRPr lang="en-US" sz="2400" b="1" kern="1200" dirty="0"/>
        </a:p>
      </dsp:txBody>
      <dsp:txXfrm>
        <a:off x="27089" y="2573544"/>
        <a:ext cx="8099222" cy="500749"/>
      </dsp:txXfrm>
    </dsp:sp>
    <dsp:sp modelId="{2E07BBD1-BE79-41C1-90DE-F62D2149011B}">
      <dsp:nvSpPr>
        <dsp:cNvPr id="0" name=""/>
        <dsp:cNvSpPr/>
      </dsp:nvSpPr>
      <dsp:spPr>
        <a:xfrm>
          <a:off x="0" y="3101383"/>
          <a:ext cx="8153400" cy="387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err="1" smtClean="0"/>
            <a:t>MapReduce</a:t>
          </a:r>
          <a:r>
            <a:rPr lang="zh-CN" sz="2400" kern="1200" dirty="0" smtClean="0"/>
            <a:t>框架及其实现与优化</a:t>
          </a:r>
          <a:endParaRPr lang="zh-CN" altLang="en-US" sz="2400" kern="1200" dirty="0"/>
        </a:p>
      </dsp:txBody>
      <dsp:txXfrm>
        <a:off x="0" y="3101383"/>
        <a:ext cx="8153400" cy="387053"/>
      </dsp:txXfrm>
    </dsp:sp>
    <dsp:sp modelId="{7CC5F4B7-B404-46DF-AF68-2FC1BC2E2013}">
      <dsp:nvSpPr>
        <dsp:cNvPr id="0" name=""/>
        <dsp:cNvSpPr/>
      </dsp:nvSpPr>
      <dsp:spPr>
        <a:xfrm>
          <a:off x="0" y="3488436"/>
          <a:ext cx="8153400" cy="55492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t>熟练掌握</a:t>
          </a:r>
          <a:endParaRPr lang="en-US" sz="2400" b="1" kern="1200" dirty="0"/>
        </a:p>
      </dsp:txBody>
      <dsp:txXfrm>
        <a:off x="27089" y="3515525"/>
        <a:ext cx="8099222" cy="500749"/>
      </dsp:txXfrm>
    </dsp:sp>
    <dsp:sp modelId="{C0C81C21-93F1-4E85-8498-0B16544BEFAB}">
      <dsp:nvSpPr>
        <dsp:cNvPr id="0" name=""/>
        <dsp:cNvSpPr/>
      </dsp:nvSpPr>
      <dsp:spPr>
        <a:xfrm>
          <a:off x="0" y="4043364"/>
          <a:ext cx="8153400" cy="717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sz="2400" kern="1200" dirty="0" smtClean="0"/>
            <a:t>在读者自己所属专业领域中，常用的数据计算方法、技术与工具。</a:t>
          </a:r>
          <a:endParaRPr lang="zh-CN" altLang="en-US" sz="2400" kern="1200" dirty="0"/>
        </a:p>
      </dsp:txBody>
      <dsp:txXfrm>
        <a:off x="0" y="4043364"/>
        <a:ext cx="8153400" cy="71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5234D69-B0F1-413D-930B-BA0298A36F11}" type="datetimeFigureOut">
              <a:rPr lang="zh-CN" altLang="en-US"/>
              <a:pPr>
                <a:defRPr/>
              </a:pPr>
              <a:t>2019/6/17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530F40CD-9B05-428B-B309-179072CB4A41}" type="slidenum">
              <a:rPr lang="zh-CN" altLang="en-US"/>
              <a:pPr>
                <a:defRPr/>
              </a:pPr>
              <a:t>‹#›</a:t>
            </a:fld>
            <a:endParaRPr lang="zh-CN" altLang="en-US"/>
          </a:p>
        </p:txBody>
      </p:sp>
    </p:spTree>
    <p:extLst>
      <p:ext uri="{BB962C8B-B14F-4D97-AF65-F5344CB8AC3E}">
        <p14:creationId xmlns:p14="http://schemas.microsoft.com/office/powerpoint/2010/main" val="1758377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9848A50-38F1-44C4-A5AE-E8E6AFBFCD8F}" type="datetimeFigureOut">
              <a:rPr lang="zh-CN" altLang="en-US"/>
              <a:pPr>
                <a:defRPr/>
              </a:pPr>
              <a:t>2019/6/17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676EB584-C07C-4509-9C9C-22EFAAAC723C}" type="slidenum">
              <a:rPr lang="zh-CN" altLang="en-US"/>
              <a:pPr>
                <a:defRPr/>
              </a:pPr>
              <a:t>‹#›</a:t>
            </a:fld>
            <a:endParaRPr lang="zh-CN" altLang="en-US"/>
          </a:p>
        </p:txBody>
      </p:sp>
    </p:spTree>
    <p:extLst>
      <p:ext uri="{BB962C8B-B14F-4D97-AF65-F5344CB8AC3E}">
        <p14:creationId xmlns:p14="http://schemas.microsoft.com/office/powerpoint/2010/main" val="4272899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6EB584-C07C-4509-9C9C-22EFAAAC723C}" type="slidenum">
              <a:rPr lang="zh-CN" altLang="en-US" smtClean="0"/>
              <a:pPr>
                <a:defRPr/>
              </a:pPr>
              <a:t>1</a:t>
            </a:fld>
            <a:endParaRPr lang="zh-CN" altLang="en-US"/>
          </a:p>
        </p:txBody>
      </p:sp>
    </p:spTree>
    <p:extLst>
      <p:ext uri="{BB962C8B-B14F-4D97-AF65-F5344CB8AC3E}">
        <p14:creationId xmlns:p14="http://schemas.microsoft.com/office/powerpoint/2010/main" val="113408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76EB584-C07C-4509-9C9C-22EFAAAC723C}" type="slidenum">
              <a:rPr lang="zh-CN" altLang="en-US" smtClean="0"/>
              <a:pPr>
                <a:defRPr/>
              </a:pPr>
              <a:t>19</a:t>
            </a:fld>
            <a:endParaRPr lang="zh-CN" altLang="en-US"/>
          </a:p>
        </p:txBody>
      </p:sp>
    </p:spTree>
    <p:extLst>
      <p:ext uri="{BB962C8B-B14F-4D97-AF65-F5344CB8AC3E}">
        <p14:creationId xmlns:p14="http://schemas.microsoft.com/office/powerpoint/2010/main" val="2161182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24C6130-336C-42DD-8741-73AB3375C32D}" type="slidenum">
              <a:rPr lang="en-US" altLang="zh-CN" smtClean="0"/>
              <a:pPr>
                <a:defRPr/>
              </a:pPr>
              <a:t>‹#›</a:t>
            </a:fld>
            <a:endParaRPr lang="en-US" altLang="zh-CN"/>
          </a:p>
        </p:txBody>
      </p:sp>
      <p:pic>
        <p:nvPicPr>
          <p:cNvPr id="7" name="Picture 184" descr="D:\PPT模板\good.jpg"/>
          <p:cNvPicPr>
            <a:picLocks noChangeAspect="1" noChangeArrowheads="1"/>
          </p:cNvPicPr>
          <p:nvPr userDrawn="1"/>
        </p:nvPicPr>
        <p:blipFill>
          <a:blip r:embed="rId2"/>
          <a:srcRect/>
          <a:stretch>
            <a:fillRect/>
          </a:stretch>
        </p:blipFill>
        <p:spPr bwMode="auto">
          <a:xfrm>
            <a:off x="0" y="6143625"/>
            <a:ext cx="9144000" cy="714375"/>
          </a:xfrm>
          <a:prstGeom prst="rect">
            <a:avLst/>
          </a:prstGeom>
          <a:noFill/>
          <a:ln w="9525">
            <a:noFill/>
            <a:miter lim="800000"/>
            <a:headEnd/>
            <a:tailEnd/>
          </a:ln>
        </p:spPr>
      </p:pic>
      <p:pic>
        <p:nvPicPr>
          <p:cNvPr id="8" name="Picture 183" descr="D:\PPT模板\rendanew.jpg"/>
          <p:cNvPicPr>
            <a:picLocks noChangeAspect="1" noChangeArrowheads="1"/>
          </p:cNvPicPr>
          <p:nvPr userDrawn="1"/>
        </p:nvPicPr>
        <p:blipFill>
          <a:blip r:embed="rId3"/>
          <a:srcRect/>
          <a:stretch>
            <a:fillRect/>
          </a:stretch>
        </p:blipFill>
        <p:spPr bwMode="auto">
          <a:xfrm>
            <a:off x="6858000" y="214313"/>
            <a:ext cx="1631950" cy="1619250"/>
          </a:xfrm>
          <a:prstGeom prst="rect">
            <a:avLst/>
          </a:prstGeom>
          <a:noFill/>
          <a:ln w="9525">
            <a:noFill/>
            <a:miter lim="800000"/>
            <a:headEnd/>
            <a:tailEnd/>
          </a:ln>
        </p:spPr>
      </p:pic>
    </p:spTree>
    <p:extLst>
      <p:ext uri="{BB962C8B-B14F-4D97-AF65-F5344CB8AC3E}">
        <p14:creationId xmlns:p14="http://schemas.microsoft.com/office/powerpoint/2010/main" val="3356341419"/>
      </p:ext>
    </p:extLst>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339797123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7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
        <p:nvSpPr>
          <p:cNvPr id="5" name="Rectangle 250"/>
          <p:cNvSpPr>
            <a:spLocks noGrp="1" noChangeArrowheads="1"/>
          </p:cNvSpPr>
          <p:nvPr>
            <p:ph type="dt" sz="half" idx="16"/>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7"/>
          </p:nvPr>
        </p:nvSpPr>
        <p:spPr>
          <a:ln/>
        </p:spPr>
        <p:txBody>
          <a:bodyPr/>
          <a:lstStyle>
            <a:lvl1pPr>
              <a:defRPr/>
            </a:lvl1pPr>
          </a:lstStyle>
          <a:p>
            <a:pPr>
              <a:defRPr/>
            </a:pPr>
            <a:endParaRPr lang="en-US" altLang="zh-CN"/>
          </a:p>
        </p:txBody>
      </p:sp>
      <p:sp>
        <p:nvSpPr>
          <p:cNvPr id="8" name="Rectangle 252"/>
          <p:cNvSpPr>
            <a:spLocks noGrp="1" noChangeArrowheads="1"/>
          </p:cNvSpPr>
          <p:nvPr>
            <p:ph type="sldNum" sz="quarter" idx="18"/>
          </p:nvPr>
        </p:nvSpPr>
        <p:spPr>
          <a:ln/>
        </p:spPr>
        <p:txBody>
          <a:bodyPr/>
          <a:lstStyle>
            <a:lvl1pPr>
              <a:defRPr/>
            </a:lvl1pPr>
          </a:lstStyle>
          <a:p>
            <a:pPr>
              <a:defRPr/>
            </a:pPr>
            <a:fld id="{08FEA8B8-5299-4A61-BDA5-092AAB86C459}" type="slidenum">
              <a:rPr lang="en-US" altLang="zh-CN"/>
              <a:pPr>
                <a:defRPr/>
              </a:pPr>
              <a:t>‹#›</a:t>
            </a:fld>
            <a:endParaRPr lang="en-US" altLang="zh-CN"/>
          </a:p>
        </p:txBody>
      </p:sp>
      <p:sp>
        <p:nvSpPr>
          <p:cNvPr id="9"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2_空白">
    <p:spTree>
      <p:nvGrpSpPr>
        <p:cNvPr id="1" name=""/>
        <p:cNvGrpSpPr/>
        <p:nvPr/>
      </p:nvGrpSpPr>
      <p:grpSpPr>
        <a:xfrm>
          <a:off x="0" y="0"/>
          <a:ext cx="0" cy="0"/>
          <a:chOff x="0" y="0"/>
          <a:chExt cx="0" cy="0"/>
        </a:xfrm>
      </p:grpSpPr>
      <p:sp>
        <p:nvSpPr>
          <p:cNvPr id="5"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
        <p:nvSpPr>
          <p:cNvPr id="3" name="Rectangle 250"/>
          <p:cNvSpPr>
            <a:spLocks noGrp="1" noChangeArrowheads="1"/>
          </p:cNvSpPr>
          <p:nvPr>
            <p:ph type="dt" sz="half" idx="16"/>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7"/>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8"/>
          </p:nvPr>
        </p:nvSpPr>
        <p:spPr>
          <a:ln/>
        </p:spPr>
        <p:txBody>
          <a:bodyPr/>
          <a:lstStyle>
            <a:lvl1pPr>
              <a:defRPr/>
            </a:lvl1pPr>
          </a:lstStyle>
          <a:p>
            <a:pPr>
              <a:defRPr/>
            </a:pPr>
            <a:fld id="{B2ADBA33-E5CE-4780-B47E-E2D6BEE0D1E9}" type="slidenum">
              <a:rPr lang="en-US" altLang="zh-CN"/>
              <a:pPr>
                <a:defRPr/>
              </a:pPr>
              <a:t>‹#›</a:t>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3020136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68892352"/>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586828180"/>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786029212"/>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55717291"/>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19875256"/>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281381307"/>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09219517"/>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42439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30136058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55200666"/>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16142830"/>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99115176"/>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94967052"/>
      </p:ext>
    </p:extLst>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08736989"/>
      </p:ext>
    </p:extLst>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16858669"/>
      </p:ext>
    </p:extLst>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41379016"/>
      </p:ext>
    </p:extLst>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16239062"/>
      </p:ext>
    </p:extLst>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69039419"/>
      </p:ext>
    </p:extLst>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8671365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13696362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37961124"/>
      </p:ext>
    </p:extLst>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00489573"/>
      </p:ext>
    </p:extLst>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01428497"/>
      </p:ext>
    </p:extLst>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16820431"/>
      </p:ext>
    </p:extLst>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98534302"/>
      </p:ext>
    </p:extLst>
  </p:cSld>
  <p:clrMapOvr>
    <a:masterClrMapping/>
  </p:clrMapOvr>
  <p:transition>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86569893"/>
      </p:ext>
    </p:extLst>
  </p:cSld>
  <p:clrMapOvr>
    <a:masterClrMapping/>
  </p:clrMapOvr>
  <p:transition>
    <p:blinds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26021449"/>
      </p:ext>
    </p:extLst>
  </p:cSld>
  <p:clrMapOvr>
    <a:masterClrMapping/>
  </p:clrMapOvr>
  <p:transition>
    <p:blinds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3636957"/>
      </p:ext>
    </p:extLst>
  </p:cSld>
  <p:clrMapOvr>
    <a:masterClrMapping/>
  </p:clrMapOvr>
  <p:transition>
    <p:blinds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7141947"/>
      </p:ext>
    </p:extLst>
  </p:cSld>
  <p:clrMapOvr>
    <a:masterClrMapping/>
  </p:clrMapOvr>
  <p:transition>
    <p:blinds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644253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33582201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10708400"/>
      </p:ext>
    </p:extLst>
  </p:cSld>
  <p:clrMapOvr>
    <a:masterClrMapping/>
  </p:clrMapOvr>
  <p:transition>
    <p:blinds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9208822"/>
      </p:ext>
    </p:extLst>
  </p:cSld>
  <p:clrMapOvr>
    <a:masterClrMapping/>
  </p:clrMapOvr>
  <p:transition>
    <p:blinds dir="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49984606"/>
      </p:ext>
    </p:extLst>
  </p:cSld>
  <p:clrMapOvr>
    <a:masterClrMapping/>
  </p:clrMapOvr>
  <p:transition>
    <p:blinds dir="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01664274"/>
      </p:ext>
    </p:extLst>
  </p:cSld>
  <p:clrMapOvr>
    <a:masterClrMapping/>
  </p:clrMapOvr>
  <p:transition>
    <p:blinds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93178632"/>
      </p:ext>
    </p:extLst>
  </p:cSld>
  <p:clrMapOvr>
    <a:masterClrMapping/>
  </p:clrMapOvr>
  <p:transition>
    <p:blinds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17352311"/>
      </p:ext>
    </p:extLst>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97152230"/>
      </p:ext>
    </p:extLst>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59865593"/>
      </p:ext>
    </p:extLst>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48361237"/>
      </p:ext>
    </p:extLst>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25872267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273511491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715772362"/>
      </p:ext>
    </p:extLst>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11938906"/>
      </p:ext>
    </p:extLst>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45049770"/>
      </p:ext>
    </p:extLst>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9168339"/>
      </p:ext>
    </p:extLst>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20722267"/>
      </p:ext>
    </p:extLst>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0765300"/>
      </p:ext>
    </p:extLst>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206966696"/>
      </p:ext>
    </p:extLst>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177327609"/>
      </p:ext>
    </p:extLst>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76383159"/>
      </p:ext>
    </p:extLst>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2500452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310535925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170010370"/>
      </p:ext>
    </p:extLst>
  </p:cSld>
  <p:clrMapOvr>
    <a:masterClrMapping/>
  </p:clrMapOvr>
  <p:transition>
    <p:blinds dir="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43710218"/>
      </p:ext>
    </p:extLst>
  </p:cSld>
  <p:clrMapOvr>
    <a:masterClrMapping/>
  </p:clrMapOvr>
  <p:transition>
    <p:blinds dir="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74996778"/>
      </p:ext>
    </p:extLst>
  </p:cSld>
  <p:clrMapOvr>
    <a:masterClrMapping/>
  </p:clrMapOvr>
  <p:transition>
    <p:blinds dir="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5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46786844"/>
      </p:ext>
    </p:extLst>
  </p:cSld>
  <p:clrMapOvr>
    <a:masterClrMapping/>
  </p:clrMapOvr>
  <p:transition>
    <p:blinds dir="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5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45570307"/>
      </p:ext>
    </p:extLst>
  </p:cSld>
  <p:clrMapOvr>
    <a:masterClrMapping/>
  </p:clrMapOvr>
  <p:transition>
    <p:blinds dir="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5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36527183"/>
      </p:ext>
    </p:extLst>
  </p:cSld>
  <p:clrMapOvr>
    <a:masterClrMapping/>
  </p:clrMapOvr>
  <p:transition>
    <p:blinds dir="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5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4951981"/>
      </p:ext>
    </p:extLst>
  </p:cSld>
  <p:clrMapOvr>
    <a:masterClrMapping/>
  </p:clrMapOvr>
  <p:transition>
    <p:blinds dir="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5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147748110"/>
      </p:ext>
    </p:extLst>
  </p:cSld>
  <p:clrMapOvr>
    <a:masterClrMapping/>
  </p:clrMapOvr>
  <p:transition>
    <p:blinds dir="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5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116477225"/>
      </p:ext>
    </p:extLst>
  </p:cSld>
  <p:clrMapOvr>
    <a:masterClrMapping/>
  </p:clrMapOvr>
  <p:transition>
    <p:blinds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5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3563996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65197077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5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21598697"/>
      </p:ext>
    </p:extLst>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6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04412840"/>
      </p:ext>
    </p:extLst>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6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68027957"/>
      </p:ext>
    </p:extLst>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6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73398207"/>
      </p:ext>
    </p:extLst>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6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89034959"/>
      </p:ext>
    </p:extLst>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6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150718258"/>
      </p:ext>
    </p:extLst>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6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53569855"/>
      </p:ext>
    </p:extLst>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6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76116997"/>
      </p:ext>
    </p:extLst>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6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62862185"/>
      </p:ext>
    </p:extLst>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6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4731319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28690147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6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70714141"/>
      </p:ext>
    </p:extLst>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7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68095316"/>
      </p:ext>
    </p:extLst>
  </p:cSld>
  <p:clrMapOvr>
    <a:masterClrMapping/>
  </p:clrMapOvr>
  <p:transition>
    <p:blinds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7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96103699"/>
      </p:ext>
    </p:extLst>
  </p:cSld>
  <p:clrMapOvr>
    <a:masterClrMapping/>
  </p:clrMapOvr>
  <p:transition>
    <p:blinds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7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51899802"/>
      </p:ext>
    </p:extLst>
  </p:cSld>
  <p:clrMapOvr>
    <a:masterClrMapping/>
  </p:clrMapOvr>
  <p:transition>
    <p:blinds dir="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7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113577162"/>
      </p:ext>
    </p:extLst>
  </p:cSld>
  <p:clrMapOvr>
    <a:masterClrMapping/>
  </p:clrMapOvr>
  <p:transition>
    <p:blinds dir="vert"/>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28464041"/>
      </p:ext>
    </p:extLst>
  </p:cSld>
  <p:clrMapOvr>
    <a:masterClrMapping/>
  </p:clrMapOvr>
  <p:transition>
    <p:blinds dir="vert"/>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7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56795773"/>
      </p:ext>
    </p:extLst>
  </p:cSld>
  <p:clrMapOvr>
    <a:masterClrMapping/>
  </p:clrMapOvr>
  <p:transition>
    <p:blinds dir="vert"/>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7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89124177"/>
      </p:ext>
    </p:extLst>
  </p:cSld>
  <p:clrMapOvr>
    <a:masterClrMapping/>
  </p:clrMapOvr>
  <p:transition>
    <p:blinds dir="vert"/>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7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546244320"/>
      </p:ext>
    </p:extLst>
  </p:cSld>
  <p:clrMapOvr>
    <a:masterClrMapping/>
  </p:clrMapOvr>
  <p:transition>
    <p:blinds dir="vert"/>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7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392509"/>
            <a:ext cx="8540750"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500175"/>
            <a:ext cx="81534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95339652"/>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98C74A3-4F4D-4596-B8E8-C6C8446F16C7}" type="slidenum">
              <a:rPr lang="en-US" altLang="zh-CN" smtClean="0"/>
              <a:pPr>
                <a:defRPr/>
              </a:pPr>
              <a:t>‹#›</a:t>
            </a:fld>
            <a:endParaRPr lang="en-US" altLang="zh-CN"/>
          </a:p>
        </p:txBody>
      </p:sp>
    </p:spTree>
    <p:extLst>
      <p:ext uri="{BB962C8B-B14F-4D97-AF65-F5344CB8AC3E}">
        <p14:creationId xmlns:p14="http://schemas.microsoft.com/office/powerpoint/2010/main" val="424914834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空白">
    <p:spTree>
      <p:nvGrpSpPr>
        <p:cNvPr id="1" name=""/>
        <p:cNvGrpSpPr/>
        <p:nvPr/>
      </p:nvGrpSpPr>
      <p:grpSpPr>
        <a:xfrm>
          <a:off x="0" y="0"/>
          <a:ext cx="0" cy="0"/>
          <a:chOff x="0" y="0"/>
          <a:chExt cx="0" cy="0"/>
        </a:xfrm>
      </p:grpSpPr>
      <p:sp>
        <p:nvSpPr>
          <p:cNvPr id="5" name="文本占位符 156"/>
          <p:cNvSpPr>
            <a:spLocks noGrp="1"/>
          </p:cNvSpPr>
          <p:nvPr>
            <p:ph type="body" sz="quarter" idx="13"/>
          </p:nvPr>
        </p:nvSpPr>
        <p:spPr>
          <a:xfrm>
            <a:off x="755577" y="0"/>
            <a:ext cx="33123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9" name="文本占位符 156"/>
          <p:cNvSpPr>
            <a:spLocks noGrp="1"/>
          </p:cNvSpPr>
          <p:nvPr>
            <p:ph type="body" sz="quarter" idx="18"/>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
        <p:nvSpPr>
          <p:cNvPr id="7" name="Rectangle 250"/>
          <p:cNvSpPr>
            <a:spLocks noGrp="1" noChangeArrowheads="1"/>
          </p:cNvSpPr>
          <p:nvPr>
            <p:ph type="dt" sz="half" idx="19"/>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20"/>
          </p:nvPr>
        </p:nvSpPr>
        <p:spPr>
          <a:ln/>
        </p:spPr>
        <p:txBody>
          <a:bodyPr/>
          <a:lstStyle>
            <a:lvl1pPr>
              <a:defRPr/>
            </a:lvl1pPr>
          </a:lstStyle>
          <a:p>
            <a:pPr>
              <a:defRPr/>
            </a:pPr>
            <a:endParaRPr lang="en-US" altLang="zh-CN"/>
          </a:p>
        </p:txBody>
      </p:sp>
      <p:sp>
        <p:nvSpPr>
          <p:cNvPr id="10" name="Rectangle 252"/>
          <p:cNvSpPr>
            <a:spLocks noGrp="1" noChangeArrowheads="1"/>
          </p:cNvSpPr>
          <p:nvPr>
            <p:ph type="sldNum" sz="quarter" idx="21"/>
          </p:nvPr>
        </p:nvSpPr>
        <p:spPr>
          <a:ln/>
        </p:spPr>
        <p:txBody>
          <a:bodyPr/>
          <a:lstStyle>
            <a:lvl1pPr>
              <a:defRPr/>
            </a:lvl1pPr>
          </a:lstStyle>
          <a:p>
            <a:pPr>
              <a:defRPr/>
            </a:pPr>
            <a:fld id="{A2D7E982-FA03-41B5-B0EE-39D294CB9258}" type="slidenum">
              <a:rPr lang="en-US" altLang="zh-CN"/>
              <a:pPr>
                <a:defRPr/>
              </a:pPr>
              <a:t>‹#›</a:t>
            </a:fld>
            <a:endParaRPr lang="en-US" altLang="zh-CN"/>
          </a:p>
        </p:txBody>
      </p:sp>
    </p:spTree>
    <p:extLst>
      <p:ext uri="{BB962C8B-B14F-4D97-AF65-F5344CB8AC3E}">
        <p14:creationId xmlns:p14="http://schemas.microsoft.com/office/powerpoint/2010/main" val="745913139"/>
      </p:ext>
    </p:extLst>
  </p:cSld>
  <p:clrMapOvr>
    <a:masterClrMapping/>
  </p:clrMapOvr>
  <p:transition>
    <p:blinds dir="vert"/>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184" descr="D:\PPT模板\good.jpg"/>
          <p:cNvPicPr>
            <a:picLocks noChangeAspect="1" noChangeArrowheads="1"/>
          </p:cNvPicPr>
          <p:nvPr userDrawn="1"/>
        </p:nvPicPr>
        <p:blipFill>
          <a:blip r:embed="rId2"/>
          <a:srcRect/>
          <a:stretch>
            <a:fillRect/>
          </a:stretch>
        </p:blipFill>
        <p:spPr bwMode="auto">
          <a:xfrm>
            <a:off x="0" y="6143625"/>
            <a:ext cx="9144000" cy="714375"/>
          </a:xfrm>
          <a:prstGeom prst="rect">
            <a:avLst/>
          </a:prstGeom>
          <a:noFill/>
          <a:ln w="9525">
            <a:noFill/>
            <a:miter lim="800000"/>
            <a:headEnd/>
            <a:tailEnd/>
          </a:ln>
        </p:spPr>
      </p:pic>
      <p:pic>
        <p:nvPicPr>
          <p:cNvPr id="5" name="Picture 183" descr="D:\PPT模板\rendanew.jpg"/>
          <p:cNvPicPr>
            <a:picLocks noChangeAspect="1" noChangeArrowheads="1"/>
          </p:cNvPicPr>
          <p:nvPr userDrawn="1"/>
        </p:nvPicPr>
        <p:blipFill>
          <a:blip r:embed="rId3"/>
          <a:srcRect/>
          <a:stretch>
            <a:fillRect/>
          </a:stretch>
        </p:blipFill>
        <p:spPr bwMode="auto">
          <a:xfrm>
            <a:off x="6858000" y="214313"/>
            <a:ext cx="1631950" cy="1619250"/>
          </a:xfrm>
          <a:prstGeom prst="rect">
            <a:avLst/>
          </a:prstGeom>
          <a:noFill/>
          <a:ln w="9525">
            <a:noFill/>
            <a:miter lim="800000"/>
            <a:headEnd/>
            <a:tailEnd/>
          </a:ln>
        </p:spPr>
      </p:pic>
      <p:sp>
        <p:nvSpPr>
          <p:cNvPr id="93347" name="Rectangle 163"/>
          <p:cNvSpPr>
            <a:spLocks noGrp="1" noRot="1" noChangeArrowheads="1"/>
          </p:cNvSpPr>
          <p:nvPr>
            <p:ph type="ctrTitle"/>
          </p:nvPr>
        </p:nvSpPr>
        <p:spPr>
          <a:xfrm>
            <a:off x="685800" y="2438400"/>
            <a:ext cx="5943600" cy="1143000"/>
          </a:xfrm>
        </p:spPr>
        <p:txBody>
          <a:bodyPr/>
          <a:lstStyle>
            <a:lvl1pPr>
              <a:defRPr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3571868" y="3886200"/>
            <a:ext cx="4200532"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301625" y="6248400"/>
            <a:ext cx="2289175"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624C6130-336C-42DD-8741-73AB3375C32D}" type="slidenum">
              <a:rPr lang="en-US" altLang="zh-CN"/>
              <a:pPr>
                <a:defRPr/>
              </a:pPr>
              <a:t>‹#›</a:t>
            </a:fld>
            <a:endParaRPr lang="en-US" altLang="zh-CN"/>
          </a:p>
        </p:txBody>
      </p:sp>
    </p:spTree>
  </p:cSld>
  <p:clrMapOvr>
    <a:masterClrMapping/>
  </p:clrMapOvr>
  <p:transition>
    <p:blinds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0"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cSld>
  <p:clrMapOvr>
    <a:masterClrMapping/>
  </p:clrMapOvr>
  <p:transition>
    <p:blinds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7"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cSld>
  <p:clrMapOvr>
    <a:masterClrMapping/>
  </p:clrMapOvr>
  <p:transition>
    <p:blinds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5"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9"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cSld>
  <p:clrMapOvr>
    <a:masterClrMapping/>
  </p:clrMapOvr>
  <p:transition>
    <p:blinds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5"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cSld>
  <p:clrMapOvr>
    <a:masterClrMapping/>
  </p:clrMapOvr>
  <p:transition>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文本占位符 156"/>
          <p:cNvSpPr>
            <a:spLocks noGrp="1"/>
          </p:cNvSpPr>
          <p:nvPr>
            <p:ph type="body" sz="quarter" idx="13"/>
          </p:nvPr>
        </p:nvSpPr>
        <p:spPr>
          <a:xfrm>
            <a:off x="755577" y="0"/>
            <a:ext cx="3312368" cy="260648"/>
          </a:xfrm>
          <a:ln w="3175"/>
        </p:spPr>
        <p:txBody>
          <a:bodyPr/>
          <a:lstStyle>
            <a:lvl1pPr>
              <a:buNone/>
              <a:defRPr sz="1200">
                <a:solidFill>
                  <a:schemeClr val="bg1"/>
                </a:solidFill>
              </a:defRPr>
            </a:lvl1pPr>
          </a:lstStyle>
          <a:p>
            <a:pPr lvl="0"/>
            <a:r>
              <a:rPr lang="zh-CN" altLang="en-US" smtClean="0"/>
              <a:t>单击此处编辑母版文本样式</a:t>
            </a:r>
          </a:p>
        </p:txBody>
      </p:sp>
      <p:sp>
        <p:nvSpPr>
          <p:cNvPr id="9" name="文本占位符 156"/>
          <p:cNvSpPr>
            <a:spLocks noGrp="1"/>
          </p:cNvSpPr>
          <p:nvPr>
            <p:ph type="body" sz="quarter" idx="14"/>
          </p:nvPr>
        </p:nvSpPr>
        <p:spPr>
          <a:xfrm>
            <a:off x="4860032" y="0"/>
            <a:ext cx="4283968" cy="260648"/>
          </a:xfrm>
          <a:ln w="3175"/>
        </p:spPr>
        <p:txBody>
          <a:bodyPr/>
          <a:lstStyle>
            <a:lvl1pPr>
              <a:buNone/>
              <a:defRPr sz="1200">
                <a:solidFill>
                  <a:schemeClr val="bg1"/>
                </a:solidFill>
              </a:defRPr>
            </a:lvl1pPr>
          </a:lstStyle>
          <a:p>
            <a:pPr lvl="0"/>
            <a:endParaRPr lang="zh-CN" altLang="en-US" dirty="0" smtClean="0"/>
          </a:p>
        </p:txBody>
      </p:sp>
      <p:sp>
        <p:nvSpPr>
          <p:cNvPr id="7" name="文本占位符 156"/>
          <p:cNvSpPr>
            <a:spLocks noGrp="1"/>
          </p:cNvSpPr>
          <p:nvPr>
            <p:ph type="body" sz="quarter" idx="15"/>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Tree>
  </p:cSld>
  <p:clrMapOvr>
    <a:masterClrMapping/>
  </p:clrMapOvr>
  <p:transition>
    <p:blinds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文本占位符 156"/>
          <p:cNvSpPr>
            <a:spLocks noGrp="1"/>
          </p:cNvSpPr>
          <p:nvPr>
            <p:ph type="body" sz="quarter" idx="14"/>
          </p:nvPr>
        </p:nvSpPr>
        <p:spPr>
          <a:xfrm>
            <a:off x="4860032" y="0"/>
            <a:ext cx="4283968" cy="260648"/>
          </a:xfrm>
          <a:ln w="3175"/>
        </p:spPr>
        <p:txBody>
          <a:bodyPr/>
          <a:lstStyle>
            <a:lvl1pPr>
              <a:buNone/>
              <a:defRPr sz="1200">
                <a:solidFill>
                  <a:schemeClr val="bg1"/>
                </a:solidFill>
              </a:defRPr>
            </a:lvl1pPr>
          </a:lstStyle>
          <a:p>
            <a:pPr lvl="0"/>
            <a:endParaRPr lang="zh-CN" altLang="en-US" dirty="0" smtClean="0"/>
          </a:p>
        </p:txBody>
      </p:sp>
      <p:sp>
        <p:nvSpPr>
          <p:cNvPr id="12" name="文本占位符 156"/>
          <p:cNvSpPr>
            <a:spLocks noGrp="1"/>
          </p:cNvSpPr>
          <p:nvPr>
            <p:ph type="body" sz="quarter" idx="18"/>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
        <p:nvSpPr>
          <p:cNvPr id="10" name="Rectangle 250"/>
          <p:cNvSpPr>
            <a:spLocks noGrp="1" noChangeArrowheads="1"/>
          </p:cNvSpPr>
          <p:nvPr>
            <p:ph type="dt" sz="half" idx="19"/>
          </p:nvPr>
        </p:nvSpPr>
        <p:spPr>
          <a:ln/>
        </p:spPr>
        <p:txBody>
          <a:bodyPr/>
          <a:lstStyle>
            <a:lvl1pPr>
              <a:defRPr/>
            </a:lvl1pPr>
          </a:lstStyle>
          <a:p>
            <a:pPr>
              <a:defRPr/>
            </a:pPr>
            <a:endParaRPr lang="en-US" altLang="zh-CN"/>
          </a:p>
        </p:txBody>
      </p:sp>
      <p:sp>
        <p:nvSpPr>
          <p:cNvPr id="11" name="Rectangle 251"/>
          <p:cNvSpPr>
            <a:spLocks noGrp="1" noChangeArrowheads="1"/>
          </p:cNvSpPr>
          <p:nvPr>
            <p:ph type="ftr" sz="quarter" idx="20"/>
          </p:nvPr>
        </p:nvSpPr>
        <p:spPr>
          <a:ln/>
        </p:spPr>
        <p:txBody>
          <a:bodyPr/>
          <a:lstStyle>
            <a:lvl1pPr>
              <a:defRPr/>
            </a:lvl1pPr>
          </a:lstStyle>
          <a:p>
            <a:pPr>
              <a:defRPr/>
            </a:pPr>
            <a:endParaRPr lang="en-US" altLang="zh-CN"/>
          </a:p>
        </p:txBody>
      </p:sp>
      <p:sp>
        <p:nvSpPr>
          <p:cNvPr id="13" name="Rectangle 252"/>
          <p:cNvSpPr>
            <a:spLocks noGrp="1" noChangeArrowheads="1"/>
          </p:cNvSpPr>
          <p:nvPr>
            <p:ph type="sldNum" sz="quarter" idx="21"/>
          </p:nvPr>
        </p:nvSpPr>
        <p:spPr>
          <a:ln/>
        </p:spPr>
        <p:txBody>
          <a:bodyPr/>
          <a:lstStyle>
            <a:lvl1pPr>
              <a:defRPr/>
            </a:lvl1pPr>
          </a:lstStyle>
          <a:p>
            <a:pPr>
              <a:defRPr/>
            </a:pPr>
            <a:fld id="{69EDF07C-0126-478E-B7B4-00BA8A887957}" type="slidenum">
              <a:rPr lang="en-US" altLang="zh-CN"/>
              <a:pPr>
                <a:defRPr/>
              </a:pPr>
              <a:t>‹#›</a:t>
            </a:fld>
            <a:endParaRPr lang="en-US" altLang="zh-CN"/>
          </a:p>
        </p:txBody>
      </p:sp>
    </p:spTree>
  </p:cSld>
  <p:clrMapOvr>
    <a:masterClrMapping/>
  </p:clrMapOvr>
  <p:transition>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文本占位符 156"/>
          <p:cNvSpPr>
            <a:spLocks noGrp="1"/>
          </p:cNvSpPr>
          <p:nvPr>
            <p:ph type="body" sz="quarter" idx="14"/>
          </p:nvPr>
        </p:nvSpPr>
        <p:spPr>
          <a:xfrm>
            <a:off x="4860032" y="0"/>
            <a:ext cx="4283968" cy="260648"/>
          </a:xfrm>
          <a:ln w="3175"/>
        </p:spPr>
        <p:txBody>
          <a:bodyPr/>
          <a:lstStyle>
            <a:lvl1pPr>
              <a:buNone/>
              <a:defRPr sz="1200">
                <a:solidFill>
                  <a:schemeClr val="bg1"/>
                </a:solidFill>
              </a:defRPr>
            </a:lvl1pPr>
          </a:lstStyle>
          <a:p>
            <a:pPr lvl="0"/>
            <a:endParaRPr lang="zh-CN" altLang="en-US" dirty="0" smtClean="0"/>
          </a:p>
        </p:txBody>
      </p:sp>
      <p:sp>
        <p:nvSpPr>
          <p:cNvPr id="11" name="文本占位符 156"/>
          <p:cNvSpPr>
            <a:spLocks noGrp="1"/>
          </p:cNvSpPr>
          <p:nvPr>
            <p:ph type="body" sz="quarter" idx="18"/>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
        <p:nvSpPr>
          <p:cNvPr id="9" name="Rectangle 250"/>
          <p:cNvSpPr>
            <a:spLocks noGrp="1" noChangeArrowheads="1"/>
          </p:cNvSpPr>
          <p:nvPr>
            <p:ph type="dt" sz="half" idx="19"/>
          </p:nvPr>
        </p:nvSpPr>
        <p:spPr>
          <a:ln/>
        </p:spPr>
        <p:txBody>
          <a:bodyPr/>
          <a:lstStyle>
            <a:lvl1pPr>
              <a:defRPr/>
            </a:lvl1pPr>
          </a:lstStyle>
          <a:p>
            <a:pPr>
              <a:defRPr/>
            </a:pPr>
            <a:endParaRPr lang="en-US" altLang="zh-CN"/>
          </a:p>
        </p:txBody>
      </p:sp>
      <p:sp>
        <p:nvSpPr>
          <p:cNvPr id="10" name="Rectangle 251"/>
          <p:cNvSpPr>
            <a:spLocks noGrp="1" noChangeArrowheads="1"/>
          </p:cNvSpPr>
          <p:nvPr>
            <p:ph type="ftr" sz="quarter" idx="20"/>
          </p:nvPr>
        </p:nvSpPr>
        <p:spPr>
          <a:ln/>
        </p:spPr>
        <p:txBody>
          <a:bodyPr/>
          <a:lstStyle>
            <a:lvl1pPr>
              <a:defRPr/>
            </a:lvl1pPr>
          </a:lstStyle>
          <a:p>
            <a:pPr>
              <a:defRPr/>
            </a:pPr>
            <a:endParaRPr lang="en-US" altLang="zh-CN"/>
          </a:p>
        </p:txBody>
      </p:sp>
      <p:sp>
        <p:nvSpPr>
          <p:cNvPr id="12" name="Rectangle 252"/>
          <p:cNvSpPr>
            <a:spLocks noGrp="1" noChangeArrowheads="1"/>
          </p:cNvSpPr>
          <p:nvPr>
            <p:ph type="sldNum" sz="quarter" idx="21"/>
          </p:nvPr>
        </p:nvSpPr>
        <p:spPr>
          <a:ln/>
        </p:spPr>
        <p:txBody>
          <a:bodyPr/>
          <a:lstStyle>
            <a:lvl1pPr>
              <a:defRPr/>
            </a:lvl1pPr>
          </a:lstStyle>
          <a:p>
            <a:pPr>
              <a:defRPr/>
            </a:pPr>
            <a:fld id="{3FE75DAB-50D8-4370-9AB9-8572D9DC16D7}" type="slidenum">
              <a:rPr lang="en-US" altLang="zh-CN"/>
              <a:pPr>
                <a:defRPr/>
              </a:pPr>
              <a:t>‹#›</a:t>
            </a:fld>
            <a:endParaRPr lang="en-US" altLang="zh-CN"/>
          </a:p>
        </p:txBody>
      </p:sp>
    </p:spTree>
  </p:cSld>
  <p:clrMapOvr>
    <a:masterClrMapping/>
  </p:clrMapOvr>
  <p:transition>
    <p:blinds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文本占位符 156"/>
          <p:cNvSpPr>
            <a:spLocks noGrp="1"/>
          </p:cNvSpPr>
          <p:nvPr>
            <p:ph type="body" sz="quarter" idx="14"/>
          </p:nvPr>
        </p:nvSpPr>
        <p:spPr>
          <a:xfrm>
            <a:off x="4071934" y="0"/>
            <a:ext cx="4283968" cy="260648"/>
          </a:xfrm>
          <a:ln w="3175"/>
        </p:spPr>
        <p:txBody>
          <a:bodyPr/>
          <a:lstStyle>
            <a:lvl1pPr>
              <a:buNone/>
              <a:defRPr sz="1200">
                <a:solidFill>
                  <a:schemeClr val="bg1"/>
                </a:solidFill>
              </a:defRPr>
            </a:lvl1pPr>
          </a:lstStyle>
          <a:p>
            <a:pPr lvl="0"/>
            <a:endParaRPr lang="zh-CN" altLang="en-US" dirty="0" smtClean="0"/>
          </a:p>
        </p:txBody>
      </p:sp>
      <p:sp>
        <p:nvSpPr>
          <p:cNvPr id="11" name="文本占位符 156"/>
          <p:cNvSpPr>
            <a:spLocks noGrp="1"/>
          </p:cNvSpPr>
          <p:nvPr>
            <p:ph type="body" sz="quarter" idx="18"/>
          </p:nvPr>
        </p:nvSpPr>
        <p:spPr>
          <a:xfrm>
            <a:off x="571472" y="6668814"/>
            <a:ext cx="7429552" cy="189186"/>
          </a:xfrm>
          <a:ln w="3175"/>
        </p:spPr>
        <p:txBody>
          <a:bodyPr/>
          <a:lstStyle>
            <a:lvl1pPr>
              <a:buNone/>
              <a:defRPr sz="1200">
                <a:solidFill>
                  <a:schemeClr val="bg1"/>
                </a:solidFill>
              </a:defRPr>
            </a:lvl1pPr>
          </a:lstStyle>
          <a:p>
            <a:pPr lvl="0"/>
            <a:r>
              <a:rPr lang="zh-CN" altLang="en-US" smtClean="0"/>
              <a:t>单击此处编辑母版文本样式</a:t>
            </a:r>
          </a:p>
        </p:txBody>
      </p:sp>
      <p:sp>
        <p:nvSpPr>
          <p:cNvPr id="9" name="Rectangle 250"/>
          <p:cNvSpPr>
            <a:spLocks noGrp="1" noChangeArrowheads="1"/>
          </p:cNvSpPr>
          <p:nvPr>
            <p:ph type="dt" sz="half" idx="19"/>
          </p:nvPr>
        </p:nvSpPr>
        <p:spPr>
          <a:ln/>
        </p:spPr>
        <p:txBody>
          <a:bodyPr/>
          <a:lstStyle>
            <a:lvl1pPr>
              <a:defRPr/>
            </a:lvl1pPr>
          </a:lstStyle>
          <a:p>
            <a:pPr>
              <a:defRPr/>
            </a:pPr>
            <a:endParaRPr lang="en-US" altLang="zh-CN"/>
          </a:p>
        </p:txBody>
      </p:sp>
      <p:sp>
        <p:nvSpPr>
          <p:cNvPr id="10" name="Rectangle 251"/>
          <p:cNvSpPr>
            <a:spLocks noGrp="1" noChangeArrowheads="1"/>
          </p:cNvSpPr>
          <p:nvPr>
            <p:ph type="ftr" sz="quarter" idx="20"/>
          </p:nvPr>
        </p:nvSpPr>
        <p:spPr>
          <a:ln/>
        </p:spPr>
        <p:txBody>
          <a:bodyPr/>
          <a:lstStyle>
            <a:lvl1pPr>
              <a:defRPr/>
            </a:lvl1pPr>
          </a:lstStyle>
          <a:p>
            <a:pPr>
              <a:defRPr/>
            </a:pPr>
            <a:endParaRPr lang="en-US" altLang="zh-CN"/>
          </a:p>
        </p:txBody>
      </p:sp>
      <p:sp>
        <p:nvSpPr>
          <p:cNvPr id="12" name="Rectangle 252"/>
          <p:cNvSpPr>
            <a:spLocks noGrp="1" noChangeArrowheads="1"/>
          </p:cNvSpPr>
          <p:nvPr>
            <p:ph type="sldNum" sz="quarter" idx="21"/>
          </p:nvPr>
        </p:nvSpPr>
        <p:spPr>
          <a:ln/>
        </p:spPr>
        <p:txBody>
          <a:bodyPr/>
          <a:lstStyle>
            <a:lvl1pPr>
              <a:defRPr/>
            </a:lvl1pPr>
          </a:lstStyle>
          <a:p>
            <a:pPr>
              <a:defRPr/>
            </a:pPr>
            <a:fld id="{DF8639AC-678D-4E6A-97CB-385115C318A7}" type="slidenum">
              <a:rPr lang="en-US" altLang="zh-CN"/>
              <a:pPr>
                <a:defRPr/>
              </a:pPr>
              <a:t>‹#›</a:t>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98C74A3-4F4D-4596-B8E8-C6C8446F16C7}" type="slidenum">
              <a:rPr lang="en-US" altLang="zh-CN" smtClean="0"/>
              <a:pPr>
                <a:defRPr/>
              </a:pPr>
              <a:t>‹#›</a:t>
            </a:fld>
            <a:endParaRPr lang="en-US" altLang="zh-CN"/>
          </a:p>
        </p:txBody>
      </p:sp>
      <p:pic>
        <p:nvPicPr>
          <p:cNvPr id="7" name="Picture 254" descr="D:\PPT模板\rendanew.jpg"/>
          <p:cNvPicPr>
            <a:picLocks noChangeAspect="1" noChangeArrowheads="1"/>
          </p:cNvPicPr>
          <p:nvPr userDrawn="1"/>
        </p:nvPicPr>
        <p:blipFill>
          <a:blip r:embed="rId103"/>
          <a:srcRect/>
          <a:stretch>
            <a:fillRect/>
          </a:stretch>
        </p:blipFill>
        <p:spPr bwMode="auto">
          <a:xfrm>
            <a:off x="7543800" y="403225"/>
            <a:ext cx="1524000" cy="1512888"/>
          </a:xfrm>
          <a:prstGeom prst="rect">
            <a:avLst/>
          </a:prstGeom>
          <a:noFill/>
          <a:ln w="9525">
            <a:noFill/>
            <a:miter lim="800000"/>
            <a:headEnd/>
            <a:tailEnd/>
          </a:ln>
        </p:spPr>
      </p:pic>
      <p:sp>
        <p:nvSpPr>
          <p:cNvPr id="8" name="TextBox 154"/>
          <p:cNvSpPr txBox="1"/>
          <p:nvPr userDrawn="1"/>
        </p:nvSpPr>
        <p:spPr>
          <a:xfrm>
            <a:off x="0" y="0"/>
            <a:ext cx="4067175" cy="276225"/>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2700000" scaled="1"/>
            <a:tileRect/>
          </a:gradFill>
        </p:spPr>
        <p:txBody>
          <a:bodyPr>
            <a:spAutoFit/>
          </a:bodyPr>
          <a:lstStyle/>
          <a:p>
            <a:pPr>
              <a:defRPr/>
            </a:pPr>
            <a:endParaRPr lang="zh-CN" altLang="en-US" sz="1200" dirty="0">
              <a:solidFill>
                <a:schemeClr val="bg1"/>
              </a:solidFill>
            </a:endParaRPr>
          </a:p>
        </p:txBody>
      </p:sp>
      <p:sp>
        <p:nvSpPr>
          <p:cNvPr id="9" name="TextBox 155"/>
          <p:cNvSpPr txBox="1"/>
          <p:nvPr userDrawn="1"/>
        </p:nvSpPr>
        <p:spPr>
          <a:xfrm>
            <a:off x="0" y="6581775"/>
            <a:ext cx="9144000" cy="338138"/>
          </a:xfrm>
          <a:prstGeom prst="rect">
            <a:avLst/>
          </a:prstGeom>
          <a:gradFill flip="none" rotWithShape="1">
            <a:gsLst>
              <a:gs pos="0">
                <a:srgbClr val="AB0000">
                  <a:shade val="30000"/>
                  <a:satMod val="115000"/>
                </a:srgbClr>
              </a:gs>
              <a:gs pos="50000">
                <a:srgbClr val="AB0000">
                  <a:shade val="67500"/>
                  <a:satMod val="115000"/>
                </a:srgbClr>
              </a:gs>
              <a:gs pos="100000">
                <a:srgbClr val="AB0000">
                  <a:shade val="100000"/>
                  <a:satMod val="115000"/>
                </a:srgbClr>
              </a:gs>
            </a:gsLst>
            <a:lin ang="2700000" scaled="1"/>
            <a:tileRect/>
          </a:gradFill>
        </p:spPr>
        <p:txBody>
          <a:bodyPr>
            <a:spAutoFit/>
          </a:bodyPr>
          <a:lstStyle/>
          <a:p>
            <a:pPr algn="r">
              <a:defRPr/>
            </a:pPr>
            <a:r>
              <a:rPr lang="en-US" altLang="zh-CN" sz="1200" dirty="0">
                <a:solidFill>
                  <a:schemeClr val="bg1"/>
                </a:solidFill>
              </a:rPr>
              <a:t>P. </a:t>
            </a:r>
            <a:fld id="{FA91C496-39B0-440F-BC26-9ED822C148C5}"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0" name="TextBox 156"/>
          <p:cNvSpPr txBox="1"/>
          <p:nvPr userDrawn="1"/>
        </p:nvSpPr>
        <p:spPr>
          <a:xfrm>
            <a:off x="4067175" y="0"/>
            <a:ext cx="5076825" cy="276225"/>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p:spPr>
        <p:txBody>
          <a:bodyPr>
            <a:spAutoFit/>
          </a:bodyPr>
          <a:lstStyle/>
          <a:p>
            <a:pPr>
              <a:defRPr/>
            </a:pPr>
            <a:endParaRPr lang="zh-CN" altLang="en-US" sz="1200" dirty="0">
              <a:solidFill>
                <a:schemeClr val="bg1"/>
              </a:solidFill>
            </a:endParaRPr>
          </a:p>
        </p:txBody>
      </p:sp>
      <p:sp>
        <p:nvSpPr>
          <p:cNvPr id="11" name="文本占位符 156"/>
          <p:cNvSpPr txBox="1">
            <a:spLocks/>
          </p:cNvSpPr>
          <p:nvPr userDrawn="1"/>
        </p:nvSpPr>
        <p:spPr>
          <a:xfrm>
            <a:off x="571500" y="6643688"/>
            <a:ext cx="7429500" cy="188912"/>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r>
              <a:rPr lang="zh-CN" altLang="en-US" kern="0" dirty="0" smtClean="0">
                <a:latin typeface="+mn-lt"/>
                <a:ea typeface="+mn-ea"/>
              </a:rPr>
              <a:t>参考书：朝乐门</a:t>
            </a:r>
            <a:r>
              <a:rPr lang="en-US" altLang="zh-CN" kern="0" dirty="0" smtClean="0">
                <a:latin typeface="+mn-lt"/>
                <a:ea typeface="+mn-ea"/>
              </a:rPr>
              <a:t>.</a:t>
            </a:r>
            <a:r>
              <a:rPr lang="zh-CN" altLang="en-US" kern="0" dirty="0" smtClean="0">
                <a:latin typeface="+mn-lt"/>
                <a:ea typeface="+mn-ea"/>
              </a:rPr>
              <a:t>数据科学</a:t>
            </a:r>
            <a:r>
              <a:rPr lang="en-US" altLang="zh-CN" kern="0" dirty="0" smtClean="0">
                <a:latin typeface="+mn-lt"/>
                <a:ea typeface="+mn-ea"/>
              </a:rPr>
              <a:t>[M].</a:t>
            </a:r>
            <a:r>
              <a:rPr lang="zh-CN" altLang="en-US" kern="0" dirty="0" smtClean="0">
                <a:latin typeface="+mn-lt"/>
                <a:ea typeface="+mn-ea"/>
              </a:rPr>
              <a:t>北京</a:t>
            </a:r>
            <a:r>
              <a:rPr lang="en-US" altLang="zh-CN" kern="0" dirty="0" smtClean="0">
                <a:latin typeface="+mn-lt"/>
                <a:ea typeface="+mn-ea"/>
              </a:rPr>
              <a:t>:</a:t>
            </a:r>
            <a:r>
              <a:rPr lang="zh-CN" altLang="en-US" kern="0" dirty="0" smtClean="0">
                <a:latin typeface="+mn-lt"/>
                <a:ea typeface="+mn-ea"/>
              </a:rPr>
              <a:t>清华大学出版社</a:t>
            </a:r>
            <a:r>
              <a:rPr lang="en-US" altLang="zh-CN" kern="0" dirty="0" smtClean="0">
                <a:latin typeface="+mn-lt"/>
                <a:ea typeface="+mn-ea"/>
              </a:rPr>
              <a:t>, 2016.</a:t>
            </a:r>
            <a:endParaRPr lang="zh-CN" altLang="en-US" kern="0" dirty="0" smtClean="0">
              <a:latin typeface="+mn-lt"/>
              <a:ea typeface="+mn-ea"/>
            </a:endParaRPr>
          </a:p>
        </p:txBody>
      </p:sp>
      <p:sp>
        <p:nvSpPr>
          <p:cNvPr id="12" name="文本占位符 156"/>
          <p:cNvSpPr txBox="1">
            <a:spLocks/>
          </p:cNvSpPr>
          <p:nvPr userDrawn="1"/>
        </p:nvSpPr>
        <p:spPr>
          <a:xfrm>
            <a:off x="0" y="0"/>
            <a:ext cx="3311525" cy="260350"/>
          </a:xfrm>
          <a:prstGeom prst="rect">
            <a:avLst/>
          </a:prstGeom>
          <a:ln w="3175"/>
        </p:spPr>
        <p:txBody>
          <a:bodyPr/>
          <a:lstStyle>
            <a:lvl1pPr>
              <a:buNone/>
              <a:defRPr sz="1200">
                <a:solidFill>
                  <a:schemeClr val="bg1"/>
                </a:solidFill>
              </a:defRPr>
            </a:lvl1pPr>
          </a:lstStyle>
          <a:p>
            <a:pPr marL="342900" indent="-342900" algn="l" eaLnBrk="0" hangingPunct="0">
              <a:spcBef>
                <a:spcPct val="20000"/>
              </a:spcBef>
              <a:buClr>
                <a:schemeClr val="hlink"/>
              </a:buClr>
              <a:buFont typeface="Wingdings" pitchFamily="2" charset="2"/>
              <a:buNone/>
              <a:defRPr/>
            </a:pPr>
            <a:r>
              <a:rPr lang="en-US" altLang="zh-CN" kern="0" dirty="0" smtClean="0">
                <a:latin typeface="+mn-lt"/>
                <a:ea typeface="+mn-ea"/>
              </a:rPr>
              <a:t>6.</a:t>
            </a:r>
            <a:r>
              <a:rPr lang="zh-CN" altLang="en-US" kern="0" dirty="0" smtClean="0">
                <a:latin typeface="+mn-lt"/>
                <a:ea typeface="+mn-ea"/>
              </a:rPr>
              <a:t>数据计算</a:t>
            </a:r>
          </a:p>
        </p:txBody>
      </p:sp>
    </p:spTree>
    <p:extLst>
      <p:ext uri="{BB962C8B-B14F-4D97-AF65-F5344CB8AC3E}">
        <p14:creationId xmlns:p14="http://schemas.microsoft.com/office/powerpoint/2010/main" val="3342446416"/>
      </p:ext>
    </p:extLst>
  </p:cSld>
  <p:clrMap bg1="lt1" tx1="dk1" bg2="lt2" tx2="dk2" accent1="accent1" accent2="accent2" accent3="accent3" accent4="accent4" accent5="accent5" accent6="accent6" hlink="hlink" folHlink="folHlink"/>
  <p:sldLayoutIdLst>
    <p:sldLayoutId id="2147484506" r:id="rId1"/>
    <p:sldLayoutId id="2147484507" r:id="rId2"/>
    <p:sldLayoutId id="2147484508" r:id="rId3"/>
    <p:sldLayoutId id="2147484509" r:id="rId4"/>
    <p:sldLayoutId id="2147484510" r:id="rId5"/>
    <p:sldLayoutId id="2147484511" r:id="rId6"/>
    <p:sldLayoutId id="2147484512" r:id="rId7"/>
    <p:sldLayoutId id="2147484513" r:id="rId8"/>
    <p:sldLayoutId id="2147484514" r:id="rId9"/>
    <p:sldLayoutId id="2147484515" r:id="rId10"/>
    <p:sldLayoutId id="2147484516" r:id="rId11"/>
    <p:sldLayoutId id="2147484517" r:id="rId12"/>
    <p:sldLayoutId id="2147484518" r:id="rId13"/>
    <p:sldLayoutId id="2147484519" r:id="rId14"/>
    <p:sldLayoutId id="2147484520" r:id="rId15"/>
    <p:sldLayoutId id="2147484521" r:id="rId16"/>
    <p:sldLayoutId id="2147484522" r:id="rId17"/>
    <p:sldLayoutId id="2147484523" r:id="rId18"/>
    <p:sldLayoutId id="2147484524" r:id="rId19"/>
    <p:sldLayoutId id="2147484525" r:id="rId20"/>
    <p:sldLayoutId id="2147484526" r:id="rId21"/>
    <p:sldLayoutId id="2147484527" r:id="rId22"/>
    <p:sldLayoutId id="2147484528" r:id="rId23"/>
    <p:sldLayoutId id="2147484529" r:id="rId24"/>
    <p:sldLayoutId id="2147484530" r:id="rId25"/>
    <p:sldLayoutId id="2147484531" r:id="rId26"/>
    <p:sldLayoutId id="2147484532" r:id="rId27"/>
    <p:sldLayoutId id="2147484533" r:id="rId28"/>
    <p:sldLayoutId id="2147484534" r:id="rId29"/>
    <p:sldLayoutId id="2147484535" r:id="rId30"/>
    <p:sldLayoutId id="2147484536" r:id="rId31"/>
    <p:sldLayoutId id="2147484537" r:id="rId32"/>
    <p:sldLayoutId id="2147484538" r:id="rId33"/>
    <p:sldLayoutId id="2147484539" r:id="rId34"/>
    <p:sldLayoutId id="2147484540" r:id="rId35"/>
    <p:sldLayoutId id="2147484541" r:id="rId36"/>
    <p:sldLayoutId id="2147484542" r:id="rId37"/>
    <p:sldLayoutId id="2147484543" r:id="rId38"/>
    <p:sldLayoutId id="2147484544" r:id="rId39"/>
    <p:sldLayoutId id="2147484545" r:id="rId40"/>
    <p:sldLayoutId id="2147484546" r:id="rId41"/>
    <p:sldLayoutId id="2147484547" r:id="rId42"/>
    <p:sldLayoutId id="2147484548" r:id="rId43"/>
    <p:sldLayoutId id="2147484549" r:id="rId44"/>
    <p:sldLayoutId id="2147484550" r:id="rId45"/>
    <p:sldLayoutId id="2147484551" r:id="rId46"/>
    <p:sldLayoutId id="2147484552" r:id="rId47"/>
    <p:sldLayoutId id="2147484553" r:id="rId48"/>
    <p:sldLayoutId id="2147484554" r:id="rId49"/>
    <p:sldLayoutId id="2147484555" r:id="rId50"/>
    <p:sldLayoutId id="2147484556" r:id="rId51"/>
    <p:sldLayoutId id="2147484557" r:id="rId52"/>
    <p:sldLayoutId id="2147484558" r:id="rId53"/>
    <p:sldLayoutId id="2147484559" r:id="rId54"/>
    <p:sldLayoutId id="2147484560" r:id="rId55"/>
    <p:sldLayoutId id="2147484561" r:id="rId56"/>
    <p:sldLayoutId id="2147484562" r:id="rId57"/>
    <p:sldLayoutId id="2147484563" r:id="rId58"/>
    <p:sldLayoutId id="2147484564" r:id="rId59"/>
    <p:sldLayoutId id="2147484565" r:id="rId60"/>
    <p:sldLayoutId id="2147484566" r:id="rId61"/>
    <p:sldLayoutId id="2147484567" r:id="rId62"/>
    <p:sldLayoutId id="2147484568" r:id="rId63"/>
    <p:sldLayoutId id="2147484569" r:id="rId64"/>
    <p:sldLayoutId id="2147484570" r:id="rId65"/>
    <p:sldLayoutId id="2147484571" r:id="rId66"/>
    <p:sldLayoutId id="2147484572" r:id="rId67"/>
    <p:sldLayoutId id="2147484573" r:id="rId68"/>
    <p:sldLayoutId id="2147484574" r:id="rId69"/>
    <p:sldLayoutId id="2147484575" r:id="rId70"/>
    <p:sldLayoutId id="2147484576" r:id="rId71"/>
    <p:sldLayoutId id="2147484577" r:id="rId72"/>
    <p:sldLayoutId id="2147484578" r:id="rId73"/>
    <p:sldLayoutId id="2147484579" r:id="rId74"/>
    <p:sldLayoutId id="2147484580" r:id="rId75"/>
    <p:sldLayoutId id="2147484581" r:id="rId76"/>
    <p:sldLayoutId id="2147484582" r:id="rId77"/>
    <p:sldLayoutId id="2147484583" r:id="rId78"/>
    <p:sldLayoutId id="2147484584" r:id="rId79"/>
    <p:sldLayoutId id="2147484585" r:id="rId80"/>
    <p:sldLayoutId id="2147484586" r:id="rId81"/>
    <p:sldLayoutId id="2147484587" r:id="rId82"/>
    <p:sldLayoutId id="2147484588" r:id="rId83"/>
    <p:sldLayoutId id="2147484589" r:id="rId84"/>
    <p:sldLayoutId id="2147484590" r:id="rId85"/>
    <p:sldLayoutId id="2147484591" r:id="rId86"/>
    <p:sldLayoutId id="2147484592" r:id="rId87"/>
    <p:sldLayoutId id="2147484593" r:id="rId88"/>
    <p:sldLayoutId id="2147484594" r:id="rId89"/>
    <p:sldLayoutId id="2147484595" r:id="rId90"/>
    <p:sldLayoutId id="2147484316" r:id="rId91"/>
    <p:sldLayoutId id="2147484318" r:id="rId92"/>
    <p:sldLayoutId id="2147484319" r:id="rId93"/>
    <p:sldLayoutId id="2147484320" r:id="rId94"/>
    <p:sldLayoutId id="2147484321" r:id="rId95"/>
    <p:sldLayoutId id="2147484322" r:id="rId96"/>
    <p:sldLayoutId id="2147484311" r:id="rId97"/>
    <p:sldLayoutId id="2147484312" r:id="rId98"/>
    <p:sldLayoutId id="2147484313" r:id="rId99"/>
    <p:sldLayoutId id="2147484314" r:id="rId100"/>
    <p:sldLayoutId id="2147484315" r:id="rId101"/>
  </p:sldLayoutIdLst>
  <p:transition>
    <p:blinds dir="vert"/>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6.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8.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3.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4.xml"/><Relationship Id="rId1" Type="http://schemas.openxmlformats.org/officeDocument/2006/relationships/vmlDrawing" Target="../drawings/vmlDrawing5.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5.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0.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81.xml"/><Relationship Id="rId1" Type="http://schemas.openxmlformats.org/officeDocument/2006/relationships/vmlDrawing" Target="../drawings/vmlDrawing6.vml"/><Relationship Id="rId4" Type="http://schemas.openxmlformats.org/officeDocument/2006/relationships/image" Target="../media/image4.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8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9.xml"/></Relationships>
</file>

<file path=ppt/slides/_rels/slide9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标题 1"/>
          <p:cNvSpPr>
            <a:spLocks noGrp="1"/>
          </p:cNvSpPr>
          <p:nvPr>
            <p:ph type="ctrTitle"/>
          </p:nvPr>
        </p:nvSpPr>
        <p:spPr/>
        <p:txBody>
          <a:bodyPr/>
          <a:lstStyle/>
          <a:p>
            <a:r>
              <a:rPr lang="zh-CN" altLang="en-US" dirty="0" smtClean="0"/>
              <a:t>第</a:t>
            </a:r>
            <a:r>
              <a:rPr lang="en-US" altLang="zh-CN" smtClean="0"/>
              <a:t>6</a:t>
            </a:r>
            <a:r>
              <a:rPr lang="zh-CN" altLang="en-US" smtClean="0"/>
              <a:t>章  </a:t>
            </a:r>
            <a:r>
              <a:rPr lang="zh-CN" altLang="en-US" dirty="0" smtClean="0"/>
              <a:t>数据计算</a:t>
            </a:r>
          </a:p>
        </p:txBody>
      </p:sp>
      <p:sp>
        <p:nvSpPr>
          <p:cNvPr id="14339" name="副标题 2"/>
          <p:cNvSpPr>
            <a:spLocks noGrp="1"/>
          </p:cNvSpPr>
          <p:nvPr>
            <p:ph type="subTitle" idx="1"/>
          </p:nvPr>
        </p:nvSpPr>
        <p:spPr>
          <a:xfrm>
            <a:off x="3786188" y="3886200"/>
            <a:ext cx="3986212" cy="1752600"/>
          </a:xfrm>
          <a:noFill/>
        </p:spPr>
        <p:txBody>
          <a:bodyPr/>
          <a:lstStyle/>
          <a:p>
            <a:r>
              <a:rPr lang="zh-CN" altLang="en-US" sz="2400" dirty="0" smtClean="0"/>
              <a:t>万夕里</a:t>
            </a:r>
            <a:endParaRPr lang="en-US" altLang="zh-CN" sz="2400" dirty="0" smtClean="0"/>
          </a:p>
          <a:p>
            <a:r>
              <a:rPr lang="en-US" altLang="zh-CN" sz="2400" smtClean="0"/>
              <a:t>XiliWan@njtech.edu.cn</a:t>
            </a:r>
            <a:endParaRPr lang="zh-CN" altLang="en-US" sz="2400" dirty="0" smtClean="0"/>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a:t>
            </a:r>
            <a:r>
              <a:rPr lang="zh-CN" altLang="en-US" dirty="0" smtClean="0"/>
              <a:t>网格计算</a:t>
            </a:r>
            <a:endParaRPr lang="zh-CN" altLang="en-US" dirty="0"/>
          </a:p>
        </p:txBody>
      </p:sp>
      <p:sp>
        <p:nvSpPr>
          <p:cNvPr id="4" name="文本占位符 3"/>
          <p:cNvSpPr>
            <a:spLocks noGrp="1"/>
          </p:cNvSpPr>
          <p:nvPr>
            <p:ph type="body" sz="quarter" idx="14"/>
          </p:nvPr>
        </p:nvSpPr>
        <p:spPr/>
        <p:txBody>
          <a:bodyPr/>
          <a:lstStyle/>
          <a:p>
            <a:r>
              <a:rPr lang="en-US" altLang="zh-CN" dirty="0" smtClean="0"/>
              <a:t>6.1</a:t>
            </a:r>
            <a:r>
              <a:rPr lang="zh-CN" altLang="en-US" dirty="0" smtClean="0"/>
              <a:t>计算模式的演变</a:t>
            </a:r>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3071802" y="6372036"/>
            <a:ext cx="321471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6-4 </a:t>
            </a:r>
            <a:r>
              <a:rPr lang="zh-CN" altLang="en-US" dirty="0"/>
              <a:t>网格与电力网的相似性</a:t>
            </a:r>
          </a:p>
        </p:txBody>
      </p:sp>
      <p:pic>
        <p:nvPicPr>
          <p:cNvPr id="3" name="Picture 2"/>
          <p:cNvPicPr>
            <a:picLocks noChangeAspect="1" noChangeArrowheads="1"/>
          </p:cNvPicPr>
          <p:nvPr/>
        </p:nvPicPr>
        <p:blipFill>
          <a:blip r:embed="rId2"/>
          <a:srcRect/>
          <a:stretch>
            <a:fillRect/>
          </a:stretch>
        </p:blipFill>
        <p:spPr bwMode="auto">
          <a:xfrm>
            <a:off x="676275" y="1419036"/>
            <a:ext cx="7791450" cy="4953000"/>
          </a:xfrm>
          <a:prstGeom prst="rect">
            <a:avLst/>
          </a:prstGeom>
          <a:noFill/>
          <a:ln w="9525">
            <a:noFill/>
            <a:miter lim="800000"/>
            <a:headEnd/>
            <a:tailEnd/>
          </a:ln>
          <a:effectLst/>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296779"/>
            <a:ext cx="1609491" cy="1512922"/>
          </a:xfrm>
          <a:prstGeom prst="rect">
            <a:avLst/>
          </a:prstGeom>
        </p:spPr>
      </p:pic>
      <p:sp>
        <p:nvSpPr>
          <p:cNvPr id="11" name="文本框 10"/>
          <p:cNvSpPr txBox="1"/>
          <p:nvPr/>
        </p:nvSpPr>
        <p:spPr>
          <a:xfrm>
            <a:off x="1544018" y="1451633"/>
            <a:ext cx="1152128" cy="369332"/>
          </a:xfrm>
          <a:prstGeom prst="rect">
            <a:avLst/>
          </a:prstGeom>
          <a:noFill/>
        </p:spPr>
        <p:txBody>
          <a:bodyPr wrap="square" rtlCol="0">
            <a:spAutoFit/>
          </a:bodyPr>
          <a:lstStyle/>
          <a:p>
            <a:r>
              <a:rPr lang="en-US" altLang="zh-CN" dirty="0" err="1" smtClean="0"/>
              <a:t>StateGrid</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在家寻找外星人计划</a:t>
            </a:r>
            <a:endParaRPr lang="zh-CN" altLang="en-US" dirty="0"/>
          </a:p>
        </p:txBody>
      </p:sp>
      <p:sp>
        <p:nvSpPr>
          <p:cNvPr id="3" name="内容占位符 2"/>
          <p:cNvSpPr>
            <a:spLocks noGrp="1"/>
          </p:cNvSpPr>
          <p:nvPr>
            <p:ph idx="1"/>
          </p:nvPr>
        </p:nvSpPr>
        <p:spPr/>
        <p:txBody>
          <a:bodyPr/>
          <a:lstStyle/>
          <a:p>
            <a:r>
              <a:rPr lang="en-US" altLang="zh-CN" dirty="0"/>
              <a:t>http://setiathome.ssl.berkeley.edu</a:t>
            </a:r>
            <a:r>
              <a:rPr lang="en-US" altLang="zh-CN" dirty="0" smtClean="0"/>
              <a:t>/ </a:t>
            </a:r>
            <a:endParaRPr lang="en-US" altLang="zh-CN" dirty="0"/>
          </a:p>
          <a:p>
            <a:r>
              <a:rPr lang="en-US" altLang="zh-CN" b="1" dirty="0" err="1"/>
              <a:t>SETI@home</a:t>
            </a:r>
            <a:r>
              <a:rPr lang="zh-CN" altLang="en-US" dirty="0"/>
              <a:t>（</a:t>
            </a:r>
            <a:r>
              <a:rPr lang="en-US" altLang="zh-CN" dirty="0"/>
              <a:t>Search for </a:t>
            </a:r>
            <a:r>
              <a:rPr lang="en-US" altLang="zh-CN" dirty="0" smtClean="0"/>
              <a:t>Extra Terrestrial </a:t>
            </a:r>
            <a:r>
              <a:rPr lang="en-US" altLang="zh-CN" dirty="0"/>
              <a:t>Intelligence</a:t>
            </a:r>
            <a:r>
              <a:rPr lang="zh-CN" altLang="en-US" dirty="0"/>
              <a:t> </a:t>
            </a:r>
            <a:r>
              <a:rPr lang="en-US" altLang="zh-CN" dirty="0"/>
              <a:t>at Home</a:t>
            </a:r>
            <a:r>
              <a:rPr lang="zh-CN" altLang="en-US" dirty="0"/>
              <a:t>，在家搜寻外星智慧（地外文明</a:t>
            </a:r>
            <a:r>
              <a:rPr lang="en-US" altLang="zh-CN" dirty="0"/>
              <a:t>---</a:t>
            </a:r>
            <a:r>
              <a:rPr lang="zh-CN" altLang="en-US" dirty="0"/>
              <a:t>也就是我们常说的“外星人”）），是一个通过</a:t>
            </a:r>
            <a:r>
              <a:rPr lang="zh-CN" altLang="en-US" b="1" dirty="0"/>
              <a:t>互联网利用家用个人计算机处理天文数据</a:t>
            </a:r>
            <a:r>
              <a:rPr lang="zh-CN" altLang="en-US" dirty="0"/>
              <a:t>的分布式计算项目</a:t>
            </a:r>
            <a:r>
              <a:rPr lang="zh-CN" altLang="en-US" dirty="0" smtClean="0"/>
              <a:t>。</a:t>
            </a:r>
            <a:endParaRPr lang="en-US" altLang="zh-CN" dirty="0" smtClean="0"/>
          </a:p>
          <a:p>
            <a:r>
              <a:rPr lang="zh-CN" altLang="en-US" dirty="0" smtClean="0"/>
              <a:t>该</a:t>
            </a:r>
            <a:r>
              <a:rPr lang="zh-CN" altLang="en-US" dirty="0"/>
              <a:t>项目试图通过分析阿雷西博射电望远镜采集的无线电信号，搜寻能够证实外星智能生物存在的证据。该项目由美国加州大学伯克利分校的空间科学实验室主办。 </a:t>
            </a:r>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3003" y="173395"/>
            <a:ext cx="2768207" cy="846384"/>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3" y="4845300"/>
            <a:ext cx="9144000" cy="1417785"/>
          </a:xfrm>
          <a:prstGeom prst="rect">
            <a:avLst/>
          </a:prstGeom>
        </p:spPr>
      </p:pic>
    </p:spTree>
    <p:extLst>
      <p:ext uri="{BB962C8B-B14F-4D97-AF65-F5344CB8AC3E}">
        <p14:creationId xmlns:p14="http://schemas.microsoft.com/office/powerpoint/2010/main" val="2094939345"/>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6.1.4</a:t>
            </a:r>
            <a:r>
              <a:rPr lang="zh-CN" altLang="en-US" dirty="0" smtClean="0"/>
              <a:t>云计算</a:t>
            </a:r>
            <a:endParaRPr lang="zh-CN" altLang="en-US" dirty="0"/>
          </a:p>
        </p:txBody>
      </p:sp>
      <p:sp>
        <p:nvSpPr>
          <p:cNvPr id="3" name="内容占位符 2"/>
          <p:cNvSpPr>
            <a:spLocks noGrp="1"/>
          </p:cNvSpPr>
          <p:nvPr>
            <p:ph idx="1"/>
          </p:nvPr>
        </p:nvSpPr>
        <p:spPr/>
        <p:txBody>
          <a:bodyPr>
            <a:normAutofit lnSpcReduction="10000"/>
          </a:bodyPr>
          <a:lstStyle/>
          <a:p>
            <a:pPr>
              <a:lnSpc>
                <a:spcPct val="110000"/>
              </a:lnSpc>
            </a:pPr>
            <a:r>
              <a:rPr lang="zh-CN" altLang="en-US" b="1" dirty="0" smtClean="0"/>
              <a:t>云计算</a:t>
            </a:r>
            <a:r>
              <a:rPr lang="zh-CN" altLang="en-US" dirty="0" smtClean="0"/>
              <a:t>是</a:t>
            </a:r>
            <a:r>
              <a:rPr lang="zh-CN" altLang="en-US" u="sng" dirty="0" smtClean="0"/>
              <a:t>集中式计算、分布式计算</a:t>
            </a:r>
            <a:r>
              <a:rPr lang="en-US" u="sng" dirty="0" smtClean="0"/>
              <a:t>(Distributed Computing)</a:t>
            </a:r>
            <a:r>
              <a:rPr lang="zh-CN" altLang="en-US" dirty="0" smtClean="0"/>
              <a:t>、</a:t>
            </a:r>
            <a:r>
              <a:rPr lang="zh-CN" altLang="en-US" u="sng" dirty="0" smtClean="0"/>
              <a:t>并行计算</a:t>
            </a:r>
            <a:r>
              <a:rPr lang="en-US" u="sng" dirty="0" smtClean="0"/>
              <a:t>(Parallel Computing) </a:t>
            </a:r>
            <a:r>
              <a:rPr lang="zh-CN" altLang="en-US" u="sng" dirty="0" smtClean="0"/>
              <a:t>和网格计算</a:t>
            </a:r>
            <a:r>
              <a:rPr lang="en-US" u="sng" dirty="0" smtClean="0"/>
              <a:t>(Grid Computing</a:t>
            </a:r>
            <a:r>
              <a:rPr lang="en-US" dirty="0" smtClean="0"/>
              <a:t>)</a:t>
            </a:r>
            <a:r>
              <a:rPr lang="zh-CN" altLang="en-US" dirty="0" smtClean="0"/>
              <a:t>等不同计算模式</a:t>
            </a:r>
            <a:r>
              <a:rPr lang="zh-CN" altLang="en-US" b="1" dirty="0" smtClean="0">
                <a:solidFill>
                  <a:srgbClr val="FF0000"/>
                </a:solidFill>
              </a:rPr>
              <a:t>相互融合</a:t>
            </a:r>
            <a:r>
              <a:rPr lang="zh-CN" altLang="en-US" dirty="0" smtClean="0"/>
              <a:t>的结果，或者可以说是上述计算模式的商业实现。</a:t>
            </a:r>
            <a:endParaRPr lang="en-US" altLang="zh-CN" dirty="0" smtClean="0"/>
          </a:p>
          <a:p>
            <a:endParaRPr lang="en-US" altLang="zh-CN" dirty="0"/>
          </a:p>
          <a:p>
            <a:r>
              <a:rPr lang="zh-CN" altLang="en-US" u="sng" dirty="0" smtClean="0"/>
              <a:t>我的理解：</a:t>
            </a:r>
            <a:r>
              <a:rPr lang="zh-CN" altLang="en-US" u="sng" dirty="0" smtClean="0">
                <a:solidFill>
                  <a:srgbClr val="FF0000"/>
                </a:solidFill>
              </a:rPr>
              <a:t>集中的分布式计算</a:t>
            </a:r>
            <a:endParaRPr lang="en-US" altLang="zh-CN" u="sng" dirty="0" smtClean="0">
              <a:solidFill>
                <a:srgbClr val="FF0000"/>
              </a:solidFill>
            </a:endParaRPr>
          </a:p>
          <a:p>
            <a:endParaRPr lang="en-US" altLang="zh-CN" dirty="0" smtClean="0"/>
          </a:p>
          <a:p>
            <a:r>
              <a:rPr lang="zh-CN" altLang="en-US" dirty="0" smtClean="0"/>
              <a:t>云计算的主要特征如下：</a:t>
            </a:r>
            <a:endParaRPr lang="en-US" altLang="zh-CN" dirty="0" smtClean="0"/>
          </a:p>
          <a:p>
            <a:pPr lvl="1"/>
            <a:r>
              <a:rPr lang="zh-CN" altLang="en-US" sz="2400" dirty="0" smtClean="0"/>
              <a:t>经济性</a:t>
            </a:r>
            <a:endParaRPr lang="en-US" altLang="zh-CN" sz="2400" dirty="0" smtClean="0"/>
          </a:p>
          <a:p>
            <a:pPr lvl="1"/>
            <a:r>
              <a:rPr lang="zh-CN" altLang="en-US" sz="2400" dirty="0" smtClean="0"/>
              <a:t>弹性计算（</a:t>
            </a:r>
            <a:r>
              <a:rPr lang="en-US" altLang="zh-CN" sz="2400" dirty="0" smtClean="0"/>
              <a:t>Elastic Computing</a:t>
            </a:r>
            <a:r>
              <a:rPr lang="zh-CN" altLang="en-US" sz="2400" dirty="0" smtClean="0"/>
              <a:t>）</a:t>
            </a:r>
            <a:endParaRPr lang="en-US" altLang="zh-CN" sz="2400" dirty="0" smtClean="0"/>
          </a:p>
          <a:p>
            <a:pPr lvl="1"/>
            <a:r>
              <a:rPr lang="zh-CN" altLang="en-US" sz="2400" dirty="0" smtClean="0"/>
              <a:t>按需服务 （</a:t>
            </a:r>
            <a:r>
              <a:rPr lang="en-US" altLang="zh-CN" sz="2400" dirty="0" smtClean="0"/>
              <a:t>Service on Demand</a:t>
            </a:r>
            <a:r>
              <a:rPr lang="zh-CN" altLang="en-US" sz="2400" dirty="0" smtClean="0"/>
              <a:t>）</a:t>
            </a:r>
            <a:endParaRPr lang="en-US" altLang="zh-CN" sz="2400" dirty="0" smtClean="0"/>
          </a:p>
          <a:p>
            <a:pPr lvl="1"/>
            <a:r>
              <a:rPr lang="zh-CN" altLang="en-US" sz="2400" dirty="0" smtClean="0"/>
              <a:t>虚拟化 （</a:t>
            </a:r>
            <a:r>
              <a:rPr lang="en-US" altLang="zh-CN" sz="2400" dirty="0" smtClean="0"/>
              <a:t>Virtualization</a:t>
            </a:r>
            <a:r>
              <a:rPr lang="zh-CN" altLang="en-US" sz="2400" dirty="0" smtClean="0"/>
              <a:t>）</a:t>
            </a:r>
            <a:endParaRPr lang="en-US" altLang="zh-CN" sz="2400" dirty="0" smtClean="0"/>
          </a:p>
          <a:p>
            <a:endParaRPr lang="zh-CN" altLang="en-US" dirty="0"/>
          </a:p>
        </p:txBody>
      </p:sp>
      <p:sp>
        <p:nvSpPr>
          <p:cNvPr id="4" name="文本占位符 3"/>
          <p:cNvSpPr>
            <a:spLocks noGrp="1"/>
          </p:cNvSpPr>
          <p:nvPr>
            <p:ph type="body" sz="quarter" idx="14"/>
          </p:nvPr>
        </p:nvSpPr>
        <p:spPr/>
        <p:txBody>
          <a:bodyPr/>
          <a:lstStyle/>
          <a:p>
            <a:r>
              <a:rPr lang="en-US" altLang="zh-CN" dirty="0" smtClean="0"/>
              <a:t>6.1</a:t>
            </a:r>
            <a:r>
              <a:rPr lang="zh-CN" altLang="en-US" dirty="0" smtClean="0"/>
              <a:t>计算模式的演变</a:t>
            </a:r>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1927201"/>
              </p:ext>
            </p:extLst>
          </p:nvPr>
        </p:nvGraphicFramePr>
        <p:xfrm>
          <a:off x="107504" y="857232"/>
          <a:ext cx="8750776" cy="5830739"/>
        </p:xfrm>
        <a:graphic>
          <a:graphicData uri="http://schemas.openxmlformats.org/drawingml/2006/table">
            <a:tbl>
              <a:tblPr/>
              <a:tblGrid>
                <a:gridCol w="504056"/>
                <a:gridCol w="2487663"/>
                <a:gridCol w="4627492"/>
                <a:gridCol w="1131565"/>
              </a:tblGrid>
              <a:tr h="353328">
                <a:tc>
                  <a:txBody>
                    <a:bodyPr/>
                    <a:lstStyle/>
                    <a:p>
                      <a:pPr algn="ctr">
                        <a:spcAft>
                          <a:spcPts val="0"/>
                        </a:spcAft>
                      </a:pPr>
                      <a:r>
                        <a:rPr lang="zh-CN" sz="2000" kern="100" dirty="0">
                          <a:solidFill>
                            <a:srgbClr val="FFFFFF"/>
                          </a:solidFill>
                          <a:latin typeface="Times New Roman"/>
                          <a:ea typeface="宋体"/>
                          <a:cs typeface="Times New Roman"/>
                        </a:rPr>
                        <a:t>序号</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zh-CN" sz="2000" kern="100" dirty="0">
                          <a:solidFill>
                            <a:srgbClr val="FFFFFF"/>
                          </a:solidFill>
                          <a:latin typeface="Times New Roman"/>
                          <a:ea typeface="宋体"/>
                          <a:cs typeface="Times New Roman"/>
                        </a:rPr>
                        <a:t>类型</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zh-CN" sz="2000" kern="100" dirty="0">
                          <a:solidFill>
                            <a:srgbClr val="FFFFFF"/>
                          </a:solidFill>
                          <a:latin typeface="Times New Roman"/>
                          <a:ea typeface="宋体"/>
                          <a:cs typeface="Times New Roman"/>
                        </a:rPr>
                        <a:t>含义</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zh-CN" sz="2000" kern="100">
                          <a:solidFill>
                            <a:srgbClr val="FFFFFF"/>
                          </a:solidFill>
                          <a:latin typeface="Times New Roman"/>
                          <a:ea typeface="宋体"/>
                          <a:cs typeface="Times New Roman"/>
                        </a:rPr>
                        <a:t>举例</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173900">
                <a:tc>
                  <a:txBody>
                    <a:bodyPr/>
                    <a:lstStyle/>
                    <a:p>
                      <a:pPr algn="ctr">
                        <a:spcAft>
                          <a:spcPts val="0"/>
                        </a:spcAft>
                      </a:pPr>
                      <a:r>
                        <a:rPr lang="en-US" sz="2000" b="1" kern="100">
                          <a:latin typeface="Times New Roman"/>
                          <a:ea typeface="宋体"/>
                          <a:cs typeface="Times New Roman"/>
                        </a:rPr>
                        <a: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HaaS</a:t>
                      </a:r>
                      <a:r>
                        <a:rPr lang="zh-CN" sz="2000" kern="100">
                          <a:latin typeface="Times New Roman"/>
                          <a:ea typeface="宋体"/>
                          <a:cs typeface="Times New Roman"/>
                        </a:rPr>
                        <a:t>（</a:t>
                      </a:r>
                      <a:r>
                        <a:rPr lang="en-US" sz="2000" kern="100">
                          <a:latin typeface="Times New Roman"/>
                          <a:ea typeface="宋体"/>
                          <a:cs typeface="Times New Roman"/>
                        </a:rPr>
                        <a:t>Hardware as a Service</a:t>
                      </a:r>
                      <a:r>
                        <a:rPr lang="zh-CN" sz="2000" kern="100">
                          <a:latin typeface="Times New Roman"/>
                          <a:ea typeface="宋体"/>
                          <a:cs typeface="Times New Roman"/>
                        </a:rPr>
                        <a:t>，硬件即服务）</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云端将</a:t>
                      </a:r>
                      <a:r>
                        <a:rPr lang="zh-CN" sz="2000" b="1" u="sng" kern="100" dirty="0">
                          <a:latin typeface="Times New Roman"/>
                          <a:ea typeface="宋体"/>
                          <a:cs typeface="Times New Roman"/>
                        </a:rPr>
                        <a:t>硬件设备以服务形式提供给终端</a:t>
                      </a:r>
                      <a:r>
                        <a:rPr lang="zh-CN" sz="2000" kern="100" dirty="0">
                          <a:latin typeface="Times New Roman"/>
                          <a:ea typeface="宋体"/>
                          <a:cs typeface="Times New Roman"/>
                        </a:rPr>
                        <a:t>，终端可</a:t>
                      </a:r>
                      <a:r>
                        <a:rPr lang="zh-CN" sz="2000" u="sng" kern="100" dirty="0">
                          <a:latin typeface="Times New Roman"/>
                          <a:ea typeface="宋体"/>
                          <a:cs typeface="Times New Roman"/>
                        </a:rPr>
                        <a:t>按需购买或租用云端的硬件设备，安装自己的软件系统</a:t>
                      </a:r>
                      <a:r>
                        <a:rPr lang="zh-CN" sz="2000" kern="100" dirty="0">
                          <a:latin typeface="Times New Roman"/>
                          <a:ea typeface="宋体"/>
                          <a:cs typeface="Times New Roman"/>
                        </a:rPr>
                        <a:t>，完成各种数据存储或计算任务。</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Times New Roman"/>
                          <a:ea typeface="宋体"/>
                          <a:cs typeface="Times New Roman"/>
                        </a:rPr>
                        <a:t>IBM</a:t>
                      </a:r>
                      <a:r>
                        <a:rPr lang="zh-CN" sz="2000" kern="100" dirty="0">
                          <a:latin typeface="Times New Roman"/>
                          <a:ea typeface="宋体"/>
                          <a:cs typeface="Times New Roman"/>
                        </a:rPr>
                        <a:t>的</a:t>
                      </a:r>
                      <a:r>
                        <a:rPr lang="en-US" sz="2000" kern="100" dirty="0">
                          <a:latin typeface="Times New Roman"/>
                          <a:ea typeface="宋体"/>
                          <a:cs typeface="Times New Roman"/>
                        </a:rPr>
                        <a:t>IDC</a:t>
                      </a:r>
                      <a:r>
                        <a:rPr lang="zh-CN" sz="2000" kern="100" dirty="0">
                          <a:latin typeface="Times New Roman"/>
                          <a:ea typeface="宋体"/>
                          <a:cs typeface="Times New Roman"/>
                        </a:rPr>
                        <a:t>云计算</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9239">
                <a:tc>
                  <a:txBody>
                    <a:bodyPr/>
                    <a:lstStyle/>
                    <a:p>
                      <a:pPr algn="ctr">
                        <a:spcAft>
                          <a:spcPts val="0"/>
                        </a:spcAft>
                      </a:pPr>
                      <a:r>
                        <a:rPr lang="en-US" sz="2000" b="1" kern="100">
                          <a:latin typeface="Times New Roman"/>
                          <a:ea typeface="宋体"/>
                          <a:cs typeface="Times New Roman"/>
                        </a:rPr>
                        <a:t>2</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smtClean="0">
                          <a:latin typeface="Times New Roman"/>
                          <a:ea typeface="宋体"/>
                          <a:cs typeface="Times New Roman"/>
                        </a:rPr>
                        <a:t>Iaa</a:t>
                      </a:r>
                      <a:r>
                        <a:rPr lang="zh-CN" sz="2000" b="1" kern="100" dirty="0" smtClean="0">
                          <a:latin typeface="Times New Roman"/>
                          <a:ea typeface="宋体"/>
                          <a:cs typeface="Times New Roman"/>
                        </a:rPr>
                        <a:t>（</a:t>
                      </a:r>
                      <a:r>
                        <a:rPr lang="en-US" sz="2000" b="1" kern="100" dirty="0">
                          <a:latin typeface="Times New Roman"/>
                          <a:ea typeface="宋体"/>
                          <a:cs typeface="Times New Roman"/>
                        </a:rPr>
                        <a:t>Infrastructure  as a Service</a:t>
                      </a:r>
                      <a:r>
                        <a:rPr lang="zh-CN" sz="2000" b="1" kern="100" dirty="0">
                          <a:latin typeface="Times New Roman"/>
                          <a:ea typeface="宋体"/>
                          <a:cs typeface="Times New Roman"/>
                        </a:rPr>
                        <a:t>，</a:t>
                      </a:r>
                      <a:r>
                        <a:rPr lang="zh-CN" sz="2000" kern="100" dirty="0">
                          <a:latin typeface="Times New Roman"/>
                          <a:ea typeface="宋体"/>
                          <a:cs typeface="Times New Roman"/>
                        </a:rPr>
                        <a:t>基础设施即服务）</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云端将</a:t>
                      </a:r>
                      <a:r>
                        <a:rPr lang="zh-CN" sz="2000" b="1" u="sng" kern="100" dirty="0">
                          <a:latin typeface="Times New Roman"/>
                          <a:ea typeface="宋体"/>
                          <a:cs typeface="Times New Roman"/>
                        </a:rPr>
                        <a:t>计算资源和存储资源</a:t>
                      </a:r>
                      <a:r>
                        <a:rPr lang="zh-CN" sz="2000" kern="100" dirty="0">
                          <a:latin typeface="Times New Roman"/>
                          <a:ea typeface="宋体"/>
                          <a:cs typeface="Times New Roman"/>
                        </a:rPr>
                        <a:t>以服务形式提供给终端，终端可按需购买或租用所需的基础设施。</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Times New Roman"/>
                          <a:ea typeface="宋体"/>
                          <a:cs typeface="Times New Roman"/>
                        </a:rPr>
                        <a:t>Amazon</a:t>
                      </a:r>
                      <a:r>
                        <a:rPr lang="zh-CN" sz="2000" kern="100" dirty="0">
                          <a:latin typeface="Times New Roman"/>
                          <a:ea typeface="宋体"/>
                          <a:cs typeface="Times New Roman"/>
                        </a:rPr>
                        <a:t>的</a:t>
                      </a:r>
                      <a:r>
                        <a:rPr lang="en-US" sz="2000" kern="100" dirty="0">
                          <a:latin typeface="Times New Roman"/>
                          <a:ea typeface="宋体"/>
                          <a:cs typeface="Times New Roman"/>
                        </a:rPr>
                        <a:t>EC2 </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0425">
                <a:tc>
                  <a:txBody>
                    <a:bodyPr/>
                    <a:lstStyle/>
                    <a:p>
                      <a:pPr algn="ctr">
                        <a:spcAft>
                          <a:spcPts val="0"/>
                        </a:spcAft>
                      </a:pPr>
                      <a:r>
                        <a:rPr lang="en-US" sz="2000" b="1" kern="100">
                          <a:latin typeface="Times New Roman"/>
                          <a:ea typeface="宋体"/>
                          <a:cs typeface="Times New Roman"/>
                        </a:rPr>
                        <a:t>3</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latin typeface="Times New Roman"/>
                          <a:ea typeface="宋体"/>
                          <a:cs typeface="Times New Roman"/>
                        </a:rPr>
                        <a:t>SaaS</a:t>
                      </a:r>
                      <a:r>
                        <a:rPr lang="zh-CN" sz="2000" b="1" kern="100" dirty="0">
                          <a:latin typeface="Times New Roman"/>
                          <a:ea typeface="宋体"/>
                          <a:cs typeface="Times New Roman"/>
                        </a:rPr>
                        <a:t>（</a:t>
                      </a:r>
                      <a:r>
                        <a:rPr lang="en-US" sz="2000" b="1" kern="100" dirty="0">
                          <a:latin typeface="Times New Roman"/>
                          <a:ea typeface="宋体"/>
                          <a:cs typeface="Times New Roman"/>
                        </a:rPr>
                        <a:t>Software as a Service</a:t>
                      </a:r>
                      <a:r>
                        <a:rPr lang="zh-CN" sz="2000" b="1" kern="100" dirty="0">
                          <a:latin typeface="Times New Roman"/>
                          <a:ea typeface="宋体"/>
                          <a:cs typeface="Times New Roman"/>
                        </a:rPr>
                        <a:t>软件即服务）</a:t>
                      </a:r>
                      <a:endParaRPr lang="zh-CN" sz="28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云端将</a:t>
                      </a:r>
                      <a:r>
                        <a:rPr lang="zh-CN" sz="2000" b="1" u="sng" kern="100" dirty="0">
                          <a:latin typeface="Times New Roman"/>
                          <a:ea typeface="宋体"/>
                          <a:cs typeface="Times New Roman"/>
                        </a:rPr>
                        <a:t>软件系统</a:t>
                      </a:r>
                      <a:r>
                        <a:rPr lang="zh-CN" sz="2000" u="sng" kern="100" dirty="0">
                          <a:latin typeface="Times New Roman"/>
                          <a:ea typeface="宋体"/>
                          <a:cs typeface="Times New Roman"/>
                        </a:rPr>
                        <a:t>以服务形式</a:t>
                      </a:r>
                      <a:r>
                        <a:rPr lang="zh-CN" sz="2000" kern="100" dirty="0">
                          <a:latin typeface="Times New Roman"/>
                          <a:ea typeface="宋体"/>
                          <a:cs typeface="Times New Roman"/>
                        </a:rPr>
                        <a:t>提供给终端，终端可按需购买或租用云端的软件系统，完成各种计算任务。</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Times New Roman"/>
                          <a:ea typeface="宋体"/>
                          <a:cs typeface="Times New Roman"/>
                        </a:rPr>
                        <a:t>Salesforce.org</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0425">
                <a:tc>
                  <a:txBody>
                    <a:bodyPr/>
                    <a:lstStyle/>
                    <a:p>
                      <a:pPr algn="ctr">
                        <a:spcAft>
                          <a:spcPts val="0"/>
                        </a:spcAft>
                      </a:pPr>
                      <a:r>
                        <a:rPr lang="en-US" sz="2000" b="1" kern="100">
                          <a:latin typeface="Times New Roman"/>
                          <a:ea typeface="宋体"/>
                          <a:cs typeface="Times New Roman"/>
                        </a:rPr>
                        <a:t>4</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err="1">
                          <a:latin typeface="Times New Roman"/>
                          <a:ea typeface="宋体"/>
                          <a:cs typeface="Times New Roman"/>
                        </a:rPr>
                        <a:t>PaaS</a:t>
                      </a:r>
                      <a:r>
                        <a:rPr lang="zh-CN" sz="2000" b="1" kern="100" dirty="0">
                          <a:latin typeface="Times New Roman"/>
                          <a:ea typeface="宋体"/>
                          <a:cs typeface="Times New Roman"/>
                        </a:rPr>
                        <a:t>（</a:t>
                      </a:r>
                      <a:r>
                        <a:rPr lang="en-US" sz="2000" b="1" kern="100" dirty="0">
                          <a:latin typeface="Times New Roman"/>
                          <a:ea typeface="宋体"/>
                          <a:cs typeface="Times New Roman"/>
                        </a:rPr>
                        <a:t>Platform as a Service</a:t>
                      </a:r>
                      <a:r>
                        <a:rPr lang="zh-CN" sz="2000" b="1" kern="100" dirty="0">
                          <a:latin typeface="Times New Roman"/>
                          <a:ea typeface="宋体"/>
                          <a:cs typeface="Times New Roman"/>
                        </a:rPr>
                        <a:t>，平台即服务</a:t>
                      </a:r>
                      <a:r>
                        <a:rPr lang="zh-CN" sz="2000" kern="100" dirty="0">
                          <a:latin typeface="Times New Roman"/>
                          <a:ea typeface="宋体"/>
                          <a:cs typeface="Times New Roman"/>
                        </a:rPr>
                        <a:t>）</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云端将</a:t>
                      </a:r>
                      <a:r>
                        <a:rPr lang="zh-CN" sz="2000" b="1" u="sng" kern="100" spc="40" dirty="0">
                          <a:solidFill>
                            <a:srgbClr val="000000"/>
                          </a:solidFill>
                          <a:latin typeface="Times New Roman"/>
                          <a:ea typeface="宋体"/>
                          <a:cs typeface="Times New Roman"/>
                        </a:rPr>
                        <a:t>软件开发平台</a:t>
                      </a:r>
                      <a:r>
                        <a:rPr lang="zh-CN" sz="2000" u="sng" kern="100" dirty="0">
                          <a:latin typeface="Times New Roman"/>
                          <a:ea typeface="宋体"/>
                          <a:cs typeface="Times New Roman"/>
                        </a:rPr>
                        <a:t>以服务形式</a:t>
                      </a:r>
                      <a:r>
                        <a:rPr lang="zh-CN" sz="2000" kern="100" dirty="0">
                          <a:latin typeface="Times New Roman"/>
                          <a:ea typeface="宋体"/>
                          <a:cs typeface="Times New Roman"/>
                        </a:rPr>
                        <a:t>提供给终端，终端可按需购买或租用云端的开发平台，完成软件系统的研发任务。</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Google</a:t>
                      </a:r>
                      <a:r>
                        <a:rPr lang="zh-CN" sz="2000" kern="100">
                          <a:latin typeface="Times New Roman"/>
                          <a:ea typeface="宋体"/>
                          <a:cs typeface="Times New Roman"/>
                        </a:rPr>
                        <a:t>的</a:t>
                      </a:r>
                      <a:r>
                        <a:rPr lang="en-US" sz="2000" kern="100">
                          <a:latin typeface="Times New Roman"/>
                          <a:ea typeface="宋体"/>
                          <a:cs typeface="Times New Roman"/>
                        </a:rPr>
                        <a:t>App Engine</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3900">
                <a:tc>
                  <a:txBody>
                    <a:bodyPr/>
                    <a:lstStyle/>
                    <a:p>
                      <a:pPr algn="ctr">
                        <a:spcAft>
                          <a:spcPts val="0"/>
                        </a:spcAft>
                      </a:pPr>
                      <a:r>
                        <a:rPr lang="en-US" sz="2000" b="1" kern="100">
                          <a:latin typeface="Times New Roman"/>
                          <a:ea typeface="宋体"/>
                          <a:cs typeface="Times New Roman"/>
                        </a:rPr>
                        <a:t>5</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Times New Roman"/>
                          <a:ea typeface="宋体"/>
                          <a:cs typeface="Times New Roman"/>
                        </a:rPr>
                        <a:t>DaaS</a:t>
                      </a:r>
                      <a:r>
                        <a:rPr lang="zh-CN" sz="2000" kern="100">
                          <a:latin typeface="Times New Roman"/>
                          <a:ea typeface="宋体"/>
                          <a:cs typeface="Times New Roman"/>
                        </a:rPr>
                        <a:t>（</a:t>
                      </a:r>
                      <a:r>
                        <a:rPr lang="en-US" sz="2000" kern="100">
                          <a:latin typeface="Times New Roman"/>
                          <a:ea typeface="宋体"/>
                          <a:cs typeface="Times New Roman"/>
                        </a:rPr>
                        <a:t>DataBase as a Service</a:t>
                      </a:r>
                      <a:r>
                        <a:rPr lang="zh-CN" sz="2000" kern="100">
                          <a:latin typeface="Times New Roman"/>
                          <a:ea typeface="宋体"/>
                          <a:cs typeface="Times New Roman"/>
                        </a:rPr>
                        <a:t>，数据库即服务）</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云端将</a:t>
                      </a:r>
                      <a:r>
                        <a:rPr lang="zh-CN" sz="2000" u="sng" kern="100" spc="40" dirty="0">
                          <a:solidFill>
                            <a:srgbClr val="000000"/>
                          </a:solidFill>
                          <a:latin typeface="Times New Roman"/>
                          <a:ea typeface="宋体"/>
                          <a:cs typeface="Times New Roman"/>
                        </a:rPr>
                        <a:t>数据库及其管理系统</a:t>
                      </a:r>
                      <a:r>
                        <a:rPr lang="zh-CN" sz="2000" kern="100" dirty="0">
                          <a:latin typeface="Times New Roman"/>
                          <a:ea typeface="宋体"/>
                          <a:cs typeface="Times New Roman"/>
                        </a:rPr>
                        <a:t>以服务形式提供给终端，终端可按需购买或租用云端的数据库或数据库管理系统服务。</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Times New Roman"/>
                          <a:ea typeface="宋体"/>
                          <a:cs typeface="Times New Roman"/>
                        </a:rPr>
                        <a:t>Oracle </a:t>
                      </a:r>
                      <a:r>
                        <a:rPr lang="zh-CN" sz="2000" kern="100" dirty="0">
                          <a:latin typeface="Times New Roman"/>
                          <a:ea typeface="宋体"/>
                          <a:cs typeface="Times New Roman"/>
                        </a:rPr>
                        <a:t>的云服务</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文本占位符 3"/>
          <p:cNvSpPr>
            <a:spLocks noGrp="1"/>
          </p:cNvSpPr>
          <p:nvPr>
            <p:ph type="body" sz="quarter" idx="14"/>
          </p:nvPr>
        </p:nvSpPr>
        <p:spPr/>
        <p:txBody>
          <a:bodyPr/>
          <a:lstStyle/>
          <a:p>
            <a:r>
              <a:rPr lang="en-US" altLang="zh-CN" dirty="0" smtClean="0"/>
              <a:t>6.1</a:t>
            </a:r>
            <a:r>
              <a:rPr lang="zh-CN" altLang="en-US" dirty="0" smtClean="0"/>
              <a:t>计算模式的演变</a:t>
            </a:r>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 name="TextBox 6"/>
          <p:cNvSpPr txBox="1"/>
          <p:nvPr/>
        </p:nvSpPr>
        <p:spPr>
          <a:xfrm>
            <a:off x="3286116" y="428604"/>
            <a:ext cx="242889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表</a:t>
            </a:r>
            <a:r>
              <a:rPr lang="en-US" dirty="0"/>
              <a:t>6-1</a:t>
            </a:r>
            <a:r>
              <a:rPr lang="zh-CN" altLang="en-US" dirty="0"/>
              <a:t>云计算的层次性</a:t>
            </a: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目录</a:t>
            </a:r>
          </a:p>
        </p:txBody>
      </p:sp>
      <p:sp>
        <p:nvSpPr>
          <p:cNvPr id="16388" name="文本占位符 4"/>
          <p:cNvSpPr>
            <a:spLocks noGrp="1"/>
          </p:cNvSpPr>
          <p:nvPr>
            <p:ph type="body" sz="quarter" idx="14"/>
          </p:nvPr>
        </p:nvSpPr>
        <p:spPr>
          <a:ln w="9525"/>
        </p:spPr>
        <p:txBody>
          <a:bodyPr/>
          <a:lstStyle/>
          <a:p>
            <a:r>
              <a:rPr lang="zh-CN" altLang="en-US" dirty="0" smtClean="0"/>
              <a:t>目录</a:t>
            </a:r>
          </a:p>
        </p:txBody>
      </p:sp>
      <p:graphicFrame>
        <p:nvGraphicFramePr>
          <p:cNvPr id="16391" name="Object 7"/>
          <p:cNvGraphicFramePr>
            <a:graphicFrameLocks noChangeAspect="1"/>
          </p:cNvGraphicFramePr>
          <p:nvPr/>
        </p:nvGraphicFramePr>
        <p:xfrm>
          <a:off x="928662" y="1183968"/>
          <a:ext cx="7143800" cy="4745362"/>
        </p:xfrm>
        <a:graphic>
          <a:graphicData uri="http://schemas.openxmlformats.org/presentationml/2006/ole">
            <mc:AlternateContent xmlns:mc="http://schemas.openxmlformats.org/markup-compatibility/2006">
              <mc:Choice xmlns:v="urn:schemas-microsoft-com:vml" Requires="v">
                <p:oleObj spid="_x0000_s87548" name="Visio" r:id="rId3" imgW="5503959" imgH="3655800" progId="Visio.Drawing.11">
                  <p:embed/>
                </p:oleObj>
              </mc:Choice>
              <mc:Fallback>
                <p:oleObj name="Visio" r:id="rId3" imgW="5503959" imgH="365580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183968"/>
                        <a:ext cx="7143800" cy="474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2928926" y="6072206"/>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altLang="zh-CN" dirty="0" smtClean="0"/>
              <a:t>6</a:t>
            </a:r>
            <a:r>
              <a:rPr lang="en-US" dirty="0" smtClean="0"/>
              <a:t>-1</a:t>
            </a:r>
            <a:r>
              <a:rPr lang="zh-CN" altLang="en-US" dirty="0"/>
              <a:t>数据科学中的数据</a:t>
            </a:r>
            <a:r>
              <a:rPr lang="zh-CN" altLang="en-US" dirty="0" smtClean="0"/>
              <a:t>计算（</a:t>
            </a:r>
            <a:r>
              <a:rPr lang="en-US" altLang="zh-CN" dirty="0" smtClean="0"/>
              <a:t>2</a:t>
            </a:r>
            <a:r>
              <a:rPr lang="zh-CN" altLang="en-US" dirty="0" smtClean="0"/>
              <a:t>）</a:t>
            </a:r>
            <a:endParaRPr lang="zh-CN" altLang="en-US" dirty="0"/>
          </a:p>
        </p:txBody>
      </p:sp>
      <p:sp>
        <p:nvSpPr>
          <p:cNvPr id="6" name="圆角矩形 5"/>
          <p:cNvSpPr/>
          <p:nvPr/>
        </p:nvSpPr>
        <p:spPr>
          <a:xfrm>
            <a:off x="1702605" y="1119234"/>
            <a:ext cx="1500198"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90730" y="5345951"/>
            <a:ext cx="1357322" cy="642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3" name="内容占位符 2"/>
          <p:cNvSpPr>
            <a:spLocks noGrp="1"/>
          </p:cNvSpPr>
          <p:nvPr>
            <p:ph idx="1"/>
          </p:nvPr>
        </p:nvSpPr>
        <p:spPr/>
        <p:txBody>
          <a:bodyPr/>
          <a:lstStyle/>
          <a:p>
            <a:r>
              <a:rPr lang="zh-CN" altLang="en-US" dirty="0" smtClean="0"/>
              <a:t>针对不同需求提出了多种计算框架（</a:t>
            </a:r>
            <a:r>
              <a:rPr lang="en-US" b="1" dirty="0" err="1" smtClean="0"/>
              <a:t>MapReduce</a:t>
            </a:r>
            <a:r>
              <a:rPr lang="en-US" dirty="0" smtClean="0"/>
              <a:t> </a:t>
            </a:r>
            <a:r>
              <a:rPr lang="zh-CN" altLang="en-US" dirty="0" smtClean="0"/>
              <a:t>、</a:t>
            </a:r>
            <a:r>
              <a:rPr lang="en-US" dirty="0" err="1" smtClean="0"/>
              <a:t>Tez</a:t>
            </a:r>
            <a:r>
              <a:rPr lang="zh-CN" altLang="en-US" dirty="0" smtClean="0"/>
              <a:t>、</a:t>
            </a:r>
            <a:r>
              <a:rPr lang="en-US" b="1" dirty="0" smtClean="0"/>
              <a:t>Spark</a:t>
            </a:r>
            <a:r>
              <a:rPr lang="zh-CN" altLang="en-US" dirty="0" smtClean="0"/>
              <a:t>、</a:t>
            </a:r>
            <a:r>
              <a:rPr lang="en-US" b="1" dirty="0" smtClean="0"/>
              <a:t>Storm</a:t>
            </a:r>
            <a:r>
              <a:rPr lang="zh-CN" altLang="en-US" dirty="0" smtClean="0"/>
              <a:t>、</a:t>
            </a:r>
            <a:r>
              <a:rPr lang="en-US" dirty="0" smtClean="0"/>
              <a:t>Druid</a:t>
            </a:r>
            <a:r>
              <a:rPr lang="zh-CN" altLang="en-US" dirty="0" smtClean="0"/>
              <a:t>等，表</a:t>
            </a:r>
            <a:r>
              <a:rPr lang="en-US" dirty="0" smtClean="0"/>
              <a:t>6-2</a:t>
            </a:r>
            <a:r>
              <a:rPr lang="zh-CN" altLang="en-US" dirty="0" smtClean="0"/>
              <a:t>）</a:t>
            </a:r>
            <a:endParaRPr lang="en-US" altLang="zh-CN" dirty="0" smtClean="0"/>
          </a:p>
          <a:p>
            <a:endParaRPr lang="en-US" altLang="zh-CN" dirty="0" smtClean="0"/>
          </a:p>
          <a:p>
            <a:r>
              <a:rPr lang="en-US" b="1" dirty="0" err="1" smtClean="0"/>
              <a:t>MapReduce</a:t>
            </a:r>
            <a:r>
              <a:rPr lang="zh-CN" altLang="en-US" dirty="0" smtClean="0"/>
              <a:t>计算框架源自一种</a:t>
            </a:r>
            <a:r>
              <a:rPr lang="zh-CN" altLang="en-US" b="1" u="sng" dirty="0" smtClean="0"/>
              <a:t>分布式计算模型</a:t>
            </a:r>
            <a:r>
              <a:rPr lang="zh-CN" altLang="en-US" dirty="0" smtClean="0"/>
              <a:t>，其</a:t>
            </a:r>
            <a:r>
              <a:rPr lang="zh-CN" altLang="en-US" b="1" dirty="0" smtClean="0"/>
              <a:t>输入和输出值均为</a:t>
            </a:r>
            <a:r>
              <a:rPr lang="en-US" b="1" i="1" dirty="0" smtClean="0"/>
              <a:t>&lt;key, value&gt;</a:t>
            </a:r>
            <a:r>
              <a:rPr lang="zh-CN" altLang="en-US" b="1" dirty="0" smtClean="0"/>
              <a:t>键</a:t>
            </a:r>
            <a:r>
              <a:rPr lang="en-US" b="1" dirty="0" smtClean="0"/>
              <a:t>/</a:t>
            </a:r>
            <a:r>
              <a:rPr lang="zh-CN" altLang="en-US" b="1" dirty="0" smtClean="0"/>
              <a:t>值</a:t>
            </a:r>
            <a:r>
              <a:rPr lang="zh-CN" altLang="en-US" dirty="0" smtClean="0"/>
              <a:t>对，其计算过程分为两个阶段</a:t>
            </a:r>
            <a:r>
              <a:rPr lang="en-US" dirty="0" smtClean="0"/>
              <a:t>——map</a:t>
            </a:r>
            <a:r>
              <a:rPr lang="zh-CN" altLang="en-US" dirty="0" smtClean="0"/>
              <a:t>阶段和</a:t>
            </a:r>
            <a:r>
              <a:rPr lang="en-US" dirty="0" smtClean="0"/>
              <a:t>reduce</a:t>
            </a:r>
            <a:r>
              <a:rPr lang="zh-CN" altLang="en-US" dirty="0" smtClean="0"/>
              <a:t>阶段，并分别以两个函数</a:t>
            </a:r>
            <a:r>
              <a:rPr lang="en-US" i="1" dirty="0" smtClean="0"/>
              <a:t>map</a:t>
            </a:r>
            <a:r>
              <a:rPr lang="zh-CN" altLang="en-US" i="1" dirty="0" smtClean="0"/>
              <a:t>（）</a:t>
            </a:r>
            <a:r>
              <a:rPr lang="zh-CN" altLang="en-US" dirty="0" smtClean="0"/>
              <a:t>和</a:t>
            </a:r>
            <a:r>
              <a:rPr lang="en-US" i="1" dirty="0" smtClean="0"/>
              <a:t>reduce</a:t>
            </a:r>
            <a:r>
              <a:rPr lang="zh-CN" altLang="en-US" i="1" dirty="0" smtClean="0"/>
              <a:t>（）</a:t>
            </a:r>
            <a:r>
              <a:rPr lang="zh-CN" altLang="en-US" dirty="0" smtClean="0"/>
              <a:t>进行抽象。</a:t>
            </a:r>
            <a:r>
              <a:rPr lang="en-US" dirty="0" err="1" smtClean="0"/>
              <a:t>MapReduce</a:t>
            </a:r>
            <a:r>
              <a:rPr lang="zh-CN" altLang="en-US" dirty="0" smtClean="0"/>
              <a:t>程序员需要通过自定义</a:t>
            </a:r>
            <a:r>
              <a:rPr lang="en-US" i="1" dirty="0" smtClean="0"/>
              <a:t>map</a:t>
            </a:r>
            <a:r>
              <a:rPr lang="zh-CN" altLang="en-US" i="1" dirty="0" smtClean="0"/>
              <a:t>（）</a:t>
            </a:r>
            <a:r>
              <a:rPr lang="zh-CN" altLang="en-US" dirty="0" smtClean="0"/>
              <a:t>和</a:t>
            </a:r>
            <a:r>
              <a:rPr lang="en-US" i="1" dirty="0" smtClean="0"/>
              <a:t>reduce</a:t>
            </a:r>
            <a:r>
              <a:rPr lang="zh-CN" altLang="en-US" i="1" dirty="0" smtClean="0"/>
              <a:t>（）</a:t>
            </a:r>
            <a:r>
              <a:rPr lang="zh-CN" altLang="en-US" dirty="0" smtClean="0"/>
              <a:t>函数表达此计算过程。</a:t>
            </a:r>
            <a:endParaRPr lang="en-US" altLang="zh-CN" dirty="0" smtClean="0"/>
          </a:p>
          <a:p>
            <a:pPr lvl="1"/>
            <a:r>
              <a:rPr lang="en-US" b="1" i="1" dirty="0" smtClean="0"/>
              <a:t>map</a:t>
            </a:r>
            <a:r>
              <a:rPr lang="zh-CN" altLang="en-US" b="1" i="1" dirty="0" smtClean="0"/>
              <a:t>（）</a:t>
            </a:r>
            <a:r>
              <a:rPr lang="zh-CN" altLang="en-US" b="1" dirty="0" smtClean="0"/>
              <a:t>函数</a:t>
            </a:r>
            <a:endParaRPr lang="en-US" altLang="zh-CN" b="1" dirty="0" smtClean="0"/>
          </a:p>
          <a:p>
            <a:pPr lvl="1"/>
            <a:r>
              <a:rPr lang="en-US" b="1" i="1" dirty="0" smtClean="0"/>
              <a:t>reduce</a:t>
            </a:r>
            <a:r>
              <a:rPr lang="zh-CN" altLang="en-US" b="1" i="1" dirty="0" smtClean="0"/>
              <a:t>（）</a:t>
            </a:r>
            <a:r>
              <a:rPr lang="zh-CN" altLang="en-US" b="1" dirty="0" smtClean="0"/>
              <a:t>函数</a:t>
            </a:r>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a:t>
            </a:r>
            <a:r>
              <a:rPr lang="en-US" altLang="zh-CN" dirty="0" err="1" smtClean="0"/>
              <a:t>MapReduce</a:t>
            </a:r>
            <a:r>
              <a:rPr lang="zh-CN" altLang="en-US" dirty="0" smtClean="0"/>
              <a:t>？</a:t>
            </a:r>
            <a:endParaRPr lang="en-US" dirty="0"/>
          </a:p>
        </p:txBody>
      </p:sp>
      <p:sp>
        <p:nvSpPr>
          <p:cNvPr id="3" name="内容占位符 2"/>
          <p:cNvSpPr>
            <a:spLocks noGrp="1"/>
          </p:cNvSpPr>
          <p:nvPr>
            <p:ph idx="1"/>
          </p:nvPr>
        </p:nvSpPr>
        <p:spPr>
          <a:xfrm>
            <a:off x="1475656" y="1690689"/>
            <a:ext cx="6408712" cy="4258591"/>
          </a:xfrm>
        </p:spPr>
        <p:txBody>
          <a:bodyPr>
            <a:noAutofit/>
          </a:bodyPr>
          <a:lstStyle/>
          <a:p>
            <a:r>
              <a:rPr lang="zh-CN" altLang="en-US" sz="2800" dirty="0"/>
              <a:t>来源于</a:t>
            </a:r>
            <a:r>
              <a:rPr lang="en-US" altLang="zh-CN" sz="2800" dirty="0"/>
              <a:t>Google Paper OSDI 2004</a:t>
            </a:r>
          </a:p>
          <a:p>
            <a:endParaRPr lang="en-US" sz="3200" dirty="0"/>
          </a:p>
          <a:p>
            <a:r>
              <a:rPr lang="zh-CN" altLang="en-US" sz="2800" dirty="0"/>
              <a:t>一个简单的计算模型 （</a:t>
            </a:r>
            <a:r>
              <a:rPr lang="en-US" altLang="zh-CN" sz="2800" dirty="0"/>
              <a:t>A Simple Programming Model</a:t>
            </a:r>
            <a:r>
              <a:rPr lang="zh-CN" altLang="en-US" sz="2800" dirty="0"/>
              <a:t>）</a:t>
            </a:r>
            <a:endParaRPr lang="en-US" altLang="zh-CN" sz="2800" dirty="0"/>
          </a:p>
          <a:p>
            <a:endParaRPr lang="en-US" sz="3200" dirty="0"/>
          </a:p>
          <a:p>
            <a:r>
              <a:rPr lang="zh-CN" altLang="en-US" sz="2800" dirty="0"/>
              <a:t>大规模的数据处理</a:t>
            </a:r>
            <a:endParaRPr lang="en-US" altLang="zh-CN" sz="2800" dirty="0"/>
          </a:p>
          <a:p>
            <a:pPr marL="0" indent="0">
              <a:buNone/>
            </a:pPr>
            <a:r>
              <a:rPr lang="en-US" sz="2800" dirty="0"/>
              <a:t>      </a:t>
            </a:r>
            <a:r>
              <a:rPr lang="zh-CN" altLang="en-US" sz="2800" dirty="0"/>
              <a:t>充分利用大规模的商用</a:t>
            </a:r>
            <a:r>
              <a:rPr lang="zh-CN" altLang="en-US" sz="2800" dirty="0" smtClean="0"/>
              <a:t>计算机以</a:t>
            </a:r>
            <a:r>
              <a:rPr lang="zh-CN" altLang="en-US" sz="2800" u="sng" dirty="0"/>
              <a:t>分布式的方式执行</a:t>
            </a:r>
            <a:r>
              <a:rPr lang="zh-CN" altLang="en-US" sz="2800" u="sng" dirty="0" smtClean="0"/>
              <a:t>数据处理</a:t>
            </a:r>
            <a:r>
              <a:rPr lang="en-US" altLang="zh-CN" sz="2800" dirty="0" smtClean="0"/>
              <a:t>, </a:t>
            </a:r>
            <a:r>
              <a:rPr lang="zh-CN" altLang="en-US" sz="2800" dirty="0" smtClean="0"/>
              <a:t>提供</a:t>
            </a:r>
            <a:r>
              <a:rPr lang="zh-CN" altLang="en-US" sz="2800" u="sng" dirty="0"/>
              <a:t>高可靠性 </a:t>
            </a:r>
            <a:r>
              <a:rPr lang="zh-CN" altLang="en-US" sz="2800" dirty="0"/>
              <a:t>（</a:t>
            </a:r>
            <a:r>
              <a:rPr lang="en-US" altLang="zh-CN" sz="2800" dirty="0"/>
              <a:t>High </a:t>
            </a:r>
            <a:r>
              <a:rPr lang="en-US" altLang="zh-CN" sz="2800" dirty="0" smtClean="0"/>
              <a:t>Availability</a:t>
            </a:r>
            <a:r>
              <a:rPr lang="zh-CN" altLang="en-US" sz="2800" dirty="0" smtClean="0"/>
              <a:t>）</a:t>
            </a:r>
            <a:endParaRPr lang="en-US" sz="2800" dirty="0"/>
          </a:p>
        </p:txBody>
      </p:sp>
    </p:spTree>
    <p:extLst>
      <p:ext uri="{BB962C8B-B14F-4D97-AF65-F5344CB8AC3E}">
        <p14:creationId xmlns:p14="http://schemas.microsoft.com/office/powerpoint/2010/main" val="1192430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9070" y="332656"/>
            <a:ext cx="6469127" cy="528199"/>
          </a:xfrm>
        </p:spPr>
        <p:txBody>
          <a:bodyPr>
            <a:normAutofit fontScale="90000"/>
          </a:bodyPr>
          <a:lstStyle/>
          <a:p>
            <a:r>
              <a:rPr lang="en-US" altLang="zh-CN" dirty="0" smtClean="0"/>
              <a:t>Google Map Reduce paper</a:t>
            </a:r>
            <a:endParaRPr lang="en-US" dirty="0"/>
          </a:p>
        </p:txBody>
      </p:sp>
      <p:sp>
        <p:nvSpPr>
          <p:cNvPr id="11" name="Rectangle 2"/>
          <p:cNvSpPr txBox="1">
            <a:spLocks noChangeArrowheads="1"/>
          </p:cNvSpPr>
          <p:nvPr/>
        </p:nvSpPr>
        <p:spPr>
          <a:xfrm>
            <a:off x="8017715" y="3590757"/>
            <a:ext cx="730749" cy="846355"/>
          </a:xfrm>
          <a:prstGeom prst="rect">
            <a:avLst/>
          </a:prstGeom>
          <a:ln>
            <a:solidFill>
              <a:srgbClr val="FF0000"/>
            </a:solidFill>
          </a:ln>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a:t>有</a:t>
            </a:r>
            <a:r>
              <a:rPr lang="zh-CN" altLang="en-US" sz="1800" dirty="0" smtClean="0"/>
              <a:t>中文版</a:t>
            </a:r>
            <a:endParaRPr lang="zh-CN" altLang="zh-CN" sz="1800" dirty="0"/>
          </a:p>
        </p:txBody>
      </p:sp>
      <p:grpSp>
        <p:nvGrpSpPr>
          <p:cNvPr id="4" name="组合 3"/>
          <p:cNvGrpSpPr/>
          <p:nvPr/>
        </p:nvGrpSpPr>
        <p:grpSpPr>
          <a:xfrm>
            <a:off x="1359459" y="2788831"/>
            <a:ext cx="6629777" cy="1199960"/>
            <a:chOff x="1446592" y="3922888"/>
            <a:chExt cx="6629777" cy="1199960"/>
          </a:xfrm>
        </p:grpSpPr>
        <p:cxnSp>
          <p:nvCxnSpPr>
            <p:cNvPr id="6" name="直接连接符 5"/>
            <p:cNvCxnSpPr/>
            <p:nvPr/>
          </p:nvCxnSpPr>
          <p:spPr>
            <a:xfrm flipV="1">
              <a:off x="2793444" y="4708448"/>
              <a:ext cx="925830" cy="114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1446592" y="3922888"/>
              <a:ext cx="6629777" cy="1199960"/>
            </a:xfrm>
            <a:prstGeom prst="rect">
              <a:avLst/>
            </a:prstGeom>
          </p:spPr>
        </p:pic>
        <p:sp>
          <p:nvSpPr>
            <p:cNvPr id="10" name="矩形 9"/>
            <p:cNvSpPr/>
            <p:nvPr/>
          </p:nvSpPr>
          <p:spPr>
            <a:xfrm>
              <a:off x="2719548" y="4455851"/>
              <a:ext cx="999727" cy="252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组合 2"/>
          <p:cNvGrpSpPr/>
          <p:nvPr/>
        </p:nvGrpSpPr>
        <p:grpSpPr>
          <a:xfrm>
            <a:off x="1714559" y="918282"/>
            <a:ext cx="5598148" cy="1804531"/>
            <a:chOff x="1947630" y="1761629"/>
            <a:chExt cx="5598148" cy="1804531"/>
          </a:xfrm>
        </p:grpSpPr>
        <p:pic>
          <p:nvPicPr>
            <p:cNvPr id="12" name="图片 11"/>
            <p:cNvPicPr>
              <a:picLocks noChangeAspect="1"/>
            </p:cNvPicPr>
            <p:nvPr/>
          </p:nvPicPr>
          <p:blipFill>
            <a:blip r:embed="rId3"/>
            <a:stretch>
              <a:fillRect/>
            </a:stretch>
          </p:blipFill>
          <p:spPr>
            <a:xfrm>
              <a:off x="1947630" y="1761629"/>
              <a:ext cx="5598148" cy="1804531"/>
            </a:xfrm>
            <a:prstGeom prst="rect">
              <a:avLst/>
            </a:prstGeom>
          </p:spPr>
        </p:pic>
        <p:sp>
          <p:nvSpPr>
            <p:cNvPr id="9" name="矩形 8"/>
            <p:cNvSpPr/>
            <p:nvPr/>
          </p:nvSpPr>
          <p:spPr>
            <a:xfrm>
              <a:off x="3451068" y="2537595"/>
              <a:ext cx="999727" cy="252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图片 4"/>
          <p:cNvPicPr>
            <a:picLocks noChangeAspect="1"/>
          </p:cNvPicPr>
          <p:nvPr/>
        </p:nvPicPr>
        <p:blipFill>
          <a:blip r:embed="rId4"/>
          <a:stretch>
            <a:fillRect/>
          </a:stretch>
        </p:blipFill>
        <p:spPr>
          <a:xfrm>
            <a:off x="1364555" y="4054809"/>
            <a:ext cx="6653160" cy="1645574"/>
          </a:xfrm>
          <a:prstGeom prst="rect">
            <a:avLst/>
          </a:prstGeom>
        </p:spPr>
      </p:pic>
      <p:sp>
        <p:nvSpPr>
          <p:cNvPr id="14" name="矩形 13"/>
          <p:cNvSpPr/>
          <p:nvPr/>
        </p:nvSpPr>
        <p:spPr>
          <a:xfrm>
            <a:off x="2943371" y="4560213"/>
            <a:ext cx="1269711" cy="2114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a:blip r:embed="rId5"/>
          <a:stretch>
            <a:fillRect/>
          </a:stretch>
        </p:blipFill>
        <p:spPr>
          <a:xfrm>
            <a:off x="1438433" y="5517232"/>
            <a:ext cx="6689798" cy="1264277"/>
          </a:xfrm>
          <a:prstGeom prst="rect">
            <a:avLst/>
          </a:prstGeom>
        </p:spPr>
      </p:pic>
      <p:sp>
        <p:nvSpPr>
          <p:cNvPr id="15" name="矩形 14"/>
          <p:cNvSpPr/>
          <p:nvPr/>
        </p:nvSpPr>
        <p:spPr>
          <a:xfrm>
            <a:off x="2706311" y="6080044"/>
            <a:ext cx="1269711" cy="2114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349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306" y="157540"/>
            <a:ext cx="7886700" cy="1325563"/>
          </a:xfrm>
        </p:spPr>
        <p:txBody>
          <a:bodyPr/>
          <a:lstStyle/>
          <a:p>
            <a:r>
              <a:rPr lang="zh-CN" altLang="en-US" sz="3600" b="1" dirty="0">
                <a:solidFill>
                  <a:schemeClr val="accent6"/>
                </a:solidFill>
              </a:rPr>
              <a:t>产生背景</a:t>
            </a:r>
            <a:br>
              <a:rPr lang="zh-CN" altLang="en-US" sz="3600" b="1" dirty="0">
                <a:solidFill>
                  <a:schemeClr val="accent6"/>
                </a:solidFill>
              </a:rPr>
            </a:br>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3053258" y="2348880"/>
            <a:ext cx="5983237" cy="2061550"/>
          </a:xfrm>
          <a:prstGeom prst="rect">
            <a:avLst/>
          </a:prstGeom>
          <a:gradFill>
            <a:gsLst>
              <a:gs pos="69000">
                <a:srgbClr val="85BA35"/>
              </a:gs>
              <a:gs pos="53000">
                <a:srgbClr val="80B739"/>
              </a:gs>
              <a:gs pos="19000">
                <a:schemeClr val="accent6"/>
              </a:gs>
              <a:gs pos="100000">
                <a:srgbClr val="96C52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 name="Picture 2" descr="F:\share\无标题.bmp"/>
          <p:cNvPicPr>
            <a:picLocks noChangeAspect="1" noChangeArrowheads="1"/>
          </p:cNvPicPr>
          <p:nvPr/>
        </p:nvPicPr>
        <p:blipFill>
          <a:blip r:embed="rId2"/>
          <a:srcRect/>
          <a:stretch>
            <a:fillRect/>
          </a:stretch>
        </p:blipFill>
        <p:spPr bwMode="auto">
          <a:xfrm>
            <a:off x="335644" y="891557"/>
            <a:ext cx="2717615" cy="3465909"/>
          </a:xfrm>
          <a:prstGeom prst="round2DiagRect">
            <a:avLst>
              <a:gd name="adj1" fmla="val 0"/>
              <a:gd name="adj2" fmla="val 0"/>
            </a:avLst>
          </a:prstGeom>
          <a:ln w="88900" cap="sq">
            <a:noFill/>
            <a:miter lim="800000"/>
          </a:ln>
          <a:effectLst/>
        </p:spPr>
      </p:pic>
      <p:sp>
        <p:nvSpPr>
          <p:cNvPr id="6" name="矩形 5"/>
          <p:cNvSpPr/>
          <p:nvPr/>
        </p:nvSpPr>
        <p:spPr>
          <a:xfrm>
            <a:off x="306628" y="3546181"/>
            <a:ext cx="2732534" cy="1015663"/>
          </a:xfrm>
          <a:prstGeom prst="rect">
            <a:avLst/>
          </a:prstGeom>
          <a:gradFill>
            <a:gsLst>
              <a:gs pos="4000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399306" y="3546181"/>
            <a:ext cx="2045097" cy="1015663"/>
          </a:xfrm>
          <a:prstGeom prst="rect">
            <a:avLst/>
          </a:prstGeom>
        </p:spPr>
        <p:txBody>
          <a:bodyPr wrap="square">
            <a:spAutoFit/>
          </a:bodyPr>
          <a:lstStyle/>
          <a:p>
            <a:r>
              <a:rPr lang="en-US" altLang="zh-CN" sz="1500" dirty="0">
                <a:solidFill>
                  <a:schemeClr val="bg1"/>
                </a:solidFill>
              </a:rPr>
              <a:t>Google </a:t>
            </a:r>
            <a:r>
              <a:rPr lang="en-US" altLang="zh-CN" sz="1500" dirty="0" err="1">
                <a:solidFill>
                  <a:schemeClr val="bg1"/>
                </a:solidFill>
              </a:rPr>
              <a:t>MapReduce</a:t>
            </a:r>
            <a:endParaRPr lang="en-US" altLang="zh-CN" sz="1500" dirty="0">
              <a:solidFill>
                <a:schemeClr val="bg1"/>
              </a:solidFill>
            </a:endParaRPr>
          </a:p>
          <a:p>
            <a:r>
              <a:rPr lang="zh-CN" altLang="en-US" sz="1500" dirty="0">
                <a:solidFill>
                  <a:schemeClr val="bg1"/>
                </a:solidFill>
              </a:rPr>
              <a:t>架构设计师</a:t>
            </a:r>
          </a:p>
          <a:p>
            <a:r>
              <a:rPr lang="en-US" altLang="zh-CN" sz="1500" dirty="0">
                <a:solidFill>
                  <a:schemeClr val="bg1"/>
                </a:solidFill>
              </a:rPr>
              <a:t>Jeffrey Dean</a:t>
            </a:r>
          </a:p>
        </p:txBody>
      </p:sp>
      <p:sp>
        <p:nvSpPr>
          <p:cNvPr id="8" name="矩形 7"/>
          <p:cNvSpPr/>
          <p:nvPr/>
        </p:nvSpPr>
        <p:spPr>
          <a:xfrm>
            <a:off x="3131840" y="2348880"/>
            <a:ext cx="5372604" cy="1962076"/>
          </a:xfrm>
          <a:prstGeom prst="rect">
            <a:avLst/>
          </a:prstGeom>
        </p:spPr>
        <p:txBody>
          <a:bodyPr wrap="square">
            <a:spAutoFit/>
          </a:bodyPr>
          <a:lstStyle/>
          <a:p>
            <a:pPr>
              <a:lnSpc>
                <a:spcPct val="150000"/>
              </a:lnSpc>
            </a:pPr>
            <a:r>
              <a:rPr lang="en-US" altLang="zh-CN" dirty="0">
                <a:solidFill>
                  <a:schemeClr val="bg1"/>
                </a:solidFill>
              </a:rPr>
              <a:t>Jeffery Dean</a:t>
            </a:r>
            <a:r>
              <a:rPr lang="zh-CN" altLang="en-US" dirty="0">
                <a:solidFill>
                  <a:schemeClr val="bg1"/>
                </a:solidFill>
              </a:rPr>
              <a:t>设计一个新的抽象模型， 封装并行处理、</a:t>
            </a:r>
            <a:r>
              <a:rPr lang="zh-CN" altLang="en-US" dirty="0">
                <a:solidFill>
                  <a:srgbClr val="FFFF00"/>
                </a:solidFill>
              </a:rPr>
              <a:t>容错处理</a:t>
            </a:r>
            <a:r>
              <a:rPr lang="zh-CN" altLang="en-US" dirty="0">
                <a:solidFill>
                  <a:schemeClr val="bg1"/>
                </a:solidFill>
              </a:rPr>
              <a:t>、</a:t>
            </a:r>
            <a:r>
              <a:rPr lang="zh-CN" altLang="en-US" dirty="0">
                <a:solidFill>
                  <a:srgbClr val="FFFF00"/>
                </a:solidFill>
              </a:rPr>
              <a:t>本地化计算</a:t>
            </a:r>
            <a:r>
              <a:rPr lang="zh-CN" altLang="en-US" dirty="0">
                <a:solidFill>
                  <a:schemeClr val="bg1"/>
                </a:solidFill>
              </a:rPr>
              <a:t>、负载均衡的细节，还提供了一个</a:t>
            </a:r>
            <a:r>
              <a:rPr lang="zh-CN" altLang="en-US" b="1" dirty="0">
                <a:solidFill>
                  <a:srgbClr val="FFFF00"/>
                </a:solidFill>
              </a:rPr>
              <a:t>简单而强大的接口</a:t>
            </a:r>
            <a:r>
              <a:rPr lang="zh-CN" altLang="en-US" dirty="0">
                <a:solidFill>
                  <a:schemeClr val="bg1"/>
                </a:solidFill>
              </a:rPr>
              <a:t>。</a:t>
            </a:r>
            <a:endParaRPr lang="en-US" altLang="zh-CN" dirty="0">
              <a:solidFill>
                <a:schemeClr val="bg1"/>
              </a:solidFill>
            </a:endParaRPr>
          </a:p>
          <a:p>
            <a:pPr>
              <a:lnSpc>
                <a:spcPct val="150000"/>
              </a:lnSpc>
            </a:pPr>
            <a:r>
              <a:rPr lang="zh-CN" altLang="en-US" sz="2700" b="1" dirty="0">
                <a:solidFill>
                  <a:schemeClr val="bg1"/>
                </a:solidFill>
              </a:rPr>
              <a:t>这就是</a:t>
            </a:r>
            <a:r>
              <a:rPr lang="en-US" altLang="zh-CN" sz="2700" b="1" dirty="0" err="1">
                <a:solidFill>
                  <a:schemeClr val="bg1"/>
                </a:solidFill>
              </a:rPr>
              <a:t>MapReduce</a:t>
            </a:r>
            <a:endParaRPr lang="en-US" altLang="zh-CN" sz="2700" b="1" dirty="0">
              <a:solidFill>
                <a:schemeClr val="bg1"/>
              </a:solidFill>
            </a:endParaRPr>
          </a:p>
        </p:txBody>
      </p:sp>
      <p:sp>
        <p:nvSpPr>
          <p:cNvPr id="9" name="矩形 8"/>
          <p:cNvSpPr/>
          <p:nvPr/>
        </p:nvSpPr>
        <p:spPr>
          <a:xfrm>
            <a:off x="46349" y="2392207"/>
            <a:ext cx="289294" cy="20085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灯片编号占位符 4"/>
          <p:cNvSpPr>
            <a:spLocks noGrp="1"/>
          </p:cNvSpPr>
          <p:nvPr>
            <p:ph type="sldNum" sz="quarter" idx="4294967295"/>
          </p:nvPr>
        </p:nvSpPr>
        <p:spPr>
          <a:xfrm>
            <a:off x="1721165" y="5718703"/>
            <a:ext cx="2844800" cy="365125"/>
          </a:xfrm>
          <a:prstGeom prst="rect">
            <a:avLst/>
          </a:prstGeom>
        </p:spPr>
        <p:txBody>
          <a:bodyPr/>
          <a:lstStyle/>
          <a:p>
            <a:fld id="{CF730C6D-5BB4-4F63-9D16-9EBF769D35DB}" type="slidenum">
              <a:rPr lang="zh-CN" altLang="en-US" smtClean="0"/>
              <a:pPr/>
              <a:t>18</a:t>
            </a:fld>
            <a:endParaRPr lang="zh-CN" altLang="en-US" dirty="0"/>
          </a:p>
        </p:txBody>
      </p:sp>
      <p:pic>
        <p:nvPicPr>
          <p:cNvPr id="11" name="图片 10"/>
          <p:cNvPicPr>
            <a:picLocks noChangeAspect="1"/>
          </p:cNvPicPr>
          <p:nvPr/>
        </p:nvPicPr>
        <p:blipFill>
          <a:blip r:embed="rId3"/>
          <a:stretch>
            <a:fillRect/>
          </a:stretch>
        </p:blipFill>
        <p:spPr>
          <a:xfrm>
            <a:off x="713968" y="4752952"/>
            <a:ext cx="7790476" cy="1323810"/>
          </a:xfrm>
          <a:prstGeom prst="rect">
            <a:avLst/>
          </a:prstGeom>
        </p:spPr>
      </p:pic>
    </p:spTree>
    <p:extLst>
      <p:ext uri="{BB962C8B-B14F-4D97-AF65-F5344CB8AC3E}">
        <p14:creationId xmlns:p14="http://schemas.microsoft.com/office/powerpoint/2010/main" val="2388452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408037265"/>
              </p:ext>
            </p:extLst>
          </p:nvPr>
        </p:nvGraphicFramePr>
        <p:xfrm>
          <a:off x="1" y="1071546"/>
          <a:ext cx="8858279" cy="5143538"/>
        </p:xfrm>
        <a:graphic>
          <a:graphicData uri="http://schemas.openxmlformats.org/drawingml/2006/table">
            <a:tbl>
              <a:tblPr/>
              <a:tblGrid>
                <a:gridCol w="992738"/>
                <a:gridCol w="1202997"/>
                <a:gridCol w="6662544"/>
              </a:tblGrid>
              <a:tr h="646306">
                <a:tc>
                  <a:txBody>
                    <a:bodyPr/>
                    <a:lstStyle/>
                    <a:p>
                      <a:pPr algn="just">
                        <a:spcAft>
                          <a:spcPts val="0"/>
                        </a:spcAft>
                      </a:pPr>
                      <a:r>
                        <a:rPr lang="zh-CN" sz="2000" b="1" kern="100" dirty="0">
                          <a:solidFill>
                            <a:srgbClr val="FFFFFF"/>
                          </a:solidFill>
                          <a:latin typeface="Times New Roman"/>
                          <a:ea typeface="宋体"/>
                          <a:cs typeface="Times New Roman"/>
                        </a:rPr>
                        <a:t>计算框架</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2000" b="1" kern="100">
                          <a:solidFill>
                            <a:srgbClr val="FFFFFF"/>
                          </a:solidFill>
                          <a:latin typeface="Times New Roman"/>
                          <a:ea typeface="宋体"/>
                          <a:cs typeface="Times New Roman"/>
                        </a:rPr>
                        <a:t>提出者</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2000" b="1" kern="100" dirty="0">
                          <a:solidFill>
                            <a:srgbClr val="FFFFFF"/>
                          </a:solidFill>
                          <a:latin typeface="Times New Roman"/>
                          <a:ea typeface="宋体"/>
                          <a:cs typeface="Times New Roman"/>
                        </a:rPr>
                        <a:t>特点</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646306">
                <a:tc>
                  <a:txBody>
                    <a:bodyPr/>
                    <a:lstStyle/>
                    <a:p>
                      <a:pPr algn="just">
                        <a:spcAft>
                          <a:spcPts val="0"/>
                        </a:spcAft>
                      </a:pPr>
                      <a:r>
                        <a:rPr lang="en-US" sz="2000" b="1" kern="100">
                          <a:latin typeface="Times New Roman"/>
                          <a:ea typeface="宋体"/>
                          <a:cs typeface="Times New Roman"/>
                        </a:rPr>
                        <a:t>MapReduce</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FF0000"/>
                          </a:solidFill>
                          <a:latin typeface="Times New Roman"/>
                          <a:ea typeface="宋体"/>
                          <a:cs typeface="Times New Roman"/>
                        </a:rPr>
                        <a:t>Google</a:t>
                      </a:r>
                      <a:endParaRPr lang="zh-CN" sz="2800"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一种以</a:t>
                      </a:r>
                      <a:r>
                        <a:rPr lang="zh-CN" sz="2000" b="1" kern="100" dirty="0">
                          <a:solidFill>
                            <a:srgbClr val="FF0000"/>
                          </a:solidFill>
                          <a:latin typeface="Times New Roman"/>
                          <a:ea typeface="宋体"/>
                          <a:cs typeface="Times New Roman"/>
                        </a:rPr>
                        <a:t>主从</a:t>
                      </a:r>
                      <a:r>
                        <a:rPr lang="zh-CN" sz="2000" b="1" kern="100" dirty="0" smtClean="0">
                          <a:solidFill>
                            <a:srgbClr val="FF0000"/>
                          </a:solidFill>
                          <a:latin typeface="Times New Roman"/>
                          <a:ea typeface="宋体"/>
                          <a:cs typeface="Times New Roman"/>
                        </a:rPr>
                        <a:t>结构</a:t>
                      </a:r>
                      <a:r>
                        <a:rPr lang="zh-CN" altLang="en-US" sz="2000" b="1" kern="100" dirty="0" smtClean="0">
                          <a:solidFill>
                            <a:srgbClr val="FF0000"/>
                          </a:solidFill>
                          <a:latin typeface="Times New Roman"/>
                          <a:ea typeface="宋体"/>
                          <a:cs typeface="Times New Roman"/>
                        </a:rPr>
                        <a:t>（</a:t>
                      </a:r>
                      <a:r>
                        <a:rPr lang="en-US" altLang="zh-CN" sz="2000" b="1" kern="100" dirty="0" smtClean="0">
                          <a:solidFill>
                            <a:srgbClr val="FF0000"/>
                          </a:solidFill>
                          <a:latin typeface="Times New Roman"/>
                          <a:ea typeface="宋体"/>
                          <a:cs typeface="Times New Roman"/>
                        </a:rPr>
                        <a:t>Master-Slave</a:t>
                      </a:r>
                      <a:r>
                        <a:rPr lang="zh-CN" altLang="en-US" sz="2000" b="1" kern="100" dirty="0" smtClean="0">
                          <a:solidFill>
                            <a:srgbClr val="FF0000"/>
                          </a:solidFill>
                          <a:latin typeface="Times New Roman"/>
                          <a:ea typeface="宋体"/>
                          <a:cs typeface="Times New Roman"/>
                        </a:rPr>
                        <a:t>）</a:t>
                      </a:r>
                      <a:r>
                        <a:rPr lang="zh-CN" sz="2000" kern="100" dirty="0" smtClean="0">
                          <a:latin typeface="Times New Roman"/>
                          <a:ea typeface="宋体"/>
                          <a:cs typeface="Times New Roman"/>
                        </a:rPr>
                        <a:t>的</a:t>
                      </a:r>
                      <a:r>
                        <a:rPr lang="zh-CN" sz="2000" kern="100" dirty="0">
                          <a:latin typeface="Times New Roman"/>
                          <a:ea typeface="宋体"/>
                          <a:cs typeface="Times New Roman"/>
                        </a:rPr>
                        <a:t>形式运行的分布式计算模型，是大数据时代的基本计算模型</a:t>
                      </a:r>
                      <a:r>
                        <a:rPr lang="zh-CN" sz="2000" kern="100" dirty="0" smtClean="0">
                          <a:latin typeface="Times New Roman"/>
                          <a:ea typeface="宋体"/>
                          <a:cs typeface="Times New Roman"/>
                        </a:rPr>
                        <a:t>之一。</a:t>
                      </a:r>
                      <a:r>
                        <a:rPr lang="en-US" sz="2000" kern="100" dirty="0" smtClean="0">
                          <a:latin typeface="Times New Roman"/>
                          <a:ea typeface="宋体"/>
                          <a:cs typeface="Times New Roman"/>
                        </a:rPr>
                        <a:t> </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157">
                <a:tc>
                  <a:txBody>
                    <a:bodyPr/>
                    <a:lstStyle/>
                    <a:p>
                      <a:pPr algn="just">
                        <a:spcAft>
                          <a:spcPts val="0"/>
                        </a:spcAft>
                      </a:pPr>
                      <a:r>
                        <a:rPr lang="en-US" sz="2000" b="1" kern="100" dirty="0" err="1">
                          <a:solidFill>
                            <a:srgbClr val="333333"/>
                          </a:solidFill>
                          <a:latin typeface="Times New Roman"/>
                          <a:ea typeface="宋体"/>
                          <a:cs typeface="Times New Roman"/>
                        </a:rPr>
                        <a:t>Tez</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FF0000"/>
                          </a:solidFill>
                          <a:latin typeface="Times New Roman"/>
                          <a:ea typeface="宋体"/>
                          <a:cs typeface="Times New Roman"/>
                        </a:rPr>
                        <a:t>Apache</a:t>
                      </a:r>
                      <a:endParaRPr lang="zh-CN" sz="2800"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一种构建在</a:t>
                      </a:r>
                      <a:r>
                        <a:rPr lang="en-US" sz="2000" kern="100" dirty="0">
                          <a:latin typeface="Times New Roman"/>
                          <a:ea typeface="宋体"/>
                          <a:cs typeface="Times New Roman"/>
                        </a:rPr>
                        <a:t>Apache </a:t>
                      </a:r>
                      <a:r>
                        <a:rPr lang="en-US" sz="2000" kern="100" dirty="0" err="1">
                          <a:latin typeface="Times New Roman"/>
                          <a:ea typeface="宋体"/>
                          <a:cs typeface="Times New Roman"/>
                        </a:rPr>
                        <a:t>Hadoop</a:t>
                      </a:r>
                      <a:r>
                        <a:rPr lang="en-US" sz="2000" kern="100" dirty="0">
                          <a:latin typeface="Times New Roman"/>
                          <a:ea typeface="宋体"/>
                          <a:cs typeface="Times New Roman"/>
                        </a:rPr>
                        <a:t> YARN</a:t>
                      </a:r>
                      <a:r>
                        <a:rPr lang="zh-CN" sz="2000" kern="100" dirty="0">
                          <a:latin typeface="Times New Roman"/>
                          <a:ea typeface="宋体"/>
                          <a:cs typeface="Times New Roman"/>
                        </a:rPr>
                        <a:t>之上的</a:t>
                      </a:r>
                      <a:r>
                        <a:rPr lang="en-US" sz="2000" kern="100" dirty="0">
                          <a:latin typeface="Times New Roman"/>
                          <a:ea typeface="宋体"/>
                          <a:cs typeface="Times New Roman"/>
                        </a:rPr>
                        <a:t>DAG</a:t>
                      </a:r>
                      <a:r>
                        <a:rPr lang="zh-CN" sz="2000" kern="100" dirty="0">
                          <a:latin typeface="Times New Roman"/>
                          <a:ea typeface="宋体"/>
                          <a:cs typeface="Times New Roman"/>
                        </a:rPr>
                        <a:t>（</a:t>
                      </a:r>
                      <a:r>
                        <a:rPr lang="en-US" sz="2000" kern="100" dirty="0">
                          <a:latin typeface="Times New Roman"/>
                          <a:ea typeface="宋体"/>
                          <a:cs typeface="Times New Roman"/>
                        </a:rPr>
                        <a:t>Directed Acyclic Graph</a:t>
                      </a:r>
                      <a:r>
                        <a:rPr lang="zh-CN" sz="2000" kern="100" dirty="0">
                          <a:latin typeface="Times New Roman"/>
                          <a:ea typeface="宋体"/>
                          <a:cs typeface="Times New Roman"/>
                        </a:rPr>
                        <a:t>，有向无环图）计算框架，可以拆分</a:t>
                      </a:r>
                      <a:r>
                        <a:rPr lang="en-US" sz="2000" kern="100" dirty="0">
                          <a:latin typeface="Times New Roman"/>
                          <a:ea typeface="宋体"/>
                          <a:cs typeface="Times New Roman"/>
                        </a:rPr>
                        <a:t>/</a:t>
                      </a:r>
                      <a:r>
                        <a:rPr lang="zh-CN" sz="2000" kern="100" dirty="0">
                          <a:latin typeface="Times New Roman"/>
                          <a:ea typeface="宋体"/>
                          <a:cs typeface="Times New Roman"/>
                        </a:rPr>
                        <a:t>组合</a:t>
                      </a:r>
                      <a:r>
                        <a:rPr lang="en-US" sz="2000" kern="100" dirty="0">
                          <a:latin typeface="Times New Roman"/>
                          <a:ea typeface="宋体"/>
                          <a:cs typeface="Times New Roman"/>
                        </a:rPr>
                        <a:t>Map/Reduce</a:t>
                      </a:r>
                      <a:r>
                        <a:rPr lang="zh-CN" sz="2000" kern="100" dirty="0">
                          <a:latin typeface="Times New Roman"/>
                          <a:ea typeface="宋体"/>
                          <a:cs typeface="Times New Roman"/>
                        </a:rPr>
                        <a:t>过程，进而减少</a:t>
                      </a:r>
                      <a:r>
                        <a:rPr lang="en-US" sz="2000" kern="100" dirty="0">
                          <a:latin typeface="Times New Roman"/>
                          <a:ea typeface="宋体"/>
                          <a:cs typeface="Times New Roman"/>
                        </a:rPr>
                        <a:t> Map/Reduce</a:t>
                      </a:r>
                      <a:r>
                        <a:rPr lang="zh-CN" sz="2000" kern="100" dirty="0">
                          <a:latin typeface="Times New Roman"/>
                          <a:ea typeface="宋体"/>
                          <a:cs typeface="Times New Roman"/>
                        </a:rPr>
                        <a:t>之间的文件存储和运行时间。</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157">
                <a:tc>
                  <a:txBody>
                    <a:bodyPr/>
                    <a:lstStyle/>
                    <a:p>
                      <a:pPr algn="just">
                        <a:spcAft>
                          <a:spcPts val="0"/>
                        </a:spcAft>
                      </a:pPr>
                      <a:r>
                        <a:rPr lang="en-US" sz="2000" b="1" kern="100">
                          <a:latin typeface="Times New Roman"/>
                          <a:ea typeface="宋体"/>
                          <a:cs typeface="Times New Roman"/>
                        </a:rPr>
                        <a:t>Spark</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FF0000"/>
                          </a:solidFill>
                          <a:latin typeface="Times New Roman"/>
                          <a:ea typeface="宋体"/>
                          <a:cs typeface="Times New Roman"/>
                        </a:rPr>
                        <a:t>UC Berkeley</a:t>
                      </a:r>
                      <a:endParaRPr lang="zh-CN" sz="2800"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solidFill>
                            <a:srgbClr val="333333"/>
                          </a:solidFill>
                          <a:latin typeface="Times New Roman"/>
                          <a:ea typeface="宋体"/>
                          <a:cs typeface="Times New Roman"/>
                        </a:rPr>
                        <a:t>一种</a:t>
                      </a:r>
                      <a:r>
                        <a:rPr lang="zh-CN" sz="2000" b="1" u="sng" kern="100" dirty="0">
                          <a:solidFill>
                            <a:srgbClr val="333333"/>
                          </a:solidFill>
                          <a:latin typeface="Times New Roman"/>
                          <a:ea typeface="宋体"/>
                          <a:cs typeface="Times New Roman"/>
                        </a:rPr>
                        <a:t>大规模数据处理的通用引擎</a:t>
                      </a:r>
                      <a:r>
                        <a:rPr lang="zh-CN" sz="2000" kern="100" dirty="0">
                          <a:solidFill>
                            <a:srgbClr val="333333"/>
                          </a:solidFill>
                          <a:latin typeface="Times New Roman"/>
                          <a:ea typeface="宋体"/>
                          <a:cs typeface="Times New Roman"/>
                        </a:rPr>
                        <a:t>，</a:t>
                      </a:r>
                      <a:r>
                        <a:rPr lang="zh-CN" sz="2000" b="1" u="sng" kern="100" dirty="0">
                          <a:solidFill>
                            <a:srgbClr val="333333"/>
                          </a:solidFill>
                          <a:latin typeface="Times New Roman"/>
                          <a:ea typeface="宋体"/>
                          <a:cs typeface="Times New Roman"/>
                        </a:rPr>
                        <a:t>不仅可以实现</a:t>
                      </a:r>
                      <a:r>
                        <a:rPr lang="en-US" sz="2000" b="1" u="sng" kern="100" dirty="0" err="1">
                          <a:solidFill>
                            <a:srgbClr val="333333"/>
                          </a:solidFill>
                          <a:latin typeface="Times New Roman"/>
                          <a:ea typeface="宋体"/>
                          <a:cs typeface="Times New Roman"/>
                        </a:rPr>
                        <a:t>MapReduce</a:t>
                      </a:r>
                      <a:r>
                        <a:rPr lang="zh-CN" sz="2000" b="1" u="sng" kern="100" dirty="0">
                          <a:solidFill>
                            <a:srgbClr val="333333"/>
                          </a:solidFill>
                          <a:latin typeface="Times New Roman"/>
                          <a:ea typeface="宋体"/>
                          <a:cs typeface="Times New Roman"/>
                        </a:rPr>
                        <a:t>的功能，而且其运行速度更快</a:t>
                      </a:r>
                      <a:r>
                        <a:rPr lang="zh-CN" sz="2000" kern="100" dirty="0">
                          <a:solidFill>
                            <a:srgbClr val="333333"/>
                          </a:solidFill>
                          <a:latin typeface="Times New Roman"/>
                          <a:ea typeface="宋体"/>
                          <a:cs typeface="Times New Roman"/>
                        </a:rPr>
                        <a:t>、使用更为方便。目前，</a:t>
                      </a:r>
                      <a:r>
                        <a:rPr lang="en-US" sz="2000" kern="100" dirty="0">
                          <a:solidFill>
                            <a:srgbClr val="333333"/>
                          </a:solidFill>
                          <a:latin typeface="Times New Roman"/>
                          <a:ea typeface="宋体"/>
                          <a:cs typeface="Times New Roman"/>
                        </a:rPr>
                        <a:t>Spark</a:t>
                      </a:r>
                      <a:r>
                        <a:rPr lang="zh-CN" sz="2000" kern="100" dirty="0">
                          <a:solidFill>
                            <a:srgbClr val="333333"/>
                          </a:solidFill>
                          <a:latin typeface="Times New Roman"/>
                          <a:ea typeface="宋体"/>
                          <a:cs typeface="Times New Roman"/>
                        </a:rPr>
                        <a:t>支持</a:t>
                      </a:r>
                      <a:r>
                        <a:rPr lang="en-US" sz="2000" kern="100" dirty="0">
                          <a:solidFill>
                            <a:srgbClr val="333333"/>
                          </a:solidFill>
                          <a:latin typeface="Times New Roman"/>
                          <a:ea typeface="宋体"/>
                          <a:cs typeface="Times New Roman"/>
                        </a:rPr>
                        <a:t>Spark SQL</a:t>
                      </a:r>
                      <a:r>
                        <a:rPr lang="zh-CN" sz="2000" kern="100" dirty="0">
                          <a:solidFill>
                            <a:srgbClr val="333333"/>
                          </a:solidFill>
                          <a:latin typeface="Times New Roman"/>
                          <a:ea typeface="宋体"/>
                          <a:cs typeface="Times New Roman"/>
                        </a:rPr>
                        <a:t>查询、</a:t>
                      </a:r>
                      <a:r>
                        <a:rPr lang="zh-CN" sz="2000" b="1" kern="100" dirty="0">
                          <a:solidFill>
                            <a:srgbClr val="FF0000"/>
                          </a:solidFill>
                          <a:latin typeface="Times New Roman"/>
                          <a:ea typeface="宋体"/>
                          <a:cs typeface="Times New Roman"/>
                        </a:rPr>
                        <a:t>流式处理</a:t>
                      </a:r>
                      <a:r>
                        <a:rPr lang="zh-CN" sz="2000" kern="100" dirty="0">
                          <a:solidFill>
                            <a:srgbClr val="333333"/>
                          </a:solidFill>
                          <a:latin typeface="Times New Roman"/>
                          <a:ea typeface="宋体"/>
                          <a:cs typeface="Times New Roman"/>
                        </a:rPr>
                        <a:t>、</a:t>
                      </a:r>
                      <a:r>
                        <a:rPr lang="zh-CN" sz="2000" b="1" kern="100" dirty="0">
                          <a:solidFill>
                            <a:srgbClr val="FF0000"/>
                          </a:solidFill>
                          <a:latin typeface="Times New Roman"/>
                          <a:ea typeface="宋体"/>
                          <a:cs typeface="Times New Roman"/>
                        </a:rPr>
                        <a:t>机器学习</a:t>
                      </a:r>
                      <a:r>
                        <a:rPr lang="zh-CN" sz="2000" kern="100" dirty="0">
                          <a:solidFill>
                            <a:srgbClr val="333333"/>
                          </a:solidFill>
                          <a:latin typeface="Times New Roman"/>
                          <a:ea typeface="宋体"/>
                          <a:cs typeface="Times New Roman"/>
                        </a:rPr>
                        <a:t>和复杂分析。</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6306">
                <a:tc>
                  <a:txBody>
                    <a:bodyPr/>
                    <a:lstStyle/>
                    <a:p>
                      <a:pPr algn="just">
                        <a:spcAft>
                          <a:spcPts val="0"/>
                        </a:spcAft>
                      </a:pPr>
                      <a:r>
                        <a:rPr lang="en-US" sz="2000" b="1" kern="100">
                          <a:latin typeface="Times New Roman"/>
                          <a:ea typeface="宋体"/>
                          <a:cs typeface="Times New Roman"/>
                        </a:rPr>
                        <a:t>Storm</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FF0000"/>
                          </a:solidFill>
                          <a:latin typeface="Times New Roman"/>
                          <a:ea typeface="宋体"/>
                          <a:cs typeface="Times New Roman"/>
                        </a:rPr>
                        <a:t>Twitter</a:t>
                      </a:r>
                      <a:endParaRPr lang="zh-CN" sz="2800"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一种以</a:t>
                      </a:r>
                      <a:r>
                        <a:rPr lang="zh-CN" sz="2000" u="sng" kern="100" dirty="0">
                          <a:solidFill>
                            <a:srgbClr val="FF0000"/>
                          </a:solidFill>
                          <a:latin typeface="Times New Roman"/>
                          <a:ea typeface="宋体"/>
                          <a:cs typeface="Times New Roman"/>
                        </a:rPr>
                        <a:t>大数据流的实时处理</a:t>
                      </a:r>
                      <a:r>
                        <a:rPr lang="zh-CN" sz="2000" kern="100" dirty="0">
                          <a:latin typeface="Times New Roman"/>
                          <a:ea typeface="宋体"/>
                          <a:cs typeface="Times New Roman"/>
                        </a:rPr>
                        <a:t>为目的的</a:t>
                      </a:r>
                      <a:r>
                        <a:rPr lang="zh-CN" sz="2000" u="sng" kern="100" dirty="0">
                          <a:solidFill>
                            <a:srgbClr val="FF0000"/>
                          </a:solidFill>
                          <a:latin typeface="Times New Roman"/>
                          <a:ea typeface="宋体"/>
                          <a:cs typeface="Times New Roman"/>
                        </a:rPr>
                        <a:t>开源框架</a:t>
                      </a:r>
                      <a:r>
                        <a:rPr lang="zh-CN" sz="2000" kern="100" dirty="0">
                          <a:latin typeface="Times New Roman"/>
                          <a:ea typeface="宋体"/>
                          <a:cs typeface="Times New Roman"/>
                        </a:rPr>
                        <a:t>，可以实时处理</a:t>
                      </a:r>
                      <a:r>
                        <a:rPr lang="en-US" sz="2000" kern="100" dirty="0" err="1">
                          <a:latin typeface="Times New Roman"/>
                          <a:ea typeface="宋体"/>
                          <a:cs typeface="Times New Roman"/>
                        </a:rPr>
                        <a:t>Hadoop</a:t>
                      </a:r>
                      <a:r>
                        <a:rPr lang="zh-CN" sz="2000" kern="100" dirty="0">
                          <a:latin typeface="Times New Roman"/>
                          <a:ea typeface="宋体"/>
                          <a:cs typeface="Times New Roman"/>
                        </a:rPr>
                        <a:t>的批量任务。</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6306">
                <a:tc>
                  <a:txBody>
                    <a:bodyPr/>
                    <a:lstStyle/>
                    <a:p>
                      <a:pPr algn="just">
                        <a:spcAft>
                          <a:spcPts val="0"/>
                        </a:spcAft>
                      </a:pPr>
                      <a:r>
                        <a:rPr lang="en-US" sz="2000" b="1" kern="100" dirty="0">
                          <a:latin typeface="Times New Roman"/>
                          <a:ea typeface="宋体"/>
                          <a:cs typeface="Times New Roman"/>
                        </a:rPr>
                        <a:t>Druid</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444444"/>
                          </a:solidFill>
                          <a:latin typeface="Times New Roman"/>
                          <a:ea typeface="宋体"/>
                          <a:cs typeface="Times New Roman"/>
                        </a:rPr>
                        <a:t>Metamarkets</a:t>
                      </a:r>
                      <a:r>
                        <a:rPr lang="zh-CN" sz="2000" kern="100">
                          <a:solidFill>
                            <a:srgbClr val="444444"/>
                          </a:solidFill>
                          <a:latin typeface="Times New Roman"/>
                          <a:ea typeface="宋体"/>
                          <a:cs typeface="Times New Roman"/>
                        </a:rPr>
                        <a:t>等</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cs typeface="Times New Roman"/>
                        </a:rPr>
                        <a:t>一种主要为</a:t>
                      </a:r>
                      <a:r>
                        <a:rPr lang="zh-CN" sz="2000" u="sng" kern="100" dirty="0">
                          <a:latin typeface="Times New Roman"/>
                          <a:ea typeface="宋体"/>
                          <a:cs typeface="Times New Roman"/>
                        </a:rPr>
                        <a:t>商务智能和</a:t>
                      </a:r>
                      <a:r>
                        <a:rPr lang="en-US" sz="2000" u="sng" kern="100" dirty="0">
                          <a:latin typeface="Times New Roman"/>
                          <a:ea typeface="宋体"/>
                          <a:cs typeface="Times New Roman"/>
                        </a:rPr>
                        <a:t>OLAP</a:t>
                      </a:r>
                      <a:r>
                        <a:rPr lang="zh-CN" sz="2000" kern="100" dirty="0">
                          <a:latin typeface="Times New Roman"/>
                          <a:ea typeface="宋体"/>
                          <a:cs typeface="Times New Roman"/>
                        </a:rPr>
                        <a:t>设计的</a:t>
                      </a:r>
                      <a:r>
                        <a:rPr lang="zh-CN" sz="2000" u="sng" kern="100" dirty="0">
                          <a:latin typeface="Times New Roman"/>
                          <a:ea typeface="宋体"/>
                          <a:cs typeface="Times New Roman"/>
                        </a:rPr>
                        <a:t>面向列的分布式数据存储系统</a:t>
                      </a:r>
                      <a:r>
                        <a:rPr lang="zh-CN" sz="2000" kern="100" dirty="0">
                          <a:latin typeface="Times New Roman"/>
                          <a:ea typeface="宋体"/>
                          <a:cs typeface="Times New Roman"/>
                        </a:rPr>
                        <a:t>，可支持海量数据的实时查询与分析能力。</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2857488" y="559338"/>
            <a:ext cx="30003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表</a:t>
            </a:r>
            <a:r>
              <a:rPr lang="en-US" dirty="0"/>
              <a:t>6-2 </a:t>
            </a:r>
            <a:r>
              <a:rPr lang="zh-CN" altLang="en-US" dirty="0"/>
              <a:t>几种常用的计算框架</a:t>
            </a: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a:srcRect/>
          <a:stretch>
            <a:fillRect/>
          </a:stretch>
        </p:blipFill>
        <p:spPr bwMode="auto">
          <a:xfrm>
            <a:off x="1985982" y="738188"/>
            <a:ext cx="5372100" cy="5381625"/>
          </a:xfrm>
          <a:prstGeom prst="rect">
            <a:avLst/>
          </a:prstGeom>
          <a:noFill/>
          <a:ln w="9525">
            <a:noFill/>
            <a:miter lim="800000"/>
            <a:headEnd/>
            <a:tailEnd/>
          </a:ln>
          <a:effectLst/>
        </p:spPr>
      </p:pic>
      <p:sp>
        <p:nvSpPr>
          <p:cNvPr id="15362" name="标题 1"/>
          <p:cNvSpPr>
            <a:spLocks noGrp="1"/>
          </p:cNvSpPr>
          <p:nvPr>
            <p:ph type="title"/>
          </p:nvPr>
        </p:nvSpPr>
        <p:spPr/>
        <p:txBody>
          <a:bodyPr/>
          <a:lstStyle/>
          <a:p>
            <a:r>
              <a:rPr lang="zh-CN" altLang="en-US" dirty="0" smtClean="0"/>
              <a:t>内容简介</a:t>
            </a:r>
          </a:p>
        </p:txBody>
      </p:sp>
      <p:sp>
        <p:nvSpPr>
          <p:cNvPr id="15364" name="文本占位符 4"/>
          <p:cNvSpPr>
            <a:spLocks noGrp="1"/>
          </p:cNvSpPr>
          <p:nvPr>
            <p:ph type="body" sz="quarter" idx="14"/>
          </p:nvPr>
        </p:nvSpPr>
        <p:spPr>
          <a:xfrm>
            <a:off x="4859338" y="0"/>
            <a:ext cx="4284662" cy="260350"/>
          </a:xfrm>
          <a:ln w="9525"/>
        </p:spPr>
        <p:txBody>
          <a:bodyPr/>
          <a:lstStyle/>
          <a:p>
            <a:r>
              <a:rPr lang="zh-CN" altLang="en-US" smtClean="0"/>
              <a:t>数据科学中的基础知识</a:t>
            </a:r>
          </a:p>
        </p:txBody>
      </p:sp>
      <p:sp>
        <p:nvSpPr>
          <p:cNvPr id="9" name="圆角矩形 8"/>
          <p:cNvSpPr/>
          <p:nvPr/>
        </p:nvSpPr>
        <p:spPr>
          <a:xfrm>
            <a:off x="3571868" y="3643314"/>
            <a:ext cx="1071570" cy="4286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000364" y="6179269"/>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altLang="zh-CN" dirty="0" smtClean="0"/>
              <a:t>6</a:t>
            </a:r>
            <a:r>
              <a:rPr lang="en-US" dirty="0" smtClean="0"/>
              <a:t>-1</a:t>
            </a:r>
            <a:r>
              <a:rPr lang="zh-CN" altLang="en-US" dirty="0"/>
              <a:t>数据科学中的数据</a:t>
            </a:r>
            <a:r>
              <a:rPr lang="zh-CN" altLang="en-US" dirty="0" smtClean="0"/>
              <a:t>计算（</a:t>
            </a:r>
            <a:r>
              <a:rPr lang="en-US" altLang="zh-CN" dirty="0" smtClean="0"/>
              <a:t>1</a:t>
            </a:r>
            <a:r>
              <a:rPr lang="zh-CN" altLang="en-US" dirty="0" smtClean="0"/>
              <a:t>）</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046" y="0"/>
            <a:ext cx="8540750" cy="821913"/>
          </a:xfrm>
        </p:spPr>
        <p:txBody>
          <a:bodyPr/>
          <a:lstStyle/>
          <a:p>
            <a:r>
              <a:rPr lang="en-US" altLang="zh-CN" dirty="0" smtClean="0"/>
              <a:t>6.2.1 </a:t>
            </a:r>
            <a:r>
              <a:rPr lang="en-US" altLang="zh-CN" dirty="0" err="1" smtClean="0"/>
              <a:t>MapReduce</a:t>
            </a:r>
            <a:r>
              <a:rPr lang="zh-CN" altLang="en-US" dirty="0" smtClean="0"/>
              <a:t>基本思想</a:t>
            </a:r>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 name="矩形 6"/>
          <p:cNvSpPr/>
          <p:nvPr/>
        </p:nvSpPr>
        <p:spPr>
          <a:xfrm>
            <a:off x="714348" y="1285860"/>
            <a:ext cx="7858180" cy="48320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just"/>
            <a:endParaRPr lang="zh-CN" altLang="en-US" sz="2000" kern="100" baseline="0" dirty="0" smtClean="0">
              <a:latin typeface="Times New Roman"/>
              <a:ea typeface="宋体"/>
            </a:endParaRPr>
          </a:p>
          <a:p>
            <a:endParaRPr lang="zh-CN" altLang="en-US" sz="2400" kern="100" baseline="0" dirty="0" smtClean="0">
              <a:solidFill>
                <a:srgbClr val="333333"/>
              </a:solidFill>
              <a:latin typeface="Times New Roman" pitchFamily="18" charset="0"/>
              <a:ea typeface="宋体"/>
              <a:cs typeface="Times New Roman" pitchFamily="18" charset="0"/>
            </a:endParaRPr>
          </a:p>
          <a:p>
            <a:r>
              <a:rPr lang="en-US" altLang="zh-CN" sz="2400" kern="100" baseline="0" dirty="0" smtClean="0">
                <a:solidFill>
                  <a:srgbClr val="333333"/>
                </a:solidFill>
                <a:latin typeface="Times New Roman" pitchFamily="18" charset="0"/>
                <a:ea typeface="宋体"/>
                <a:cs typeface="Times New Roman" pitchFamily="18" charset="0"/>
              </a:rPr>
              <a:t>0067011990999991950051507004...9999999N9+00001+99999999999... </a:t>
            </a:r>
            <a:endParaRPr lang="zh-CN" altLang="en-US" sz="2400" kern="100" baseline="0" dirty="0" smtClean="0">
              <a:solidFill>
                <a:srgbClr val="333333"/>
              </a:solidFill>
              <a:latin typeface="Times New Roman" pitchFamily="18" charset="0"/>
              <a:ea typeface="宋体"/>
              <a:cs typeface="Times New Roman" pitchFamily="18" charset="0"/>
            </a:endParaRPr>
          </a:p>
          <a:p>
            <a:r>
              <a:rPr lang="en-US" altLang="zh-CN" sz="2400" kern="100" baseline="0" dirty="0" smtClean="0">
                <a:solidFill>
                  <a:srgbClr val="333333"/>
                </a:solidFill>
                <a:latin typeface="Times New Roman" pitchFamily="18" charset="0"/>
                <a:ea typeface="宋体"/>
                <a:cs typeface="Times New Roman" pitchFamily="18" charset="0"/>
              </a:rPr>
              <a:t>0043011990999991950051512004...9999999N9+00221+99999999999... </a:t>
            </a:r>
            <a:endParaRPr lang="zh-CN" altLang="en-US" sz="2400" kern="100" baseline="0" dirty="0" smtClean="0">
              <a:solidFill>
                <a:srgbClr val="333333"/>
              </a:solidFill>
              <a:latin typeface="Times New Roman" pitchFamily="18" charset="0"/>
              <a:ea typeface="宋体"/>
              <a:cs typeface="Times New Roman" pitchFamily="18" charset="0"/>
            </a:endParaRPr>
          </a:p>
          <a:p>
            <a:r>
              <a:rPr lang="en-US" altLang="zh-CN" sz="2400" kern="100" baseline="0" dirty="0" smtClean="0">
                <a:solidFill>
                  <a:srgbClr val="333333"/>
                </a:solidFill>
                <a:latin typeface="Times New Roman" pitchFamily="18" charset="0"/>
                <a:ea typeface="宋体"/>
                <a:cs typeface="Times New Roman" pitchFamily="18" charset="0"/>
              </a:rPr>
              <a:t>0043011990999991950051518004...9999999N9-00111+99999999999... </a:t>
            </a:r>
            <a:endParaRPr lang="zh-CN" altLang="en-US" sz="2400" kern="100" baseline="0" dirty="0" smtClean="0">
              <a:solidFill>
                <a:srgbClr val="333333"/>
              </a:solidFill>
              <a:latin typeface="Times New Roman" pitchFamily="18" charset="0"/>
              <a:ea typeface="宋体"/>
              <a:cs typeface="Times New Roman" pitchFamily="18" charset="0"/>
            </a:endParaRPr>
          </a:p>
          <a:p>
            <a:r>
              <a:rPr lang="en-US" altLang="zh-CN" sz="2400" kern="100" baseline="0" dirty="0" smtClean="0">
                <a:solidFill>
                  <a:srgbClr val="333333"/>
                </a:solidFill>
                <a:latin typeface="Times New Roman" pitchFamily="18" charset="0"/>
                <a:ea typeface="宋体"/>
                <a:cs typeface="Times New Roman" pitchFamily="18" charset="0"/>
              </a:rPr>
              <a:t>0043012650999991949032412004...0500001N9+01111+99999999999... </a:t>
            </a:r>
            <a:endParaRPr lang="zh-CN" altLang="en-US" sz="2400" kern="100" baseline="0" dirty="0" smtClean="0">
              <a:solidFill>
                <a:srgbClr val="333333"/>
              </a:solidFill>
              <a:latin typeface="Times New Roman" pitchFamily="18" charset="0"/>
              <a:ea typeface="宋体"/>
              <a:cs typeface="Times New Roman" pitchFamily="18" charset="0"/>
            </a:endParaRPr>
          </a:p>
          <a:p>
            <a:r>
              <a:rPr lang="en-US" altLang="zh-CN" sz="2400" kern="100" baseline="0" dirty="0" smtClean="0">
                <a:solidFill>
                  <a:srgbClr val="333333"/>
                </a:solidFill>
                <a:latin typeface="Times New Roman" pitchFamily="18" charset="0"/>
                <a:ea typeface="宋体"/>
                <a:cs typeface="Times New Roman" pitchFamily="18" charset="0"/>
              </a:rPr>
              <a:t>0043012650999991949032418004...0500001N9+00781+99999999999... </a:t>
            </a:r>
            <a:endParaRPr lang="zh-CN" altLang="en-US" sz="2400" kern="100" baseline="0" dirty="0" smtClean="0">
              <a:solidFill>
                <a:srgbClr val="333333"/>
              </a:solidFill>
              <a:latin typeface="Times New Roman" pitchFamily="18" charset="0"/>
              <a:ea typeface="宋体"/>
              <a:cs typeface="Times New Roman" pitchFamily="18" charset="0"/>
            </a:endParaRPr>
          </a:p>
          <a:p>
            <a:endParaRPr lang="zh-CN" altLang="en-US" sz="2400" kern="100" baseline="0" dirty="0" smtClean="0">
              <a:solidFill>
                <a:srgbClr val="333333"/>
              </a:solidFill>
              <a:latin typeface="Times New Roman"/>
              <a:ea typeface="宋体"/>
            </a:endParaRPr>
          </a:p>
        </p:txBody>
      </p:sp>
      <p:sp>
        <p:nvSpPr>
          <p:cNvPr id="3" name="文本框 2"/>
          <p:cNvSpPr txBox="1"/>
          <p:nvPr/>
        </p:nvSpPr>
        <p:spPr>
          <a:xfrm>
            <a:off x="1187624" y="821913"/>
            <a:ext cx="6589302" cy="369332"/>
          </a:xfrm>
          <a:prstGeom prst="rect">
            <a:avLst/>
          </a:prstGeom>
          <a:noFill/>
          <a:ln>
            <a:solidFill>
              <a:srgbClr val="FF0000"/>
            </a:solidFill>
          </a:ln>
        </p:spPr>
        <p:txBody>
          <a:bodyPr wrap="square" rtlCol="0">
            <a:spAutoFit/>
          </a:bodyPr>
          <a:lstStyle/>
          <a:p>
            <a:r>
              <a:rPr lang="zh-CN" altLang="en-US" dirty="0" smtClean="0"/>
              <a:t>例：采用</a:t>
            </a:r>
            <a:r>
              <a:rPr lang="en-US" altLang="zh-CN" dirty="0" err="1" smtClean="0"/>
              <a:t>MapReduce</a:t>
            </a:r>
            <a:r>
              <a:rPr lang="zh-CN" altLang="en-US" dirty="0" smtClean="0"/>
              <a:t>技术从</a:t>
            </a:r>
            <a:r>
              <a:rPr lang="en-US" altLang="zh-CN" dirty="0" smtClean="0"/>
              <a:t>NCDC</a:t>
            </a:r>
            <a:r>
              <a:rPr lang="zh-CN" altLang="en-US" dirty="0" smtClean="0"/>
              <a:t>数据中找出每年的最高气温</a:t>
            </a:r>
            <a:endParaRPr lang="zh-CN" altLang="en-US" dirty="0"/>
          </a:p>
        </p:txBody>
      </p:sp>
      <p:sp>
        <p:nvSpPr>
          <p:cNvPr id="8" name="文本框 7"/>
          <p:cNvSpPr txBox="1"/>
          <p:nvPr/>
        </p:nvSpPr>
        <p:spPr>
          <a:xfrm>
            <a:off x="3546170" y="5373216"/>
            <a:ext cx="3834142" cy="461665"/>
          </a:xfrm>
          <a:prstGeom prst="rect">
            <a:avLst/>
          </a:prstGeom>
          <a:noFill/>
          <a:ln>
            <a:solidFill>
              <a:srgbClr val="FF0000"/>
            </a:solidFill>
          </a:ln>
        </p:spPr>
        <p:txBody>
          <a:bodyPr wrap="square" rtlCol="0">
            <a:spAutoFit/>
          </a:bodyPr>
          <a:lstStyle/>
          <a:p>
            <a:r>
              <a:rPr lang="en-US" altLang="zh-CN" sz="2400" dirty="0" smtClean="0"/>
              <a:t>NCDC</a:t>
            </a:r>
            <a:r>
              <a:rPr lang="zh-CN" altLang="en-US" sz="2400" dirty="0" smtClean="0"/>
              <a:t>关于气温的原始数据</a:t>
            </a:r>
            <a:endParaRPr lang="zh-CN" altLang="en-US" sz="2400" dirty="0"/>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Rectangle 2"/>
          <p:cNvSpPr>
            <a:spLocks noChangeArrowheads="1"/>
          </p:cNvSpPr>
          <p:nvPr/>
        </p:nvSpPr>
        <p:spPr bwMode="auto">
          <a:xfrm>
            <a:off x="571472" y="1142984"/>
            <a:ext cx="7929618" cy="480131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cs typeface="Times New Roman" pitchFamily="18" charset="0"/>
              </a:rPr>
              <a:t>(0,0067011990999991950051507004...9999999N9+00001+99999999999...) </a:t>
            </a:r>
            <a:endParaRPr kumimoji="0" lang="en-US"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cs typeface="Times New Roman" pitchFamily="18" charset="0"/>
              </a:rPr>
              <a:t>(106,0043011990999991950051512004...9999999N9+00221+99999999999...) </a:t>
            </a:r>
            <a:endParaRPr kumimoji="0" lang="en-US"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cs typeface="Times New Roman" pitchFamily="18" charset="0"/>
              </a:rPr>
              <a:t>(212, 0043011990999991950051518004...9999999N9-00111+99999999999...) </a:t>
            </a:r>
            <a:endParaRPr kumimoji="0" lang="en-US"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cs typeface="Times New Roman" pitchFamily="18" charset="0"/>
              </a:rPr>
              <a:t>(318,0043012650999991949032412004...0500001N9+01111+99999999999...) </a:t>
            </a:r>
            <a:endParaRPr kumimoji="0" lang="en-US"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cs typeface="Times New Roman" pitchFamily="18" charset="0"/>
              </a:rPr>
              <a:t>(424,0043012650999991949032418004...0500001N9+00781+99999999999...)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文本框 6"/>
          <p:cNvSpPr txBox="1"/>
          <p:nvPr/>
        </p:nvSpPr>
        <p:spPr>
          <a:xfrm>
            <a:off x="991597" y="520575"/>
            <a:ext cx="6589302" cy="646331"/>
          </a:xfrm>
          <a:prstGeom prst="rect">
            <a:avLst/>
          </a:prstGeom>
          <a:noFill/>
          <a:ln>
            <a:solidFill>
              <a:srgbClr val="FF0000"/>
            </a:solidFill>
          </a:ln>
        </p:spPr>
        <p:txBody>
          <a:bodyPr wrap="square" rtlCol="0">
            <a:spAutoFit/>
          </a:bodyPr>
          <a:lstStyle/>
          <a:p>
            <a:r>
              <a:rPr lang="zh-CN" altLang="en-US" dirty="0" smtClean="0"/>
              <a:t>对原始数据进行一定的</a:t>
            </a:r>
            <a:r>
              <a:rPr lang="zh-CN" altLang="en-US" b="1" u="sng" dirty="0" smtClean="0">
                <a:solidFill>
                  <a:srgbClr val="FF0000"/>
                </a:solidFill>
              </a:rPr>
              <a:t>数据预处理</a:t>
            </a:r>
            <a:r>
              <a:rPr lang="zh-CN" altLang="en-US" dirty="0" smtClean="0"/>
              <a:t>操作，包括类型转换、数据抽取、数据筛选等。</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 name="矩形 6"/>
          <p:cNvSpPr/>
          <p:nvPr/>
        </p:nvSpPr>
        <p:spPr>
          <a:xfrm>
            <a:off x="571472" y="511729"/>
            <a:ext cx="7143800" cy="26161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endParaRPr lang="zh-CN" altLang="en-US" sz="2000" dirty="0" smtClean="0"/>
          </a:p>
          <a:p>
            <a:r>
              <a:rPr lang="en-US" altLang="zh-CN" sz="2400" dirty="0" smtClean="0">
                <a:solidFill>
                  <a:schemeClr val="tx1"/>
                </a:solidFill>
                <a:latin typeface="Times New Roman" pitchFamily="18" charset="0"/>
                <a:cs typeface="Times New Roman" pitchFamily="18" charset="0"/>
              </a:rPr>
              <a:t>(1950, 0) </a:t>
            </a:r>
          </a:p>
          <a:p>
            <a:r>
              <a:rPr lang="en-US" altLang="zh-CN" sz="2400" dirty="0" smtClean="0">
                <a:solidFill>
                  <a:schemeClr val="tx1"/>
                </a:solidFill>
                <a:latin typeface="Times New Roman" pitchFamily="18" charset="0"/>
                <a:cs typeface="Times New Roman" pitchFamily="18" charset="0"/>
              </a:rPr>
              <a:t>(1950, 22) </a:t>
            </a:r>
          </a:p>
          <a:p>
            <a:r>
              <a:rPr lang="en-US" altLang="zh-CN" sz="2400" dirty="0" smtClean="0">
                <a:solidFill>
                  <a:schemeClr val="tx1"/>
                </a:solidFill>
                <a:latin typeface="Times New Roman" pitchFamily="18" charset="0"/>
                <a:cs typeface="Times New Roman" pitchFamily="18" charset="0"/>
              </a:rPr>
              <a:t>(1950, −11) </a:t>
            </a:r>
          </a:p>
          <a:p>
            <a:r>
              <a:rPr lang="en-US" altLang="zh-CN" sz="2400" dirty="0" smtClean="0">
                <a:solidFill>
                  <a:schemeClr val="tx1"/>
                </a:solidFill>
                <a:latin typeface="Times New Roman" pitchFamily="18" charset="0"/>
                <a:cs typeface="Times New Roman" pitchFamily="18" charset="0"/>
              </a:rPr>
              <a:t>(1949, 111) </a:t>
            </a:r>
          </a:p>
          <a:p>
            <a:r>
              <a:rPr lang="en-US" altLang="zh-CN" sz="2400" dirty="0" smtClean="0">
                <a:solidFill>
                  <a:schemeClr val="tx1"/>
                </a:solidFill>
                <a:latin typeface="Times New Roman" pitchFamily="18" charset="0"/>
                <a:cs typeface="Times New Roman" pitchFamily="18" charset="0"/>
              </a:rPr>
              <a:t>(1949, 78) </a:t>
            </a:r>
          </a:p>
          <a:p>
            <a:endParaRPr lang="en-US" altLang="zh-CN" sz="2000" dirty="0"/>
          </a:p>
        </p:txBody>
      </p:sp>
      <p:sp>
        <p:nvSpPr>
          <p:cNvPr id="64514" name="Rectangle 2"/>
          <p:cNvSpPr>
            <a:spLocks noChangeArrowheads="1"/>
          </p:cNvSpPr>
          <p:nvPr/>
        </p:nvSpPr>
        <p:spPr bwMode="auto">
          <a:xfrm>
            <a:off x="571472" y="3226561"/>
            <a:ext cx="7143800" cy="150810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(1949, [111, 78])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(1950, [0, 22,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64515" name="Rectangle 3"/>
          <p:cNvSpPr>
            <a:spLocks noChangeArrowheads="1"/>
          </p:cNvSpPr>
          <p:nvPr/>
        </p:nvSpPr>
        <p:spPr bwMode="auto">
          <a:xfrm>
            <a:off x="571472" y="4857760"/>
            <a:ext cx="7143800" cy="14465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(1949, 111)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333333"/>
                </a:solidFill>
                <a:effectLst/>
                <a:latin typeface="Times New Roman" pitchFamily="18" charset="0"/>
                <a:ea typeface="宋体" pitchFamily="2" charset="-122"/>
                <a:cs typeface="Times New Roman" pitchFamily="18" charset="0"/>
              </a:rPr>
              <a:t>(1950, 22)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 name="文本框 1"/>
          <p:cNvSpPr txBox="1"/>
          <p:nvPr/>
        </p:nvSpPr>
        <p:spPr>
          <a:xfrm>
            <a:off x="2411760" y="721612"/>
            <a:ext cx="4320480" cy="369332"/>
          </a:xfrm>
          <a:prstGeom prst="rect">
            <a:avLst/>
          </a:prstGeom>
          <a:noFill/>
          <a:ln>
            <a:solidFill>
              <a:srgbClr val="FF0000"/>
            </a:solidFill>
          </a:ln>
        </p:spPr>
        <p:txBody>
          <a:bodyPr wrap="square" rtlCol="0">
            <a:spAutoFit/>
          </a:bodyPr>
          <a:lstStyle/>
          <a:p>
            <a:r>
              <a:rPr lang="en-US" altLang="zh-CN" dirty="0" smtClean="0"/>
              <a:t>Map()</a:t>
            </a:r>
            <a:r>
              <a:rPr lang="zh-CN" altLang="en-US" dirty="0" smtClean="0"/>
              <a:t>函数的功能是提取</a:t>
            </a:r>
            <a:r>
              <a:rPr lang="zh-CN" altLang="en-US" b="1" dirty="0" smtClean="0"/>
              <a:t>年份</a:t>
            </a:r>
            <a:r>
              <a:rPr lang="zh-CN" altLang="en-US" dirty="0" smtClean="0"/>
              <a:t>和</a:t>
            </a:r>
            <a:r>
              <a:rPr lang="zh-CN" altLang="en-US" b="1" dirty="0" smtClean="0"/>
              <a:t>气温信息</a:t>
            </a:r>
            <a:endParaRPr lang="zh-CN" altLang="en-US" b="1" dirty="0"/>
          </a:p>
        </p:txBody>
      </p:sp>
      <p:sp>
        <p:nvSpPr>
          <p:cNvPr id="8" name="文本框 7"/>
          <p:cNvSpPr txBox="1"/>
          <p:nvPr/>
        </p:nvSpPr>
        <p:spPr>
          <a:xfrm>
            <a:off x="2291208" y="1519183"/>
            <a:ext cx="4968552" cy="1200329"/>
          </a:xfrm>
          <a:prstGeom prst="rect">
            <a:avLst/>
          </a:prstGeom>
          <a:noFill/>
          <a:ln>
            <a:solidFill>
              <a:srgbClr val="FF0000"/>
            </a:solidFill>
          </a:ln>
        </p:spPr>
        <p:txBody>
          <a:bodyPr wrap="square" rtlCol="0">
            <a:spAutoFit/>
          </a:bodyPr>
          <a:lstStyle/>
          <a:p>
            <a:r>
              <a:rPr lang="zh-CN" altLang="en-US" dirty="0" smtClean="0"/>
              <a:t>为了降低</a:t>
            </a:r>
            <a:r>
              <a:rPr lang="en-US" altLang="zh-CN" dirty="0" smtClean="0"/>
              <a:t>map()</a:t>
            </a:r>
            <a:r>
              <a:rPr lang="zh-CN" altLang="en-US" dirty="0" smtClean="0"/>
              <a:t>和</a:t>
            </a:r>
            <a:r>
              <a:rPr lang="en-US" altLang="zh-CN" dirty="0" smtClean="0"/>
              <a:t>reduce()</a:t>
            </a:r>
            <a:r>
              <a:rPr lang="zh-CN" altLang="en-US" dirty="0" smtClean="0"/>
              <a:t>函数之间的数据传递以及方便</a:t>
            </a:r>
            <a:r>
              <a:rPr lang="en-US" altLang="zh-CN" dirty="0" smtClean="0"/>
              <a:t>reduce()</a:t>
            </a:r>
            <a:r>
              <a:rPr lang="zh-CN" altLang="en-US" dirty="0" smtClean="0"/>
              <a:t>函数的处理等目录：</a:t>
            </a:r>
            <a:endParaRPr lang="en-US" altLang="zh-CN" dirty="0" smtClean="0"/>
          </a:p>
          <a:p>
            <a:r>
              <a:rPr lang="en-US" altLang="zh-CN" dirty="0" smtClean="0"/>
              <a:t>Shuffle:</a:t>
            </a:r>
            <a:r>
              <a:rPr lang="zh-CN" altLang="en-US" dirty="0" smtClean="0"/>
              <a:t>对</a:t>
            </a:r>
            <a:r>
              <a:rPr lang="en-US" altLang="zh-CN" dirty="0" smtClean="0"/>
              <a:t>map()</a:t>
            </a:r>
            <a:r>
              <a:rPr lang="zh-CN" altLang="en-US" dirty="0" smtClean="0"/>
              <a:t>函数的输出进行一定的处理（排序、分组）之后 ，再发送给</a:t>
            </a:r>
            <a:r>
              <a:rPr lang="en-US" altLang="zh-CN" dirty="0" smtClean="0"/>
              <a:t>reduce()</a:t>
            </a:r>
            <a:r>
              <a:rPr lang="zh-CN" altLang="en-US" dirty="0" smtClean="0"/>
              <a:t>函数</a:t>
            </a:r>
            <a:endParaRPr lang="zh-CN" altLang="en-US" dirty="0"/>
          </a:p>
        </p:txBody>
      </p:sp>
      <p:sp>
        <p:nvSpPr>
          <p:cNvPr id="9" name="文本框 8"/>
          <p:cNvSpPr txBox="1"/>
          <p:nvPr/>
        </p:nvSpPr>
        <p:spPr>
          <a:xfrm>
            <a:off x="3419872" y="3674832"/>
            <a:ext cx="2468887" cy="369332"/>
          </a:xfrm>
          <a:prstGeom prst="rect">
            <a:avLst/>
          </a:prstGeom>
          <a:noFill/>
          <a:ln>
            <a:solidFill>
              <a:srgbClr val="FF0000"/>
            </a:solidFill>
          </a:ln>
        </p:spPr>
        <p:txBody>
          <a:bodyPr wrap="square" rtlCol="0">
            <a:spAutoFit/>
          </a:bodyPr>
          <a:lstStyle/>
          <a:p>
            <a:r>
              <a:rPr lang="en-US" altLang="zh-CN" dirty="0" smtClean="0"/>
              <a:t>Reduce()</a:t>
            </a:r>
            <a:r>
              <a:rPr lang="zh-CN" altLang="en-US" dirty="0" smtClean="0"/>
              <a:t>函数的输入</a:t>
            </a:r>
            <a:endParaRPr lang="zh-CN" altLang="en-US" dirty="0"/>
          </a:p>
        </p:txBody>
      </p:sp>
      <p:sp>
        <p:nvSpPr>
          <p:cNvPr id="3" name="下箭头 2"/>
          <p:cNvSpPr/>
          <p:nvPr/>
        </p:nvSpPr>
        <p:spPr>
          <a:xfrm>
            <a:off x="4427984" y="2902602"/>
            <a:ext cx="504056" cy="803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651248" y="5257869"/>
            <a:ext cx="4248472" cy="646331"/>
          </a:xfrm>
          <a:prstGeom prst="rect">
            <a:avLst/>
          </a:prstGeom>
          <a:noFill/>
          <a:ln>
            <a:solidFill>
              <a:srgbClr val="FF0000"/>
            </a:solidFill>
          </a:ln>
        </p:spPr>
        <p:txBody>
          <a:bodyPr wrap="square" rtlCol="0">
            <a:spAutoFit/>
          </a:bodyPr>
          <a:lstStyle/>
          <a:p>
            <a:r>
              <a:rPr lang="en-US" altLang="zh-CN" dirty="0" smtClean="0"/>
              <a:t>Reduce()</a:t>
            </a:r>
            <a:r>
              <a:rPr lang="zh-CN" altLang="en-US" dirty="0" smtClean="0"/>
              <a:t>函数遍历整个列表并从中找出每一年的全球最高气温记录</a:t>
            </a:r>
            <a:endParaRPr lang="zh-CN" altLang="en-US" dirty="0"/>
          </a:p>
        </p:txBody>
      </p:sp>
      <p:sp>
        <p:nvSpPr>
          <p:cNvPr id="6" name="矩形 5"/>
          <p:cNvSpPr/>
          <p:nvPr/>
        </p:nvSpPr>
        <p:spPr>
          <a:xfrm>
            <a:off x="3754068" y="2948206"/>
            <a:ext cx="1800493" cy="369332"/>
          </a:xfrm>
          <a:prstGeom prst="rect">
            <a:avLst/>
          </a:prstGeom>
          <a:ln>
            <a:solidFill>
              <a:srgbClr val="FF0000"/>
            </a:solidFill>
          </a:ln>
        </p:spPr>
        <p:txBody>
          <a:bodyPr wrap="none">
            <a:spAutoFit/>
          </a:bodyPr>
          <a:lstStyle/>
          <a:p>
            <a:r>
              <a:rPr lang="zh-CN" altLang="en-US" dirty="0"/>
              <a:t>（排序、分组）</a:t>
            </a: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descr="C:\Users\lenovo\AppData\Roaming\Tencent\Users\527899385\QQ\WinTemp\RichOle\2%Z(X[]~$32LVKS`64B(TO3.png"/>
          <p:cNvPicPr/>
          <p:nvPr/>
        </p:nvPicPr>
        <p:blipFill>
          <a:blip r:embed="rId2" cstate="print"/>
          <a:srcRect/>
          <a:stretch>
            <a:fillRect/>
          </a:stretch>
        </p:blipFill>
        <p:spPr bwMode="auto">
          <a:xfrm>
            <a:off x="382450" y="800591"/>
            <a:ext cx="8379100" cy="1857388"/>
          </a:xfrm>
          <a:prstGeom prst="rect">
            <a:avLst/>
          </a:prstGeom>
          <a:noFill/>
          <a:ln w="9525">
            <a:noFill/>
            <a:miter lim="800000"/>
            <a:headEnd/>
            <a:tailEnd/>
          </a:ln>
        </p:spPr>
      </p:pic>
      <p:sp>
        <p:nvSpPr>
          <p:cNvPr id="7" name="TextBox 6"/>
          <p:cNvSpPr txBox="1"/>
          <p:nvPr/>
        </p:nvSpPr>
        <p:spPr>
          <a:xfrm>
            <a:off x="2928926" y="2786058"/>
            <a:ext cx="342902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dirty="0" smtClean="0"/>
              <a:t> </a:t>
            </a:r>
            <a:r>
              <a:rPr lang="en-US" dirty="0" err="1"/>
              <a:t>MapReduce</a:t>
            </a:r>
            <a:r>
              <a:rPr lang="zh-CN" altLang="en-US" dirty="0"/>
              <a:t>的逻辑数据流</a:t>
            </a:r>
          </a:p>
        </p:txBody>
      </p:sp>
      <p:sp>
        <p:nvSpPr>
          <p:cNvPr id="8" name="TextBox 7"/>
          <p:cNvSpPr txBox="1"/>
          <p:nvPr/>
        </p:nvSpPr>
        <p:spPr>
          <a:xfrm>
            <a:off x="571472" y="3357562"/>
            <a:ext cx="8143932" cy="267765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err="1"/>
              <a:t>MapReduce</a:t>
            </a:r>
            <a:r>
              <a:rPr lang="zh-CN" altLang="en-US" sz="2400" dirty="0"/>
              <a:t>这套分布式处理框架常用</a:t>
            </a:r>
            <a:r>
              <a:rPr lang="zh-CN" altLang="en-US" sz="2400" dirty="0" smtClean="0"/>
              <a:t>于</a:t>
            </a:r>
            <a:r>
              <a:rPr lang="en-US" altLang="zh-CN" sz="2400" dirty="0" smtClean="0"/>
              <a:t>:</a:t>
            </a:r>
          </a:p>
          <a:p>
            <a:pPr lvl="1"/>
            <a:r>
              <a:rPr lang="zh-CN" altLang="en-US" sz="2400" dirty="0"/>
              <a:t>分布式</a:t>
            </a:r>
            <a:r>
              <a:rPr lang="en-US" sz="2400" dirty="0" err="1" smtClean="0"/>
              <a:t>Grep</a:t>
            </a:r>
            <a:endParaRPr lang="en-US" sz="2400" dirty="0" smtClean="0"/>
          </a:p>
          <a:p>
            <a:pPr lvl="1"/>
            <a:r>
              <a:rPr lang="en-US" sz="2400" b="1" u="sng" dirty="0">
                <a:solidFill>
                  <a:srgbClr val="FF0000"/>
                </a:solidFill>
              </a:rPr>
              <a:t>URL</a:t>
            </a:r>
            <a:r>
              <a:rPr lang="zh-CN" altLang="en-US" sz="2400" b="1" u="sng" dirty="0">
                <a:solidFill>
                  <a:srgbClr val="FF0000"/>
                </a:solidFill>
              </a:rPr>
              <a:t>访问频率</a:t>
            </a:r>
            <a:r>
              <a:rPr lang="zh-CN" altLang="en-US" sz="2400" b="1" u="sng" dirty="0" smtClean="0">
                <a:solidFill>
                  <a:srgbClr val="FF0000"/>
                </a:solidFill>
              </a:rPr>
              <a:t>统计</a:t>
            </a:r>
            <a:endParaRPr lang="en-US" altLang="zh-CN" sz="2400" b="1" u="sng" dirty="0" smtClean="0">
              <a:solidFill>
                <a:srgbClr val="FF0000"/>
              </a:solidFill>
            </a:endParaRPr>
          </a:p>
          <a:p>
            <a:pPr lvl="1"/>
            <a:r>
              <a:rPr lang="zh-CN" altLang="en-US" sz="2400" dirty="0"/>
              <a:t>逆向</a:t>
            </a:r>
            <a:r>
              <a:rPr lang="en-US" sz="2400" dirty="0"/>
              <a:t>Web-Link </a:t>
            </a:r>
            <a:r>
              <a:rPr lang="zh-CN" altLang="en-US" sz="2400" dirty="0" smtClean="0"/>
              <a:t>图</a:t>
            </a:r>
            <a:endParaRPr lang="en-US" altLang="zh-CN" sz="2400" dirty="0" smtClean="0"/>
          </a:p>
          <a:p>
            <a:pPr lvl="1"/>
            <a:r>
              <a:rPr lang="zh-CN" altLang="en-US" sz="2400" dirty="0"/>
              <a:t>主机关键向量指标（</a:t>
            </a:r>
            <a:r>
              <a:rPr lang="en-US" sz="2400" dirty="0"/>
              <a:t>Term-Vector per Hosts</a:t>
            </a:r>
            <a:r>
              <a:rPr lang="zh-CN" altLang="en-US" sz="2400" dirty="0" smtClean="0"/>
              <a:t>）</a:t>
            </a:r>
            <a:endParaRPr lang="en-US" altLang="zh-CN" sz="2400" dirty="0" smtClean="0"/>
          </a:p>
          <a:p>
            <a:pPr lvl="1"/>
            <a:r>
              <a:rPr lang="zh-CN" altLang="en-US" sz="2400" dirty="0"/>
              <a:t>逆序</a:t>
            </a:r>
            <a:r>
              <a:rPr lang="zh-CN" altLang="en-US" sz="2400" dirty="0" smtClean="0"/>
              <a:t>索引</a:t>
            </a:r>
            <a:endParaRPr lang="en-US" altLang="zh-CN" sz="2400" dirty="0" smtClean="0"/>
          </a:p>
          <a:p>
            <a:pPr lvl="1"/>
            <a:r>
              <a:rPr lang="zh-CN" altLang="en-US" sz="2400" dirty="0"/>
              <a:t>分布式排序</a:t>
            </a:r>
          </a:p>
        </p:txBody>
      </p:sp>
      <p:sp>
        <p:nvSpPr>
          <p:cNvPr id="2" name="矩形 1"/>
          <p:cNvSpPr/>
          <p:nvPr/>
        </p:nvSpPr>
        <p:spPr>
          <a:xfrm>
            <a:off x="1582082" y="615925"/>
            <a:ext cx="1346844" cy="369332"/>
          </a:xfrm>
          <a:prstGeom prst="rect">
            <a:avLst/>
          </a:prstGeom>
        </p:spPr>
        <p:txBody>
          <a:bodyPr wrap="none">
            <a:spAutoFit/>
          </a:bodyPr>
          <a:lstStyle/>
          <a:p>
            <a:r>
              <a:rPr lang="zh-CN" altLang="en-US" b="1" u="sng" dirty="0">
                <a:solidFill>
                  <a:srgbClr val="FF0000"/>
                </a:solidFill>
              </a:rPr>
              <a:t>数据预处理</a:t>
            </a:r>
            <a:endParaRPr lang="zh-CN" altLang="en-US" dirty="0"/>
          </a:p>
        </p:txBody>
      </p:sp>
      <p:sp>
        <p:nvSpPr>
          <p:cNvPr id="3" name="文本框 2"/>
          <p:cNvSpPr txBox="1"/>
          <p:nvPr/>
        </p:nvSpPr>
        <p:spPr>
          <a:xfrm>
            <a:off x="1331640" y="6167350"/>
            <a:ext cx="6480720" cy="400110"/>
          </a:xfrm>
          <a:prstGeom prst="rect">
            <a:avLst/>
          </a:prstGeom>
          <a:noFill/>
          <a:ln>
            <a:solidFill>
              <a:srgbClr val="FF0000"/>
            </a:solidFill>
          </a:ln>
        </p:spPr>
        <p:txBody>
          <a:bodyPr wrap="square" rtlCol="0">
            <a:spAutoFit/>
          </a:bodyPr>
          <a:lstStyle/>
          <a:p>
            <a:r>
              <a:rPr lang="zh-CN" altLang="en-US" sz="2000" b="1" dirty="0" smtClean="0">
                <a:solidFill>
                  <a:srgbClr val="FF0000"/>
                </a:solidFill>
              </a:rPr>
              <a:t>总结：适用于大规模（</a:t>
            </a:r>
            <a:r>
              <a:rPr lang="en-US" altLang="zh-CN" sz="2000" b="1" dirty="0" smtClean="0">
                <a:solidFill>
                  <a:srgbClr val="FF0000"/>
                </a:solidFill>
              </a:rPr>
              <a:t>key</a:t>
            </a:r>
            <a:r>
              <a:rPr lang="zh-CN" altLang="en-US" sz="2000" b="1" dirty="0" smtClean="0">
                <a:solidFill>
                  <a:srgbClr val="FF0000"/>
                </a:solidFill>
              </a:rPr>
              <a:t>，</a:t>
            </a:r>
            <a:r>
              <a:rPr lang="en-US" altLang="zh-CN" sz="2000" b="1" dirty="0" smtClean="0">
                <a:solidFill>
                  <a:srgbClr val="FF0000"/>
                </a:solidFill>
              </a:rPr>
              <a:t>value</a:t>
            </a:r>
            <a:r>
              <a:rPr lang="zh-CN" altLang="en-US" sz="2000" b="1" dirty="0" smtClean="0">
                <a:solidFill>
                  <a:srgbClr val="FF0000"/>
                </a:solidFill>
              </a:rPr>
              <a:t>）类型的数据分析</a:t>
            </a:r>
            <a:endParaRPr lang="zh-CN" altLang="en-US" sz="2000" b="1" dirty="0">
              <a:solidFill>
                <a:srgbClr val="FF0000"/>
              </a:solidFill>
            </a:endParaRPr>
          </a:p>
        </p:txBody>
      </p:sp>
      <p:sp>
        <p:nvSpPr>
          <p:cNvPr id="9" name="椭圆 8"/>
          <p:cNvSpPr/>
          <p:nvPr/>
        </p:nvSpPr>
        <p:spPr>
          <a:xfrm>
            <a:off x="4644008" y="1340768"/>
            <a:ext cx="1512168" cy="79208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059832" y="908719"/>
            <a:ext cx="504056" cy="25655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286248" y="908719"/>
            <a:ext cx="573784" cy="2860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94132" y="896778"/>
            <a:ext cx="573784" cy="2860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矩形 5"/>
          <p:cNvSpPr/>
          <p:nvPr/>
        </p:nvSpPr>
        <p:spPr>
          <a:xfrm>
            <a:off x="935305" y="2492896"/>
            <a:ext cx="7501990" cy="1526059"/>
          </a:xfrm>
          <a:prstGeom prst="rect">
            <a:avLst/>
          </a:prstGeom>
        </p:spPr>
        <p:txBody>
          <a:bodyPr wrap="square">
            <a:spAutoFit/>
          </a:bodyPr>
          <a:lstStyle/>
          <a:p>
            <a:pPr algn="ctr">
              <a:lnSpc>
                <a:spcPct val="150000"/>
              </a:lnSpc>
            </a:pPr>
            <a:r>
              <a:rPr lang="zh-CN" altLang="en-US" sz="3300" spc="225" dirty="0">
                <a:latin typeface="+mj-ea"/>
                <a:ea typeface="+mj-ea"/>
              </a:rPr>
              <a:t>怎样通过</a:t>
            </a:r>
            <a:r>
              <a:rPr lang="en-US" altLang="zh-CN" sz="3300" spc="225" dirty="0" err="1">
                <a:latin typeface="+mj-ea"/>
                <a:ea typeface="+mj-ea"/>
              </a:rPr>
              <a:t>MapReduce</a:t>
            </a:r>
            <a:r>
              <a:rPr lang="zh-CN" altLang="en-US" sz="3300" spc="225" dirty="0">
                <a:latin typeface="+mj-ea"/>
                <a:ea typeface="+mj-ea"/>
              </a:rPr>
              <a:t>完成排序工作，使其有序（字典序</a:t>
            </a:r>
            <a:r>
              <a:rPr lang="zh-CN" altLang="en-US" sz="3300" spc="225" dirty="0" smtClean="0">
                <a:latin typeface="+mj-ea"/>
                <a:ea typeface="+mj-ea"/>
              </a:rPr>
              <a:t>）？</a:t>
            </a:r>
            <a:endParaRPr lang="zh-CN" altLang="en-US" sz="3300" spc="225" dirty="0">
              <a:latin typeface="+mj-ea"/>
              <a:ea typeface="+mj-ea"/>
            </a:endParaRPr>
          </a:p>
        </p:txBody>
      </p:sp>
    </p:spTree>
    <p:extLst>
      <p:ext uri="{BB962C8B-B14F-4D97-AF65-F5344CB8AC3E}">
        <p14:creationId xmlns:p14="http://schemas.microsoft.com/office/powerpoint/2010/main" val="2780973346"/>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文本框 5"/>
          <p:cNvSpPr txBox="1"/>
          <p:nvPr/>
        </p:nvSpPr>
        <p:spPr>
          <a:xfrm>
            <a:off x="310666" y="1072650"/>
            <a:ext cx="1723549" cy="461665"/>
          </a:xfrm>
          <a:prstGeom prst="rect">
            <a:avLst/>
          </a:prstGeom>
          <a:noFill/>
        </p:spPr>
        <p:txBody>
          <a:bodyPr wrap="none" rtlCol="0">
            <a:spAutoFit/>
          </a:bodyPr>
          <a:lstStyle/>
          <a:p>
            <a:r>
              <a:rPr lang="zh-CN" altLang="en-US" sz="2400" b="1" dirty="0">
                <a:solidFill>
                  <a:schemeClr val="accent6"/>
                </a:solidFill>
              </a:rPr>
              <a:t>第一个步骤</a:t>
            </a:r>
          </a:p>
        </p:txBody>
      </p:sp>
      <p:pic>
        <p:nvPicPr>
          <p:cNvPr id="7" name="Picture 4" descr="t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1346283"/>
            <a:ext cx="4147456" cy="5016665"/>
          </a:xfrm>
          <a:prstGeom prst="rect">
            <a:avLst/>
          </a:prstGeom>
          <a:noFill/>
          <a:ln>
            <a:noFill/>
          </a:ln>
          <a:effectLst>
            <a:outerShdw blurRad="355600" sx="102000" sy="102000" algn="ctr" rotWithShape="0">
              <a:prstClr val="black">
                <a:alpha val="19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04936" y="2020656"/>
            <a:ext cx="4621376" cy="1061829"/>
          </a:xfrm>
          <a:prstGeom prst="rect">
            <a:avLst/>
          </a:prstGeom>
        </p:spPr>
        <p:txBody>
          <a:bodyPr wrap="square">
            <a:spAutoFit/>
          </a:bodyPr>
          <a:lstStyle/>
          <a:p>
            <a:pPr fontAlgn="base">
              <a:lnSpc>
                <a:spcPct val="150000"/>
              </a:lnSpc>
              <a:spcBef>
                <a:spcPct val="0"/>
              </a:spcBef>
              <a:spcAft>
                <a:spcPct val="0"/>
              </a:spcAft>
            </a:pP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对原始的数据进行</a:t>
            </a:r>
            <a:r>
              <a:rPr lang="zh-CN" altLang="en-US" sz="2100" u="sng" dirty="0">
                <a:solidFill>
                  <a:srgbClr val="FF0000"/>
                </a:solidFill>
                <a:latin typeface="微软雅黑" panose="020B0503020204020204" pitchFamily="34" charset="-122"/>
                <a:ea typeface="微软雅黑" panose="020B0503020204020204" pitchFamily="34" charset="-122"/>
              </a:rPr>
              <a:t>分割（</a:t>
            </a:r>
            <a:r>
              <a:rPr lang="en-US" altLang="zh-CN" sz="2100" u="sng" dirty="0">
                <a:solidFill>
                  <a:srgbClr val="FF0000"/>
                </a:solidFill>
                <a:latin typeface="微软雅黑" panose="020B0503020204020204" pitchFamily="34" charset="-122"/>
                <a:ea typeface="微软雅黑" panose="020B0503020204020204" pitchFamily="34" charset="-122"/>
              </a:rPr>
              <a:t>Split</a:t>
            </a:r>
            <a:r>
              <a:rPr lang="zh-CN" altLang="en-US" sz="2100" u="sng" dirty="0">
                <a:solidFill>
                  <a:srgbClr val="FF0000"/>
                </a:solidFill>
                <a:latin typeface="微软雅黑" panose="020B0503020204020204" pitchFamily="34" charset="-122"/>
                <a:ea typeface="微软雅黑" panose="020B0503020204020204" pitchFamily="34" charset="-122"/>
              </a:rPr>
              <a:t>）</a:t>
            </a: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得到</a:t>
            </a:r>
            <a:r>
              <a:rPr lang="en-US" altLang="zh-CN" sz="2100" u="sng" dirty="0">
                <a:solidFill>
                  <a:srgbClr val="FF0000"/>
                </a:solidFill>
                <a:latin typeface="微软雅黑" panose="020B0503020204020204" pitchFamily="34" charset="-122"/>
                <a:ea typeface="微软雅黑" panose="020B0503020204020204" pitchFamily="34" charset="-122"/>
              </a:rPr>
              <a:t>N</a:t>
            </a:r>
            <a:r>
              <a:rPr lang="zh-CN" altLang="en-US" sz="2100" u="sng" dirty="0">
                <a:solidFill>
                  <a:srgbClr val="FF0000"/>
                </a:solidFill>
                <a:latin typeface="微软雅黑" panose="020B0503020204020204" pitchFamily="34" charset="-122"/>
                <a:ea typeface="微软雅黑" panose="020B0503020204020204" pitchFamily="34" charset="-122"/>
              </a:rPr>
              <a:t>个不同的数据分块 </a:t>
            </a: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20553154"/>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文本框 5"/>
          <p:cNvSpPr txBox="1"/>
          <p:nvPr/>
        </p:nvSpPr>
        <p:spPr>
          <a:xfrm>
            <a:off x="571472" y="1084423"/>
            <a:ext cx="1723549" cy="461665"/>
          </a:xfrm>
          <a:prstGeom prst="rect">
            <a:avLst/>
          </a:prstGeom>
          <a:noFill/>
        </p:spPr>
        <p:txBody>
          <a:bodyPr wrap="none" rtlCol="0">
            <a:spAutoFit/>
          </a:bodyPr>
          <a:lstStyle/>
          <a:p>
            <a:r>
              <a:rPr lang="zh-CN" altLang="en-US" sz="2400" b="1" dirty="0">
                <a:solidFill>
                  <a:schemeClr val="accent6"/>
                </a:solidFill>
              </a:rPr>
              <a:t>第二个步骤</a:t>
            </a:r>
          </a:p>
        </p:txBody>
      </p:sp>
      <p:sp>
        <p:nvSpPr>
          <p:cNvPr id="7" name="矩形 6"/>
          <p:cNvSpPr/>
          <p:nvPr/>
        </p:nvSpPr>
        <p:spPr>
          <a:xfrm>
            <a:off x="17695" y="1628800"/>
            <a:ext cx="3456384" cy="2516073"/>
          </a:xfrm>
          <a:prstGeom prst="rect">
            <a:avLst/>
          </a:prstGeom>
        </p:spPr>
        <p:txBody>
          <a:bodyPr wrap="square">
            <a:spAutoFit/>
          </a:bodyPr>
          <a:lstStyle/>
          <a:p>
            <a:pPr fontAlgn="base">
              <a:lnSpc>
                <a:spcPct val="150000"/>
              </a:lnSpc>
              <a:spcBef>
                <a:spcPct val="0"/>
              </a:spcBef>
              <a:spcAft>
                <a:spcPct val="0"/>
              </a:spcAft>
            </a:pPr>
            <a:r>
              <a:rPr lang="zh-CN" altLang="en-US" sz="2100" u="sng" dirty="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2100" u="sng" dirty="0">
                <a:solidFill>
                  <a:srgbClr val="FF0000"/>
                </a:solidFill>
                <a:latin typeface="微软雅黑" panose="020B0503020204020204" pitchFamily="34" charset="-122"/>
                <a:ea typeface="微软雅黑" panose="020B0503020204020204" pitchFamily="34" charset="-122"/>
              </a:rPr>
              <a:t>每一个数据分块</a:t>
            </a:r>
            <a:r>
              <a:rPr lang="zh-CN" altLang="en-US" sz="2100" u="sng" dirty="0">
                <a:solidFill>
                  <a:schemeClr val="tx1">
                    <a:lumMod val="65000"/>
                    <a:lumOff val="35000"/>
                  </a:schemeClr>
                </a:solidFill>
                <a:latin typeface="微软雅黑" panose="020B0503020204020204" pitchFamily="34" charset="-122"/>
                <a:ea typeface="微软雅黑" panose="020B0503020204020204" pitchFamily="34" charset="-122"/>
              </a:rPr>
              <a:t>都启动</a:t>
            </a:r>
            <a:r>
              <a:rPr lang="zh-CN" altLang="en-US" sz="2100" u="sng" dirty="0">
                <a:solidFill>
                  <a:srgbClr val="FF0000"/>
                </a:solidFill>
                <a:latin typeface="微软雅黑" panose="020B0503020204020204" pitchFamily="34" charset="-122"/>
                <a:ea typeface="微软雅黑" panose="020B0503020204020204" pitchFamily="34" charset="-122"/>
              </a:rPr>
              <a:t>一个</a:t>
            </a:r>
            <a:r>
              <a:rPr lang="en-US" altLang="zh-CN" sz="2100" u="sng" dirty="0">
                <a:solidFill>
                  <a:srgbClr val="FF0000"/>
                </a:solidFill>
                <a:latin typeface="微软雅黑" panose="020B0503020204020204" pitchFamily="34" charset="-122"/>
                <a:ea typeface="微软雅黑" panose="020B0503020204020204" pitchFamily="34" charset="-122"/>
              </a:rPr>
              <a:t>Map</a:t>
            </a:r>
            <a:r>
              <a:rPr lang="zh-CN" altLang="en-US" sz="2100" u="sng" dirty="0">
                <a:solidFill>
                  <a:schemeClr val="tx1">
                    <a:lumMod val="65000"/>
                    <a:lumOff val="35000"/>
                  </a:schemeClr>
                </a:solidFill>
                <a:latin typeface="微软雅黑" panose="020B0503020204020204" pitchFamily="34" charset="-122"/>
                <a:ea typeface="微软雅黑" panose="020B0503020204020204" pitchFamily="34" charset="-122"/>
              </a:rPr>
              <a:t>进行处理</a:t>
            </a:r>
            <a:r>
              <a:rPr lang="zh-CN" altLang="en-US" sz="2100" dirty="0" smtClean="0">
                <a:solidFill>
                  <a:schemeClr val="tx1">
                    <a:lumMod val="65000"/>
                    <a:lumOff val="35000"/>
                  </a:schemeClr>
                </a:solidFill>
                <a:latin typeface="微软雅黑" panose="020B0503020204020204" pitchFamily="34" charset="-122"/>
                <a:ea typeface="微软雅黑" panose="020B0503020204020204" pitchFamily="34" charset="-122"/>
              </a:rPr>
              <a:t>。采用</a:t>
            </a:r>
            <a:r>
              <a:rPr lang="zh-CN" altLang="en-US" sz="2100" u="sng" dirty="0">
                <a:solidFill>
                  <a:schemeClr val="tx1">
                    <a:lumMod val="65000"/>
                    <a:lumOff val="35000"/>
                  </a:schemeClr>
                </a:solidFill>
                <a:latin typeface="微软雅黑" panose="020B0503020204020204" pitchFamily="34" charset="-122"/>
                <a:ea typeface="微软雅黑" panose="020B0503020204020204" pitchFamily="34" charset="-122"/>
              </a:rPr>
              <a:t>桶排序的方法</a:t>
            </a:r>
            <a:r>
              <a:rPr lang="zh-CN" altLang="en-US" sz="2100" dirty="0" smtClean="0">
                <a:solidFill>
                  <a:schemeClr val="tx1">
                    <a:lumMod val="65000"/>
                    <a:lumOff val="35000"/>
                  </a:schemeClr>
                </a:solidFill>
                <a:latin typeface="微软雅黑" panose="020B0503020204020204" pitchFamily="34" charset="-122"/>
                <a:ea typeface="微软雅黑" panose="020B0503020204020204" pitchFamily="34" charset="-122"/>
              </a:rPr>
              <a:t>，每个</a:t>
            </a:r>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rPr>
              <a:t>Map</a:t>
            </a: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中按照首字母</a:t>
            </a:r>
            <a:r>
              <a:rPr lang="zh-CN" altLang="en-US" sz="2100" u="sng" dirty="0">
                <a:solidFill>
                  <a:schemeClr val="tx1">
                    <a:lumMod val="65000"/>
                    <a:lumOff val="35000"/>
                  </a:schemeClr>
                </a:solidFill>
                <a:latin typeface="微软雅黑" panose="020B0503020204020204" pitchFamily="34" charset="-122"/>
                <a:ea typeface="微软雅黑" panose="020B0503020204020204" pitchFamily="34" charset="-122"/>
              </a:rPr>
              <a:t>将字符串分配到</a:t>
            </a:r>
            <a:r>
              <a:rPr lang="en-US" altLang="zh-CN" sz="2100" u="sng" dirty="0">
                <a:solidFill>
                  <a:schemeClr val="tx1">
                    <a:lumMod val="65000"/>
                    <a:lumOff val="35000"/>
                  </a:schemeClr>
                </a:solidFill>
                <a:latin typeface="微软雅黑" panose="020B0503020204020204" pitchFamily="34" charset="-122"/>
                <a:ea typeface="微软雅黑" panose="020B0503020204020204" pitchFamily="34" charset="-122"/>
              </a:rPr>
              <a:t>26</a:t>
            </a:r>
            <a:r>
              <a:rPr lang="zh-CN" altLang="en-US" sz="2100" u="sng" dirty="0">
                <a:solidFill>
                  <a:schemeClr val="tx1">
                    <a:lumMod val="65000"/>
                    <a:lumOff val="35000"/>
                  </a:schemeClr>
                </a:solidFill>
                <a:latin typeface="微软雅黑" panose="020B0503020204020204" pitchFamily="34" charset="-122"/>
                <a:ea typeface="微软雅黑" panose="020B0503020204020204" pitchFamily="34" charset="-122"/>
              </a:rPr>
              <a:t>个不同的桶中</a:t>
            </a:r>
            <a:r>
              <a:rPr lang="zh-CN" altLang="en-US" sz="21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599840" y="1124744"/>
            <a:ext cx="5529889" cy="4982661"/>
            <a:chOff x="3599840" y="1124744"/>
            <a:chExt cx="5529889" cy="4982661"/>
          </a:xfrm>
        </p:grpSpPr>
        <p:pic>
          <p:nvPicPr>
            <p:cNvPr id="8" name="Picture 4" descr="t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840" y="1124744"/>
              <a:ext cx="5529889" cy="4982661"/>
            </a:xfrm>
            <a:prstGeom prst="rect">
              <a:avLst/>
            </a:prstGeom>
            <a:noFill/>
            <a:ln>
              <a:noFill/>
            </a:ln>
            <a:effectLst>
              <a:outerShdw blurRad="355600" sx="102000" sy="102000" algn="ctr" rotWithShape="0">
                <a:prstClr val="black">
                  <a:alpha val="19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8324184" y="1844824"/>
              <a:ext cx="674452"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355902" y="3288486"/>
              <a:ext cx="674452"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355902" y="5013176"/>
              <a:ext cx="674452"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195705"/>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文本框 5"/>
          <p:cNvSpPr txBox="1"/>
          <p:nvPr/>
        </p:nvSpPr>
        <p:spPr>
          <a:xfrm>
            <a:off x="467544" y="939922"/>
            <a:ext cx="1723549" cy="461665"/>
          </a:xfrm>
          <a:prstGeom prst="rect">
            <a:avLst/>
          </a:prstGeom>
          <a:noFill/>
        </p:spPr>
        <p:txBody>
          <a:bodyPr wrap="none" rtlCol="0">
            <a:spAutoFit/>
          </a:bodyPr>
          <a:lstStyle/>
          <a:p>
            <a:r>
              <a:rPr lang="zh-CN" altLang="en-US" sz="2400" b="1" dirty="0">
                <a:solidFill>
                  <a:schemeClr val="accent6"/>
                </a:solidFill>
              </a:rPr>
              <a:t>第三个步骤</a:t>
            </a:r>
          </a:p>
        </p:txBody>
      </p:sp>
      <p:sp>
        <p:nvSpPr>
          <p:cNvPr id="8" name="矩形 7"/>
          <p:cNvSpPr/>
          <p:nvPr/>
        </p:nvSpPr>
        <p:spPr>
          <a:xfrm>
            <a:off x="107504" y="1657000"/>
            <a:ext cx="3528392" cy="2516073"/>
          </a:xfrm>
          <a:prstGeom prst="rect">
            <a:avLst/>
          </a:prstGeom>
        </p:spPr>
        <p:txBody>
          <a:bodyPr wrap="square">
            <a:spAutoFit/>
          </a:bodyPr>
          <a:lstStyle/>
          <a:p>
            <a:pPr fontAlgn="base">
              <a:lnSpc>
                <a:spcPct val="150000"/>
              </a:lnSpc>
              <a:spcBef>
                <a:spcPct val="0"/>
              </a:spcBef>
              <a:spcAft>
                <a:spcPct val="0"/>
              </a:spcAft>
            </a:pPr>
            <a:r>
              <a:rPr lang="zh-CN" altLang="en-US" sz="2100" u="sng" dirty="0">
                <a:solidFill>
                  <a:srgbClr val="FF0000"/>
                </a:solidFill>
                <a:latin typeface="微软雅黑" panose="020B0503020204020204" pitchFamily="34" charset="-122"/>
                <a:ea typeface="微软雅黑" panose="020B0503020204020204" pitchFamily="34" charset="-122"/>
              </a:rPr>
              <a:t>对于</a:t>
            </a:r>
            <a:r>
              <a:rPr lang="en-US" altLang="zh-CN" sz="2100" u="sng" dirty="0">
                <a:solidFill>
                  <a:srgbClr val="FF0000"/>
                </a:solidFill>
                <a:latin typeface="微软雅黑" panose="020B0503020204020204" pitchFamily="34" charset="-122"/>
                <a:ea typeface="微软雅黑" panose="020B0503020204020204" pitchFamily="34" charset="-122"/>
              </a:rPr>
              <a:t>Map</a:t>
            </a:r>
            <a:r>
              <a:rPr lang="zh-CN" altLang="en-US" sz="2100" u="sng" dirty="0">
                <a:solidFill>
                  <a:srgbClr val="FF0000"/>
                </a:solidFill>
                <a:latin typeface="微软雅黑" panose="020B0503020204020204" pitchFamily="34" charset="-122"/>
                <a:ea typeface="微软雅黑" panose="020B0503020204020204" pitchFamily="34" charset="-122"/>
              </a:rPr>
              <a:t>之后得到的中间结果，启动</a:t>
            </a:r>
            <a:r>
              <a:rPr lang="en-US" altLang="zh-CN" sz="2100" u="sng" dirty="0">
                <a:solidFill>
                  <a:srgbClr val="FF0000"/>
                </a:solidFill>
                <a:latin typeface="微软雅黑" panose="020B0503020204020204" pitchFamily="34" charset="-122"/>
                <a:ea typeface="微软雅黑" panose="020B0503020204020204" pitchFamily="34" charset="-122"/>
              </a:rPr>
              <a:t>26</a:t>
            </a:r>
            <a:r>
              <a:rPr lang="zh-CN" altLang="en-US" sz="2100" u="sng" dirty="0">
                <a:solidFill>
                  <a:srgbClr val="FF0000"/>
                </a:solidFill>
                <a:latin typeface="微软雅黑" panose="020B0503020204020204" pitchFamily="34" charset="-122"/>
                <a:ea typeface="微软雅黑" panose="020B0503020204020204" pitchFamily="34" charset="-122"/>
              </a:rPr>
              <a:t>个</a:t>
            </a:r>
            <a:r>
              <a:rPr lang="en-US" altLang="zh-CN" sz="2100" u="sng" dirty="0">
                <a:solidFill>
                  <a:srgbClr val="FF0000"/>
                </a:solidFill>
                <a:latin typeface="微软雅黑" panose="020B0503020204020204" pitchFamily="34" charset="-122"/>
                <a:ea typeface="微软雅黑" panose="020B0503020204020204" pitchFamily="34" charset="-122"/>
              </a:rPr>
              <a:t>Reduce</a:t>
            </a: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pP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按照首字母将</a:t>
            </a:r>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rPr>
              <a:t>Map</a:t>
            </a: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中不同桶中的字符串集合放置到相应的</a:t>
            </a:r>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rPr>
              <a:t>Reduce</a:t>
            </a: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中进行处理。</a:t>
            </a:r>
          </a:p>
        </p:txBody>
      </p:sp>
      <p:pic>
        <p:nvPicPr>
          <p:cNvPr id="9" name="图片 8"/>
          <p:cNvPicPr>
            <a:picLocks noChangeAspect="1"/>
          </p:cNvPicPr>
          <p:nvPr/>
        </p:nvPicPr>
        <p:blipFill>
          <a:blip r:embed="rId2"/>
          <a:stretch>
            <a:fillRect/>
          </a:stretch>
        </p:blipFill>
        <p:spPr>
          <a:xfrm>
            <a:off x="3707904" y="1170659"/>
            <a:ext cx="5390538" cy="4516397"/>
          </a:xfrm>
          <a:prstGeom prst="rect">
            <a:avLst/>
          </a:prstGeom>
          <a:noFill/>
          <a:ln>
            <a:noFill/>
          </a:ln>
          <a:effectLst>
            <a:outerShdw blurRad="355600" sx="102000" sy="102000" algn="ctr" rotWithShape="0">
              <a:prstClr val="black">
                <a:alpha val="19000"/>
              </a:prstClr>
            </a:outerShdw>
          </a:effectLst>
        </p:spPr>
      </p:pic>
      <p:sp>
        <p:nvSpPr>
          <p:cNvPr id="10" name="椭圆 9"/>
          <p:cNvSpPr/>
          <p:nvPr/>
        </p:nvSpPr>
        <p:spPr>
          <a:xfrm>
            <a:off x="3874592" y="1353539"/>
            <a:ext cx="1174432" cy="3644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p:cNvSpPr/>
          <p:nvPr/>
        </p:nvSpPr>
        <p:spPr>
          <a:xfrm>
            <a:off x="3874592" y="2732825"/>
            <a:ext cx="1174432" cy="3644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p:cNvSpPr/>
          <p:nvPr/>
        </p:nvSpPr>
        <p:spPr>
          <a:xfrm>
            <a:off x="3881736" y="4226502"/>
            <a:ext cx="1174432" cy="3644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a:stCxn id="10" idx="6"/>
          </p:cNvCxnSpPr>
          <p:nvPr/>
        </p:nvCxnSpPr>
        <p:spPr>
          <a:xfrm>
            <a:off x="5049024" y="1535750"/>
            <a:ext cx="1172374" cy="10443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6"/>
          </p:cNvCxnSpPr>
          <p:nvPr/>
        </p:nvCxnSpPr>
        <p:spPr>
          <a:xfrm flipV="1">
            <a:off x="5049024" y="2704792"/>
            <a:ext cx="1172374" cy="2102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056168" y="2762306"/>
            <a:ext cx="1165230" cy="16464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3568" y="4590923"/>
            <a:ext cx="2664296" cy="369332"/>
          </a:xfrm>
          <a:prstGeom prst="rect">
            <a:avLst/>
          </a:prstGeom>
          <a:noFill/>
          <a:ln>
            <a:solidFill>
              <a:srgbClr val="009900"/>
            </a:solidFill>
          </a:ln>
        </p:spPr>
        <p:txBody>
          <a:bodyPr wrap="square" rtlCol="0">
            <a:spAutoFit/>
          </a:bodyPr>
          <a:lstStyle/>
          <a:p>
            <a:r>
              <a:rPr lang="zh-CN" altLang="en-US" dirty="0" smtClean="0">
                <a:solidFill>
                  <a:srgbClr val="009900"/>
                </a:solidFill>
              </a:rPr>
              <a:t>为什么启动</a:t>
            </a:r>
            <a:r>
              <a:rPr lang="en-US" altLang="zh-CN" dirty="0" smtClean="0">
                <a:solidFill>
                  <a:srgbClr val="009900"/>
                </a:solidFill>
              </a:rPr>
              <a:t>26</a:t>
            </a:r>
            <a:r>
              <a:rPr lang="zh-CN" altLang="en-US" dirty="0" smtClean="0">
                <a:solidFill>
                  <a:srgbClr val="009900"/>
                </a:solidFill>
              </a:rPr>
              <a:t>个</a:t>
            </a:r>
            <a:r>
              <a:rPr lang="en-US" altLang="zh-CN" dirty="0" smtClean="0">
                <a:solidFill>
                  <a:srgbClr val="009900"/>
                </a:solidFill>
              </a:rPr>
              <a:t>Reduce?</a:t>
            </a:r>
            <a:endParaRPr lang="zh-CN" altLang="en-US" dirty="0">
              <a:solidFill>
                <a:srgbClr val="009900"/>
              </a:solidFill>
            </a:endParaRPr>
          </a:p>
        </p:txBody>
      </p:sp>
      <p:cxnSp>
        <p:nvCxnSpPr>
          <p:cNvPr id="7" name="曲线连接符 6"/>
          <p:cNvCxnSpPr>
            <a:endCxn id="2" idx="0"/>
          </p:cNvCxnSpPr>
          <p:nvPr/>
        </p:nvCxnSpPr>
        <p:spPr>
          <a:xfrm rot="16200000" flipH="1">
            <a:off x="884288" y="3459495"/>
            <a:ext cx="2010828" cy="25202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5953767" y="2163819"/>
            <a:ext cx="1224136" cy="253007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2615318"/>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Rectangle 2"/>
          <p:cNvSpPr txBox="1">
            <a:spLocks noChangeArrowheads="1"/>
          </p:cNvSpPr>
          <p:nvPr/>
        </p:nvSpPr>
        <p:spPr>
          <a:xfrm>
            <a:off x="1691680" y="2591783"/>
            <a:ext cx="6459635" cy="899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000" dirty="0" err="1" smtClean="0">
                <a:ea typeface="宋体" panose="02010600030101010101" pitchFamily="2" charset="-122"/>
              </a:rPr>
              <a:t>MapReduce</a:t>
            </a:r>
            <a:r>
              <a:rPr lang="zh-CN" altLang="en-US" sz="4000" dirty="0" smtClean="0">
                <a:ea typeface="宋体" panose="02010600030101010101" pitchFamily="2" charset="-122"/>
              </a:rPr>
              <a:t>一个程序例子</a:t>
            </a:r>
            <a:endParaRPr lang="en-US" altLang="zh-CN" sz="4000" dirty="0">
              <a:ea typeface="宋体" panose="02010600030101010101" pitchFamily="2" charset="-122"/>
            </a:endParaRPr>
          </a:p>
        </p:txBody>
      </p:sp>
    </p:spTree>
    <p:extLst>
      <p:ext uri="{BB962C8B-B14F-4D97-AF65-F5344CB8AC3E}">
        <p14:creationId xmlns:p14="http://schemas.microsoft.com/office/powerpoint/2010/main" val="1608540420"/>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Rectangle 2"/>
          <p:cNvSpPr txBox="1">
            <a:spLocks noChangeArrowheads="1"/>
          </p:cNvSpPr>
          <p:nvPr/>
        </p:nvSpPr>
        <p:spPr>
          <a:xfrm>
            <a:off x="575185" y="162946"/>
            <a:ext cx="8911687" cy="128089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华文中宋" pitchFamily="2" charset="-122"/>
                <a:ea typeface="华文中宋" pitchFamily="2" charset="-122"/>
                <a:cs typeface="+mj-cs"/>
              </a:defRPr>
            </a:lvl1pPr>
          </a:lstStyle>
          <a:p>
            <a:pPr fontAlgn="auto">
              <a:spcAft>
                <a:spcPts val="0"/>
              </a:spcAft>
            </a:pPr>
            <a:r>
              <a:rPr lang="en-US" altLang="zh-CN" sz="4000" dirty="0" smtClean="0">
                <a:ea typeface="宋体" panose="02010600030101010101" pitchFamily="2" charset="-122"/>
              </a:rPr>
              <a:t>Detailed Example: Word Count(1)</a:t>
            </a:r>
            <a:endParaRPr lang="en-US" altLang="zh-CN" sz="4000" dirty="0">
              <a:ea typeface="宋体" panose="02010600030101010101" pitchFamily="2" charset="-122"/>
            </a:endParaRPr>
          </a:p>
        </p:txBody>
      </p:sp>
      <p:sp>
        <p:nvSpPr>
          <p:cNvPr id="7" name="Rectangle 3"/>
          <p:cNvSpPr txBox="1">
            <a:spLocks noChangeArrowheads="1"/>
          </p:cNvSpPr>
          <p:nvPr/>
        </p:nvSpPr>
        <p:spPr>
          <a:xfrm>
            <a:off x="571472" y="1239402"/>
            <a:ext cx="8915400" cy="37776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CN" smtClean="0">
                <a:ea typeface="宋体" panose="02010600030101010101" pitchFamily="2" charset="-122"/>
              </a:rPr>
              <a:t>Map</a:t>
            </a:r>
            <a:endParaRPr lang="en-US" altLang="zh-CN" dirty="0">
              <a:ea typeface="宋体" panose="02010600030101010101" pitchFamily="2" charset="-122"/>
            </a:endParaRP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347" y="1376562"/>
            <a:ext cx="4978400" cy="51054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连接符 8"/>
          <p:cNvCxnSpPr/>
          <p:nvPr/>
        </p:nvCxnSpPr>
        <p:spPr>
          <a:xfrm>
            <a:off x="3739267" y="2611002"/>
            <a:ext cx="10363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200027" y="2184282"/>
            <a:ext cx="3550920" cy="1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476366"/>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目录</a:t>
            </a:r>
          </a:p>
        </p:txBody>
      </p:sp>
      <p:sp>
        <p:nvSpPr>
          <p:cNvPr id="16388" name="文本占位符 4"/>
          <p:cNvSpPr>
            <a:spLocks noGrp="1"/>
          </p:cNvSpPr>
          <p:nvPr>
            <p:ph type="body" sz="quarter" idx="14"/>
          </p:nvPr>
        </p:nvSpPr>
        <p:spPr>
          <a:ln w="9525"/>
        </p:spPr>
        <p:txBody>
          <a:bodyPr/>
          <a:lstStyle/>
          <a:p>
            <a:r>
              <a:rPr lang="zh-CN" altLang="en-US" dirty="0" smtClean="0"/>
              <a:t>目录</a:t>
            </a:r>
          </a:p>
        </p:txBody>
      </p:sp>
      <p:graphicFrame>
        <p:nvGraphicFramePr>
          <p:cNvPr id="16391" name="Object 7"/>
          <p:cNvGraphicFramePr>
            <a:graphicFrameLocks noChangeAspect="1"/>
          </p:cNvGraphicFramePr>
          <p:nvPr/>
        </p:nvGraphicFramePr>
        <p:xfrm>
          <a:off x="928662" y="1183968"/>
          <a:ext cx="7143800" cy="4745362"/>
        </p:xfrm>
        <a:graphic>
          <a:graphicData uri="http://schemas.openxmlformats.org/presentationml/2006/ole">
            <mc:AlternateContent xmlns:mc="http://schemas.openxmlformats.org/markup-compatibility/2006">
              <mc:Choice xmlns:v="urn:schemas-microsoft-com:vml" Requires="v">
                <p:oleObj spid="_x0000_s16897" name="Visio" r:id="rId3" imgW="5503959" imgH="3655800" progId="Visio.Drawing.11">
                  <p:embed/>
                </p:oleObj>
              </mc:Choice>
              <mc:Fallback>
                <p:oleObj name="Visio" r:id="rId3" imgW="5503959" imgH="3655800" progId="Visio.Drawing.1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183968"/>
                        <a:ext cx="7143800" cy="474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2928926" y="6072206"/>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altLang="zh-CN" dirty="0" smtClean="0"/>
              <a:t>6</a:t>
            </a:r>
            <a:r>
              <a:rPr lang="en-US" dirty="0" smtClean="0"/>
              <a:t>-1</a:t>
            </a:r>
            <a:r>
              <a:rPr lang="zh-CN" altLang="en-US" dirty="0"/>
              <a:t>数据科学中的数据</a:t>
            </a:r>
            <a:r>
              <a:rPr lang="zh-CN" altLang="en-US" dirty="0" smtClean="0"/>
              <a:t>计算（</a:t>
            </a:r>
            <a:r>
              <a:rPr lang="en-US" altLang="zh-CN" dirty="0" smtClean="0"/>
              <a:t>2</a:t>
            </a:r>
            <a:r>
              <a:rPr lang="zh-CN" altLang="en-US" dirty="0" smtClean="0"/>
              <a:t>）</a:t>
            </a:r>
            <a:endParaRPr lang="zh-CN" altLang="en-US" dirty="0"/>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Rectangle 2"/>
          <p:cNvSpPr>
            <a:spLocks noGrp="1" noChangeArrowheads="1"/>
          </p:cNvSpPr>
          <p:nvPr>
            <p:ph type="title"/>
          </p:nvPr>
        </p:nvSpPr>
        <p:spPr>
          <a:xfrm>
            <a:off x="395536" y="332656"/>
            <a:ext cx="8911687" cy="1280890"/>
          </a:xfrm>
        </p:spPr>
        <p:txBody>
          <a:bodyPr/>
          <a:lstStyle/>
          <a:p>
            <a:r>
              <a:rPr lang="en-US" altLang="zh-CN" sz="4000" dirty="0">
                <a:ea typeface="宋体" panose="02010600030101010101" pitchFamily="2" charset="-122"/>
              </a:rPr>
              <a:t>Detailed Example: Word Count(2)</a:t>
            </a:r>
          </a:p>
        </p:txBody>
      </p:sp>
      <p:sp>
        <p:nvSpPr>
          <p:cNvPr id="7" name="Rectangle 3"/>
          <p:cNvSpPr txBox="1">
            <a:spLocks noChangeArrowheads="1"/>
          </p:cNvSpPr>
          <p:nvPr/>
        </p:nvSpPr>
        <p:spPr>
          <a:xfrm>
            <a:off x="391823" y="1842146"/>
            <a:ext cx="8915400" cy="37776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CN" sz="2000" smtClean="0">
                <a:ea typeface="宋体" panose="02010600030101010101" pitchFamily="2" charset="-122"/>
              </a:rPr>
              <a:t>Reduce</a:t>
            </a:r>
            <a:endParaRPr lang="en-US" altLang="zh-CN" sz="2000" dirty="0">
              <a:ea typeface="宋体" panose="02010600030101010101" pitchFamily="2" charset="-122"/>
            </a:endParaRP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611" y="1765947"/>
            <a:ext cx="6187596" cy="425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连接符 8"/>
          <p:cNvCxnSpPr/>
          <p:nvPr/>
        </p:nvCxnSpPr>
        <p:spPr>
          <a:xfrm>
            <a:off x="3866194" y="2538774"/>
            <a:ext cx="10363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189794" y="2264454"/>
            <a:ext cx="3764280" cy="1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809101"/>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Rectangle 2"/>
          <p:cNvSpPr txBox="1">
            <a:spLocks noChangeArrowheads="1"/>
          </p:cNvSpPr>
          <p:nvPr/>
        </p:nvSpPr>
        <p:spPr>
          <a:xfrm>
            <a:off x="244065" y="56436"/>
            <a:ext cx="8911687" cy="128089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华文中宋" pitchFamily="2" charset="-122"/>
                <a:ea typeface="华文中宋" pitchFamily="2" charset="-122"/>
                <a:cs typeface="+mj-cs"/>
              </a:defRPr>
            </a:lvl1pPr>
          </a:lstStyle>
          <a:p>
            <a:pPr fontAlgn="auto">
              <a:spcAft>
                <a:spcPts val="0"/>
              </a:spcAft>
            </a:pPr>
            <a:r>
              <a:rPr lang="en-US" altLang="zh-CN" sz="4000" dirty="0" smtClean="0">
                <a:ea typeface="宋体" panose="02010600030101010101" pitchFamily="2" charset="-122"/>
              </a:rPr>
              <a:t>Detailed Example: Word Count(3)</a:t>
            </a:r>
            <a:endParaRPr lang="en-US" altLang="zh-CN" sz="4000" dirty="0">
              <a:ea typeface="宋体" panose="02010600030101010101" pitchFamily="2" charset="-122"/>
            </a:endParaRPr>
          </a:p>
        </p:txBody>
      </p:sp>
      <p:sp>
        <p:nvSpPr>
          <p:cNvPr id="7" name="Rectangle 3"/>
          <p:cNvSpPr txBox="1">
            <a:spLocks noChangeArrowheads="1"/>
          </p:cNvSpPr>
          <p:nvPr/>
        </p:nvSpPr>
        <p:spPr>
          <a:xfrm>
            <a:off x="-41839" y="1201491"/>
            <a:ext cx="8226425" cy="4497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CN" smtClean="0">
                <a:ea typeface="宋体" panose="02010600030101010101" pitchFamily="2" charset="-122"/>
              </a:rPr>
              <a:t>Main </a:t>
            </a:r>
            <a:endParaRPr lang="en-US" altLang="zh-CN" dirty="0">
              <a:ea typeface="宋体" panose="02010600030101010101" pitchFamily="2" charset="-122"/>
            </a:endParaRPr>
          </a:p>
        </p:txBody>
      </p:sp>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309" y="1321889"/>
            <a:ext cx="5103440" cy="321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66818" y="1624933"/>
            <a:ext cx="3994150" cy="4376738"/>
            <a:chOff x="-40253" y="1811091"/>
            <a:chExt cx="3994150" cy="4376738"/>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3" y="1811091"/>
              <a:ext cx="3994150" cy="437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连接符 9"/>
            <p:cNvCxnSpPr/>
            <p:nvPr/>
          </p:nvCxnSpPr>
          <p:spPr>
            <a:xfrm flipV="1">
              <a:off x="919867" y="3655131"/>
              <a:ext cx="2484120" cy="1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71472" y="6172589"/>
              <a:ext cx="2484120" cy="1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圆角矩形 11"/>
          <p:cNvSpPr/>
          <p:nvPr/>
        </p:nvSpPr>
        <p:spPr>
          <a:xfrm>
            <a:off x="4318657" y="5703357"/>
            <a:ext cx="2346960" cy="510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指定</a:t>
            </a:r>
            <a:r>
              <a:rPr lang="en-US" altLang="zh-CN" dirty="0" smtClean="0">
                <a:solidFill>
                  <a:srgbClr val="FF0000"/>
                </a:solidFill>
              </a:rPr>
              <a:t>Reduce</a:t>
            </a:r>
            <a:r>
              <a:rPr lang="zh-CN" altLang="en-US" dirty="0" smtClean="0">
                <a:solidFill>
                  <a:srgbClr val="FF0000"/>
                </a:solidFill>
              </a:rPr>
              <a:t>的</a:t>
            </a:r>
            <a:r>
              <a:rPr lang="en-US" altLang="zh-CN" dirty="0" smtClean="0">
                <a:solidFill>
                  <a:srgbClr val="FF0000"/>
                </a:solidFill>
              </a:rPr>
              <a:t>class</a:t>
            </a:r>
            <a:r>
              <a:rPr lang="zh-CN" altLang="en-US" dirty="0" smtClean="0">
                <a:solidFill>
                  <a:srgbClr val="FF0000"/>
                </a:solidFill>
              </a:rPr>
              <a:t>“</a:t>
            </a:r>
            <a:r>
              <a:rPr lang="en-US" altLang="zh-CN" dirty="0" smtClean="0">
                <a:solidFill>
                  <a:srgbClr val="FF0000"/>
                </a:solidFill>
              </a:rPr>
              <a:t>Adder</a:t>
            </a:r>
            <a:r>
              <a:rPr lang="zh-CN" altLang="en-US" dirty="0" smtClean="0">
                <a:solidFill>
                  <a:srgbClr val="FF0000"/>
                </a:solidFill>
              </a:rPr>
              <a:t>”</a:t>
            </a:r>
            <a:endParaRPr lang="en-US" dirty="0">
              <a:solidFill>
                <a:srgbClr val="FF0000"/>
              </a:solidFill>
            </a:endParaRPr>
          </a:p>
        </p:txBody>
      </p:sp>
      <p:sp>
        <p:nvSpPr>
          <p:cNvPr id="13" name="圆角矩形 12"/>
          <p:cNvSpPr/>
          <p:nvPr/>
        </p:nvSpPr>
        <p:spPr>
          <a:xfrm>
            <a:off x="4298580" y="4674706"/>
            <a:ext cx="2367037" cy="573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指定</a:t>
            </a:r>
            <a:r>
              <a:rPr lang="en-US" altLang="zh-CN" dirty="0" smtClean="0">
                <a:solidFill>
                  <a:srgbClr val="FF0000"/>
                </a:solidFill>
              </a:rPr>
              <a:t>Map</a:t>
            </a:r>
            <a:r>
              <a:rPr lang="zh-CN" altLang="en-US" dirty="0" smtClean="0">
                <a:solidFill>
                  <a:srgbClr val="FF0000"/>
                </a:solidFill>
              </a:rPr>
              <a:t>的</a:t>
            </a:r>
            <a:r>
              <a:rPr lang="en-US" altLang="zh-CN" dirty="0" smtClean="0">
                <a:solidFill>
                  <a:srgbClr val="FF0000"/>
                </a:solidFill>
              </a:rPr>
              <a:t>class</a:t>
            </a:r>
            <a:r>
              <a:rPr lang="zh-CN" altLang="en-US" dirty="0" smtClean="0">
                <a:solidFill>
                  <a:srgbClr val="FF0000"/>
                </a:solidFill>
              </a:rPr>
              <a:t>“</a:t>
            </a:r>
            <a:r>
              <a:rPr lang="en-US" altLang="zh-CN" dirty="0" err="1">
                <a:solidFill>
                  <a:srgbClr val="FF0000"/>
                </a:solidFill>
              </a:rPr>
              <a:t>WordCounter</a:t>
            </a:r>
            <a:r>
              <a:rPr lang="zh-CN" altLang="en-US" dirty="0" smtClean="0">
                <a:solidFill>
                  <a:srgbClr val="FF0000"/>
                </a:solidFill>
              </a:rPr>
              <a:t>”</a:t>
            </a:r>
            <a:endParaRPr lang="en-US" dirty="0">
              <a:solidFill>
                <a:srgbClr val="FF0000"/>
              </a:solidFill>
            </a:endParaRPr>
          </a:p>
        </p:txBody>
      </p:sp>
      <p:cxnSp>
        <p:nvCxnSpPr>
          <p:cNvPr id="14" name="曲线连接符 13"/>
          <p:cNvCxnSpPr>
            <a:endCxn id="13" idx="1"/>
          </p:cNvCxnSpPr>
          <p:nvPr/>
        </p:nvCxnSpPr>
        <p:spPr>
          <a:xfrm rot="16200000" flipH="1">
            <a:off x="3105245" y="3768286"/>
            <a:ext cx="1562506" cy="8241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a:endCxn id="12" idx="1"/>
          </p:cNvCxnSpPr>
          <p:nvPr/>
        </p:nvCxnSpPr>
        <p:spPr>
          <a:xfrm>
            <a:off x="3162663" y="5941810"/>
            <a:ext cx="1155994" cy="168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169625" y="2399260"/>
            <a:ext cx="4530738" cy="160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圆角矩形 16"/>
          <p:cNvSpPr/>
          <p:nvPr/>
        </p:nvSpPr>
        <p:spPr>
          <a:xfrm>
            <a:off x="7254887" y="4460147"/>
            <a:ext cx="1695875" cy="4801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运行</a:t>
            </a:r>
            <a:r>
              <a:rPr lang="en-US" altLang="zh-CN" dirty="0" err="1" smtClean="0">
                <a:solidFill>
                  <a:srgbClr val="FF0000"/>
                </a:solidFill>
              </a:rPr>
              <a:t>MapReduce</a:t>
            </a:r>
            <a:endParaRPr lang="en-US" dirty="0">
              <a:solidFill>
                <a:srgbClr val="FF0000"/>
              </a:solidFill>
            </a:endParaRPr>
          </a:p>
        </p:txBody>
      </p:sp>
      <p:cxnSp>
        <p:nvCxnSpPr>
          <p:cNvPr id="18" name="曲线连接符 17"/>
          <p:cNvCxnSpPr>
            <a:stCxn id="16" idx="4"/>
            <a:endCxn id="17" idx="1"/>
          </p:cNvCxnSpPr>
          <p:nvPr/>
        </p:nvCxnSpPr>
        <p:spPr>
          <a:xfrm rot="16200000" flipH="1">
            <a:off x="6494558" y="3939895"/>
            <a:ext cx="700765" cy="8198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19361"/>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6.2.2 </a:t>
            </a:r>
            <a:r>
              <a:rPr lang="zh-CN" altLang="en-US" dirty="0" smtClean="0"/>
              <a:t>实现过程：</a:t>
            </a:r>
            <a:r>
              <a:rPr lang="en-US" altLang="zh-CN" dirty="0" err="1" smtClean="0"/>
              <a:t>MapReduce</a:t>
            </a:r>
            <a:r>
              <a:rPr lang="zh-CN" altLang="en-US" dirty="0" smtClean="0"/>
              <a:t>计算框架原理</a:t>
            </a:r>
            <a:endParaRPr lang="zh-CN" altLang="en-US" dirty="0"/>
          </a:p>
        </p:txBody>
      </p:sp>
      <p:sp>
        <p:nvSpPr>
          <p:cNvPr id="3" name="内容占位符 2"/>
          <p:cNvSpPr>
            <a:spLocks noGrp="1"/>
          </p:cNvSpPr>
          <p:nvPr>
            <p:ph idx="1"/>
          </p:nvPr>
        </p:nvSpPr>
        <p:spPr>
          <a:xfrm>
            <a:off x="714348" y="2000240"/>
            <a:ext cx="7534300" cy="3214709"/>
          </a:xfrm>
        </p:spPr>
        <p:txBody>
          <a:bodyPr/>
          <a:lstStyle/>
          <a:p>
            <a:r>
              <a:rPr lang="zh-CN" altLang="en-US" sz="2800" dirty="0" smtClean="0"/>
              <a:t>首先，当用户程序调用</a:t>
            </a:r>
            <a:r>
              <a:rPr lang="en-US" sz="2800" dirty="0" err="1" smtClean="0"/>
              <a:t>MapReduce</a:t>
            </a:r>
            <a:r>
              <a:rPr lang="zh-CN" altLang="en-US" sz="2800" dirty="0" smtClean="0"/>
              <a:t>框架时，</a:t>
            </a:r>
            <a:r>
              <a:rPr lang="zh-CN" altLang="en-US" sz="2800" b="1" dirty="0" smtClean="0"/>
              <a:t>将输入文件分成</a:t>
            </a:r>
            <a:r>
              <a:rPr lang="en-US" sz="2800" b="1" i="1" dirty="0" smtClean="0"/>
              <a:t>M</a:t>
            </a:r>
            <a:r>
              <a:rPr lang="zh-CN" altLang="en-US" sz="2800" b="1" dirty="0" smtClean="0"/>
              <a:t>个数据块</a:t>
            </a:r>
            <a:r>
              <a:rPr lang="zh-CN" altLang="en-US" sz="2800" dirty="0" smtClean="0"/>
              <a:t>，每个</a:t>
            </a:r>
            <a:r>
              <a:rPr lang="zh-CN" altLang="en-US" sz="2800" u="sng" dirty="0" smtClean="0">
                <a:solidFill>
                  <a:srgbClr val="FF0000"/>
                </a:solidFill>
              </a:rPr>
              <a:t>数据块的大小一般为</a:t>
            </a:r>
            <a:r>
              <a:rPr lang="en-US" sz="2800" u="sng" dirty="0" smtClean="0">
                <a:solidFill>
                  <a:srgbClr val="FF0000"/>
                </a:solidFill>
              </a:rPr>
              <a:t>16MB~64MB</a:t>
            </a:r>
            <a:r>
              <a:rPr lang="zh-CN" altLang="en-US" sz="2800" dirty="0" smtClean="0"/>
              <a:t>。接着，在</a:t>
            </a:r>
            <a:r>
              <a:rPr lang="zh-CN" altLang="en-US" sz="2800" u="sng" dirty="0" smtClean="0"/>
              <a:t>计算机集群中启动大量的复制程序</a:t>
            </a:r>
            <a:r>
              <a:rPr lang="zh-CN" altLang="en-US" sz="2800" dirty="0" smtClean="0"/>
              <a:t>，主要步骤如图</a:t>
            </a:r>
            <a:r>
              <a:rPr lang="en-US" sz="2800" dirty="0" smtClean="0"/>
              <a:t>6-6</a:t>
            </a:r>
            <a:r>
              <a:rPr lang="zh-CN" altLang="en-US" sz="2800" dirty="0" smtClean="0"/>
              <a:t>所示 用户可以通过可选的参数来控制数据块的大小。</a:t>
            </a:r>
          </a:p>
          <a:p>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786050" y="6143644"/>
            <a:ext cx="314327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6-6 </a:t>
            </a:r>
            <a:r>
              <a:rPr lang="en-US" dirty="0" err="1"/>
              <a:t>MapReduce</a:t>
            </a:r>
            <a:r>
              <a:rPr lang="zh-CN" altLang="en-US" dirty="0"/>
              <a:t>执行过程</a:t>
            </a:r>
          </a:p>
        </p:txBody>
      </p:sp>
      <p:pic>
        <p:nvPicPr>
          <p:cNvPr id="2" name="Picture 2"/>
          <p:cNvPicPr>
            <a:picLocks noChangeAspect="1" noChangeArrowheads="1"/>
          </p:cNvPicPr>
          <p:nvPr/>
        </p:nvPicPr>
        <p:blipFill>
          <a:blip r:embed="rId2"/>
          <a:srcRect/>
          <a:stretch>
            <a:fillRect/>
          </a:stretch>
        </p:blipFill>
        <p:spPr bwMode="auto">
          <a:xfrm>
            <a:off x="609600" y="142852"/>
            <a:ext cx="7924800" cy="5953125"/>
          </a:xfrm>
          <a:prstGeom prst="rect">
            <a:avLst/>
          </a:prstGeom>
          <a:noFill/>
          <a:ln w="9525">
            <a:noFill/>
            <a:miter lim="800000"/>
            <a:headEnd/>
            <a:tailEnd/>
          </a:ln>
          <a:effectLst/>
        </p:spPr>
      </p:pic>
      <p:cxnSp>
        <p:nvCxnSpPr>
          <p:cNvPr id="6" name="直接连接符 5"/>
          <p:cNvCxnSpPr/>
          <p:nvPr/>
        </p:nvCxnSpPr>
        <p:spPr>
          <a:xfrm>
            <a:off x="3275856" y="332656"/>
            <a:ext cx="0" cy="56193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32040" y="260648"/>
            <a:ext cx="0" cy="56193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48547" y="289523"/>
            <a:ext cx="0" cy="56193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424958" y="289523"/>
            <a:ext cx="0" cy="56193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09600" y="5494141"/>
            <a:ext cx="6120680" cy="578745"/>
          </a:xfrm>
          <a:prstGeom prst="rect">
            <a:avLst/>
          </a:prstGeom>
          <a:noFill/>
          <a:ln>
            <a:solidFill>
              <a:srgbClr val="FF0000"/>
            </a:solidFill>
          </a:ln>
        </p:spPr>
        <p:txBody>
          <a:bodyPr wrap="square" rtlCol="0">
            <a:spAutoFit/>
          </a:bodyPr>
          <a:lstStyle/>
          <a:p>
            <a:endParaRPr lang="zh-CN" altLang="en-US" dirty="0"/>
          </a:p>
        </p:txBody>
      </p:sp>
      <p:sp>
        <p:nvSpPr>
          <p:cNvPr id="13" name="椭圆 12"/>
          <p:cNvSpPr/>
          <p:nvPr/>
        </p:nvSpPr>
        <p:spPr>
          <a:xfrm>
            <a:off x="3697640" y="1268760"/>
            <a:ext cx="1368152" cy="7200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795604" y="856576"/>
            <a:ext cx="988522" cy="369332"/>
          </a:xfrm>
          <a:prstGeom prst="rect">
            <a:avLst/>
          </a:prstGeom>
          <a:noFill/>
        </p:spPr>
        <p:txBody>
          <a:bodyPr wrap="square" rtlCol="0">
            <a:spAutoFit/>
          </a:bodyPr>
          <a:lstStyle/>
          <a:p>
            <a:r>
              <a:rPr lang="zh-CN" altLang="en-US" dirty="0"/>
              <a:t>控制器</a:t>
            </a:r>
          </a:p>
        </p:txBody>
      </p:sp>
      <p:cxnSp>
        <p:nvCxnSpPr>
          <p:cNvPr id="16" name="曲线连接符 15"/>
          <p:cNvCxnSpPr>
            <a:stCxn id="13" idx="6"/>
            <a:endCxn id="14" idx="1"/>
          </p:cNvCxnSpPr>
          <p:nvPr/>
        </p:nvCxnSpPr>
        <p:spPr>
          <a:xfrm flipV="1">
            <a:off x="5065792" y="1041242"/>
            <a:ext cx="1729812" cy="5875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018042" y="5602621"/>
            <a:ext cx="779791" cy="5121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131425" y="5600970"/>
            <a:ext cx="1016910" cy="4809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520837" y="206208"/>
            <a:ext cx="2227627" cy="4749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Master/Slave </a:t>
            </a:r>
            <a:r>
              <a:rPr lang="zh-CN" altLang="en-US" b="1" dirty="0" smtClean="0">
                <a:solidFill>
                  <a:schemeClr val="tx1"/>
                </a:solidFill>
              </a:rPr>
              <a:t>结构</a:t>
            </a:r>
            <a:endParaRPr lang="zh-CN" altLang="en-US" b="1" dirty="0">
              <a:solidFill>
                <a:schemeClr val="tx1"/>
              </a:solidFill>
            </a:endParaRPr>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6.2.3</a:t>
            </a:r>
            <a:r>
              <a:rPr lang="zh-CN" altLang="en-US" dirty="0" smtClean="0"/>
              <a:t>主要特征</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zh-CN" altLang="en-US" b="1" dirty="0" smtClean="0"/>
              <a:t>（</a:t>
            </a:r>
            <a:r>
              <a:rPr lang="en-US" b="1" dirty="0" smtClean="0"/>
              <a:t>1</a:t>
            </a:r>
            <a:r>
              <a:rPr lang="zh-CN" altLang="en-US" b="1" dirty="0" smtClean="0"/>
              <a:t>）以</a:t>
            </a:r>
            <a:r>
              <a:rPr lang="zh-CN" altLang="en-US" b="1" dirty="0" smtClean="0">
                <a:solidFill>
                  <a:srgbClr val="FF0000"/>
                </a:solidFill>
              </a:rPr>
              <a:t>主从结构</a:t>
            </a:r>
            <a:r>
              <a:rPr lang="zh-CN" altLang="en-US" b="1" dirty="0" smtClean="0"/>
              <a:t>的形式运行</a:t>
            </a:r>
            <a:endParaRPr lang="en-US" altLang="zh-CN" b="1" dirty="0" smtClean="0"/>
          </a:p>
          <a:p>
            <a:pPr>
              <a:lnSpc>
                <a:spcPct val="150000"/>
              </a:lnSpc>
              <a:buNone/>
            </a:pPr>
            <a:r>
              <a:rPr lang="zh-CN" altLang="en-US" b="1" dirty="0" smtClean="0"/>
              <a:t>（</a:t>
            </a:r>
            <a:r>
              <a:rPr lang="en-US" b="1" dirty="0" smtClean="0"/>
              <a:t>2</a:t>
            </a:r>
            <a:r>
              <a:rPr lang="zh-CN" altLang="en-US" b="1" dirty="0" smtClean="0"/>
              <a:t>）</a:t>
            </a:r>
            <a:r>
              <a:rPr lang="en-US" b="1" i="1" dirty="0" smtClean="0"/>
              <a:t>map</a:t>
            </a:r>
            <a:r>
              <a:rPr lang="zh-CN" altLang="en-US" b="1" i="1" dirty="0" smtClean="0"/>
              <a:t>（）</a:t>
            </a:r>
            <a:r>
              <a:rPr lang="zh-CN" altLang="en-US" b="1" dirty="0" smtClean="0"/>
              <a:t>函数与</a:t>
            </a:r>
            <a:r>
              <a:rPr lang="en-US" b="1" i="1" dirty="0" smtClean="0"/>
              <a:t>reduce</a:t>
            </a:r>
            <a:r>
              <a:rPr lang="zh-CN" altLang="en-US" b="1" i="1" dirty="0" smtClean="0"/>
              <a:t>（）</a:t>
            </a:r>
            <a:r>
              <a:rPr lang="zh-CN" altLang="en-US" b="1" dirty="0" smtClean="0"/>
              <a:t>函数之间的数据处理。</a:t>
            </a:r>
            <a:endParaRPr lang="en-US" altLang="zh-CN" b="1" dirty="0" smtClean="0"/>
          </a:p>
          <a:p>
            <a:pPr>
              <a:lnSpc>
                <a:spcPct val="150000"/>
              </a:lnSpc>
              <a:buNone/>
            </a:pPr>
            <a:r>
              <a:rPr lang="zh-CN" altLang="en-US" b="1" dirty="0" smtClean="0"/>
              <a:t>（</a:t>
            </a:r>
            <a:r>
              <a:rPr lang="en-US" b="1" dirty="0" smtClean="0"/>
              <a:t>3</a:t>
            </a:r>
            <a:r>
              <a:rPr lang="zh-CN" altLang="en-US" b="1" dirty="0" smtClean="0"/>
              <a:t>）</a:t>
            </a:r>
            <a:r>
              <a:rPr lang="en-US" b="1" i="1" dirty="0" smtClean="0"/>
              <a:t>&lt;key, value&gt;</a:t>
            </a:r>
            <a:r>
              <a:rPr lang="zh-CN" altLang="en-US" b="1" dirty="0" smtClean="0"/>
              <a:t>类型的输入</a:t>
            </a:r>
            <a:r>
              <a:rPr lang="en-US" b="1" dirty="0" smtClean="0"/>
              <a:t>/</a:t>
            </a:r>
            <a:r>
              <a:rPr lang="zh-CN" altLang="en-US" b="1" dirty="0" smtClean="0"/>
              <a:t>输出</a:t>
            </a:r>
            <a:endParaRPr lang="en-US" altLang="zh-CN" b="1" dirty="0" smtClean="0"/>
          </a:p>
          <a:p>
            <a:pPr>
              <a:lnSpc>
                <a:spcPct val="150000"/>
              </a:lnSpc>
              <a:buNone/>
            </a:pPr>
            <a:r>
              <a:rPr lang="zh-CN" altLang="en-US" b="1" dirty="0" smtClean="0"/>
              <a:t>（</a:t>
            </a:r>
            <a:r>
              <a:rPr lang="en-US" b="1" dirty="0" smtClean="0"/>
              <a:t>4</a:t>
            </a:r>
            <a:r>
              <a:rPr lang="zh-CN" altLang="en-US" b="1" dirty="0" smtClean="0"/>
              <a:t>）容错机制的复杂性</a:t>
            </a:r>
            <a:endParaRPr lang="en-US" altLang="zh-CN" b="1" dirty="0" smtClean="0"/>
          </a:p>
          <a:p>
            <a:pPr>
              <a:lnSpc>
                <a:spcPct val="150000"/>
              </a:lnSpc>
              <a:buNone/>
            </a:pPr>
            <a:r>
              <a:rPr lang="zh-CN" altLang="en-US" b="1" dirty="0" smtClean="0"/>
              <a:t>（</a:t>
            </a:r>
            <a:r>
              <a:rPr lang="en-US" b="1" dirty="0" smtClean="0"/>
              <a:t>5</a:t>
            </a:r>
            <a:r>
              <a:rPr lang="zh-CN" altLang="en-US" b="1" dirty="0" smtClean="0"/>
              <a:t>）数据存储位置的多样性</a:t>
            </a:r>
            <a:endParaRPr lang="en-US" altLang="zh-CN" b="1" dirty="0" smtClean="0"/>
          </a:p>
          <a:p>
            <a:pPr>
              <a:lnSpc>
                <a:spcPct val="150000"/>
              </a:lnSpc>
              <a:buNone/>
            </a:pPr>
            <a:r>
              <a:rPr lang="zh-CN" altLang="en-US" b="1" dirty="0" smtClean="0"/>
              <a:t>（</a:t>
            </a:r>
            <a:r>
              <a:rPr lang="en-US" b="1" dirty="0" smtClean="0"/>
              <a:t>6</a:t>
            </a:r>
            <a:r>
              <a:rPr lang="zh-CN" altLang="en-US" b="1" dirty="0" smtClean="0"/>
              <a:t>）任务粒度大小的重要性</a:t>
            </a:r>
            <a:endParaRPr lang="en-US" altLang="zh-CN" b="1" dirty="0" smtClean="0"/>
          </a:p>
          <a:p>
            <a:pPr>
              <a:lnSpc>
                <a:spcPct val="150000"/>
              </a:lnSpc>
              <a:buNone/>
            </a:pPr>
            <a:r>
              <a:rPr lang="zh-CN" altLang="en-US" b="1" dirty="0" smtClean="0"/>
              <a:t>（</a:t>
            </a:r>
            <a:r>
              <a:rPr lang="en-US" b="1" dirty="0" smtClean="0"/>
              <a:t>7</a:t>
            </a:r>
            <a:r>
              <a:rPr lang="zh-CN" altLang="en-US" b="1" dirty="0" smtClean="0"/>
              <a:t>）任务备份机制的必要性</a:t>
            </a:r>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001056" cy="2714644"/>
          </a:xfrm>
        </p:spPr>
        <p:txBody>
          <a:bodyPr>
            <a:normAutofit fontScale="85000" lnSpcReduction="20000"/>
          </a:bodyPr>
          <a:lstStyle/>
          <a:p>
            <a:pPr>
              <a:buNone/>
            </a:pPr>
            <a:r>
              <a:rPr lang="zh-CN" altLang="en-US" b="1" dirty="0" smtClean="0"/>
              <a:t>（</a:t>
            </a:r>
            <a:r>
              <a:rPr lang="en-US" b="1" dirty="0" smtClean="0"/>
              <a:t>2</a:t>
            </a:r>
            <a:r>
              <a:rPr lang="zh-CN" altLang="en-US" b="1" dirty="0" smtClean="0"/>
              <a:t>）</a:t>
            </a:r>
            <a:r>
              <a:rPr lang="en-US" b="1" i="1" dirty="0" smtClean="0"/>
              <a:t>map</a:t>
            </a:r>
            <a:r>
              <a:rPr lang="zh-CN" altLang="en-US" b="1" i="1" dirty="0" smtClean="0"/>
              <a:t>（）</a:t>
            </a:r>
            <a:r>
              <a:rPr lang="zh-CN" altLang="en-US" b="1" dirty="0" smtClean="0"/>
              <a:t>函数与</a:t>
            </a:r>
            <a:r>
              <a:rPr lang="en-US" b="1" i="1" dirty="0" smtClean="0"/>
              <a:t>reduce</a:t>
            </a:r>
            <a:r>
              <a:rPr lang="zh-CN" altLang="en-US" b="1" i="1" dirty="0" smtClean="0"/>
              <a:t>（）</a:t>
            </a:r>
            <a:r>
              <a:rPr lang="zh-CN" altLang="en-US" b="1" dirty="0" smtClean="0"/>
              <a:t>函数之间的数据处理</a:t>
            </a:r>
            <a:endParaRPr lang="en-US" altLang="zh-CN" b="1" dirty="0" smtClean="0"/>
          </a:p>
          <a:p>
            <a:pPr lvl="1"/>
            <a:endParaRPr lang="en-US" b="1" dirty="0" smtClean="0"/>
          </a:p>
          <a:p>
            <a:pPr lvl="1"/>
            <a:r>
              <a:rPr lang="en-US" sz="2400" b="1" dirty="0" smtClean="0"/>
              <a:t>Shuffle</a:t>
            </a:r>
            <a:r>
              <a:rPr lang="zh-CN" altLang="en-US" sz="2400" b="1" dirty="0" smtClean="0"/>
              <a:t>处理：</a:t>
            </a:r>
            <a:r>
              <a:rPr lang="zh-CN" altLang="en-US" sz="2400" b="1" dirty="0" smtClean="0">
                <a:solidFill>
                  <a:srgbClr val="FF0000"/>
                </a:solidFill>
              </a:rPr>
              <a:t>对</a:t>
            </a:r>
            <a:r>
              <a:rPr lang="en-US" altLang="zh-CN" sz="2400" b="1" dirty="0" smtClean="0">
                <a:solidFill>
                  <a:srgbClr val="FF0000"/>
                </a:solidFill>
              </a:rPr>
              <a:t>map</a:t>
            </a:r>
            <a:r>
              <a:rPr lang="zh-CN" altLang="en-US" sz="2400" b="1" dirty="0" smtClean="0">
                <a:solidFill>
                  <a:srgbClr val="FF0000"/>
                </a:solidFill>
              </a:rPr>
              <a:t>的数据结果进行按</a:t>
            </a:r>
            <a:r>
              <a:rPr lang="en-US" altLang="zh-CN" sz="2400" b="1" dirty="0" smtClean="0">
                <a:solidFill>
                  <a:srgbClr val="FF0000"/>
                </a:solidFill>
              </a:rPr>
              <a:t>key</a:t>
            </a:r>
            <a:r>
              <a:rPr lang="zh-CN" altLang="en-US" sz="2400" b="1" dirty="0" smtClean="0">
                <a:solidFill>
                  <a:srgbClr val="FF0000"/>
                </a:solidFill>
              </a:rPr>
              <a:t>排序（</a:t>
            </a:r>
            <a:r>
              <a:rPr lang="en-US" altLang="zh-CN" sz="2400" b="1" dirty="0" smtClean="0">
                <a:solidFill>
                  <a:srgbClr val="FF0000"/>
                </a:solidFill>
              </a:rPr>
              <a:t>Why?</a:t>
            </a:r>
            <a:r>
              <a:rPr lang="zh-CN" altLang="en-US" sz="2400" b="1" dirty="0" smtClean="0">
                <a:solidFill>
                  <a:srgbClr val="FF0000"/>
                </a:solidFill>
              </a:rPr>
              <a:t>）</a:t>
            </a:r>
            <a:endParaRPr lang="en-US" altLang="zh-CN" sz="2400" b="1" dirty="0" smtClean="0">
              <a:solidFill>
                <a:srgbClr val="FF0000"/>
              </a:solidFill>
            </a:endParaRPr>
          </a:p>
          <a:p>
            <a:pPr lvl="1"/>
            <a:r>
              <a:rPr lang="en-US" sz="2400" b="1" i="1" dirty="0" smtClean="0"/>
              <a:t>Combiner</a:t>
            </a:r>
            <a:r>
              <a:rPr lang="zh-CN" altLang="en-US" sz="2400" b="1" i="1" dirty="0" smtClean="0"/>
              <a:t>（）</a:t>
            </a:r>
            <a:r>
              <a:rPr lang="zh-CN" altLang="en-US" sz="2400" b="1" dirty="0" smtClean="0"/>
              <a:t>函数：对</a:t>
            </a:r>
            <a:r>
              <a:rPr lang="en-US" altLang="zh-CN" sz="2400" b="1" dirty="0" smtClean="0"/>
              <a:t>map</a:t>
            </a:r>
            <a:r>
              <a:rPr lang="zh-CN" altLang="en-US" sz="2400" b="1" dirty="0" smtClean="0"/>
              <a:t>数据结果进行合并处理</a:t>
            </a:r>
            <a:endParaRPr lang="en-US" altLang="zh-CN" sz="2400" b="1" dirty="0" smtClean="0"/>
          </a:p>
          <a:p>
            <a:pPr lvl="1">
              <a:lnSpc>
                <a:spcPct val="120000"/>
              </a:lnSpc>
            </a:pPr>
            <a:r>
              <a:rPr lang="en-US" sz="2400" b="1" i="1" dirty="0" smtClean="0"/>
              <a:t>Partition</a:t>
            </a:r>
            <a:r>
              <a:rPr lang="zh-CN" altLang="en-US" sz="2400" b="1" i="1" dirty="0" smtClean="0"/>
              <a:t>（）</a:t>
            </a:r>
            <a:r>
              <a:rPr lang="zh-CN" altLang="en-US" sz="2400" b="1" dirty="0" smtClean="0"/>
              <a:t>函数</a:t>
            </a:r>
            <a:r>
              <a:rPr lang="en-US" sz="2400" dirty="0" smtClean="0"/>
              <a:t>/</a:t>
            </a:r>
            <a:r>
              <a:rPr lang="zh-CN" altLang="en-US" sz="2400" dirty="0" smtClean="0"/>
              <a:t>分区函数：</a:t>
            </a:r>
            <a:r>
              <a:rPr lang="zh-CN" altLang="en-US" sz="2400" u="sng" dirty="0" smtClean="0"/>
              <a:t>对</a:t>
            </a:r>
            <a:r>
              <a:rPr lang="en-US" altLang="zh-CN" sz="2400" u="sng" dirty="0" smtClean="0"/>
              <a:t>map</a:t>
            </a:r>
            <a:r>
              <a:rPr lang="zh-CN" altLang="en-US" sz="2400" u="sng" dirty="0" smtClean="0"/>
              <a:t>数据结果进行分区处理</a:t>
            </a:r>
            <a:r>
              <a:rPr lang="zh-CN" altLang="en-US" sz="2400" dirty="0" smtClean="0"/>
              <a:t>，</a:t>
            </a:r>
            <a:r>
              <a:rPr lang="zh-CN" altLang="en-US" sz="2400" b="1" dirty="0" smtClean="0"/>
              <a:t>为每个</a:t>
            </a:r>
            <a:r>
              <a:rPr lang="en-US" altLang="zh-CN" sz="2400" b="1" dirty="0" smtClean="0"/>
              <a:t>reduce</a:t>
            </a:r>
            <a:r>
              <a:rPr lang="zh-CN" altLang="en-US" sz="2400" b="1" dirty="0" smtClean="0"/>
              <a:t>任务创建一个分区</a:t>
            </a:r>
            <a:r>
              <a:rPr lang="zh-CN" altLang="en-US" sz="2400" dirty="0" smtClean="0"/>
              <a:t>（实质上，就是分配</a:t>
            </a:r>
            <a:r>
              <a:rPr lang="en-US" altLang="zh-CN" sz="2400" dirty="0" smtClean="0"/>
              <a:t>map</a:t>
            </a:r>
            <a:r>
              <a:rPr lang="zh-CN" altLang="en-US" sz="2400" dirty="0" smtClean="0"/>
              <a:t>的数据给</a:t>
            </a:r>
            <a:r>
              <a:rPr lang="en-US" altLang="zh-CN" sz="2400" dirty="0" smtClean="0"/>
              <a:t>reduce</a:t>
            </a:r>
            <a:r>
              <a:rPr lang="zh-CN" altLang="en-US" sz="2400" dirty="0" smtClean="0"/>
              <a:t>任务）。</a:t>
            </a:r>
            <a:endParaRPr lang="en-US" altLang="zh-CN" sz="2400" dirty="0" smtClean="0"/>
          </a:p>
          <a:p>
            <a:pPr lvl="1"/>
            <a:endParaRPr lang="en-US" altLang="zh-CN" dirty="0" smtClean="0"/>
          </a:p>
          <a:p>
            <a:pPr>
              <a:buNone/>
            </a:pPr>
            <a:r>
              <a:rPr lang="zh-CN" altLang="en-US" b="1" dirty="0" smtClean="0"/>
              <a:t>（</a:t>
            </a:r>
            <a:r>
              <a:rPr lang="en-US" b="1" dirty="0" smtClean="0"/>
              <a:t>3</a:t>
            </a:r>
            <a:r>
              <a:rPr lang="zh-CN" altLang="en-US" b="1" dirty="0" smtClean="0"/>
              <a:t>）</a:t>
            </a:r>
            <a:r>
              <a:rPr lang="en-US" b="1" i="1" dirty="0" smtClean="0"/>
              <a:t>&lt;key, value&gt;</a:t>
            </a:r>
            <a:r>
              <a:rPr lang="zh-CN" altLang="en-US" b="1" dirty="0" smtClean="0"/>
              <a:t>类型的输入</a:t>
            </a:r>
            <a:r>
              <a:rPr lang="en-US" b="1" dirty="0" smtClean="0"/>
              <a:t>/</a:t>
            </a:r>
            <a:r>
              <a:rPr lang="zh-CN" altLang="en-US" b="1" dirty="0" smtClean="0"/>
              <a:t>输出</a:t>
            </a:r>
            <a:endParaRPr lang="en-US" altLang="zh-CN" b="1" dirty="0" smtClean="0"/>
          </a:p>
          <a:p>
            <a:pPr>
              <a:buNone/>
            </a:pPr>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 name="TextBox 6"/>
          <p:cNvSpPr txBox="1"/>
          <p:nvPr/>
        </p:nvSpPr>
        <p:spPr>
          <a:xfrm>
            <a:off x="928662" y="3641901"/>
            <a:ext cx="7215238" cy="22159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 </a:t>
            </a:r>
            <a:endParaRPr lang="zh-CN" altLang="en-US" dirty="0"/>
          </a:p>
          <a:p>
            <a:r>
              <a:rPr lang="en-US" sz="2400" dirty="0">
                <a:solidFill>
                  <a:schemeClr val="tx1"/>
                </a:solidFill>
                <a:latin typeface="Times New Roman" pitchFamily="18" charset="0"/>
                <a:cs typeface="Times New Roman" pitchFamily="18" charset="0"/>
              </a:rPr>
              <a:t>map(K1, V1) –&gt; list (K2, V2)</a:t>
            </a:r>
            <a:endParaRPr lang="zh-CN" alt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combine(K2, list(V2)) –&gt; list(K2, V2)</a:t>
            </a:r>
            <a:endParaRPr lang="zh-CN" alt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partition(K2, V2) –&gt; integer</a:t>
            </a:r>
            <a:endParaRPr lang="zh-CN" altLang="en-US" sz="2400"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reduce(K2, list(V2)) –&gt; list(K3, V3)</a:t>
            </a:r>
            <a:endParaRPr lang="zh-CN" altLang="en-US" sz="2400" dirty="0">
              <a:solidFill>
                <a:schemeClr val="tx1"/>
              </a:solidFill>
              <a:latin typeface="Times New Roman" pitchFamily="18" charset="0"/>
              <a:cs typeface="Times New Roman" pitchFamily="18" charset="0"/>
            </a:endParaRPr>
          </a:p>
          <a:p>
            <a:endParaRPr lang="zh-CN" altLang="en-US" sz="2400" dirty="0">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00108"/>
            <a:ext cx="8679338" cy="5525236"/>
          </a:xfrm>
        </p:spPr>
        <p:txBody>
          <a:bodyPr>
            <a:normAutofit fontScale="85000" lnSpcReduction="20000"/>
          </a:bodyPr>
          <a:lstStyle/>
          <a:p>
            <a:pPr>
              <a:buNone/>
            </a:pPr>
            <a:r>
              <a:rPr lang="zh-CN" altLang="en-US" sz="2800" b="1" dirty="0" smtClean="0"/>
              <a:t>（</a:t>
            </a:r>
            <a:r>
              <a:rPr lang="en-US" sz="2800" b="1" dirty="0" smtClean="0"/>
              <a:t>4</a:t>
            </a:r>
            <a:r>
              <a:rPr lang="zh-CN" altLang="en-US" sz="2800" b="1" dirty="0" smtClean="0"/>
              <a:t>）容错机制的复杂性</a:t>
            </a:r>
            <a:endParaRPr lang="en-US" altLang="zh-CN" sz="2800" b="1" dirty="0" smtClean="0"/>
          </a:p>
          <a:p>
            <a:pPr>
              <a:lnSpc>
                <a:spcPct val="110000"/>
              </a:lnSpc>
              <a:buNone/>
            </a:pPr>
            <a:r>
              <a:rPr lang="en-US" altLang="zh-CN" sz="2600" b="1" dirty="0"/>
              <a:t> </a:t>
            </a:r>
            <a:r>
              <a:rPr lang="en-US" altLang="zh-CN" sz="2600" b="1" dirty="0" smtClean="0"/>
              <a:t>    </a:t>
            </a:r>
            <a:r>
              <a:rPr lang="en-US" altLang="zh-CN" sz="2600" b="1" dirty="0" err="1" smtClean="0"/>
              <a:t>MapReduce</a:t>
            </a:r>
            <a:r>
              <a:rPr lang="zh-CN" altLang="en-US" sz="2600" b="1" dirty="0" smtClean="0">
                <a:solidFill>
                  <a:srgbClr val="FF0000"/>
                </a:solidFill>
              </a:rPr>
              <a:t>设计初衷</a:t>
            </a:r>
            <a:r>
              <a:rPr lang="zh-CN" altLang="en-US" sz="2600" b="1" dirty="0" smtClean="0"/>
              <a:t>是</a:t>
            </a:r>
            <a:r>
              <a:rPr lang="zh-CN" altLang="en-US" sz="2600" b="1" u="sng" dirty="0" smtClean="0"/>
              <a:t>使用</a:t>
            </a:r>
            <a:r>
              <a:rPr lang="zh-CN" altLang="en-US" sz="2600" b="1" u="sng" dirty="0" smtClean="0">
                <a:solidFill>
                  <a:srgbClr val="FF0000"/>
                </a:solidFill>
              </a:rPr>
              <a:t>大量的低成本机器组成的集群</a:t>
            </a:r>
            <a:r>
              <a:rPr lang="zh-CN" altLang="en-US" sz="2600" b="1" u="sng" dirty="0" smtClean="0"/>
              <a:t>来处理大规模的数据</a:t>
            </a:r>
            <a:r>
              <a:rPr lang="zh-CN" altLang="en-US" sz="2600" b="1" dirty="0" smtClean="0"/>
              <a:t>。因此</a:t>
            </a:r>
            <a:r>
              <a:rPr lang="en-US" altLang="zh-CN" sz="2600" b="1" dirty="0" err="1" smtClean="0"/>
              <a:t>MapReduce</a:t>
            </a:r>
            <a:r>
              <a:rPr lang="zh-CN" altLang="en-US" sz="2600" b="1" u="sng" dirty="0" smtClean="0">
                <a:solidFill>
                  <a:srgbClr val="FF0000"/>
                </a:solidFill>
              </a:rPr>
              <a:t>必须支持较强的机器故障处理能力</a:t>
            </a:r>
            <a:r>
              <a:rPr lang="zh-CN" altLang="en-US" sz="2600" b="1" dirty="0" smtClean="0"/>
              <a:t>。</a:t>
            </a:r>
            <a:endParaRPr lang="en-US" altLang="zh-CN" sz="2600" b="1" dirty="0" smtClean="0"/>
          </a:p>
          <a:p>
            <a:pPr lvl="1"/>
            <a:endParaRPr lang="en-US" sz="2400" b="1" dirty="0" smtClean="0"/>
          </a:p>
          <a:p>
            <a:pPr lvl="1">
              <a:lnSpc>
                <a:spcPct val="120000"/>
              </a:lnSpc>
            </a:pPr>
            <a:r>
              <a:rPr lang="en-US" sz="3100" b="1" dirty="0" smtClean="0"/>
              <a:t>Worker</a:t>
            </a:r>
            <a:r>
              <a:rPr lang="zh-CN" altLang="en-US" sz="3100" b="1" dirty="0" smtClean="0"/>
              <a:t>故障</a:t>
            </a:r>
            <a:r>
              <a:rPr lang="zh-CN" altLang="en-US" sz="2400" b="1" dirty="0" smtClean="0"/>
              <a:t>：</a:t>
            </a:r>
            <a:r>
              <a:rPr lang="en-US" altLang="zh-CN" sz="2400" b="1" dirty="0" smtClean="0"/>
              <a:t>Master</a:t>
            </a:r>
            <a:r>
              <a:rPr lang="zh-CN" altLang="en-US" sz="2400" b="1" dirty="0" smtClean="0"/>
              <a:t>周期性的</a:t>
            </a:r>
            <a:r>
              <a:rPr lang="en-US" altLang="zh-CN" sz="2400" b="1" dirty="0" smtClean="0"/>
              <a:t>ping</a:t>
            </a:r>
            <a:r>
              <a:rPr lang="zh-CN" altLang="en-US" sz="2400" b="1" dirty="0" smtClean="0"/>
              <a:t>每个</a:t>
            </a:r>
            <a:r>
              <a:rPr lang="en-US" altLang="zh-CN" sz="2400" b="1" dirty="0" smtClean="0"/>
              <a:t>worker</a:t>
            </a:r>
            <a:r>
              <a:rPr lang="zh-CN" altLang="en-US" sz="2400" b="1" dirty="0" smtClean="0"/>
              <a:t>，一定时间内没有收到，则标记</a:t>
            </a:r>
            <a:r>
              <a:rPr lang="en-US" altLang="zh-CN" sz="2400" b="1" dirty="0" smtClean="0"/>
              <a:t>worker</a:t>
            </a:r>
            <a:r>
              <a:rPr lang="zh-CN" altLang="en-US" sz="2400" b="1" dirty="0" smtClean="0"/>
              <a:t>为故障机</a:t>
            </a:r>
            <a:r>
              <a:rPr lang="en-US" altLang="zh-CN" sz="2400" b="1" dirty="0" smtClean="0"/>
              <a:t>.  </a:t>
            </a:r>
          </a:p>
          <a:p>
            <a:pPr marL="342900" lvl="1" indent="0">
              <a:lnSpc>
                <a:spcPct val="120000"/>
              </a:lnSpc>
              <a:buNone/>
            </a:pPr>
            <a:r>
              <a:rPr lang="en-US" altLang="zh-CN" sz="2400" b="1" dirty="0"/>
              <a:t> </a:t>
            </a:r>
            <a:r>
              <a:rPr lang="en-US" altLang="zh-CN" sz="2400" b="1" dirty="0" smtClean="0"/>
              <a:t>   </a:t>
            </a:r>
            <a:r>
              <a:rPr lang="zh-CN" altLang="en-US" sz="2400" b="1" dirty="0" smtClean="0"/>
              <a:t>故障机的任务转移给其他</a:t>
            </a:r>
            <a:r>
              <a:rPr lang="en-US" altLang="zh-CN" sz="2400" b="1" dirty="0" smtClean="0"/>
              <a:t>worker</a:t>
            </a:r>
            <a:r>
              <a:rPr lang="zh-CN" altLang="en-US" sz="2400" b="1" dirty="0" smtClean="0"/>
              <a:t>。</a:t>
            </a:r>
            <a:endParaRPr lang="en-US" altLang="zh-CN" sz="2400" b="1" dirty="0" smtClean="0"/>
          </a:p>
          <a:p>
            <a:pPr marL="342900" lvl="1" indent="0">
              <a:lnSpc>
                <a:spcPct val="120000"/>
              </a:lnSpc>
              <a:buNone/>
            </a:pPr>
            <a:r>
              <a:rPr lang="en-US" altLang="zh-CN" sz="2400" b="1" dirty="0"/>
              <a:t> </a:t>
            </a:r>
            <a:r>
              <a:rPr lang="en-US" altLang="zh-CN" sz="2400" b="1" dirty="0" smtClean="0"/>
              <a:t>    worker</a:t>
            </a:r>
            <a:r>
              <a:rPr lang="zh-CN" altLang="en-US" sz="2400" b="1" dirty="0" smtClean="0"/>
              <a:t>故障时，已经完成的</a:t>
            </a:r>
            <a:r>
              <a:rPr lang="en-US" altLang="zh-CN" sz="2400" b="1" dirty="0" smtClean="0"/>
              <a:t>map</a:t>
            </a:r>
            <a:r>
              <a:rPr lang="zh-CN" altLang="en-US" sz="2400" b="1" dirty="0" smtClean="0"/>
              <a:t>任务因为存储在内存中，需要重新执行</a:t>
            </a:r>
            <a:endParaRPr lang="en-US" altLang="zh-CN" sz="2400" b="1" dirty="0" smtClean="0"/>
          </a:p>
          <a:p>
            <a:pPr lvl="1">
              <a:lnSpc>
                <a:spcPct val="120000"/>
              </a:lnSpc>
            </a:pPr>
            <a:r>
              <a:rPr lang="en-US" sz="3100" b="1" dirty="0" smtClean="0"/>
              <a:t>Master</a:t>
            </a:r>
            <a:r>
              <a:rPr lang="zh-CN" altLang="en-US" sz="3100" b="1" dirty="0" smtClean="0"/>
              <a:t>故障</a:t>
            </a:r>
            <a:r>
              <a:rPr lang="zh-CN" altLang="en-US" sz="2400" b="1" dirty="0" smtClean="0"/>
              <a:t>：让</a:t>
            </a:r>
            <a:r>
              <a:rPr lang="en-US" altLang="zh-CN" sz="2400" b="1" dirty="0" smtClean="0"/>
              <a:t>Master</a:t>
            </a:r>
            <a:r>
              <a:rPr lang="zh-CN" altLang="en-US" sz="2400" b="1" dirty="0" smtClean="0"/>
              <a:t>周期性的将数据写入磁盘，并设置</a:t>
            </a:r>
            <a:r>
              <a:rPr lang="en-US" altLang="zh-CN" sz="2400" b="1" dirty="0" err="1" smtClean="0"/>
              <a:t>chekcpoint</a:t>
            </a:r>
            <a:r>
              <a:rPr lang="zh-CN" altLang="en-US" sz="2400" b="1" dirty="0" smtClean="0"/>
              <a:t>（检查点）。若</a:t>
            </a:r>
            <a:r>
              <a:rPr lang="en-US" altLang="zh-CN" sz="2400" b="1" dirty="0" smtClean="0"/>
              <a:t>Master</a:t>
            </a:r>
            <a:r>
              <a:rPr lang="zh-CN" altLang="en-US" sz="2400" b="1" dirty="0" smtClean="0"/>
              <a:t>任务失效，则从最后一个检查点开始启动</a:t>
            </a:r>
            <a:r>
              <a:rPr lang="en-US" altLang="zh-CN" sz="2400" b="1" dirty="0" smtClean="0"/>
              <a:t>Master</a:t>
            </a:r>
            <a:r>
              <a:rPr lang="zh-CN" altLang="en-US" sz="2400" b="1" dirty="0" smtClean="0"/>
              <a:t>进程。</a:t>
            </a:r>
            <a:endParaRPr lang="en-US" altLang="zh-CN" b="1" dirty="0" smtClean="0"/>
          </a:p>
          <a:p>
            <a:pPr>
              <a:buNone/>
            </a:pPr>
            <a:r>
              <a:rPr lang="zh-CN" altLang="en-US" sz="2800" b="1" dirty="0" smtClean="0"/>
              <a:t>（</a:t>
            </a:r>
            <a:r>
              <a:rPr lang="en-US" sz="2800" b="1" dirty="0" smtClean="0"/>
              <a:t>5</a:t>
            </a:r>
            <a:r>
              <a:rPr lang="zh-CN" altLang="en-US" sz="2800" b="1" dirty="0" smtClean="0"/>
              <a:t>）数据存储</a:t>
            </a:r>
            <a:r>
              <a:rPr lang="zh-CN" altLang="en-US" sz="2800" b="1" dirty="0" smtClean="0">
                <a:solidFill>
                  <a:srgbClr val="FF0000"/>
                </a:solidFill>
              </a:rPr>
              <a:t>位置</a:t>
            </a:r>
            <a:r>
              <a:rPr lang="zh-CN" altLang="en-US" sz="2800" b="1" dirty="0" smtClean="0"/>
              <a:t>的多样性</a:t>
            </a:r>
            <a:endParaRPr lang="en-US" altLang="zh-CN" sz="2800" b="1" dirty="0" smtClean="0"/>
          </a:p>
          <a:p>
            <a:pPr lvl="1"/>
            <a:endParaRPr lang="en-US" altLang="zh-CN" dirty="0" smtClean="0"/>
          </a:p>
          <a:p>
            <a:pPr lvl="1"/>
            <a:r>
              <a:rPr lang="zh-CN" altLang="en-US" sz="2400" dirty="0" smtClean="0"/>
              <a:t>源文件：</a:t>
            </a:r>
            <a:r>
              <a:rPr lang="en-US" sz="2400" dirty="0" smtClean="0"/>
              <a:t>GFS </a:t>
            </a:r>
            <a:r>
              <a:rPr lang="zh-CN" altLang="en-US" sz="2400" dirty="0" smtClean="0"/>
              <a:t>（</a:t>
            </a:r>
            <a:r>
              <a:rPr lang="en-US" altLang="zh-CN" sz="2400" dirty="0" smtClean="0"/>
              <a:t>GFS</a:t>
            </a:r>
            <a:r>
              <a:rPr lang="zh-CN" altLang="en-US" sz="2400" dirty="0" smtClean="0"/>
              <a:t>是分布式存储系统，把数据存储在多台机器上）</a:t>
            </a:r>
          </a:p>
          <a:p>
            <a:pPr lvl="1"/>
            <a:r>
              <a:rPr lang="en-US" sz="2400" dirty="0" smtClean="0"/>
              <a:t>Map</a:t>
            </a:r>
            <a:r>
              <a:rPr lang="zh-CN" altLang="en-US" sz="2400" dirty="0" smtClean="0"/>
              <a:t>处理结果：</a:t>
            </a:r>
            <a:r>
              <a:rPr lang="zh-CN" altLang="en-US" sz="2400" b="1" dirty="0" smtClean="0"/>
              <a:t>本地存储</a:t>
            </a:r>
          </a:p>
          <a:p>
            <a:pPr lvl="1"/>
            <a:r>
              <a:rPr lang="en-US" sz="2400" dirty="0" smtClean="0"/>
              <a:t>Reduce</a:t>
            </a:r>
            <a:r>
              <a:rPr lang="zh-CN" altLang="en-US" sz="2400" dirty="0" smtClean="0"/>
              <a:t>处理结果：</a:t>
            </a:r>
            <a:r>
              <a:rPr lang="en-US" sz="2400" dirty="0" smtClean="0"/>
              <a:t>GFS</a:t>
            </a:r>
            <a:endParaRPr lang="zh-CN" altLang="en-US" sz="2400" dirty="0" smtClean="0"/>
          </a:p>
          <a:p>
            <a:pPr lvl="1"/>
            <a:r>
              <a:rPr lang="zh-CN" altLang="en-US" sz="2400" dirty="0" smtClean="0"/>
              <a:t>日志：</a:t>
            </a:r>
            <a:r>
              <a:rPr lang="en-US" sz="2400" dirty="0" smtClean="0"/>
              <a:t>GFS</a:t>
            </a:r>
            <a:endParaRPr lang="zh-CN" altLang="en-US" sz="2400"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71546"/>
            <a:ext cx="8153400" cy="4762910"/>
          </a:xfrm>
        </p:spPr>
        <p:txBody>
          <a:bodyPr/>
          <a:lstStyle/>
          <a:p>
            <a:pPr>
              <a:buNone/>
            </a:pPr>
            <a:r>
              <a:rPr lang="zh-CN" altLang="en-US" sz="2800" b="1" dirty="0" smtClean="0"/>
              <a:t>（</a:t>
            </a:r>
            <a:r>
              <a:rPr lang="en-US" sz="2800" b="1" dirty="0" smtClean="0"/>
              <a:t>6</a:t>
            </a:r>
            <a:r>
              <a:rPr lang="zh-CN" altLang="en-US" sz="2800" b="1" dirty="0" smtClean="0"/>
              <a:t>）任务粒度大小的重要性</a:t>
            </a:r>
            <a:endParaRPr lang="en-US" altLang="zh-CN" sz="2800" b="1" dirty="0" smtClean="0"/>
          </a:p>
          <a:p>
            <a:pPr>
              <a:buNone/>
            </a:pPr>
            <a:r>
              <a:rPr lang="zh-CN" altLang="en-US" dirty="0" smtClean="0"/>
              <a:t>    在</a:t>
            </a:r>
            <a:r>
              <a:rPr lang="en-US" dirty="0" err="1" smtClean="0"/>
              <a:t>MapReduce</a:t>
            </a:r>
            <a:r>
              <a:rPr lang="zh-CN" altLang="en-US" dirty="0" smtClean="0"/>
              <a:t>中，通常把</a:t>
            </a:r>
            <a:r>
              <a:rPr lang="en-US" u="sng" dirty="0" smtClean="0"/>
              <a:t>Map</a:t>
            </a:r>
            <a:r>
              <a:rPr lang="zh-CN" altLang="en-US" u="sng" dirty="0" smtClean="0"/>
              <a:t>拆分成了</a:t>
            </a:r>
            <a:r>
              <a:rPr lang="en-US" u="sng" dirty="0" smtClean="0"/>
              <a:t>M</a:t>
            </a:r>
            <a:r>
              <a:rPr lang="zh-CN" altLang="en-US" u="sng" dirty="0" smtClean="0"/>
              <a:t>个片段</a:t>
            </a:r>
            <a:r>
              <a:rPr lang="zh-CN" altLang="en-US" dirty="0" smtClean="0"/>
              <a:t>、</a:t>
            </a:r>
            <a:r>
              <a:rPr lang="zh-CN" altLang="en-US" u="sng" dirty="0" smtClean="0"/>
              <a:t>把</a:t>
            </a:r>
            <a:r>
              <a:rPr lang="en-US" u="sng" dirty="0" smtClean="0"/>
              <a:t>Reduce</a:t>
            </a:r>
            <a:r>
              <a:rPr lang="zh-CN" altLang="en-US" u="sng" dirty="0" smtClean="0"/>
              <a:t>拆分成</a:t>
            </a:r>
            <a:r>
              <a:rPr lang="en-US" u="sng" dirty="0" smtClean="0"/>
              <a:t>R</a:t>
            </a:r>
            <a:r>
              <a:rPr lang="zh-CN" altLang="en-US" u="sng" dirty="0" smtClean="0"/>
              <a:t>个片段</a:t>
            </a:r>
            <a:r>
              <a:rPr lang="zh-CN" altLang="en-US" dirty="0" smtClean="0"/>
              <a:t>执行。</a:t>
            </a:r>
            <a:endParaRPr lang="en-US" altLang="zh-CN" dirty="0" smtClean="0"/>
          </a:p>
          <a:p>
            <a:pPr>
              <a:buNone/>
            </a:pPr>
            <a:r>
              <a:rPr lang="en-US" altLang="zh-CN" dirty="0"/>
              <a:t> </a:t>
            </a:r>
            <a:r>
              <a:rPr lang="en-US" altLang="zh-CN" dirty="0" smtClean="0"/>
              <a:t>   </a:t>
            </a:r>
            <a:r>
              <a:rPr lang="zh-CN" altLang="en-US" dirty="0" smtClean="0"/>
              <a:t>通常情况下，</a:t>
            </a:r>
            <a:r>
              <a:rPr lang="en-US" altLang="zh-CN" u="sng" dirty="0" smtClean="0"/>
              <a:t>M</a:t>
            </a:r>
            <a:r>
              <a:rPr lang="zh-CN" altLang="en-US" u="sng" dirty="0" smtClean="0"/>
              <a:t>和</a:t>
            </a:r>
            <a:r>
              <a:rPr lang="en-US" altLang="zh-CN" u="sng" dirty="0" smtClean="0"/>
              <a:t>R</a:t>
            </a:r>
            <a:r>
              <a:rPr lang="zh-CN" altLang="en-US" u="sng" dirty="0" smtClean="0"/>
              <a:t>应当比集群中的</a:t>
            </a:r>
            <a:r>
              <a:rPr lang="en-US" altLang="zh-CN" u="sng" dirty="0" smtClean="0"/>
              <a:t>worker</a:t>
            </a:r>
            <a:r>
              <a:rPr lang="zh-CN" altLang="en-US" u="sng" dirty="0" smtClean="0"/>
              <a:t>的数量多</a:t>
            </a:r>
            <a:r>
              <a:rPr lang="zh-CN" altLang="en-US" dirty="0" smtClean="0"/>
              <a:t>。</a:t>
            </a:r>
            <a:endParaRPr lang="en-US" altLang="zh-CN" dirty="0" smtClean="0"/>
          </a:p>
          <a:p>
            <a:pPr>
              <a:buNone/>
            </a:pPr>
            <a:endParaRPr lang="en-US" altLang="zh-CN" dirty="0" smtClean="0"/>
          </a:p>
          <a:p>
            <a:pPr>
              <a:buNone/>
            </a:pPr>
            <a:r>
              <a:rPr lang="zh-CN" altLang="en-US" sz="2800" b="1" dirty="0" smtClean="0"/>
              <a:t>（</a:t>
            </a:r>
            <a:r>
              <a:rPr lang="en-US" sz="2800" b="1" dirty="0" smtClean="0"/>
              <a:t>7</a:t>
            </a:r>
            <a:r>
              <a:rPr lang="zh-CN" altLang="en-US" sz="2800" b="1" dirty="0" smtClean="0"/>
              <a:t>）任务备份机制的必要性</a:t>
            </a:r>
            <a:endParaRPr lang="en-US" altLang="zh-CN" sz="2800" b="1" dirty="0" smtClean="0"/>
          </a:p>
          <a:p>
            <a:pPr lvl="1"/>
            <a:r>
              <a:rPr lang="zh-CN" altLang="en-US" sz="2400" dirty="0" smtClean="0"/>
              <a:t>有一些慢的节点（</a:t>
            </a:r>
            <a:r>
              <a:rPr lang="en-US" sz="2400" i="1" dirty="0" smtClean="0"/>
              <a:t>“</a:t>
            </a:r>
            <a:r>
              <a:rPr lang="zh-CN" altLang="en-US" sz="2400" dirty="0" smtClean="0"/>
              <a:t>落伍者</a:t>
            </a:r>
            <a:r>
              <a:rPr lang="en-US" sz="2400" dirty="0" smtClean="0"/>
              <a:t>”</a:t>
            </a:r>
            <a:r>
              <a:rPr lang="zh-CN" altLang="en-US" sz="2400" dirty="0" smtClean="0"/>
              <a:t>）会限制剩下程序的执行速度，处理方法：</a:t>
            </a:r>
            <a:endParaRPr lang="en-US" altLang="zh-CN" sz="2400" dirty="0" smtClean="0"/>
          </a:p>
          <a:p>
            <a:pPr marL="342900" lvl="1" indent="0">
              <a:buNone/>
            </a:pPr>
            <a:r>
              <a:rPr lang="en-US" sz="2400" i="1" dirty="0" smtClean="0"/>
              <a:t>  “</a:t>
            </a:r>
            <a:r>
              <a:rPr lang="zh-CN" altLang="en-US" sz="2400" b="1" u="sng" dirty="0" smtClean="0"/>
              <a:t>推测性的执行（</a:t>
            </a:r>
            <a:r>
              <a:rPr lang="en-US" sz="2400" b="1" u="sng" dirty="0" smtClean="0"/>
              <a:t>Speculative execution</a:t>
            </a:r>
            <a:r>
              <a:rPr lang="zh-CN" altLang="en-US" sz="2400" b="1" u="sng" dirty="0" smtClean="0"/>
              <a:t>）</a:t>
            </a:r>
            <a:r>
              <a:rPr lang="en-US" sz="2400" dirty="0" smtClean="0"/>
              <a:t>”</a:t>
            </a:r>
            <a:r>
              <a:rPr lang="zh-CN" altLang="en-US" sz="2400" dirty="0" smtClean="0"/>
              <a:t>的任务备份机制</a:t>
            </a:r>
            <a:r>
              <a:rPr lang="en-US" sz="2400" dirty="0" smtClean="0"/>
              <a:t>——</a:t>
            </a:r>
            <a:r>
              <a:rPr lang="zh-CN" altLang="en-US" sz="2400" dirty="0" smtClean="0"/>
              <a:t>当作业中大多数的任务都已经完成时，</a:t>
            </a:r>
            <a:r>
              <a:rPr lang="zh-CN" altLang="en-US" sz="2400" u="sng" dirty="0" smtClean="0"/>
              <a:t>系统在几个空闲的节点上调度执行剩余任务的拷贝</a:t>
            </a:r>
            <a:r>
              <a:rPr lang="zh-CN" altLang="en-US" sz="2400" dirty="0" smtClean="0"/>
              <a:t>，并在多个</a:t>
            </a:r>
            <a:r>
              <a:rPr lang="en-US" sz="2400" dirty="0" smtClean="0"/>
              <a:t>Worker</a:t>
            </a:r>
            <a:r>
              <a:rPr lang="zh-CN" altLang="en-US" sz="2400" dirty="0" smtClean="0"/>
              <a:t>同时进行相同的剩余任务。</a:t>
            </a:r>
          </a:p>
          <a:p>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6.2.4</a:t>
            </a:r>
            <a:r>
              <a:rPr lang="zh-CN" altLang="en-US" dirty="0" smtClean="0"/>
              <a:t>关键技术</a:t>
            </a:r>
            <a:endParaRPr lang="zh-CN" altLang="en-US" dirty="0"/>
          </a:p>
        </p:txBody>
      </p:sp>
      <p:sp>
        <p:nvSpPr>
          <p:cNvPr id="3" name="内容占位符 2"/>
          <p:cNvSpPr>
            <a:spLocks noGrp="1"/>
          </p:cNvSpPr>
          <p:nvPr>
            <p:ph idx="1"/>
          </p:nvPr>
        </p:nvSpPr>
        <p:spPr/>
        <p:txBody>
          <a:bodyPr/>
          <a:lstStyle/>
          <a:p>
            <a:pPr>
              <a:lnSpc>
                <a:spcPct val="150000"/>
              </a:lnSpc>
              <a:buNone/>
            </a:pPr>
            <a:r>
              <a:rPr lang="zh-CN" altLang="en-US" sz="2800" b="1" dirty="0" smtClean="0"/>
              <a:t>（</a:t>
            </a:r>
            <a:r>
              <a:rPr lang="en-US" sz="2800" b="1" dirty="0" smtClean="0"/>
              <a:t>1</a:t>
            </a:r>
            <a:r>
              <a:rPr lang="zh-CN" altLang="en-US" sz="2800" b="1" dirty="0" smtClean="0"/>
              <a:t>）分区函数</a:t>
            </a:r>
            <a:endParaRPr lang="en-US" altLang="zh-CN" sz="2800" b="1" dirty="0" smtClean="0"/>
          </a:p>
          <a:p>
            <a:pPr>
              <a:lnSpc>
                <a:spcPct val="150000"/>
              </a:lnSpc>
              <a:buNone/>
            </a:pPr>
            <a:r>
              <a:rPr lang="zh-CN" altLang="en-US" sz="2800" b="1" dirty="0" smtClean="0"/>
              <a:t>（</a:t>
            </a:r>
            <a:r>
              <a:rPr lang="en-US" sz="2800" b="1" dirty="0" smtClean="0"/>
              <a:t>2</a:t>
            </a:r>
            <a:r>
              <a:rPr lang="zh-CN" altLang="en-US" sz="2800" b="1" dirty="0" smtClean="0"/>
              <a:t>）</a:t>
            </a:r>
            <a:r>
              <a:rPr lang="en-US" sz="2800" b="1" i="1" dirty="0" smtClean="0"/>
              <a:t>Combiner</a:t>
            </a:r>
            <a:r>
              <a:rPr lang="zh-CN" altLang="en-US" sz="2800" b="1" i="1" dirty="0" smtClean="0"/>
              <a:t>（）</a:t>
            </a:r>
            <a:r>
              <a:rPr lang="zh-CN" altLang="en-US" sz="2800" b="1" dirty="0" smtClean="0"/>
              <a:t>函数</a:t>
            </a:r>
            <a:endParaRPr lang="en-US" altLang="zh-CN" sz="2800" b="1" dirty="0" smtClean="0"/>
          </a:p>
          <a:p>
            <a:pPr>
              <a:lnSpc>
                <a:spcPct val="150000"/>
              </a:lnSpc>
              <a:buNone/>
            </a:pPr>
            <a:r>
              <a:rPr lang="zh-CN" altLang="en-US" sz="2800" b="1" dirty="0" smtClean="0"/>
              <a:t>（</a:t>
            </a:r>
            <a:r>
              <a:rPr lang="en-US" sz="2800" b="1" dirty="0" smtClean="0"/>
              <a:t>3</a:t>
            </a:r>
            <a:r>
              <a:rPr lang="zh-CN" altLang="en-US" sz="2800" b="1" dirty="0" smtClean="0"/>
              <a:t>）跳过损坏记录</a:t>
            </a:r>
            <a:endParaRPr lang="en-US" altLang="zh-CN" sz="2800" b="1" dirty="0" smtClean="0"/>
          </a:p>
          <a:p>
            <a:pPr>
              <a:lnSpc>
                <a:spcPct val="150000"/>
              </a:lnSpc>
              <a:buNone/>
            </a:pPr>
            <a:r>
              <a:rPr lang="zh-CN" altLang="en-US" sz="2800" b="1" dirty="0" smtClean="0"/>
              <a:t>（</a:t>
            </a:r>
            <a:r>
              <a:rPr lang="en-US" sz="2800" b="1" dirty="0" smtClean="0"/>
              <a:t>4</a:t>
            </a:r>
            <a:r>
              <a:rPr lang="zh-CN" altLang="en-US" sz="2800" b="1" dirty="0" smtClean="0"/>
              <a:t>）本地执行</a:t>
            </a:r>
            <a:endParaRPr lang="en-US" altLang="zh-CN" sz="2800" b="1" dirty="0" smtClean="0"/>
          </a:p>
          <a:p>
            <a:pPr>
              <a:lnSpc>
                <a:spcPct val="150000"/>
              </a:lnSpc>
              <a:buNone/>
            </a:pPr>
            <a:r>
              <a:rPr lang="zh-CN" altLang="en-US" sz="2800" b="1" dirty="0" smtClean="0"/>
              <a:t>（</a:t>
            </a:r>
            <a:r>
              <a:rPr lang="en-US" sz="2800" b="1" dirty="0" smtClean="0"/>
              <a:t>5</a:t>
            </a:r>
            <a:r>
              <a:rPr lang="zh-CN" altLang="en-US" sz="2800" b="1" dirty="0" smtClean="0"/>
              <a:t>）状态信息</a:t>
            </a:r>
            <a:endParaRPr lang="en-US" altLang="zh-CN" sz="2800" b="1" dirty="0" smtClean="0"/>
          </a:p>
          <a:p>
            <a:pPr>
              <a:lnSpc>
                <a:spcPct val="150000"/>
              </a:lnSpc>
              <a:buNone/>
            </a:pPr>
            <a:r>
              <a:rPr lang="zh-CN" altLang="en-US" sz="2800" b="1" dirty="0" smtClean="0"/>
              <a:t>（</a:t>
            </a:r>
            <a:r>
              <a:rPr lang="en-US" sz="2800" b="1" dirty="0" smtClean="0"/>
              <a:t>6</a:t>
            </a:r>
            <a:r>
              <a:rPr lang="zh-CN" altLang="en-US" sz="2800" b="1" dirty="0" smtClean="0"/>
              <a:t>）计数器</a:t>
            </a:r>
            <a:endParaRPr lang="zh-CN" altLang="en-US" sz="2800"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153400" cy="4762910"/>
          </a:xfrm>
        </p:spPr>
        <p:txBody>
          <a:bodyPr/>
          <a:lstStyle/>
          <a:p>
            <a:pPr>
              <a:buNone/>
            </a:pPr>
            <a:r>
              <a:rPr lang="zh-CN" altLang="en-US" b="1" dirty="0" smtClean="0"/>
              <a:t>（</a:t>
            </a:r>
            <a:r>
              <a:rPr lang="en-US" b="1" dirty="0" smtClean="0"/>
              <a:t>1</a:t>
            </a:r>
            <a:r>
              <a:rPr lang="zh-CN" altLang="en-US" b="1" dirty="0" smtClean="0"/>
              <a:t>）分区函数：默认采用</a:t>
            </a:r>
            <a:r>
              <a:rPr lang="en-US" altLang="zh-CN" b="1" dirty="0" smtClean="0"/>
              <a:t>hash</a:t>
            </a:r>
            <a:r>
              <a:rPr lang="zh-CN" altLang="en-US" b="1" dirty="0" smtClean="0"/>
              <a:t>方法，可产生较为平衡的分区</a:t>
            </a:r>
            <a:endParaRPr lang="en-US" altLang="zh-CN" b="1" dirty="0" smtClean="0"/>
          </a:p>
          <a:p>
            <a:pPr>
              <a:buNone/>
            </a:pPr>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p:cNvPicPr/>
          <p:nvPr/>
        </p:nvPicPr>
        <p:blipFill>
          <a:blip r:embed="rId2"/>
          <a:srcRect/>
          <a:stretch>
            <a:fillRect/>
          </a:stretch>
        </p:blipFill>
        <p:spPr bwMode="auto">
          <a:xfrm>
            <a:off x="714348" y="1728566"/>
            <a:ext cx="7929618" cy="4429156"/>
          </a:xfrm>
          <a:prstGeom prst="rect">
            <a:avLst/>
          </a:prstGeom>
          <a:noFill/>
          <a:ln w="9525">
            <a:noFill/>
            <a:miter lim="800000"/>
            <a:headEnd/>
            <a:tailEnd/>
          </a:ln>
        </p:spPr>
      </p:pic>
      <p:sp>
        <p:nvSpPr>
          <p:cNvPr id="7" name="TextBox 6"/>
          <p:cNvSpPr txBox="1"/>
          <p:nvPr/>
        </p:nvSpPr>
        <p:spPr>
          <a:xfrm>
            <a:off x="2571736" y="6372036"/>
            <a:ext cx="407196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6-7 </a:t>
            </a:r>
            <a:r>
              <a:rPr lang="en-US" dirty="0" err="1"/>
              <a:t>MapReduce</a:t>
            </a:r>
            <a:r>
              <a:rPr lang="zh-CN" altLang="en-US" dirty="0"/>
              <a:t>对中间数据的处理</a:t>
            </a: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学习目的</a:t>
            </a:r>
          </a:p>
        </p:txBody>
      </p:sp>
      <p:graphicFrame>
        <p:nvGraphicFramePr>
          <p:cNvPr id="6" name="内容占位符 5"/>
          <p:cNvGraphicFramePr>
            <a:graphicFrameLocks noGrp="1"/>
          </p:cNvGraphicFramePr>
          <p:nvPr>
            <p:ph idx="1"/>
          </p:nvPr>
        </p:nvGraphicFramePr>
        <p:xfrm>
          <a:off x="609600" y="1500188"/>
          <a:ext cx="815340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36" name="文本占位符 4"/>
          <p:cNvSpPr>
            <a:spLocks noGrp="1"/>
          </p:cNvSpPr>
          <p:nvPr>
            <p:ph type="body" sz="quarter" idx="14"/>
          </p:nvPr>
        </p:nvSpPr>
        <p:spPr>
          <a:ln w="9525"/>
        </p:spPr>
        <p:txBody>
          <a:bodyPr/>
          <a:lstStyle/>
          <a:p>
            <a:r>
              <a:rPr lang="zh-CN" altLang="en-US" dirty="0" smtClean="0"/>
              <a:t>学习目的</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14356"/>
            <a:ext cx="8153400" cy="4762910"/>
          </a:xfrm>
        </p:spPr>
        <p:txBody>
          <a:bodyPr/>
          <a:lstStyle/>
          <a:p>
            <a:pPr marL="0" indent="0">
              <a:buNone/>
            </a:pPr>
            <a:r>
              <a:rPr lang="zh-CN" altLang="en-US" sz="2800" b="1" dirty="0" smtClean="0"/>
              <a:t>（</a:t>
            </a:r>
            <a:r>
              <a:rPr lang="en-US" sz="2800" b="1" dirty="0" smtClean="0"/>
              <a:t>2</a:t>
            </a:r>
            <a:r>
              <a:rPr lang="zh-CN" altLang="en-US" sz="2800" b="1" dirty="0" smtClean="0"/>
              <a:t>）</a:t>
            </a:r>
            <a:r>
              <a:rPr lang="en-US" sz="2800" b="1" i="1" dirty="0" smtClean="0"/>
              <a:t>Combiner</a:t>
            </a:r>
            <a:r>
              <a:rPr lang="zh-CN" altLang="en-US" sz="2800" b="1" i="1" dirty="0" smtClean="0"/>
              <a:t>（）</a:t>
            </a:r>
            <a:r>
              <a:rPr lang="zh-CN" altLang="en-US" sz="2800" b="1" dirty="0" smtClean="0"/>
              <a:t>函数</a:t>
            </a:r>
            <a:endParaRPr lang="en-US" altLang="zh-CN" sz="2800" b="1" dirty="0" smtClean="0"/>
          </a:p>
          <a:p>
            <a:pPr indent="0">
              <a:buNone/>
            </a:pPr>
            <a:endParaRPr lang="en-US" altLang="zh-CN" dirty="0" smtClean="0"/>
          </a:p>
          <a:p>
            <a:pPr indent="0">
              <a:buNone/>
            </a:pPr>
            <a:r>
              <a:rPr lang="zh-CN" altLang="en-US" sz="2800" dirty="0" smtClean="0"/>
              <a:t>一般采用</a:t>
            </a:r>
            <a:r>
              <a:rPr lang="en-US" sz="2800" i="1" dirty="0" smtClean="0"/>
              <a:t>Combiner</a:t>
            </a:r>
            <a:r>
              <a:rPr lang="zh-CN" altLang="en-US" sz="2800" i="1" dirty="0" smtClean="0"/>
              <a:t>（）</a:t>
            </a:r>
            <a:r>
              <a:rPr lang="zh-CN" altLang="en-US" sz="2800" dirty="0" smtClean="0"/>
              <a:t>函数</a:t>
            </a:r>
            <a:r>
              <a:rPr lang="zh-CN" altLang="en-US" sz="2800" b="1" u="sng" dirty="0" smtClean="0"/>
              <a:t>来降低</a:t>
            </a:r>
            <a:r>
              <a:rPr lang="en-US" sz="2800" b="1" i="1" u="sng" dirty="0" smtClean="0"/>
              <a:t>map</a:t>
            </a:r>
            <a:r>
              <a:rPr lang="zh-CN" altLang="en-US" sz="2800" b="1" i="1" u="sng" dirty="0" smtClean="0"/>
              <a:t>（）</a:t>
            </a:r>
            <a:r>
              <a:rPr lang="zh-CN" altLang="en-US" sz="2800" b="1" u="sng" dirty="0" smtClean="0"/>
              <a:t>函数与</a:t>
            </a:r>
            <a:r>
              <a:rPr lang="en-US" sz="2800" b="1" i="1" u="sng" dirty="0" smtClean="0"/>
              <a:t>reduce</a:t>
            </a:r>
            <a:r>
              <a:rPr lang="zh-CN" altLang="en-US" sz="2800" b="1" i="1" u="sng" dirty="0" smtClean="0"/>
              <a:t>（）</a:t>
            </a:r>
            <a:r>
              <a:rPr lang="zh-CN" altLang="en-US" sz="2800" b="1" u="sng" dirty="0" smtClean="0"/>
              <a:t>函数之间的数据传递量</a:t>
            </a:r>
            <a:r>
              <a:rPr lang="zh-CN" altLang="en-US" sz="2800" dirty="0" smtClean="0"/>
              <a:t>，进而提高</a:t>
            </a:r>
            <a:r>
              <a:rPr lang="en-US" sz="2800" dirty="0" err="1" smtClean="0"/>
              <a:t>MapReduce</a:t>
            </a:r>
            <a:r>
              <a:rPr lang="zh-CN" altLang="en-US" sz="2800" dirty="0" smtClean="0"/>
              <a:t>的处理速度。</a:t>
            </a:r>
            <a:endParaRPr lang="en-US" altLang="zh-CN" sz="2800" dirty="0" smtClean="0"/>
          </a:p>
          <a:p>
            <a:pPr indent="0">
              <a:buNone/>
            </a:pPr>
            <a:endParaRPr lang="en-US" sz="2800" i="1" dirty="0" smtClean="0"/>
          </a:p>
          <a:p>
            <a:pPr indent="0">
              <a:buNone/>
            </a:pPr>
            <a:r>
              <a:rPr lang="en-US" sz="2800" i="1" dirty="0" smtClean="0"/>
              <a:t>reduce</a:t>
            </a:r>
            <a:r>
              <a:rPr lang="zh-CN" altLang="en-US" sz="2800" i="1" dirty="0" smtClean="0"/>
              <a:t>（）</a:t>
            </a:r>
            <a:r>
              <a:rPr lang="zh-CN" altLang="en-US" sz="2800" dirty="0" smtClean="0"/>
              <a:t>函数的输出被保存在最终的输出文件里，而</a:t>
            </a:r>
            <a:r>
              <a:rPr lang="en-US" sz="2800" i="1" u="sng" dirty="0" smtClean="0"/>
              <a:t>Combiner</a:t>
            </a:r>
            <a:r>
              <a:rPr lang="zh-CN" altLang="en-US" sz="2800" i="1" u="sng" dirty="0" smtClean="0"/>
              <a:t>（）</a:t>
            </a:r>
            <a:r>
              <a:rPr lang="zh-CN" altLang="en-US" sz="2800" u="sng" dirty="0" smtClean="0"/>
              <a:t>函数的输出被写到</a:t>
            </a:r>
            <a:r>
              <a:rPr lang="zh-CN" altLang="en-US" sz="2800" b="1" u="sng" dirty="0" smtClean="0"/>
              <a:t>中间文件</a:t>
            </a:r>
            <a:r>
              <a:rPr lang="zh-CN" altLang="en-US" sz="2800" u="sng" dirty="0" smtClean="0"/>
              <a:t>里</a:t>
            </a:r>
            <a:r>
              <a:rPr lang="zh-CN" altLang="en-US" sz="2800" dirty="0" smtClean="0"/>
              <a:t>，</a:t>
            </a:r>
            <a:r>
              <a:rPr lang="zh-CN" altLang="en-US" sz="2800" u="sng" dirty="0" smtClean="0"/>
              <a:t>然后被发送给</a:t>
            </a:r>
            <a:r>
              <a:rPr lang="en-US" sz="2800" u="sng" dirty="0" smtClean="0"/>
              <a:t>Reduce</a:t>
            </a:r>
            <a:r>
              <a:rPr lang="zh-CN" altLang="en-US" sz="2800" u="sng" dirty="0" smtClean="0"/>
              <a:t>任务</a:t>
            </a:r>
            <a:r>
              <a:rPr lang="zh-CN" altLang="en-US" sz="2800" dirty="0" smtClean="0"/>
              <a:t>。</a:t>
            </a:r>
            <a:endParaRPr lang="en-US" altLang="zh-CN" sz="2800" dirty="0" smtClean="0"/>
          </a:p>
          <a:p>
            <a:pPr indent="0">
              <a:buNone/>
            </a:pPr>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2" name="文本框 1"/>
          <p:cNvSpPr txBox="1"/>
          <p:nvPr/>
        </p:nvSpPr>
        <p:spPr>
          <a:xfrm>
            <a:off x="5940152" y="4725144"/>
            <a:ext cx="2713282" cy="461665"/>
          </a:xfrm>
          <a:prstGeom prst="rect">
            <a:avLst/>
          </a:prstGeom>
          <a:noFill/>
          <a:ln>
            <a:solidFill>
              <a:srgbClr val="FF0000"/>
            </a:solidFill>
          </a:ln>
        </p:spPr>
        <p:txBody>
          <a:bodyPr wrap="square" rtlCol="0">
            <a:spAutoFit/>
          </a:bodyPr>
          <a:lstStyle/>
          <a:p>
            <a:r>
              <a:rPr lang="zh-CN" altLang="en-US" sz="2400" b="1" dirty="0" smtClean="0"/>
              <a:t>导致速度相对慢了</a:t>
            </a:r>
            <a:endParaRPr lang="zh-CN" altLang="en-US" sz="2400" b="1" dirty="0"/>
          </a:p>
        </p:txBody>
      </p:sp>
      <p:cxnSp>
        <p:nvCxnSpPr>
          <p:cNvPr id="7" name="曲线连接符 6"/>
          <p:cNvCxnSpPr>
            <a:endCxn id="2" idx="0"/>
          </p:cNvCxnSpPr>
          <p:nvPr/>
        </p:nvCxnSpPr>
        <p:spPr>
          <a:xfrm>
            <a:off x="6588224" y="4149080"/>
            <a:ext cx="708569" cy="576064"/>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153400" cy="4762910"/>
          </a:xfrm>
        </p:spPr>
        <p:txBody>
          <a:bodyPr/>
          <a:lstStyle/>
          <a:p>
            <a:pPr>
              <a:buNone/>
            </a:pPr>
            <a:r>
              <a:rPr lang="zh-CN" altLang="en-US" sz="2800" b="1" dirty="0" smtClean="0"/>
              <a:t>（</a:t>
            </a:r>
            <a:r>
              <a:rPr lang="en-US" sz="2800" b="1" dirty="0" smtClean="0"/>
              <a:t>3</a:t>
            </a:r>
            <a:r>
              <a:rPr lang="zh-CN" altLang="en-US" sz="2800" b="1" dirty="0" smtClean="0"/>
              <a:t>）跳过损坏记录</a:t>
            </a:r>
            <a:endParaRPr lang="en-US" altLang="zh-CN" sz="2800" b="1" dirty="0" smtClean="0"/>
          </a:p>
          <a:p>
            <a:pPr indent="0">
              <a:buNone/>
            </a:pPr>
            <a:endParaRPr lang="en-US" altLang="zh-CN" sz="2800" dirty="0" smtClean="0"/>
          </a:p>
          <a:p>
            <a:pPr indent="0">
              <a:buNone/>
            </a:pPr>
            <a:r>
              <a:rPr lang="zh-CN" altLang="en-US" sz="2800" dirty="0" smtClean="0"/>
              <a:t>每个</a:t>
            </a:r>
            <a:r>
              <a:rPr lang="en-US" sz="2800" dirty="0" smtClean="0"/>
              <a:t>Worker</a:t>
            </a:r>
            <a:r>
              <a:rPr lang="zh-CN" altLang="en-US" sz="2800" dirty="0" smtClean="0"/>
              <a:t>进程都设置了信号处理函数捕获内存段异常（</a:t>
            </a:r>
            <a:r>
              <a:rPr lang="en-US" sz="2800" dirty="0" smtClean="0"/>
              <a:t>Segmentation Violation</a:t>
            </a:r>
            <a:r>
              <a:rPr lang="zh-CN" altLang="en-US" sz="2800" dirty="0" smtClean="0"/>
              <a:t>）和总线错误（</a:t>
            </a:r>
            <a:r>
              <a:rPr lang="en-US" sz="2800" dirty="0" smtClean="0"/>
              <a:t>Bus Error</a:t>
            </a:r>
            <a:r>
              <a:rPr lang="zh-CN" altLang="en-US" sz="2800" dirty="0" smtClean="0"/>
              <a:t>）。</a:t>
            </a:r>
            <a:endParaRPr lang="en-US" altLang="zh-CN" sz="2800" dirty="0" smtClean="0"/>
          </a:p>
          <a:p>
            <a:pPr indent="0">
              <a:buNone/>
            </a:pPr>
            <a:endParaRPr lang="en-US" altLang="zh-CN" sz="2800" dirty="0" smtClean="0"/>
          </a:p>
          <a:p>
            <a:pPr indent="0">
              <a:buNone/>
            </a:pPr>
            <a:r>
              <a:rPr lang="zh-CN" altLang="en-US" sz="2800" dirty="0" smtClean="0"/>
              <a:t>当</a:t>
            </a:r>
            <a:r>
              <a:rPr lang="en-US" sz="2800" dirty="0" smtClean="0"/>
              <a:t>Master</a:t>
            </a:r>
            <a:r>
              <a:rPr lang="zh-CN" altLang="en-US" sz="2800" dirty="0" smtClean="0"/>
              <a:t>看到在</a:t>
            </a:r>
            <a:r>
              <a:rPr lang="zh-CN" altLang="en-US" sz="2800" u="sng" dirty="0" smtClean="0"/>
              <a:t>处理某条特定记录不止失败一次时，</a:t>
            </a:r>
            <a:r>
              <a:rPr lang="en-US" sz="2800" u="sng" dirty="0" smtClean="0"/>
              <a:t>Master</a:t>
            </a:r>
            <a:r>
              <a:rPr lang="zh-CN" altLang="en-US" sz="2800" u="sng" dirty="0" smtClean="0"/>
              <a:t>就标志着条记录需要被跳过</a:t>
            </a:r>
            <a:r>
              <a:rPr lang="zh-CN" altLang="en-US" sz="2800" dirty="0" smtClean="0"/>
              <a:t>，并且在下次重新执行相关的</a:t>
            </a:r>
            <a:r>
              <a:rPr lang="en-US" sz="2800" dirty="0" smtClean="0"/>
              <a:t>Map</a:t>
            </a:r>
            <a:r>
              <a:rPr lang="zh-CN" altLang="en-US" sz="2800" dirty="0" smtClean="0"/>
              <a:t>或者</a:t>
            </a:r>
            <a:r>
              <a:rPr lang="en-US" sz="2800" dirty="0" smtClean="0"/>
              <a:t>Reduce</a:t>
            </a:r>
            <a:r>
              <a:rPr lang="zh-CN" altLang="en-US" sz="2800" dirty="0" smtClean="0"/>
              <a:t>任务的时候跳过这条记录。</a:t>
            </a:r>
            <a:endParaRPr lang="zh-CN" altLang="en-US" sz="2800"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108593"/>
            <a:ext cx="8032976" cy="4762910"/>
          </a:xfrm>
        </p:spPr>
        <p:txBody>
          <a:bodyPr>
            <a:normAutofit/>
          </a:bodyPr>
          <a:lstStyle/>
          <a:p>
            <a:pPr>
              <a:buNone/>
            </a:pPr>
            <a:r>
              <a:rPr lang="zh-CN" altLang="en-US" sz="2800" b="1" dirty="0" smtClean="0"/>
              <a:t>（</a:t>
            </a:r>
            <a:r>
              <a:rPr lang="en-US" sz="2800" b="1" dirty="0" smtClean="0"/>
              <a:t>4</a:t>
            </a:r>
            <a:r>
              <a:rPr lang="zh-CN" altLang="en-US" sz="2800" b="1" dirty="0" smtClean="0"/>
              <a:t>）本地执行</a:t>
            </a:r>
            <a:endParaRPr lang="en-US" altLang="zh-CN" sz="2800" b="1" dirty="0" smtClean="0"/>
          </a:p>
          <a:p>
            <a:pPr indent="0">
              <a:buNone/>
            </a:pPr>
            <a:r>
              <a:rPr lang="zh-CN" altLang="en-US" sz="2800" dirty="0" smtClean="0"/>
              <a:t>为了简化调试、</a:t>
            </a:r>
            <a:r>
              <a:rPr lang="en-US" sz="2800" dirty="0" smtClean="0"/>
              <a:t>profile</a:t>
            </a:r>
            <a:r>
              <a:rPr lang="zh-CN" altLang="en-US" sz="2800" dirty="0" smtClean="0"/>
              <a:t>和小规模测试，出现了一套</a:t>
            </a:r>
            <a:r>
              <a:rPr lang="en-US" sz="2800" dirty="0" err="1" smtClean="0"/>
              <a:t>MapReduce</a:t>
            </a:r>
            <a:r>
              <a:rPr lang="zh-CN" altLang="en-US" sz="2800" dirty="0" smtClean="0"/>
              <a:t>库的</a:t>
            </a:r>
            <a:r>
              <a:rPr lang="zh-CN" altLang="en-US" sz="2800" u="sng" dirty="0" smtClean="0"/>
              <a:t>本地实现版本</a:t>
            </a:r>
            <a:r>
              <a:rPr lang="zh-CN" altLang="en-US" sz="2800" dirty="0" smtClean="0"/>
              <a:t>（不是分布式的，就在本地计算机上做测试程序）。</a:t>
            </a:r>
            <a:endParaRPr lang="en-US" altLang="zh-CN" sz="2800" dirty="0" smtClean="0"/>
          </a:p>
          <a:p>
            <a:pPr>
              <a:buNone/>
            </a:pPr>
            <a:r>
              <a:rPr lang="zh-CN" altLang="en-US" sz="2800" b="1" dirty="0" smtClean="0"/>
              <a:t>（</a:t>
            </a:r>
            <a:r>
              <a:rPr lang="en-US" sz="2800" b="1" dirty="0" smtClean="0"/>
              <a:t>5</a:t>
            </a:r>
            <a:r>
              <a:rPr lang="zh-CN" altLang="en-US" sz="2800" b="1" dirty="0" smtClean="0"/>
              <a:t>）状态信息</a:t>
            </a:r>
            <a:endParaRPr lang="en-US" altLang="zh-CN" sz="2800" b="1" dirty="0" smtClean="0"/>
          </a:p>
          <a:p>
            <a:pPr indent="0">
              <a:buNone/>
            </a:pPr>
            <a:r>
              <a:rPr lang="en-US" sz="2800" dirty="0" smtClean="0"/>
              <a:t>Master</a:t>
            </a:r>
            <a:r>
              <a:rPr lang="zh-CN" altLang="en-US" sz="2800" dirty="0" smtClean="0"/>
              <a:t>使用嵌入式的</a:t>
            </a:r>
            <a:r>
              <a:rPr lang="en-US" sz="2800" dirty="0" smtClean="0"/>
              <a:t>HTTP</a:t>
            </a:r>
            <a:r>
              <a:rPr lang="zh-CN" altLang="en-US" sz="2800" dirty="0" smtClean="0"/>
              <a:t>服务器（如</a:t>
            </a:r>
            <a:r>
              <a:rPr lang="en-US" sz="2800" dirty="0" smtClean="0"/>
              <a:t>Jetty</a:t>
            </a:r>
            <a:r>
              <a:rPr lang="zh-CN" altLang="en-US" sz="2800" dirty="0" smtClean="0"/>
              <a:t>）显示一组状态信息页面，用户可以监控各种执行状态。</a:t>
            </a:r>
            <a:endParaRPr lang="en-US" altLang="zh-CN" sz="2800" dirty="0" smtClean="0"/>
          </a:p>
          <a:p>
            <a:pPr>
              <a:buNone/>
            </a:pPr>
            <a:r>
              <a:rPr lang="zh-CN" altLang="en-US" sz="2800" b="1" dirty="0" smtClean="0"/>
              <a:t>（</a:t>
            </a:r>
            <a:r>
              <a:rPr lang="en-US" sz="2800" b="1" dirty="0" smtClean="0"/>
              <a:t>6</a:t>
            </a:r>
            <a:r>
              <a:rPr lang="zh-CN" altLang="en-US" sz="2800" b="1" dirty="0" smtClean="0"/>
              <a:t>）计数器</a:t>
            </a:r>
            <a:endParaRPr lang="en-US" altLang="zh-CN" sz="2800" b="1" dirty="0" smtClean="0"/>
          </a:p>
          <a:p>
            <a:pPr>
              <a:buNone/>
            </a:pPr>
            <a:r>
              <a:rPr lang="en-US" sz="2800" dirty="0" smtClean="0"/>
              <a:t>    </a:t>
            </a:r>
            <a:r>
              <a:rPr lang="en-US" sz="2800" dirty="0" err="1" smtClean="0"/>
              <a:t>MapReduce</a:t>
            </a:r>
            <a:r>
              <a:rPr lang="zh-CN" altLang="en-US" sz="2800" dirty="0" smtClean="0"/>
              <a:t>库使用计数器统计不同事件发生次数。</a:t>
            </a:r>
            <a:endParaRPr lang="en-US" altLang="zh-CN" sz="2800" dirty="0" smtClean="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6.2.5 </a:t>
            </a:r>
            <a:r>
              <a:rPr lang="zh-CN" altLang="en-US" dirty="0" smtClean="0"/>
              <a:t>下一代</a:t>
            </a:r>
            <a:r>
              <a:rPr lang="en-US" altLang="zh-CN" dirty="0" err="1" smtClean="0"/>
              <a:t>MapReduce</a:t>
            </a:r>
            <a:endParaRPr lang="zh-CN" altLang="en-US" dirty="0"/>
          </a:p>
        </p:txBody>
      </p:sp>
      <p:sp>
        <p:nvSpPr>
          <p:cNvPr id="3" name="内容占位符 2"/>
          <p:cNvSpPr>
            <a:spLocks noGrp="1"/>
          </p:cNvSpPr>
          <p:nvPr>
            <p:ph idx="1"/>
          </p:nvPr>
        </p:nvSpPr>
        <p:spPr>
          <a:xfrm>
            <a:off x="558821" y="1337245"/>
            <a:ext cx="8153400" cy="5097177"/>
          </a:xfrm>
        </p:spPr>
        <p:txBody>
          <a:bodyPr>
            <a:normAutofit/>
          </a:bodyPr>
          <a:lstStyle/>
          <a:p>
            <a:r>
              <a:rPr lang="en-US" sz="2800" dirty="0" smtClean="0"/>
              <a:t>MRv1</a:t>
            </a:r>
            <a:r>
              <a:rPr lang="zh-CN" altLang="en-US" sz="2800" dirty="0" smtClean="0"/>
              <a:t>（</a:t>
            </a:r>
            <a:r>
              <a:rPr lang="en-US" altLang="zh-CN" sz="2800" dirty="0" err="1" smtClean="0"/>
              <a:t>MapReduce</a:t>
            </a:r>
            <a:r>
              <a:rPr lang="en-US" altLang="zh-CN" sz="2800" dirty="0" smtClean="0"/>
              <a:t> Version 1</a:t>
            </a:r>
            <a:r>
              <a:rPr lang="zh-CN" altLang="en-US" sz="2800" dirty="0" smtClean="0"/>
              <a:t>）的</a:t>
            </a:r>
            <a:r>
              <a:rPr lang="zh-CN" altLang="en-US" sz="2800" b="1" u="sng" dirty="0" smtClean="0"/>
              <a:t>提出为大数据时代新计算模式发展</a:t>
            </a:r>
            <a:r>
              <a:rPr lang="zh-CN" altLang="en-US" sz="2800" dirty="0" smtClean="0"/>
              <a:t>奠定了基础。</a:t>
            </a:r>
            <a:endParaRPr lang="en-US" altLang="zh-CN" sz="2800" dirty="0" smtClean="0"/>
          </a:p>
          <a:p>
            <a:pPr marL="0" indent="0">
              <a:buNone/>
            </a:pPr>
            <a:r>
              <a:rPr lang="zh-CN" altLang="en-US" sz="2800" dirty="0" smtClean="0"/>
              <a:t>但是，</a:t>
            </a:r>
            <a:r>
              <a:rPr lang="en-US" sz="2800" dirty="0" smtClean="0"/>
              <a:t>MRv1</a:t>
            </a:r>
            <a:r>
              <a:rPr lang="zh-CN" altLang="en-US" sz="2800" dirty="0" smtClean="0"/>
              <a:t>中存在一些局限性，主要包括：</a:t>
            </a:r>
          </a:p>
          <a:p>
            <a:pPr lvl="1">
              <a:buNone/>
            </a:pPr>
            <a:r>
              <a:rPr lang="zh-CN" altLang="en-US" sz="2800" dirty="0" smtClean="0"/>
              <a:t>（</a:t>
            </a:r>
            <a:r>
              <a:rPr lang="en-US" sz="2800" dirty="0" smtClean="0"/>
              <a:t>1</a:t>
            </a:r>
            <a:r>
              <a:rPr lang="zh-CN" altLang="en-US" sz="2800" dirty="0" smtClean="0"/>
              <a:t>）扩展性差</a:t>
            </a:r>
            <a:endParaRPr lang="en-US" altLang="zh-CN" sz="2800" dirty="0" smtClean="0"/>
          </a:p>
          <a:p>
            <a:pPr lvl="1">
              <a:buNone/>
            </a:pPr>
            <a:endParaRPr lang="en-US" altLang="zh-CN" sz="2800" dirty="0" smtClean="0"/>
          </a:p>
          <a:p>
            <a:pPr lvl="1">
              <a:lnSpc>
                <a:spcPct val="120000"/>
              </a:lnSpc>
              <a:buNone/>
            </a:pPr>
            <a:r>
              <a:rPr lang="zh-CN" altLang="en-US" sz="2800" dirty="0" smtClean="0"/>
              <a:t>（</a:t>
            </a:r>
            <a:r>
              <a:rPr lang="en-US" sz="2800" dirty="0" smtClean="0"/>
              <a:t>2</a:t>
            </a:r>
            <a:r>
              <a:rPr lang="zh-CN" altLang="en-US" sz="2800" dirty="0" smtClean="0"/>
              <a:t>）可靠性差</a:t>
            </a:r>
            <a:endParaRPr lang="en-US" altLang="zh-CN" sz="2800" dirty="0" smtClean="0"/>
          </a:p>
          <a:p>
            <a:pPr lvl="1">
              <a:lnSpc>
                <a:spcPct val="120000"/>
              </a:lnSpc>
              <a:buNone/>
            </a:pPr>
            <a:endParaRPr lang="en-US" altLang="zh-CN" sz="2800" dirty="0" smtClean="0"/>
          </a:p>
          <a:p>
            <a:pPr lvl="1">
              <a:lnSpc>
                <a:spcPct val="120000"/>
              </a:lnSpc>
              <a:buNone/>
            </a:pPr>
            <a:r>
              <a:rPr lang="zh-CN" altLang="en-US" sz="2800" dirty="0" smtClean="0"/>
              <a:t>（</a:t>
            </a:r>
            <a:r>
              <a:rPr lang="en-US" sz="2800" dirty="0" smtClean="0"/>
              <a:t>3</a:t>
            </a:r>
            <a:r>
              <a:rPr lang="zh-CN" altLang="en-US" sz="2800" dirty="0" smtClean="0"/>
              <a:t>）资源利用率低：</a:t>
            </a:r>
            <a:endParaRPr lang="en-US" altLang="zh-CN" sz="2800" dirty="0" smtClean="0"/>
          </a:p>
          <a:p>
            <a:pPr lvl="1">
              <a:lnSpc>
                <a:spcPct val="120000"/>
              </a:lnSpc>
              <a:buNone/>
            </a:pPr>
            <a:endParaRPr lang="en-US" altLang="zh-CN" sz="2800" dirty="0" smtClean="0"/>
          </a:p>
          <a:p>
            <a:pPr lvl="1">
              <a:lnSpc>
                <a:spcPct val="120000"/>
              </a:lnSpc>
              <a:buNone/>
            </a:pPr>
            <a:r>
              <a:rPr lang="zh-CN" altLang="en-US" sz="2800" dirty="0" smtClean="0"/>
              <a:t>（</a:t>
            </a:r>
            <a:r>
              <a:rPr lang="en-US" sz="2800" dirty="0" smtClean="0"/>
              <a:t>4</a:t>
            </a:r>
            <a:r>
              <a:rPr lang="zh-CN" altLang="en-US" sz="2800" dirty="0" smtClean="0"/>
              <a:t>）无法支持多种计算框架</a:t>
            </a:r>
            <a:endParaRPr lang="en-US" altLang="zh-CN" sz="2800" dirty="0" smtClean="0"/>
          </a:p>
          <a:p>
            <a:pPr lvl="1"/>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714356"/>
            <a:ext cx="8153400" cy="5786478"/>
          </a:xfrm>
        </p:spPr>
        <p:txBody>
          <a:bodyPr/>
          <a:lstStyle/>
          <a:p>
            <a:pPr marL="0" indent="0">
              <a:buNone/>
            </a:pPr>
            <a:r>
              <a:rPr lang="zh-CN" altLang="en-US" dirty="0" smtClean="0"/>
              <a:t>（</a:t>
            </a:r>
            <a:r>
              <a:rPr lang="en-US" dirty="0" smtClean="0"/>
              <a:t>1</a:t>
            </a:r>
            <a:r>
              <a:rPr lang="zh-CN" altLang="en-US" dirty="0" smtClean="0"/>
              <a:t>）扩展性差。</a:t>
            </a:r>
            <a:endParaRPr lang="en-US" altLang="zh-CN" dirty="0" smtClean="0"/>
          </a:p>
          <a:p>
            <a:pPr marL="0" indent="457200">
              <a:buNone/>
            </a:pPr>
            <a:r>
              <a:rPr lang="zh-CN" altLang="en-US" dirty="0" smtClean="0"/>
              <a:t>在</a:t>
            </a:r>
            <a:r>
              <a:rPr lang="en-US" dirty="0" smtClean="0"/>
              <a:t>MRv1 </a:t>
            </a:r>
            <a:r>
              <a:rPr lang="zh-CN" altLang="en-US" dirty="0" smtClean="0"/>
              <a:t>中，</a:t>
            </a:r>
            <a:r>
              <a:rPr lang="en-US" u="sng" dirty="0" err="1" smtClean="0"/>
              <a:t>JobTracker</a:t>
            </a:r>
            <a:r>
              <a:rPr lang="en-US" u="sng" dirty="0" smtClean="0"/>
              <a:t> </a:t>
            </a:r>
            <a:r>
              <a:rPr lang="zh-CN" altLang="en-US" u="sng" dirty="0" smtClean="0"/>
              <a:t>同时</a:t>
            </a:r>
            <a:r>
              <a:rPr lang="zh-CN" altLang="en-US" u="sng" dirty="0" smtClean="0">
                <a:solidFill>
                  <a:srgbClr val="FF0000"/>
                </a:solidFill>
              </a:rPr>
              <a:t>兼备了资源管理和作业控制两个功能</a:t>
            </a:r>
            <a:r>
              <a:rPr lang="zh-CN" altLang="en-US" u="sng" dirty="0" smtClean="0"/>
              <a:t>，成为</a:t>
            </a:r>
            <a:r>
              <a:rPr lang="zh-CN" altLang="en-US" u="sng" dirty="0" smtClean="0">
                <a:solidFill>
                  <a:srgbClr val="FF0000"/>
                </a:solidFill>
              </a:rPr>
              <a:t>系统的一个最大瓶颈</a:t>
            </a:r>
            <a:r>
              <a:rPr lang="zh-CN" altLang="en-US" dirty="0" smtClean="0"/>
              <a:t>，严重制约了</a:t>
            </a:r>
            <a:r>
              <a:rPr lang="en-US" dirty="0" err="1" smtClean="0"/>
              <a:t>Hadoop</a:t>
            </a:r>
            <a:r>
              <a:rPr lang="en-US" dirty="0" smtClean="0"/>
              <a:t> </a:t>
            </a:r>
            <a:r>
              <a:rPr lang="zh-CN" altLang="en-US" dirty="0" smtClean="0"/>
              <a:t>集群扩展性。</a:t>
            </a:r>
            <a:endParaRPr lang="en-US" altLang="zh-CN" dirty="0" smtClean="0"/>
          </a:p>
          <a:p>
            <a:pPr marL="0" indent="0">
              <a:buNone/>
            </a:pPr>
            <a:r>
              <a:rPr lang="zh-CN" altLang="en-US" dirty="0" smtClean="0"/>
              <a:t>（</a:t>
            </a:r>
            <a:r>
              <a:rPr lang="en-US" dirty="0" smtClean="0"/>
              <a:t>2</a:t>
            </a:r>
            <a:r>
              <a:rPr lang="zh-CN" altLang="en-US" dirty="0" smtClean="0"/>
              <a:t>）可靠性差。</a:t>
            </a:r>
            <a:endParaRPr lang="en-US" altLang="zh-CN" dirty="0" smtClean="0"/>
          </a:p>
          <a:p>
            <a:pPr marL="0" indent="457200">
              <a:buNone/>
            </a:pPr>
            <a:r>
              <a:rPr lang="en-US" dirty="0" smtClean="0"/>
              <a:t>MRv1 </a:t>
            </a:r>
            <a:r>
              <a:rPr lang="zh-CN" altLang="en-US" dirty="0" smtClean="0"/>
              <a:t>采用了</a:t>
            </a:r>
            <a:r>
              <a:rPr lang="en-US" dirty="0" smtClean="0"/>
              <a:t>master/slave </a:t>
            </a:r>
            <a:r>
              <a:rPr lang="zh-CN" altLang="en-US" dirty="0" smtClean="0"/>
              <a:t>结构，其中，</a:t>
            </a:r>
            <a:r>
              <a:rPr lang="en-US" dirty="0" smtClean="0"/>
              <a:t>master </a:t>
            </a:r>
            <a:r>
              <a:rPr lang="zh-CN" altLang="en-US" dirty="0" smtClean="0"/>
              <a:t>存在单点故障问题，一旦出现故障将导致整个集群不可用。</a:t>
            </a:r>
            <a:endParaRPr lang="en-US" altLang="zh-CN" dirty="0" smtClean="0"/>
          </a:p>
          <a:p>
            <a:pPr marL="0" indent="0">
              <a:buNone/>
            </a:pPr>
            <a:r>
              <a:rPr lang="zh-CN" altLang="en-US" dirty="0" smtClean="0"/>
              <a:t>（</a:t>
            </a:r>
            <a:r>
              <a:rPr lang="en-US" dirty="0" smtClean="0"/>
              <a:t>3</a:t>
            </a:r>
            <a:r>
              <a:rPr lang="zh-CN" altLang="en-US" dirty="0" smtClean="0"/>
              <a:t>）资源利用率低。</a:t>
            </a:r>
            <a:endParaRPr lang="en-US" altLang="zh-CN" dirty="0" smtClean="0"/>
          </a:p>
          <a:p>
            <a:pPr marL="0" indent="457200">
              <a:buNone/>
            </a:pPr>
            <a:r>
              <a:rPr lang="en-US" dirty="0" smtClean="0"/>
              <a:t>MRv1 </a:t>
            </a:r>
            <a:r>
              <a:rPr lang="zh-CN" altLang="en-US" dirty="0" smtClean="0"/>
              <a:t>采用了</a:t>
            </a:r>
            <a:r>
              <a:rPr lang="zh-CN" altLang="en-US" u="sng" dirty="0" smtClean="0"/>
              <a:t>基于槽位的资源分配模型</a:t>
            </a:r>
            <a:r>
              <a:rPr lang="zh-CN" altLang="en-US" dirty="0" smtClean="0"/>
              <a:t>，</a:t>
            </a:r>
            <a:r>
              <a:rPr lang="zh-CN" altLang="en-US" u="sng" dirty="0" smtClean="0"/>
              <a:t>槽位是一种</a:t>
            </a:r>
            <a:r>
              <a:rPr lang="zh-CN" altLang="en-US" b="1" u="sng" dirty="0" smtClean="0">
                <a:solidFill>
                  <a:srgbClr val="FF0000"/>
                </a:solidFill>
              </a:rPr>
              <a:t>粗粒度的资源划分单位</a:t>
            </a:r>
            <a:r>
              <a:rPr lang="zh-CN" altLang="en-US" dirty="0" smtClean="0"/>
              <a:t>，通常一个任务不会用完槽位对应的资源，且其他任务也无法使用这些空闲资源。</a:t>
            </a:r>
            <a:endParaRPr lang="en-US" altLang="zh-CN" dirty="0" smtClean="0"/>
          </a:p>
          <a:p>
            <a:pPr marL="0" indent="457200">
              <a:buNone/>
            </a:pPr>
            <a:r>
              <a:rPr lang="en-US" dirty="0" smtClean="0"/>
              <a:t>Map Slot </a:t>
            </a:r>
            <a:r>
              <a:rPr lang="zh-CN" altLang="en-US" dirty="0" smtClean="0"/>
              <a:t>和</a:t>
            </a:r>
            <a:r>
              <a:rPr lang="en-US" dirty="0" smtClean="0"/>
              <a:t>Reduce Slot</a:t>
            </a:r>
            <a:r>
              <a:rPr lang="zh-CN" altLang="en-US" dirty="0" smtClean="0"/>
              <a:t>之间</a:t>
            </a:r>
            <a:r>
              <a:rPr lang="zh-CN" altLang="en-US" b="1" u="sng" dirty="0" smtClean="0"/>
              <a:t>不允许共享</a:t>
            </a:r>
            <a:r>
              <a:rPr lang="zh-CN" altLang="en-US" dirty="0" smtClean="0"/>
              <a:t>，常常会导致一种槽位资源紧张而另外一种闲置</a:t>
            </a:r>
          </a:p>
          <a:p>
            <a:pPr indent="0">
              <a:buNone/>
            </a:pPr>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785794"/>
            <a:ext cx="7929618" cy="4762910"/>
          </a:xfrm>
        </p:spPr>
        <p:txBody>
          <a:bodyPr/>
          <a:lstStyle/>
          <a:p>
            <a:pPr>
              <a:buNone/>
            </a:pPr>
            <a:r>
              <a:rPr lang="zh-CN" altLang="en-US" dirty="0" smtClean="0">
                <a:latin typeface="+mn-ea"/>
              </a:rPr>
              <a:t>（</a:t>
            </a:r>
            <a:r>
              <a:rPr lang="en-US" dirty="0" smtClean="0">
                <a:latin typeface="+mn-ea"/>
              </a:rPr>
              <a:t>4</a:t>
            </a:r>
            <a:r>
              <a:rPr lang="zh-CN" altLang="en-US" dirty="0" smtClean="0">
                <a:latin typeface="+mn-ea"/>
              </a:rPr>
              <a:t>）无法支持多种计算框架</a:t>
            </a:r>
            <a:endParaRPr lang="en-US" altLang="zh-CN" dirty="0" smtClean="0">
              <a:latin typeface="+mn-ea"/>
            </a:endParaRPr>
          </a:p>
          <a:p>
            <a:pPr>
              <a:buNone/>
            </a:pPr>
            <a:r>
              <a:rPr lang="en-US" altLang="zh-CN" dirty="0">
                <a:latin typeface="+mn-ea"/>
              </a:rPr>
              <a:t> </a:t>
            </a:r>
            <a:r>
              <a:rPr lang="en-US" altLang="zh-CN" dirty="0" smtClean="0">
                <a:latin typeface="+mn-ea"/>
              </a:rPr>
              <a:t> </a:t>
            </a:r>
            <a:r>
              <a:rPr lang="zh-CN" altLang="en-US" u="sng" dirty="0" smtClean="0">
                <a:latin typeface="+mn-ea"/>
              </a:rPr>
              <a:t>出现了一些新的计算框架，如流式计算框架和迭代式计算框架，</a:t>
            </a:r>
            <a:r>
              <a:rPr lang="zh-CN" altLang="en-US" dirty="0" smtClean="0">
                <a:latin typeface="+mn-ea"/>
              </a:rPr>
              <a:t>而</a:t>
            </a:r>
            <a:r>
              <a:rPr lang="en-US" altLang="zh-CN" dirty="0" smtClean="0">
                <a:latin typeface="+mn-ea"/>
              </a:rPr>
              <a:t>MRv1</a:t>
            </a:r>
            <a:r>
              <a:rPr lang="zh-CN" altLang="en-US" dirty="0" smtClean="0">
                <a:latin typeface="+mn-ea"/>
              </a:rPr>
              <a:t>不能支持这些新兴的框架结构并存。</a:t>
            </a:r>
            <a:endParaRPr lang="en-US" altLang="zh-CN" dirty="0" smtClean="0">
              <a:latin typeface="+mn-ea"/>
            </a:endParaRPr>
          </a:p>
          <a:p>
            <a:pPr indent="0">
              <a:buNone/>
            </a:pPr>
            <a:r>
              <a:rPr lang="zh-CN" altLang="en-US" dirty="0" smtClean="0">
                <a:latin typeface="+mn-ea"/>
              </a:rPr>
              <a:t>人们提出了</a:t>
            </a:r>
            <a:r>
              <a:rPr lang="zh-CN" altLang="en-US" b="1" dirty="0" smtClean="0">
                <a:latin typeface="+mn-ea"/>
              </a:rPr>
              <a:t>下一代</a:t>
            </a:r>
            <a:r>
              <a:rPr lang="en-US" dirty="0" err="1" smtClean="0">
                <a:solidFill>
                  <a:srgbClr val="FF0000"/>
                </a:solidFill>
                <a:latin typeface="+mn-ea"/>
              </a:rPr>
              <a:t>MapReduce</a:t>
            </a:r>
            <a:r>
              <a:rPr lang="en-US" dirty="0" smtClean="0">
                <a:solidFill>
                  <a:srgbClr val="FF0000"/>
                </a:solidFill>
                <a:latin typeface="+mn-ea"/>
              </a:rPr>
              <a:t> </a:t>
            </a:r>
            <a:r>
              <a:rPr lang="zh-CN" altLang="en-US" dirty="0" smtClean="0">
                <a:solidFill>
                  <a:srgbClr val="FF0000"/>
                </a:solidFill>
                <a:latin typeface="+mn-ea"/>
              </a:rPr>
              <a:t>计算框架</a:t>
            </a:r>
            <a:r>
              <a:rPr lang="en-US" dirty="0" smtClean="0">
                <a:latin typeface="+mn-ea"/>
              </a:rPr>
              <a:t>——</a:t>
            </a:r>
            <a:r>
              <a:rPr lang="en-US" b="1" dirty="0" smtClean="0">
                <a:solidFill>
                  <a:srgbClr val="FF0000"/>
                </a:solidFill>
                <a:latin typeface="+mn-ea"/>
              </a:rPr>
              <a:t>MRv2</a:t>
            </a:r>
            <a:r>
              <a:rPr lang="zh-CN" altLang="en-US" dirty="0" smtClean="0">
                <a:latin typeface="+mn-ea"/>
              </a:rPr>
              <a:t>。</a:t>
            </a:r>
            <a:r>
              <a:rPr lang="zh-CN" altLang="en-US" b="1" dirty="0" smtClean="0">
                <a:solidFill>
                  <a:srgbClr val="FF0000"/>
                </a:solidFill>
                <a:latin typeface="+mn-ea"/>
              </a:rPr>
              <a:t>由于</a:t>
            </a:r>
            <a:r>
              <a:rPr lang="en-US" b="1" dirty="0" smtClean="0">
                <a:solidFill>
                  <a:srgbClr val="FF0000"/>
                </a:solidFill>
                <a:latin typeface="+mn-ea"/>
              </a:rPr>
              <a:t>MRv2 </a:t>
            </a:r>
            <a:r>
              <a:rPr lang="zh-CN" altLang="en-US" b="1" dirty="0" smtClean="0">
                <a:solidFill>
                  <a:srgbClr val="FF0000"/>
                </a:solidFill>
                <a:latin typeface="+mn-ea"/>
              </a:rPr>
              <a:t>将资源管理功能抽象成了一个独立的通用系统</a:t>
            </a:r>
            <a:r>
              <a:rPr lang="en-US" b="1" dirty="0" smtClean="0">
                <a:solidFill>
                  <a:srgbClr val="FF0000"/>
                </a:solidFill>
                <a:latin typeface="+mn-ea"/>
              </a:rPr>
              <a:t>YARN</a:t>
            </a:r>
            <a:r>
              <a:rPr lang="zh-CN" altLang="en-US" b="1" dirty="0" smtClean="0">
                <a:solidFill>
                  <a:srgbClr val="FF0000"/>
                </a:solidFill>
                <a:latin typeface="+mn-ea"/>
              </a:rPr>
              <a:t>，</a:t>
            </a:r>
            <a:r>
              <a:rPr lang="zh-CN" altLang="en-US" dirty="0" smtClean="0">
                <a:latin typeface="+mn-ea"/>
              </a:rPr>
              <a:t>直接导致下一代</a:t>
            </a:r>
            <a:r>
              <a:rPr lang="en-US" dirty="0" err="1" smtClean="0">
                <a:latin typeface="+mn-ea"/>
              </a:rPr>
              <a:t>MapReduce</a:t>
            </a:r>
            <a:r>
              <a:rPr lang="en-US" dirty="0" smtClean="0">
                <a:latin typeface="+mn-ea"/>
              </a:rPr>
              <a:t> </a:t>
            </a:r>
            <a:r>
              <a:rPr lang="zh-CN" altLang="en-US" dirty="0" smtClean="0">
                <a:latin typeface="+mn-ea"/>
              </a:rPr>
              <a:t>的核心从单一的计算框架</a:t>
            </a:r>
            <a:r>
              <a:rPr lang="en-US" dirty="0" err="1" smtClean="0">
                <a:latin typeface="+mn-ea"/>
              </a:rPr>
              <a:t>MapReduce</a:t>
            </a:r>
            <a:r>
              <a:rPr lang="zh-CN" altLang="en-US" dirty="0" smtClean="0">
                <a:latin typeface="+mn-ea"/>
              </a:rPr>
              <a:t>转移为</a:t>
            </a:r>
            <a:r>
              <a:rPr lang="zh-CN" altLang="en-US" b="1" u="sng" dirty="0" smtClean="0">
                <a:solidFill>
                  <a:srgbClr val="FF0000"/>
                </a:solidFill>
                <a:latin typeface="+mn-ea"/>
              </a:rPr>
              <a:t>通用的资源管理系统</a:t>
            </a:r>
            <a:r>
              <a:rPr lang="en-US" b="1" u="sng" dirty="0" smtClean="0">
                <a:solidFill>
                  <a:srgbClr val="FF0000"/>
                </a:solidFill>
                <a:latin typeface="+mn-ea"/>
              </a:rPr>
              <a:t>YARN</a:t>
            </a:r>
            <a:r>
              <a:rPr lang="zh-CN" altLang="en-US" b="1" dirty="0" smtClean="0">
                <a:solidFill>
                  <a:srgbClr val="FF0000"/>
                </a:solidFill>
                <a:latin typeface="+mn-ea"/>
              </a:rPr>
              <a:t>（</a:t>
            </a:r>
            <a:r>
              <a:rPr lang="zh-CN" altLang="en-US" b="1" u="sng" dirty="0" smtClean="0">
                <a:solidFill>
                  <a:srgbClr val="FF0000"/>
                </a:solidFill>
                <a:latin typeface="+mn-ea"/>
              </a:rPr>
              <a:t>实际上就是一个操作系统</a:t>
            </a:r>
            <a:r>
              <a:rPr lang="zh-CN" altLang="en-US" b="1" dirty="0" smtClean="0">
                <a:solidFill>
                  <a:srgbClr val="FF0000"/>
                </a:solidFill>
                <a:latin typeface="+mn-ea"/>
              </a:rPr>
              <a:t>）</a:t>
            </a:r>
            <a:r>
              <a:rPr lang="zh-CN" altLang="en-US" dirty="0" smtClean="0">
                <a:latin typeface="+mn-ea"/>
              </a:rPr>
              <a:t>，如图</a:t>
            </a:r>
            <a:r>
              <a:rPr lang="en-US" dirty="0" smtClean="0">
                <a:latin typeface="+mn-ea"/>
              </a:rPr>
              <a:t>6-8</a:t>
            </a:r>
            <a:r>
              <a:rPr lang="zh-CN" altLang="en-US" dirty="0" smtClean="0">
                <a:latin typeface="+mn-ea"/>
              </a:rPr>
              <a:t>所示。</a:t>
            </a:r>
            <a:endParaRPr lang="zh-CN" altLang="en-US" dirty="0">
              <a:latin typeface="+mn-ea"/>
            </a:endParaRPr>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1357290" y="6300028"/>
            <a:ext cx="628654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6-8 </a:t>
            </a:r>
            <a:r>
              <a:rPr lang="zh-CN" altLang="en-US" dirty="0"/>
              <a:t>以</a:t>
            </a:r>
            <a:r>
              <a:rPr lang="en-US" dirty="0" err="1"/>
              <a:t>MapReduce</a:t>
            </a:r>
            <a:r>
              <a:rPr lang="zh-CN" altLang="en-US" dirty="0"/>
              <a:t>为核心和以</a:t>
            </a:r>
            <a:r>
              <a:rPr lang="en-US" dirty="0"/>
              <a:t>YARN</a:t>
            </a:r>
            <a:r>
              <a:rPr lang="zh-CN" altLang="en-US" dirty="0"/>
              <a:t>为核心的软件栈对比</a:t>
            </a:r>
          </a:p>
        </p:txBody>
      </p:sp>
      <p:pic>
        <p:nvPicPr>
          <p:cNvPr id="2" name="Picture 2"/>
          <p:cNvPicPr>
            <a:picLocks noChangeAspect="1" noChangeArrowheads="1"/>
          </p:cNvPicPr>
          <p:nvPr/>
        </p:nvPicPr>
        <p:blipFill>
          <a:blip r:embed="rId2"/>
          <a:srcRect/>
          <a:stretch>
            <a:fillRect/>
          </a:stretch>
        </p:blipFill>
        <p:spPr bwMode="auto">
          <a:xfrm>
            <a:off x="428596" y="4228326"/>
            <a:ext cx="8229600" cy="1857375"/>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TextBox 5"/>
          <p:cNvSpPr txBox="1"/>
          <p:nvPr/>
        </p:nvSpPr>
        <p:spPr>
          <a:xfrm>
            <a:off x="683568" y="806496"/>
            <a:ext cx="8178702" cy="5262979"/>
          </a:xfrm>
          <a:prstGeom prst="rect">
            <a:avLst/>
          </a:prstGeom>
          <a:noFill/>
        </p:spPr>
        <p:txBody>
          <a:bodyPr wrap="square" rtlCol="0">
            <a:spAutoFit/>
          </a:bodyPr>
          <a:lstStyle/>
          <a:p>
            <a:pPr>
              <a:lnSpc>
                <a:spcPct val="150000"/>
              </a:lnSpc>
            </a:pPr>
            <a:r>
              <a:rPr lang="en-US" sz="2800" dirty="0"/>
              <a:t>MRv2 </a:t>
            </a:r>
            <a:r>
              <a:rPr lang="zh-CN" altLang="en-US" sz="2800" dirty="0"/>
              <a:t>具有与</a:t>
            </a:r>
            <a:r>
              <a:rPr lang="en-US" sz="2800" dirty="0"/>
              <a:t>MRv1 </a:t>
            </a:r>
            <a:r>
              <a:rPr lang="zh-CN" altLang="en-US" sz="2800" dirty="0"/>
              <a:t>相同的编程模型和数据处理引擎，而</a:t>
            </a:r>
            <a:r>
              <a:rPr lang="zh-CN" altLang="en-US" sz="2800" u="sng" dirty="0">
                <a:solidFill>
                  <a:srgbClr val="FF0000"/>
                </a:solidFill>
              </a:rPr>
              <a:t>主要区别在于</a:t>
            </a:r>
            <a:r>
              <a:rPr lang="zh-CN" altLang="en-US" sz="2800" b="1" u="sng" dirty="0">
                <a:solidFill>
                  <a:srgbClr val="FF0000"/>
                </a:solidFill>
              </a:rPr>
              <a:t>运行时环境</a:t>
            </a:r>
            <a:r>
              <a:rPr lang="zh-CN" altLang="en-US" sz="2800" dirty="0" smtClean="0"/>
              <a:t>。</a:t>
            </a:r>
            <a:endParaRPr lang="en-US" altLang="zh-CN" sz="2800" dirty="0" smtClean="0"/>
          </a:p>
          <a:p>
            <a:pPr>
              <a:lnSpc>
                <a:spcPct val="150000"/>
              </a:lnSpc>
              <a:buFont typeface="Arial" pitchFamily="34" charset="0"/>
              <a:buChar char="•"/>
            </a:pPr>
            <a:r>
              <a:rPr lang="en-US" altLang="zh-CN" sz="2800" dirty="0" smtClean="0"/>
              <a:t>MRv2</a:t>
            </a:r>
            <a:r>
              <a:rPr lang="zh-CN" altLang="en-US" sz="2800" dirty="0" smtClean="0"/>
              <a:t>运行环境不再由</a:t>
            </a:r>
            <a:r>
              <a:rPr lang="en-US" altLang="zh-CN" sz="2800" dirty="0" err="1" smtClean="0"/>
              <a:t>JobTracker</a:t>
            </a:r>
            <a:r>
              <a:rPr lang="zh-CN" altLang="en-US" sz="2800" dirty="0" smtClean="0"/>
              <a:t>和</a:t>
            </a:r>
            <a:r>
              <a:rPr lang="en-US" altLang="zh-CN" sz="2800" dirty="0" err="1" smtClean="0"/>
              <a:t>TaskTracker</a:t>
            </a:r>
            <a:r>
              <a:rPr lang="zh-CN" altLang="en-US" sz="2800" dirty="0" smtClean="0"/>
              <a:t>等服务组成，而是通过</a:t>
            </a:r>
            <a:r>
              <a:rPr lang="zh-CN" altLang="en-US" sz="2800" u="sng" dirty="0" smtClean="0"/>
              <a:t>资源管理系统</a:t>
            </a:r>
            <a:r>
              <a:rPr lang="en-US" altLang="zh-CN" sz="2800" u="sng" dirty="0" smtClean="0"/>
              <a:t>YARN</a:t>
            </a:r>
            <a:r>
              <a:rPr lang="zh-CN" altLang="en-US" sz="2800" dirty="0" smtClean="0"/>
              <a:t>和</a:t>
            </a:r>
            <a:r>
              <a:rPr lang="zh-CN" altLang="en-US" sz="2800" u="sng" dirty="0" smtClean="0"/>
              <a:t>作业控制进程</a:t>
            </a:r>
            <a:r>
              <a:rPr lang="en-US" altLang="zh-CN" sz="2800" u="sng" dirty="0" smtClean="0"/>
              <a:t>Application Master</a:t>
            </a:r>
            <a:r>
              <a:rPr lang="zh-CN" altLang="en-US" sz="2800" dirty="0" smtClean="0"/>
              <a:t>。</a:t>
            </a:r>
            <a:endParaRPr lang="en-US" altLang="zh-CN" sz="2800" dirty="0" smtClean="0"/>
          </a:p>
          <a:p>
            <a:pPr>
              <a:lnSpc>
                <a:spcPct val="150000"/>
              </a:lnSpc>
            </a:pPr>
            <a:endParaRPr lang="en-US" sz="2800" dirty="0" smtClean="0"/>
          </a:p>
          <a:p>
            <a:pPr>
              <a:lnSpc>
                <a:spcPct val="150000"/>
              </a:lnSpc>
            </a:pPr>
            <a:r>
              <a:rPr lang="en-US" sz="2800" dirty="0" smtClean="0"/>
              <a:t>MRv1 </a:t>
            </a:r>
            <a:r>
              <a:rPr lang="zh-CN" altLang="en-US" sz="2800" dirty="0"/>
              <a:t>仅是一个独立的离线计算框架，而</a:t>
            </a:r>
            <a:r>
              <a:rPr lang="en-US" sz="2800" u="sng" dirty="0"/>
              <a:t>MRv2 </a:t>
            </a:r>
            <a:r>
              <a:rPr lang="zh-CN" altLang="en-US" sz="2800" u="sng" dirty="0"/>
              <a:t>则是</a:t>
            </a:r>
            <a:r>
              <a:rPr lang="zh-CN" altLang="en-US" sz="2800" b="1" u="sng" dirty="0">
                <a:solidFill>
                  <a:srgbClr val="FF0000"/>
                </a:solidFill>
              </a:rPr>
              <a:t>运行于</a:t>
            </a:r>
            <a:r>
              <a:rPr lang="en-US" sz="2800" b="1" u="sng" dirty="0">
                <a:solidFill>
                  <a:srgbClr val="FF0000"/>
                </a:solidFill>
              </a:rPr>
              <a:t>YARN</a:t>
            </a:r>
            <a:r>
              <a:rPr lang="en-US" sz="2800" u="sng" dirty="0"/>
              <a:t> </a:t>
            </a:r>
            <a:r>
              <a:rPr lang="zh-CN" altLang="en-US" sz="2800" u="sng" dirty="0"/>
              <a:t>之上的</a:t>
            </a:r>
            <a:r>
              <a:rPr lang="en-US" sz="2800" u="sng" dirty="0" err="1"/>
              <a:t>MapReduce</a:t>
            </a:r>
            <a:r>
              <a:rPr lang="zh-CN" altLang="en-US" sz="2800" dirty="0"/>
              <a:t>。</a:t>
            </a:r>
          </a:p>
        </p:txBody>
      </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153400" cy="4762910"/>
          </a:xfrm>
        </p:spPr>
        <p:txBody>
          <a:bodyPr/>
          <a:lstStyle/>
          <a:p>
            <a:pPr marL="0" indent="0">
              <a:buNone/>
            </a:pPr>
            <a:r>
              <a:rPr lang="zh-CN" altLang="en-US" dirty="0" smtClean="0"/>
              <a:t>下一代</a:t>
            </a:r>
            <a:r>
              <a:rPr lang="en-US" dirty="0" err="1" smtClean="0"/>
              <a:t>MapReduce</a:t>
            </a:r>
            <a:r>
              <a:rPr lang="en-US" dirty="0" smtClean="0"/>
              <a:t> </a:t>
            </a:r>
            <a:r>
              <a:rPr lang="zh-CN" altLang="en-US" dirty="0" smtClean="0"/>
              <a:t>框架的</a:t>
            </a:r>
            <a:r>
              <a:rPr lang="zh-CN" altLang="en-US" b="1" u="sng" dirty="0" smtClean="0"/>
              <a:t>基本设计思想</a:t>
            </a:r>
            <a:r>
              <a:rPr lang="zh-CN" altLang="en-US" dirty="0" smtClean="0"/>
              <a:t>是将</a:t>
            </a:r>
            <a:r>
              <a:rPr lang="en-US" b="1" u="sng" dirty="0" err="1" smtClean="0"/>
              <a:t>JobTracker</a:t>
            </a:r>
            <a:r>
              <a:rPr lang="en-US" b="1" u="sng" dirty="0" smtClean="0"/>
              <a:t> </a:t>
            </a:r>
            <a:r>
              <a:rPr lang="zh-CN" altLang="en-US" b="1" u="sng" dirty="0" smtClean="0"/>
              <a:t>的两个主要功能</a:t>
            </a:r>
            <a:r>
              <a:rPr lang="zh-CN" altLang="en-US" dirty="0" smtClean="0"/>
              <a:t>，即</a:t>
            </a:r>
            <a:r>
              <a:rPr lang="zh-CN" altLang="en-US" b="1" u="sng" dirty="0" smtClean="0"/>
              <a:t>资源管理</a:t>
            </a:r>
            <a:r>
              <a:rPr lang="zh-CN" altLang="en-US" dirty="0" smtClean="0"/>
              <a:t>和</a:t>
            </a:r>
            <a:r>
              <a:rPr lang="zh-CN" altLang="en-US" b="1" u="sng" dirty="0" smtClean="0"/>
              <a:t>作业控制</a:t>
            </a:r>
            <a:r>
              <a:rPr lang="zh-CN" altLang="en-US" dirty="0" smtClean="0"/>
              <a:t>（包括作业监控、容错等），分拆成</a:t>
            </a:r>
            <a:r>
              <a:rPr lang="zh-CN" altLang="en-US" b="1" u="sng" dirty="0" smtClean="0">
                <a:solidFill>
                  <a:srgbClr val="FF0000"/>
                </a:solidFill>
              </a:rPr>
              <a:t>两独立的进程</a:t>
            </a:r>
            <a:r>
              <a:rPr lang="zh-CN" altLang="en-US" dirty="0" smtClean="0"/>
              <a:t>，如图</a:t>
            </a:r>
            <a:r>
              <a:rPr lang="en-US" dirty="0" smtClean="0"/>
              <a:t>6-9 </a:t>
            </a:r>
            <a:r>
              <a:rPr lang="zh-CN" altLang="en-US" dirty="0" smtClean="0"/>
              <a:t>所示。</a:t>
            </a:r>
            <a:endParaRPr lang="zh-CN" altLang="en-US" dirty="0"/>
          </a:p>
        </p:txBody>
      </p:sp>
      <p:sp>
        <p:nvSpPr>
          <p:cNvPr id="4" name="文本占位符 3"/>
          <p:cNvSpPr>
            <a:spLocks noGrp="1"/>
          </p:cNvSpPr>
          <p:nvPr>
            <p:ph type="body" sz="quarter" idx="14"/>
          </p:nvPr>
        </p:nvSpPr>
        <p:spPr/>
        <p:txBody>
          <a:bodyPr/>
          <a:lstStyle/>
          <a:p>
            <a:r>
              <a:rPr lang="en-US" altLang="zh-CN" dirty="0" smtClean="0"/>
              <a:t>6.2</a:t>
            </a:r>
            <a:r>
              <a:rPr lang="zh-CN" altLang="en-US" dirty="0" smtClean="0"/>
              <a:t>主流计算框架</a:t>
            </a:r>
            <a:r>
              <a:rPr lang="en-US" altLang="zh-CN" dirty="0" smtClean="0"/>
              <a:t>——</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84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786050" y="6143644"/>
            <a:ext cx="342902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6-9 </a:t>
            </a:r>
            <a:r>
              <a:rPr lang="zh-CN" altLang="en-US" dirty="0"/>
              <a:t>下一代 </a:t>
            </a:r>
            <a:r>
              <a:rPr lang="en-US" dirty="0" err="1"/>
              <a:t>MapReduce</a:t>
            </a:r>
            <a:r>
              <a:rPr lang="en-US" dirty="0"/>
              <a:t> </a:t>
            </a:r>
            <a:r>
              <a:rPr lang="zh-CN" altLang="en-US" dirty="0"/>
              <a:t>框架</a:t>
            </a:r>
          </a:p>
        </p:txBody>
      </p:sp>
      <p:pic>
        <p:nvPicPr>
          <p:cNvPr id="2" name="Picture 2"/>
          <p:cNvPicPr>
            <a:picLocks noChangeAspect="1" noChangeArrowheads="1"/>
          </p:cNvPicPr>
          <p:nvPr/>
        </p:nvPicPr>
        <p:blipFill>
          <a:blip r:embed="rId2"/>
          <a:srcRect/>
          <a:stretch>
            <a:fillRect/>
          </a:stretch>
        </p:blipFill>
        <p:spPr bwMode="auto">
          <a:xfrm>
            <a:off x="1555351" y="1976121"/>
            <a:ext cx="6858000" cy="4076700"/>
          </a:xfrm>
          <a:prstGeom prst="rect">
            <a:avLst/>
          </a:prstGeom>
          <a:noFill/>
          <a:ln w="9525">
            <a:noFill/>
            <a:miter lim="800000"/>
            <a:headEnd/>
            <a:tailEnd/>
          </a:ln>
          <a:effectLst/>
        </p:spPr>
      </p:pic>
      <p:sp>
        <p:nvSpPr>
          <p:cNvPr id="10" name="文本框 9"/>
          <p:cNvSpPr txBox="1"/>
          <p:nvPr/>
        </p:nvSpPr>
        <p:spPr>
          <a:xfrm>
            <a:off x="3417315" y="5103794"/>
            <a:ext cx="3419872" cy="369332"/>
          </a:xfrm>
          <a:prstGeom prst="rect">
            <a:avLst/>
          </a:prstGeom>
          <a:noFill/>
          <a:ln>
            <a:solidFill>
              <a:srgbClr val="FF0000"/>
            </a:solidFill>
          </a:ln>
        </p:spPr>
        <p:txBody>
          <a:bodyPr wrap="square" rtlCol="0">
            <a:spAutoFit/>
          </a:bodyPr>
          <a:lstStyle/>
          <a:p>
            <a:r>
              <a:rPr lang="zh-CN" altLang="en-US" dirty="0" smtClean="0"/>
              <a:t>每个</a:t>
            </a:r>
            <a:r>
              <a:rPr lang="en-US" altLang="zh-CN" dirty="0" err="1" smtClean="0"/>
              <a:t>TaskTracker</a:t>
            </a:r>
            <a:r>
              <a:rPr lang="zh-CN" altLang="en-US" dirty="0" smtClean="0"/>
              <a:t>只负责一个</a:t>
            </a:r>
            <a:r>
              <a:rPr lang="en-US" altLang="zh-CN" dirty="0" smtClean="0"/>
              <a:t>Job</a:t>
            </a:r>
            <a:endParaRPr lang="zh-CN" altLang="en-US" dirty="0"/>
          </a:p>
        </p:txBody>
      </p:sp>
      <p:sp>
        <p:nvSpPr>
          <p:cNvPr id="13" name="文本框 12"/>
          <p:cNvSpPr txBox="1"/>
          <p:nvPr/>
        </p:nvSpPr>
        <p:spPr>
          <a:xfrm>
            <a:off x="760017" y="2162183"/>
            <a:ext cx="3769016" cy="369332"/>
          </a:xfrm>
          <a:prstGeom prst="rect">
            <a:avLst/>
          </a:prstGeom>
          <a:noFill/>
          <a:ln>
            <a:solidFill>
              <a:srgbClr val="FF0000"/>
            </a:solidFill>
          </a:ln>
        </p:spPr>
        <p:txBody>
          <a:bodyPr wrap="square" rtlCol="0">
            <a:spAutoFit/>
          </a:bodyPr>
          <a:lstStyle/>
          <a:p>
            <a:r>
              <a:rPr lang="en-US" altLang="zh-CN" b="1" dirty="0" err="1" smtClean="0"/>
              <a:t>JobTracker</a:t>
            </a:r>
            <a:r>
              <a:rPr lang="zh-CN" altLang="en-US" b="1" dirty="0" smtClean="0"/>
              <a:t>：负责作业的运行管理</a:t>
            </a:r>
            <a:endParaRPr lang="zh-CN" altLang="en-US" b="1" dirty="0"/>
          </a:p>
        </p:txBody>
      </p:sp>
      <p:sp>
        <p:nvSpPr>
          <p:cNvPr id="14" name="文本框 13"/>
          <p:cNvSpPr txBox="1"/>
          <p:nvPr/>
        </p:nvSpPr>
        <p:spPr>
          <a:xfrm>
            <a:off x="7052" y="5103794"/>
            <a:ext cx="1505930" cy="923330"/>
          </a:xfrm>
          <a:prstGeom prst="rect">
            <a:avLst/>
          </a:prstGeom>
          <a:noFill/>
          <a:ln>
            <a:solidFill>
              <a:srgbClr val="FF0000"/>
            </a:solidFill>
          </a:ln>
        </p:spPr>
        <p:txBody>
          <a:bodyPr wrap="square" rtlCol="0">
            <a:spAutoFit/>
          </a:bodyPr>
          <a:lstStyle/>
          <a:p>
            <a:r>
              <a:rPr lang="en-US" altLang="zh-CN" b="1" dirty="0" err="1" smtClean="0"/>
              <a:t>TaskTracker</a:t>
            </a:r>
            <a:r>
              <a:rPr lang="zh-CN" altLang="en-US" b="1" dirty="0" smtClean="0"/>
              <a:t>：负责作业的资源管理</a:t>
            </a:r>
            <a:endParaRPr lang="zh-CN" altLang="en-US" b="1" dirty="0"/>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目录</a:t>
            </a:r>
          </a:p>
        </p:txBody>
      </p:sp>
      <p:sp>
        <p:nvSpPr>
          <p:cNvPr id="16388" name="文本占位符 4"/>
          <p:cNvSpPr>
            <a:spLocks noGrp="1"/>
          </p:cNvSpPr>
          <p:nvPr>
            <p:ph type="body" sz="quarter" idx="14"/>
          </p:nvPr>
        </p:nvSpPr>
        <p:spPr>
          <a:ln w="9525"/>
        </p:spPr>
        <p:txBody>
          <a:bodyPr/>
          <a:lstStyle/>
          <a:p>
            <a:r>
              <a:rPr lang="zh-CN" altLang="en-US" dirty="0" smtClean="0"/>
              <a:t>目录</a:t>
            </a:r>
          </a:p>
        </p:txBody>
      </p:sp>
      <p:graphicFrame>
        <p:nvGraphicFramePr>
          <p:cNvPr id="16391" name="Object 7"/>
          <p:cNvGraphicFramePr>
            <a:graphicFrameLocks noChangeAspect="1"/>
          </p:cNvGraphicFramePr>
          <p:nvPr/>
        </p:nvGraphicFramePr>
        <p:xfrm>
          <a:off x="928662" y="1183968"/>
          <a:ext cx="7143800" cy="4745362"/>
        </p:xfrm>
        <a:graphic>
          <a:graphicData uri="http://schemas.openxmlformats.org/presentationml/2006/ole">
            <mc:AlternateContent xmlns:mc="http://schemas.openxmlformats.org/markup-compatibility/2006">
              <mc:Choice xmlns:v="urn:schemas-microsoft-com:vml" Requires="v">
                <p:oleObj spid="_x0000_s88572" name="Visio" r:id="rId3" imgW="5503959" imgH="3655800" progId="Visio.Drawing.11">
                  <p:embed/>
                </p:oleObj>
              </mc:Choice>
              <mc:Fallback>
                <p:oleObj name="Visio" r:id="rId3" imgW="5503959" imgH="365580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183968"/>
                        <a:ext cx="7143800" cy="474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2928926" y="6072206"/>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altLang="zh-CN" dirty="0" smtClean="0"/>
              <a:t>6</a:t>
            </a:r>
            <a:r>
              <a:rPr lang="en-US" dirty="0" smtClean="0"/>
              <a:t>-1</a:t>
            </a:r>
            <a:r>
              <a:rPr lang="zh-CN" altLang="en-US" dirty="0"/>
              <a:t>数据科学中的数据</a:t>
            </a:r>
            <a:r>
              <a:rPr lang="zh-CN" altLang="en-US" dirty="0" smtClean="0"/>
              <a:t>计算（</a:t>
            </a:r>
            <a:r>
              <a:rPr lang="en-US" altLang="zh-CN" dirty="0" smtClean="0"/>
              <a:t>2</a:t>
            </a:r>
            <a:r>
              <a:rPr lang="zh-CN" altLang="en-US" dirty="0" smtClean="0"/>
              <a:t>）</a:t>
            </a:r>
            <a:endParaRPr lang="zh-CN" altLang="en-US" dirty="0"/>
          </a:p>
        </p:txBody>
      </p:sp>
      <p:sp>
        <p:nvSpPr>
          <p:cNvPr id="6" name="圆角矩形 5"/>
          <p:cNvSpPr/>
          <p:nvPr/>
        </p:nvSpPr>
        <p:spPr>
          <a:xfrm>
            <a:off x="1702605" y="1119234"/>
            <a:ext cx="1500198"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90730" y="5345951"/>
            <a:ext cx="1357322"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321741" y="5334076"/>
            <a:ext cx="1357322" cy="642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6.3.1	</a:t>
            </a:r>
            <a:r>
              <a:rPr lang="en-US" altLang="zh-CN" dirty="0"/>
              <a:t> </a:t>
            </a:r>
            <a:r>
              <a:rPr lang="en-US" altLang="zh-CN" dirty="0" err="1"/>
              <a:t>Hadoop</a:t>
            </a:r>
            <a:r>
              <a:rPr lang="en-US" altLang="zh-CN" dirty="0"/>
              <a:t> </a:t>
            </a:r>
            <a:r>
              <a:rPr lang="en-US" altLang="zh-CN" dirty="0" err="1"/>
              <a:t>MapReduce</a:t>
            </a:r>
            <a:r>
              <a:rPr lang="zh-CN" altLang="en-US" dirty="0" smtClean="0"/>
              <a:t>数据流</a:t>
            </a:r>
            <a:endParaRPr lang="zh-CN" altLang="en-US" dirty="0"/>
          </a:p>
        </p:txBody>
      </p:sp>
      <p:sp>
        <p:nvSpPr>
          <p:cNvPr id="3" name="内容占位符 2"/>
          <p:cNvSpPr>
            <a:spLocks noGrp="1"/>
          </p:cNvSpPr>
          <p:nvPr>
            <p:ph idx="1"/>
          </p:nvPr>
        </p:nvSpPr>
        <p:spPr>
          <a:xfrm>
            <a:off x="571472" y="1412776"/>
            <a:ext cx="8153400" cy="4762910"/>
          </a:xfrm>
        </p:spPr>
        <p:txBody>
          <a:bodyPr>
            <a:normAutofit fontScale="62500" lnSpcReduction="20000"/>
          </a:bodyPr>
          <a:lstStyle/>
          <a:p>
            <a:pPr>
              <a:lnSpc>
                <a:spcPct val="120000"/>
              </a:lnSpc>
            </a:pPr>
            <a:r>
              <a:rPr lang="en-US" sz="3800" dirty="0" err="1" smtClean="0"/>
              <a:t>Hadoop</a:t>
            </a:r>
            <a:r>
              <a:rPr lang="en-US" sz="3800" dirty="0" smtClean="0"/>
              <a:t> </a:t>
            </a:r>
            <a:r>
              <a:rPr lang="en-US" sz="3800" dirty="0" err="1" smtClean="0"/>
              <a:t>MapReduce</a:t>
            </a:r>
            <a:r>
              <a:rPr lang="zh-CN" altLang="en-US" sz="3800" dirty="0" smtClean="0"/>
              <a:t>数据流中涉及以下术语：</a:t>
            </a:r>
          </a:p>
          <a:p>
            <a:pPr lvl="1">
              <a:lnSpc>
                <a:spcPct val="120000"/>
              </a:lnSpc>
            </a:pPr>
            <a:r>
              <a:rPr lang="zh-CN" altLang="en-US" sz="2800" b="1" dirty="0" smtClean="0"/>
              <a:t>作业</a:t>
            </a:r>
            <a:r>
              <a:rPr lang="en-US" sz="2800" b="1" dirty="0" smtClean="0"/>
              <a:t>(Job)</a:t>
            </a:r>
            <a:r>
              <a:rPr lang="zh-CN" altLang="en-US" sz="2800" dirty="0" smtClean="0"/>
              <a:t>：客户需要执行的一个工作单元，包括输入数据、</a:t>
            </a:r>
            <a:r>
              <a:rPr lang="en-US" altLang="zh-CN" sz="2800" dirty="0" err="1" smtClean="0"/>
              <a:t>MapReduce</a:t>
            </a:r>
            <a:r>
              <a:rPr lang="zh-CN" altLang="en-US" sz="2800" dirty="0" smtClean="0"/>
              <a:t>程序和配置信息。</a:t>
            </a:r>
            <a:endParaRPr lang="en-US" altLang="zh-CN" sz="2800" dirty="0" smtClean="0"/>
          </a:p>
          <a:p>
            <a:pPr lvl="1">
              <a:lnSpc>
                <a:spcPct val="120000"/>
              </a:lnSpc>
            </a:pPr>
            <a:r>
              <a:rPr lang="zh-CN" altLang="en-US" sz="2800" b="1" dirty="0" smtClean="0"/>
              <a:t>任务</a:t>
            </a:r>
            <a:r>
              <a:rPr lang="en-US" sz="2800" b="1" dirty="0" smtClean="0"/>
              <a:t>(Task)</a:t>
            </a:r>
            <a:r>
              <a:rPr lang="zh-CN" altLang="en-US" sz="2800" dirty="0" smtClean="0"/>
              <a:t>：</a:t>
            </a:r>
            <a:r>
              <a:rPr lang="en-US" altLang="zh-CN" sz="2800" dirty="0" err="1" smtClean="0"/>
              <a:t>Hadoop</a:t>
            </a:r>
            <a:r>
              <a:rPr lang="zh-CN" altLang="en-US" sz="2800" dirty="0" smtClean="0"/>
              <a:t>将作业分为若干小任务，包括</a:t>
            </a:r>
            <a:r>
              <a:rPr lang="en-US" altLang="zh-CN" sz="2800" dirty="0" smtClean="0"/>
              <a:t>map</a:t>
            </a:r>
            <a:r>
              <a:rPr lang="zh-CN" altLang="en-US" sz="2800" dirty="0" smtClean="0"/>
              <a:t>任务和</a:t>
            </a:r>
            <a:r>
              <a:rPr lang="en-US" altLang="zh-CN" sz="2800" dirty="0" smtClean="0"/>
              <a:t>reduce</a:t>
            </a:r>
            <a:r>
              <a:rPr lang="zh-CN" altLang="en-US" sz="2800" dirty="0" smtClean="0"/>
              <a:t>任务</a:t>
            </a:r>
            <a:endParaRPr lang="en-US" altLang="zh-CN" sz="2800" dirty="0" smtClean="0"/>
          </a:p>
          <a:p>
            <a:pPr lvl="1">
              <a:lnSpc>
                <a:spcPct val="120000"/>
              </a:lnSpc>
            </a:pPr>
            <a:r>
              <a:rPr lang="en-US" sz="2800" b="1" dirty="0" err="1" smtClean="0"/>
              <a:t>Job</a:t>
            </a:r>
            <a:r>
              <a:rPr lang="en-US" altLang="zh-CN" sz="2800" b="1" dirty="0" err="1" smtClean="0"/>
              <a:t>T</a:t>
            </a:r>
            <a:r>
              <a:rPr lang="en-US" sz="2800" b="1" dirty="0" err="1" smtClean="0"/>
              <a:t>racker</a:t>
            </a:r>
            <a:r>
              <a:rPr lang="zh-CN" altLang="en-US" sz="2800" dirty="0" smtClean="0"/>
              <a:t>和</a:t>
            </a:r>
            <a:r>
              <a:rPr lang="en-US" sz="2800" b="1" dirty="0" err="1" smtClean="0"/>
              <a:t>task</a:t>
            </a:r>
            <a:r>
              <a:rPr lang="en-US" altLang="zh-CN" sz="2800" b="1" dirty="0" err="1" smtClean="0"/>
              <a:t>T</a:t>
            </a:r>
            <a:r>
              <a:rPr lang="en-US" sz="2800" b="1" dirty="0" err="1" smtClean="0"/>
              <a:t>racker</a:t>
            </a:r>
            <a:r>
              <a:rPr lang="zh-CN" altLang="en-US" sz="2800" dirty="0" smtClean="0"/>
              <a:t>：</a:t>
            </a:r>
            <a:endParaRPr lang="en-US" altLang="zh-CN" sz="2800" dirty="0" smtClean="0"/>
          </a:p>
          <a:p>
            <a:pPr marL="342900" lvl="1" indent="0">
              <a:lnSpc>
                <a:spcPct val="120000"/>
              </a:lnSpc>
              <a:buNone/>
            </a:pPr>
            <a:r>
              <a:rPr lang="en-US" altLang="zh-CN" sz="2800" dirty="0" smtClean="0"/>
              <a:t>    </a:t>
            </a:r>
            <a:r>
              <a:rPr lang="en-US" altLang="zh-CN" sz="2800" dirty="0" err="1" smtClean="0"/>
              <a:t>JobTracker</a:t>
            </a:r>
            <a:r>
              <a:rPr lang="zh-CN" altLang="en-US" sz="2800" dirty="0" smtClean="0"/>
              <a:t>通过调度</a:t>
            </a:r>
            <a:r>
              <a:rPr lang="en-US" altLang="zh-CN" sz="2800" dirty="0" err="1" smtClean="0"/>
              <a:t>TaskTracker</a:t>
            </a:r>
            <a:r>
              <a:rPr lang="zh-CN" altLang="en-US" sz="2800" dirty="0" smtClean="0"/>
              <a:t>上运行的任务来协调所有正在运行的作业。</a:t>
            </a:r>
            <a:r>
              <a:rPr lang="en-US" altLang="zh-CN" sz="2800" dirty="0"/>
              <a:t> </a:t>
            </a:r>
            <a:endParaRPr lang="en-US" altLang="zh-CN" sz="2800" dirty="0" smtClean="0"/>
          </a:p>
          <a:p>
            <a:pPr marL="342900" lvl="1" indent="0">
              <a:lnSpc>
                <a:spcPct val="120000"/>
              </a:lnSpc>
              <a:buNone/>
            </a:pPr>
            <a:r>
              <a:rPr lang="en-US" altLang="zh-CN" sz="2800" dirty="0"/>
              <a:t> </a:t>
            </a:r>
            <a:r>
              <a:rPr lang="en-US" altLang="zh-CN" sz="2800" dirty="0" smtClean="0"/>
              <a:t>   </a:t>
            </a:r>
            <a:r>
              <a:rPr lang="en-US" altLang="zh-CN" sz="2800" dirty="0" err="1" smtClean="0"/>
              <a:t>TaskTracker</a:t>
            </a:r>
            <a:r>
              <a:rPr lang="zh-CN" altLang="en-US" sz="2800" dirty="0" smtClean="0"/>
              <a:t>在运行任务时将运行进度报告给</a:t>
            </a:r>
            <a:r>
              <a:rPr lang="en-US" altLang="zh-CN" sz="2800" dirty="0" err="1" smtClean="0"/>
              <a:t>JobTracker</a:t>
            </a:r>
            <a:r>
              <a:rPr lang="zh-CN" altLang="en-US" sz="2800" dirty="0" smtClean="0"/>
              <a:t>。</a:t>
            </a:r>
            <a:r>
              <a:rPr lang="en-US" altLang="zh-CN" sz="2800" dirty="0"/>
              <a:t> </a:t>
            </a:r>
            <a:endParaRPr lang="en-US" altLang="zh-CN" sz="2800" dirty="0" smtClean="0"/>
          </a:p>
          <a:p>
            <a:pPr marL="342900" lvl="1" indent="0">
              <a:lnSpc>
                <a:spcPct val="120000"/>
              </a:lnSpc>
              <a:buNone/>
            </a:pPr>
            <a:r>
              <a:rPr lang="en-US" altLang="zh-CN" sz="2800" dirty="0"/>
              <a:t> </a:t>
            </a:r>
            <a:r>
              <a:rPr lang="en-US" altLang="zh-CN" sz="2800" dirty="0" smtClean="0"/>
              <a:t>    </a:t>
            </a:r>
            <a:r>
              <a:rPr lang="en-US" altLang="zh-CN" sz="2800" dirty="0" err="1" smtClean="0"/>
              <a:t>JobTracker</a:t>
            </a:r>
            <a:r>
              <a:rPr lang="zh-CN" altLang="en-US" sz="2800" dirty="0" smtClean="0"/>
              <a:t>负责记录每项作业任务的整体进度。</a:t>
            </a:r>
            <a:endParaRPr lang="en-US" altLang="zh-CN" sz="2800" dirty="0"/>
          </a:p>
          <a:p>
            <a:pPr lvl="1"/>
            <a:endParaRPr lang="en-US" altLang="zh-CN" sz="2800" dirty="0" smtClean="0"/>
          </a:p>
          <a:p>
            <a:pPr lvl="1">
              <a:lnSpc>
                <a:spcPct val="120000"/>
              </a:lnSpc>
            </a:pPr>
            <a:r>
              <a:rPr lang="zh-CN" altLang="en-US" sz="3200" b="1" dirty="0" smtClean="0"/>
              <a:t>输入分片</a:t>
            </a:r>
            <a:r>
              <a:rPr lang="en-US" sz="3200" b="1" dirty="0" smtClean="0"/>
              <a:t>(Input Split)</a:t>
            </a:r>
            <a:r>
              <a:rPr lang="zh-CN" altLang="en-US" sz="3200" dirty="0" smtClean="0"/>
              <a:t>： </a:t>
            </a:r>
            <a:r>
              <a:rPr lang="zh-CN" altLang="en-US" sz="3200" b="1" u="sng" dirty="0" smtClean="0"/>
              <a:t>指数据划分的小数据块</a:t>
            </a:r>
            <a:r>
              <a:rPr lang="zh-CN" altLang="en-US" sz="3200" dirty="0" smtClean="0"/>
              <a:t>。注意，分片不能太小，否则管理分片会过于复杂</a:t>
            </a:r>
            <a:endParaRPr lang="en-US" altLang="zh-CN" sz="3200" dirty="0" smtClean="0"/>
          </a:p>
          <a:p>
            <a:pPr lvl="1">
              <a:lnSpc>
                <a:spcPct val="120000"/>
              </a:lnSpc>
            </a:pPr>
            <a:endParaRPr lang="en-US" sz="2800" dirty="0" smtClean="0"/>
          </a:p>
          <a:p>
            <a:pPr lvl="1">
              <a:lnSpc>
                <a:spcPct val="120000"/>
              </a:lnSpc>
            </a:pPr>
            <a:r>
              <a:rPr lang="zh-CN" altLang="en-US" sz="3200" b="1" dirty="0" smtClean="0"/>
              <a:t>数据本地化优化</a:t>
            </a:r>
            <a:r>
              <a:rPr lang="zh-CN" altLang="en-US" sz="3200" dirty="0" smtClean="0"/>
              <a:t>：</a:t>
            </a:r>
            <a:r>
              <a:rPr lang="en-US" altLang="zh-CN" sz="3200" u="sng" dirty="0" err="1" smtClean="0"/>
              <a:t>Hadoop</a:t>
            </a:r>
            <a:r>
              <a:rPr lang="zh-CN" altLang="en-US" sz="3200" u="sng" dirty="0" smtClean="0"/>
              <a:t>在存储有输入数据的节点上运行</a:t>
            </a:r>
            <a:r>
              <a:rPr lang="en-US" altLang="zh-CN" sz="3200" u="sng" dirty="0" smtClean="0"/>
              <a:t>map</a:t>
            </a:r>
            <a:r>
              <a:rPr lang="zh-CN" altLang="en-US" sz="3200" u="sng" dirty="0" smtClean="0"/>
              <a:t>任务，可以取得最佳性能</a:t>
            </a:r>
            <a:r>
              <a:rPr lang="zh-CN" altLang="en-US" sz="3200" dirty="0" smtClean="0"/>
              <a:t>。</a:t>
            </a:r>
            <a:endParaRPr lang="zh-CN" altLang="en-US" sz="3200" dirty="0"/>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dirty="0"/>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071546"/>
            <a:ext cx="7643866" cy="4762910"/>
          </a:xfrm>
        </p:spPr>
        <p:txBody>
          <a:bodyPr/>
          <a:lstStyle/>
          <a:p>
            <a:pPr>
              <a:buNone/>
            </a:pPr>
            <a:r>
              <a:rPr lang="zh-CN" altLang="en-US" dirty="0" smtClean="0"/>
              <a:t>数据计算对于数据科学是有重要影响的，主要体现在：</a:t>
            </a:r>
            <a:endParaRPr lang="en-US" altLang="zh-CN" dirty="0" smtClean="0"/>
          </a:p>
          <a:p>
            <a:endParaRPr lang="en-US" altLang="zh-CN" b="1" dirty="0" smtClean="0"/>
          </a:p>
          <a:p>
            <a:r>
              <a:rPr lang="zh-CN" altLang="en-US" b="1" dirty="0" smtClean="0"/>
              <a:t>（</a:t>
            </a:r>
            <a:r>
              <a:rPr lang="en-US" b="1" dirty="0" smtClean="0"/>
              <a:t>1</a:t>
            </a:r>
            <a:r>
              <a:rPr lang="zh-CN" altLang="en-US" b="1" dirty="0" smtClean="0"/>
              <a:t>）数据战略规划的制定  （整体的规划）</a:t>
            </a:r>
            <a:endParaRPr lang="en-US" altLang="zh-CN" b="1" dirty="0" smtClean="0"/>
          </a:p>
          <a:p>
            <a:endParaRPr lang="en-US" altLang="zh-CN" b="1" dirty="0" smtClean="0"/>
          </a:p>
          <a:p>
            <a:r>
              <a:rPr lang="zh-CN" altLang="en-US" b="1" dirty="0" smtClean="0"/>
              <a:t>（</a:t>
            </a:r>
            <a:r>
              <a:rPr lang="en-US" b="1" dirty="0" smtClean="0"/>
              <a:t>2</a:t>
            </a:r>
            <a:r>
              <a:rPr lang="zh-CN" altLang="en-US" b="1" dirty="0" smtClean="0"/>
              <a:t>）平台选择与设计 （在哪里计算）</a:t>
            </a:r>
            <a:endParaRPr lang="en-US" altLang="zh-CN" b="1" dirty="0" smtClean="0"/>
          </a:p>
          <a:p>
            <a:endParaRPr lang="en-US" altLang="zh-CN" b="1" dirty="0" smtClean="0"/>
          </a:p>
          <a:p>
            <a:r>
              <a:rPr lang="zh-CN" altLang="en-US" b="1" dirty="0" smtClean="0"/>
              <a:t>（</a:t>
            </a:r>
            <a:r>
              <a:rPr lang="en-US" b="1" dirty="0" smtClean="0"/>
              <a:t>3</a:t>
            </a:r>
            <a:r>
              <a:rPr lang="zh-CN" altLang="en-US" b="1" dirty="0" smtClean="0"/>
              <a:t>）算法选择和设计 （如何计算）</a:t>
            </a:r>
            <a:endParaRPr lang="zh-CN" altLang="en-US" dirty="0"/>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2" name="文本框 1"/>
          <p:cNvSpPr txBox="1"/>
          <p:nvPr/>
        </p:nvSpPr>
        <p:spPr>
          <a:xfrm>
            <a:off x="1547664" y="4725145"/>
            <a:ext cx="5184576" cy="461665"/>
          </a:xfrm>
          <a:prstGeom prst="rect">
            <a:avLst/>
          </a:prstGeom>
          <a:noFill/>
          <a:ln>
            <a:solidFill>
              <a:schemeClr val="accent1"/>
            </a:solidFill>
          </a:ln>
        </p:spPr>
        <p:txBody>
          <a:bodyPr wrap="square" rtlCol="0">
            <a:spAutoFit/>
          </a:bodyPr>
          <a:lstStyle/>
          <a:p>
            <a:r>
              <a:rPr lang="zh-CN" altLang="en-US" sz="2400" dirty="0" smtClean="0">
                <a:solidFill>
                  <a:srgbClr val="FF0000"/>
                </a:solidFill>
              </a:rPr>
              <a:t>数据计算</a:t>
            </a:r>
            <a:r>
              <a:rPr lang="zh-CN" altLang="en-US" sz="2400" dirty="0" smtClean="0"/>
              <a:t>是数据科学的重要</a:t>
            </a:r>
            <a:r>
              <a:rPr lang="zh-CN" altLang="en-US" sz="2400" b="1" dirty="0" smtClean="0">
                <a:solidFill>
                  <a:srgbClr val="FF0000"/>
                </a:solidFill>
              </a:rPr>
              <a:t>实践</a:t>
            </a:r>
            <a:r>
              <a:rPr lang="zh-CN" altLang="en-US" sz="2400" dirty="0" smtClean="0"/>
              <a:t>环节。</a:t>
            </a:r>
            <a:endParaRPr lang="zh-CN" altLang="en-US" sz="2400" dirty="0"/>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285984" y="5631436"/>
            <a:ext cx="471490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6-10 </a:t>
            </a:r>
            <a:r>
              <a:rPr lang="zh-CN" altLang="en-US" dirty="0"/>
              <a:t>一个</a:t>
            </a:r>
            <a:r>
              <a:rPr lang="en-US" dirty="0"/>
              <a:t>reduce</a:t>
            </a:r>
            <a:r>
              <a:rPr lang="zh-CN" altLang="en-US" dirty="0"/>
              <a:t>任务的</a:t>
            </a:r>
            <a:r>
              <a:rPr lang="en-US" dirty="0" err="1"/>
              <a:t>MapReduce</a:t>
            </a:r>
            <a:r>
              <a:rPr lang="zh-CN" altLang="en-US" dirty="0"/>
              <a:t>数据流</a:t>
            </a:r>
          </a:p>
        </p:txBody>
      </p:sp>
      <p:pic>
        <p:nvPicPr>
          <p:cNvPr id="2" name="Picture 2"/>
          <p:cNvPicPr>
            <a:picLocks noChangeAspect="1" noChangeArrowheads="1"/>
          </p:cNvPicPr>
          <p:nvPr/>
        </p:nvPicPr>
        <p:blipFill>
          <a:blip r:embed="rId2"/>
          <a:srcRect/>
          <a:stretch>
            <a:fillRect/>
          </a:stretch>
        </p:blipFill>
        <p:spPr bwMode="auto">
          <a:xfrm>
            <a:off x="176213" y="1500188"/>
            <a:ext cx="8791575" cy="3857625"/>
          </a:xfrm>
          <a:prstGeom prst="rect">
            <a:avLst/>
          </a:prstGeom>
          <a:noFill/>
          <a:ln w="9525">
            <a:noFill/>
            <a:miter lim="800000"/>
            <a:headEnd/>
            <a:tailEnd/>
          </a:ln>
          <a:effectLst/>
        </p:spPr>
      </p:pic>
      <p:sp>
        <p:nvSpPr>
          <p:cNvPr id="3" name="圆角矩形 2"/>
          <p:cNvSpPr/>
          <p:nvPr/>
        </p:nvSpPr>
        <p:spPr>
          <a:xfrm>
            <a:off x="323528" y="1500188"/>
            <a:ext cx="1440160" cy="4886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571284" y="2564904"/>
            <a:ext cx="1440160" cy="4886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942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786050" y="5572140"/>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6-11 </a:t>
            </a:r>
            <a:r>
              <a:rPr lang="zh-CN" altLang="en-US" dirty="0"/>
              <a:t>多个</a:t>
            </a:r>
            <a:r>
              <a:rPr lang="en-US" dirty="0"/>
              <a:t>reduce</a:t>
            </a:r>
            <a:r>
              <a:rPr lang="zh-CN" altLang="en-US" dirty="0"/>
              <a:t>任务的数据流</a:t>
            </a:r>
          </a:p>
        </p:txBody>
      </p:sp>
      <p:pic>
        <p:nvPicPr>
          <p:cNvPr id="2" name="Picture 2"/>
          <p:cNvPicPr>
            <a:picLocks noChangeAspect="1" noChangeArrowheads="1"/>
          </p:cNvPicPr>
          <p:nvPr/>
        </p:nvPicPr>
        <p:blipFill>
          <a:blip r:embed="rId2"/>
          <a:srcRect/>
          <a:stretch>
            <a:fillRect/>
          </a:stretch>
        </p:blipFill>
        <p:spPr bwMode="auto">
          <a:xfrm>
            <a:off x="179512" y="1517710"/>
            <a:ext cx="8851514" cy="3874400"/>
          </a:xfrm>
          <a:prstGeom prst="rect">
            <a:avLst/>
          </a:prstGeom>
          <a:noFill/>
          <a:ln w="9525">
            <a:noFill/>
            <a:miter lim="800000"/>
            <a:headEnd/>
            <a:tailEnd/>
          </a:ln>
          <a:effectLst/>
        </p:spPr>
      </p:pic>
      <p:sp>
        <p:nvSpPr>
          <p:cNvPr id="7" name="圆角矩形 6"/>
          <p:cNvSpPr/>
          <p:nvPr/>
        </p:nvSpPr>
        <p:spPr>
          <a:xfrm>
            <a:off x="323528" y="1500188"/>
            <a:ext cx="1440160" cy="4886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2120" y="2348880"/>
            <a:ext cx="1440160" cy="4886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347864" y="2204864"/>
            <a:ext cx="1944216" cy="318724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71546"/>
            <a:ext cx="7858180" cy="4762910"/>
          </a:xfrm>
        </p:spPr>
        <p:txBody>
          <a:bodyPr/>
          <a:lstStyle/>
          <a:p>
            <a:r>
              <a:rPr lang="en-US" sz="2800" dirty="0" err="1" smtClean="0"/>
              <a:t>Hadoop</a:t>
            </a:r>
            <a:r>
              <a:rPr lang="en-US" sz="2800" dirty="0" smtClean="0"/>
              <a:t> </a:t>
            </a:r>
            <a:r>
              <a:rPr lang="en-US" sz="2800" dirty="0" err="1" smtClean="0"/>
              <a:t>MapReduce</a:t>
            </a:r>
            <a:r>
              <a:rPr lang="zh-CN" altLang="en-US" sz="2800" dirty="0" smtClean="0"/>
              <a:t>数据流中需要特别注意以下几个特殊细节：</a:t>
            </a:r>
            <a:endParaRPr lang="en-US" altLang="zh-CN" sz="2800" dirty="0" smtClean="0"/>
          </a:p>
          <a:p>
            <a:endParaRPr lang="en-US" altLang="zh-CN" sz="2800" dirty="0" smtClean="0"/>
          </a:p>
          <a:p>
            <a:pPr lvl="1"/>
            <a:r>
              <a:rPr lang="en-US" sz="2400" dirty="0" smtClean="0"/>
              <a:t>map</a:t>
            </a:r>
            <a:r>
              <a:rPr lang="zh-CN" altLang="en-US" sz="2400" dirty="0" smtClean="0"/>
              <a:t>任务将</a:t>
            </a:r>
            <a:r>
              <a:rPr lang="zh-CN" altLang="en-US" sz="2400" dirty="0" smtClean="0">
                <a:solidFill>
                  <a:srgbClr val="FF0000"/>
                </a:solidFill>
              </a:rPr>
              <a:t>其输出</a:t>
            </a:r>
            <a:r>
              <a:rPr lang="zh-CN" altLang="en-US" sz="2400" dirty="0" smtClean="0"/>
              <a:t>写入</a:t>
            </a:r>
            <a:r>
              <a:rPr lang="zh-CN" altLang="en-US" sz="2400" dirty="0" smtClean="0">
                <a:solidFill>
                  <a:srgbClr val="FF0000"/>
                </a:solidFill>
              </a:rPr>
              <a:t>本地硬盘</a:t>
            </a:r>
            <a:r>
              <a:rPr lang="zh-CN" altLang="en-US" sz="2400" dirty="0" smtClean="0"/>
              <a:t>，而非</a:t>
            </a:r>
            <a:r>
              <a:rPr lang="en-US" sz="2400" dirty="0" smtClean="0"/>
              <a:t>HDFS</a:t>
            </a:r>
            <a:r>
              <a:rPr lang="zh-CN" altLang="en-US" sz="2400" dirty="0" smtClean="0"/>
              <a:t>。</a:t>
            </a:r>
            <a:endParaRPr lang="en-US" altLang="zh-CN" sz="2400" dirty="0" smtClean="0"/>
          </a:p>
          <a:p>
            <a:pPr lvl="1"/>
            <a:endParaRPr lang="en-US" altLang="zh-CN" sz="2400" dirty="0" smtClean="0"/>
          </a:p>
          <a:p>
            <a:pPr lvl="1"/>
            <a:r>
              <a:rPr lang="en-US" sz="2400" dirty="0" smtClean="0"/>
              <a:t>reduce</a:t>
            </a:r>
            <a:r>
              <a:rPr lang="zh-CN" altLang="en-US" sz="2400" dirty="0" smtClean="0"/>
              <a:t>任务</a:t>
            </a:r>
            <a:r>
              <a:rPr lang="zh-CN" altLang="en-US" sz="2400" u="sng" dirty="0" smtClean="0">
                <a:solidFill>
                  <a:srgbClr val="FF0000"/>
                </a:solidFill>
              </a:rPr>
              <a:t>并不具备数据本地化的优势</a:t>
            </a:r>
            <a:r>
              <a:rPr lang="en-US" sz="2400" dirty="0" smtClean="0"/>
              <a:t>——</a:t>
            </a:r>
            <a:r>
              <a:rPr lang="zh-CN" altLang="en-US" sz="2400" dirty="0" smtClean="0"/>
              <a:t>单个</a:t>
            </a:r>
            <a:r>
              <a:rPr lang="en-US" sz="2400" dirty="0" smtClean="0"/>
              <a:t>reduce</a:t>
            </a:r>
            <a:r>
              <a:rPr lang="zh-CN" altLang="en-US" sz="2400" dirty="0" smtClean="0"/>
              <a:t>任务的</a:t>
            </a:r>
            <a:r>
              <a:rPr lang="zh-CN" altLang="en-US" sz="2400" u="sng" dirty="0" smtClean="0"/>
              <a:t>输入通常来自于所有</a:t>
            </a:r>
            <a:r>
              <a:rPr lang="en-US" sz="2400" u="sng" dirty="0" err="1" smtClean="0"/>
              <a:t>Mapper</a:t>
            </a:r>
            <a:r>
              <a:rPr lang="zh-CN" altLang="en-US" sz="2400" u="sng" dirty="0" smtClean="0"/>
              <a:t>的输出</a:t>
            </a:r>
            <a:r>
              <a:rPr lang="zh-CN" altLang="en-US" sz="2400" dirty="0" smtClean="0"/>
              <a:t>。</a:t>
            </a:r>
            <a:endParaRPr lang="en-US" altLang="zh-CN" sz="2400" dirty="0" smtClean="0"/>
          </a:p>
          <a:p>
            <a:pPr lvl="1"/>
            <a:endParaRPr lang="en-US" altLang="zh-CN" sz="2400" dirty="0" smtClean="0"/>
          </a:p>
          <a:p>
            <a:pPr lvl="1"/>
            <a:r>
              <a:rPr lang="en-US" sz="2400" i="1" dirty="0" smtClean="0"/>
              <a:t>Combiner</a:t>
            </a:r>
            <a:r>
              <a:rPr lang="zh-CN" altLang="en-US" sz="2400" i="1" dirty="0" smtClean="0"/>
              <a:t>（）</a:t>
            </a:r>
            <a:r>
              <a:rPr lang="zh-CN" altLang="en-US" sz="2400" dirty="0" smtClean="0"/>
              <a:t>函数。</a:t>
            </a:r>
            <a:endParaRPr lang="en-US" altLang="zh-CN" sz="2400" dirty="0" smtClean="0"/>
          </a:p>
          <a:p>
            <a:pPr lvl="1"/>
            <a:endParaRPr lang="zh-CN" altLang="en-US" dirty="0"/>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6.3.2</a:t>
            </a:r>
            <a:r>
              <a:rPr lang="zh-CN" altLang="en-US" dirty="0" smtClean="0"/>
              <a:t>任务处理</a:t>
            </a:r>
            <a:endParaRPr lang="zh-CN" altLang="en-US" dirty="0"/>
          </a:p>
        </p:txBody>
      </p:sp>
      <p:sp>
        <p:nvSpPr>
          <p:cNvPr id="3" name="内容占位符 2"/>
          <p:cNvSpPr>
            <a:spLocks noGrp="1"/>
          </p:cNvSpPr>
          <p:nvPr>
            <p:ph idx="1"/>
          </p:nvPr>
        </p:nvSpPr>
        <p:spPr>
          <a:xfrm>
            <a:off x="609600" y="1737924"/>
            <a:ext cx="8153400" cy="4762910"/>
          </a:xfrm>
        </p:spPr>
        <p:txBody>
          <a:bodyPr/>
          <a:lstStyle/>
          <a:p>
            <a:r>
              <a:rPr lang="en-US" sz="3200" dirty="0" err="1" smtClean="0"/>
              <a:t>Hadoop</a:t>
            </a:r>
            <a:r>
              <a:rPr lang="en-US" sz="3200" dirty="0" smtClean="0"/>
              <a:t> </a:t>
            </a:r>
            <a:r>
              <a:rPr lang="en-US" sz="3200" dirty="0" err="1" smtClean="0"/>
              <a:t>MapReduce</a:t>
            </a:r>
            <a:r>
              <a:rPr lang="zh-CN" altLang="en-US" sz="3200" dirty="0" smtClean="0"/>
              <a:t>数据处理过程涉及</a:t>
            </a:r>
            <a:r>
              <a:rPr lang="en-US" sz="3200" dirty="0" smtClean="0"/>
              <a:t>4</a:t>
            </a:r>
            <a:r>
              <a:rPr lang="zh-CN" altLang="en-US" sz="3200" dirty="0" smtClean="0"/>
              <a:t>个独立的实体，其运行过程如图</a:t>
            </a:r>
            <a:r>
              <a:rPr lang="en-US" sz="3200" dirty="0" smtClean="0"/>
              <a:t>6-12</a:t>
            </a:r>
            <a:r>
              <a:rPr lang="zh-CN" altLang="en-US" sz="3200" dirty="0" smtClean="0"/>
              <a:t>所示。</a:t>
            </a:r>
          </a:p>
          <a:p>
            <a:pPr lvl="1"/>
            <a:r>
              <a:rPr lang="zh-CN" altLang="en-US" sz="2800" dirty="0" smtClean="0"/>
              <a:t>客户端：提交</a:t>
            </a:r>
            <a:r>
              <a:rPr lang="en-US" sz="2800" dirty="0" err="1" smtClean="0"/>
              <a:t>MapReduce</a:t>
            </a:r>
            <a:r>
              <a:rPr lang="zh-CN" altLang="en-US" sz="2800" dirty="0" smtClean="0"/>
              <a:t>任务；</a:t>
            </a:r>
          </a:p>
          <a:p>
            <a:pPr lvl="1"/>
            <a:r>
              <a:rPr lang="en-US" sz="2800" dirty="0" err="1" smtClean="0"/>
              <a:t>JobTracker</a:t>
            </a:r>
            <a:r>
              <a:rPr lang="zh-CN" altLang="en-US" sz="2800" dirty="0" smtClean="0"/>
              <a:t>：协调作业的运行；</a:t>
            </a:r>
          </a:p>
          <a:p>
            <a:pPr lvl="1"/>
            <a:r>
              <a:rPr lang="en-US" sz="2800" dirty="0" err="1" smtClean="0"/>
              <a:t>TaskTracker</a:t>
            </a:r>
            <a:r>
              <a:rPr lang="zh-CN" altLang="en-US" sz="2800" dirty="0" smtClean="0"/>
              <a:t>：运行作业划分后的任务；</a:t>
            </a:r>
          </a:p>
          <a:p>
            <a:pPr lvl="1"/>
            <a:r>
              <a:rPr lang="en-US" sz="2800" dirty="0" smtClean="0"/>
              <a:t>HDFS</a:t>
            </a:r>
            <a:r>
              <a:rPr lang="zh-CN" altLang="en-US" sz="2800" dirty="0" smtClean="0"/>
              <a:t>：用来在其他实体</a:t>
            </a:r>
            <a:r>
              <a:rPr lang="zh-CN" altLang="en-US" sz="2800" dirty="0"/>
              <a:t>之间共享作业文件。</a:t>
            </a:r>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descr="http://pic002.cnblogs.com/images/2012/426620/2012081013484525.jpg"/>
          <p:cNvPicPr/>
          <p:nvPr/>
        </p:nvPicPr>
        <p:blipFill>
          <a:blip r:embed="rId2" cstate="print"/>
          <a:srcRect/>
          <a:stretch>
            <a:fillRect/>
          </a:stretch>
        </p:blipFill>
        <p:spPr bwMode="auto">
          <a:xfrm>
            <a:off x="857224" y="428604"/>
            <a:ext cx="7143800" cy="5643602"/>
          </a:xfrm>
          <a:prstGeom prst="rect">
            <a:avLst/>
          </a:prstGeom>
          <a:noFill/>
          <a:ln w="9525">
            <a:noFill/>
            <a:miter lim="800000"/>
            <a:headEnd/>
            <a:tailEnd/>
          </a:ln>
        </p:spPr>
      </p:pic>
      <p:sp>
        <p:nvSpPr>
          <p:cNvPr id="7" name="TextBox 6"/>
          <p:cNvSpPr txBox="1"/>
          <p:nvPr/>
        </p:nvSpPr>
        <p:spPr>
          <a:xfrm>
            <a:off x="2071670" y="6143565"/>
            <a:ext cx="442915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6-12 </a:t>
            </a:r>
            <a:r>
              <a:rPr lang="en-US" dirty="0" err="1"/>
              <a:t>Hadoop</a:t>
            </a:r>
            <a:r>
              <a:rPr lang="en-US" dirty="0"/>
              <a:t> </a:t>
            </a:r>
            <a:r>
              <a:rPr lang="en-US" dirty="0" err="1"/>
              <a:t>MapReduce</a:t>
            </a:r>
            <a:r>
              <a:rPr lang="zh-CN" altLang="en-US" dirty="0"/>
              <a:t>数据处理过程</a:t>
            </a:r>
          </a:p>
        </p:txBody>
      </p:sp>
      <p:sp>
        <p:nvSpPr>
          <p:cNvPr id="3" name="文本框 2"/>
          <p:cNvSpPr txBox="1"/>
          <p:nvPr/>
        </p:nvSpPr>
        <p:spPr>
          <a:xfrm>
            <a:off x="6500826" y="862566"/>
            <a:ext cx="936104" cy="369332"/>
          </a:xfrm>
          <a:prstGeom prst="rect">
            <a:avLst/>
          </a:prstGeom>
          <a:noFill/>
        </p:spPr>
        <p:txBody>
          <a:bodyPr wrap="square" rtlCol="0">
            <a:spAutoFit/>
          </a:bodyPr>
          <a:lstStyle/>
          <a:p>
            <a:r>
              <a:rPr lang="en-US" altLang="zh-CN" dirty="0" smtClean="0">
                <a:solidFill>
                  <a:srgbClr val="FF0000"/>
                </a:solidFill>
              </a:rPr>
              <a:t>Master</a:t>
            </a:r>
            <a:endParaRPr lang="zh-CN" altLang="en-US" dirty="0">
              <a:solidFill>
                <a:srgbClr val="FF0000"/>
              </a:solidFill>
            </a:endParaRPr>
          </a:p>
        </p:txBody>
      </p:sp>
      <p:sp>
        <p:nvSpPr>
          <p:cNvPr id="8" name="文本框 7"/>
          <p:cNvSpPr txBox="1"/>
          <p:nvPr/>
        </p:nvSpPr>
        <p:spPr>
          <a:xfrm>
            <a:off x="6495018" y="2881073"/>
            <a:ext cx="941911" cy="369332"/>
          </a:xfrm>
          <a:prstGeom prst="rect">
            <a:avLst/>
          </a:prstGeom>
          <a:noFill/>
        </p:spPr>
        <p:txBody>
          <a:bodyPr wrap="square" rtlCol="0">
            <a:spAutoFit/>
          </a:bodyPr>
          <a:lstStyle/>
          <a:p>
            <a:r>
              <a:rPr lang="en-US" altLang="zh-CN" dirty="0" smtClean="0">
                <a:solidFill>
                  <a:srgbClr val="FF0000"/>
                </a:solidFill>
              </a:rPr>
              <a:t>Slave</a:t>
            </a:r>
            <a:endParaRPr lang="zh-CN" altLang="en-US" dirty="0">
              <a:solidFill>
                <a:srgbClr val="FF0000"/>
              </a:solidFill>
            </a:endParaRPr>
          </a:p>
        </p:txBody>
      </p:sp>
      <p:sp>
        <p:nvSpPr>
          <p:cNvPr id="9" name="文本框 8"/>
          <p:cNvSpPr txBox="1"/>
          <p:nvPr/>
        </p:nvSpPr>
        <p:spPr>
          <a:xfrm>
            <a:off x="1898017" y="2419408"/>
            <a:ext cx="1185403" cy="646331"/>
          </a:xfrm>
          <a:prstGeom prst="rect">
            <a:avLst/>
          </a:prstGeom>
          <a:noFill/>
        </p:spPr>
        <p:txBody>
          <a:bodyPr wrap="square" rtlCol="0">
            <a:spAutoFit/>
          </a:bodyPr>
          <a:lstStyle/>
          <a:p>
            <a:r>
              <a:rPr lang="zh-CN" altLang="en-US" dirty="0" smtClean="0">
                <a:solidFill>
                  <a:srgbClr val="FF0000"/>
                </a:solidFill>
              </a:rPr>
              <a:t>存储数据</a:t>
            </a:r>
            <a:r>
              <a:rPr lang="en-US" altLang="zh-CN" dirty="0" smtClean="0">
                <a:solidFill>
                  <a:srgbClr val="FF0000"/>
                </a:solidFill>
              </a:rPr>
              <a:t>HDFS</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6.3.3</a:t>
            </a:r>
            <a:r>
              <a:rPr lang="zh-CN" altLang="en-US" dirty="0" smtClean="0"/>
              <a:t>技术实现</a:t>
            </a:r>
            <a:endParaRPr lang="zh-CN" altLang="en-US" dirty="0"/>
          </a:p>
        </p:txBody>
      </p:sp>
      <p:sp>
        <p:nvSpPr>
          <p:cNvPr id="3" name="内容占位符 2"/>
          <p:cNvSpPr>
            <a:spLocks noGrp="1"/>
          </p:cNvSpPr>
          <p:nvPr>
            <p:ph idx="1"/>
          </p:nvPr>
        </p:nvSpPr>
        <p:spPr/>
        <p:txBody>
          <a:bodyPr/>
          <a:lstStyle/>
          <a:p>
            <a:pPr>
              <a:buNone/>
            </a:pPr>
            <a:r>
              <a:rPr lang="zh-CN" altLang="en-US" sz="2800" dirty="0" smtClean="0">
                <a:latin typeface="+mn-ea"/>
              </a:rPr>
              <a:t>（</a:t>
            </a:r>
            <a:r>
              <a:rPr lang="en-US" sz="2800" dirty="0" smtClean="0">
                <a:latin typeface="+mn-ea"/>
              </a:rPr>
              <a:t>1</a:t>
            </a:r>
            <a:r>
              <a:rPr lang="zh-CN" altLang="en-US" sz="2800" dirty="0" smtClean="0">
                <a:latin typeface="+mn-ea"/>
              </a:rPr>
              <a:t>）失效处理</a:t>
            </a:r>
            <a:endParaRPr lang="en-US" altLang="zh-CN" sz="2800" dirty="0" smtClean="0">
              <a:latin typeface="+mn-ea"/>
            </a:endParaRPr>
          </a:p>
          <a:p>
            <a:pPr>
              <a:buNone/>
            </a:pPr>
            <a:endParaRPr lang="en-US" altLang="zh-CN" sz="2800" dirty="0" smtClean="0">
              <a:latin typeface="+mn-ea"/>
            </a:endParaRPr>
          </a:p>
          <a:p>
            <a:pPr>
              <a:buNone/>
            </a:pPr>
            <a:r>
              <a:rPr lang="zh-CN" altLang="en-US" sz="2800" dirty="0" smtClean="0">
                <a:latin typeface="+mn-ea"/>
              </a:rPr>
              <a:t>（</a:t>
            </a:r>
            <a:r>
              <a:rPr lang="en-US" sz="2800" dirty="0" smtClean="0">
                <a:latin typeface="+mn-ea"/>
              </a:rPr>
              <a:t>2</a:t>
            </a:r>
            <a:r>
              <a:rPr lang="zh-CN" altLang="en-US" sz="2800" dirty="0" smtClean="0">
                <a:latin typeface="+mn-ea"/>
              </a:rPr>
              <a:t>）作业的调度</a:t>
            </a:r>
            <a:endParaRPr lang="en-US" altLang="zh-CN" sz="2800" dirty="0" smtClean="0">
              <a:latin typeface="+mn-ea"/>
            </a:endParaRPr>
          </a:p>
          <a:p>
            <a:pPr>
              <a:buNone/>
            </a:pPr>
            <a:endParaRPr lang="en-US" altLang="zh-CN" sz="2800" dirty="0" smtClean="0">
              <a:latin typeface="+mn-ea"/>
            </a:endParaRPr>
          </a:p>
          <a:p>
            <a:pPr>
              <a:buNone/>
            </a:pPr>
            <a:r>
              <a:rPr lang="zh-CN" altLang="en-US" sz="2800" dirty="0" smtClean="0">
                <a:latin typeface="+mn-ea"/>
              </a:rPr>
              <a:t>（</a:t>
            </a:r>
            <a:r>
              <a:rPr lang="en-US" sz="2800" dirty="0" smtClean="0">
                <a:latin typeface="+mn-ea"/>
              </a:rPr>
              <a:t>3</a:t>
            </a:r>
            <a:r>
              <a:rPr lang="zh-CN" altLang="en-US" sz="2800" dirty="0" smtClean="0">
                <a:latin typeface="+mn-ea"/>
              </a:rPr>
              <a:t>）</a:t>
            </a:r>
            <a:r>
              <a:rPr lang="en-US" sz="2800" dirty="0" smtClean="0">
                <a:latin typeface="+mn-ea"/>
              </a:rPr>
              <a:t>shuffle</a:t>
            </a:r>
            <a:r>
              <a:rPr lang="zh-CN" altLang="en-US" sz="2800" dirty="0" smtClean="0">
                <a:latin typeface="+mn-ea"/>
              </a:rPr>
              <a:t>和排序</a:t>
            </a:r>
            <a:endParaRPr lang="en-US" altLang="zh-CN" sz="2800" dirty="0" smtClean="0">
              <a:latin typeface="+mn-ea"/>
            </a:endParaRPr>
          </a:p>
          <a:p>
            <a:pPr>
              <a:buNone/>
            </a:pPr>
            <a:endParaRPr lang="en-US" altLang="zh-CN" sz="2800" dirty="0" smtClean="0">
              <a:latin typeface="+mn-ea"/>
            </a:endParaRPr>
          </a:p>
          <a:p>
            <a:pPr>
              <a:buNone/>
            </a:pPr>
            <a:r>
              <a:rPr lang="zh-CN" altLang="en-US" sz="2800" dirty="0" smtClean="0">
                <a:latin typeface="+mn-ea"/>
              </a:rPr>
              <a:t>（</a:t>
            </a:r>
            <a:r>
              <a:rPr lang="en-US" sz="2800" dirty="0" smtClean="0">
                <a:latin typeface="+mn-ea"/>
              </a:rPr>
              <a:t>4</a:t>
            </a:r>
            <a:r>
              <a:rPr lang="zh-CN" altLang="en-US" sz="2800" dirty="0" smtClean="0">
                <a:latin typeface="+mn-ea"/>
              </a:rPr>
              <a:t>）</a:t>
            </a:r>
            <a:r>
              <a:rPr lang="en-US" sz="2800" dirty="0" smtClean="0">
                <a:latin typeface="+mn-ea"/>
              </a:rPr>
              <a:t>Task</a:t>
            </a:r>
            <a:r>
              <a:rPr lang="zh-CN" altLang="en-US" sz="2800" dirty="0" smtClean="0">
                <a:latin typeface="+mn-ea"/>
              </a:rPr>
              <a:t>的执行</a:t>
            </a:r>
            <a:endParaRPr lang="en-US" altLang="zh-CN" sz="2800" dirty="0" smtClean="0">
              <a:latin typeface="+mn-ea"/>
            </a:endParaRPr>
          </a:p>
          <a:p>
            <a:endParaRPr lang="zh-CN" altLang="en-US" dirty="0"/>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49974"/>
            <a:ext cx="8153400" cy="6131354"/>
          </a:xfrm>
        </p:spPr>
        <p:txBody>
          <a:bodyPr>
            <a:noAutofit/>
          </a:bodyPr>
          <a:lstStyle/>
          <a:p>
            <a:pPr>
              <a:lnSpc>
                <a:spcPct val="120000"/>
              </a:lnSpc>
              <a:buNone/>
            </a:pPr>
            <a:r>
              <a:rPr lang="zh-CN" altLang="en-US" dirty="0" smtClean="0"/>
              <a:t>（</a:t>
            </a:r>
            <a:r>
              <a:rPr lang="en-US" dirty="0" smtClean="0"/>
              <a:t>1</a:t>
            </a:r>
            <a:r>
              <a:rPr lang="zh-CN" altLang="en-US" dirty="0" smtClean="0"/>
              <a:t>）失效处理</a:t>
            </a:r>
            <a:endParaRPr lang="en-US" altLang="zh-CN" dirty="0" smtClean="0"/>
          </a:p>
          <a:p>
            <a:pPr>
              <a:lnSpc>
                <a:spcPct val="120000"/>
              </a:lnSpc>
              <a:buNone/>
            </a:pPr>
            <a:r>
              <a:rPr lang="zh-CN" altLang="en-US" dirty="0" smtClean="0"/>
              <a:t>   在</a:t>
            </a:r>
            <a:r>
              <a:rPr lang="en-US" dirty="0" err="1" smtClean="0"/>
              <a:t>Hadoop</a:t>
            </a:r>
            <a:r>
              <a:rPr lang="en-US" dirty="0" smtClean="0"/>
              <a:t> </a:t>
            </a:r>
            <a:r>
              <a:rPr lang="en-US" dirty="0" err="1" smtClean="0"/>
              <a:t>MapReduce</a:t>
            </a:r>
            <a:r>
              <a:rPr lang="zh-CN" altLang="en-US" dirty="0" smtClean="0"/>
              <a:t>中失效处理的方法如下：</a:t>
            </a:r>
            <a:endParaRPr lang="en-US" altLang="zh-CN" dirty="0" smtClean="0"/>
          </a:p>
          <a:p>
            <a:pPr lvl="1">
              <a:lnSpc>
                <a:spcPct val="120000"/>
              </a:lnSpc>
            </a:pPr>
            <a:r>
              <a:rPr lang="en-US" sz="1800" b="1" dirty="0" smtClean="0"/>
              <a:t>Task</a:t>
            </a:r>
            <a:r>
              <a:rPr lang="zh-CN" altLang="en-US" sz="1800" b="1" dirty="0" smtClean="0"/>
              <a:t>失败：</a:t>
            </a:r>
            <a:endParaRPr lang="en-US" altLang="zh-CN" sz="1800" b="1" dirty="0" smtClean="0"/>
          </a:p>
          <a:p>
            <a:pPr marL="342900" lvl="1" indent="0">
              <a:lnSpc>
                <a:spcPct val="120000"/>
              </a:lnSpc>
              <a:buNone/>
            </a:pPr>
            <a:r>
              <a:rPr lang="en-US" altLang="zh-CN" sz="1800" b="1" dirty="0" smtClean="0"/>
              <a:t>   </a:t>
            </a:r>
            <a:r>
              <a:rPr lang="en-US" altLang="zh-CN" sz="1800" dirty="0" err="1" smtClean="0"/>
              <a:t>JobTracker</a:t>
            </a:r>
            <a:r>
              <a:rPr lang="zh-CN" altLang="en-US" sz="1800" dirty="0" smtClean="0"/>
              <a:t>会重启该</a:t>
            </a:r>
            <a:r>
              <a:rPr lang="en-US" altLang="zh-CN" sz="1800" dirty="0" smtClean="0"/>
              <a:t>Task</a:t>
            </a:r>
            <a:r>
              <a:rPr lang="zh-CN" altLang="en-US" sz="1800" dirty="0" smtClean="0"/>
              <a:t>的执行。</a:t>
            </a:r>
            <a:r>
              <a:rPr lang="zh-CN" altLang="en-US" sz="1800" dirty="0" smtClean="0">
                <a:solidFill>
                  <a:srgbClr val="FF0000"/>
                </a:solidFill>
              </a:rPr>
              <a:t>默认情况下，</a:t>
            </a:r>
            <a:r>
              <a:rPr lang="en-US" altLang="zh-CN" sz="1800" dirty="0" smtClean="0">
                <a:solidFill>
                  <a:srgbClr val="FF0000"/>
                </a:solidFill>
              </a:rPr>
              <a:t>4</a:t>
            </a:r>
            <a:r>
              <a:rPr lang="zh-CN" altLang="en-US" sz="1800" dirty="0">
                <a:solidFill>
                  <a:srgbClr val="FF0000"/>
                </a:solidFill>
              </a:rPr>
              <a:t>次</a:t>
            </a:r>
            <a:r>
              <a:rPr lang="zh-CN" altLang="en-US" sz="1800" dirty="0" smtClean="0">
                <a:solidFill>
                  <a:srgbClr val="FF0000"/>
                </a:solidFill>
              </a:rPr>
              <a:t>失败</a:t>
            </a:r>
            <a:r>
              <a:rPr lang="zh-CN" altLang="en-US" sz="1800" dirty="0" smtClean="0"/>
              <a:t>，整个</a:t>
            </a:r>
            <a:r>
              <a:rPr lang="en-US" altLang="zh-CN" sz="1800" dirty="0" smtClean="0"/>
              <a:t>job</a:t>
            </a:r>
            <a:r>
              <a:rPr lang="zh-CN" altLang="en-US" sz="1800" dirty="0" smtClean="0"/>
              <a:t>就标记为失败。</a:t>
            </a:r>
            <a:endParaRPr lang="en-US" altLang="zh-CN" sz="1800" dirty="0" smtClean="0"/>
          </a:p>
          <a:p>
            <a:pPr lvl="1">
              <a:lnSpc>
                <a:spcPct val="120000"/>
              </a:lnSpc>
            </a:pPr>
            <a:r>
              <a:rPr lang="en-US" sz="1800" b="1" dirty="0" err="1" smtClean="0"/>
              <a:t>TaskTracker</a:t>
            </a:r>
            <a:r>
              <a:rPr lang="zh-CN" altLang="en-US" sz="1800" b="1" dirty="0" smtClean="0"/>
              <a:t>失败：</a:t>
            </a:r>
            <a:endParaRPr lang="en-US" altLang="zh-CN" sz="1800" b="1" dirty="0" smtClean="0"/>
          </a:p>
          <a:p>
            <a:pPr marL="342900" lvl="1" indent="0">
              <a:lnSpc>
                <a:spcPct val="120000"/>
              </a:lnSpc>
              <a:buNone/>
            </a:pPr>
            <a:r>
              <a:rPr lang="en-US" altLang="zh-CN" sz="1800" dirty="0" smtClean="0"/>
              <a:t>    </a:t>
            </a:r>
            <a:r>
              <a:rPr lang="en-US" altLang="zh-CN" sz="1800" dirty="0" err="1" smtClean="0"/>
              <a:t>TaskTracker</a:t>
            </a:r>
            <a:r>
              <a:rPr lang="zh-CN" altLang="en-US" sz="1800" dirty="0" smtClean="0"/>
              <a:t>失败则会停止向</a:t>
            </a:r>
            <a:r>
              <a:rPr lang="en-US" altLang="zh-CN" sz="1800" dirty="0" err="1" smtClean="0"/>
              <a:t>JobTracker</a:t>
            </a:r>
            <a:r>
              <a:rPr lang="zh-CN" altLang="en-US" sz="1800" dirty="0" smtClean="0"/>
              <a:t>发送</a:t>
            </a:r>
            <a:r>
              <a:rPr lang="en-US" altLang="zh-CN" sz="1800" dirty="0" smtClean="0"/>
              <a:t>heartbeat</a:t>
            </a:r>
            <a:r>
              <a:rPr lang="zh-CN" altLang="en-US" sz="1800" dirty="0" smtClean="0"/>
              <a:t>包。 </a:t>
            </a:r>
            <a:r>
              <a:rPr lang="en-US" altLang="zh-CN" sz="1800" dirty="0" err="1" smtClean="0"/>
              <a:t>JobTracker</a:t>
            </a:r>
            <a:r>
              <a:rPr lang="zh-CN" altLang="en-US" sz="1800" dirty="0" smtClean="0"/>
              <a:t>会注意到，并停止该节点的任务分配，直到重启。</a:t>
            </a:r>
            <a:endParaRPr lang="en-US" altLang="zh-CN" sz="1800" dirty="0" smtClean="0"/>
          </a:p>
          <a:p>
            <a:pPr lvl="1">
              <a:lnSpc>
                <a:spcPct val="120000"/>
              </a:lnSpc>
            </a:pPr>
            <a:r>
              <a:rPr lang="en-US" sz="1800" b="1" dirty="0" err="1" smtClean="0"/>
              <a:t>JobTracker</a:t>
            </a:r>
            <a:r>
              <a:rPr lang="zh-CN" altLang="en-US" sz="1800" b="1" dirty="0" smtClean="0"/>
              <a:t>失败</a:t>
            </a:r>
            <a:endParaRPr lang="en-US" altLang="zh-CN" sz="1800" b="1" dirty="0" smtClean="0"/>
          </a:p>
          <a:p>
            <a:pPr marL="342900" lvl="1" indent="0">
              <a:lnSpc>
                <a:spcPct val="120000"/>
              </a:lnSpc>
              <a:buNone/>
            </a:pPr>
            <a:r>
              <a:rPr lang="en-US" altLang="zh-CN" sz="1800" b="1" dirty="0"/>
              <a:t> </a:t>
            </a:r>
            <a:r>
              <a:rPr lang="en-US" altLang="zh-CN" sz="1800" b="1" dirty="0" smtClean="0"/>
              <a:t>   </a:t>
            </a:r>
            <a:r>
              <a:rPr lang="zh-CN" altLang="en-US" sz="1800" b="1" dirty="0" smtClean="0"/>
              <a:t>是最严重的失败，只有把作业重新开始提交运行</a:t>
            </a:r>
            <a:endParaRPr lang="en-US" altLang="zh-CN" sz="1800" b="1" dirty="0" smtClean="0"/>
          </a:p>
          <a:p>
            <a:pPr marL="342900" lvl="1" indent="0">
              <a:lnSpc>
                <a:spcPct val="100000"/>
              </a:lnSpc>
              <a:buNone/>
            </a:pPr>
            <a:endParaRPr lang="en-US" altLang="zh-CN" sz="1800" b="1" dirty="0" smtClean="0"/>
          </a:p>
          <a:p>
            <a:pPr>
              <a:lnSpc>
                <a:spcPct val="100000"/>
              </a:lnSpc>
              <a:buNone/>
            </a:pPr>
            <a:r>
              <a:rPr lang="zh-CN" altLang="en-US" b="1" dirty="0" smtClean="0"/>
              <a:t>（</a:t>
            </a:r>
            <a:r>
              <a:rPr lang="en-US" b="1" dirty="0" smtClean="0"/>
              <a:t>2</a:t>
            </a:r>
            <a:r>
              <a:rPr lang="zh-CN" altLang="en-US" b="1" dirty="0" smtClean="0"/>
              <a:t>）作业的调度。</a:t>
            </a:r>
            <a:endParaRPr lang="en-US" altLang="zh-CN" b="1" dirty="0" smtClean="0"/>
          </a:p>
          <a:p>
            <a:pPr>
              <a:lnSpc>
                <a:spcPct val="100000"/>
              </a:lnSpc>
              <a:buNone/>
            </a:pPr>
            <a:r>
              <a:rPr lang="zh-CN" altLang="en-US" dirty="0" smtClean="0"/>
              <a:t>     主要实现方法有：</a:t>
            </a:r>
          </a:p>
          <a:p>
            <a:pPr lvl="1">
              <a:lnSpc>
                <a:spcPct val="100000"/>
              </a:lnSpc>
            </a:pPr>
            <a:r>
              <a:rPr lang="en-US" sz="1800" dirty="0" smtClean="0"/>
              <a:t>FIFO Scheduler</a:t>
            </a:r>
          </a:p>
          <a:p>
            <a:pPr lvl="1">
              <a:lnSpc>
                <a:spcPct val="100000"/>
              </a:lnSpc>
            </a:pPr>
            <a:r>
              <a:rPr lang="en-US" sz="1800" dirty="0" smtClean="0"/>
              <a:t>Fair Scheduler</a:t>
            </a:r>
          </a:p>
          <a:p>
            <a:pPr lvl="1">
              <a:lnSpc>
                <a:spcPct val="100000"/>
              </a:lnSpc>
            </a:pPr>
            <a:r>
              <a:rPr lang="en-US" sz="1800" dirty="0" smtClean="0"/>
              <a:t>Capacity Scheduler</a:t>
            </a:r>
            <a:endParaRPr lang="zh-CN" altLang="en-US" sz="1800" dirty="0" smtClean="0"/>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000108"/>
            <a:ext cx="8153400" cy="4762910"/>
          </a:xfrm>
        </p:spPr>
        <p:txBody>
          <a:bodyPr>
            <a:normAutofit/>
          </a:bodyPr>
          <a:lstStyle/>
          <a:p>
            <a:pPr>
              <a:buNone/>
            </a:pPr>
            <a:r>
              <a:rPr lang="zh-CN" altLang="en-US" sz="2800" dirty="0" smtClean="0"/>
              <a:t>（</a:t>
            </a:r>
            <a:r>
              <a:rPr lang="en-US" sz="2800" dirty="0" smtClean="0"/>
              <a:t>3</a:t>
            </a:r>
            <a:r>
              <a:rPr lang="zh-CN" altLang="en-US" sz="2800" dirty="0" smtClean="0"/>
              <a:t>）</a:t>
            </a:r>
            <a:r>
              <a:rPr lang="en-US" altLang="zh-CN" sz="2800" dirty="0"/>
              <a:t>S</a:t>
            </a:r>
            <a:r>
              <a:rPr lang="en-US" sz="2800" dirty="0" smtClean="0"/>
              <a:t>huffle</a:t>
            </a:r>
            <a:r>
              <a:rPr lang="zh-CN" altLang="en-US" sz="2800" dirty="0" smtClean="0"/>
              <a:t>和排序</a:t>
            </a:r>
            <a:endParaRPr lang="en-US" altLang="zh-CN" sz="2800" dirty="0" smtClean="0"/>
          </a:p>
          <a:p>
            <a:pPr marL="0" indent="0">
              <a:buNone/>
            </a:pPr>
            <a:r>
              <a:rPr lang="zh-CN" altLang="en-US" dirty="0" smtClean="0"/>
              <a:t>在</a:t>
            </a:r>
            <a:r>
              <a:rPr lang="en-US" dirty="0" err="1" smtClean="0"/>
              <a:t>Hadoop</a:t>
            </a:r>
            <a:r>
              <a:rPr lang="en-US" dirty="0" smtClean="0"/>
              <a:t> Job</a:t>
            </a:r>
            <a:r>
              <a:rPr lang="zh-CN" altLang="en-US" dirty="0" smtClean="0"/>
              <a:t>运行时，</a:t>
            </a:r>
            <a:r>
              <a:rPr lang="en-US" u="sng" dirty="0" err="1" smtClean="0"/>
              <a:t>MapReduce</a:t>
            </a:r>
            <a:r>
              <a:rPr lang="zh-CN" altLang="en-US" u="sng" dirty="0" smtClean="0"/>
              <a:t>会确保每个</a:t>
            </a:r>
            <a:r>
              <a:rPr lang="en-US" u="sng" dirty="0" smtClean="0"/>
              <a:t>reducer</a:t>
            </a:r>
            <a:r>
              <a:rPr lang="zh-CN" altLang="en-US" u="sng" dirty="0" smtClean="0"/>
              <a:t>的输入都按键排序</a:t>
            </a:r>
            <a:r>
              <a:rPr lang="zh-CN" altLang="en-US" dirty="0" smtClean="0"/>
              <a:t>，并且执行这个排序过程，即</a:t>
            </a:r>
            <a:r>
              <a:rPr lang="en-US" dirty="0" smtClean="0"/>
              <a:t>shuffle</a:t>
            </a:r>
            <a:r>
              <a:rPr lang="zh-CN" altLang="en-US" dirty="0" smtClean="0"/>
              <a:t>处理。</a:t>
            </a:r>
            <a:endParaRPr lang="en-US" altLang="zh-CN" dirty="0" smtClean="0"/>
          </a:p>
          <a:p>
            <a:pPr marL="0" indent="0">
              <a:buNone/>
            </a:pPr>
            <a:endParaRPr lang="en-US" altLang="zh-CN" sz="2800" dirty="0" smtClean="0"/>
          </a:p>
          <a:p>
            <a:pPr marL="0" indent="0">
              <a:buNone/>
            </a:pPr>
            <a:endParaRPr lang="en-US" altLang="zh-CN" sz="2800" dirty="0" smtClean="0"/>
          </a:p>
          <a:p>
            <a:pPr marL="0" indent="0">
              <a:buNone/>
            </a:pPr>
            <a:r>
              <a:rPr lang="zh-CN" altLang="en-US" sz="2800" dirty="0" smtClean="0"/>
              <a:t>（</a:t>
            </a:r>
            <a:r>
              <a:rPr lang="en-US" sz="2800" dirty="0" smtClean="0"/>
              <a:t>4</a:t>
            </a:r>
            <a:r>
              <a:rPr lang="zh-CN" altLang="en-US" sz="2800" dirty="0" smtClean="0"/>
              <a:t>）</a:t>
            </a:r>
            <a:r>
              <a:rPr lang="en-US" sz="2800" dirty="0" smtClean="0"/>
              <a:t>Task</a:t>
            </a:r>
            <a:r>
              <a:rPr lang="zh-CN" altLang="en-US" sz="2800" dirty="0" smtClean="0"/>
              <a:t>的执行</a:t>
            </a:r>
            <a:endParaRPr lang="en-US" altLang="zh-CN" sz="2800" dirty="0" smtClean="0"/>
          </a:p>
          <a:p>
            <a:pPr marL="0" indent="0">
              <a:buNone/>
            </a:pPr>
            <a:r>
              <a:rPr lang="en-US" dirty="0" err="1" smtClean="0"/>
              <a:t>Hadoop</a:t>
            </a:r>
            <a:r>
              <a:rPr lang="zh-CN" altLang="en-US" u="sng" dirty="0" smtClean="0"/>
              <a:t>为</a:t>
            </a:r>
            <a:r>
              <a:rPr lang="en-US" u="sng" dirty="0" err="1" smtClean="0"/>
              <a:t>MapTask</a:t>
            </a:r>
            <a:r>
              <a:rPr lang="zh-CN" altLang="en-US" u="sng" dirty="0" smtClean="0"/>
              <a:t>和</a:t>
            </a:r>
            <a:r>
              <a:rPr lang="en-US" u="sng" dirty="0" err="1" smtClean="0"/>
              <a:t>ReduceTask</a:t>
            </a:r>
            <a:r>
              <a:rPr lang="zh-CN" altLang="en-US" u="sng" dirty="0" smtClean="0"/>
              <a:t>提供了运行环境相关信息。</a:t>
            </a:r>
            <a:endParaRPr lang="en-US" altLang="zh-CN" u="sng" dirty="0" smtClean="0"/>
          </a:p>
          <a:p>
            <a:pPr marL="0" indent="0">
              <a:buNone/>
            </a:pPr>
            <a:r>
              <a:rPr lang="zh-CN" altLang="en-US" dirty="0" smtClean="0"/>
              <a:t>例如</a:t>
            </a:r>
            <a:r>
              <a:rPr lang="en-US" u="sng" dirty="0" err="1" smtClean="0"/>
              <a:t>MapTask</a:t>
            </a:r>
            <a:r>
              <a:rPr lang="zh-CN" altLang="en-US" u="sng" dirty="0" smtClean="0"/>
              <a:t>可以找到他所处理文件的名称</a:t>
            </a:r>
            <a:r>
              <a:rPr lang="zh-CN" altLang="en-US" dirty="0" smtClean="0"/>
              <a:t>，通过为</a:t>
            </a:r>
            <a:r>
              <a:rPr lang="en-US" dirty="0" err="1" smtClean="0"/>
              <a:t>Mapper</a:t>
            </a:r>
            <a:r>
              <a:rPr lang="zh-CN" altLang="en-US" dirty="0" smtClean="0"/>
              <a:t>和</a:t>
            </a:r>
            <a:r>
              <a:rPr lang="en-US" dirty="0" smtClean="0"/>
              <a:t>Reducer</a:t>
            </a:r>
            <a:r>
              <a:rPr lang="zh-CN" altLang="en-US" dirty="0" smtClean="0"/>
              <a:t>提供一个</a:t>
            </a:r>
            <a:r>
              <a:rPr lang="en-US" u="sng" dirty="0" smtClean="0"/>
              <a:t>configure()</a:t>
            </a:r>
            <a:r>
              <a:rPr lang="zh-CN" altLang="en-US" u="sng" dirty="0" smtClean="0"/>
              <a:t>方法实现，表可获得</a:t>
            </a:r>
            <a:r>
              <a:rPr lang="en-US" u="sng" dirty="0" smtClean="0"/>
              <a:t>Job</a:t>
            </a:r>
            <a:r>
              <a:rPr lang="zh-CN" altLang="en-US" u="sng" dirty="0" smtClean="0"/>
              <a:t>的配置信息</a:t>
            </a:r>
            <a:r>
              <a:rPr lang="zh-CN" altLang="en-US" dirty="0" smtClean="0"/>
              <a:t>。</a:t>
            </a:r>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4198365370"/>
              </p:ext>
            </p:extLst>
          </p:nvPr>
        </p:nvGraphicFramePr>
        <p:xfrm>
          <a:off x="428596" y="1214422"/>
          <a:ext cx="8215370" cy="5072100"/>
        </p:xfrm>
        <a:graphic>
          <a:graphicData uri="http://schemas.openxmlformats.org/drawingml/2006/table">
            <a:tbl>
              <a:tblPr/>
              <a:tblGrid>
                <a:gridCol w="3429024"/>
                <a:gridCol w="1214446"/>
                <a:gridCol w="3571900"/>
              </a:tblGrid>
              <a:tr h="422675">
                <a:tc>
                  <a:txBody>
                    <a:bodyPr/>
                    <a:lstStyle/>
                    <a:p>
                      <a:pPr algn="just">
                        <a:spcAft>
                          <a:spcPts val="0"/>
                        </a:spcAft>
                      </a:pPr>
                      <a:r>
                        <a:rPr lang="zh-CN" sz="2400" b="1" kern="100" dirty="0">
                          <a:solidFill>
                            <a:srgbClr val="FFFFFF"/>
                          </a:solidFill>
                          <a:latin typeface="Times New Roman"/>
                          <a:ea typeface="宋体"/>
                          <a:cs typeface="Times New Roman"/>
                        </a:rPr>
                        <a:t>名称</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2400" b="1" kern="100" dirty="0">
                          <a:solidFill>
                            <a:srgbClr val="FFFFFF"/>
                          </a:solidFill>
                          <a:latin typeface="Times New Roman"/>
                          <a:ea typeface="宋体"/>
                          <a:cs typeface="Times New Roman"/>
                        </a:rPr>
                        <a:t>类型</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2400" b="1" kern="100" dirty="0">
                          <a:solidFill>
                            <a:srgbClr val="FFFFFF"/>
                          </a:solidFill>
                          <a:latin typeface="Times New Roman"/>
                          <a:ea typeface="宋体"/>
                          <a:cs typeface="Times New Roman"/>
                        </a:rPr>
                        <a:t>描述</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422675">
                <a:tc>
                  <a:txBody>
                    <a:bodyPr/>
                    <a:lstStyle/>
                    <a:p>
                      <a:pPr algn="just">
                        <a:spcAft>
                          <a:spcPts val="0"/>
                        </a:spcAft>
                      </a:pPr>
                      <a:r>
                        <a:rPr lang="en-US" sz="2400" b="1" kern="100">
                          <a:latin typeface="Times New Roman"/>
                          <a:ea typeface="宋体"/>
                          <a:cs typeface="Times New Roman"/>
                        </a:rPr>
                        <a:t>mapred.job.id</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string</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solidFill>
                            <a:srgbClr val="FF0000"/>
                          </a:solidFill>
                          <a:latin typeface="Times New Roman"/>
                          <a:ea typeface="宋体"/>
                          <a:cs typeface="Times New Roman"/>
                        </a:rPr>
                        <a:t>表示</a:t>
                      </a:r>
                      <a:r>
                        <a:rPr lang="en-US" sz="2400" kern="100" dirty="0" err="1">
                          <a:solidFill>
                            <a:srgbClr val="FF0000"/>
                          </a:solidFill>
                          <a:latin typeface="Times New Roman"/>
                          <a:ea typeface="宋体"/>
                          <a:cs typeface="Times New Roman"/>
                        </a:rPr>
                        <a:t>jobid</a:t>
                      </a:r>
                      <a:endParaRPr lang="zh-CN" sz="2400" kern="100" dirty="0">
                        <a:solidFill>
                          <a:srgbClr val="FF0000"/>
                        </a:solidFill>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a:latin typeface="Times New Roman"/>
                          <a:ea typeface="宋体"/>
                          <a:cs typeface="Times New Roman"/>
                        </a:rPr>
                        <a:t>mapred.jar</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string</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job.jar</a:t>
                      </a:r>
                      <a:r>
                        <a:rPr lang="zh-CN" sz="2400" kern="100" dirty="0">
                          <a:latin typeface="Times New Roman"/>
                          <a:ea typeface="宋体"/>
                          <a:cs typeface="Times New Roman"/>
                        </a:rPr>
                        <a:t>在</a:t>
                      </a:r>
                      <a:r>
                        <a:rPr lang="en-US" sz="2400" kern="100" dirty="0">
                          <a:latin typeface="Times New Roman"/>
                          <a:ea typeface="宋体"/>
                          <a:cs typeface="Times New Roman"/>
                        </a:rPr>
                        <a:t>job</a:t>
                      </a:r>
                      <a:r>
                        <a:rPr lang="zh-CN" sz="2400" kern="100" dirty="0">
                          <a:latin typeface="Times New Roman"/>
                          <a:ea typeface="宋体"/>
                          <a:cs typeface="Times New Roman"/>
                        </a:rPr>
                        <a:t>路径下的位置</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a:latin typeface="Times New Roman"/>
                          <a:ea typeface="宋体"/>
                          <a:cs typeface="Times New Roman"/>
                        </a:rPr>
                        <a:t>job.local.dir</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string</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latin typeface="Times New Roman"/>
                          <a:ea typeface="宋体"/>
                          <a:cs typeface="Times New Roman"/>
                        </a:rPr>
                        <a:t>作业共享路径</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a:latin typeface="Times New Roman"/>
                          <a:ea typeface="宋体"/>
                          <a:cs typeface="Times New Roman"/>
                        </a:rPr>
                        <a:t>mapred.tip.id</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string</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err="1">
                          <a:latin typeface="Times New Roman"/>
                          <a:ea typeface="宋体"/>
                          <a:cs typeface="Times New Roman"/>
                        </a:rPr>
                        <a:t>taskid</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dirty="0">
                          <a:latin typeface="Times New Roman"/>
                          <a:ea typeface="宋体"/>
                          <a:cs typeface="Times New Roman"/>
                        </a:rPr>
                        <a:t>mapred.task.id</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string</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task</a:t>
                      </a:r>
                      <a:r>
                        <a:rPr lang="zh-CN" sz="2400" kern="100" dirty="0">
                          <a:latin typeface="Times New Roman"/>
                          <a:ea typeface="宋体"/>
                          <a:cs typeface="Times New Roman"/>
                        </a:rPr>
                        <a:t>尝试任务</a:t>
                      </a:r>
                      <a:r>
                        <a:rPr lang="en-US" sz="2400" kern="100" dirty="0">
                          <a:latin typeface="Times New Roman"/>
                          <a:ea typeface="宋体"/>
                          <a:cs typeface="Times New Roman"/>
                        </a:rPr>
                        <a:t>id</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dirty="0" err="1">
                          <a:latin typeface="Times New Roman"/>
                          <a:ea typeface="宋体"/>
                          <a:cs typeface="Times New Roman"/>
                        </a:rPr>
                        <a:t>mapred.task.is.map</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boolean</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latin typeface="Times New Roman"/>
                          <a:ea typeface="宋体"/>
                          <a:cs typeface="Times New Roman"/>
                        </a:rPr>
                        <a:t>是否是</a:t>
                      </a:r>
                      <a:r>
                        <a:rPr lang="en-US" sz="2400" kern="100" dirty="0">
                          <a:latin typeface="Times New Roman"/>
                          <a:ea typeface="宋体"/>
                          <a:cs typeface="Times New Roman"/>
                        </a:rPr>
                        <a:t>map</a:t>
                      </a:r>
                      <a:r>
                        <a:rPr lang="zh-CN" sz="2400" kern="100" dirty="0">
                          <a:latin typeface="Times New Roman"/>
                          <a:ea typeface="宋体"/>
                          <a:cs typeface="Times New Roman"/>
                        </a:rPr>
                        <a:t>任务</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a:latin typeface="Times New Roman"/>
                          <a:ea typeface="宋体"/>
                          <a:cs typeface="Times New Roman"/>
                        </a:rPr>
                        <a:t>mapred.task.partition</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int</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task</a:t>
                      </a:r>
                      <a:r>
                        <a:rPr lang="zh-CN" sz="2400" kern="100" dirty="0">
                          <a:latin typeface="Times New Roman"/>
                          <a:ea typeface="宋体"/>
                          <a:cs typeface="Times New Roman"/>
                        </a:rPr>
                        <a:t>在</a:t>
                      </a:r>
                      <a:r>
                        <a:rPr lang="en-US" sz="2400" kern="100" dirty="0">
                          <a:latin typeface="Times New Roman"/>
                          <a:ea typeface="宋体"/>
                          <a:cs typeface="Times New Roman"/>
                        </a:rPr>
                        <a:t>job</a:t>
                      </a:r>
                      <a:r>
                        <a:rPr lang="zh-CN" sz="2400" kern="100" dirty="0">
                          <a:latin typeface="Times New Roman"/>
                          <a:ea typeface="宋体"/>
                          <a:cs typeface="Times New Roman"/>
                        </a:rPr>
                        <a:t>中的</a:t>
                      </a:r>
                      <a:r>
                        <a:rPr lang="en-US" sz="2400" kern="100" dirty="0">
                          <a:latin typeface="Times New Roman"/>
                          <a:ea typeface="宋体"/>
                          <a:cs typeface="Times New Roman"/>
                        </a:rPr>
                        <a:t>id</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a:latin typeface="Times New Roman"/>
                          <a:ea typeface="宋体"/>
                          <a:cs typeface="Times New Roman"/>
                        </a:rPr>
                        <a:t>map.input.file</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string</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i="1" kern="100" dirty="0">
                          <a:solidFill>
                            <a:srgbClr val="FF0000"/>
                          </a:solidFill>
                          <a:latin typeface="Times New Roman"/>
                          <a:ea typeface="宋体"/>
                          <a:cs typeface="Times New Roman"/>
                        </a:rPr>
                        <a:t>map</a:t>
                      </a:r>
                      <a:r>
                        <a:rPr lang="zh-CN" sz="2400" i="1" kern="100" dirty="0">
                          <a:solidFill>
                            <a:srgbClr val="FF0000"/>
                          </a:solidFill>
                          <a:latin typeface="Times New Roman"/>
                          <a:ea typeface="宋体"/>
                          <a:cs typeface="Times New Roman"/>
                        </a:rPr>
                        <a:t>输入文件路径</a:t>
                      </a:r>
                      <a:endParaRPr lang="zh-CN" sz="2400" i="1" kern="100" dirty="0">
                        <a:solidFill>
                          <a:srgbClr val="FF0000"/>
                        </a:solidFill>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a:latin typeface="Times New Roman"/>
                          <a:ea typeface="宋体"/>
                          <a:cs typeface="Times New Roman"/>
                        </a:rPr>
                        <a:t>map.input.start</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long</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map</a:t>
                      </a:r>
                      <a:r>
                        <a:rPr lang="zh-CN" sz="2400" kern="100" dirty="0">
                          <a:latin typeface="Times New Roman"/>
                          <a:ea typeface="宋体"/>
                          <a:cs typeface="Times New Roman"/>
                        </a:rPr>
                        <a:t>输入</a:t>
                      </a:r>
                      <a:r>
                        <a:rPr lang="en-US" sz="2400" kern="100" dirty="0">
                          <a:latin typeface="Times New Roman"/>
                          <a:ea typeface="宋体"/>
                          <a:cs typeface="Times New Roman"/>
                        </a:rPr>
                        <a:t>split</a:t>
                      </a:r>
                      <a:r>
                        <a:rPr lang="zh-CN" sz="2400" kern="100" dirty="0">
                          <a:latin typeface="Times New Roman"/>
                          <a:ea typeface="宋体"/>
                          <a:cs typeface="Times New Roman"/>
                        </a:rPr>
                        <a:t>开始偏移量</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a:latin typeface="Times New Roman"/>
                          <a:ea typeface="宋体"/>
                          <a:cs typeface="Times New Roman"/>
                        </a:rPr>
                        <a:t>map.input.length</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long</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Times New Roman"/>
                          <a:ea typeface="宋体"/>
                          <a:cs typeface="Times New Roman"/>
                        </a:rPr>
                        <a:t>map</a:t>
                      </a:r>
                      <a:r>
                        <a:rPr lang="zh-CN" sz="2400" kern="100" dirty="0">
                          <a:latin typeface="Times New Roman"/>
                          <a:ea typeface="宋体"/>
                          <a:cs typeface="Times New Roman"/>
                        </a:rPr>
                        <a:t>输入分片的字节数</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675">
                <a:tc>
                  <a:txBody>
                    <a:bodyPr/>
                    <a:lstStyle/>
                    <a:p>
                      <a:pPr algn="just">
                        <a:spcAft>
                          <a:spcPts val="0"/>
                        </a:spcAft>
                      </a:pPr>
                      <a:r>
                        <a:rPr lang="en-US" sz="2400" b="1" kern="100" dirty="0" err="1">
                          <a:latin typeface="Times New Roman"/>
                          <a:ea typeface="宋体"/>
                          <a:cs typeface="Times New Roman"/>
                        </a:rPr>
                        <a:t>mapred.work.output.dir</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Times New Roman"/>
                          <a:ea typeface="宋体"/>
                          <a:cs typeface="Times New Roman"/>
                        </a:rPr>
                        <a:t>string</a:t>
                      </a:r>
                      <a:endParaRPr lang="zh-CN" sz="2400" kern="10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latin typeface="Times New Roman"/>
                          <a:ea typeface="宋体"/>
                          <a:cs typeface="Times New Roman"/>
                        </a:rPr>
                        <a:t>任务临时输出路径</a:t>
                      </a:r>
                      <a:endParaRPr lang="zh-CN" sz="2400" kern="100" dirty="0">
                        <a:latin typeface="Calibri"/>
                        <a:ea typeface="宋体"/>
                        <a:cs typeface="Times New Roman"/>
                      </a:endParaRPr>
                    </a:p>
                  </a:txBody>
                  <a:tcPr marL="109980" marR="1099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 name="TextBox 6"/>
          <p:cNvSpPr txBox="1"/>
          <p:nvPr/>
        </p:nvSpPr>
        <p:spPr>
          <a:xfrm>
            <a:off x="2714612" y="571480"/>
            <a:ext cx="335758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表</a:t>
            </a:r>
            <a:r>
              <a:rPr lang="en-US" dirty="0"/>
              <a:t>6-3</a:t>
            </a:r>
            <a:r>
              <a:rPr lang="zh-CN" altLang="en-US" dirty="0"/>
              <a:t>作业执行时的配置参数</a:t>
            </a:r>
          </a:p>
        </p:txBody>
      </p:sp>
    </p:spTree>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928670"/>
            <a:ext cx="8153400" cy="4762910"/>
          </a:xfrm>
        </p:spPr>
        <p:txBody>
          <a:bodyPr/>
          <a:lstStyle/>
          <a:p>
            <a:r>
              <a:rPr lang="zh-CN" altLang="en-US" b="1" dirty="0" smtClean="0"/>
              <a:t>推测执行</a:t>
            </a:r>
            <a:r>
              <a:rPr lang="en-US" b="1" dirty="0" smtClean="0"/>
              <a:t>(Speculative Execution)</a:t>
            </a:r>
            <a:r>
              <a:rPr lang="zh-CN" altLang="en-US" dirty="0" smtClean="0"/>
              <a:t>。</a:t>
            </a:r>
            <a:endParaRPr lang="en-US" altLang="zh-CN" dirty="0" smtClean="0"/>
          </a:p>
          <a:p>
            <a:pPr>
              <a:buNone/>
            </a:pPr>
            <a:r>
              <a:rPr lang="en-US" dirty="0" smtClean="0"/>
              <a:t>     Speculative Execution</a:t>
            </a:r>
            <a:r>
              <a:rPr lang="zh-CN" altLang="en-US" dirty="0" smtClean="0"/>
              <a:t>机制的</a:t>
            </a:r>
            <a:r>
              <a:rPr lang="zh-CN" altLang="en-US" u="sng" dirty="0" smtClean="0"/>
              <a:t>为了解决</a:t>
            </a:r>
            <a:r>
              <a:rPr lang="en-US" u="sng" dirty="0" err="1" smtClean="0"/>
              <a:t>Hadoop</a:t>
            </a:r>
            <a:r>
              <a:rPr lang="zh-CN" altLang="en-US" u="sng" dirty="0" smtClean="0"/>
              <a:t>中出现缓慢某些</a:t>
            </a:r>
            <a:r>
              <a:rPr lang="en-US" u="sng" dirty="0" smtClean="0"/>
              <a:t>Task</a:t>
            </a:r>
            <a:r>
              <a:rPr lang="zh-CN" altLang="en-US" u="sng" dirty="0" smtClean="0"/>
              <a:t>拖延整个</a:t>
            </a:r>
            <a:r>
              <a:rPr lang="en-US" u="sng" dirty="0" smtClean="0"/>
              <a:t>Job</a:t>
            </a:r>
            <a:r>
              <a:rPr lang="zh-CN" altLang="en-US" u="sng" dirty="0" smtClean="0"/>
              <a:t>运行的问题。</a:t>
            </a:r>
            <a:endParaRPr lang="en-US" altLang="zh-CN" u="sng" dirty="0" smtClean="0"/>
          </a:p>
          <a:p>
            <a:pPr>
              <a:buNone/>
            </a:pPr>
            <a:r>
              <a:rPr lang="en-US" dirty="0" smtClean="0"/>
              <a:t>     Speculative Execution</a:t>
            </a:r>
            <a:r>
              <a:rPr lang="zh-CN" altLang="en-US" dirty="0" smtClean="0"/>
              <a:t>会</a:t>
            </a:r>
            <a:r>
              <a:rPr lang="zh-CN" altLang="en-US" u="sng" dirty="0" smtClean="0"/>
              <a:t>针对那些慢于平均进度的</a:t>
            </a:r>
            <a:r>
              <a:rPr lang="en-US" u="sng" dirty="0" smtClean="0"/>
              <a:t>Task</a:t>
            </a:r>
            <a:r>
              <a:rPr lang="zh-CN" altLang="en-US" u="sng" dirty="0" smtClean="0"/>
              <a:t>启动</a:t>
            </a:r>
            <a:r>
              <a:rPr lang="en-US" u="sng" dirty="0" smtClean="0"/>
              <a:t>Speculative Task</a:t>
            </a:r>
            <a:r>
              <a:rPr lang="zh-CN" altLang="en-US" dirty="0" smtClean="0"/>
              <a:t>，此时</a:t>
            </a:r>
            <a:r>
              <a:rPr lang="zh-CN" altLang="en-US" u="sng" dirty="0" smtClean="0"/>
              <a:t>如果原</a:t>
            </a:r>
            <a:r>
              <a:rPr lang="en-US" u="sng" dirty="0" smtClean="0"/>
              <a:t>Task</a:t>
            </a:r>
            <a:r>
              <a:rPr lang="zh-CN" altLang="en-US" u="sng" dirty="0" smtClean="0"/>
              <a:t>在</a:t>
            </a:r>
            <a:r>
              <a:rPr lang="en-US" u="sng" dirty="0" smtClean="0"/>
              <a:t>Speculative Task</a:t>
            </a:r>
            <a:r>
              <a:rPr lang="zh-CN" altLang="en-US" u="sng" dirty="0" smtClean="0"/>
              <a:t>前完成，则</a:t>
            </a:r>
            <a:r>
              <a:rPr lang="en-US" u="sng" dirty="0" smtClean="0"/>
              <a:t>Speculative Task</a:t>
            </a:r>
            <a:r>
              <a:rPr lang="zh-CN" altLang="en-US" u="sng" dirty="0" smtClean="0"/>
              <a:t>会被终止</a:t>
            </a:r>
            <a:r>
              <a:rPr lang="zh-CN" altLang="en-US" dirty="0" smtClean="0"/>
              <a:t>。</a:t>
            </a:r>
            <a:endParaRPr lang="en-US" altLang="zh-CN" dirty="0" smtClean="0"/>
          </a:p>
          <a:p>
            <a:endParaRPr lang="en-US" altLang="zh-CN" dirty="0" smtClean="0"/>
          </a:p>
          <a:p>
            <a:r>
              <a:rPr lang="en-US" b="1" dirty="0" smtClean="0"/>
              <a:t>Output Committers</a:t>
            </a:r>
            <a:r>
              <a:rPr lang="zh-CN" altLang="en-US" b="1" dirty="0" smtClean="0"/>
              <a:t>。</a:t>
            </a:r>
            <a:r>
              <a:rPr lang="en-US" dirty="0" err="1" smtClean="0"/>
              <a:t>Hadoop</a:t>
            </a:r>
            <a:r>
              <a:rPr lang="en-US" dirty="0" smtClean="0"/>
              <a:t> </a:t>
            </a:r>
            <a:r>
              <a:rPr lang="en-US" dirty="0" err="1" smtClean="0"/>
              <a:t>MapReduce</a:t>
            </a:r>
            <a:r>
              <a:rPr lang="zh-CN" altLang="en-US" dirty="0" smtClean="0"/>
              <a:t>利用</a:t>
            </a:r>
            <a:r>
              <a:rPr lang="en-US" u="sng" dirty="0" smtClean="0"/>
              <a:t>commit</a:t>
            </a:r>
            <a:r>
              <a:rPr lang="zh-CN" altLang="en-US" u="sng" dirty="0" smtClean="0"/>
              <a:t>协议确保在</a:t>
            </a:r>
            <a:r>
              <a:rPr lang="en-US" u="sng" dirty="0" smtClean="0"/>
              <a:t>Job</a:t>
            </a:r>
            <a:r>
              <a:rPr lang="zh-CN" altLang="en-US" u="sng" dirty="0" smtClean="0"/>
              <a:t>或者</a:t>
            </a:r>
            <a:r>
              <a:rPr lang="en-US" u="sng" dirty="0" smtClean="0"/>
              <a:t>Task</a:t>
            </a:r>
            <a:r>
              <a:rPr lang="zh-CN" altLang="en-US" u="sng" dirty="0" smtClean="0"/>
              <a:t>运行期间插入适当的操作</a:t>
            </a:r>
            <a:r>
              <a:rPr lang="zh-CN" altLang="en-US" dirty="0" smtClean="0"/>
              <a:t>（</a:t>
            </a:r>
            <a:r>
              <a:rPr lang="zh-CN" altLang="en-US" u="sng" dirty="0" smtClean="0"/>
              <a:t>就是确保运行即使不成功，则做相应处理</a:t>
            </a:r>
            <a:r>
              <a:rPr lang="zh-CN" altLang="en-US" dirty="0" smtClean="0"/>
              <a:t>），无论他们成功完成或者失败，在新的</a:t>
            </a:r>
            <a:r>
              <a:rPr lang="en-US" dirty="0" smtClean="0"/>
              <a:t>API</a:t>
            </a:r>
            <a:r>
              <a:rPr lang="zh-CN" altLang="en-US" dirty="0" smtClean="0"/>
              <a:t>中</a:t>
            </a:r>
            <a:r>
              <a:rPr lang="en-US" dirty="0" err="1" smtClean="0"/>
              <a:t>OutputCommitter</a:t>
            </a:r>
            <a:r>
              <a:rPr lang="zh-CN" altLang="en-US" dirty="0" smtClean="0"/>
              <a:t>由接口</a:t>
            </a:r>
            <a:r>
              <a:rPr lang="en-US" dirty="0" err="1" smtClean="0"/>
              <a:t>OutputFormat</a:t>
            </a:r>
            <a:r>
              <a:rPr lang="zh-CN" altLang="en-US" dirty="0" smtClean="0"/>
              <a:t>决定。</a:t>
            </a:r>
            <a:endParaRPr lang="zh-CN" altLang="en-US" dirty="0"/>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目录</a:t>
            </a:r>
          </a:p>
        </p:txBody>
      </p:sp>
      <p:sp>
        <p:nvSpPr>
          <p:cNvPr id="16388" name="文本占位符 4"/>
          <p:cNvSpPr>
            <a:spLocks noGrp="1"/>
          </p:cNvSpPr>
          <p:nvPr>
            <p:ph type="body" sz="quarter" idx="14"/>
          </p:nvPr>
        </p:nvSpPr>
        <p:spPr>
          <a:ln w="9525"/>
        </p:spPr>
        <p:txBody>
          <a:bodyPr/>
          <a:lstStyle/>
          <a:p>
            <a:r>
              <a:rPr lang="zh-CN" altLang="en-US" dirty="0" smtClean="0"/>
              <a:t>目录</a:t>
            </a:r>
          </a:p>
        </p:txBody>
      </p:sp>
      <p:graphicFrame>
        <p:nvGraphicFramePr>
          <p:cNvPr id="16391" name="Object 7"/>
          <p:cNvGraphicFramePr>
            <a:graphicFrameLocks noChangeAspect="1"/>
          </p:cNvGraphicFramePr>
          <p:nvPr/>
        </p:nvGraphicFramePr>
        <p:xfrm>
          <a:off x="928662" y="1183968"/>
          <a:ext cx="7143800" cy="4745362"/>
        </p:xfrm>
        <a:graphic>
          <a:graphicData uri="http://schemas.openxmlformats.org/presentationml/2006/ole">
            <mc:AlternateContent xmlns:mc="http://schemas.openxmlformats.org/markup-compatibility/2006">
              <mc:Choice xmlns:v="urn:schemas-microsoft-com:vml" Requires="v">
                <p:oleObj spid="_x0000_s86524" name="Visio" r:id="rId3" imgW="5503959" imgH="3655800" progId="Visio.Drawing.11">
                  <p:embed/>
                </p:oleObj>
              </mc:Choice>
              <mc:Fallback>
                <p:oleObj name="Visio" r:id="rId3" imgW="5503959" imgH="365580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183968"/>
                        <a:ext cx="7143800" cy="474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2928926" y="6072206"/>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altLang="zh-CN" dirty="0" smtClean="0"/>
              <a:t>6</a:t>
            </a:r>
            <a:r>
              <a:rPr lang="en-US" dirty="0" smtClean="0"/>
              <a:t>-1</a:t>
            </a:r>
            <a:r>
              <a:rPr lang="zh-CN" altLang="en-US" dirty="0"/>
              <a:t>数据科学中的数据</a:t>
            </a:r>
            <a:r>
              <a:rPr lang="zh-CN" altLang="en-US" dirty="0" smtClean="0"/>
              <a:t>计算（</a:t>
            </a:r>
            <a:r>
              <a:rPr lang="en-US" altLang="zh-CN" dirty="0" smtClean="0"/>
              <a:t>2</a:t>
            </a:r>
            <a:r>
              <a:rPr lang="zh-CN" altLang="en-US" dirty="0" smtClean="0"/>
              <a:t>）</a:t>
            </a:r>
            <a:endParaRPr lang="zh-CN" altLang="en-US" dirty="0"/>
          </a:p>
        </p:txBody>
      </p:sp>
      <p:sp>
        <p:nvSpPr>
          <p:cNvPr id="6" name="圆角矩形 5"/>
          <p:cNvSpPr/>
          <p:nvPr/>
        </p:nvSpPr>
        <p:spPr>
          <a:xfrm>
            <a:off x="1702605" y="1119234"/>
            <a:ext cx="1500198" cy="642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TextBox 5"/>
          <p:cNvSpPr txBox="1"/>
          <p:nvPr/>
        </p:nvSpPr>
        <p:spPr>
          <a:xfrm>
            <a:off x="428596" y="1000108"/>
            <a:ext cx="7929586" cy="47089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a:solidFill>
                  <a:schemeClr val="tx1"/>
                </a:solidFill>
              </a:rPr>
              <a:t> </a:t>
            </a:r>
            <a:endParaRPr lang="zh-CN" altLang="en-US" sz="2400" dirty="0">
              <a:solidFill>
                <a:schemeClr val="tx1"/>
              </a:solidFill>
            </a:endParaRPr>
          </a:p>
          <a:p>
            <a:r>
              <a:rPr lang="en-US" sz="2400" dirty="0">
                <a:solidFill>
                  <a:schemeClr val="tx1"/>
                </a:solidFill>
              </a:rPr>
              <a:t>public abstract class </a:t>
            </a:r>
            <a:r>
              <a:rPr lang="en-US" sz="2400" dirty="0" err="1">
                <a:solidFill>
                  <a:schemeClr val="tx1"/>
                </a:solidFill>
              </a:rPr>
              <a:t>OutputCommitter</a:t>
            </a:r>
            <a:r>
              <a:rPr lang="en-US" sz="2400" dirty="0">
                <a:solidFill>
                  <a:schemeClr val="tx1"/>
                </a:solidFill>
              </a:rPr>
              <a:t> {</a:t>
            </a:r>
            <a:endParaRPr lang="zh-CN" altLang="en-US" sz="2400" dirty="0">
              <a:solidFill>
                <a:schemeClr val="tx1"/>
              </a:solidFill>
            </a:endParaRPr>
          </a:p>
          <a:p>
            <a:r>
              <a:rPr lang="en-US" sz="2400" dirty="0">
                <a:solidFill>
                  <a:schemeClr val="tx1"/>
                </a:solidFill>
              </a:rPr>
              <a:t>    public abstract void </a:t>
            </a:r>
            <a:r>
              <a:rPr lang="en-US" sz="2400" b="1" dirty="0" err="1" smtClean="0">
                <a:solidFill>
                  <a:srgbClr val="FF0000"/>
                </a:solidFill>
              </a:rPr>
              <a:t>setupJob</a:t>
            </a:r>
            <a:r>
              <a:rPr lang="en-US" sz="2400" dirty="0" smtClean="0">
                <a:solidFill>
                  <a:srgbClr val="FF0000"/>
                </a:solidFill>
              </a:rPr>
              <a:t> </a:t>
            </a:r>
            <a:r>
              <a:rPr lang="en-US" sz="2400" dirty="0" smtClean="0">
                <a:solidFill>
                  <a:schemeClr val="tx1"/>
                </a:solidFill>
              </a:rPr>
              <a:t>(</a:t>
            </a:r>
            <a:r>
              <a:rPr lang="en-US" sz="2400" dirty="0" err="1">
                <a:solidFill>
                  <a:schemeClr val="tx1"/>
                </a:solidFill>
              </a:rPr>
              <a:t>JobContext</a:t>
            </a:r>
            <a:r>
              <a:rPr lang="en-US" sz="2400" dirty="0">
                <a:solidFill>
                  <a:schemeClr val="tx1"/>
                </a:solidFill>
              </a:rPr>
              <a:t> </a:t>
            </a:r>
            <a:r>
              <a:rPr lang="en-US" sz="2400" dirty="0" err="1">
                <a:solidFill>
                  <a:schemeClr val="tx1"/>
                </a:solidFill>
              </a:rPr>
              <a:t>jobContext</a:t>
            </a:r>
            <a:r>
              <a:rPr lang="en-US" sz="2400" dirty="0">
                <a:solidFill>
                  <a:schemeClr val="tx1"/>
                </a:solidFill>
              </a:rPr>
              <a:t>) throws </a:t>
            </a:r>
            <a:r>
              <a:rPr lang="en-US" sz="2400" dirty="0" err="1">
                <a:solidFill>
                  <a:schemeClr val="tx1"/>
                </a:solidFill>
              </a:rPr>
              <a:t>IOException</a:t>
            </a:r>
            <a:r>
              <a:rPr lang="en-US" sz="2400" dirty="0">
                <a:solidFill>
                  <a:schemeClr val="tx1"/>
                </a:solidFill>
              </a:rPr>
              <a:t>;</a:t>
            </a:r>
            <a:endParaRPr lang="zh-CN" altLang="en-US" sz="2400" dirty="0">
              <a:solidFill>
                <a:schemeClr val="tx1"/>
              </a:solidFill>
            </a:endParaRPr>
          </a:p>
          <a:p>
            <a:r>
              <a:rPr lang="en-US" sz="2400" dirty="0">
                <a:solidFill>
                  <a:schemeClr val="tx1"/>
                </a:solidFill>
              </a:rPr>
              <a:t>    public void </a:t>
            </a:r>
            <a:r>
              <a:rPr lang="en-US" sz="2400" b="1" dirty="0" err="1">
                <a:solidFill>
                  <a:srgbClr val="FF0000"/>
                </a:solidFill>
              </a:rPr>
              <a:t>commitJob</a:t>
            </a:r>
            <a:r>
              <a:rPr lang="en-US" sz="2400" dirty="0">
                <a:solidFill>
                  <a:schemeClr val="tx1"/>
                </a:solidFill>
              </a:rPr>
              <a:t>(</a:t>
            </a:r>
            <a:r>
              <a:rPr lang="en-US" sz="2400" dirty="0" err="1">
                <a:solidFill>
                  <a:schemeClr val="tx1"/>
                </a:solidFill>
              </a:rPr>
              <a:t>JobContext</a:t>
            </a:r>
            <a:r>
              <a:rPr lang="en-US" sz="2400" dirty="0">
                <a:solidFill>
                  <a:schemeClr val="tx1"/>
                </a:solidFill>
              </a:rPr>
              <a:t> </a:t>
            </a:r>
            <a:r>
              <a:rPr lang="en-US" sz="2400" dirty="0" err="1">
                <a:solidFill>
                  <a:schemeClr val="tx1"/>
                </a:solidFill>
              </a:rPr>
              <a:t>jobContext</a:t>
            </a:r>
            <a:r>
              <a:rPr lang="en-US" sz="2400" dirty="0">
                <a:solidFill>
                  <a:schemeClr val="tx1"/>
                </a:solidFill>
              </a:rPr>
              <a:t>) throws </a:t>
            </a:r>
            <a:r>
              <a:rPr lang="en-US" sz="2400" dirty="0" err="1">
                <a:solidFill>
                  <a:schemeClr val="tx1"/>
                </a:solidFill>
              </a:rPr>
              <a:t>IOException</a:t>
            </a:r>
            <a:r>
              <a:rPr lang="en-US" sz="2400" dirty="0">
                <a:solidFill>
                  <a:schemeClr val="tx1"/>
                </a:solidFill>
              </a:rPr>
              <a:t> {</a:t>
            </a:r>
            <a:endParaRPr lang="zh-CN" altLang="en-US" sz="2400" dirty="0">
              <a:solidFill>
                <a:schemeClr val="tx1"/>
              </a:solidFill>
            </a:endParaRPr>
          </a:p>
          <a:p>
            <a:r>
              <a:rPr lang="en-US" sz="2400" dirty="0">
                <a:solidFill>
                  <a:schemeClr val="tx1"/>
                </a:solidFill>
              </a:rPr>
              <a:t>    }</a:t>
            </a:r>
            <a:endParaRPr lang="zh-CN" altLang="en-US" sz="2400" dirty="0">
              <a:solidFill>
                <a:schemeClr val="tx1"/>
              </a:solidFill>
            </a:endParaRPr>
          </a:p>
          <a:p>
            <a:r>
              <a:rPr lang="en-US" sz="2400" dirty="0">
                <a:solidFill>
                  <a:schemeClr val="tx1"/>
                </a:solidFill>
              </a:rPr>
              <a:t>    public void </a:t>
            </a:r>
            <a:r>
              <a:rPr lang="en-US" sz="2400" b="1" dirty="0" err="1">
                <a:solidFill>
                  <a:srgbClr val="FF0000"/>
                </a:solidFill>
              </a:rPr>
              <a:t>abortJob</a:t>
            </a:r>
            <a:r>
              <a:rPr lang="en-US" sz="2400" dirty="0">
                <a:solidFill>
                  <a:schemeClr val="tx1"/>
                </a:solidFill>
              </a:rPr>
              <a:t>(</a:t>
            </a:r>
            <a:r>
              <a:rPr lang="en-US" sz="2400" dirty="0" err="1">
                <a:solidFill>
                  <a:schemeClr val="tx1"/>
                </a:solidFill>
              </a:rPr>
              <a:t>JobContext</a:t>
            </a:r>
            <a:r>
              <a:rPr lang="en-US" sz="2400" dirty="0">
                <a:solidFill>
                  <a:schemeClr val="tx1"/>
                </a:solidFill>
              </a:rPr>
              <a:t> </a:t>
            </a:r>
            <a:r>
              <a:rPr lang="en-US" sz="2400" dirty="0" err="1">
                <a:solidFill>
                  <a:schemeClr val="tx1"/>
                </a:solidFill>
              </a:rPr>
              <a:t>jobContext</a:t>
            </a:r>
            <a:r>
              <a:rPr lang="en-US" sz="2400" dirty="0">
                <a:solidFill>
                  <a:schemeClr val="tx1"/>
                </a:solidFill>
              </a:rPr>
              <a:t>, </a:t>
            </a:r>
            <a:r>
              <a:rPr lang="en-US" sz="2400" dirty="0" err="1">
                <a:solidFill>
                  <a:schemeClr val="tx1"/>
                </a:solidFill>
              </a:rPr>
              <a:t>JobStatus.State</a:t>
            </a:r>
            <a:r>
              <a:rPr lang="en-US" sz="2400" dirty="0">
                <a:solidFill>
                  <a:schemeClr val="tx1"/>
                </a:solidFill>
              </a:rPr>
              <a:t> state)</a:t>
            </a:r>
            <a:endParaRPr lang="zh-CN" altLang="en-US" sz="2400" dirty="0">
              <a:solidFill>
                <a:schemeClr val="tx1"/>
              </a:solidFill>
            </a:endParaRPr>
          </a:p>
          <a:p>
            <a:r>
              <a:rPr lang="en-US" sz="2400" dirty="0">
                <a:solidFill>
                  <a:schemeClr val="tx1"/>
                </a:solidFill>
              </a:rPr>
              <a:t>            throws </a:t>
            </a:r>
            <a:r>
              <a:rPr lang="en-US" sz="2400" dirty="0" err="1">
                <a:solidFill>
                  <a:schemeClr val="tx1"/>
                </a:solidFill>
              </a:rPr>
              <a:t>IOException</a:t>
            </a:r>
            <a:r>
              <a:rPr lang="en-US" sz="2400" dirty="0">
                <a:solidFill>
                  <a:schemeClr val="tx1"/>
                </a:solidFill>
              </a:rPr>
              <a:t> {</a:t>
            </a:r>
            <a:endParaRPr lang="zh-CN" altLang="en-US" sz="2400" dirty="0">
              <a:solidFill>
                <a:schemeClr val="tx1"/>
              </a:solidFill>
            </a:endParaRPr>
          </a:p>
          <a:p>
            <a:r>
              <a:rPr lang="en-US" sz="2400" dirty="0">
                <a:solidFill>
                  <a:schemeClr val="tx1"/>
                </a:solidFill>
              </a:rPr>
              <a:t>    </a:t>
            </a:r>
            <a:r>
              <a:rPr lang="en-US" sz="2400" dirty="0" smtClean="0">
                <a:solidFill>
                  <a:schemeClr val="tx1"/>
                </a:solidFill>
              </a:rPr>
              <a:t>}</a:t>
            </a:r>
          </a:p>
          <a:p>
            <a:endParaRPr lang="zh-CN" altLang="en-US" dirty="0" smtClean="0"/>
          </a:p>
          <a:p>
            <a:endParaRPr lang="zh-CN" altLang="en-US" dirty="0"/>
          </a:p>
        </p:txBody>
      </p:sp>
      <p:sp>
        <p:nvSpPr>
          <p:cNvPr id="2" name="文本框 1"/>
          <p:cNvSpPr txBox="1"/>
          <p:nvPr/>
        </p:nvSpPr>
        <p:spPr>
          <a:xfrm>
            <a:off x="2555776" y="404664"/>
            <a:ext cx="3240360" cy="461665"/>
          </a:xfrm>
          <a:prstGeom prst="rect">
            <a:avLst/>
          </a:prstGeom>
          <a:noFill/>
          <a:ln>
            <a:solidFill>
              <a:srgbClr val="FF0000"/>
            </a:solidFill>
          </a:ln>
        </p:spPr>
        <p:txBody>
          <a:bodyPr wrap="square" rtlCol="0">
            <a:spAutoFit/>
          </a:bodyPr>
          <a:lstStyle/>
          <a:p>
            <a:r>
              <a:rPr lang="en-US" altLang="zh-CN" sz="2400" b="1" dirty="0" smtClean="0"/>
              <a:t>Job</a:t>
            </a:r>
            <a:r>
              <a:rPr lang="zh-CN" altLang="en-US" sz="2400" b="1" dirty="0" smtClean="0"/>
              <a:t>方面的</a:t>
            </a:r>
            <a:r>
              <a:rPr lang="en-US" altLang="zh-CN" sz="2400" b="1" dirty="0" smtClean="0"/>
              <a:t>Committer</a:t>
            </a:r>
            <a:endParaRPr lang="zh-CN" altLang="en-US" sz="2400" b="1" dirty="0"/>
          </a:p>
        </p:txBody>
      </p:sp>
    </p:spTree>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TextBox 5"/>
          <p:cNvSpPr txBox="1"/>
          <p:nvPr/>
        </p:nvSpPr>
        <p:spPr>
          <a:xfrm>
            <a:off x="428596" y="642918"/>
            <a:ext cx="8143932" cy="56323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a:solidFill>
                  <a:schemeClr val="tx1"/>
                </a:solidFill>
              </a:rPr>
              <a:t> </a:t>
            </a:r>
            <a:endParaRPr lang="zh-CN" altLang="en-US" sz="2400" dirty="0">
              <a:solidFill>
                <a:schemeClr val="tx1"/>
              </a:solidFill>
            </a:endParaRPr>
          </a:p>
          <a:p>
            <a:r>
              <a:rPr lang="en-US" sz="2400" dirty="0">
                <a:solidFill>
                  <a:schemeClr val="tx1"/>
                </a:solidFill>
              </a:rPr>
              <a:t>    public abstract void </a:t>
            </a:r>
            <a:r>
              <a:rPr lang="en-US" sz="2400" b="1" dirty="0" err="1">
                <a:solidFill>
                  <a:srgbClr val="FF0000"/>
                </a:solidFill>
              </a:rPr>
              <a:t>setupTask</a:t>
            </a:r>
            <a:r>
              <a:rPr lang="en-US" sz="2400" dirty="0">
                <a:solidFill>
                  <a:schemeClr val="tx1"/>
                </a:solidFill>
              </a:rPr>
              <a:t>(</a:t>
            </a:r>
            <a:r>
              <a:rPr lang="en-US" sz="2400" dirty="0" err="1">
                <a:solidFill>
                  <a:schemeClr val="tx1"/>
                </a:solidFill>
              </a:rPr>
              <a:t>TaskAttemptContext</a:t>
            </a:r>
            <a:r>
              <a:rPr lang="en-US" sz="2400" dirty="0">
                <a:solidFill>
                  <a:schemeClr val="tx1"/>
                </a:solidFill>
              </a:rPr>
              <a:t> </a:t>
            </a:r>
            <a:r>
              <a:rPr lang="en-US" sz="2400" dirty="0" err="1">
                <a:solidFill>
                  <a:schemeClr val="tx1"/>
                </a:solidFill>
              </a:rPr>
              <a:t>taskContext</a:t>
            </a:r>
            <a:r>
              <a:rPr lang="en-US" sz="2400" dirty="0">
                <a:solidFill>
                  <a:schemeClr val="tx1"/>
                </a:solidFill>
              </a:rPr>
              <a:t>)</a:t>
            </a:r>
            <a:endParaRPr lang="zh-CN" altLang="en-US" sz="2400" dirty="0">
              <a:solidFill>
                <a:schemeClr val="tx1"/>
              </a:solidFill>
            </a:endParaRPr>
          </a:p>
          <a:p>
            <a:r>
              <a:rPr lang="en-US" sz="2400" dirty="0">
                <a:solidFill>
                  <a:schemeClr val="tx1"/>
                </a:solidFill>
              </a:rPr>
              <a:t>            throws </a:t>
            </a:r>
            <a:r>
              <a:rPr lang="en-US" sz="2400" dirty="0" err="1">
                <a:solidFill>
                  <a:schemeClr val="tx1"/>
                </a:solidFill>
              </a:rPr>
              <a:t>IOException</a:t>
            </a:r>
            <a:r>
              <a:rPr lang="en-US" sz="2400" dirty="0">
                <a:solidFill>
                  <a:schemeClr val="tx1"/>
                </a:solidFill>
              </a:rPr>
              <a:t>;</a:t>
            </a:r>
            <a:endParaRPr lang="zh-CN" altLang="en-US" sz="2400" dirty="0">
              <a:solidFill>
                <a:schemeClr val="tx1"/>
              </a:solidFill>
            </a:endParaRPr>
          </a:p>
          <a:p>
            <a:r>
              <a:rPr lang="en-US" sz="2400" dirty="0">
                <a:solidFill>
                  <a:schemeClr val="tx1"/>
                </a:solidFill>
              </a:rPr>
              <a:t>    public abstract </a:t>
            </a:r>
            <a:r>
              <a:rPr lang="en-US" sz="2400" dirty="0" err="1">
                <a:solidFill>
                  <a:schemeClr val="tx1"/>
                </a:solidFill>
              </a:rPr>
              <a:t>boolean</a:t>
            </a:r>
            <a:r>
              <a:rPr lang="en-US" sz="2400" dirty="0">
                <a:solidFill>
                  <a:schemeClr val="tx1"/>
                </a:solidFill>
              </a:rPr>
              <a:t> </a:t>
            </a:r>
            <a:r>
              <a:rPr lang="en-US" sz="2400" b="1" dirty="0" err="1">
                <a:solidFill>
                  <a:srgbClr val="FF0000"/>
                </a:solidFill>
              </a:rPr>
              <a:t>needsTaskCommit</a:t>
            </a:r>
            <a:r>
              <a:rPr lang="en-US" sz="2400" dirty="0">
                <a:solidFill>
                  <a:schemeClr val="tx1"/>
                </a:solidFill>
              </a:rPr>
              <a:t>(</a:t>
            </a:r>
            <a:r>
              <a:rPr lang="en-US" sz="2400" dirty="0" err="1">
                <a:solidFill>
                  <a:schemeClr val="tx1"/>
                </a:solidFill>
              </a:rPr>
              <a:t>TaskAttemptContext</a:t>
            </a:r>
            <a:r>
              <a:rPr lang="en-US" sz="2400" dirty="0">
                <a:solidFill>
                  <a:schemeClr val="tx1"/>
                </a:solidFill>
              </a:rPr>
              <a:t> </a:t>
            </a:r>
            <a:r>
              <a:rPr lang="en-US" sz="2400" dirty="0" err="1">
                <a:solidFill>
                  <a:schemeClr val="tx1"/>
                </a:solidFill>
              </a:rPr>
              <a:t>taskContext</a:t>
            </a:r>
            <a:r>
              <a:rPr lang="en-US" sz="2400" dirty="0">
                <a:solidFill>
                  <a:schemeClr val="tx1"/>
                </a:solidFill>
              </a:rPr>
              <a:t>)</a:t>
            </a:r>
            <a:endParaRPr lang="zh-CN" altLang="en-US" sz="2400" dirty="0">
              <a:solidFill>
                <a:schemeClr val="tx1"/>
              </a:solidFill>
            </a:endParaRPr>
          </a:p>
          <a:p>
            <a:r>
              <a:rPr lang="en-US" sz="2400" dirty="0">
                <a:solidFill>
                  <a:schemeClr val="tx1"/>
                </a:solidFill>
              </a:rPr>
              <a:t>            throws </a:t>
            </a:r>
            <a:r>
              <a:rPr lang="en-US" sz="2400" dirty="0" err="1">
                <a:solidFill>
                  <a:schemeClr val="tx1"/>
                </a:solidFill>
              </a:rPr>
              <a:t>IOException</a:t>
            </a:r>
            <a:r>
              <a:rPr lang="en-US" sz="2400" dirty="0">
                <a:solidFill>
                  <a:schemeClr val="tx1"/>
                </a:solidFill>
              </a:rPr>
              <a:t>;</a:t>
            </a:r>
            <a:endParaRPr lang="zh-CN" altLang="en-US" sz="2400" dirty="0">
              <a:solidFill>
                <a:schemeClr val="tx1"/>
              </a:solidFill>
            </a:endParaRPr>
          </a:p>
          <a:p>
            <a:r>
              <a:rPr lang="en-US" sz="2400" dirty="0">
                <a:solidFill>
                  <a:schemeClr val="tx1"/>
                </a:solidFill>
              </a:rPr>
              <a:t>    public abstract void </a:t>
            </a:r>
            <a:r>
              <a:rPr lang="en-US" sz="2400" b="1" dirty="0" err="1">
                <a:solidFill>
                  <a:srgbClr val="FF0000"/>
                </a:solidFill>
              </a:rPr>
              <a:t>commitTask</a:t>
            </a:r>
            <a:r>
              <a:rPr lang="en-US" sz="2400" dirty="0">
                <a:solidFill>
                  <a:schemeClr val="tx1"/>
                </a:solidFill>
              </a:rPr>
              <a:t>(</a:t>
            </a:r>
            <a:r>
              <a:rPr lang="en-US" sz="2400" dirty="0" err="1">
                <a:solidFill>
                  <a:schemeClr val="tx1"/>
                </a:solidFill>
              </a:rPr>
              <a:t>TaskAttemptContext</a:t>
            </a:r>
            <a:r>
              <a:rPr lang="en-US" sz="2400" dirty="0">
                <a:solidFill>
                  <a:schemeClr val="tx1"/>
                </a:solidFill>
              </a:rPr>
              <a:t> </a:t>
            </a:r>
            <a:r>
              <a:rPr lang="en-US" sz="2400" dirty="0" err="1">
                <a:solidFill>
                  <a:schemeClr val="tx1"/>
                </a:solidFill>
              </a:rPr>
              <a:t>taskContext</a:t>
            </a:r>
            <a:r>
              <a:rPr lang="en-US" sz="2400" dirty="0">
                <a:solidFill>
                  <a:schemeClr val="tx1"/>
                </a:solidFill>
              </a:rPr>
              <a:t>)</a:t>
            </a:r>
            <a:endParaRPr lang="zh-CN" altLang="en-US" sz="2400" dirty="0">
              <a:solidFill>
                <a:schemeClr val="tx1"/>
              </a:solidFill>
            </a:endParaRPr>
          </a:p>
          <a:p>
            <a:r>
              <a:rPr lang="en-US" sz="2400" dirty="0">
                <a:solidFill>
                  <a:schemeClr val="tx1"/>
                </a:solidFill>
              </a:rPr>
              <a:t>            throws </a:t>
            </a:r>
            <a:r>
              <a:rPr lang="en-US" sz="2400" dirty="0" err="1">
                <a:solidFill>
                  <a:schemeClr val="tx1"/>
                </a:solidFill>
              </a:rPr>
              <a:t>IOException</a:t>
            </a:r>
            <a:r>
              <a:rPr lang="en-US" sz="2400" dirty="0">
                <a:solidFill>
                  <a:schemeClr val="tx1"/>
                </a:solidFill>
              </a:rPr>
              <a:t>;</a:t>
            </a:r>
            <a:endParaRPr lang="zh-CN" altLang="en-US" sz="2400" dirty="0">
              <a:solidFill>
                <a:schemeClr val="tx1"/>
              </a:solidFill>
            </a:endParaRPr>
          </a:p>
          <a:p>
            <a:r>
              <a:rPr lang="en-US" sz="2400" dirty="0">
                <a:solidFill>
                  <a:schemeClr val="tx1"/>
                </a:solidFill>
              </a:rPr>
              <a:t>    public abstract void </a:t>
            </a:r>
            <a:r>
              <a:rPr lang="en-US" sz="2400" b="1" dirty="0" err="1">
                <a:solidFill>
                  <a:srgbClr val="FF0000"/>
                </a:solidFill>
              </a:rPr>
              <a:t>abortTask</a:t>
            </a:r>
            <a:r>
              <a:rPr lang="en-US" sz="2400" dirty="0">
                <a:solidFill>
                  <a:schemeClr val="tx1"/>
                </a:solidFill>
              </a:rPr>
              <a:t>(</a:t>
            </a:r>
            <a:r>
              <a:rPr lang="en-US" sz="2400" dirty="0" err="1">
                <a:solidFill>
                  <a:schemeClr val="tx1"/>
                </a:solidFill>
              </a:rPr>
              <a:t>TaskAttemptContext</a:t>
            </a:r>
            <a:r>
              <a:rPr lang="en-US" sz="2400" dirty="0">
                <a:solidFill>
                  <a:schemeClr val="tx1"/>
                </a:solidFill>
              </a:rPr>
              <a:t> </a:t>
            </a:r>
            <a:r>
              <a:rPr lang="en-US" sz="2400" dirty="0" err="1">
                <a:solidFill>
                  <a:schemeClr val="tx1"/>
                </a:solidFill>
              </a:rPr>
              <a:t>taskContext</a:t>
            </a:r>
            <a:r>
              <a:rPr lang="en-US" sz="2400" dirty="0">
                <a:solidFill>
                  <a:schemeClr val="tx1"/>
                </a:solidFill>
              </a:rPr>
              <a:t>)</a:t>
            </a:r>
            <a:endParaRPr lang="zh-CN" altLang="en-US" sz="2400" dirty="0">
              <a:solidFill>
                <a:schemeClr val="tx1"/>
              </a:solidFill>
            </a:endParaRPr>
          </a:p>
          <a:p>
            <a:r>
              <a:rPr lang="en-US" sz="2400" dirty="0">
                <a:solidFill>
                  <a:schemeClr val="tx1"/>
                </a:solidFill>
              </a:rPr>
              <a:t>            throws </a:t>
            </a:r>
            <a:r>
              <a:rPr lang="en-US" sz="2400" dirty="0" err="1">
                <a:solidFill>
                  <a:schemeClr val="tx1"/>
                </a:solidFill>
              </a:rPr>
              <a:t>IOException</a:t>
            </a:r>
            <a:r>
              <a:rPr lang="en-US" sz="2400" dirty="0">
                <a:solidFill>
                  <a:schemeClr val="tx1"/>
                </a:solidFill>
              </a:rPr>
              <a:t>;</a:t>
            </a:r>
            <a:endParaRPr lang="zh-CN" altLang="en-US" sz="2400" dirty="0">
              <a:solidFill>
                <a:schemeClr val="tx1"/>
              </a:solidFill>
            </a:endParaRPr>
          </a:p>
          <a:p>
            <a:r>
              <a:rPr lang="en-US" sz="2400" dirty="0" smtClean="0">
                <a:solidFill>
                  <a:schemeClr val="tx1"/>
                </a:solidFill>
              </a:rPr>
              <a:t>}</a:t>
            </a:r>
            <a:endParaRPr lang="zh-CN" altLang="en-US" sz="2400" dirty="0">
              <a:solidFill>
                <a:schemeClr val="tx1"/>
              </a:solidFill>
            </a:endParaRPr>
          </a:p>
          <a:p>
            <a:endParaRPr lang="zh-CN" altLang="en-US" sz="2400" dirty="0"/>
          </a:p>
        </p:txBody>
      </p:sp>
      <p:sp>
        <p:nvSpPr>
          <p:cNvPr id="7" name="文本框 6"/>
          <p:cNvSpPr txBox="1"/>
          <p:nvPr/>
        </p:nvSpPr>
        <p:spPr>
          <a:xfrm>
            <a:off x="2555776" y="159464"/>
            <a:ext cx="3600400" cy="461665"/>
          </a:xfrm>
          <a:prstGeom prst="rect">
            <a:avLst/>
          </a:prstGeom>
          <a:noFill/>
          <a:ln>
            <a:solidFill>
              <a:srgbClr val="FF0000"/>
            </a:solidFill>
          </a:ln>
        </p:spPr>
        <p:txBody>
          <a:bodyPr wrap="square" rtlCol="0">
            <a:spAutoFit/>
          </a:bodyPr>
          <a:lstStyle/>
          <a:p>
            <a:r>
              <a:rPr lang="en-US" altLang="zh-CN" sz="2400" b="1" dirty="0" smtClean="0"/>
              <a:t>Task</a:t>
            </a:r>
            <a:r>
              <a:rPr lang="zh-CN" altLang="en-US" sz="2400" b="1" dirty="0" smtClean="0"/>
              <a:t>方面的</a:t>
            </a:r>
            <a:r>
              <a:rPr lang="en-US" altLang="zh-CN" sz="2400" b="1" dirty="0" smtClean="0"/>
              <a:t>Committer</a:t>
            </a:r>
            <a:endParaRPr lang="zh-CN" altLang="en-US" sz="2400" b="1" dirty="0"/>
          </a:p>
        </p:txBody>
      </p:sp>
    </p:spTree>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6.3.4 YARN</a:t>
            </a:r>
            <a:endParaRPr lang="zh-CN" altLang="en-US" dirty="0"/>
          </a:p>
        </p:txBody>
      </p:sp>
      <p:sp>
        <p:nvSpPr>
          <p:cNvPr id="3" name="内容占位符 2"/>
          <p:cNvSpPr>
            <a:spLocks noGrp="1"/>
          </p:cNvSpPr>
          <p:nvPr>
            <p:ph idx="1"/>
          </p:nvPr>
        </p:nvSpPr>
        <p:spPr/>
        <p:txBody>
          <a:bodyPr/>
          <a:lstStyle/>
          <a:p>
            <a:r>
              <a:rPr lang="en-US" dirty="0" smtClean="0"/>
              <a:t>YARN </a:t>
            </a:r>
            <a:r>
              <a:rPr lang="zh-CN" altLang="en-US" dirty="0" smtClean="0"/>
              <a:t>（</a:t>
            </a:r>
            <a:r>
              <a:rPr lang="en-US" dirty="0" smtClean="0">
                <a:solidFill>
                  <a:srgbClr val="FF0000"/>
                </a:solidFill>
              </a:rPr>
              <a:t>Yet Another Resource Negotiator</a:t>
            </a:r>
            <a:r>
              <a:rPr lang="zh-CN" altLang="en-US" dirty="0" smtClean="0"/>
              <a:t>）是</a:t>
            </a:r>
            <a:r>
              <a:rPr lang="en-US" dirty="0" err="1" smtClean="0"/>
              <a:t>Hadoop</a:t>
            </a:r>
            <a:r>
              <a:rPr lang="en-US" dirty="0" smtClean="0"/>
              <a:t> 2.0 </a:t>
            </a:r>
            <a:r>
              <a:rPr lang="zh-CN" altLang="en-US" dirty="0" smtClean="0"/>
              <a:t>中的资源管理系统，</a:t>
            </a:r>
            <a:r>
              <a:rPr lang="zh-CN" altLang="en-US" b="1" u="sng" dirty="0" smtClean="0"/>
              <a:t>处于</a:t>
            </a:r>
            <a:r>
              <a:rPr lang="en-US" b="1" u="sng" dirty="0" smtClean="0"/>
              <a:t>YARN</a:t>
            </a:r>
            <a:r>
              <a:rPr lang="zh-CN" altLang="en-US" b="1" u="sng" dirty="0" smtClean="0"/>
              <a:t>应用的计算层</a:t>
            </a:r>
            <a:r>
              <a:rPr lang="zh-CN" altLang="en-US" dirty="0" smtClean="0"/>
              <a:t>。</a:t>
            </a:r>
            <a:endParaRPr lang="en-US" altLang="zh-CN" dirty="0" smtClean="0"/>
          </a:p>
          <a:p>
            <a:endParaRPr lang="zh-CN" altLang="en-US" dirty="0"/>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1024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3428992" y="6072206"/>
            <a:ext cx="22860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6-13 YARN</a:t>
            </a:r>
            <a:r>
              <a:rPr lang="zh-CN" altLang="en-US" dirty="0"/>
              <a:t>应用</a:t>
            </a:r>
          </a:p>
        </p:txBody>
      </p:sp>
      <p:pic>
        <p:nvPicPr>
          <p:cNvPr id="6" name="Picture 2"/>
          <p:cNvPicPr>
            <a:picLocks noChangeAspect="1" noChangeArrowheads="1"/>
          </p:cNvPicPr>
          <p:nvPr/>
        </p:nvPicPr>
        <p:blipFill>
          <a:blip r:embed="rId2"/>
          <a:srcRect/>
          <a:stretch>
            <a:fillRect/>
          </a:stretch>
        </p:blipFill>
        <p:spPr bwMode="auto">
          <a:xfrm>
            <a:off x="714348" y="2571744"/>
            <a:ext cx="7524750" cy="3286125"/>
          </a:xfrm>
          <a:prstGeom prst="rect">
            <a:avLst/>
          </a:prstGeom>
          <a:noFill/>
          <a:ln w="9525">
            <a:noFill/>
            <a:miter lim="800000"/>
            <a:headEnd/>
            <a:tailEnd/>
          </a:ln>
          <a:effectLst/>
        </p:spPr>
      </p:pic>
      <p:sp>
        <p:nvSpPr>
          <p:cNvPr id="7" name="文本框 6"/>
          <p:cNvSpPr txBox="1"/>
          <p:nvPr/>
        </p:nvSpPr>
        <p:spPr>
          <a:xfrm>
            <a:off x="3428992" y="3881630"/>
            <a:ext cx="3744416" cy="369332"/>
          </a:xfrm>
          <a:prstGeom prst="rect">
            <a:avLst/>
          </a:prstGeom>
          <a:noFill/>
          <a:ln>
            <a:solidFill>
              <a:srgbClr val="FF0000"/>
            </a:solidFill>
          </a:ln>
        </p:spPr>
        <p:txBody>
          <a:bodyPr wrap="square" rtlCol="0">
            <a:spAutoFit/>
          </a:bodyPr>
          <a:lstStyle/>
          <a:p>
            <a:r>
              <a:rPr lang="en-US" altLang="zh-CN" b="1" dirty="0" smtClean="0">
                <a:solidFill>
                  <a:srgbClr val="FF0000"/>
                </a:solidFill>
              </a:rPr>
              <a:t>YARN</a:t>
            </a:r>
            <a:r>
              <a:rPr lang="zh-CN" altLang="en-US" b="1" dirty="0" smtClean="0">
                <a:solidFill>
                  <a:srgbClr val="FF0000"/>
                </a:solidFill>
              </a:rPr>
              <a:t>就是一个资源管理系统。</a:t>
            </a:r>
            <a:endParaRPr lang="zh-CN" altLang="en-US" b="1"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4" y="857232"/>
            <a:ext cx="7677176" cy="4762910"/>
          </a:xfrm>
        </p:spPr>
        <p:txBody>
          <a:bodyPr/>
          <a:lstStyle/>
          <a:p>
            <a:r>
              <a:rPr lang="en-US" dirty="0" smtClean="0"/>
              <a:t>YARN </a:t>
            </a:r>
            <a:r>
              <a:rPr lang="zh-CN" altLang="en-US" u="sng" dirty="0" smtClean="0"/>
              <a:t>属于</a:t>
            </a:r>
            <a:r>
              <a:rPr lang="en-US" u="sng" dirty="0" smtClean="0"/>
              <a:t>Master/Slave </a:t>
            </a:r>
            <a:r>
              <a:rPr lang="zh-CN" altLang="en-US" u="sng" dirty="0" smtClean="0"/>
              <a:t>结构</a:t>
            </a:r>
            <a:r>
              <a:rPr lang="zh-CN" altLang="en-US" dirty="0" smtClean="0"/>
              <a:t>，在整个资源管理框架中，</a:t>
            </a:r>
            <a:r>
              <a:rPr lang="en-US" dirty="0" err="1" smtClean="0"/>
              <a:t>ResourceManager</a:t>
            </a:r>
            <a:r>
              <a:rPr lang="en-US" dirty="0" smtClean="0"/>
              <a:t> </a:t>
            </a:r>
            <a:r>
              <a:rPr lang="zh-CN" altLang="en-US" dirty="0" smtClean="0"/>
              <a:t>为</a:t>
            </a:r>
            <a:r>
              <a:rPr lang="en-US" dirty="0" smtClean="0"/>
              <a:t>Master</a:t>
            </a:r>
            <a:r>
              <a:rPr lang="zh-CN" altLang="en-US" dirty="0" smtClean="0"/>
              <a:t>，</a:t>
            </a:r>
            <a:r>
              <a:rPr lang="en-US" dirty="0" err="1" smtClean="0"/>
              <a:t>NodeManager</a:t>
            </a:r>
            <a:r>
              <a:rPr lang="en-US" dirty="0" smtClean="0"/>
              <a:t> </a:t>
            </a:r>
            <a:r>
              <a:rPr lang="zh-CN" altLang="en-US" dirty="0" smtClean="0"/>
              <a:t>为</a:t>
            </a:r>
            <a:r>
              <a:rPr lang="en-US" dirty="0" smtClean="0"/>
              <a:t>Slave</a:t>
            </a:r>
            <a:r>
              <a:rPr lang="zh-CN" altLang="en-US" dirty="0" smtClean="0"/>
              <a:t>，</a:t>
            </a:r>
            <a:endParaRPr lang="en-US" altLang="zh-CN" dirty="0" smtClean="0"/>
          </a:p>
          <a:p>
            <a:r>
              <a:rPr lang="en-US" dirty="0" err="1" smtClean="0"/>
              <a:t>ResourceManager</a:t>
            </a:r>
            <a:r>
              <a:rPr lang="en-US" dirty="0" smtClean="0"/>
              <a:t> </a:t>
            </a:r>
            <a:r>
              <a:rPr lang="zh-CN" altLang="en-US" dirty="0" smtClean="0"/>
              <a:t>负责对各个</a:t>
            </a:r>
            <a:r>
              <a:rPr lang="en-US" dirty="0" err="1" smtClean="0"/>
              <a:t>NodeManager</a:t>
            </a:r>
            <a:r>
              <a:rPr lang="en-US" dirty="0" smtClean="0"/>
              <a:t> </a:t>
            </a:r>
            <a:r>
              <a:rPr lang="zh-CN" altLang="en-US" dirty="0" smtClean="0"/>
              <a:t>上的资源进行统一管理和调度。</a:t>
            </a:r>
            <a:endParaRPr lang="en-US" altLang="zh-CN" dirty="0" smtClean="0"/>
          </a:p>
          <a:p>
            <a:endParaRPr lang="en-US" altLang="zh-CN" dirty="0" smtClean="0"/>
          </a:p>
          <a:p>
            <a:r>
              <a:rPr lang="zh-CN" altLang="en-US" dirty="0" smtClean="0"/>
              <a:t>当用户提交一个应用程序时，</a:t>
            </a:r>
            <a:r>
              <a:rPr lang="zh-CN" altLang="en-US" u="sng" dirty="0" smtClean="0"/>
              <a:t>需要提供一个用以跟踪和管理这个程序的</a:t>
            </a:r>
            <a:r>
              <a:rPr lang="en-US" u="sng" dirty="0" err="1" smtClean="0">
                <a:solidFill>
                  <a:srgbClr val="FF0000"/>
                </a:solidFill>
              </a:rPr>
              <a:t>ApplicationMaster</a:t>
            </a:r>
            <a:r>
              <a:rPr lang="zh-CN" altLang="en-US" dirty="0" smtClean="0"/>
              <a:t>，它负责向</a:t>
            </a:r>
            <a:r>
              <a:rPr lang="en-US" dirty="0" err="1" smtClean="0"/>
              <a:t>ResourceManager</a:t>
            </a:r>
            <a:r>
              <a:rPr lang="en-US" dirty="0" smtClean="0"/>
              <a:t> </a:t>
            </a:r>
            <a:r>
              <a:rPr lang="zh-CN" altLang="en-US" dirty="0" smtClean="0"/>
              <a:t>申请资源，并要求</a:t>
            </a:r>
            <a:r>
              <a:rPr lang="en-US" dirty="0" err="1" smtClean="0"/>
              <a:t>NodeManger</a:t>
            </a:r>
            <a:r>
              <a:rPr lang="en-US" dirty="0" smtClean="0"/>
              <a:t> </a:t>
            </a:r>
            <a:r>
              <a:rPr lang="zh-CN" altLang="en-US" dirty="0" smtClean="0"/>
              <a:t>启动可以占用一定资源的任务。</a:t>
            </a:r>
            <a:endParaRPr lang="en-US" altLang="zh-CN" dirty="0" smtClean="0"/>
          </a:p>
          <a:p>
            <a:endParaRPr lang="en-US" altLang="zh-CN" dirty="0" smtClean="0"/>
          </a:p>
          <a:p>
            <a:r>
              <a:rPr lang="zh-CN" altLang="en-US" dirty="0" smtClean="0"/>
              <a:t>由于</a:t>
            </a:r>
            <a:r>
              <a:rPr lang="zh-CN" altLang="en-US" b="1" u="sng" dirty="0" smtClean="0"/>
              <a:t>不同的</a:t>
            </a:r>
            <a:r>
              <a:rPr lang="en-US" b="1" u="sng" dirty="0" err="1" smtClean="0"/>
              <a:t>ApplicationMaster</a:t>
            </a:r>
            <a:r>
              <a:rPr lang="en-US" b="1" u="sng" dirty="0" smtClean="0"/>
              <a:t> </a:t>
            </a:r>
            <a:r>
              <a:rPr lang="zh-CN" altLang="en-US" b="1" u="sng" dirty="0" smtClean="0"/>
              <a:t>被分布到不同的节点上</a:t>
            </a:r>
            <a:r>
              <a:rPr lang="zh-CN" altLang="en-US" u="sng" dirty="0" smtClean="0"/>
              <a:t>，因此它们之间不会相互影响</a:t>
            </a:r>
            <a:r>
              <a:rPr lang="zh-CN" altLang="en-US" dirty="0" smtClean="0"/>
              <a:t>。</a:t>
            </a:r>
          </a:p>
          <a:p>
            <a:endParaRPr lang="zh-CN" altLang="en-US" dirty="0"/>
          </a:p>
        </p:txBody>
      </p:sp>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786050" y="6238753"/>
            <a:ext cx="350046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6-14 YARN </a:t>
            </a:r>
            <a:r>
              <a:rPr lang="zh-CN" altLang="en-US" dirty="0"/>
              <a:t>的</a:t>
            </a:r>
            <a:r>
              <a:rPr lang="zh-CN" altLang="en-US" dirty="0" smtClean="0"/>
              <a:t>数据处理流程</a:t>
            </a:r>
            <a:r>
              <a:rPr lang="en-US" altLang="zh-CN" dirty="0" smtClean="0"/>
              <a:t>(1)</a:t>
            </a:r>
            <a:endParaRPr lang="zh-CN" altLang="en-US" dirty="0"/>
          </a:p>
        </p:txBody>
      </p:sp>
      <p:pic>
        <p:nvPicPr>
          <p:cNvPr id="100357" name="Picture 5"/>
          <p:cNvPicPr>
            <a:picLocks noChangeAspect="1" noChangeArrowheads="1"/>
          </p:cNvPicPr>
          <p:nvPr/>
        </p:nvPicPr>
        <p:blipFill>
          <a:blip r:embed="rId2"/>
          <a:srcRect/>
          <a:stretch>
            <a:fillRect/>
          </a:stretch>
        </p:blipFill>
        <p:spPr bwMode="auto">
          <a:xfrm>
            <a:off x="1847850" y="285728"/>
            <a:ext cx="5448300" cy="5924550"/>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6.3</a:t>
            </a:r>
            <a:r>
              <a:rPr lang="zh-CN" altLang="en-US" dirty="0" smtClean="0"/>
              <a:t>主流计算平台</a:t>
            </a:r>
            <a:r>
              <a:rPr lang="en-US" altLang="zh-CN" dirty="0" smtClean="0"/>
              <a:t>——</a:t>
            </a:r>
            <a:r>
              <a:rPr lang="en-US" altLang="zh-CN" dirty="0" err="1" smtClean="0"/>
              <a:t>Hadoop</a:t>
            </a:r>
            <a:r>
              <a:rPr lang="en-US" altLang="zh-CN" dirty="0" smtClean="0"/>
              <a:t> </a:t>
            </a:r>
            <a:r>
              <a:rPr lang="en-US" altLang="zh-CN" dirty="0" err="1" smtClean="0"/>
              <a:t>MapReduce</a:t>
            </a:r>
            <a:endParaRPr lang="zh-CN" altLang="en-US" dirty="0" smtClean="0"/>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 name="TextBox 6"/>
          <p:cNvSpPr txBox="1"/>
          <p:nvPr/>
        </p:nvSpPr>
        <p:spPr>
          <a:xfrm>
            <a:off x="2786050" y="6274378"/>
            <a:ext cx="350046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6-14 YARN </a:t>
            </a:r>
            <a:r>
              <a:rPr lang="zh-CN" altLang="en-US" dirty="0"/>
              <a:t>的</a:t>
            </a:r>
            <a:r>
              <a:rPr lang="zh-CN" altLang="en-US" dirty="0" smtClean="0"/>
              <a:t>数据处理流程</a:t>
            </a:r>
            <a:r>
              <a:rPr lang="en-US" altLang="zh-CN" dirty="0" smtClean="0"/>
              <a:t>(2)</a:t>
            </a:r>
            <a:endParaRPr lang="zh-CN" altLang="en-US" dirty="0"/>
          </a:p>
        </p:txBody>
      </p:sp>
      <p:pic>
        <p:nvPicPr>
          <p:cNvPr id="103427" name="Picture 3"/>
          <p:cNvPicPr>
            <a:picLocks noChangeAspect="1" noChangeArrowheads="1"/>
          </p:cNvPicPr>
          <p:nvPr/>
        </p:nvPicPr>
        <p:blipFill>
          <a:blip r:embed="rId2"/>
          <a:srcRect/>
          <a:stretch>
            <a:fillRect/>
          </a:stretch>
        </p:blipFill>
        <p:spPr bwMode="auto">
          <a:xfrm>
            <a:off x="2000250" y="442913"/>
            <a:ext cx="5143500" cy="5972175"/>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6696" y="733972"/>
            <a:ext cx="5584198" cy="635162"/>
          </a:xfrm>
          <a:ln>
            <a:solidFill>
              <a:srgbClr val="FF0000"/>
            </a:solidFill>
          </a:ln>
        </p:spPr>
        <p:txBody>
          <a:bodyPr>
            <a:normAutofit fontScale="90000"/>
          </a:bodyPr>
          <a:lstStyle/>
          <a:p>
            <a:r>
              <a:rPr lang="en-US" dirty="0"/>
              <a:t>YARN </a:t>
            </a:r>
            <a:r>
              <a:rPr lang="zh-CN" altLang="en-US" dirty="0" smtClean="0"/>
              <a:t>：下一代 </a:t>
            </a:r>
            <a:r>
              <a:rPr lang="en-US" dirty="0" err="1"/>
              <a:t>Hadoop</a:t>
            </a:r>
            <a:r>
              <a:rPr lang="en-US" dirty="0"/>
              <a:t> </a:t>
            </a:r>
            <a:r>
              <a:rPr lang="zh-CN" altLang="en-US" dirty="0"/>
              <a:t>计算平台</a:t>
            </a:r>
            <a:endParaRPr 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142" y="1934980"/>
            <a:ext cx="7233916" cy="3435284"/>
          </a:xfrm>
        </p:spPr>
      </p:pic>
      <p:sp>
        <p:nvSpPr>
          <p:cNvPr id="7" name="椭圆 6"/>
          <p:cNvSpPr/>
          <p:nvPr/>
        </p:nvSpPr>
        <p:spPr>
          <a:xfrm>
            <a:off x="4738483" y="2462892"/>
            <a:ext cx="1284630" cy="3175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460579" y="1789230"/>
            <a:ext cx="1864433" cy="646331"/>
          </a:xfrm>
          <a:prstGeom prst="rect">
            <a:avLst/>
          </a:prstGeom>
          <a:ln>
            <a:solidFill>
              <a:srgbClr val="FF0000"/>
            </a:solidFill>
          </a:ln>
        </p:spPr>
        <p:txBody>
          <a:bodyPr wrap="square">
            <a:spAutoFit/>
          </a:bodyPr>
          <a:lstStyle/>
          <a:p>
            <a:r>
              <a:rPr lang="en-US" altLang="zh-CN" dirty="0" err="1" smtClean="0"/>
              <a:t>NodeManager</a:t>
            </a:r>
            <a:r>
              <a:rPr lang="zh-CN" altLang="en-US" dirty="0" smtClean="0"/>
              <a:t>替代</a:t>
            </a:r>
            <a:r>
              <a:rPr lang="en-US" dirty="0" err="1" smtClean="0"/>
              <a:t>TaskTracker</a:t>
            </a:r>
            <a:endParaRPr lang="en-US" dirty="0"/>
          </a:p>
        </p:txBody>
      </p:sp>
      <p:cxnSp>
        <p:nvCxnSpPr>
          <p:cNvPr id="10" name="曲线连接符 9"/>
          <p:cNvCxnSpPr>
            <a:stCxn id="7" idx="0"/>
            <a:endCxn id="8" idx="2"/>
          </p:cNvCxnSpPr>
          <p:nvPr/>
        </p:nvCxnSpPr>
        <p:spPr>
          <a:xfrm rot="5400000" flipH="1" flipV="1">
            <a:off x="5373132" y="2443228"/>
            <a:ext cx="27331" cy="119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787927" y="3302621"/>
            <a:ext cx="864704" cy="67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2109903" y="4168683"/>
            <a:ext cx="1749883" cy="323165"/>
          </a:xfrm>
          <a:prstGeom prst="rect">
            <a:avLst/>
          </a:prstGeom>
          <a:ln w="19050">
            <a:solidFill>
              <a:srgbClr val="FF0000"/>
            </a:solidFill>
          </a:ln>
        </p:spPr>
        <p:txBody>
          <a:bodyPr wrap="square">
            <a:spAutoFit/>
          </a:bodyPr>
          <a:lstStyle/>
          <a:p>
            <a:r>
              <a:rPr lang="zh-CN" altLang="en-US" sz="1500" dirty="0"/>
              <a:t>替代集群管理器</a:t>
            </a:r>
            <a:endParaRPr lang="en-US" sz="1500" dirty="0"/>
          </a:p>
        </p:txBody>
      </p:sp>
      <p:cxnSp>
        <p:nvCxnSpPr>
          <p:cNvPr id="14" name="曲线连接符 13"/>
          <p:cNvCxnSpPr>
            <a:stCxn id="12" idx="4"/>
            <a:endCxn id="13" idx="0"/>
          </p:cNvCxnSpPr>
          <p:nvPr/>
        </p:nvCxnSpPr>
        <p:spPr>
          <a:xfrm rot="5400000">
            <a:off x="3008650" y="3957053"/>
            <a:ext cx="187825" cy="235434"/>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350981" y="3815788"/>
            <a:ext cx="821219" cy="5029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椭圆 21"/>
          <p:cNvSpPr/>
          <p:nvPr/>
        </p:nvSpPr>
        <p:spPr>
          <a:xfrm>
            <a:off x="4380053" y="2795192"/>
            <a:ext cx="837990" cy="51319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曲线连接符 22"/>
          <p:cNvCxnSpPr>
            <a:stCxn id="22" idx="4"/>
            <a:endCxn id="28" idx="0"/>
          </p:cNvCxnSpPr>
          <p:nvPr/>
        </p:nvCxnSpPr>
        <p:spPr>
          <a:xfrm rot="5400000">
            <a:off x="2590701" y="3066582"/>
            <a:ext cx="1966544" cy="2450151"/>
          </a:xfrm>
          <a:prstGeom prst="curved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21" idx="2"/>
            <a:endCxn id="28" idx="0"/>
          </p:cNvCxnSpPr>
          <p:nvPr/>
        </p:nvCxnSpPr>
        <p:spPr>
          <a:xfrm rot="10800000" flipV="1">
            <a:off x="2348897" y="4067257"/>
            <a:ext cx="3002084" cy="1207672"/>
          </a:xfrm>
          <a:prstGeom prst="curved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38007" y="5274929"/>
            <a:ext cx="3021779" cy="646331"/>
          </a:xfrm>
          <a:prstGeom prst="rect">
            <a:avLst/>
          </a:prstGeom>
          <a:ln w="19050">
            <a:solidFill>
              <a:srgbClr val="00B050"/>
            </a:solidFill>
          </a:ln>
        </p:spPr>
        <p:txBody>
          <a:bodyPr wrap="square">
            <a:spAutoFit/>
          </a:bodyPr>
          <a:lstStyle/>
          <a:p>
            <a:r>
              <a:rPr lang="en-US" dirty="0" err="1"/>
              <a:t>ApplicationMaster</a:t>
            </a:r>
            <a:r>
              <a:rPr lang="zh-CN" altLang="en-US" dirty="0">
                <a:solidFill>
                  <a:srgbClr val="FF0000"/>
                </a:solidFill>
              </a:rPr>
              <a:t>代替一个专用且短暂的 </a:t>
            </a:r>
            <a:r>
              <a:rPr lang="en-US" dirty="0" err="1">
                <a:solidFill>
                  <a:srgbClr val="FF0000"/>
                </a:solidFill>
              </a:rPr>
              <a:t>JobTracker</a:t>
            </a:r>
            <a:endParaRPr lang="en-US" dirty="0">
              <a:solidFill>
                <a:srgbClr val="FF0000"/>
              </a:solidFill>
            </a:endParaRPr>
          </a:p>
        </p:txBody>
      </p:sp>
      <p:sp>
        <p:nvSpPr>
          <p:cNvPr id="49" name="矩形 48"/>
          <p:cNvSpPr/>
          <p:nvPr/>
        </p:nvSpPr>
        <p:spPr>
          <a:xfrm>
            <a:off x="5450270" y="5274929"/>
            <a:ext cx="2722130" cy="646331"/>
          </a:xfrm>
          <a:prstGeom prst="rect">
            <a:avLst/>
          </a:prstGeom>
          <a:ln w="19050">
            <a:solidFill>
              <a:srgbClr val="0070C0"/>
            </a:solidFill>
          </a:ln>
        </p:spPr>
        <p:txBody>
          <a:bodyPr wrap="square">
            <a:spAutoFit/>
          </a:bodyPr>
          <a:lstStyle/>
          <a:p>
            <a:r>
              <a:rPr lang="zh-CN" altLang="en-US" dirty="0">
                <a:solidFill>
                  <a:srgbClr val="FF0000"/>
                </a:solidFill>
              </a:rPr>
              <a:t>一个分布式应用程序代替一个 </a:t>
            </a:r>
            <a:r>
              <a:rPr lang="en-US" dirty="0" err="1">
                <a:solidFill>
                  <a:srgbClr val="FF0000"/>
                </a:solidFill>
              </a:rPr>
              <a:t>MapReduce</a:t>
            </a:r>
            <a:r>
              <a:rPr lang="en-US" dirty="0">
                <a:solidFill>
                  <a:srgbClr val="FF0000"/>
                </a:solidFill>
              </a:rPr>
              <a:t> </a:t>
            </a:r>
            <a:r>
              <a:rPr lang="zh-CN" altLang="en-US" dirty="0">
                <a:solidFill>
                  <a:srgbClr val="FF0000"/>
                </a:solidFill>
              </a:rPr>
              <a:t>作业</a:t>
            </a:r>
            <a:endParaRPr lang="en-US" dirty="0">
              <a:solidFill>
                <a:srgbClr val="FF0000"/>
              </a:solidFill>
            </a:endParaRPr>
          </a:p>
        </p:txBody>
      </p:sp>
      <p:sp>
        <p:nvSpPr>
          <p:cNvPr id="54" name="矩形 53"/>
          <p:cNvSpPr/>
          <p:nvPr/>
        </p:nvSpPr>
        <p:spPr>
          <a:xfrm>
            <a:off x="6358195" y="2348109"/>
            <a:ext cx="2555020" cy="646331"/>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动态创建的资源容器</a:t>
            </a:r>
            <a:endParaRPr lang="en-US" altLang="zh-CN" dirty="0"/>
          </a:p>
          <a:p>
            <a:r>
              <a:rPr lang="zh-CN" altLang="en-US" dirty="0"/>
              <a:t>管理容器上运行的进程</a:t>
            </a:r>
            <a:endParaRPr lang="en-US" dirty="0"/>
          </a:p>
        </p:txBody>
      </p:sp>
      <p:sp>
        <p:nvSpPr>
          <p:cNvPr id="55" name="矩形 54"/>
          <p:cNvSpPr/>
          <p:nvPr/>
        </p:nvSpPr>
        <p:spPr>
          <a:xfrm>
            <a:off x="6325012" y="3545436"/>
            <a:ext cx="2723823" cy="646331"/>
          </a:xfrm>
          <a:prstGeom prst="rect">
            <a:avLst/>
          </a:prstGeom>
          <a:ln w="19050"/>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dirty="0"/>
              <a:t>协调应用程序任务的执行</a:t>
            </a:r>
            <a:endParaRPr lang="en-US" altLang="zh-CN" dirty="0"/>
          </a:p>
          <a:p>
            <a:r>
              <a:rPr lang="zh-CN" altLang="en-US" dirty="0"/>
              <a:t>向容器请求需要的资源</a:t>
            </a:r>
            <a:endParaRPr lang="en-US" dirty="0"/>
          </a:p>
        </p:txBody>
      </p:sp>
      <p:cxnSp>
        <p:nvCxnSpPr>
          <p:cNvPr id="62" name="曲线连接符 61"/>
          <p:cNvCxnSpPr>
            <a:stCxn id="7" idx="6"/>
            <a:endCxn id="54" idx="1"/>
          </p:cNvCxnSpPr>
          <p:nvPr/>
        </p:nvCxnSpPr>
        <p:spPr>
          <a:xfrm>
            <a:off x="6023113" y="2621682"/>
            <a:ext cx="335082" cy="49593"/>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21" idx="6"/>
            <a:endCxn id="55" idx="1"/>
          </p:cNvCxnSpPr>
          <p:nvPr/>
        </p:nvCxnSpPr>
        <p:spPr>
          <a:xfrm flipV="1">
            <a:off x="6172200" y="3868602"/>
            <a:ext cx="152812" cy="198655"/>
          </a:xfrm>
          <a:prstGeom prst="curved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23528" y="2007225"/>
            <a:ext cx="1203696" cy="1200329"/>
          </a:xfrm>
          <a:prstGeom prst="rect">
            <a:avLst/>
          </a:prstGeom>
          <a:ln>
            <a:solidFill>
              <a:srgbClr val="FF0000"/>
            </a:solidFill>
          </a:ln>
        </p:spPr>
        <p:txBody>
          <a:bodyPr wrap="square">
            <a:spAutoFit/>
          </a:bodyPr>
          <a:lstStyle/>
          <a:p>
            <a:r>
              <a:rPr lang="zh-CN" altLang="en-US" dirty="0">
                <a:solidFill>
                  <a:srgbClr val="FF0000"/>
                </a:solidFill>
              </a:rPr>
              <a:t>追踪资源，分配资源，监控</a:t>
            </a:r>
            <a:r>
              <a:rPr lang="en-US" altLang="zh-CN" dirty="0" smtClean="0">
                <a:solidFill>
                  <a:srgbClr val="FF0000"/>
                </a:solidFill>
              </a:rPr>
              <a:t>App Master</a:t>
            </a:r>
            <a:endParaRPr lang="en-US" dirty="0">
              <a:solidFill>
                <a:srgbClr val="FF0000"/>
              </a:solidFill>
            </a:endParaRPr>
          </a:p>
        </p:txBody>
      </p:sp>
      <p:cxnSp>
        <p:nvCxnSpPr>
          <p:cNvPr id="24" name="曲线连接符 23"/>
          <p:cNvCxnSpPr>
            <a:endCxn id="20" idx="3"/>
          </p:cNvCxnSpPr>
          <p:nvPr/>
        </p:nvCxnSpPr>
        <p:spPr>
          <a:xfrm rot="10800000">
            <a:off x="1527225" y="2607391"/>
            <a:ext cx="1397805" cy="903663"/>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8502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YARN</a:t>
            </a:r>
            <a:r>
              <a:rPr lang="zh-CN" altLang="en-US" dirty="0" smtClean="0"/>
              <a:t>的主要组件</a:t>
            </a:r>
            <a:endParaRPr lang="zh-CN" altLang="en-US" dirty="0"/>
          </a:p>
        </p:txBody>
      </p:sp>
      <p:sp>
        <p:nvSpPr>
          <p:cNvPr id="3" name="内容占位符 2"/>
          <p:cNvSpPr>
            <a:spLocks noGrp="1"/>
          </p:cNvSpPr>
          <p:nvPr>
            <p:ph idx="1"/>
          </p:nvPr>
        </p:nvSpPr>
        <p:spPr/>
        <p:txBody>
          <a:bodyPr/>
          <a:lstStyle/>
          <a:p>
            <a:r>
              <a:rPr lang="en-US" altLang="zh-CN" dirty="0" err="1" smtClean="0"/>
              <a:t>ResourceManager</a:t>
            </a:r>
            <a:r>
              <a:rPr lang="en-US" altLang="zh-CN" dirty="0" smtClean="0"/>
              <a:t>(RM): </a:t>
            </a:r>
            <a:r>
              <a:rPr lang="zh-CN" altLang="en-US" dirty="0" smtClean="0"/>
              <a:t>一个全局的资源管理器，负责整个个系统的资源管理和分配</a:t>
            </a:r>
            <a:endParaRPr lang="en-US" altLang="zh-CN" dirty="0" smtClean="0"/>
          </a:p>
          <a:p>
            <a:r>
              <a:rPr lang="en-US" altLang="zh-CN" dirty="0" err="1" smtClean="0"/>
              <a:t>ApplicationMaster</a:t>
            </a:r>
            <a:r>
              <a:rPr lang="en-US" altLang="zh-CN" dirty="0" smtClean="0"/>
              <a:t>(AM):</a:t>
            </a:r>
            <a:r>
              <a:rPr lang="zh-CN" altLang="en-US" dirty="0"/>
              <a:t> </a:t>
            </a:r>
            <a:r>
              <a:rPr lang="zh-CN" altLang="en-US" dirty="0" smtClean="0"/>
              <a:t>负责与</a:t>
            </a:r>
            <a:r>
              <a:rPr lang="en-US" altLang="zh-CN" dirty="0" smtClean="0"/>
              <a:t>RM</a:t>
            </a:r>
            <a:r>
              <a:rPr lang="zh-CN" altLang="en-US" dirty="0" smtClean="0"/>
              <a:t>调度器协商获得资源，负责任务分配，任务控制等</a:t>
            </a:r>
            <a:endParaRPr lang="en-US" altLang="zh-CN" dirty="0" smtClean="0"/>
          </a:p>
          <a:p>
            <a:r>
              <a:rPr lang="en-US" altLang="zh-CN" dirty="0" err="1" smtClean="0"/>
              <a:t>NodeManager</a:t>
            </a:r>
            <a:r>
              <a:rPr lang="zh-CN" altLang="en-US" dirty="0" smtClean="0"/>
              <a:t>（</a:t>
            </a:r>
            <a:r>
              <a:rPr lang="en-US" altLang="zh-CN" dirty="0" smtClean="0"/>
              <a:t>NM</a:t>
            </a:r>
            <a:r>
              <a:rPr lang="zh-CN" altLang="en-US" dirty="0" smtClean="0"/>
              <a:t>）：每个节点上的资源和任务管理器，定时向</a:t>
            </a:r>
            <a:r>
              <a:rPr lang="en-US" altLang="zh-CN" dirty="0" smtClean="0"/>
              <a:t>RM</a:t>
            </a:r>
            <a:r>
              <a:rPr lang="zh-CN" altLang="en-US" dirty="0" smtClean="0"/>
              <a:t>汇报本节点上的资源使用情况和各个容器（</a:t>
            </a:r>
            <a:r>
              <a:rPr lang="en-US" altLang="zh-CN" dirty="0" smtClean="0"/>
              <a:t>Container</a:t>
            </a:r>
            <a:r>
              <a:rPr lang="zh-CN" altLang="en-US" dirty="0" smtClean="0"/>
              <a:t>）的运行状态。</a:t>
            </a:r>
            <a:endParaRPr lang="en-US" altLang="zh-CN" dirty="0" smtClean="0"/>
          </a:p>
          <a:p>
            <a:r>
              <a:rPr lang="en-US" altLang="zh-CN" dirty="0" smtClean="0"/>
              <a:t>Container</a:t>
            </a:r>
            <a:r>
              <a:rPr lang="zh-CN" altLang="en-US" dirty="0" smtClean="0"/>
              <a:t>是</a:t>
            </a:r>
            <a:r>
              <a:rPr lang="en-US" altLang="zh-CN" dirty="0" smtClean="0"/>
              <a:t>YARN</a:t>
            </a:r>
            <a:r>
              <a:rPr lang="zh-CN" altLang="en-US" dirty="0" smtClean="0"/>
              <a:t>中的资源抽象，封装了某个节点上的多维度资源。</a:t>
            </a:r>
            <a:endParaRPr lang="zh-CN" altLang="en-US" dirty="0"/>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extLst>
      <p:ext uri="{BB962C8B-B14F-4D97-AF65-F5344CB8AC3E}">
        <p14:creationId xmlns:p14="http://schemas.microsoft.com/office/powerpoint/2010/main" val="2952703860"/>
      </p:ext>
    </p:extLst>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YARN</a:t>
            </a:r>
            <a:r>
              <a:rPr lang="zh-CN" altLang="en-US" dirty="0" smtClean="0"/>
              <a:t>的设计优点</a:t>
            </a:r>
            <a:endParaRPr lang="zh-CN" altLang="en-US" dirty="0"/>
          </a:p>
        </p:txBody>
      </p:sp>
      <p:sp>
        <p:nvSpPr>
          <p:cNvPr id="3" name="内容占位符 2"/>
          <p:cNvSpPr>
            <a:spLocks noGrp="1"/>
          </p:cNvSpPr>
          <p:nvPr>
            <p:ph idx="1"/>
          </p:nvPr>
        </p:nvSpPr>
        <p:spPr>
          <a:xfrm>
            <a:off x="340296" y="1346283"/>
            <a:ext cx="8498904" cy="4762910"/>
          </a:xfrm>
        </p:spPr>
        <p:txBody>
          <a:bodyPr>
            <a:normAutofit fontScale="92500" lnSpcReduction="10000"/>
          </a:bodyPr>
          <a:lstStyle/>
          <a:p>
            <a:r>
              <a:rPr lang="en-US" altLang="zh-CN" dirty="0" smtClean="0"/>
              <a:t>YARN</a:t>
            </a:r>
            <a:r>
              <a:rPr lang="zh-CN" altLang="en-US" dirty="0" smtClean="0"/>
              <a:t>设计大大</a:t>
            </a:r>
            <a:r>
              <a:rPr lang="zh-CN" altLang="en-US" b="1" dirty="0"/>
              <a:t>减小了</a:t>
            </a:r>
            <a:r>
              <a:rPr lang="en-US" altLang="zh-CN" b="1" dirty="0" err="1"/>
              <a:t>JobTracker</a:t>
            </a:r>
            <a:r>
              <a:rPr lang="zh-CN" altLang="en-US" b="1" dirty="0"/>
              <a:t>（也就是现在的</a:t>
            </a:r>
            <a:r>
              <a:rPr lang="en-US" altLang="zh-CN" b="1" dirty="0" err="1"/>
              <a:t>ResourceManager</a:t>
            </a:r>
            <a:r>
              <a:rPr lang="zh-CN" altLang="en-US" b="1" dirty="0"/>
              <a:t>）的资源消耗</a:t>
            </a:r>
            <a:r>
              <a:rPr lang="zh-CN" altLang="en-US" dirty="0"/>
              <a:t>，并且让监测每一个</a:t>
            </a:r>
            <a:r>
              <a:rPr lang="en-US" altLang="zh-CN" dirty="0"/>
              <a:t>Job</a:t>
            </a:r>
            <a:r>
              <a:rPr lang="zh-CN" altLang="en-US" dirty="0"/>
              <a:t>子任务</a:t>
            </a:r>
            <a:r>
              <a:rPr lang="en-US" altLang="zh-CN" dirty="0"/>
              <a:t>(tasks)</a:t>
            </a:r>
            <a:r>
              <a:rPr lang="zh-CN" altLang="en-US" dirty="0"/>
              <a:t>状态的程序分布式化了，更安全、更</a:t>
            </a:r>
            <a:r>
              <a:rPr lang="zh-CN" altLang="en-US" dirty="0" smtClean="0"/>
              <a:t>优美。</a:t>
            </a:r>
            <a:endParaRPr lang="en-US" altLang="zh-CN" dirty="0" smtClean="0"/>
          </a:p>
          <a:p>
            <a:endParaRPr lang="en-US" altLang="zh-CN" dirty="0" smtClean="0"/>
          </a:p>
          <a:p>
            <a:r>
              <a:rPr lang="zh-CN" altLang="en-US" b="1" dirty="0"/>
              <a:t>能够支持不同的编程</a:t>
            </a:r>
            <a:r>
              <a:rPr lang="zh-CN" altLang="en-US" b="1" dirty="0" smtClean="0"/>
              <a:t>模型</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err="1" smtClean="0"/>
              <a:t>ApplicationMaster</a:t>
            </a:r>
            <a:r>
              <a:rPr lang="zh-CN" altLang="en-US" dirty="0"/>
              <a:t>是一个可变更的部分，</a:t>
            </a:r>
            <a:r>
              <a:rPr lang="zh-CN" altLang="en-US" b="1" dirty="0"/>
              <a:t>用户可以对不同的编程模型写自己的</a:t>
            </a:r>
            <a:r>
              <a:rPr lang="en-US" altLang="zh-CN" b="1" dirty="0" err="1"/>
              <a:t>ApplicationMaster</a:t>
            </a:r>
            <a:r>
              <a:rPr lang="zh-CN" altLang="en-US" dirty="0"/>
              <a:t>，让更多类型的编程模型能够跑在</a:t>
            </a:r>
            <a:r>
              <a:rPr lang="en-US" altLang="zh-CN" dirty="0" err="1"/>
              <a:t>Hadoop</a:t>
            </a:r>
            <a:r>
              <a:rPr lang="zh-CN" altLang="en-US" dirty="0"/>
              <a:t>集群中</a:t>
            </a:r>
            <a:r>
              <a:rPr lang="zh-CN" altLang="en-US" dirty="0" smtClean="0"/>
              <a:t>。</a:t>
            </a:r>
            <a:endParaRPr lang="en-US" altLang="zh-CN" dirty="0" smtClean="0"/>
          </a:p>
          <a:p>
            <a:endParaRPr lang="en-US" altLang="zh-CN" dirty="0" smtClean="0"/>
          </a:p>
          <a:p>
            <a:r>
              <a:rPr lang="zh-CN" altLang="en-US" b="1" dirty="0"/>
              <a:t>对于资源的表示以内存为单位</a:t>
            </a:r>
            <a:r>
              <a:rPr lang="en-US" altLang="zh-CN" dirty="0"/>
              <a:t>(</a:t>
            </a:r>
            <a:r>
              <a:rPr lang="zh-CN" altLang="en-US" dirty="0"/>
              <a:t>在目前版本的</a:t>
            </a:r>
            <a:r>
              <a:rPr lang="en-US" altLang="zh-CN" dirty="0"/>
              <a:t>Yarn</a:t>
            </a:r>
            <a:r>
              <a:rPr lang="zh-CN" altLang="en-US" dirty="0"/>
              <a:t>中，没有考虑</a:t>
            </a:r>
            <a:r>
              <a:rPr lang="en-US" altLang="zh-CN" dirty="0" err="1"/>
              <a:t>cpu</a:t>
            </a:r>
            <a:r>
              <a:rPr lang="zh-CN" altLang="en-US" dirty="0"/>
              <a:t>的占用</a:t>
            </a:r>
            <a:r>
              <a:rPr lang="en-US" altLang="zh-CN" dirty="0"/>
              <a:t>)</a:t>
            </a:r>
            <a:r>
              <a:rPr lang="zh-CN" altLang="en-US" dirty="0"/>
              <a:t>，比之前以</a:t>
            </a:r>
            <a:r>
              <a:rPr lang="zh-CN" altLang="en-US" b="1" dirty="0"/>
              <a:t>剩余</a:t>
            </a:r>
            <a:r>
              <a:rPr lang="en-US" altLang="zh-CN" b="1" dirty="0"/>
              <a:t>slot</a:t>
            </a:r>
            <a:r>
              <a:rPr lang="zh-CN" altLang="en-US" b="1" dirty="0"/>
              <a:t>数目更合理</a:t>
            </a:r>
            <a:r>
              <a:rPr lang="zh-CN" altLang="en-US" dirty="0" smtClean="0"/>
              <a:t>。</a:t>
            </a:r>
            <a:endParaRPr lang="en-US" altLang="zh-CN" dirty="0" smtClean="0"/>
          </a:p>
          <a:p>
            <a:endParaRPr lang="en-US" altLang="zh-CN" dirty="0" smtClean="0"/>
          </a:p>
          <a:p>
            <a:r>
              <a:rPr lang="zh-CN" altLang="en-US" dirty="0" smtClean="0"/>
              <a:t>因为资源</a:t>
            </a:r>
            <a:r>
              <a:rPr lang="zh-CN" altLang="en-US" dirty="0"/>
              <a:t>表示成内存量，那就没有了之前的</a:t>
            </a:r>
            <a:r>
              <a:rPr lang="en-US" altLang="zh-CN" dirty="0"/>
              <a:t>map slot/reduce slot</a:t>
            </a:r>
            <a:r>
              <a:rPr lang="zh-CN" altLang="en-US" dirty="0"/>
              <a:t>分开造成集群资源闲置的尴尬情况</a:t>
            </a:r>
            <a:r>
              <a:rPr lang="zh-CN" altLang="en-US" dirty="0" smtClean="0"/>
              <a:t>了（内存等资源用完就释放）</a:t>
            </a:r>
            <a:endParaRPr lang="en-US" altLang="zh-CN" dirty="0" smtClean="0"/>
          </a:p>
          <a:p>
            <a:endParaRPr lang="en-US" altLang="zh-CN" dirty="0"/>
          </a:p>
          <a:p>
            <a:endParaRPr lang="zh-CN" altLang="en-US" dirty="0"/>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extLst>
      <p:ext uri="{BB962C8B-B14F-4D97-AF65-F5344CB8AC3E}">
        <p14:creationId xmlns:p14="http://schemas.microsoft.com/office/powerpoint/2010/main" val="3057202924"/>
      </p:ext>
    </p:extLst>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目录</a:t>
            </a:r>
          </a:p>
        </p:txBody>
      </p:sp>
      <p:sp>
        <p:nvSpPr>
          <p:cNvPr id="16388" name="文本占位符 4"/>
          <p:cNvSpPr>
            <a:spLocks noGrp="1"/>
          </p:cNvSpPr>
          <p:nvPr>
            <p:ph type="body" sz="quarter" idx="14"/>
          </p:nvPr>
        </p:nvSpPr>
        <p:spPr>
          <a:ln w="9525"/>
        </p:spPr>
        <p:txBody>
          <a:bodyPr/>
          <a:lstStyle/>
          <a:p>
            <a:r>
              <a:rPr lang="zh-CN" altLang="en-US" dirty="0" smtClean="0"/>
              <a:t>目录</a:t>
            </a:r>
          </a:p>
        </p:txBody>
      </p:sp>
      <p:graphicFrame>
        <p:nvGraphicFramePr>
          <p:cNvPr id="16391" name="Object 7"/>
          <p:cNvGraphicFramePr>
            <a:graphicFrameLocks noChangeAspect="1"/>
          </p:cNvGraphicFramePr>
          <p:nvPr/>
        </p:nvGraphicFramePr>
        <p:xfrm>
          <a:off x="928662" y="1183968"/>
          <a:ext cx="7143800" cy="4745362"/>
        </p:xfrm>
        <a:graphic>
          <a:graphicData uri="http://schemas.openxmlformats.org/presentationml/2006/ole">
            <mc:AlternateContent xmlns:mc="http://schemas.openxmlformats.org/markup-compatibility/2006">
              <mc:Choice xmlns:v="urn:schemas-microsoft-com:vml" Requires="v">
                <p:oleObj spid="_x0000_s125436" name="Visio" r:id="rId3" imgW="5503959" imgH="3655800" progId="Visio.Drawing.11">
                  <p:embed/>
                </p:oleObj>
              </mc:Choice>
              <mc:Fallback>
                <p:oleObj name="Visio" r:id="rId3" imgW="5503959" imgH="365580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183968"/>
                        <a:ext cx="7143800" cy="474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2928926" y="6072206"/>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altLang="zh-CN" dirty="0" smtClean="0"/>
              <a:t>6</a:t>
            </a:r>
            <a:r>
              <a:rPr lang="en-US" dirty="0" smtClean="0"/>
              <a:t>-1</a:t>
            </a:r>
            <a:r>
              <a:rPr lang="zh-CN" altLang="en-US" dirty="0"/>
              <a:t>数据科学中的数据</a:t>
            </a:r>
            <a:r>
              <a:rPr lang="zh-CN" altLang="en-US" dirty="0" smtClean="0"/>
              <a:t>计算（</a:t>
            </a:r>
            <a:r>
              <a:rPr lang="en-US" altLang="zh-CN" dirty="0" smtClean="0"/>
              <a:t>2</a:t>
            </a:r>
            <a:r>
              <a:rPr lang="zh-CN" altLang="en-US" dirty="0" smtClean="0"/>
              <a:t>）</a:t>
            </a:r>
            <a:endParaRPr lang="zh-CN" altLang="en-US" dirty="0"/>
          </a:p>
        </p:txBody>
      </p:sp>
      <p:sp>
        <p:nvSpPr>
          <p:cNvPr id="6" name="圆角矩形 5"/>
          <p:cNvSpPr/>
          <p:nvPr/>
        </p:nvSpPr>
        <p:spPr>
          <a:xfrm>
            <a:off x="1702605" y="1119234"/>
            <a:ext cx="1500198"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90730" y="5345951"/>
            <a:ext cx="1357322"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321741" y="5334076"/>
            <a:ext cx="1357322"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929058" y="1142984"/>
            <a:ext cx="1714512" cy="6073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计算模式的演变</a:t>
            </a:r>
            <a:endParaRPr lang="zh-CN" altLang="en-US" dirty="0"/>
          </a:p>
        </p:txBody>
      </p:sp>
      <p:sp>
        <p:nvSpPr>
          <p:cNvPr id="4" name="文本占位符 3"/>
          <p:cNvSpPr>
            <a:spLocks noGrp="1"/>
          </p:cNvSpPr>
          <p:nvPr>
            <p:ph type="body" sz="quarter" idx="14"/>
          </p:nvPr>
        </p:nvSpPr>
        <p:spPr/>
        <p:txBody>
          <a:bodyPr/>
          <a:lstStyle/>
          <a:p>
            <a:r>
              <a:rPr lang="en-US" altLang="zh-CN" dirty="0" smtClean="0"/>
              <a:t>6.1</a:t>
            </a:r>
            <a:r>
              <a:rPr lang="zh-CN" altLang="en-US" dirty="0" smtClean="0"/>
              <a:t>计算模式的演变</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3143240" y="5857892"/>
            <a:ext cx="250033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6-2 </a:t>
            </a:r>
            <a:r>
              <a:rPr lang="zh-CN" altLang="en-US" dirty="0"/>
              <a:t>计算模式的演变</a:t>
            </a:r>
          </a:p>
        </p:txBody>
      </p:sp>
      <p:pic>
        <p:nvPicPr>
          <p:cNvPr id="3" name="Picture 2"/>
          <p:cNvPicPr>
            <a:picLocks noChangeAspect="1" noChangeArrowheads="1"/>
          </p:cNvPicPr>
          <p:nvPr/>
        </p:nvPicPr>
        <p:blipFill>
          <a:blip r:embed="rId2"/>
          <a:srcRect/>
          <a:stretch>
            <a:fillRect/>
          </a:stretch>
        </p:blipFill>
        <p:spPr bwMode="auto">
          <a:xfrm>
            <a:off x="361950" y="1714515"/>
            <a:ext cx="8420100" cy="3857625"/>
          </a:xfrm>
          <a:prstGeom prst="rect">
            <a:avLst/>
          </a:prstGeom>
          <a:noFill/>
          <a:ln w="9525">
            <a:noFill/>
            <a:miter lim="800000"/>
            <a:headEnd/>
            <a:tailEnd/>
          </a:ln>
          <a:effectLst/>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718" y="915039"/>
            <a:ext cx="2147495" cy="656600"/>
          </a:xfrm>
          <a:prstGeom prst="rect">
            <a:avLst/>
          </a:prstGeom>
        </p:spPr>
      </p:pic>
      <p:sp>
        <p:nvSpPr>
          <p:cNvPr id="9" name="文本框 8"/>
          <p:cNvSpPr txBox="1"/>
          <p:nvPr/>
        </p:nvSpPr>
        <p:spPr>
          <a:xfrm>
            <a:off x="7703840" y="1181412"/>
            <a:ext cx="1440160" cy="461665"/>
          </a:xfrm>
          <a:prstGeom prst="rect">
            <a:avLst/>
          </a:prstGeom>
          <a:noFill/>
          <a:ln>
            <a:solidFill>
              <a:srgbClr val="FF0000"/>
            </a:solidFill>
          </a:ln>
        </p:spPr>
        <p:txBody>
          <a:bodyPr wrap="square" rtlCol="0">
            <a:spAutoFit/>
          </a:bodyPr>
          <a:lstStyle/>
          <a:p>
            <a:r>
              <a:rPr lang="zh-CN" altLang="en-US" sz="2400" dirty="0" smtClean="0"/>
              <a:t>移动计算</a:t>
            </a:r>
            <a:endParaRPr lang="zh-CN" altLang="en-US" sz="2400" dirty="0"/>
          </a:p>
        </p:txBody>
      </p:sp>
      <p:sp>
        <p:nvSpPr>
          <p:cNvPr id="12" name="文本框 11"/>
          <p:cNvSpPr txBox="1"/>
          <p:nvPr/>
        </p:nvSpPr>
        <p:spPr>
          <a:xfrm>
            <a:off x="8135888" y="1651116"/>
            <a:ext cx="1008112" cy="461665"/>
          </a:xfrm>
          <a:prstGeom prst="rect">
            <a:avLst/>
          </a:prstGeom>
          <a:noFill/>
          <a:ln>
            <a:solidFill>
              <a:srgbClr val="FF0000"/>
            </a:solidFill>
          </a:ln>
        </p:spPr>
        <p:txBody>
          <a:bodyPr wrap="square" rtlCol="0">
            <a:spAutoFit/>
          </a:bodyPr>
          <a:lstStyle/>
          <a:p>
            <a:r>
              <a:rPr lang="en-US" altLang="zh-CN" sz="2400" dirty="0" smtClean="0"/>
              <a:t>2010</a:t>
            </a:r>
            <a:endParaRPr lang="zh-CN" altLang="en-US" sz="2400" dirty="0"/>
          </a:p>
        </p:txBody>
      </p:sp>
    </p:spTree>
  </p:cSld>
  <p:clrMapOvr>
    <a:masterClrMapping/>
  </p:clrMapOvr>
  <p:transition>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98450" y="49087"/>
            <a:ext cx="8540750" cy="821913"/>
          </a:xfrm>
        </p:spPr>
        <p:txBody>
          <a:bodyPr/>
          <a:lstStyle/>
          <a:p>
            <a:r>
              <a:rPr lang="en-US" altLang="zh-CN" dirty="0" smtClean="0"/>
              <a:t>6.4</a:t>
            </a:r>
            <a:r>
              <a:rPr lang="zh-CN" altLang="en-US" dirty="0" smtClean="0"/>
              <a:t>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descr="C:\Users\lenovo\AppData\Roaming\Tencent\Users\527899385\QQ\WinTemp\RichOle\~3YJNL48SMOC8@S07RK0COB.png"/>
          <p:cNvPicPr/>
          <p:nvPr/>
        </p:nvPicPr>
        <p:blipFill>
          <a:blip r:embed="rId2"/>
          <a:srcRect/>
          <a:stretch>
            <a:fillRect/>
          </a:stretch>
        </p:blipFill>
        <p:spPr bwMode="auto">
          <a:xfrm>
            <a:off x="542118" y="836712"/>
            <a:ext cx="8053414" cy="5454368"/>
          </a:xfrm>
          <a:prstGeom prst="rect">
            <a:avLst/>
          </a:prstGeom>
          <a:noFill/>
          <a:ln w="9525">
            <a:noFill/>
            <a:miter lim="800000"/>
            <a:headEnd/>
            <a:tailEnd/>
          </a:ln>
        </p:spPr>
      </p:pic>
      <p:sp>
        <p:nvSpPr>
          <p:cNvPr id="7" name="TextBox 6"/>
          <p:cNvSpPr txBox="1"/>
          <p:nvPr/>
        </p:nvSpPr>
        <p:spPr>
          <a:xfrm>
            <a:off x="2714612" y="6484148"/>
            <a:ext cx="314327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6-15 Apache </a:t>
            </a:r>
            <a:r>
              <a:rPr lang="en-US" dirty="0" err="1"/>
              <a:t>Hadoop</a:t>
            </a:r>
            <a:r>
              <a:rPr lang="en-US" dirty="0"/>
              <a:t> </a:t>
            </a:r>
            <a:r>
              <a:rPr lang="zh-CN" altLang="en-US" dirty="0"/>
              <a:t>官网</a:t>
            </a:r>
          </a:p>
        </p:txBody>
      </p:sp>
      <p:sp>
        <p:nvSpPr>
          <p:cNvPr id="3" name="椭圆 2"/>
          <p:cNvSpPr/>
          <p:nvPr/>
        </p:nvSpPr>
        <p:spPr>
          <a:xfrm>
            <a:off x="1403648" y="837935"/>
            <a:ext cx="1872208" cy="3600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619672" y="4006287"/>
            <a:ext cx="3082094" cy="10801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786050" y="5715016"/>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6-16 Apache </a:t>
            </a:r>
            <a:r>
              <a:rPr lang="en-US" dirty="0" err="1"/>
              <a:t>Hadoop</a:t>
            </a:r>
            <a:r>
              <a:rPr lang="en-US" dirty="0"/>
              <a:t> </a:t>
            </a:r>
            <a:r>
              <a:rPr lang="zh-CN" altLang="en-US" dirty="0"/>
              <a:t>生态系统</a:t>
            </a:r>
          </a:p>
        </p:txBody>
      </p:sp>
      <p:pic>
        <p:nvPicPr>
          <p:cNvPr id="2" name="Picture 2"/>
          <p:cNvPicPr>
            <a:picLocks noChangeAspect="1" noChangeArrowheads="1"/>
          </p:cNvPicPr>
          <p:nvPr/>
        </p:nvPicPr>
        <p:blipFill>
          <a:blip r:embed="rId2"/>
          <a:srcRect/>
          <a:stretch>
            <a:fillRect/>
          </a:stretch>
        </p:blipFill>
        <p:spPr bwMode="auto">
          <a:xfrm>
            <a:off x="352425" y="1247775"/>
            <a:ext cx="8439150" cy="4362450"/>
          </a:xfrm>
          <a:prstGeom prst="rect">
            <a:avLst/>
          </a:prstGeom>
          <a:noFill/>
          <a:ln w="9525">
            <a:noFill/>
            <a:miter lim="800000"/>
            <a:headEnd/>
            <a:tailEnd/>
          </a:ln>
          <a:effectLst/>
        </p:spPr>
      </p:pic>
      <p:sp>
        <p:nvSpPr>
          <p:cNvPr id="7" name="椭圆 6"/>
          <p:cNvSpPr/>
          <p:nvPr/>
        </p:nvSpPr>
        <p:spPr>
          <a:xfrm>
            <a:off x="0" y="2060848"/>
            <a:ext cx="8001024" cy="37444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6.4.1 HDFS </a:t>
            </a:r>
            <a:endParaRPr lang="zh-CN" altLang="en-US" dirty="0"/>
          </a:p>
        </p:txBody>
      </p:sp>
      <p:sp>
        <p:nvSpPr>
          <p:cNvPr id="3" name="内容占位符 2"/>
          <p:cNvSpPr>
            <a:spLocks noGrp="1"/>
          </p:cNvSpPr>
          <p:nvPr>
            <p:ph idx="1"/>
          </p:nvPr>
        </p:nvSpPr>
        <p:spPr/>
        <p:txBody>
          <a:bodyPr/>
          <a:lstStyle/>
          <a:p>
            <a:r>
              <a:rPr lang="en-US" dirty="0" smtClean="0"/>
              <a:t>HDFS</a:t>
            </a:r>
            <a:r>
              <a:rPr lang="zh-CN" altLang="en-US" dirty="0" smtClean="0"/>
              <a:t>（</a:t>
            </a:r>
            <a:r>
              <a:rPr lang="en-US" dirty="0" err="1" smtClean="0"/>
              <a:t>Hadoop</a:t>
            </a:r>
            <a:r>
              <a:rPr lang="en-US" dirty="0" smtClean="0"/>
              <a:t> Distributed File System</a:t>
            </a:r>
            <a:r>
              <a:rPr lang="zh-CN" altLang="en-US" dirty="0" smtClean="0"/>
              <a:t>）是</a:t>
            </a:r>
            <a:r>
              <a:rPr lang="en-US" dirty="0" err="1" smtClean="0"/>
              <a:t>Hadoop</a:t>
            </a:r>
            <a:r>
              <a:rPr lang="zh-CN" altLang="en-US" dirty="0" smtClean="0"/>
              <a:t>分布式文件系统，是</a:t>
            </a:r>
            <a:r>
              <a:rPr lang="en-US" u="sng" dirty="0" err="1" smtClean="0"/>
              <a:t>Hadoop</a:t>
            </a:r>
            <a:r>
              <a:rPr lang="zh-CN" altLang="en-US" u="sng" dirty="0" smtClean="0"/>
              <a:t>生态系统中数据存储管理的基础</a:t>
            </a:r>
            <a:r>
              <a:rPr lang="zh-CN" altLang="en-US" dirty="0" smtClean="0"/>
              <a:t>。</a:t>
            </a:r>
          </a:p>
          <a:p>
            <a:r>
              <a:rPr lang="zh-CN" altLang="en-US" dirty="0" smtClean="0"/>
              <a:t>早期的</a:t>
            </a:r>
            <a:r>
              <a:rPr lang="en-US" dirty="0" smtClean="0"/>
              <a:t>HDFS</a:t>
            </a:r>
            <a:r>
              <a:rPr lang="zh-CN" altLang="en-US" dirty="0" smtClean="0"/>
              <a:t>是</a:t>
            </a:r>
            <a:r>
              <a:rPr lang="zh-CN" altLang="en-US" u="sng" dirty="0" smtClean="0"/>
              <a:t>按照</a:t>
            </a:r>
            <a:r>
              <a:rPr lang="en-US" u="sng" dirty="0" smtClean="0"/>
              <a:t>Google</a:t>
            </a:r>
            <a:r>
              <a:rPr lang="zh-CN" altLang="en-US" u="sng" dirty="0" smtClean="0"/>
              <a:t>的</a:t>
            </a:r>
            <a:r>
              <a:rPr lang="en-US" u="sng" dirty="0" smtClean="0"/>
              <a:t>GFS</a:t>
            </a:r>
            <a:r>
              <a:rPr lang="zh-CN" altLang="en-US" u="sng" dirty="0" smtClean="0"/>
              <a:t>（</a:t>
            </a:r>
            <a:r>
              <a:rPr lang="en-US" u="sng" dirty="0" smtClean="0"/>
              <a:t>Google File System</a:t>
            </a:r>
            <a:r>
              <a:rPr lang="zh-CN" altLang="en-US" u="sng" dirty="0" smtClean="0"/>
              <a:t>，</a:t>
            </a:r>
            <a:r>
              <a:rPr lang="en-US" u="sng" dirty="0" smtClean="0"/>
              <a:t>Google </a:t>
            </a:r>
            <a:r>
              <a:rPr lang="zh-CN" altLang="en-US" u="sng" dirty="0" smtClean="0"/>
              <a:t>文件系统）的思想设计</a:t>
            </a:r>
            <a:r>
              <a:rPr lang="zh-CN" altLang="en-US" dirty="0" smtClean="0"/>
              <a:t>的。</a:t>
            </a:r>
            <a:endParaRPr lang="en-US" altLang="zh-CN" dirty="0" smtClean="0"/>
          </a:p>
          <a:p>
            <a:r>
              <a:rPr lang="en-US" dirty="0" smtClean="0"/>
              <a:t> HDFS</a:t>
            </a:r>
            <a:r>
              <a:rPr lang="zh-CN" altLang="en-US" dirty="0" smtClean="0"/>
              <a:t>的主要特征如下：</a:t>
            </a:r>
            <a:endParaRPr lang="en-US" altLang="zh-CN" dirty="0" smtClean="0"/>
          </a:p>
          <a:p>
            <a:pPr lvl="1"/>
            <a:r>
              <a:rPr lang="zh-CN" altLang="en-US" sz="2400" b="1" dirty="0" smtClean="0"/>
              <a:t>支持超大文件（因为</a:t>
            </a:r>
            <a:r>
              <a:rPr lang="en-US" altLang="zh-CN" sz="2400" b="1" dirty="0" smtClean="0"/>
              <a:t>Scalable</a:t>
            </a:r>
            <a:r>
              <a:rPr lang="zh-CN" altLang="en-US" sz="2400" b="1" dirty="0" smtClean="0"/>
              <a:t>）</a:t>
            </a:r>
            <a:endParaRPr lang="en-US" altLang="zh-CN" sz="2400" b="1" dirty="0" smtClean="0"/>
          </a:p>
          <a:p>
            <a:pPr lvl="1"/>
            <a:r>
              <a:rPr lang="zh-CN" altLang="en-US" sz="2400" b="1" dirty="0" smtClean="0"/>
              <a:t>基于商用硬件</a:t>
            </a:r>
            <a:endParaRPr lang="en-US" altLang="zh-CN" sz="2400" b="1" dirty="0" smtClean="0"/>
          </a:p>
          <a:p>
            <a:pPr lvl="1"/>
            <a:r>
              <a:rPr lang="zh-CN" altLang="en-US" sz="2400" b="1" dirty="0" smtClean="0"/>
              <a:t>流式数据访问</a:t>
            </a:r>
            <a:endParaRPr lang="en-US" altLang="zh-CN" sz="2400" b="1" dirty="0" smtClean="0"/>
          </a:p>
          <a:p>
            <a:pPr lvl="1"/>
            <a:r>
              <a:rPr lang="zh-CN" altLang="en-US" sz="2400" b="1" dirty="0" smtClean="0"/>
              <a:t>高吞吐量</a:t>
            </a:r>
            <a:endParaRPr lang="zh-CN" altLang="en-US" sz="2400" dirty="0" smtClean="0"/>
          </a:p>
          <a:p>
            <a:endParaRPr lang="zh-CN" altLang="en-US"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6.4.2 Hive</a:t>
            </a:r>
            <a:endParaRPr lang="zh-CN" altLang="en-US" dirty="0"/>
          </a:p>
        </p:txBody>
      </p:sp>
      <p:sp>
        <p:nvSpPr>
          <p:cNvPr id="3" name="内容占位符 2"/>
          <p:cNvSpPr>
            <a:spLocks noGrp="1"/>
          </p:cNvSpPr>
          <p:nvPr>
            <p:ph idx="1"/>
          </p:nvPr>
        </p:nvSpPr>
        <p:spPr>
          <a:xfrm>
            <a:off x="633442" y="1237858"/>
            <a:ext cx="8153400" cy="4762910"/>
          </a:xfrm>
        </p:spPr>
        <p:txBody>
          <a:bodyPr/>
          <a:lstStyle/>
          <a:p>
            <a:pPr marL="0" indent="540000">
              <a:buNone/>
            </a:pPr>
            <a:r>
              <a:rPr lang="en-US" altLang="zh-CN" b="1" dirty="0" smtClean="0"/>
              <a:t>Hive</a:t>
            </a:r>
            <a:r>
              <a:rPr lang="zh-CN" altLang="en-US" dirty="0" smtClean="0"/>
              <a:t>是基于</a:t>
            </a:r>
            <a:r>
              <a:rPr lang="en-US" altLang="zh-CN" dirty="0" err="1" smtClean="0"/>
              <a:t>Hadoop</a:t>
            </a:r>
            <a:r>
              <a:rPr lang="zh-CN" altLang="en-US" dirty="0" smtClean="0"/>
              <a:t>的一个</a:t>
            </a:r>
            <a:r>
              <a:rPr lang="zh-CN" altLang="en-US" u="sng" dirty="0" smtClean="0"/>
              <a:t>数据仓库工具</a:t>
            </a:r>
            <a:r>
              <a:rPr lang="zh-CN" altLang="en-US" dirty="0" smtClean="0"/>
              <a:t>，可以</a:t>
            </a:r>
            <a:r>
              <a:rPr lang="zh-CN" altLang="en-US" u="sng" dirty="0" smtClean="0"/>
              <a:t>将结构化的数据文件映射为一张数据库表</a:t>
            </a:r>
            <a:r>
              <a:rPr lang="zh-CN" altLang="en-US" dirty="0" smtClean="0"/>
              <a:t>，并</a:t>
            </a:r>
            <a:r>
              <a:rPr lang="zh-CN" altLang="en-US" u="sng" dirty="0" smtClean="0"/>
              <a:t>提供简单的</a:t>
            </a:r>
            <a:r>
              <a:rPr lang="en-US" altLang="zh-CN" u="sng" dirty="0" err="1" smtClean="0"/>
              <a:t>HiveQL</a:t>
            </a:r>
            <a:r>
              <a:rPr lang="zh-CN" altLang="en-US" u="sng" dirty="0" smtClean="0"/>
              <a:t>查询</a:t>
            </a:r>
            <a:r>
              <a:rPr lang="zh-CN" altLang="en-US" dirty="0" smtClean="0"/>
              <a:t>功能，可以将</a:t>
            </a:r>
            <a:r>
              <a:rPr lang="en-US" altLang="zh-CN" dirty="0" err="1" smtClean="0"/>
              <a:t>HiveQL</a:t>
            </a:r>
            <a:r>
              <a:rPr lang="zh-CN" altLang="en-US" dirty="0" smtClean="0"/>
              <a:t>语句</a:t>
            </a:r>
            <a:r>
              <a:rPr lang="zh-CN" altLang="en-US" b="1" u="sng" dirty="0" smtClean="0"/>
              <a:t>转换为</a:t>
            </a:r>
            <a:r>
              <a:rPr lang="en-US" altLang="zh-CN" b="1" u="sng" dirty="0" err="1" smtClean="0"/>
              <a:t>MapReduce</a:t>
            </a:r>
            <a:r>
              <a:rPr lang="zh-CN" altLang="en-US" b="1" u="sng" dirty="0" smtClean="0"/>
              <a:t>任务进行运行</a:t>
            </a:r>
            <a:r>
              <a:rPr lang="zh-CN" altLang="en-US" dirty="0" smtClean="0"/>
              <a:t>。</a:t>
            </a:r>
            <a:endParaRPr lang="en-US" altLang="zh-CN" dirty="0" smtClean="0"/>
          </a:p>
          <a:p>
            <a:pPr marL="0" indent="540000">
              <a:buNone/>
            </a:pPr>
            <a:r>
              <a:rPr lang="zh-CN" altLang="en-US" dirty="0" smtClean="0"/>
              <a:t>最初，</a:t>
            </a:r>
            <a:r>
              <a:rPr lang="en-US" altLang="zh-CN" u="sng" dirty="0" smtClean="0"/>
              <a:t>Hive</a:t>
            </a:r>
            <a:r>
              <a:rPr lang="zh-CN" altLang="en-US" u="sng" dirty="0" smtClean="0"/>
              <a:t>是由</a:t>
            </a:r>
            <a:r>
              <a:rPr lang="en-US" altLang="zh-CN" u="sng" dirty="0" err="1" smtClean="0"/>
              <a:t>Facebook</a:t>
            </a:r>
            <a:r>
              <a:rPr lang="zh-CN" altLang="en-US" u="sng" dirty="0" smtClean="0"/>
              <a:t>开源</a:t>
            </a:r>
            <a:r>
              <a:rPr lang="zh-CN" altLang="en-US" dirty="0" smtClean="0"/>
              <a:t>，</a:t>
            </a:r>
            <a:r>
              <a:rPr lang="zh-CN" altLang="en-US" b="1" u="sng" dirty="0" smtClean="0"/>
              <a:t>主要用于解决海量结构化的日志数据统计问题</a:t>
            </a:r>
            <a:r>
              <a:rPr lang="zh-CN" altLang="en-US" dirty="0" smtClean="0"/>
              <a:t>。</a:t>
            </a:r>
            <a:endParaRPr lang="en-US" altLang="zh-CN" dirty="0" smtClean="0"/>
          </a:p>
          <a:p>
            <a:pPr marL="0" indent="540000">
              <a:buNone/>
            </a:pPr>
            <a:r>
              <a:rPr lang="zh-CN" altLang="en-US" b="1" dirty="0" smtClean="0">
                <a:solidFill>
                  <a:srgbClr val="FF0000"/>
                </a:solidFill>
              </a:rPr>
              <a:t>主要特色</a:t>
            </a:r>
            <a:r>
              <a:rPr lang="zh-CN" altLang="en-US" dirty="0" smtClean="0">
                <a:solidFill>
                  <a:srgbClr val="FF0000"/>
                </a:solidFill>
              </a:rPr>
              <a:t>在于</a:t>
            </a:r>
            <a:r>
              <a:rPr lang="zh-CN" altLang="en-US" u="sng" dirty="0" smtClean="0">
                <a:solidFill>
                  <a:srgbClr val="FF0000"/>
                </a:solidFill>
              </a:rPr>
              <a:t>定义了一种类似</a:t>
            </a:r>
            <a:r>
              <a:rPr lang="en-US" altLang="zh-CN" u="sng" dirty="0" smtClean="0">
                <a:solidFill>
                  <a:srgbClr val="FF0000"/>
                </a:solidFill>
              </a:rPr>
              <a:t>SQL</a:t>
            </a:r>
            <a:r>
              <a:rPr lang="zh-CN" altLang="en-US" u="sng" dirty="0" smtClean="0">
                <a:solidFill>
                  <a:srgbClr val="FF0000"/>
                </a:solidFill>
              </a:rPr>
              <a:t>的查询语言</a:t>
            </a:r>
            <a:r>
              <a:rPr lang="en-US" altLang="zh-CN" u="sng" dirty="0" smtClean="0">
                <a:solidFill>
                  <a:srgbClr val="FF0000"/>
                </a:solidFill>
              </a:rPr>
              <a:t>(</a:t>
            </a:r>
            <a:r>
              <a:rPr lang="en-US" altLang="zh-CN" u="sng" dirty="0" err="1" smtClean="0">
                <a:solidFill>
                  <a:srgbClr val="FF0000"/>
                </a:solidFill>
              </a:rPr>
              <a:t>HiveQL</a:t>
            </a:r>
            <a:r>
              <a:rPr lang="zh-CN" altLang="en-US" u="sng" dirty="0" smtClean="0">
                <a:solidFill>
                  <a:srgbClr val="FF0000"/>
                </a:solidFill>
              </a:rPr>
              <a:t>，</a:t>
            </a:r>
            <a:r>
              <a:rPr lang="en-US" altLang="zh-CN" u="sng" dirty="0" smtClean="0">
                <a:solidFill>
                  <a:srgbClr val="FF0000"/>
                </a:solidFill>
              </a:rPr>
              <a:t>HQL)</a:t>
            </a:r>
            <a:r>
              <a:rPr lang="zh-CN" altLang="en-US" dirty="0" smtClean="0">
                <a:solidFill>
                  <a:srgbClr val="FF0000"/>
                </a:solidFill>
              </a:rPr>
              <a:t>，将</a:t>
            </a:r>
            <a:r>
              <a:rPr lang="zh-CN" altLang="en-US" b="1" u="sng" dirty="0" smtClean="0">
                <a:solidFill>
                  <a:srgbClr val="FF0000"/>
                </a:solidFill>
              </a:rPr>
              <a:t>其转化为</a:t>
            </a:r>
            <a:r>
              <a:rPr lang="en-US" altLang="zh-CN" b="1" u="sng" dirty="0" err="1" smtClean="0">
                <a:solidFill>
                  <a:srgbClr val="FF0000"/>
                </a:solidFill>
              </a:rPr>
              <a:t>MapReduce</a:t>
            </a:r>
            <a:r>
              <a:rPr lang="zh-CN" altLang="en-US" b="1" u="sng" dirty="0" smtClean="0">
                <a:solidFill>
                  <a:srgbClr val="FF0000"/>
                </a:solidFill>
              </a:rPr>
              <a:t>任务在</a:t>
            </a:r>
            <a:r>
              <a:rPr lang="en-US" altLang="zh-CN" b="1" u="sng" dirty="0" err="1" smtClean="0">
                <a:solidFill>
                  <a:srgbClr val="FF0000"/>
                </a:solidFill>
              </a:rPr>
              <a:t>Hadoop</a:t>
            </a:r>
            <a:r>
              <a:rPr lang="zh-CN" altLang="en-US" b="1" u="sng" dirty="0" smtClean="0">
                <a:solidFill>
                  <a:srgbClr val="FF0000"/>
                </a:solidFill>
              </a:rPr>
              <a:t>上执行</a:t>
            </a:r>
            <a:r>
              <a:rPr lang="zh-CN" altLang="en-US" dirty="0" smtClean="0">
                <a:solidFill>
                  <a:srgbClr val="FF0000"/>
                </a:solidFill>
              </a:rPr>
              <a:t>，通常用于离线分析</a:t>
            </a:r>
            <a:r>
              <a:rPr lang="zh-CN" altLang="en-US" dirty="0" smtClean="0"/>
              <a:t>。</a:t>
            </a:r>
            <a:endParaRPr lang="en-US" altLang="zh-CN" dirty="0" smtClean="0"/>
          </a:p>
          <a:p>
            <a:pPr marL="0" indent="540000">
              <a:buNone/>
            </a:pPr>
            <a:r>
              <a:rPr lang="zh-CN" altLang="en-US" u="sng" dirty="0" smtClean="0"/>
              <a:t>其优点是</a:t>
            </a:r>
            <a:r>
              <a:rPr lang="zh-CN" altLang="en-US" b="1" u="sng" dirty="0" smtClean="0"/>
              <a:t>学习成本低</a:t>
            </a:r>
            <a:r>
              <a:rPr lang="zh-CN" altLang="en-US" dirty="0" smtClean="0"/>
              <a:t>，可以</a:t>
            </a:r>
            <a:r>
              <a:rPr lang="zh-CN" altLang="en-US" b="1" u="sng" dirty="0" smtClean="0"/>
              <a:t>通过类似</a:t>
            </a:r>
            <a:r>
              <a:rPr lang="en-US" altLang="zh-CN" b="1" u="sng" dirty="0" smtClean="0"/>
              <a:t>SQL</a:t>
            </a:r>
            <a:r>
              <a:rPr lang="zh-CN" altLang="en-US" b="1" u="sng" dirty="0" smtClean="0"/>
              <a:t>语句快速实现简单的</a:t>
            </a:r>
            <a:r>
              <a:rPr lang="en-US" altLang="zh-CN" b="1" u="sng" dirty="0" err="1" smtClean="0"/>
              <a:t>MapReduce</a:t>
            </a:r>
            <a:r>
              <a:rPr lang="zh-CN" altLang="en-US" b="1" u="sng" dirty="0" smtClean="0"/>
              <a:t>统计</a:t>
            </a:r>
            <a:r>
              <a:rPr lang="zh-CN" altLang="en-US" dirty="0" smtClean="0"/>
              <a:t>，不需发专门的</a:t>
            </a:r>
            <a:r>
              <a:rPr lang="en-US" altLang="zh-CN" dirty="0" err="1" smtClean="0"/>
              <a:t>MapReduce</a:t>
            </a:r>
            <a:r>
              <a:rPr lang="zh-CN" altLang="en-US" dirty="0" smtClean="0"/>
              <a:t>应用，适合基于数据仓库的统计分析需要。</a:t>
            </a:r>
            <a:endParaRPr lang="zh-CN" altLang="en-US"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descr="C:\Users\lenovo\AppData\Roaming\Tencent\Users\527899385\QQ\WinTemp\RichOle\45LL(V62ADYAR3BJVG{VP07.png"/>
          <p:cNvPicPr/>
          <p:nvPr/>
        </p:nvPicPr>
        <p:blipFill>
          <a:blip r:embed="rId2"/>
          <a:srcRect/>
          <a:stretch>
            <a:fillRect/>
          </a:stretch>
        </p:blipFill>
        <p:spPr bwMode="auto">
          <a:xfrm>
            <a:off x="642910" y="500042"/>
            <a:ext cx="7358114" cy="5357850"/>
          </a:xfrm>
          <a:prstGeom prst="rect">
            <a:avLst/>
          </a:prstGeom>
          <a:noFill/>
          <a:ln w="9525">
            <a:noFill/>
            <a:miter lim="800000"/>
            <a:headEnd/>
            <a:tailEnd/>
          </a:ln>
        </p:spPr>
      </p:pic>
      <p:sp>
        <p:nvSpPr>
          <p:cNvPr id="7" name="TextBox 6"/>
          <p:cNvSpPr txBox="1"/>
          <p:nvPr/>
        </p:nvSpPr>
        <p:spPr>
          <a:xfrm>
            <a:off x="2857488" y="6060064"/>
            <a:ext cx="30003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altLang="zh-CN" dirty="0" smtClean="0"/>
              <a:t>6-17 Apache Hive </a:t>
            </a:r>
            <a:r>
              <a:rPr lang="zh-CN" altLang="en-US" dirty="0" smtClean="0"/>
              <a:t>官网</a:t>
            </a:r>
            <a:endParaRPr lang="zh-CN" altLang="en-US" dirty="0"/>
          </a:p>
        </p:txBody>
      </p:sp>
      <p:cxnSp>
        <p:nvCxnSpPr>
          <p:cNvPr id="3" name="直接连接符 2"/>
          <p:cNvCxnSpPr/>
          <p:nvPr/>
        </p:nvCxnSpPr>
        <p:spPr>
          <a:xfrm>
            <a:off x="2857488" y="2708920"/>
            <a:ext cx="25786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04048" y="2924944"/>
            <a:ext cx="2520280" cy="369332"/>
          </a:xfrm>
          <a:prstGeom prst="rect">
            <a:avLst/>
          </a:prstGeom>
          <a:noFill/>
          <a:ln>
            <a:solidFill>
              <a:srgbClr val="FF0000"/>
            </a:solidFill>
          </a:ln>
        </p:spPr>
        <p:txBody>
          <a:bodyPr wrap="square" rtlCol="0">
            <a:spAutoFit/>
          </a:bodyPr>
          <a:lstStyle/>
          <a:p>
            <a:r>
              <a:rPr lang="zh-CN" altLang="en-US" dirty="0" smtClean="0"/>
              <a:t>类</a:t>
            </a:r>
            <a:r>
              <a:rPr lang="en-US" altLang="zh-CN" dirty="0" smtClean="0"/>
              <a:t>SQL</a:t>
            </a:r>
            <a:r>
              <a:rPr lang="zh-CN" altLang="en-US" dirty="0" smtClean="0"/>
              <a:t>的</a:t>
            </a:r>
            <a:r>
              <a:rPr lang="en-US" altLang="zh-CN" dirty="0" err="1" smtClean="0"/>
              <a:t>HiveQL</a:t>
            </a:r>
            <a:r>
              <a:rPr lang="zh-CN" altLang="en-US" dirty="0" smtClean="0"/>
              <a:t>语言</a:t>
            </a:r>
            <a:endParaRPr lang="zh-CN" altLang="en-US" dirty="0"/>
          </a:p>
        </p:txBody>
      </p:sp>
      <p:cxnSp>
        <p:nvCxnSpPr>
          <p:cNvPr id="10" name="曲线连接符 9"/>
          <p:cNvCxnSpPr>
            <a:endCxn id="8" idx="1"/>
          </p:cNvCxnSpPr>
          <p:nvPr/>
        </p:nvCxnSpPr>
        <p:spPr>
          <a:xfrm>
            <a:off x="4572000" y="2708920"/>
            <a:ext cx="432048" cy="40069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6.4.3 Pig</a:t>
            </a:r>
            <a:endParaRPr lang="zh-CN" altLang="en-US" dirty="0"/>
          </a:p>
        </p:txBody>
      </p:sp>
      <p:sp>
        <p:nvSpPr>
          <p:cNvPr id="3" name="内容占位符 2"/>
          <p:cNvSpPr>
            <a:spLocks noGrp="1"/>
          </p:cNvSpPr>
          <p:nvPr>
            <p:ph idx="1"/>
          </p:nvPr>
        </p:nvSpPr>
        <p:spPr>
          <a:xfrm>
            <a:off x="609600" y="1500175"/>
            <a:ext cx="7962928" cy="4762910"/>
          </a:xfrm>
        </p:spPr>
        <p:txBody>
          <a:bodyPr/>
          <a:lstStyle/>
          <a:p>
            <a:r>
              <a:rPr lang="en-US" b="1" dirty="0" smtClean="0"/>
              <a:t>Pig</a:t>
            </a:r>
            <a:r>
              <a:rPr lang="zh-CN" altLang="en-US" dirty="0" smtClean="0"/>
              <a:t>建立在</a:t>
            </a:r>
            <a:r>
              <a:rPr lang="en-US" dirty="0" err="1" smtClean="0"/>
              <a:t>MapReduce</a:t>
            </a:r>
            <a:r>
              <a:rPr lang="zh-CN" altLang="en-US" dirty="0" smtClean="0"/>
              <a:t>之上，其目的</a:t>
            </a:r>
            <a:r>
              <a:rPr lang="zh-CN" altLang="en-US" b="1" u="sng" dirty="0" smtClean="0"/>
              <a:t>是弥补</a:t>
            </a:r>
            <a:r>
              <a:rPr lang="en-US" b="1" u="sng" dirty="0" err="1" smtClean="0"/>
              <a:t>MapReduce</a:t>
            </a:r>
            <a:r>
              <a:rPr lang="zh-CN" altLang="en-US" b="1" u="sng" dirty="0" smtClean="0"/>
              <a:t>编程的复杂性</a:t>
            </a:r>
            <a:r>
              <a:rPr lang="en-US" dirty="0" smtClean="0"/>
              <a:t>——</a:t>
            </a:r>
            <a:r>
              <a:rPr lang="zh-CN" altLang="en-US" dirty="0" smtClean="0"/>
              <a:t>程序员不仅需要关注数据，而且还需要关注</a:t>
            </a:r>
            <a:r>
              <a:rPr lang="en-US" dirty="0" err="1" smtClean="0"/>
              <a:t>MapReduce</a:t>
            </a:r>
            <a:r>
              <a:rPr lang="zh-CN" altLang="en-US" dirty="0" smtClean="0"/>
              <a:t>的执行过程，包括编写</a:t>
            </a:r>
            <a:r>
              <a:rPr lang="en-US" dirty="0" err="1" smtClean="0"/>
              <a:t>Mapper</a:t>
            </a:r>
            <a:r>
              <a:rPr lang="zh-CN" altLang="en-US" dirty="0" smtClean="0"/>
              <a:t>和</a:t>
            </a:r>
            <a:r>
              <a:rPr lang="en-US" dirty="0" smtClean="0"/>
              <a:t>Reducer</a:t>
            </a:r>
            <a:r>
              <a:rPr lang="zh-CN" altLang="en-US" dirty="0" smtClean="0"/>
              <a:t>，编译盒打包代码、提交作业和结果检索等。</a:t>
            </a:r>
            <a:endParaRPr lang="en-US" altLang="zh-CN" dirty="0" smtClean="0"/>
          </a:p>
          <a:p>
            <a:r>
              <a:rPr lang="en-US" dirty="0" smtClean="0">
                <a:solidFill>
                  <a:srgbClr val="FF0000"/>
                </a:solidFill>
              </a:rPr>
              <a:t>Pig</a:t>
            </a:r>
            <a:r>
              <a:rPr lang="zh-CN" altLang="en-US" dirty="0" smtClean="0">
                <a:solidFill>
                  <a:srgbClr val="FF0000"/>
                </a:solidFill>
              </a:rPr>
              <a:t>较好地</a:t>
            </a:r>
            <a:r>
              <a:rPr lang="zh-CN" altLang="en-US" b="1" u="sng" dirty="0" smtClean="0">
                <a:solidFill>
                  <a:srgbClr val="FF0000"/>
                </a:solidFill>
              </a:rPr>
              <a:t>封装了</a:t>
            </a:r>
            <a:r>
              <a:rPr lang="en-US" b="1" u="sng" dirty="0" err="1" smtClean="0">
                <a:solidFill>
                  <a:srgbClr val="FF0000"/>
                </a:solidFill>
              </a:rPr>
              <a:t>MapReduce</a:t>
            </a:r>
            <a:r>
              <a:rPr lang="zh-CN" altLang="en-US" b="1" u="sng" dirty="0" smtClean="0">
                <a:solidFill>
                  <a:srgbClr val="FF0000"/>
                </a:solidFill>
              </a:rPr>
              <a:t>的处理过程</a:t>
            </a:r>
            <a:r>
              <a:rPr lang="zh-CN" altLang="en-US" dirty="0" smtClean="0">
                <a:solidFill>
                  <a:srgbClr val="FF0000"/>
                </a:solidFill>
              </a:rPr>
              <a:t>，</a:t>
            </a:r>
            <a:r>
              <a:rPr lang="zh-CN" altLang="en-US" b="1" u="sng" dirty="0" smtClean="0">
                <a:solidFill>
                  <a:srgbClr val="FF0000"/>
                </a:solidFill>
              </a:rPr>
              <a:t>使程序员更加关注数据，而不是程序的执行过程</a:t>
            </a:r>
            <a:r>
              <a:rPr lang="zh-CN" altLang="en-US" dirty="0" smtClean="0">
                <a:solidFill>
                  <a:srgbClr val="FF0000"/>
                </a:solidFill>
              </a:rPr>
              <a:t>。</a:t>
            </a:r>
          </a:p>
          <a:p>
            <a:r>
              <a:rPr lang="en-US" b="1" u="sng" dirty="0" smtClean="0">
                <a:solidFill>
                  <a:srgbClr val="FF0000"/>
                </a:solidFill>
              </a:rPr>
              <a:t>Pig</a:t>
            </a:r>
            <a:r>
              <a:rPr lang="zh-CN" altLang="en-US" b="1" u="sng" dirty="0" smtClean="0">
                <a:solidFill>
                  <a:srgbClr val="FF0000"/>
                </a:solidFill>
              </a:rPr>
              <a:t>的核心</a:t>
            </a:r>
            <a:r>
              <a:rPr lang="zh-CN" altLang="en-US" dirty="0" smtClean="0">
                <a:solidFill>
                  <a:srgbClr val="FF0000"/>
                </a:solidFill>
              </a:rPr>
              <a:t>是一种</a:t>
            </a:r>
            <a:r>
              <a:rPr lang="zh-CN" altLang="en-US" b="1" dirty="0" smtClean="0">
                <a:solidFill>
                  <a:srgbClr val="FF0000"/>
                </a:solidFill>
              </a:rPr>
              <a:t>数据分析语言</a:t>
            </a:r>
            <a:r>
              <a:rPr lang="zh-CN" altLang="en-US" dirty="0" smtClean="0"/>
              <a:t>，主要包含两个部分：</a:t>
            </a:r>
          </a:p>
          <a:p>
            <a:pPr lvl="1"/>
            <a:r>
              <a:rPr lang="en-US" sz="2400" b="1" u="sng" dirty="0" smtClean="0"/>
              <a:t>Pig Latin</a:t>
            </a:r>
            <a:r>
              <a:rPr lang="zh-CN" altLang="en-US" sz="2400" b="1" u="sng" dirty="0" smtClean="0"/>
              <a:t>语言</a:t>
            </a:r>
            <a:r>
              <a:rPr lang="zh-CN" altLang="en-US" sz="2400" u="sng" dirty="0" smtClean="0"/>
              <a:t>：数据分析的描述语言</a:t>
            </a:r>
            <a:r>
              <a:rPr lang="zh-CN" altLang="en-US" sz="2400" dirty="0" smtClean="0"/>
              <a:t>；</a:t>
            </a:r>
          </a:p>
          <a:p>
            <a:pPr lvl="1"/>
            <a:r>
              <a:rPr lang="en-US" sz="2400" dirty="0" smtClean="0"/>
              <a:t>Pig </a:t>
            </a:r>
            <a:r>
              <a:rPr lang="zh-CN" altLang="en-US" sz="2400" dirty="0" smtClean="0"/>
              <a:t>执行环境：</a:t>
            </a:r>
            <a:r>
              <a:rPr lang="en-US" sz="2400" dirty="0" smtClean="0"/>
              <a:t>Pig Latin</a:t>
            </a:r>
            <a:r>
              <a:rPr lang="zh-CN" altLang="en-US" sz="2400" dirty="0" smtClean="0"/>
              <a:t>的执行环境，如单个</a:t>
            </a:r>
            <a:r>
              <a:rPr lang="en-US" sz="2400" dirty="0" smtClean="0"/>
              <a:t>JVM</a:t>
            </a:r>
            <a:r>
              <a:rPr lang="zh-CN" altLang="en-US" sz="2400" dirty="0" smtClean="0"/>
              <a:t>本地执行环境和</a:t>
            </a:r>
            <a:r>
              <a:rPr lang="en-US" sz="2400" dirty="0" err="1" smtClean="0"/>
              <a:t>Hadoop</a:t>
            </a:r>
            <a:r>
              <a:rPr lang="zh-CN" altLang="en-US" sz="2400" dirty="0" smtClean="0"/>
              <a:t>集群上的分布式执行环境。</a:t>
            </a:r>
          </a:p>
          <a:p>
            <a:endParaRPr lang="zh-CN" altLang="en-US"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descr="C:\Users\lenovo\AppData\Roaming\Tencent\Users\527899385\QQ\WinTemp\RichOle\3G$$388P}}V672AU_78O`1R.png"/>
          <p:cNvPicPr/>
          <p:nvPr/>
        </p:nvPicPr>
        <p:blipFill>
          <a:blip r:embed="rId2"/>
          <a:srcRect/>
          <a:stretch>
            <a:fillRect/>
          </a:stretch>
        </p:blipFill>
        <p:spPr bwMode="auto">
          <a:xfrm>
            <a:off x="642910" y="357166"/>
            <a:ext cx="7786742" cy="5643602"/>
          </a:xfrm>
          <a:prstGeom prst="rect">
            <a:avLst/>
          </a:prstGeom>
          <a:noFill/>
          <a:ln w="9525">
            <a:noFill/>
            <a:miter lim="800000"/>
            <a:headEnd/>
            <a:tailEnd/>
          </a:ln>
        </p:spPr>
      </p:pic>
      <p:sp>
        <p:nvSpPr>
          <p:cNvPr id="7" name="TextBox 6"/>
          <p:cNvSpPr txBox="1"/>
          <p:nvPr/>
        </p:nvSpPr>
        <p:spPr>
          <a:xfrm>
            <a:off x="2857488" y="6143644"/>
            <a:ext cx="278608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6-18 Apache Pig </a:t>
            </a:r>
            <a:r>
              <a:rPr lang="zh-CN" altLang="en-US" dirty="0"/>
              <a:t>官网</a:t>
            </a:r>
          </a:p>
        </p:txBody>
      </p:sp>
    </p:spTree>
  </p:cSld>
  <p:clrMapOvr>
    <a:masterClrMapping/>
  </p:clrMapOvr>
  <p:transition>
    <p:blinds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2004" y="1071546"/>
            <a:ext cx="8153400" cy="4762910"/>
          </a:xfrm>
        </p:spPr>
        <p:txBody>
          <a:bodyPr/>
          <a:lstStyle/>
          <a:p>
            <a:pPr>
              <a:buNone/>
            </a:pPr>
            <a:r>
              <a:rPr lang="en-US" sz="2800" dirty="0" smtClean="0"/>
              <a:t>Pig Latin</a:t>
            </a:r>
            <a:r>
              <a:rPr lang="zh-CN" altLang="en-US" sz="2800" dirty="0" smtClean="0"/>
              <a:t>语言的主要特征有：</a:t>
            </a:r>
            <a:endParaRPr lang="en-US" altLang="zh-CN" sz="2800" dirty="0" smtClean="0"/>
          </a:p>
          <a:p>
            <a:pPr>
              <a:buNone/>
            </a:pPr>
            <a:endParaRPr lang="zh-CN" altLang="en-US" sz="2800" dirty="0" smtClean="0"/>
          </a:p>
          <a:p>
            <a:pPr lvl="0"/>
            <a:r>
              <a:rPr lang="zh-CN" altLang="en-US" sz="2800" b="1" dirty="0" smtClean="0"/>
              <a:t>易于编程：</a:t>
            </a:r>
            <a:r>
              <a:rPr lang="zh-CN" altLang="en-US" sz="2800" dirty="0" smtClean="0"/>
              <a:t>在</a:t>
            </a:r>
            <a:r>
              <a:rPr lang="en-US" sz="2800" dirty="0" smtClean="0"/>
              <a:t>Pig Latin</a:t>
            </a:r>
            <a:r>
              <a:rPr lang="zh-CN" altLang="en-US" sz="2800" dirty="0" smtClean="0"/>
              <a:t>中，</a:t>
            </a:r>
            <a:r>
              <a:rPr lang="zh-CN" altLang="en-US" sz="2800" b="1" u="sng" dirty="0" smtClean="0"/>
              <a:t>可以将涉及多个数据转换的复杂任务定义为数据流</a:t>
            </a:r>
            <a:r>
              <a:rPr lang="zh-CN" altLang="en-US" sz="2800" dirty="0" smtClean="0"/>
              <a:t>，易于理解、编程和维护。</a:t>
            </a:r>
          </a:p>
          <a:p>
            <a:pPr lvl="0"/>
            <a:r>
              <a:rPr lang="zh-CN" altLang="en-US" sz="2800" b="1" dirty="0" smtClean="0"/>
              <a:t>便于优化</a:t>
            </a:r>
            <a:r>
              <a:rPr lang="zh-CN" altLang="en-US" sz="2800" dirty="0" smtClean="0"/>
              <a:t>：</a:t>
            </a:r>
            <a:r>
              <a:rPr lang="en-US" sz="2800" b="1" u="sng" dirty="0" smtClean="0"/>
              <a:t>Pig Latin</a:t>
            </a:r>
            <a:r>
              <a:rPr lang="zh-CN" altLang="en-US" sz="2800" b="1" u="sng" dirty="0" smtClean="0"/>
              <a:t>支持自动优化程序执行过程</a:t>
            </a:r>
            <a:r>
              <a:rPr lang="zh-CN" altLang="en-US" sz="2800" dirty="0" smtClean="0"/>
              <a:t>，使程序员</a:t>
            </a:r>
            <a:r>
              <a:rPr lang="zh-CN" altLang="en-US" sz="2800" b="1" u="sng" dirty="0" smtClean="0"/>
              <a:t>关注业务需求</a:t>
            </a:r>
            <a:r>
              <a:rPr lang="zh-CN" altLang="en-US" sz="2800" dirty="0" smtClean="0"/>
              <a:t>，而不是程序执行过程。</a:t>
            </a:r>
          </a:p>
          <a:p>
            <a:pPr lvl="0"/>
            <a:r>
              <a:rPr lang="zh-CN" altLang="en-US" sz="2800" b="1" dirty="0" smtClean="0"/>
              <a:t>灵活性：</a:t>
            </a:r>
            <a:r>
              <a:rPr lang="zh-CN" altLang="en-US" sz="2800" dirty="0" smtClean="0"/>
              <a:t>用户可以根据特定需求自定义函数。</a:t>
            </a:r>
          </a:p>
          <a:p>
            <a:endParaRPr lang="zh-CN" altLang="en-US"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1577"/>
            <a:ext cx="8540750" cy="821913"/>
          </a:xfrm>
        </p:spPr>
        <p:txBody>
          <a:bodyPr/>
          <a:lstStyle/>
          <a:p>
            <a:r>
              <a:rPr lang="en-US" altLang="zh-CN" dirty="0" smtClean="0"/>
              <a:t>Pig VS Hive</a:t>
            </a:r>
            <a:endParaRPr lang="zh-CN" altLang="en-US" dirty="0"/>
          </a:p>
        </p:txBody>
      </p:sp>
      <p:sp>
        <p:nvSpPr>
          <p:cNvPr id="3" name="内容占位符 2"/>
          <p:cNvSpPr>
            <a:spLocks noGrp="1"/>
          </p:cNvSpPr>
          <p:nvPr>
            <p:ph idx="1"/>
          </p:nvPr>
        </p:nvSpPr>
        <p:spPr>
          <a:xfrm>
            <a:off x="323528" y="1124744"/>
            <a:ext cx="8153400" cy="5112568"/>
          </a:xfrm>
        </p:spPr>
        <p:txBody>
          <a:bodyPr>
            <a:noAutofit/>
          </a:bodyPr>
          <a:lstStyle/>
          <a:p>
            <a:pPr lvl="0">
              <a:lnSpc>
                <a:spcPct val="100000"/>
              </a:lnSpc>
            </a:pPr>
            <a:r>
              <a:rPr lang="zh-CN" altLang="zh-CN" sz="2200" b="1" u="sng" dirty="0">
                <a:latin typeface="Arial Unicode MS" panose="020B0604020202020204" pitchFamily="34" charset="-122"/>
              </a:rPr>
              <a:t>Pig是一种编程语言，它简化了Hadoop常见的工作任务</a:t>
            </a:r>
            <a:r>
              <a:rPr lang="zh-CN" altLang="zh-CN" sz="2200" dirty="0" smtClean="0">
                <a:latin typeface="Arial Unicode MS" panose="020B0604020202020204" pitchFamily="34" charset="-122"/>
              </a:rPr>
              <a:t>。</a:t>
            </a:r>
            <a:endParaRPr lang="en-US" altLang="zh-CN" sz="2200" dirty="0" smtClean="0">
              <a:latin typeface="Arial Unicode MS" panose="020B0604020202020204" pitchFamily="34" charset="-122"/>
            </a:endParaRPr>
          </a:p>
          <a:p>
            <a:pPr marL="0" lvl="0" indent="0">
              <a:lnSpc>
                <a:spcPct val="100000"/>
              </a:lnSpc>
              <a:buNone/>
            </a:pPr>
            <a:r>
              <a:rPr lang="en-US" altLang="zh-CN" sz="2200" dirty="0">
                <a:latin typeface="Arial Unicode MS" panose="020B0604020202020204" pitchFamily="34" charset="-122"/>
              </a:rPr>
              <a:t> </a:t>
            </a:r>
            <a:r>
              <a:rPr lang="en-US" altLang="zh-CN" sz="2200" dirty="0" smtClean="0">
                <a:latin typeface="Arial Unicode MS" panose="020B0604020202020204" pitchFamily="34" charset="-122"/>
              </a:rPr>
              <a:t>  </a:t>
            </a:r>
            <a:r>
              <a:rPr lang="zh-CN" altLang="zh-CN" sz="2200" dirty="0" smtClean="0">
                <a:latin typeface="Arial Unicode MS" panose="020B0604020202020204" pitchFamily="34" charset="-122"/>
              </a:rPr>
              <a:t>Pig</a:t>
            </a:r>
            <a:r>
              <a:rPr lang="zh-CN" altLang="zh-CN" sz="2200" dirty="0">
                <a:latin typeface="Arial Unicode MS" panose="020B0604020202020204" pitchFamily="34" charset="-122"/>
              </a:rPr>
              <a:t>可加载数据、表达转换数据以及存储最终结果。Pig内置的操作使得半结构化数据变得有意义（如日志文件）。同时Pig可扩展使用Java中添加的自定义数据类型并支持数据转换</a:t>
            </a:r>
            <a:r>
              <a:rPr lang="zh-CN" altLang="zh-CN" sz="2200" dirty="0"/>
              <a:t> </a:t>
            </a:r>
            <a:r>
              <a:rPr lang="zh-CN" altLang="en-US" sz="2200" dirty="0" smtClean="0"/>
              <a:t>。</a:t>
            </a:r>
            <a:endParaRPr lang="en-US" altLang="zh-CN" sz="2200" dirty="0" smtClean="0"/>
          </a:p>
          <a:p>
            <a:pPr>
              <a:lnSpc>
                <a:spcPct val="100000"/>
              </a:lnSpc>
            </a:pPr>
            <a:r>
              <a:rPr lang="zh-CN" altLang="zh-CN" sz="2200" b="1" u="sng" dirty="0">
                <a:latin typeface="Arial Unicode MS" panose="020B0604020202020204" pitchFamily="34" charset="-122"/>
              </a:rPr>
              <a:t>Hive在Hadoop中扮演数据仓库的角色</a:t>
            </a:r>
            <a:r>
              <a:rPr lang="zh-CN" altLang="zh-CN" sz="2200" dirty="0" smtClean="0">
                <a:latin typeface="Arial Unicode MS" panose="020B0604020202020204" pitchFamily="34" charset="-122"/>
              </a:rPr>
              <a:t>。</a:t>
            </a:r>
            <a:endParaRPr lang="en-US" altLang="zh-CN" sz="2200" dirty="0" smtClean="0">
              <a:latin typeface="Arial Unicode MS" panose="020B0604020202020204" pitchFamily="34" charset="-122"/>
            </a:endParaRPr>
          </a:p>
          <a:p>
            <a:pPr marL="0" indent="0">
              <a:lnSpc>
                <a:spcPct val="100000"/>
              </a:lnSpc>
              <a:buNone/>
            </a:pPr>
            <a:r>
              <a:rPr lang="en-US" altLang="zh-CN" sz="2200" dirty="0">
                <a:latin typeface="Arial Unicode MS" panose="020B0604020202020204" pitchFamily="34" charset="-122"/>
              </a:rPr>
              <a:t> </a:t>
            </a:r>
            <a:r>
              <a:rPr lang="en-US" altLang="zh-CN" sz="2200" dirty="0" smtClean="0">
                <a:latin typeface="Arial Unicode MS" panose="020B0604020202020204" pitchFamily="34" charset="-122"/>
              </a:rPr>
              <a:t>  </a:t>
            </a:r>
            <a:r>
              <a:rPr lang="zh-CN" altLang="zh-CN" sz="2200" dirty="0" smtClean="0">
                <a:latin typeface="Arial Unicode MS" panose="020B0604020202020204" pitchFamily="34" charset="-122"/>
              </a:rPr>
              <a:t>Hive</a:t>
            </a:r>
            <a:r>
              <a:rPr lang="zh-CN" altLang="zh-CN" sz="2200" dirty="0">
                <a:latin typeface="Arial Unicode MS" panose="020B0604020202020204" pitchFamily="34" charset="-122"/>
              </a:rPr>
              <a:t>添加数据的结构在HDFS（hive superimposes structure on data in HDFS），并允许使用类似于SQL语法进行数据查询。与Pig一样，Hive的</a:t>
            </a:r>
            <a:r>
              <a:rPr lang="zh-CN" altLang="zh-CN" sz="2200" b="1" u="sng" dirty="0">
                <a:latin typeface="Arial Unicode MS" panose="020B0604020202020204" pitchFamily="34" charset="-122"/>
              </a:rPr>
              <a:t>核心功能是可扩展的</a:t>
            </a:r>
            <a:r>
              <a:rPr lang="zh-CN" altLang="zh-CN" sz="2200" dirty="0">
                <a:latin typeface="Arial Unicode MS" panose="020B0604020202020204" pitchFamily="34" charset="-122"/>
              </a:rPr>
              <a:t>。</a:t>
            </a:r>
            <a:r>
              <a:rPr lang="zh-CN" altLang="zh-CN" sz="2200" dirty="0"/>
              <a:t> </a:t>
            </a:r>
            <a:endParaRPr lang="zh-CN" altLang="zh-CN" sz="2200" dirty="0">
              <a:latin typeface="Arial" panose="020B0604020202020204" pitchFamily="34" charset="0"/>
            </a:endParaRPr>
          </a:p>
          <a:p>
            <a:endParaRPr lang="zh-CN" altLang="en-US" sz="2200" dirty="0"/>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14" name="矩形 13"/>
          <p:cNvSpPr/>
          <p:nvPr/>
        </p:nvSpPr>
        <p:spPr>
          <a:xfrm>
            <a:off x="4788024" y="5229200"/>
            <a:ext cx="2550698" cy="369332"/>
          </a:xfrm>
          <a:prstGeom prst="rect">
            <a:avLst/>
          </a:prstGeom>
        </p:spPr>
        <p:txBody>
          <a:bodyPr wrap="none">
            <a:spAutoFit/>
          </a:bodyPr>
          <a:lstStyle/>
          <a:p>
            <a:r>
              <a:rPr lang="en-US" altLang="zh-CN" b="1" dirty="0" err="1" smtClean="0"/>
              <a:t>From《Hadoop</a:t>
            </a:r>
            <a:r>
              <a:rPr lang="zh-CN" altLang="en-US" b="1" dirty="0"/>
              <a:t>实战</a:t>
            </a:r>
            <a:r>
              <a:rPr lang="en-US" altLang="zh-CN" b="1" dirty="0"/>
              <a:t>》</a:t>
            </a:r>
          </a:p>
        </p:txBody>
      </p:sp>
    </p:spTree>
    <p:extLst>
      <p:ext uri="{BB962C8B-B14F-4D97-AF65-F5344CB8AC3E}">
        <p14:creationId xmlns:p14="http://schemas.microsoft.com/office/powerpoint/2010/main" val="3809489755"/>
      </p:ext>
    </p:extLst>
  </p:cSld>
  <p:clrMapOvr>
    <a:masterClrMapping/>
  </p:clrMapOvr>
  <p:transition>
    <p:blinds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Pig VS Hive</a:t>
            </a:r>
            <a:endParaRPr lang="zh-CN" altLang="en-US" dirty="0"/>
          </a:p>
        </p:txBody>
      </p:sp>
      <p:sp>
        <p:nvSpPr>
          <p:cNvPr id="3" name="内容占位符 2"/>
          <p:cNvSpPr>
            <a:spLocks noGrp="1"/>
          </p:cNvSpPr>
          <p:nvPr>
            <p:ph idx="1"/>
          </p:nvPr>
        </p:nvSpPr>
        <p:spPr/>
        <p:txBody>
          <a:bodyPr/>
          <a:lstStyle/>
          <a:p>
            <a:r>
              <a:rPr lang="zh-CN" altLang="zh-CN" dirty="0">
                <a:latin typeface="Arial Unicode MS" panose="020B0604020202020204" pitchFamily="34" charset="-122"/>
              </a:rPr>
              <a:t>Hive更适合于数据仓库的任务，Hive主要用于静态的结构以及需要经常分析的工作。Hive与SQL相似促使其成为Hadoop与其他BI工具结合的理想交集</a:t>
            </a:r>
            <a:r>
              <a:rPr lang="zh-CN" altLang="zh-CN" dirty="0" smtClean="0">
                <a:latin typeface="Arial Unicode MS" panose="020B0604020202020204" pitchFamily="34" charset="-122"/>
              </a:rPr>
              <a:t>。</a:t>
            </a:r>
            <a:endParaRPr lang="en-US" altLang="zh-CN" dirty="0" smtClean="0">
              <a:latin typeface="Arial Unicode MS" panose="020B0604020202020204" pitchFamily="34" charset="-122"/>
            </a:endParaRPr>
          </a:p>
          <a:p>
            <a:endParaRPr lang="en-US" altLang="zh-CN" dirty="0" smtClean="0">
              <a:latin typeface="Arial Unicode MS" panose="020B0604020202020204" pitchFamily="34" charset="-122"/>
            </a:endParaRPr>
          </a:p>
          <a:p>
            <a:r>
              <a:rPr lang="zh-CN" altLang="zh-CN" dirty="0" smtClean="0">
                <a:latin typeface="Arial Unicode MS" panose="020B0604020202020204" pitchFamily="34" charset="-122"/>
              </a:rPr>
              <a:t>Pig</a:t>
            </a:r>
            <a:r>
              <a:rPr lang="zh-CN" altLang="zh-CN" dirty="0">
                <a:latin typeface="Arial Unicode MS" panose="020B0604020202020204" pitchFamily="34" charset="-122"/>
              </a:rPr>
              <a:t>赋予开发人员在大数据集领域更多的灵活性，</a:t>
            </a:r>
            <a:r>
              <a:rPr lang="zh-CN" altLang="zh-CN" b="1" u="sng" dirty="0">
                <a:latin typeface="Arial Unicode MS" panose="020B0604020202020204" pitchFamily="34" charset="-122"/>
              </a:rPr>
              <a:t>并允许开发简洁的脚本</a:t>
            </a:r>
            <a:r>
              <a:rPr lang="zh-CN" altLang="zh-CN" dirty="0">
                <a:latin typeface="Arial Unicode MS" panose="020B0604020202020204" pitchFamily="34" charset="-122"/>
              </a:rPr>
              <a:t>用于</a:t>
            </a:r>
            <a:r>
              <a:rPr lang="zh-CN" altLang="zh-CN" b="1" u="sng" dirty="0">
                <a:latin typeface="Arial Unicode MS" panose="020B0604020202020204" pitchFamily="34" charset="-122"/>
              </a:rPr>
              <a:t>转换数据流以便嵌入到较大的应用程序</a:t>
            </a:r>
            <a:r>
              <a:rPr lang="zh-CN" altLang="zh-CN" dirty="0" smtClean="0">
                <a:latin typeface="Arial Unicode MS" panose="020B0604020202020204" pitchFamily="34" charset="-122"/>
              </a:rPr>
              <a:t>。</a:t>
            </a:r>
            <a:endParaRPr lang="en-US" altLang="zh-CN" dirty="0" smtClean="0">
              <a:latin typeface="Arial Unicode MS" panose="020B0604020202020204" pitchFamily="34" charset="-122"/>
            </a:endParaRPr>
          </a:p>
          <a:p>
            <a:endParaRPr lang="en-US" altLang="zh-CN" dirty="0">
              <a:latin typeface="Arial Unicode MS" panose="020B0604020202020204" pitchFamily="34" charset="-122"/>
            </a:endParaRPr>
          </a:p>
          <a:p>
            <a:r>
              <a:rPr lang="zh-CN" altLang="zh-CN" dirty="0" smtClean="0">
                <a:latin typeface="Arial Unicode MS" panose="020B0604020202020204" pitchFamily="34" charset="-122"/>
              </a:rPr>
              <a:t>Pig</a:t>
            </a:r>
            <a:r>
              <a:rPr lang="zh-CN" altLang="zh-CN" dirty="0">
                <a:latin typeface="Arial Unicode MS" panose="020B0604020202020204" pitchFamily="34" charset="-122"/>
              </a:rPr>
              <a:t>相比Hive相对轻量，</a:t>
            </a:r>
            <a:r>
              <a:rPr lang="zh-CN" altLang="zh-CN" b="1" u="sng" dirty="0">
                <a:latin typeface="Arial Unicode MS" panose="020B0604020202020204" pitchFamily="34" charset="-122"/>
              </a:rPr>
              <a:t>它主要的优势是相比于直接使用Hadoop Java APIs可大幅削减代码量</a:t>
            </a:r>
            <a:r>
              <a:rPr lang="zh-CN" altLang="zh-CN" dirty="0"/>
              <a:t> </a:t>
            </a:r>
            <a:r>
              <a:rPr lang="zh-CN" altLang="en-US" dirty="0"/>
              <a:t>。</a:t>
            </a:r>
            <a:endParaRPr lang="zh-CN" altLang="zh-CN" dirty="0">
              <a:latin typeface="Arial" panose="020B0604020202020204" pitchFamily="34" charset="0"/>
            </a:endParaRPr>
          </a:p>
          <a:p>
            <a:endParaRPr lang="zh-CN" altLang="en-US" dirty="0"/>
          </a:p>
        </p:txBody>
      </p:sp>
      <p:sp>
        <p:nvSpPr>
          <p:cNvPr id="4" name="文本占位符 3"/>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6" name="矩形 5"/>
          <p:cNvSpPr/>
          <p:nvPr/>
        </p:nvSpPr>
        <p:spPr>
          <a:xfrm>
            <a:off x="4788024" y="5229200"/>
            <a:ext cx="2550698" cy="369332"/>
          </a:xfrm>
          <a:prstGeom prst="rect">
            <a:avLst/>
          </a:prstGeom>
        </p:spPr>
        <p:txBody>
          <a:bodyPr wrap="none">
            <a:spAutoFit/>
          </a:bodyPr>
          <a:lstStyle/>
          <a:p>
            <a:r>
              <a:rPr lang="en-US" altLang="zh-CN" b="1" dirty="0" err="1" smtClean="0"/>
              <a:t>From《Hadoop</a:t>
            </a:r>
            <a:r>
              <a:rPr lang="zh-CN" altLang="en-US" b="1" dirty="0"/>
              <a:t>实战</a:t>
            </a:r>
            <a:r>
              <a:rPr lang="en-US" altLang="zh-CN" b="1" dirty="0"/>
              <a:t>》</a:t>
            </a:r>
          </a:p>
        </p:txBody>
      </p:sp>
    </p:spTree>
    <p:extLst>
      <p:ext uri="{BB962C8B-B14F-4D97-AF65-F5344CB8AC3E}">
        <p14:creationId xmlns:p14="http://schemas.microsoft.com/office/powerpoint/2010/main" val="464887962"/>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a:t>
            </a:r>
            <a:r>
              <a:rPr lang="zh-CN" altLang="en-US" dirty="0" smtClean="0"/>
              <a:t>集中式计算</a:t>
            </a:r>
            <a:endParaRPr lang="zh-CN" altLang="en-US" dirty="0"/>
          </a:p>
        </p:txBody>
      </p:sp>
      <p:sp>
        <p:nvSpPr>
          <p:cNvPr id="3" name="内容占位符 2"/>
          <p:cNvSpPr>
            <a:spLocks noGrp="1"/>
          </p:cNvSpPr>
          <p:nvPr>
            <p:ph idx="1"/>
          </p:nvPr>
        </p:nvSpPr>
        <p:spPr/>
        <p:txBody>
          <a:bodyPr>
            <a:normAutofit fontScale="92500"/>
          </a:bodyPr>
          <a:lstStyle/>
          <a:p>
            <a:pPr>
              <a:lnSpc>
                <a:spcPct val="150000"/>
              </a:lnSpc>
              <a:buNone/>
            </a:pPr>
            <a:r>
              <a:rPr lang="zh-CN" altLang="en-US" sz="2800" dirty="0" smtClean="0">
                <a:latin typeface="+mn-ea"/>
              </a:rPr>
              <a:t>单主机</a:t>
            </a:r>
            <a:r>
              <a:rPr lang="en-US" sz="2800" dirty="0" smtClean="0">
                <a:latin typeface="+mn-ea"/>
              </a:rPr>
              <a:t>/</a:t>
            </a:r>
            <a:r>
              <a:rPr lang="zh-CN" altLang="en-US" sz="2800" dirty="0" smtClean="0">
                <a:latin typeface="+mn-ea"/>
              </a:rPr>
              <a:t>多终端的</a:t>
            </a:r>
            <a:r>
              <a:rPr lang="zh-CN" altLang="en-US" sz="2800" b="1" dirty="0" smtClean="0">
                <a:latin typeface="+mn-ea"/>
              </a:rPr>
              <a:t>集中式计算模式</a:t>
            </a:r>
            <a:r>
              <a:rPr lang="zh-CN" altLang="en-US" sz="2800" dirty="0" smtClean="0">
                <a:latin typeface="+mn-ea"/>
              </a:rPr>
              <a:t>的</a:t>
            </a:r>
            <a:r>
              <a:rPr lang="zh-CN" altLang="en-US" sz="2800" b="1" dirty="0" smtClean="0">
                <a:latin typeface="+mn-ea"/>
              </a:rPr>
              <a:t>主要缺点</a:t>
            </a:r>
            <a:r>
              <a:rPr lang="zh-CN" altLang="en-US" sz="2800" dirty="0" smtClean="0">
                <a:latin typeface="+mn-ea"/>
              </a:rPr>
              <a:t>是：</a:t>
            </a:r>
          </a:p>
          <a:p>
            <a:pPr lvl="0">
              <a:lnSpc>
                <a:spcPct val="150000"/>
              </a:lnSpc>
            </a:pPr>
            <a:r>
              <a:rPr lang="zh-CN" altLang="en-US" sz="2800" b="1" dirty="0" smtClean="0">
                <a:latin typeface="+mn-ea"/>
              </a:rPr>
              <a:t>主机负担过重</a:t>
            </a:r>
            <a:r>
              <a:rPr lang="zh-CN" altLang="en-US" sz="2800" dirty="0" smtClean="0">
                <a:latin typeface="+mn-ea"/>
              </a:rPr>
              <a:t>，所有的计算、存储都集中在主机上，一旦主机出故障，系统将全面瘫痪（</a:t>
            </a:r>
            <a:r>
              <a:rPr lang="en-US" altLang="zh-CN" sz="2800" dirty="0" smtClean="0">
                <a:latin typeface="+mn-ea"/>
              </a:rPr>
              <a:t>Single point of failure</a:t>
            </a:r>
            <a:r>
              <a:rPr lang="zh-CN" altLang="en-US" sz="2800" dirty="0" smtClean="0">
                <a:latin typeface="+mn-ea"/>
              </a:rPr>
              <a:t>）；</a:t>
            </a:r>
          </a:p>
          <a:p>
            <a:pPr lvl="0">
              <a:lnSpc>
                <a:spcPct val="150000"/>
              </a:lnSpc>
            </a:pPr>
            <a:r>
              <a:rPr lang="zh-CN" altLang="en-US" sz="2800" dirty="0" smtClean="0">
                <a:latin typeface="+mn-ea"/>
              </a:rPr>
              <a:t>扩充不易，即</a:t>
            </a:r>
            <a:r>
              <a:rPr lang="zh-CN" altLang="en-US" sz="2800" b="1" dirty="0" smtClean="0">
                <a:latin typeface="+mn-ea"/>
              </a:rPr>
              <a:t>当用户数量快速增长时，必须更换主机</a:t>
            </a:r>
            <a:r>
              <a:rPr lang="en-US" altLang="zh-CN" sz="2800" dirty="0">
                <a:latin typeface="+mn-ea"/>
              </a:rPr>
              <a:t>(Scalability) </a:t>
            </a:r>
            <a:r>
              <a:rPr lang="zh-CN" altLang="en-US" sz="2800" dirty="0" smtClean="0">
                <a:latin typeface="+mn-ea"/>
              </a:rPr>
              <a:t>，否则服务质量就要受到影响；</a:t>
            </a:r>
          </a:p>
          <a:p>
            <a:pPr lvl="0">
              <a:lnSpc>
                <a:spcPct val="150000"/>
              </a:lnSpc>
            </a:pPr>
            <a:r>
              <a:rPr lang="zh-CN" altLang="en-US" sz="2800" dirty="0" smtClean="0">
                <a:latin typeface="+mn-ea"/>
              </a:rPr>
              <a:t>系统的购置、安装、维护费用较高，不易普及。</a:t>
            </a:r>
          </a:p>
          <a:p>
            <a:endParaRPr lang="zh-CN" altLang="en-US" dirty="0"/>
          </a:p>
        </p:txBody>
      </p:sp>
      <p:sp>
        <p:nvSpPr>
          <p:cNvPr id="4" name="文本占位符 3"/>
          <p:cNvSpPr>
            <a:spLocks noGrp="1"/>
          </p:cNvSpPr>
          <p:nvPr>
            <p:ph type="body" sz="quarter" idx="14"/>
          </p:nvPr>
        </p:nvSpPr>
        <p:spPr/>
        <p:txBody>
          <a:bodyPr/>
          <a:lstStyle/>
          <a:p>
            <a:r>
              <a:rPr lang="en-US" altLang="zh-CN" dirty="0" smtClean="0"/>
              <a:t>6.1</a:t>
            </a:r>
            <a:r>
              <a:rPr lang="zh-CN" altLang="en-US" dirty="0" smtClean="0"/>
              <a:t>计算模式的演变</a:t>
            </a:r>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6.4.4 Mahout</a:t>
            </a:r>
            <a:endParaRPr lang="zh-CN" altLang="en-US" dirty="0"/>
          </a:p>
        </p:txBody>
      </p:sp>
      <p:sp>
        <p:nvSpPr>
          <p:cNvPr id="3" name="内容占位符 2"/>
          <p:cNvSpPr>
            <a:spLocks noGrp="1"/>
          </p:cNvSpPr>
          <p:nvPr>
            <p:ph idx="1"/>
          </p:nvPr>
        </p:nvSpPr>
        <p:spPr>
          <a:xfrm>
            <a:off x="500034" y="1452172"/>
            <a:ext cx="8320118" cy="4762910"/>
          </a:xfrm>
        </p:spPr>
        <p:txBody>
          <a:bodyPr>
            <a:normAutofit lnSpcReduction="10000"/>
          </a:bodyPr>
          <a:lstStyle/>
          <a:p>
            <a:r>
              <a:rPr lang="en-US" b="1" dirty="0" smtClean="0"/>
              <a:t>Mahout</a:t>
            </a:r>
            <a:r>
              <a:rPr lang="zh-CN" altLang="en-US" dirty="0" smtClean="0"/>
              <a:t>起源于</a:t>
            </a:r>
            <a:r>
              <a:rPr lang="en-US" dirty="0" smtClean="0"/>
              <a:t>2008</a:t>
            </a:r>
            <a:r>
              <a:rPr lang="zh-CN" altLang="en-US" dirty="0" smtClean="0"/>
              <a:t>年，最初是</a:t>
            </a:r>
            <a:r>
              <a:rPr lang="en-US" dirty="0" smtClean="0"/>
              <a:t>Apache Lucent</a:t>
            </a:r>
            <a:r>
              <a:rPr lang="zh-CN" altLang="en-US" dirty="0" smtClean="0"/>
              <a:t>的子项目，后来成为</a:t>
            </a:r>
            <a:r>
              <a:rPr lang="en-US" dirty="0" smtClean="0"/>
              <a:t>Apache</a:t>
            </a:r>
            <a:r>
              <a:rPr lang="zh-CN" altLang="en-US" dirty="0" smtClean="0"/>
              <a:t>的顶级项目。</a:t>
            </a:r>
            <a:endParaRPr lang="en-US" altLang="zh-CN" dirty="0" smtClean="0"/>
          </a:p>
          <a:p>
            <a:r>
              <a:rPr lang="en-US" dirty="0" smtClean="0"/>
              <a:t>Mahout</a:t>
            </a:r>
            <a:r>
              <a:rPr lang="zh-CN" altLang="en-US" dirty="0" smtClean="0"/>
              <a:t>的主要目标是</a:t>
            </a:r>
            <a:r>
              <a:rPr lang="zh-CN" altLang="en-US" b="1" u="sng" dirty="0" smtClean="0"/>
              <a:t>提供可扩展的机器学习算法及其实现</a:t>
            </a:r>
            <a:r>
              <a:rPr lang="zh-CN" altLang="en-US" dirty="0" smtClean="0"/>
              <a:t>，旨在帮助开发人员更加方便快捷地创建智能应用程序。</a:t>
            </a:r>
          </a:p>
          <a:p>
            <a:r>
              <a:rPr lang="en-US" dirty="0" smtClean="0"/>
              <a:t>Mahout</a:t>
            </a:r>
            <a:r>
              <a:rPr lang="zh-CN" altLang="en-US" b="1" dirty="0" smtClean="0"/>
              <a:t>的核心</a:t>
            </a:r>
            <a:r>
              <a:rPr lang="zh-CN" altLang="en-US" dirty="0" smtClean="0"/>
              <a:t>是</a:t>
            </a:r>
            <a:r>
              <a:rPr lang="zh-CN" altLang="en-US" u="sng" dirty="0" smtClean="0"/>
              <a:t>机器学习算法及其实现</a:t>
            </a:r>
            <a:r>
              <a:rPr lang="zh-CN" altLang="en-US" dirty="0" smtClean="0"/>
              <a:t>。</a:t>
            </a:r>
            <a:endParaRPr lang="en-US" altLang="zh-CN" dirty="0" smtClean="0"/>
          </a:p>
          <a:p>
            <a:r>
              <a:rPr lang="zh-CN" altLang="en-US" dirty="0" smtClean="0"/>
              <a:t>目前，</a:t>
            </a:r>
            <a:r>
              <a:rPr lang="en-US" dirty="0" smtClean="0"/>
              <a:t>Mahout</a:t>
            </a:r>
            <a:r>
              <a:rPr lang="zh-CN" altLang="en-US" dirty="0" smtClean="0"/>
              <a:t>已经包含了</a:t>
            </a:r>
            <a:r>
              <a:rPr lang="zh-CN" altLang="en-US" u="sng" dirty="0" smtClean="0"/>
              <a:t>聚类、分类、贝叶斯、</a:t>
            </a:r>
            <a:r>
              <a:rPr lang="en-US" u="sng" dirty="0" smtClean="0"/>
              <a:t>K-</a:t>
            </a:r>
            <a:r>
              <a:rPr lang="zh-CN" altLang="en-US" u="sng" dirty="0" smtClean="0"/>
              <a:t>均值和遗传算法</a:t>
            </a:r>
            <a:r>
              <a:rPr lang="zh-CN" altLang="en-US" dirty="0" smtClean="0"/>
              <a:t>等常用的机器学习或数据挖掘方法。</a:t>
            </a:r>
            <a:endParaRPr lang="en-US" altLang="zh-CN" dirty="0" smtClean="0"/>
          </a:p>
          <a:p>
            <a:r>
              <a:rPr lang="zh-CN" altLang="en-US" dirty="0" smtClean="0"/>
              <a:t>除了算法，</a:t>
            </a:r>
            <a:r>
              <a:rPr lang="en-US" dirty="0" smtClean="0"/>
              <a:t>Mahout</a:t>
            </a:r>
            <a:r>
              <a:rPr lang="zh-CN" altLang="en-US" dirty="0" smtClean="0"/>
              <a:t>还包含数据的输入</a:t>
            </a:r>
            <a:r>
              <a:rPr lang="en-US" dirty="0" smtClean="0"/>
              <a:t>/</a:t>
            </a:r>
            <a:r>
              <a:rPr lang="zh-CN" altLang="en-US" dirty="0" smtClean="0"/>
              <a:t>输出工具、与其他存储系统（如数据库、</a:t>
            </a:r>
            <a:r>
              <a:rPr lang="en-US" dirty="0" err="1" smtClean="0"/>
              <a:t>MongoDB</a:t>
            </a:r>
            <a:r>
              <a:rPr lang="en-US" dirty="0" smtClean="0"/>
              <a:t> </a:t>
            </a:r>
            <a:r>
              <a:rPr lang="zh-CN" altLang="en-US" dirty="0" smtClean="0"/>
              <a:t>或</a:t>
            </a:r>
            <a:r>
              <a:rPr lang="en-US" dirty="0" smtClean="0"/>
              <a:t>Cassandra</a:t>
            </a:r>
            <a:r>
              <a:rPr lang="zh-CN" altLang="en-US" dirty="0" smtClean="0"/>
              <a:t>）集成等支撑性框架。</a:t>
            </a:r>
          </a:p>
          <a:p>
            <a:pPr>
              <a:lnSpc>
                <a:spcPct val="110000"/>
              </a:lnSpc>
            </a:pPr>
            <a:r>
              <a:rPr lang="en-US" altLang="zh-CN" dirty="0"/>
              <a:t>Mahout</a:t>
            </a:r>
            <a:r>
              <a:rPr lang="zh-CN" altLang="en-US" dirty="0"/>
              <a:t>用</a:t>
            </a:r>
            <a:r>
              <a:rPr lang="en-US" altLang="zh-CN" dirty="0"/>
              <a:t>map-reduce</a:t>
            </a:r>
            <a:r>
              <a:rPr lang="zh-CN" altLang="en-US" b="1" u="sng" dirty="0"/>
              <a:t>实现了</a:t>
            </a:r>
            <a:r>
              <a:rPr lang="zh-CN" altLang="en-US" b="1" u="sng" dirty="0">
                <a:solidFill>
                  <a:srgbClr val="FF0000"/>
                </a:solidFill>
              </a:rPr>
              <a:t>部分</a:t>
            </a:r>
            <a:r>
              <a:rPr lang="zh-CN" altLang="en-US" b="1" u="sng" dirty="0"/>
              <a:t>数据挖掘算法</a:t>
            </a:r>
            <a:r>
              <a:rPr lang="zh-CN" altLang="en-US" dirty="0"/>
              <a:t>，</a:t>
            </a:r>
            <a:r>
              <a:rPr lang="zh-CN" altLang="en-US" b="1" u="sng" dirty="0"/>
              <a:t>解决了并行挖掘的问题</a:t>
            </a:r>
            <a:r>
              <a:rPr lang="zh-CN" altLang="en-US" dirty="0"/>
              <a:t>。这里说的</a:t>
            </a:r>
            <a:r>
              <a:rPr lang="zh-CN" altLang="en-US" u="sng" dirty="0"/>
              <a:t>“解决”是一个初步的概念</a:t>
            </a:r>
            <a:r>
              <a:rPr lang="zh-CN" altLang="en-US" dirty="0"/>
              <a:t>，</a:t>
            </a:r>
            <a:r>
              <a:rPr lang="zh-CN" altLang="en-US" b="1" dirty="0"/>
              <a:t>很多算法</a:t>
            </a:r>
            <a:r>
              <a:rPr lang="zh-CN" altLang="en-US" dirty="0"/>
              <a:t>由于各种原因是</a:t>
            </a:r>
            <a:r>
              <a:rPr lang="zh-CN" altLang="en-US" b="1" dirty="0"/>
              <a:t>无法用</a:t>
            </a:r>
            <a:r>
              <a:rPr lang="en-US" altLang="zh-CN" b="1" dirty="0"/>
              <a:t>map-reduce</a:t>
            </a:r>
            <a:r>
              <a:rPr lang="zh-CN" altLang="en-US" b="1" dirty="0">
                <a:solidFill>
                  <a:srgbClr val="FF0000"/>
                </a:solidFill>
              </a:rPr>
              <a:t>并行</a:t>
            </a:r>
            <a:r>
              <a:rPr lang="zh-CN" altLang="en-US" b="1" dirty="0"/>
              <a:t>实现的</a:t>
            </a:r>
            <a:r>
              <a:rPr lang="zh-CN" altLang="en-US" dirty="0"/>
              <a:t>。</a:t>
            </a:r>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descr="C:\Users\lenovo\AppData\Roaming\Tencent\Users\527899385\QQ\WinTemp\RichOle\_A[M1CYLVOQ02WA0K6Q$JX7.png"/>
          <p:cNvPicPr>
            <a:picLocks noChangeAspect="1"/>
          </p:cNvPicPr>
          <p:nvPr/>
        </p:nvPicPr>
        <p:blipFill>
          <a:blip r:embed="rId2"/>
          <a:srcRect/>
          <a:stretch>
            <a:fillRect/>
          </a:stretch>
        </p:blipFill>
        <p:spPr bwMode="auto">
          <a:xfrm>
            <a:off x="567480" y="428604"/>
            <a:ext cx="7933610" cy="5357850"/>
          </a:xfrm>
          <a:prstGeom prst="rect">
            <a:avLst/>
          </a:prstGeom>
          <a:noFill/>
          <a:ln w="9525">
            <a:noFill/>
            <a:miter lim="800000"/>
            <a:headEnd/>
            <a:tailEnd/>
          </a:ln>
        </p:spPr>
      </p:pic>
      <p:sp>
        <p:nvSpPr>
          <p:cNvPr id="7" name="TextBox 6"/>
          <p:cNvSpPr txBox="1"/>
          <p:nvPr/>
        </p:nvSpPr>
        <p:spPr>
          <a:xfrm>
            <a:off x="3357554" y="6072206"/>
            <a:ext cx="221457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6-19 Mahout</a:t>
            </a:r>
            <a:r>
              <a:rPr lang="zh-CN" altLang="en-US" dirty="0"/>
              <a:t>主页</a:t>
            </a:r>
          </a:p>
        </p:txBody>
      </p:sp>
      <p:cxnSp>
        <p:nvCxnSpPr>
          <p:cNvPr id="3" name="直接连接符 2"/>
          <p:cNvCxnSpPr/>
          <p:nvPr/>
        </p:nvCxnSpPr>
        <p:spPr>
          <a:xfrm>
            <a:off x="899592" y="3573016"/>
            <a:ext cx="42484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635896" y="3356992"/>
            <a:ext cx="42484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6.4.5 </a:t>
            </a:r>
            <a:r>
              <a:rPr lang="en-US" altLang="zh-CN" dirty="0" err="1" smtClean="0"/>
              <a:t>Hbase</a:t>
            </a:r>
            <a:endParaRPr lang="zh-CN" altLang="en-US" dirty="0"/>
          </a:p>
        </p:txBody>
      </p:sp>
      <p:sp>
        <p:nvSpPr>
          <p:cNvPr id="3" name="内容占位符 2"/>
          <p:cNvSpPr>
            <a:spLocks noGrp="1"/>
          </p:cNvSpPr>
          <p:nvPr>
            <p:ph idx="1"/>
          </p:nvPr>
        </p:nvSpPr>
        <p:spPr/>
        <p:txBody>
          <a:bodyPr/>
          <a:lstStyle/>
          <a:p>
            <a:r>
              <a:rPr lang="en-US" sz="2800" b="1" dirty="0" err="1" smtClean="0"/>
              <a:t>HBase</a:t>
            </a:r>
            <a:r>
              <a:rPr lang="zh-CN" altLang="en-US" sz="2800" dirty="0" smtClean="0"/>
              <a:t>是一个针对结构化数据的可伸缩、高可靠、高性能、分布式和</a:t>
            </a:r>
            <a:r>
              <a:rPr lang="zh-CN" altLang="en-US" sz="2800" b="1" u="sng" dirty="0" smtClean="0">
                <a:solidFill>
                  <a:srgbClr val="FF0000"/>
                </a:solidFill>
              </a:rPr>
              <a:t>面向列</a:t>
            </a:r>
            <a:r>
              <a:rPr lang="zh-CN" altLang="en-US" sz="2800" dirty="0" smtClean="0"/>
              <a:t>的动态模式数据库，并支持</a:t>
            </a:r>
            <a:r>
              <a:rPr lang="en-US" sz="2800" dirty="0" err="1" smtClean="0"/>
              <a:t>MapReduce</a:t>
            </a:r>
            <a:r>
              <a:rPr lang="zh-CN" altLang="en-US" sz="2800" dirty="0" smtClean="0"/>
              <a:t>处理。</a:t>
            </a:r>
            <a:endParaRPr lang="en-US" altLang="zh-CN" sz="2800" dirty="0" smtClean="0"/>
          </a:p>
          <a:p>
            <a:endParaRPr lang="en-US" altLang="zh-CN" sz="2800" dirty="0" smtClean="0"/>
          </a:p>
          <a:p>
            <a:r>
              <a:rPr lang="zh-CN" altLang="en-US" sz="2800" dirty="0" smtClean="0"/>
              <a:t>与传统关系数据库不同，</a:t>
            </a:r>
            <a:r>
              <a:rPr lang="en-US" sz="2800" dirty="0" err="1" smtClean="0"/>
              <a:t>HBase</a:t>
            </a:r>
            <a:r>
              <a:rPr lang="zh-CN" altLang="en-US" sz="2800" dirty="0" smtClean="0"/>
              <a:t>采用的是</a:t>
            </a:r>
            <a:r>
              <a:rPr lang="en-US" sz="2800" dirty="0" smtClean="0"/>
              <a:t>Google </a:t>
            </a:r>
            <a:r>
              <a:rPr lang="en-US" sz="2800" dirty="0" err="1" smtClean="0"/>
              <a:t>BigTable</a:t>
            </a:r>
            <a:r>
              <a:rPr lang="zh-CN" altLang="en-US" sz="2800" dirty="0" smtClean="0"/>
              <a:t>的数据模型。</a:t>
            </a:r>
            <a:r>
              <a:rPr lang="en-US" sz="2800" dirty="0" err="1" smtClean="0"/>
              <a:t>HBase</a:t>
            </a:r>
            <a:r>
              <a:rPr lang="zh-CN" altLang="en-US" sz="2800" dirty="0" smtClean="0"/>
              <a:t>较好地支持大规模数据的随机、实时的读写操作。</a:t>
            </a:r>
            <a:endParaRPr lang="zh-CN" altLang="en-US" sz="2800"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6.4.6 Zookeeper</a:t>
            </a:r>
            <a:endParaRPr lang="zh-CN" altLang="en-US" dirty="0"/>
          </a:p>
        </p:txBody>
      </p:sp>
      <p:sp>
        <p:nvSpPr>
          <p:cNvPr id="3" name="内容占位符 2"/>
          <p:cNvSpPr>
            <a:spLocks noGrp="1"/>
          </p:cNvSpPr>
          <p:nvPr>
            <p:ph idx="1"/>
          </p:nvPr>
        </p:nvSpPr>
        <p:spPr>
          <a:xfrm>
            <a:off x="642910" y="1357298"/>
            <a:ext cx="8153400" cy="4762910"/>
          </a:xfrm>
        </p:spPr>
        <p:txBody>
          <a:bodyPr/>
          <a:lstStyle/>
          <a:p>
            <a:r>
              <a:rPr lang="en-US" sz="2800" b="1" dirty="0" smtClean="0"/>
              <a:t>Zookeeper</a:t>
            </a:r>
            <a:r>
              <a:rPr lang="zh-CN" altLang="en-US" sz="2800" dirty="0" smtClean="0"/>
              <a:t>主要解决的是</a:t>
            </a:r>
            <a:r>
              <a:rPr lang="zh-CN" altLang="en-US" sz="2800" u="sng" dirty="0" smtClean="0"/>
              <a:t>分布式环境下的协作服务问题</a:t>
            </a:r>
            <a:r>
              <a:rPr lang="zh-CN" altLang="en-US" sz="2800" dirty="0" smtClean="0"/>
              <a:t>，包括</a:t>
            </a:r>
            <a:r>
              <a:rPr lang="zh-CN" altLang="en-US" sz="2800" b="1" u="sng" dirty="0" smtClean="0"/>
              <a:t>命名服务</a:t>
            </a:r>
            <a:r>
              <a:rPr lang="zh-CN" altLang="en-US" sz="2800" dirty="0" smtClean="0"/>
              <a:t>，</a:t>
            </a:r>
            <a:r>
              <a:rPr lang="zh-CN" altLang="en-US" sz="2800" b="1" u="sng" dirty="0" smtClean="0"/>
              <a:t>状态同步</a:t>
            </a:r>
            <a:r>
              <a:rPr lang="zh-CN" altLang="en-US" sz="2800" dirty="0" smtClean="0"/>
              <a:t>，</a:t>
            </a:r>
            <a:r>
              <a:rPr lang="zh-CN" altLang="en-US" sz="2800" b="1" u="sng" dirty="0" smtClean="0"/>
              <a:t>集群管理</a:t>
            </a:r>
            <a:r>
              <a:rPr lang="zh-CN" altLang="en-US" sz="2800" dirty="0" smtClean="0"/>
              <a:t>，配置同步、分布式锁、队列管理等。</a:t>
            </a:r>
            <a:endParaRPr lang="en-US" altLang="zh-CN" sz="2800" dirty="0" smtClean="0"/>
          </a:p>
          <a:p>
            <a:endParaRPr lang="zh-CN" altLang="en-US" sz="2800" dirty="0" smtClean="0"/>
          </a:p>
          <a:p>
            <a:r>
              <a:rPr lang="en-US" sz="2800" dirty="0" err="1" smtClean="0"/>
              <a:t>ZooKeeper</a:t>
            </a:r>
            <a:r>
              <a:rPr lang="zh-CN" altLang="en-US" sz="2800" dirty="0" smtClean="0"/>
              <a:t>的设计目标和主要特点：</a:t>
            </a:r>
            <a:endParaRPr lang="en-US" altLang="zh-CN" sz="2800" dirty="0" smtClean="0"/>
          </a:p>
          <a:p>
            <a:pPr lvl="1"/>
            <a:r>
              <a:rPr lang="zh-CN" altLang="en-US" sz="2800" b="1" dirty="0" smtClean="0"/>
              <a:t>简单性</a:t>
            </a:r>
            <a:endParaRPr lang="en-US" altLang="zh-CN" sz="2800" b="1" dirty="0" smtClean="0"/>
          </a:p>
          <a:p>
            <a:pPr lvl="1"/>
            <a:r>
              <a:rPr lang="zh-CN" altLang="en-US" sz="2800" b="1" dirty="0" smtClean="0"/>
              <a:t>自我复制</a:t>
            </a:r>
            <a:endParaRPr lang="en-US" altLang="zh-CN" sz="2800" b="1" dirty="0" smtClean="0"/>
          </a:p>
          <a:p>
            <a:pPr lvl="1"/>
            <a:r>
              <a:rPr lang="zh-CN" altLang="en-US" sz="2800" b="1" dirty="0" smtClean="0"/>
              <a:t>顺序访问</a:t>
            </a:r>
            <a:endParaRPr lang="en-US" altLang="zh-CN" sz="2800" b="1" dirty="0" smtClean="0"/>
          </a:p>
          <a:p>
            <a:pPr lvl="1"/>
            <a:r>
              <a:rPr lang="zh-CN" altLang="en-US" sz="2800" b="1" dirty="0" smtClean="0"/>
              <a:t>高速读取</a:t>
            </a:r>
            <a:endParaRPr lang="zh-CN" altLang="en-US" sz="2800"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pic>
        <p:nvPicPr>
          <p:cNvPr id="6" name="图片 5" descr="C:\Users\lenovo\AppData\Roaming\Tencent\Users\527899385\QQ\WinTemp\RichOle\89G5D$A[2CH0A5UE}ZDIBW2.png"/>
          <p:cNvPicPr>
            <a:picLocks noChangeAspect="1"/>
          </p:cNvPicPr>
          <p:nvPr/>
        </p:nvPicPr>
        <p:blipFill>
          <a:blip r:embed="rId2"/>
          <a:srcRect l="3656" r="1633" b="8858"/>
          <a:stretch>
            <a:fillRect/>
          </a:stretch>
        </p:blipFill>
        <p:spPr bwMode="auto">
          <a:xfrm>
            <a:off x="642910" y="403491"/>
            <a:ext cx="7643866" cy="5597277"/>
          </a:xfrm>
          <a:prstGeom prst="rect">
            <a:avLst/>
          </a:prstGeom>
          <a:noFill/>
          <a:ln w="9525">
            <a:noFill/>
            <a:miter lim="800000"/>
            <a:headEnd/>
            <a:tailEnd/>
          </a:ln>
        </p:spPr>
      </p:pic>
      <p:sp>
        <p:nvSpPr>
          <p:cNvPr id="7" name="TextBox 6"/>
          <p:cNvSpPr txBox="1"/>
          <p:nvPr/>
        </p:nvSpPr>
        <p:spPr>
          <a:xfrm>
            <a:off x="2857488" y="6143644"/>
            <a:ext cx="342902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6-20 Apache Zookeeper </a:t>
            </a:r>
            <a:r>
              <a:rPr lang="zh-CN" altLang="en-US" dirty="0"/>
              <a:t>官网</a:t>
            </a:r>
          </a:p>
        </p:txBody>
      </p:sp>
      <p:cxnSp>
        <p:nvCxnSpPr>
          <p:cNvPr id="3" name="直接连接符 2"/>
          <p:cNvCxnSpPr/>
          <p:nvPr/>
        </p:nvCxnSpPr>
        <p:spPr>
          <a:xfrm>
            <a:off x="1043608" y="3140968"/>
            <a:ext cx="30283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6.4.7 Flume</a:t>
            </a:r>
            <a:endParaRPr lang="zh-CN" altLang="en-US" dirty="0"/>
          </a:p>
        </p:txBody>
      </p:sp>
      <p:sp>
        <p:nvSpPr>
          <p:cNvPr id="3" name="内容占位符 2"/>
          <p:cNvSpPr>
            <a:spLocks noGrp="1"/>
          </p:cNvSpPr>
          <p:nvPr>
            <p:ph idx="1"/>
          </p:nvPr>
        </p:nvSpPr>
        <p:spPr>
          <a:xfrm>
            <a:off x="609600" y="1428736"/>
            <a:ext cx="8153400" cy="4762910"/>
          </a:xfrm>
        </p:spPr>
        <p:txBody>
          <a:bodyPr/>
          <a:lstStyle/>
          <a:p>
            <a:r>
              <a:rPr lang="en-US" dirty="0" smtClean="0"/>
              <a:t>Apache </a:t>
            </a:r>
            <a:r>
              <a:rPr lang="en-US" b="1" dirty="0" smtClean="0"/>
              <a:t>Flume</a:t>
            </a:r>
            <a:r>
              <a:rPr lang="zh-CN" altLang="en-US" dirty="0" smtClean="0"/>
              <a:t>主要解决的是</a:t>
            </a:r>
            <a:r>
              <a:rPr lang="zh-CN" altLang="en-US" b="1" u="sng" dirty="0" smtClean="0"/>
              <a:t>日志类数据的收集和处理问题</a:t>
            </a:r>
            <a:r>
              <a:rPr lang="zh-CN" altLang="en-US" dirty="0" smtClean="0"/>
              <a:t>。</a:t>
            </a:r>
            <a:endParaRPr lang="en-US" altLang="zh-CN" dirty="0" smtClean="0"/>
          </a:p>
          <a:p>
            <a:pPr marL="0" indent="0">
              <a:buNone/>
            </a:pPr>
            <a:r>
              <a:rPr lang="en-US" dirty="0"/>
              <a:t> </a:t>
            </a:r>
            <a:r>
              <a:rPr lang="en-US" dirty="0" smtClean="0"/>
              <a:t>  Flume</a:t>
            </a:r>
            <a:r>
              <a:rPr lang="zh-CN" altLang="en-US" dirty="0" smtClean="0"/>
              <a:t>最早是</a:t>
            </a:r>
            <a:r>
              <a:rPr lang="en-US" dirty="0" err="1" smtClean="0"/>
              <a:t>Cloudera</a:t>
            </a:r>
            <a:r>
              <a:rPr lang="zh-CN" altLang="en-US" dirty="0" smtClean="0"/>
              <a:t>提供的日志收集系统，</a:t>
            </a:r>
            <a:r>
              <a:rPr lang="zh-CN" altLang="en-US" b="1" u="sng" dirty="0" smtClean="0"/>
              <a:t>目前已成为</a:t>
            </a:r>
            <a:r>
              <a:rPr lang="en-US" b="1" u="sng" dirty="0" smtClean="0"/>
              <a:t>Apache</a:t>
            </a:r>
            <a:r>
              <a:rPr lang="zh-CN" altLang="en-US" b="1" u="sng" dirty="0" smtClean="0"/>
              <a:t>旗下的一个孵化项目</a:t>
            </a:r>
            <a:r>
              <a:rPr lang="zh-CN" altLang="en-US" dirty="0" smtClean="0"/>
              <a:t>，</a:t>
            </a:r>
            <a:r>
              <a:rPr lang="en-US" dirty="0" smtClean="0"/>
              <a:t>Flume</a:t>
            </a:r>
            <a:r>
              <a:rPr lang="zh-CN" altLang="en-US" dirty="0" smtClean="0"/>
              <a:t>支持在日志系统中定制各类数据发送方，用于收集日志数据。</a:t>
            </a:r>
            <a:endParaRPr lang="en-US" altLang="zh-CN" dirty="0" smtClean="0"/>
          </a:p>
          <a:p>
            <a:r>
              <a:rPr lang="zh-CN" altLang="en-US" dirty="0" smtClean="0"/>
              <a:t>作为一种日志收集系统，</a:t>
            </a:r>
            <a:r>
              <a:rPr lang="en-US" b="1" dirty="0" smtClean="0"/>
              <a:t>Flume</a:t>
            </a:r>
            <a:r>
              <a:rPr lang="zh-CN" altLang="en-US" b="1" dirty="0" smtClean="0"/>
              <a:t>具有分布式、高可靠、高容错、易于定制和扩展的特点</a:t>
            </a:r>
            <a:r>
              <a:rPr lang="zh-CN" altLang="en-US" dirty="0" smtClean="0"/>
              <a:t>。</a:t>
            </a:r>
            <a:endParaRPr lang="en-US" altLang="zh-CN" dirty="0" smtClean="0"/>
          </a:p>
          <a:p>
            <a:endParaRPr lang="en-US" altLang="zh-CN" dirty="0" smtClean="0"/>
          </a:p>
          <a:p>
            <a:r>
              <a:rPr lang="en-US" dirty="0" smtClean="0"/>
              <a:t>Flume</a:t>
            </a:r>
            <a:r>
              <a:rPr lang="zh-CN" altLang="en-US" dirty="0" smtClean="0"/>
              <a:t>的主要设计目的和特征：</a:t>
            </a:r>
            <a:endParaRPr lang="en-US" altLang="zh-CN" dirty="0" smtClean="0"/>
          </a:p>
          <a:p>
            <a:pPr lvl="1"/>
            <a:r>
              <a:rPr lang="zh-CN" altLang="en-US" sz="2400" b="1" dirty="0" smtClean="0"/>
              <a:t>高可靠性</a:t>
            </a:r>
            <a:endParaRPr lang="en-US" altLang="zh-CN" sz="2400" b="1" dirty="0" smtClean="0"/>
          </a:p>
          <a:p>
            <a:pPr lvl="1"/>
            <a:r>
              <a:rPr lang="zh-CN" altLang="en-US" sz="2400" b="1" dirty="0" smtClean="0"/>
              <a:t>可扩展性</a:t>
            </a:r>
            <a:endParaRPr lang="en-US" altLang="zh-CN" sz="2400" b="1" dirty="0" smtClean="0"/>
          </a:p>
          <a:p>
            <a:pPr lvl="1"/>
            <a:r>
              <a:rPr lang="zh-CN" altLang="en-US" sz="2400" b="1" dirty="0" smtClean="0"/>
              <a:t>支持方便管理</a:t>
            </a:r>
            <a:endParaRPr lang="en-US" altLang="zh-CN" sz="2400" b="1" dirty="0" smtClean="0"/>
          </a:p>
          <a:p>
            <a:pPr lvl="1"/>
            <a:r>
              <a:rPr lang="zh-CN" altLang="en-US" sz="2400" b="1" dirty="0" smtClean="0"/>
              <a:t>支持用户自定义</a:t>
            </a:r>
            <a:endParaRPr lang="en-US" altLang="zh-CN" sz="2400" b="1" dirty="0" smtClean="0"/>
          </a:p>
          <a:p>
            <a:pPr lvl="1"/>
            <a:endParaRPr lang="zh-CN" altLang="en-US"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6.4.8 </a:t>
            </a:r>
            <a:r>
              <a:rPr lang="en-US" altLang="zh-CN" dirty="0" err="1" smtClean="0"/>
              <a:t>Sqoop</a:t>
            </a:r>
            <a:endParaRPr lang="zh-CN" altLang="en-US" dirty="0"/>
          </a:p>
        </p:txBody>
      </p:sp>
      <p:sp>
        <p:nvSpPr>
          <p:cNvPr id="3" name="内容占位符 2"/>
          <p:cNvSpPr>
            <a:spLocks noGrp="1"/>
          </p:cNvSpPr>
          <p:nvPr>
            <p:ph idx="1"/>
          </p:nvPr>
        </p:nvSpPr>
        <p:spPr>
          <a:xfrm>
            <a:off x="571472" y="1380734"/>
            <a:ext cx="7891490" cy="4762910"/>
          </a:xfrm>
        </p:spPr>
        <p:txBody>
          <a:bodyPr/>
          <a:lstStyle/>
          <a:p>
            <a:r>
              <a:rPr lang="en-US" dirty="0" smtClean="0"/>
              <a:t>Apache </a:t>
            </a:r>
            <a:r>
              <a:rPr lang="en-US" dirty="0" err="1" smtClean="0"/>
              <a:t>Sqoop</a:t>
            </a:r>
            <a:r>
              <a:rPr lang="zh-CN" altLang="en-US" dirty="0" smtClean="0"/>
              <a:t>是</a:t>
            </a:r>
            <a:r>
              <a:rPr lang="en-US" dirty="0" smtClean="0"/>
              <a:t>SQL-to-</a:t>
            </a:r>
            <a:r>
              <a:rPr lang="en-US" dirty="0" err="1" smtClean="0"/>
              <a:t>Hadoop</a:t>
            </a:r>
            <a:r>
              <a:rPr lang="zh-CN" altLang="en-US" dirty="0" smtClean="0"/>
              <a:t>的缩写，其主要涉及</a:t>
            </a:r>
            <a:r>
              <a:rPr lang="zh-CN" altLang="en-US" b="1" u="sng" dirty="0" smtClean="0"/>
              <a:t>目的是在</a:t>
            </a:r>
            <a:r>
              <a:rPr lang="en-US" b="1" u="sng" dirty="0" err="1" smtClean="0"/>
              <a:t>Hadoop</a:t>
            </a:r>
            <a:r>
              <a:rPr lang="en-US" b="1" u="sng" dirty="0" smtClean="0"/>
              <a:t>(Hive)</a:t>
            </a:r>
            <a:r>
              <a:rPr lang="zh-CN" altLang="en-US" b="1" u="sng" dirty="0" smtClean="0"/>
              <a:t>与传统的数据库</a:t>
            </a:r>
            <a:r>
              <a:rPr lang="en-US" dirty="0" smtClean="0"/>
              <a:t>(</a:t>
            </a:r>
            <a:r>
              <a:rPr lang="en-US" dirty="0" err="1" smtClean="0"/>
              <a:t>mysql</a:t>
            </a:r>
            <a:r>
              <a:rPr lang="zh-CN" altLang="en-US" dirty="0" smtClean="0"/>
              <a:t>、</a:t>
            </a:r>
            <a:r>
              <a:rPr lang="en-US" dirty="0" err="1" smtClean="0"/>
              <a:t>postgresql</a:t>
            </a:r>
            <a:r>
              <a:rPr lang="en-US" dirty="0" smtClean="0"/>
              <a:t>...)</a:t>
            </a:r>
            <a:r>
              <a:rPr lang="zh-CN" altLang="en-US" b="1" dirty="0" smtClean="0"/>
              <a:t>间进行数据的</a:t>
            </a:r>
            <a:r>
              <a:rPr lang="en-US" b="1" dirty="0" smtClean="0"/>
              <a:t>ETL</a:t>
            </a:r>
            <a:r>
              <a:rPr lang="zh-CN" altLang="en-US" dirty="0" smtClean="0"/>
              <a:t>（</a:t>
            </a:r>
            <a:r>
              <a:rPr lang="en-US" dirty="0" smtClean="0"/>
              <a:t> Extract/Transform/Load</a:t>
            </a:r>
            <a:r>
              <a:rPr lang="zh-CN" altLang="en-US" dirty="0" smtClean="0"/>
              <a:t>，抽取</a:t>
            </a:r>
            <a:r>
              <a:rPr lang="en-US" dirty="0" smtClean="0"/>
              <a:t>/</a:t>
            </a:r>
            <a:r>
              <a:rPr lang="zh-CN" altLang="en-US" dirty="0" smtClean="0"/>
              <a:t>转换</a:t>
            </a:r>
            <a:r>
              <a:rPr lang="en-US" dirty="0" smtClean="0"/>
              <a:t>/</a:t>
            </a:r>
            <a:r>
              <a:rPr lang="zh-CN" altLang="en-US" dirty="0" smtClean="0"/>
              <a:t>加载）操作。</a:t>
            </a:r>
            <a:endParaRPr lang="en-US" altLang="zh-CN" dirty="0" smtClean="0"/>
          </a:p>
          <a:p>
            <a:endParaRPr lang="en-US" altLang="zh-CN" dirty="0" smtClean="0"/>
          </a:p>
          <a:p>
            <a:r>
              <a:rPr lang="en-US" dirty="0" err="1" smtClean="0"/>
              <a:t>Sqoop</a:t>
            </a:r>
            <a:r>
              <a:rPr lang="zh-CN" altLang="en-US" u="sng" dirty="0" smtClean="0"/>
              <a:t>可以将一个关系型数据库（</a:t>
            </a:r>
            <a:r>
              <a:rPr lang="en-US" u="sng" dirty="0" smtClean="0"/>
              <a:t>Oracle ,</a:t>
            </a:r>
            <a:r>
              <a:rPr lang="en-US" u="sng" dirty="0" err="1" smtClean="0"/>
              <a:t>Postgres</a:t>
            </a:r>
            <a:r>
              <a:rPr lang="zh-CN" altLang="en-US" u="sng" dirty="0" smtClean="0"/>
              <a:t>等）中的数据导进到</a:t>
            </a:r>
            <a:r>
              <a:rPr lang="en-US" u="sng" dirty="0" err="1" smtClean="0"/>
              <a:t>Hadoop</a:t>
            </a:r>
            <a:r>
              <a:rPr lang="zh-CN" altLang="en-US" u="sng" dirty="0" smtClean="0"/>
              <a:t>的</a:t>
            </a:r>
            <a:r>
              <a:rPr lang="en-US" u="sng" dirty="0" smtClean="0"/>
              <a:t>HDFS</a:t>
            </a:r>
            <a:r>
              <a:rPr lang="zh-CN" altLang="en-US" u="sng" dirty="0" smtClean="0"/>
              <a:t>中</a:t>
            </a:r>
            <a:r>
              <a:rPr lang="zh-CN" altLang="en-US" dirty="0" smtClean="0"/>
              <a:t>，也可以</a:t>
            </a:r>
            <a:r>
              <a:rPr lang="zh-CN" altLang="en-US" u="sng" dirty="0" smtClean="0"/>
              <a:t>将</a:t>
            </a:r>
            <a:r>
              <a:rPr lang="en-US" u="sng" dirty="0" smtClean="0"/>
              <a:t>HDFS</a:t>
            </a:r>
            <a:r>
              <a:rPr lang="zh-CN" altLang="en-US" u="sng" dirty="0" smtClean="0"/>
              <a:t>的数据导进到关系型数据库之中</a:t>
            </a:r>
            <a:r>
              <a:rPr lang="zh-CN" altLang="en-US" dirty="0" smtClean="0"/>
              <a:t>。</a:t>
            </a:r>
            <a:endParaRPr lang="en-US" altLang="zh-CN" dirty="0" smtClean="0"/>
          </a:p>
          <a:p>
            <a:endParaRPr lang="en-US" altLang="zh-CN" dirty="0" smtClean="0"/>
          </a:p>
          <a:p>
            <a:r>
              <a:rPr lang="en-US" dirty="0" err="1" smtClean="0"/>
              <a:t>Sqoop</a:t>
            </a:r>
            <a:r>
              <a:rPr lang="zh-CN" altLang="en-US" dirty="0" smtClean="0"/>
              <a:t>数据的导入和导出的特色在于通过</a:t>
            </a:r>
            <a:r>
              <a:rPr lang="en-US" dirty="0" err="1" smtClean="0"/>
              <a:t>Hadoop</a:t>
            </a:r>
            <a:r>
              <a:rPr lang="zh-CN" altLang="en-US" dirty="0" smtClean="0"/>
              <a:t>的</a:t>
            </a:r>
            <a:r>
              <a:rPr lang="en-US" b="1" u="sng" dirty="0" err="1" smtClean="0"/>
              <a:t>MapReduce</a:t>
            </a:r>
            <a:r>
              <a:rPr lang="zh-CN" altLang="en-US" b="1" u="sng" dirty="0" smtClean="0"/>
              <a:t>把数据从关系型数据库中导入数据到</a:t>
            </a:r>
            <a:r>
              <a:rPr lang="en-US" b="1" u="sng" dirty="0" smtClean="0"/>
              <a:t>HDFS</a:t>
            </a:r>
            <a:r>
              <a:rPr lang="zh-CN" altLang="en-US" dirty="0" smtClean="0"/>
              <a:t>，因此，它具备</a:t>
            </a:r>
            <a:r>
              <a:rPr lang="en-US" dirty="0" err="1" smtClean="0"/>
              <a:t>MapReduce</a:t>
            </a:r>
            <a:r>
              <a:rPr lang="zh-CN" altLang="en-US" dirty="0" smtClean="0"/>
              <a:t>的并行化和容错性。</a:t>
            </a:r>
          </a:p>
          <a:p>
            <a:endParaRPr lang="zh-CN" altLang="en-US" dirty="0"/>
          </a:p>
        </p:txBody>
      </p:sp>
      <p:sp>
        <p:nvSpPr>
          <p:cNvPr id="4" name="文本占位符 3"/>
          <p:cNvSpPr>
            <a:spLocks noGrp="1"/>
          </p:cNvSpPr>
          <p:nvPr>
            <p:ph type="body" sz="quarter" idx="14"/>
          </p:nvPr>
        </p:nvSpPr>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文本占位符 4"/>
          <p:cNvSpPr>
            <a:spLocks noGrp="1"/>
          </p:cNvSpPr>
          <p:nvPr>
            <p:ph type="body" sz="quarter" idx="14"/>
          </p:nvPr>
        </p:nvSpPr>
        <p:spPr>
          <a:ln w="9525"/>
        </p:spPr>
        <p:txBody>
          <a:bodyPr/>
          <a:lstStyle/>
          <a:p>
            <a:r>
              <a:rPr lang="en-US" altLang="zh-CN" dirty="0" smtClean="0"/>
              <a:t>6.4</a:t>
            </a:r>
            <a:r>
              <a:rPr lang="zh-CN" altLang="en-US" dirty="0" smtClean="0"/>
              <a:t>其它相关计算系统</a:t>
            </a:r>
            <a:r>
              <a:rPr lang="en-US" altLang="zh-CN" dirty="0" smtClean="0"/>
              <a:t>——</a:t>
            </a:r>
            <a:r>
              <a:rPr lang="en-US" altLang="zh-CN" dirty="0" err="1" smtClean="0"/>
              <a:t>Hadoop</a:t>
            </a:r>
            <a:r>
              <a:rPr lang="zh-CN" altLang="en-US" dirty="0" smtClean="0"/>
              <a:t>生态系统</a:t>
            </a:r>
          </a:p>
        </p:txBody>
      </p:sp>
      <p:sp>
        <p:nvSpPr>
          <p:cNvPr id="20485" name="文本占位符 5"/>
          <p:cNvSpPr>
            <a:spLocks noGrp="1"/>
          </p:cNvSpPr>
          <p:nvPr>
            <p:ph type="body" sz="quarter" idx="15"/>
          </p:nvPr>
        </p:nvSpPr>
        <p:spPr>
          <a:ln w="9525"/>
        </p:spPr>
        <p:txBody>
          <a:bodyPr>
            <a:normAutofit fontScale="77500" lnSpcReduction="20000"/>
          </a:bodyPr>
          <a:lstStyle/>
          <a:p>
            <a:endParaRPr lang="zh-CN" altLang="en-US" smtClean="0"/>
          </a:p>
        </p:txBody>
      </p:sp>
      <p:pic>
        <p:nvPicPr>
          <p:cNvPr id="6" name="图片 5" descr="C:\Users\lenovo\AppData\Roaming\Tencent\Users\527899385\QQ\WinTemp\RichOle\4VTAYQ6OJY~]RD[N)]5A5PC.png"/>
          <p:cNvPicPr>
            <a:picLocks noChangeAspect="1"/>
          </p:cNvPicPr>
          <p:nvPr/>
        </p:nvPicPr>
        <p:blipFill>
          <a:blip r:embed="rId2"/>
          <a:srcRect/>
          <a:stretch>
            <a:fillRect/>
          </a:stretch>
        </p:blipFill>
        <p:spPr bwMode="auto">
          <a:xfrm>
            <a:off x="428596" y="357166"/>
            <a:ext cx="8215370" cy="5569866"/>
          </a:xfrm>
          <a:prstGeom prst="rect">
            <a:avLst/>
          </a:prstGeom>
          <a:noFill/>
          <a:ln w="9525">
            <a:noFill/>
            <a:miter lim="800000"/>
            <a:headEnd/>
            <a:tailEnd/>
          </a:ln>
        </p:spPr>
      </p:pic>
      <p:sp>
        <p:nvSpPr>
          <p:cNvPr id="7" name="TextBox 6"/>
          <p:cNvSpPr txBox="1"/>
          <p:nvPr/>
        </p:nvSpPr>
        <p:spPr>
          <a:xfrm>
            <a:off x="3071802" y="6060064"/>
            <a:ext cx="321471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6-22 Apache </a:t>
            </a:r>
            <a:r>
              <a:rPr lang="en-US" dirty="0" err="1"/>
              <a:t>Sqoop</a:t>
            </a:r>
            <a:r>
              <a:rPr lang="en-US" dirty="0"/>
              <a:t> </a:t>
            </a:r>
            <a:r>
              <a:rPr lang="zh-CN" altLang="en-US" dirty="0"/>
              <a:t>官网</a:t>
            </a:r>
          </a:p>
        </p:txBody>
      </p:sp>
      <p:cxnSp>
        <p:nvCxnSpPr>
          <p:cNvPr id="3" name="直接连接符 2"/>
          <p:cNvCxnSpPr/>
          <p:nvPr/>
        </p:nvCxnSpPr>
        <p:spPr>
          <a:xfrm>
            <a:off x="1835696" y="2996952"/>
            <a:ext cx="652020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标题 1"/>
          <p:cNvSpPr>
            <a:spLocks noGrp="1"/>
          </p:cNvSpPr>
          <p:nvPr>
            <p:ph type="title"/>
          </p:nvPr>
        </p:nvSpPr>
        <p:spPr>
          <a:ln>
            <a:solidFill>
              <a:schemeClr val="tx2">
                <a:lumMod val="40000"/>
                <a:lumOff val="60000"/>
              </a:schemeClr>
            </a:solidFill>
          </a:ln>
        </p:spPr>
        <p:txBody>
          <a:bodyPr/>
          <a:lstStyle/>
          <a:p>
            <a:r>
              <a:rPr lang="zh-CN" altLang="en-US" smtClean="0"/>
              <a:t>目录</a:t>
            </a:r>
          </a:p>
        </p:txBody>
      </p:sp>
      <p:sp>
        <p:nvSpPr>
          <p:cNvPr id="16388" name="文本占位符 4"/>
          <p:cNvSpPr>
            <a:spLocks noGrp="1"/>
          </p:cNvSpPr>
          <p:nvPr>
            <p:ph type="body" sz="quarter" idx="14"/>
          </p:nvPr>
        </p:nvSpPr>
        <p:spPr>
          <a:ln w="9525"/>
        </p:spPr>
        <p:txBody>
          <a:bodyPr/>
          <a:lstStyle/>
          <a:p>
            <a:r>
              <a:rPr lang="zh-CN" altLang="en-US" dirty="0" smtClean="0"/>
              <a:t>目录</a:t>
            </a:r>
          </a:p>
        </p:txBody>
      </p:sp>
      <p:graphicFrame>
        <p:nvGraphicFramePr>
          <p:cNvPr id="16391" name="Object 7"/>
          <p:cNvGraphicFramePr>
            <a:graphicFrameLocks noChangeAspect="1"/>
          </p:cNvGraphicFramePr>
          <p:nvPr/>
        </p:nvGraphicFramePr>
        <p:xfrm>
          <a:off x="928662" y="1183968"/>
          <a:ext cx="7143800" cy="4745362"/>
        </p:xfrm>
        <a:graphic>
          <a:graphicData uri="http://schemas.openxmlformats.org/presentationml/2006/ole">
            <mc:AlternateContent xmlns:mc="http://schemas.openxmlformats.org/markup-compatibility/2006">
              <mc:Choice xmlns:v="urn:schemas-microsoft-com:vml" Requires="v">
                <p:oleObj spid="_x0000_s126460" name="Visio" r:id="rId3" imgW="5503959" imgH="3655800" progId="Visio.Drawing.11">
                  <p:embed/>
                </p:oleObj>
              </mc:Choice>
              <mc:Fallback>
                <p:oleObj name="Visio" r:id="rId3" imgW="5503959" imgH="365580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183968"/>
                        <a:ext cx="7143800" cy="474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2928926" y="6072206"/>
            <a:ext cx="378621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图</a:t>
            </a:r>
            <a:r>
              <a:rPr lang="en-US" altLang="zh-CN" dirty="0" smtClean="0"/>
              <a:t>6</a:t>
            </a:r>
            <a:r>
              <a:rPr lang="en-US" dirty="0" smtClean="0"/>
              <a:t>-1</a:t>
            </a:r>
            <a:r>
              <a:rPr lang="zh-CN" altLang="en-US" dirty="0"/>
              <a:t>数据科学中的数据</a:t>
            </a:r>
            <a:r>
              <a:rPr lang="zh-CN" altLang="en-US" dirty="0" smtClean="0"/>
              <a:t>计算（</a:t>
            </a:r>
            <a:r>
              <a:rPr lang="en-US" altLang="zh-CN" dirty="0" smtClean="0"/>
              <a:t>2</a:t>
            </a:r>
            <a:r>
              <a:rPr lang="zh-CN" altLang="en-US" dirty="0" smtClean="0"/>
              <a:t>）</a:t>
            </a:r>
            <a:endParaRPr lang="zh-CN" altLang="en-US" dirty="0"/>
          </a:p>
        </p:txBody>
      </p:sp>
      <p:sp>
        <p:nvSpPr>
          <p:cNvPr id="6" name="圆角矩形 5"/>
          <p:cNvSpPr/>
          <p:nvPr/>
        </p:nvSpPr>
        <p:spPr>
          <a:xfrm>
            <a:off x="1702605" y="1119234"/>
            <a:ext cx="1500198"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90730" y="5345951"/>
            <a:ext cx="1357322"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321741" y="5334076"/>
            <a:ext cx="1357322" cy="642942"/>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929058" y="1142984"/>
            <a:ext cx="1714512" cy="607318"/>
          </a:xfrm>
          <a:prstGeom prst="round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191192" y="5334076"/>
            <a:ext cx="1357322" cy="642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6.5</a:t>
            </a:r>
            <a:r>
              <a:rPr lang="zh-CN" altLang="en-US" dirty="0" smtClean="0"/>
              <a:t>应用案例</a:t>
            </a:r>
          </a:p>
        </p:txBody>
      </p:sp>
      <p:sp>
        <p:nvSpPr>
          <p:cNvPr id="21507" name="内容占位符 2"/>
          <p:cNvSpPr>
            <a:spLocks noGrp="1"/>
          </p:cNvSpPr>
          <p:nvPr>
            <p:ph idx="1"/>
          </p:nvPr>
        </p:nvSpPr>
        <p:spPr/>
        <p:txBody>
          <a:bodyPr/>
          <a:lstStyle/>
          <a:p>
            <a:pPr>
              <a:buNone/>
            </a:pPr>
            <a:r>
              <a:rPr lang="en-US" altLang="zh-CN" b="1" dirty="0" smtClean="0"/>
              <a:t>【</a:t>
            </a:r>
            <a:r>
              <a:rPr lang="zh-CN" altLang="en-US" b="1" dirty="0" smtClean="0"/>
              <a:t>例</a:t>
            </a:r>
            <a:r>
              <a:rPr lang="en-US" b="1" dirty="0" smtClean="0"/>
              <a:t>6.1</a:t>
            </a:r>
            <a:r>
              <a:rPr lang="en-US" altLang="zh-CN" b="1" dirty="0" smtClean="0"/>
              <a:t>】</a:t>
            </a:r>
            <a:r>
              <a:rPr lang="en-US" b="1" dirty="0" smtClean="0"/>
              <a:t> </a:t>
            </a:r>
            <a:r>
              <a:rPr lang="en-US" b="1" dirty="0" err="1" smtClean="0"/>
              <a:t>Hadoop</a:t>
            </a:r>
            <a:r>
              <a:rPr lang="zh-CN" altLang="en-US" b="1" dirty="0" smtClean="0"/>
              <a:t>在</a:t>
            </a:r>
            <a:r>
              <a:rPr lang="en-US" b="1" dirty="0" smtClean="0"/>
              <a:t>Yahoo</a:t>
            </a:r>
            <a:r>
              <a:rPr lang="zh-CN" altLang="en-US" b="1" dirty="0" smtClean="0"/>
              <a:t>中的应用</a:t>
            </a:r>
            <a:endParaRPr lang="en-US" altLang="zh-CN" b="1" dirty="0" smtClean="0"/>
          </a:p>
          <a:p>
            <a:pPr>
              <a:buNone/>
            </a:pPr>
            <a:endParaRPr lang="zh-CN" altLang="en-US" dirty="0" smtClean="0"/>
          </a:p>
          <a:p>
            <a:pPr>
              <a:buNone/>
            </a:pPr>
            <a:r>
              <a:rPr lang="en-US" dirty="0" smtClean="0"/>
              <a:t>Yahoo</a:t>
            </a:r>
            <a:r>
              <a:rPr lang="zh-CN" altLang="en-US" dirty="0" smtClean="0"/>
              <a:t>搜索引擎</a:t>
            </a:r>
            <a:r>
              <a:rPr lang="en-US" dirty="0" smtClean="0"/>
              <a:t>(Yahoo</a:t>
            </a:r>
            <a:r>
              <a:rPr lang="zh-CN" altLang="en-US" dirty="0" smtClean="0"/>
              <a:t>！</a:t>
            </a:r>
            <a:r>
              <a:rPr lang="en-US" dirty="0" smtClean="0"/>
              <a:t>Search)</a:t>
            </a:r>
            <a:r>
              <a:rPr lang="zh-CN" altLang="en-US" dirty="0" smtClean="0"/>
              <a:t>有</a:t>
            </a:r>
            <a:r>
              <a:rPr lang="en-US" dirty="0" smtClean="0"/>
              <a:t>4</a:t>
            </a:r>
            <a:r>
              <a:rPr lang="zh-CN" altLang="en-US" dirty="0" smtClean="0"/>
              <a:t>个主要组成部分：</a:t>
            </a:r>
          </a:p>
          <a:p>
            <a:pPr lvl="1"/>
            <a:r>
              <a:rPr lang="en-US" sz="2400" dirty="0" smtClean="0"/>
              <a:t>Crawler</a:t>
            </a:r>
            <a:r>
              <a:rPr lang="zh-CN" altLang="en-US" sz="2400" dirty="0" smtClean="0"/>
              <a:t>，从网页服务器爬取网页；</a:t>
            </a:r>
          </a:p>
          <a:p>
            <a:pPr lvl="1"/>
            <a:r>
              <a:rPr lang="en-US" sz="2400" dirty="0" err="1" smtClean="0"/>
              <a:t>WebMap</a:t>
            </a:r>
            <a:r>
              <a:rPr lang="zh-CN" altLang="en-US" sz="2400" dirty="0" smtClean="0"/>
              <a:t>，构建一个已知网页的链接图；</a:t>
            </a:r>
          </a:p>
          <a:p>
            <a:pPr lvl="1"/>
            <a:r>
              <a:rPr lang="en-US" sz="2400" dirty="0" smtClean="0"/>
              <a:t>Indexer</a:t>
            </a:r>
            <a:r>
              <a:rPr lang="zh-CN" altLang="en-US" sz="2400" dirty="0" smtClean="0"/>
              <a:t>，为最佳页面构建一个反向索引；</a:t>
            </a:r>
          </a:p>
          <a:p>
            <a:pPr lvl="1"/>
            <a:r>
              <a:rPr lang="en-US" sz="2400" dirty="0" smtClean="0"/>
              <a:t>Runtime</a:t>
            </a:r>
            <a:r>
              <a:rPr lang="zh-CN" altLang="en-US" sz="2400" dirty="0" smtClean="0"/>
              <a:t>，处理用户的查询。</a:t>
            </a:r>
          </a:p>
          <a:p>
            <a:endParaRPr lang="zh-CN" altLang="en-US" dirty="0" smtClean="0"/>
          </a:p>
        </p:txBody>
      </p:sp>
      <p:sp>
        <p:nvSpPr>
          <p:cNvPr id="21509" name="文本占位符 4"/>
          <p:cNvSpPr>
            <a:spLocks noGrp="1"/>
          </p:cNvSpPr>
          <p:nvPr>
            <p:ph type="body" sz="quarter" idx="14"/>
          </p:nvPr>
        </p:nvSpPr>
        <p:spPr>
          <a:ln w="9525"/>
        </p:spPr>
        <p:txBody>
          <a:bodyPr/>
          <a:lstStyle/>
          <a:p>
            <a:r>
              <a:rPr lang="en-US" altLang="zh-CN" dirty="0" smtClean="0"/>
              <a:t>6.5</a:t>
            </a:r>
            <a:r>
              <a:rPr lang="zh-CN" altLang="en-US" dirty="0" smtClean="0"/>
              <a:t>应用案例</a:t>
            </a:r>
          </a:p>
        </p:txBody>
      </p:sp>
      <p:sp>
        <p:nvSpPr>
          <p:cNvPr id="21510" name="文本占位符 5"/>
          <p:cNvSpPr>
            <a:spLocks noGrp="1"/>
          </p:cNvSpPr>
          <p:nvPr>
            <p:ph type="body" sz="quarter" idx="15"/>
          </p:nvPr>
        </p:nvSpPr>
        <p:spPr>
          <a:ln w="9525"/>
        </p:spPr>
        <p:txBody>
          <a:bodyPr>
            <a:normAutofit fontScale="77500" lnSpcReduction="20000"/>
          </a:bodyPr>
          <a:lstStyle/>
          <a:p>
            <a:endParaRPr lang="zh-CN" altLang="en-US" smtClean="0"/>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a:t>
            </a:r>
            <a:r>
              <a:rPr lang="zh-CN" altLang="en-US" dirty="0" smtClean="0"/>
              <a:t>分布式计算</a:t>
            </a:r>
            <a:endParaRPr lang="zh-CN" altLang="en-US" dirty="0"/>
          </a:p>
        </p:txBody>
      </p:sp>
      <p:sp>
        <p:nvSpPr>
          <p:cNvPr id="4" name="文本占位符 3"/>
          <p:cNvSpPr>
            <a:spLocks noGrp="1"/>
          </p:cNvSpPr>
          <p:nvPr>
            <p:ph type="body" sz="quarter" idx="14"/>
          </p:nvPr>
        </p:nvSpPr>
        <p:spPr/>
        <p:txBody>
          <a:bodyPr/>
          <a:lstStyle/>
          <a:p>
            <a:r>
              <a:rPr lang="en-US" altLang="zh-CN" dirty="0" smtClean="0"/>
              <a:t>6.1</a:t>
            </a:r>
            <a:r>
              <a:rPr lang="zh-CN" altLang="en-US" dirty="0" smtClean="0"/>
              <a:t>计算模式的演变</a:t>
            </a:r>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000364" y="5917188"/>
            <a:ext cx="307183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6-3</a:t>
            </a:r>
            <a:r>
              <a:rPr lang="zh-CN" altLang="en-US" dirty="0"/>
              <a:t>分布式计算与并行计算</a:t>
            </a:r>
          </a:p>
        </p:txBody>
      </p:sp>
      <p:pic>
        <p:nvPicPr>
          <p:cNvPr id="3" name="Picture 4"/>
          <p:cNvPicPr>
            <a:picLocks noChangeAspect="1" noChangeArrowheads="1"/>
          </p:cNvPicPr>
          <p:nvPr/>
        </p:nvPicPr>
        <p:blipFill>
          <a:blip r:embed="rId2"/>
          <a:srcRect/>
          <a:stretch>
            <a:fillRect/>
          </a:stretch>
        </p:blipFill>
        <p:spPr bwMode="auto">
          <a:xfrm>
            <a:off x="161711" y="2081758"/>
            <a:ext cx="8648700" cy="3219450"/>
          </a:xfrm>
          <a:prstGeom prst="rect">
            <a:avLst/>
          </a:prstGeom>
          <a:noFill/>
          <a:ln w="9525">
            <a:noFill/>
            <a:miter lim="800000"/>
            <a:headEnd/>
            <a:tailEnd/>
          </a:ln>
          <a:effectLst/>
        </p:spPr>
      </p:pic>
      <p:sp>
        <p:nvSpPr>
          <p:cNvPr id="6" name="文本框 5"/>
          <p:cNvSpPr txBox="1"/>
          <p:nvPr/>
        </p:nvSpPr>
        <p:spPr>
          <a:xfrm>
            <a:off x="4139952" y="3296179"/>
            <a:ext cx="1368152" cy="369332"/>
          </a:xfrm>
          <a:prstGeom prst="rect">
            <a:avLst/>
          </a:prstGeom>
          <a:noFill/>
          <a:ln>
            <a:solidFill>
              <a:srgbClr val="FF0000"/>
            </a:solidFill>
          </a:ln>
        </p:spPr>
        <p:txBody>
          <a:bodyPr wrap="square" rtlCol="0">
            <a:spAutoFit/>
          </a:bodyPr>
          <a:lstStyle/>
          <a:p>
            <a:r>
              <a:rPr lang="zh-CN" altLang="en-US" dirty="0" smtClean="0"/>
              <a:t>区别在哪里？</a:t>
            </a:r>
            <a:endParaRPr lang="zh-CN" altLang="en-US" dirty="0"/>
          </a:p>
        </p:txBody>
      </p:sp>
    </p:spTree>
  </p:cSld>
  <p:clrMapOvr>
    <a:masterClrMapping/>
  </p:clrMapOvr>
  <p:transition>
    <p:blinds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755576" y="1227291"/>
            <a:ext cx="8286808" cy="5572164"/>
          </a:xfrm>
        </p:spPr>
        <p:txBody>
          <a:bodyPr/>
          <a:lstStyle/>
          <a:p>
            <a:r>
              <a:rPr lang="en-US" dirty="0" smtClean="0"/>
              <a:t>2006</a:t>
            </a:r>
            <a:r>
              <a:rPr lang="zh-CN" altLang="en-US" dirty="0" smtClean="0"/>
              <a:t>年</a:t>
            </a:r>
            <a:r>
              <a:rPr lang="en-US" dirty="0" smtClean="0"/>
              <a:t>1</a:t>
            </a:r>
            <a:r>
              <a:rPr lang="zh-CN" altLang="en-US" dirty="0" smtClean="0"/>
              <a:t>月，</a:t>
            </a:r>
            <a:r>
              <a:rPr lang="en-US" dirty="0" smtClean="0"/>
              <a:t>Yahoo</a:t>
            </a:r>
            <a:r>
              <a:rPr lang="zh-CN" altLang="en-US" dirty="0" smtClean="0"/>
              <a:t>聘请了</a:t>
            </a:r>
            <a:r>
              <a:rPr lang="en-US" dirty="0" smtClean="0">
                <a:solidFill>
                  <a:srgbClr val="FF0000"/>
                </a:solidFill>
              </a:rPr>
              <a:t>Doug Cutting</a:t>
            </a:r>
            <a:r>
              <a:rPr lang="zh-CN" altLang="en-US" dirty="0" smtClean="0"/>
              <a:t>。</a:t>
            </a:r>
            <a:endParaRPr lang="en-US" altLang="zh-CN" dirty="0" smtClean="0"/>
          </a:p>
          <a:p>
            <a:pPr marL="0" indent="0">
              <a:buNone/>
            </a:pPr>
            <a:r>
              <a:rPr lang="zh-CN" altLang="en-US" dirty="0" smtClean="0"/>
              <a:t>一个月后，</a:t>
            </a:r>
            <a:r>
              <a:rPr lang="en-US" dirty="0" smtClean="0"/>
              <a:t>Yahoo</a:t>
            </a:r>
            <a:r>
              <a:rPr lang="zh-CN" altLang="en-US" dirty="0" smtClean="0"/>
              <a:t>团队决定放弃原型，</a:t>
            </a:r>
            <a:endParaRPr lang="en-US" altLang="zh-CN" dirty="0" smtClean="0"/>
          </a:p>
          <a:p>
            <a:pPr marL="0" indent="0">
              <a:buNone/>
            </a:pPr>
            <a:r>
              <a:rPr lang="zh-CN" altLang="en-US" dirty="0" smtClean="0"/>
              <a:t>转而采用</a:t>
            </a:r>
            <a:r>
              <a:rPr lang="en-US" dirty="0" smtClean="0"/>
              <a:t> </a:t>
            </a:r>
            <a:r>
              <a:rPr lang="en-US" dirty="0" err="1" smtClean="0"/>
              <a:t>Hadoop</a:t>
            </a:r>
            <a:r>
              <a:rPr lang="zh-CN" altLang="en-US" dirty="0" smtClean="0"/>
              <a:t>。</a:t>
            </a:r>
            <a:endParaRPr lang="en-US" altLang="zh-CN" dirty="0" smtClean="0"/>
          </a:p>
          <a:p>
            <a:r>
              <a:rPr lang="zh-CN" altLang="en-US" dirty="0" smtClean="0"/>
              <a:t>在</a:t>
            </a:r>
            <a:r>
              <a:rPr lang="en-US" dirty="0" smtClean="0"/>
              <a:t>2006</a:t>
            </a:r>
            <a:r>
              <a:rPr lang="zh-CN" altLang="en-US" dirty="0" smtClean="0"/>
              <a:t>年初</a:t>
            </a:r>
            <a:r>
              <a:rPr lang="zh-CN" altLang="en-US" u="sng" dirty="0" smtClean="0"/>
              <a:t>建立了一个</a:t>
            </a:r>
            <a:r>
              <a:rPr lang="en-US" u="sng" dirty="0" smtClean="0"/>
              <a:t>200</a:t>
            </a:r>
            <a:r>
              <a:rPr lang="zh-CN" altLang="en-US" u="sng" dirty="0" smtClean="0"/>
              <a:t>节点的研究集群</a:t>
            </a:r>
            <a:r>
              <a:rPr lang="zh-CN" altLang="en-US" dirty="0" smtClean="0"/>
              <a:t>并暂时搁置</a:t>
            </a:r>
            <a:r>
              <a:rPr lang="en-US" dirty="0" err="1" smtClean="0"/>
              <a:t>WebMap</a:t>
            </a:r>
            <a:r>
              <a:rPr lang="zh-CN" altLang="en-US" dirty="0" smtClean="0"/>
              <a:t>计划，</a:t>
            </a:r>
            <a:r>
              <a:rPr lang="zh-CN" altLang="en-US" u="sng" dirty="0" smtClean="0"/>
              <a:t>转而为研究用户提供</a:t>
            </a:r>
            <a:r>
              <a:rPr lang="en-US" u="sng" dirty="0" err="1" smtClean="0"/>
              <a:t>Hadoop</a:t>
            </a:r>
            <a:r>
              <a:rPr lang="zh-CN" altLang="en-US" u="sng" dirty="0" smtClean="0"/>
              <a:t>支持和优化服务</a:t>
            </a:r>
            <a:r>
              <a:rPr lang="zh-CN" altLang="en-US" dirty="0" smtClean="0"/>
              <a:t>。</a:t>
            </a:r>
            <a:endParaRPr lang="en-US" altLang="zh-CN" dirty="0" smtClean="0"/>
          </a:p>
          <a:p>
            <a:endParaRPr lang="en-US" dirty="0" smtClean="0"/>
          </a:p>
          <a:p>
            <a:r>
              <a:rPr lang="en-US" dirty="0" smtClean="0"/>
              <a:t>Yahoo</a:t>
            </a:r>
            <a:r>
              <a:rPr lang="zh-CN" altLang="en-US" dirty="0" smtClean="0"/>
              <a:t>在生产环境中将</a:t>
            </a:r>
            <a:r>
              <a:rPr lang="en-US" dirty="0" err="1" smtClean="0"/>
              <a:t>Hadoop</a:t>
            </a:r>
            <a:r>
              <a:rPr lang="zh-CN" altLang="en-US" dirty="0" smtClean="0"/>
              <a:t>应用于各种产品：数据分析、内容优化、反垃圾邮件</a:t>
            </a:r>
            <a:r>
              <a:rPr lang="zh-CN" altLang="en-US" u="sng" dirty="0" smtClean="0"/>
              <a:t>、广告产品、广告优化、广告选择</a:t>
            </a:r>
            <a:r>
              <a:rPr lang="zh-CN" altLang="en-US" dirty="0" smtClean="0"/>
              <a:t>、大数据处理和</a:t>
            </a:r>
            <a:r>
              <a:rPr lang="en-US" dirty="0" smtClean="0"/>
              <a:t>ETL</a:t>
            </a:r>
            <a:r>
              <a:rPr lang="zh-CN" altLang="en-US" dirty="0" smtClean="0"/>
              <a:t>等。</a:t>
            </a:r>
            <a:endParaRPr lang="en-US" altLang="zh-CN" dirty="0" smtClean="0"/>
          </a:p>
          <a:p>
            <a:endParaRPr lang="en-US" altLang="zh-CN" dirty="0" smtClean="0"/>
          </a:p>
          <a:p>
            <a:r>
              <a:rPr lang="en-US" dirty="0" smtClean="0"/>
              <a:t>2013</a:t>
            </a:r>
            <a:r>
              <a:rPr lang="zh-CN" altLang="en-US" dirty="0" smtClean="0"/>
              <a:t>年，</a:t>
            </a:r>
            <a:r>
              <a:rPr lang="en-US" dirty="0" smtClean="0"/>
              <a:t>Yahoo!</a:t>
            </a:r>
            <a:r>
              <a:rPr lang="zh-CN" altLang="en-US" dirty="0" smtClean="0"/>
              <a:t>曾发布过能够运行在</a:t>
            </a:r>
            <a:r>
              <a:rPr lang="en-US" dirty="0" err="1" smtClean="0"/>
              <a:t>Hadoop</a:t>
            </a:r>
            <a:r>
              <a:rPr lang="zh-CN" altLang="en-US" dirty="0" smtClean="0"/>
              <a:t>集群上的</a:t>
            </a:r>
            <a:r>
              <a:rPr lang="en-US" dirty="0" smtClean="0"/>
              <a:t>Twitter </a:t>
            </a:r>
            <a:r>
              <a:rPr lang="en-US" b="1" dirty="0" smtClean="0"/>
              <a:t>Storm</a:t>
            </a:r>
            <a:r>
              <a:rPr lang="en-US" dirty="0" smtClean="0"/>
              <a:t>——</a:t>
            </a:r>
            <a:r>
              <a:rPr lang="en-US" b="1" dirty="0" smtClean="0"/>
              <a:t>Storm-YARN</a:t>
            </a:r>
            <a:r>
              <a:rPr lang="zh-CN" altLang="en-US" dirty="0" smtClean="0"/>
              <a:t>。</a:t>
            </a:r>
            <a:r>
              <a:rPr lang="en-US" dirty="0" smtClean="0"/>
              <a:t>Storm-YARN</a:t>
            </a:r>
            <a:r>
              <a:rPr lang="zh-CN" altLang="en-US" dirty="0" smtClean="0"/>
              <a:t>较好地集成了</a:t>
            </a:r>
            <a:r>
              <a:rPr lang="en-US" dirty="0" err="1" smtClean="0"/>
              <a:t>Hadoop</a:t>
            </a:r>
            <a:r>
              <a:rPr lang="zh-CN" altLang="en-US" dirty="0" smtClean="0"/>
              <a:t>的大数据处理能力和</a:t>
            </a:r>
            <a:r>
              <a:rPr lang="en-US" dirty="0" smtClean="0"/>
              <a:t>Twitter Storm</a:t>
            </a:r>
            <a:r>
              <a:rPr lang="zh-CN" altLang="en-US" dirty="0" smtClean="0"/>
              <a:t>的</a:t>
            </a:r>
            <a:r>
              <a:rPr lang="zh-CN" altLang="en-US" b="1" u="sng" dirty="0" smtClean="0"/>
              <a:t>实时消息处理能力</a:t>
            </a:r>
            <a:r>
              <a:rPr lang="zh-CN" altLang="en-US" dirty="0" smtClean="0"/>
              <a:t>。</a:t>
            </a:r>
            <a:endParaRPr lang="en-US" altLang="zh-CN" dirty="0" smtClean="0"/>
          </a:p>
          <a:p>
            <a:endParaRPr lang="zh-CN" altLang="en-US" dirty="0" smtClean="0"/>
          </a:p>
        </p:txBody>
      </p:sp>
      <p:sp>
        <p:nvSpPr>
          <p:cNvPr id="22533" name="文本占位符 4"/>
          <p:cNvSpPr>
            <a:spLocks noGrp="1"/>
          </p:cNvSpPr>
          <p:nvPr>
            <p:ph type="body" sz="quarter" idx="14"/>
          </p:nvPr>
        </p:nvSpPr>
        <p:spPr>
          <a:ln w="9525"/>
        </p:spPr>
        <p:txBody>
          <a:bodyPr/>
          <a:lstStyle/>
          <a:p>
            <a:r>
              <a:rPr lang="en-US" altLang="zh-CN" dirty="0" smtClean="0"/>
              <a:t>6.5</a:t>
            </a:r>
            <a:r>
              <a:rPr lang="zh-CN" altLang="en-US" dirty="0" smtClean="0"/>
              <a:t>应用案例</a:t>
            </a:r>
          </a:p>
        </p:txBody>
      </p:sp>
      <p:sp>
        <p:nvSpPr>
          <p:cNvPr id="22534" name="文本占位符 5"/>
          <p:cNvSpPr>
            <a:spLocks noGrp="1"/>
          </p:cNvSpPr>
          <p:nvPr>
            <p:ph type="body" sz="quarter" idx="15"/>
          </p:nvPr>
        </p:nvSpPr>
        <p:spPr>
          <a:ln w="9525"/>
        </p:spPr>
        <p:txBody>
          <a:bodyPr>
            <a:normAutofit fontScale="77500" lnSpcReduction="20000"/>
          </a:bodyPr>
          <a:lstStyle/>
          <a:p>
            <a:endParaRPr lang="zh-CN" altLang="en-US"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7143"/>
            <a:ext cx="1828310" cy="2437747"/>
          </a:xfrm>
          <a:prstGeom prst="rect">
            <a:avLst/>
          </a:prstGeom>
        </p:spPr>
      </p:pic>
    </p:spTree>
  </p:cSld>
  <p:clrMapOvr>
    <a:masterClrMapping/>
  </p:clrMapOvr>
  <p:transition>
    <p:blinds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7820052" cy="4762910"/>
          </a:xfrm>
        </p:spPr>
        <p:txBody>
          <a:bodyPr/>
          <a:lstStyle/>
          <a:p>
            <a:r>
              <a:rPr lang="zh-CN" altLang="en-US" sz="2800" dirty="0" smtClean="0"/>
              <a:t>自</a:t>
            </a:r>
            <a:r>
              <a:rPr lang="en-US" sz="2800" dirty="0" smtClean="0"/>
              <a:t>2015</a:t>
            </a:r>
            <a:r>
              <a:rPr lang="zh-CN" altLang="en-US" sz="2800" dirty="0" smtClean="0"/>
              <a:t>年，</a:t>
            </a:r>
            <a:r>
              <a:rPr lang="en-US" sz="2800" u="sng" dirty="0" smtClean="0"/>
              <a:t>Yahoo</a:t>
            </a:r>
            <a:r>
              <a:rPr lang="zh-CN" altLang="en-US" sz="2800" u="sng" dirty="0" smtClean="0"/>
              <a:t>开始考虑用其他新技术</a:t>
            </a:r>
            <a:r>
              <a:rPr lang="zh-CN" altLang="en-US" sz="2800" dirty="0" smtClean="0"/>
              <a:t>（如</a:t>
            </a:r>
            <a:r>
              <a:rPr lang="en-US" sz="2800" dirty="0" smtClean="0"/>
              <a:t>Druid</a:t>
            </a:r>
            <a:r>
              <a:rPr lang="zh-CN" altLang="en-US" sz="2800" dirty="0" smtClean="0"/>
              <a:t>等）替代原先的</a:t>
            </a:r>
            <a:r>
              <a:rPr lang="en-US" sz="2800" dirty="0" err="1" smtClean="0"/>
              <a:t>Hadoop</a:t>
            </a:r>
            <a:r>
              <a:rPr lang="zh-CN" altLang="en-US" sz="2800" dirty="0" smtClean="0"/>
              <a:t>技术，</a:t>
            </a:r>
            <a:r>
              <a:rPr lang="zh-CN" altLang="en-US" sz="2800" b="1" u="sng" dirty="0" smtClean="0"/>
              <a:t>主要原因</a:t>
            </a:r>
            <a:r>
              <a:rPr lang="zh-CN" altLang="en-US" sz="2800" dirty="0" smtClean="0"/>
              <a:t>在于</a:t>
            </a:r>
            <a:r>
              <a:rPr lang="en-US" sz="2800" b="1" u="sng" dirty="0" err="1" smtClean="0"/>
              <a:t>Hadoop</a:t>
            </a:r>
            <a:r>
              <a:rPr lang="zh-CN" altLang="en-US" sz="2800" b="1" u="sng" dirty="0" smtClean="0"/>
              <a:t>的交互式实时数据分析能力较差</a:t>
            </a:r>
            <a:r>
              <a:rPr lang="zh-CN" altLang="en-US" sz="2800" dirty="0" smtClean="0"/>
              <a:t>。</a:t>
            </a:r>
            <a:endParaRPr lang="en-US" altLang="zh-CN" sz="2800" dirty="0" smtClean="0"/>
          </a:p>
          <a:p>
            <a:endParaRPr lang="en-US" altLang="zh-CN" sz="2800" dirty="0" smtClean="0"/>
          </a:p>
          <a:p>
            <a:r>
              <a:rPr lang="en-US" sz="2800" dirty="0" smtClean="0"/>
              <a:t>Druid</a:t>
            </a:r>
            <a:r>
              <a:rPr lang="zh-CN" altLang="en-US" sz="2800" dirty="0" smtClean="0"/>
              <a:t>是一种为大型数据集上实时探索查询而设计的开源分析数据存储系统。</a:t>
            </a:r>
            <a:endParaRPr lang="en-US" altLang="zh-CN" sz="2800" dirty="0" smtClean="0"/>
          </a:p>
          <a:p>
            <a:endParaRPr lang="en-US" altLang="zh-CN" sz="2800" dirty="0" smtClean="0"/>
          </a:p>
          <a:p>
            <a:r>
              <a:rPr lang="zh-CN" altLang="en-US" sz="2800" dirty="0" smtClean="0"/>
              <a:t>近年来，</a:t>
            </a:r>
            <a:r>
              <a:rPr lang="en-US" sz="2800" b="1" dirty="0" smtClean="0"/>
              <a:t>Druid</a:t>
            </a:r>
            <a:r>
              <a:rPr lang="zh-CN" altLang="en-US" sz="2800" b="1" dirty="0" smtClean="0"/>
              <a:t>被称为是一种</a:t>
            </a:r>
            <a:r>
              <a:rPr lang="en-US" sz="2800" b="1" dirty="0" smtClean="0"/>
              <a:t>“</a:t>
            </a:r>
            <a:r>
              <a:rPr lang="zh-CN" altLang="en-US" sz="2800" b="1" dirty="0" smtClean="0"/>
              <a:t>后</a:t>
            </a:r>
            <a:r>
              <a:rPr lang="en-US" sz="2800" b="1" dirty="0" err="1" smtClean="0"/>
              <a:t>Hadoop</a:t>
            </a:r>
            <a:r>
              <a:rPr lang="zh-CN" altLang="en-US" sz="2800" b="1" dirty="0" smtClean="0"/>
              <a:t>时代的大数据架构</a:t>
            </a:r>
            <a:r>
              <a:rPr lang="en-US" sz="2800" b="1" dirty="0" smtClean="0"/>
              <a:t>”</a:t>
            </a:r>
            <a:r>
              <a:rPr lang="zh-CN" altLang="en-US" sz="2800" dirty="0" smtClean="0"/>
              <a:t>，受到</a:t>
            </a:r>
            <a:r>
              <a:rPr lang="en-US" sz="2800" dirty="0" smtClean="0"/>
              <a:t>Yahoo</a:t>
            </a:r>
            <a:r>
              <a:rPr lang="zh-CN" altLang="en-US" sz="2800" dirty="0" smtClean="0"/>
              <a:t>、</a:t>
            </a:r>
            <a:r>
              <a:rPr lang="en-US" sz="2800" dirty="0" err="1" smtClean="0"/>
              <a:t>Metamarkets</a:t>
            </a:r>
            <a:r>
              <a:rPr lang="zh-CN" altLang="en-US" sz="2800" dirty="0" smtClean="0"/>
              <a:t>和</a:t>
            </a:r>
            <a:r>
              <a:rPr lang="en-US" sz="2800" dirty="0" smtClean="0"/>
              <a:t>Netflix</a:t>
            </a:r>
            <a:r>
              <a:rPr lang="zh-CN" altLang="en-US" sz="2800" dirty="0" smtClean="0"/>
              <a:t>等公司的广泛关注。</a:t>
            </a:r>
            <a:endParaRPr lang="zh-CN" altLang="en-US" sz="2800" dirty="0"/>
          </a:p>
        </p:txBody>
      </p:sp>
      <p:sp>
        <p:nvSpPr>
          <p:cNvPr id="4" name="文本占位符 3"/>
          <p:cNvSpPr>
            <a:spLocks noGrp="1"/>
          </p:cNvSpPr>
          <p:nvPr>
            <p:ph type="body" sz="quarter" idx="14"/>
          </p:nvPr>
        </p:nvSpPr>
        <p:spPr/>
        <p:txBody>
          <a:bodyPr/>
          <a:lstStyle/>
          <a:p>
            <a:r>
              <a:rPr lang="en-US" altLang="zh-CN" dirty="0" smtClean="0"/>
              <a:t>6.5</a:t>
            </a:r>
            <a:r>
              <a:rPr lang="zh-CN" altLang="en-US" dirty="0" smtClean="0"/>
              <a:t>应用案例</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928670"/>
            <a:ext cx="8072494" cy="4762910"/>
          </a:xfrm>
        </p:spPr>
        <p:txBody>
          <a:bodyPr/>
          <a:lstStyle/>
          <a:p>
            <a:pPr>
              <a:buNone/>
            </a:pPr>
            <a:r>
              <a:rPr lang="en-US" altLang="zh-CN" b="1" dirty="0" smtClean="0"/>
              <a:t>【</a:t>
            </a:r>
            <a:r>
              <a:rPr lang="zh-CN" altLang="en-US" b="1" dirty="0" smtClean="0"/>
              <a:t>例</a:t>
            </a:r>
            <a:r>
              <a:rPr lang="en-US" b="1" dirty="0" smtClean="0"/>
              <a:t>7.2</a:t>
            </a:r>
            <a:r>
              <a:rPr lang="en-US" altLang="zh-CN" b="1" dirty="0" smtClean="0"/>
              <a:t>】</a:t>
            </a:r>
            <a:r>
              <a:rPr lang="en-US" b="1" dirty="0" smtClean="0"/>
              <a:t> </a:t>
            </a:r>
            <a:r>
              <a:rPr lang="en-US" b="1" dirty="0" err="1" smtClean="0"/>
              <a:t>Hadoop</a:t>
            </a:r>
            <a:r>
              <a:rPr lang="zh-CN" altLang="en-US" b="1" dirty="0" smtClean="0"/>
              <a:t>与</a:t>
            </a:r>
            <a:r>
              <a:rPr lang="en-US" b="1" dirty="0" smtClean="0"/>
              <a:t>R</a:t>
            </a:r>
            <a:r>
              <a:rPr lang="zh-CN" altLang="en-US" b="1" dirty="0" smtClean="0"/>
              <a:t>的结合</a:t>
            </a:r>
            <a:r>
              <a:rPr lang="en-US" b="1" dirty="0" smtClean="0"/>
              <a:t>——</a:t>
            </a:r>
            <a:r>
              <a:rPr lang="en-US" b="1" dirty="0" err="1" smtClean="0"/>
              <a:t>Rhadoop</a:t>
            </a:r>
            <a:endParaRPr lang="en-US" b="1" dirty="0" smtClean="0"/>
          </a:p>
          <a:p>
            <a:pPr>
              <a:buNone/>
            </a:pPr>
            <a:endParaRPr lang="zh-CN" altLang="en-US" dirty="0" smtClean="0"/>
          </a:p>
          <a:p>
            <a:r>
              <a:rPr lang="en-US" b="1" dirty="0" err="1" smtClean="0"/>
              <a:t>RHadoop</a:t>
            </a:r>
            <a:r>
              <a:rPr lang="zh-CN" altLang="en-US" dirty="0" smtClean="0"/>
              <a:t>是</a:t>
            </a:r>
            <a:r>
              <a:rPr lang="zh-CN" altLang="en-US" b="1" u="sng" dirty="0" smtClean="0"/>
              <a:t>运行</a:t>
            </a:r>
            <a:r>
              <a:rPr lang="en-US" b="1" u="sng" dirty="0" smtClean="0"/>
              <a:t>R</a:t>
            </a:r>
            <a:r>
              <a:rPr lang="zh-CN" altLang="en-US" b="1" u="sng" dirty="0" smtClean="0"/>
              <a:t>语言的</a:t>
            </a:r>
            <a:r>
              <a:rPr lang="en-US" b="1" u="sng" dirty="0" err="1" smtClean="0"/>
              <a:t>Hadoop</a:t>
            </a:r>
            <a:r>
              <a:rPr lang="zh-CN" altLang="en-US" b="1" u="sng" dirty="0" smtClean="0"/>
              <a:t>分布式计算平台</a:t>
            </a:r>
            <a:r>
              <a:rPr lang="zh-CN" altLang="en-US" dirty="0" smtClean="0"/>
              <a:t>。</a:t>
            </a:r>
            <a:endParaRPr lang="en-US" altLang="zh-CN" dirty="0" smtClean="0"/>
          </a:p>
          <a:p>
            <a:r>
              <a:rPr lang="en-US" dirty="0" err="1" smtClean="0"/>
              <a:t>RHadoop</a:t>
            </a:r>
            <a:r>
              <a:rPr lang="zh-CN" altLang="en-US" dirty="0" smtClean="0"/>
              <a:t>在</a:t>
            </a:r>
            <a:r>
              <a:rPr lang="en-US" dirty="0" err="1" smtClean="0"/>
              <a:t>Hadoop</a:t>
            </a:r>
            <a:r>
              <a:rPr lang="zh-CN" altLang="en-US" dirty="0" smtClean="0"/>
              <a:t>集群中安装了</a:t>
            </a:r>
            <a:r>
              <a:rPr lang="en-US" dirty="0" smtClean="0"/>
              <a:t>R</a:t>
            </a:r>
            <a:r>
              <a:rPr lang="zh-CN" altLang="en-US" dirty="0" smtClean="0"/>
              <a:t>环境，通过</a:t>
            </a:r>
            <a:r>
              <a:rPr lang="en-US" dirty="0" smtClean="0"/>
              <a:t>R</a:t>
            </a:r>
            <a:r>
              <a:rPr lang="zh-CN" altLang="en-US" dirty="0" smtClean="0"/>
              <a:t>的</a:t>
            </a:r>
            <a:r>
              <a:rPr lang="en-US" dirty="0" smtClean="0"/>
              <a:t>3</a:t>
            </a:r>
            <a:r>
              <a:rPr lang="zh-CN" altLang="en-US" dirty="0" smtClean="0"/>
              <a:t>个包</a:t>
            </a:r>
            <a:r>
              <a:rPr lang="en-US" dirty="0" err="1" smtClean="0"/>
              <a:t>rmr</a:t>
            </a:r>
            <a:r>
              <a:rPr lang="zh-CN" altLang="en-US" dirty="0" smtClean="0"/>
              <a:t>、</a:t>
            </a:r>
            <a:r>
              <a:rPr lang="en-US" dirty="0" err="1" smtClean="0"/>
              <a:t>rhdfs</a:t>
            </a:r>
            <a:r>
              <a:rPr lang="zh-CN" altLang="en-US" dirty="0" smtClean="0"/>
              <a:t>和</a:t>
            </a:r>
            <a:r>
              <a:rPr lang="en-US" dirty="0" err="1" smtClean="0"/>
              <a:t>rhbase</a:t>
            </a:r>
            <a:r>
              <a:rPr lang="zh-CN" altLang="en-US" dirty="0" smtClean="0"/>
              <a:t>（分别是对应</a:t>
            </a:r>
            <a:r>
              <a:rPr lang="en-US" dirty="0" err="1" smtClean="0"/>
              <a:t>Hadoop</a:t>
            </a:r>
            <a:r>
              <a:rPr lang="zh-CN" altLang="en-US" dirty="0" smtClean="0"/>
              <a:t>系统架构中的</a:t>
            </a:r>
            <a:r>
              <a:rPr lang="en-US" dirty="0" err="1" smtClean="0"/>
              <a:t>MapReduce</a:t>
            </a:r>
            <a:r>
              <a:rPr lang="en-US" dirty="0" smtClean="0"/>
              <a:t>, HDFS</a:t>
            </a:r>
            <a:r>
              <a:rPr lang="zh-CN" altLang="en-US" dirty="0" smtClean="0"/>
              <a:t>和</a:t>
            </a:r>
            <a:r>
              <a:rPr lang="en-US" dirty="0" err="1" smtClean="0"/>
              <a:t>HBase</a:t>
            </a:r>
            <a:r>
              <a:rPr lang="en-US" dirty="0" smtClean="0"/>
              <a:t> 3</a:t>
            </a:r>
            <a:r>
              <a:rPr lang="zh-CN" altLang="en-US" dirty="0" smtClean="0"/>
              <a:t>个部分），实现</a:t>
            </a:r>
            <a:r>
              <a:rPr lang="en-US" dirty="0" smtClean="0"/>
              <a:t>R</a:t>
            </a:r>
            <a:r>
              <a:rPr lang="zh-CN" altLang="en-US" dirty="0" smtClean="0"/>
              <a:t>对</a:t>
            </a:r>
            <a:r>
              <a:rPr lang="en-US" dirty="0" err="1" smtClean="0"/>
              <a:t>Hadoop</a:t>
            </a:r>
            <a:r>
              <a:rPr lang="zh-CN" altLang="en-US" dirty="0" smtClean="0"/>
              <a:t>各个组件的调用，从而将</a:t>
            </a:r>
            <a:r>
              <a:rPr lang="en-US" dirty="0" smtClean="0"/>
              <a:t>R</a:t>
            </a:r>
            <a:r>
              <a:rPr lang="zh-CN" altLang="en-US" dirty="0" smtClean="0"/>
              <a:t>与</a:t>
            </a:r>
            <a:r>
              <a:rPr lang="en-US" dirty="0" err="1" smtClean="0"/>
              <a:t>Hadoop</a:t>
            </a:r>
            <a:r>
              <a:rPr lang="zh-CN" altLang="en-US" dirty="0" smtClean="0"/>
              <a:t>平台集成，进而整合</a:t>
            </a:r>
            <a:r>
              <a:rPr lang="en-US" dirty="0" smtClean="0"/>
              <a:t>R</a:t>
            </a:r>
            <a:r>
              <a:rPr lang="zh-CN" altLang="en-US" dirty="0" smtClean="0"/>
              <a:t>和</a:t>
            </a:r>
            <a:r>
              <a:rPr lang="en-US" dirty="0" err="1" smtClean="0"/>
              <a:t>Hadoop</a:t>
            </a:r>
            <a:r>
              <a:rPr lang="zh-CN" altLang="en-US" dirty="0" smtClean="0"/>
              <a:t>各自的优势。</a:t>
            </a:r>
            <a:endParaRPr lang="en-US" altLang="zh-CN" dirty="0" smtClean="0"/>
          </a:p>
          <a:p>
            <a:endParaRPr lang="zh-CN" altLang="en-US" dirty="0" smtClean="0"/>
          </a:p>
          <a:p>
            <a:r>
              <a:rPr lang="en-US" dirty="0" err="1" smtClean="0"/>
              <a:t>RHadoop</a:t>
            </a:r>
            <a:r>
              <a:rPr lang="zh-CN" altLang="en-US" u="sng" dirty="0" smtClean="0"/>
              <a:t>较好地集成了</a:t>
            </a:r>
            <a:r>
              <a:rPr lang="en-US" u="sng" dirty="0" smtClean="0"/>
              <a:t>R</a:t>
            </a:r>
            <a:r>
              <a:rPr lang="zh-CN" altLang="en-US" u="sng" dirty="0" smtClean="0"/>
              <a:t>的数据分析能力和</a:t>
            </a:r>
            <a:r>
              <a:rPr lang="en-US" u="sng" dirty="0" err="1" smtClean="0"/>
              <a:t>Hadoop</a:t>
            </a:r>
            <a:r>
              <a:rPr lang="zh-CN" altLang="en-US" u="sng" dirty="0" smtClean="0"/>
              <a:t>的大数据处理能力</a:t>
            </a:r>
            <a:r>
              <a:rPr lang="zh-CN" altLang="en-US" dirty="0" smtClean="0"/>
              <a:t>。</a:t>
            </a:r>
            <a:endParaRPr lang="zh-CN" altLang="en-US" dirty="0"/>
          </a:p>
        </p:txBody>
      </p:sp>
      <p:sp>
        <p:nvSpPr>
          <p:cNvPr id="4" name="文本占位符 3"/>
          <p:cNvSpPr>
            <a:spLocks noGrp="1"/>
          </p:cNvSpPr>
          <p:nvPr>
            <p:ph type="body" sz="quarter" idx="14"/>
          </p:nvPr>
        </p:nvSpPr>
        <p:spPr/>
        <p:txBody>
          <a:bodyPr/>
          <a:lstStyle/>
          <a:p>
            <a:r>
              <a:rPr lang="en-US" altLang="zh-CN" dirty="0" smtClean="0"/>
              <a:t>6.5</a:t>
            </a:r>
            <a:r>
              <a:rPr lang="zh-CN" altLang="en-US" dirty="0" smtClean="0"/>
              <a:t>应用案例</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6.5</a:t>
            </a:r>
            <a:r>
              <a:rPr lang="zh-CN" altLang="en-US" dirty="0" smtClean="0"/>
              <a:t>应用案例</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1064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3714744" y="6000768"/>
            <a:ext cx="192882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6-23 </a:t>
            </a:r>
            <a:r>
              <a:rPr lang="en-US" dirty="0" err="1"/>
              <a:t>RHadoop</a:t>
            </a:r>
            <a:endParaRPr lang="zh-CN" altLang="en-US" dirty="0"/>
          </a:p>
        </p:txBody>
      </p:sp>
      <p:pic>
        <p:nvPicPr>
          <p:cNvPr id="2" name="Picture 2"/>
          <p:cNvPicPr>
            <a:picLocks noChangeAspect="1" noChangeArrowheads="1"/>
          </p:cNvPicPr>
          <p:nvPr/>
        </p:nvPicPr>
        <p:blipFill>
          <a:blip r:embed="rId2"/>
          <a:srcRect/>
          <a:stretch>
            <a:fillRect/>
          </a:stretch>
        </p:blipFill>
        <p:spPr bwMode="auto">
          <a:xfrm>
            <a:off x="928662" y="500042"/>
            <a:ext cx="7448550" cy="5353050"/>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6.5</a:t>
            </a:r>
            <a:r>
              <a:rPr lang="zh-CN" altLang="en-US" dirty="0" smtClean="0"/>
              <a:t>应用案例</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7" name="TextBox 6"/>
          <p:cNvSpPr txBox="1"/>
          <p:nvPr/>
        </p:nvSpPr>
        <p:spPr>
          <a:xfrm>
            <a:off x="2571736" y="571480"/>
            <a:ext cx="364333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表</a:t>
            </a:r>
            <a:r>
              <a:rPr lang="en-US" dirty="0"/>
              <a:t>6-5 </a:t>
            </a:r>
            <a:r>
              <a:rPr lang="en-US" dirty="0" err="1"/>
              <a:t>RHadoop</a:t>
            </a:r>
            <a:r>
              <a:rPr lang="zh-CN" altLang="en-US" dirty="0"/>
              <a:t>中的数据挖掘</a:t>
            </a:r>
            <a:r>
              <a:rPr lang="zh-CN" altLang="en-US" dirty="0" smtClean="0"/>
              <a:t>算法</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790264870"/>
              </p:ext>
            </p:extLst>
          </p:nvPr>
        </p:nvGraphicFramePr>
        <p:xfrm>
          <a:off x="357158" y="1357298"/>
          <a:ext cx="8358246" cy="4513670"/>
        </p:xfrm>
        <a:graphic>
          <a:graphicData uri="http://schemas.openxmlformats.org/drawingml/2006/table">
            <a:tbl>
              <a:tblPr/>
              <a:tblGrid>
                <a:gridCol w="936700"/>
                <a:gridCol w="2305723"/>
                <a:gridCol w="5115823"/>
              </a:tblGrid>
              <a:tr h="322065">
                <a:tc>
                  <a:txBody>
                    <a:bodyPr/>
                    <a:lstStyle/>
                    <a:p>
                      <a:pPr algn="just">
                        <a:spcAft>
                          <a:spcPts val="0"/>
                        </a:spcAft>
                      </a:pPr>
                      <a:r>
                        <a:rPr lang="zh-CN" sz="2000" b="1" kern="100" dirty="0">
                          <a:solidFill>
                            <a:srgbClr val="FFFFFF"/>
                          </a:solidFill>
                          <a:latin typeface="Times New Roman"/>
                          <a:ea typeface="宋体"/>
                          <a:cs typeface="Times New Roman"/>
                        </a:rPr>
                        <a:t>类型</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2000" b="1" kern="100" dirty="0">
                          <a:solidFill>
                            <a:srgbClr val="FFFFFF"/>
                          </a:solidFill>
                          <a:latin typeface="Times New Roman"/>
                          <a:ea typeface="宋体"/>
                          <a:cs typeface="Times New Roman"/>
                        </a:rPr>
                        <a:t>基本包</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2000" b="1" kern="100">
                          <a:solidFill>
                            <a:srgbClr val="FFFFFF"/>
                          </a:solidFill>
                          <a:latin typeface="Times New Roman"/>
                          <a:ea typeface="宋体"/>
                          <a:cs typeface="Times New Roman"/>
                        </a:rPr>
                        <a:t>其他包</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2259213">
                <a:tc>
                  <a:txBody>
                    <a:bodyPr/>
                    <a:lstStyle/>
                    <a:p>
                      <a:pPr algn="just">
                        <a:spcAft>
                          <a:spcPts val="0"/>
                        </a:spcAft>
                      </a:pPr>
                      <a:r>
                        <a:rPr lang="zh-CN" sz="2000" b="1" kern="100" dirty="0">
                          <a:latin typeface="Times New Roman"/>
                          <a:ea typeface="宋体"/>
                          <a:cs typeface="Times New Roman"/>
                        </a:rPr>
                        <a:t>聚类分析</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err="1">
                          <a:latin typeface="Times New Roman"/>
                          <a:ea typeface="宋体"/>
                          <a:cs typeface="Times New Roman"/>
                        </a:rPr>
                        <a:t>fpc</a:t>
                      </a:r>
                      <a:r>
                        <a:rPr lang="zh-CN" sz="2000" kern="100" dirty="0">
                          <a:latin typeface="Times New Roman"/>
                          <a:ea typeface="宋体"/>
                          <a:cs typeface="Times New Roman"/>
                        </a:rPr>
                        <a:t>，</a:t>
                      </a:r>
                      <a:r>
                        <a:rPr lang="en-US" sz="2000" kern="100" dirty="0">
                          <a:latin typeface="Times New Roman"/>
                          <a:ea typeface="宋体"/>
                          <a:cs typeface="Times New Roman"/>
                        </a:rPr>
                        <a:t>cluster</a:t>
                      </a:r>
                      <a:r>
                        <a:rPr lang="zh-CN" sz="2000" kern="100" dirty="0">
                          <a:latin typeface="Times New Roman"/>
                          <a:ea typeface="宋体"/>
                          <a:cs typeface="Times New Roman"/>
                        </a:rPr>
                        <a:t>，</a:t>
                      </a:r>
                      <a:r>
                        <a:rPr lang="en-US" sz="2000" kern="100" dirty="0" err="1">
                          <a:latin typeface="Times New Roman"/>
                          <a:ea typeface="宋体"/>
                          <a:cs typeface="Times New Roman"/>
                        </a:rPr>
                        <a:t>pvclust</a:t>
                      </a:r>
                      <a:r>
                        <a:rPr lang="zh-CN" sz="2000" kern="100" dirty="0">
                          <a:latin typeface="Times New Roman"/>
                          <a:ea typeface="宋体"/>
                          <a:cs typeface="Times New Roman"/>
                        </a:rPr>
                        <a:t>，</a:t>
                      </a:r>
                      <a:r>
                        <a:rPr lang="en-US" sz="2000" kern="100" dirty="0" err="1">
                          <a:latin typeface="Times New Roman"/>
                          <a:ea typeface="宋体"/>
                          <a:cs typeface="Times New Roman"/>
                        </a:rPr>
                        <a:t>mclust</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Wingdings"/>
                        <a:buChar char=""/>
                      </a:pPr>
                      <a:r>
                        <a:rPr lang="zh-CN" sz="2000" kern="100" dirty="0">
                          <a:latin typeface="Times New Roman"/>
                          <a:ea typeface="宋体"/>
                          <a:cs typeface="Times New Roman"/>
                        </a:rPr>
                        <a:t>基于划分的方法</a:t>
                      </a:r>
                      <a:r>
                        <a:rPr lang="en-US" sz="2000" kern="100" dirty="0">
                          <a:latin typeface="Times New Roman"/>
                          <a:ea typeface="宋体"/>
                          <a:cs typeface="Times New Roman"/>
                        </a:rPr>
                        <a:t>: </a:t>
                      </a:r>
                      <a:r>
                        <a:rPr lang="en-US" sz="2000" b="1" kern="100" dirty="0" err="1">
                          <a:latin typeface="Times New Roman"/>
                          <a:ea typeface="宋体"/>
                          <a:cs typeface="Times New Roman"/>
                        </a:rPr>
                        <a:t>kmeans</a:t>
                      </a:r>
                      <a:r>
                        <a:rPr lang="en-US" sz="2000" kern="100" dirty="0">
                          <a:latin typeface="Times New Roman"/>
                          <a:ea typeface="宋体"/>
                          <a:cs typeface="Times New Roman"/>
                        </a:rPr>
                        <a:t>, </a:t>
                      </a:r>
                      <a:r>
                        <a:rPr lang="en-US" sz="2000" kern="100" dirty="0" err="1">
                          <a:latin typeface="Times New Roman"/>
                          <a:ea typeface="宋体"/>
                          <a:cs typeface="Times New Roman"/>
                        </a:rPr>
                        <a:t>pam</a:t>
                      </a:r>
                      <a:r>
                        <a:rPr lang="en-US" sz="2000" kern="100" dirty="0">
                          <a:latin typeface="Times New Roman"/>
                          <a:ea typeface="宋体"/>
                          <a:cs typeface="Times New Roman"/>
                        </a:rPr>
                        <a:t>, </a:t>
                      </a:r>
                      <a:r>
                        <a:rPr lang="en-US" sz="2000" kern="100" dirty="0" err="1">
                          <a:latin typeface="Times New Roman"/>
                          <a:ea typeface="宋体"/>
                          <a:cs typeface="Times New Roman"/>
                        </a:rPr>
                        <a:t>pamk</a:t>
                      </a:r>
                      <a:r>
                        <a:rPr lang="en-US" sz="2000" kern="100" dirty="0">
                          <a:latin typeface="Times New Roman"/>
                          <a:ea typeface="宋体"/>
                          <a:cs typeface="Times New Roman"/>
                        </a:rPr>
                        <a:t>, </a:t>
                      </a:r>
                      <a:r>
                        <a:rPr lang="en-US" sz="2000" kern="100" dirty="0" err="1">
                          <a:latin typeface="Times New Roman"/>
                          <a:ea typeface="宋体"/>
                          <a:cs typeface="Times New Roman"/>
                        </a:rPr>
                        <a:t>clara</a:t>
                      </a:r>
                      <a:endParaRPr lang="zh-CN" sz="2000" kern="100" dirty="0">
                        <a:latin typeface="Calibri"/>
                        <a:ea typeface="宋体"/>
                        <a:cs typeface="Times New Roman"/>
                      </a:endParaRPr>
                    </a:p>
                    <a:p>
                      <a:pPr marL="342900" lvl="0" indent="-342900" algn="just">
                        <a:spcAft>
                          <a:spcPts val="0"/>
                        </a:spcAft>
                        <a:buFont typeface="Wingdings"/>
                        <a:buChar char=""/>
                      </a:pPr>
                      <a:r>
                        <a:rPr lang="zh-CN" sz="2000" kern="100" dirty="0">
                          <a:latin typeface="Times New Roman"/>
                          <a:ea typeface="宋体"/>
                          <a:cs typeface="Times New Roman"/>
                        </a:rPr>
                        <a:t>基于层次的方法</a:t>
                      </a:r>
                      <a:r>
                        <a:rPr lang="en-US" sz="2000" kern="100" dirty="0">
                          <a:latin typeface="Times New Roman"/>
                          <a:ea typeface="宋体"/>
                          <a:cs typeface="Times New Roman"/>
                        </a:rPr>
                        <a:t>: </a:t>
                      </a:r>
                      <a:r>
                        <a:rPr lang="en-US" sz="2000" kern="100" dirty="0" err="1">
                          <a:latin typeface="Times New Roman"/>
                          <a:ea typeface="宋体"/>
                          <a:cs typeface="Times New Roman"/>
                        </a:rPr>
                        <a:t>hclust</a:t>
                      </a:r>
                      <a:r>
                        <a:rPr lang="en-US" sz="2000" kern="100" dirty="0">
                          <a:latin typeface="Times New Roman"/>
                          <a:ea typeface="宋体"/>
                          <a:cs typeface="Times New Roman"/>
                        </a:rPr>
                        <a:t>, </a:t>
                      </a:r>
                      <a:r>
                        <a:rPr lang="en-US" sz="2000" kern="100" dirty="0" err="1">
                          <a:latin typeface="Times New Roman"/>
                          <a:ea typeface="宋体"/>
                          <a:cs typeface="Times New Roman"/>
                        </a:rPr>
                        <a:t>pvclust</a:t>
                      </a:r>
                      <a:r>
                        <a:rPr lang="en-US" sz="2000" kern="100" dirty="0">
                          <a:latin typeface="Times New Roman"/>
                          <a:ea typeface="宋体"/>
                          <a:cs typeface="Times New Roman"/>
                        </a:rPr>
                        <a:t>, </a:t>
                      </a:r>
                      <a:r>
                        <a:rPr lang="en-US" sz="2000" kern="100" dirty="0" err="1">
                          <a:latin typeface="Times New Roman"/>
                          <a:ea typeface="宋体"/>
                          <a:cs typeface="Times New Roman"/>
                        </a:rPr>
                        <a:t>agnes</a:t>
                      </a:r>
                      <a:r>
                        <a:rPr lang="en-US" sz="2000" kern="100" dirty="0">
                          <a:latin typeface="Times New Roman"/>
                          <a:ea typeface="宋体"/>
                          <a:cs typeface="Times New Roman"/>
                        </a:rPr>
                        <a:t>, </a:t>
                      </a:r>
                      <a:r>
                        <a:rPr lang="en-US" sz="2000" kern="100" dirty="0" err="1">
                          <a:latin typeface="Times New Roman"/>
                          <a:ea typeface="宋体"/>
                          <a:cs typeface="Times New Roman"/>
                        </a:rPr>
                        <a:t>diana</a:t>
                      </a:r>
                      <a:endParaRPr lang="zh-CN" sz="2000" kern="100" dirty="0">
                        <a:latin typeface="Calibri"/>
                        <a:ea typeface="宋体"/>
                        <a:cs typeface="Times New Roman"/>
                      </a:endParaRPr>
                    </a:p>
                    <a:p>
                      <a:pPr marL="342900" lvl="0" indent="-342900" algn="just">
                        <a:spcAft>
                          <a:spcPts val="0"/>
                        </a:spcAft>
                        <a:buFont typeface="Wingdings"/>
                        <a:buChar char=""/>
                      </a:pPr>
                      <a:r>
                        <a:rPr lang="zh-CN" sz="2000" kern="100" dirty="0">
                          <a:latin typeface="Times New Roman"/>
                          <a:ea typeface="宋体"/>
                          <a:cs typeface="Times New Roman"/>
                        </a:rPr>
                        <a:t>基于模型的方法</a:t>
                      </a:r>
                      <a:r>
                        <a:rPr lang="en-US" sz="2000" kern="100" dirty="0">
                          <a:latin typeface="Times New Roman"/>
                          <a:ea typeface="宋体"/>
                          <a:cs typeface="Times New Roman"/>
                        </a:rPr>
                        <a:t>: </a:t>
                      </a:r>
                      <a:r>
                        <a:rPr lang="en-US" sz="2000" kern="100" dirty="0" err="1">
                          <a:latin typeface="Times New Roman"/>
                          <a:ea typeface="宋体"/>
                          <a:cs typeface="Times New Roman"/>
                        </a:rPr>
                        <a:t>mclust</a:t>
                      </a:r>
                      <a:endParaRPr lang="zh-CN" sz="2000" kern="100" dirty="0">
                        <a:latin typeface="Calibri"/>
                        <a:ea typeface="宋体"/>
                        <a:cs typeface="Times New Roman"/>
                      </a:endParaRPr>
                    </a:p>
                    <a:p>
                      <a:pPr marL="342900" lvl="0" indent="-342900" algn="just">
                        <a:spcAft>
                          <a:spcPts val="0"/>
                        </a:spcAft>
                        <a:buFont typeface="Wingdings"/>
                        <a:buChar char=""/>
                      </a:pPr>
                      <a:r>
                        <a:rPr lang="zh-CN" sz="2000" kern="100" dirty="0">
                          <a:latin typeface="Times New Roman"/>
                          <a:ea typeface="宋体"/>
                          <a:cs typeface="Times New Roman"/>
                        </a:rPr>
                        <a:t>基于密度的方法</a:t>
                      </a:r>
                      <a:r>
                        <a:rPr lang="en-US" sz="2000" kern="100" dirty="0">
                          <a:latin typeface="Times New Roman"/>
                          <a:ea typeface="宋体"/>
                          <a:cs typeface="Times New Roman"/>
                        </a:rPr>
                        <a:t>: </a:t>
                      </a:r>
                      <a:r>
                        <a:rPr lang="en-US" sz="2000" kern="100" dirty="0" err="1">
                          <a:latin typeface="Times New Roman"/>
                          <a:ea typeface="宋体"/>
                          <a:cs typeface="Times New Roman"/>
                        </a:rPr>
                        <a:t>dbscan</a:t>
                      </a:r>
                      <a:endParaRPr lang="zh-CN" sz="2000" kern="100" dirty="0">
                        <a:latin typeface="Calibri"/>
                        <a:ea typeface="宋体"/>
                        <a:cs typeface="Times New Roman"/>
                      </a:endParaRPr>
                    </a:p>
                    <a:p>
                      <a:pPr marL="342900" lvl="0" indent="-342900" algn="just">
                        <a:spcAft>
                          <a:spcPts val="0"/>
                        </a:spcAft>
                        <a:buFont typeface="Wingdings"/>
                        <a:buChar char=""/>
                      </a:pPr>
                      <a:r>
                        <a:rPr lang="zh-CN" sz="2000" kern="100" dirty="0">
                          <a:latin typeface="Times New Roman"/>
                          <a:ea typeface="宋体"/>
                          <a:cs typeface="Times New Roman"/>
                        </a:rPr>
                        <a:t>基于画图的方法</a:t>
                      </a:r>
                      <a:r>
                        <a:rPr lang="en-US" sz="2000" kern="100" dirty="0">
                          <a:latin typeface="Times New Roman"/>
                          <a:ea typeface="宋体"/>
                          <a:cs typeface="Times New Roman"/>
                        </a:rPr>
                        <a:t>: </a:t>
                      </a:r>
                      <a:r>
                        <a:rPr lang="en-US" sz="2000" kern="100" dirty="0" err="1">
                          <a:latin typeface="Times New Roman"/>
                          <a:ea typeface="宋体"/>
                          <a:cs typeface="Times New Roman"/>
                        </a:rPr>
                        <a:t>plotcluster</a:t>
                      </a:r>
                      <a:r>
                        <a:rPr lang="en-US" sz="2000" kern="100" dirty="0">
                          <a:latin typeface="Times New Roman"/>
                          <a:ea typeface="宋体"/>
                          <a:cs typeface="Times New Roman"/>
                        </a:rPr>
                        <a:t>, </a:t>
                      </a:r>
                      <a:r>
                        <a:rPr lang="en-US" sz="2000" kern="100" dirty="0" err="1">
                          <a:latin typeface="Times New Roman"/>
                          <a:ea typeface="宋体"/>
                          <a:cs typeface="Times New Roman"/>
                        </a:rPr>
                        <a:t>plot.hclust</a:t>
                      </a:r>
                      <a:endParaRPr lang="zh-CN" sz="2000" kern="100" dirty="0">
                        <a:latin typeface="Calibri"/>
                        <a:ea typeface="宋体"/>
                        <a:cs typeface="Times New Roman"/>
                      </a:endParaRPr>
                    </a:p>
                    <a:p>
                      <a:pPr marL="342900" lvl="0" indent="-342900" algn="just">
                        <a:spcAft>
                          <a:spcPts val="0"/>
                        </a:spcAft>
                        <a:buFont typeface="Wingdings"/>
                        <a:buChar char=""/>
                      </a:pPr>
                      <a:r>
                        <a:rPr lang="zh-CN" sz="2000" kern="100" dirty="0">
                          <a:latin typeface="Times New Roman"/>
                          <a:ea typeface="宋体"/>
                          <a:cs typeface="Times New Roman"/>
                        </a:rPr>
                        <a:t>基于验证的方法</a:t>
                      </a:r>
                      <a:r>
                        <a:rPr lang="en-US" sz="2000" kern="100" dirty="0">
                          <a:latin typeface="Times New Roman"/>
                          <a:ea typeface="宋体"/>
                          <a:cs typeface="Times New Roman"/>
                        </a:rPr>
                        <a:t>: </a:t>
                      </a:r>
                      <a:r>
                        <a:rPr lang="en-US" sz="2000" kern="100" dirty="0" err="1">
                          <a:latin typeface="Times New Roman"/>
                          <a:ea typeface="宋体"/>
                          <a:cs typeface="Times New Roman"/>
                        </a:rPr>
                        <a:t>cluster.stats</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32392">
                <a:tc>
                  <a:txBody>
                    <a:bodyPr/>
                    <a:lstStyle/>
                    <a:p>
                      <a:pPr algn="just">
                        <a:spcAft>
                          <a:spcPts val="0"/>
                        </a:spcAft>
                      </a:pPr>
                      <a:r>
                        <a:rPr lang="zh-CN" sz="2000" b="1" kern="100" dirty="0">
                          <a:latin typeface="Times New Roman"/>
                          <a:ea typeface="宋体"/>
                          <a:cs typeface="Times New Roman"/>
                        </a:rPr>
                        <a:t>分类分析</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415"/>
                      <a:r>
                        <a:rPr lang="en-US" sz="2000" kern="100">
                          <a:latin typeface="Times New Roman"/>
                          <a:ea typeface="宋体"/>
                          <a:cs typeface="Times New Roman"/>
                        </a:rPr>
                        <a:t>rpart</a:t>
                      </a:r>
                      <a:r>
                        <a:rPr lang="zh-CN" sz="2000" kern="100">
                          <a:latin typeface="Times New Roman"/>
                          <a:ea typeface="宋体"/>
                          <a:cs typeface="Times New Roman"/>
                        </a:rPr>
                        <a:t>，</a:t>
                      </a:r>
                      <a:r>
                        <a:rPr lang="en-US" sz="2000" kern="100">
                          <a:latin typeface="Times New Roman"/>
                          <a:ea typeface="宋体"/>
                          <a:cs typeface="Times New Roman"/>
                        </a:rPr>
                        <a:t>party</a:t>
                      </a:r>
                      <a:r>
                        <a:rPr lang="zh-CN" sz="2000" kern="100">
                          <a:latin typeface="Times New Roman"/>
                          <a:ea typeface="宋体"/>
                          <a:cs typeface="Times New Roman"/>
                        </a:rPr>
                        <a:t>，</a:t>
                      </a:r>
                      <a:r>
                        <a:rPr lang="en-US" sz="2000" kern="100">
                          <a:latin typeface="Times New Roman"/>
                          <a:ea typeface="宋体"/>
                          <a:cs typeface="Times New Roman"/>
                        </a:rPr>
                        <a:t>randomForest</a:t>
                      </a:r>
                      <a:r>
                        <a:rPr lang="zh-CN" sz="2000" kern="100">
                          <a:latin typeface="Times New Roman"/>
                          <a:ea typeface="宋体"/>
                          <a:cs typeface="Times New Roman"/>
                        </a:rPr>
                        <a:t>，</a:t>
                      </a:r>
                      <a:r>
                        <a:rPr lang="en-US" sz="2000" kern="100">
                          <a:latin typeface="Times New Roman"/>
                          <a:ea typeface="宋体"/>
                          <a:cs typeface="Times New Roman"/>
                        </a:rPr>
                        <a:t>rpartOrdinal</a:t>
                      </a:r>
                      <a:r>
                        <a:rPr lang="zh-CN" sz="2000" kern="100">
                          <a:latin typeface="Times New Roman"/>
                          <a:ea typeface="宋体"/>
                          <a:cs typeface="Times New Roman"/>
                        </a:rPr>
                        <a:t>，</a:t>
                      </a:r>
                      <a:r>
                        <a:rPr lang="en-US" sz="2000" kern="100">
                          <a:latin typeface="Times New Roman"/>
                          <a:ea typeface="宋体"/>
                          <a:cs typeface="Times New Roman"/>
                        </a:rPr>
                        <a:t>tree</a:t>
                      </a:r>
                      <a:r>
                        <a:rPr lang="zh-CN" sz="2000" kern="100">
                          <a:latin typeface="Times New Roman"/>
                          <a:ea typeface="宋体"/>
                          <a:cs typeface="Times New Roman"/>
                        </a:rPr>
                        <a:t>，</a:t>
                      </a:r>
                      <a:r>
                        <a:rPr lang="en-US" sz="2000" kern="100">
                          <a:latin typeface="Times New Roman"/>
                          <a:ea typeface="宋体"/>
                          <a:cs typeface="Times New Roman"/>
                        </a:rPr>
                        <a:t>marginTree</a:t>
                      </a:r>
                      <a:r>
                        <a:rPr lang="zh-CN" sz="2000" kern="100">
                          <a:latin typeface="Times New Roman"/>
                          <a:ea typeface="宋体"/>
                          <a:cs typeface="Times New Roman"/>
                        </a:rPr>
                        <a:t>，</a:t>
                      </a:r>
                      <a:r>
                        <a:rPr lang="en-US" sz="2000" kern="100">
                          <a:latin typeface="Times New Roman"/>
                          <a:ea typeface="宋体"/>
                          <a:cs typeface="Times New Roman"/>
                        </a:rPr>
                        <a:t>maptree</a:t>
                      </a:r>
                      <a:r>
                        <a:rPr lang="zh-CN" sz="2000" kern="100">
                          <a:latin typeface="Times New Roman"/>
                          <a:ea typeface="宋体"/>
                          <a:cs typeface="Times New Roman"/>
                        </a:rPr>
                        <a:t>，</a:t>
                      </a:r>
                      <a:r>
                        <a:rPr lang="en-US" sz="2000" kern="100">
                          <a:latin typeface="Times New Roman"/>
                          <a:ea typeface="宋体"/>
                          <a:cs typeface="Times New Roman"/>
                        </a:rPr>
                        <a:t>survival</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Wingdings"/>
                        <a:buChar char=""/>
                      </a:pPr>
                      <a:r>
                        <a:rPr lang="zh-CN" sz="2000" b="1" kern="100" dirty="0">
                          <a:latin typeface="Times New Roman"/>
                          <a:ea typeface="宋体"/>
                          <a:cs typeface="Times New Roman"/>
                        </a:rPr>
                        <a:t>决策树</a:t>
                      </a:r>
                      <a:r>
                        <a:rPr lang="en-US" sz="2000" kern="100" dirty="0">
                          <a:latin typeface="Times New Roman"/>
                          <a:ea typeface="宋体"/>
                          <a:cs typeface="Times New Roman"/>
                        </a:rPr>
                        <a:t>: </a:t>
                      </a:r>
                      <a:r>
                        <a:rPr lang="en-US" sz="2000" kern="100" dirty="0" err="1">
                          <a:latin typeface="Times New Roman"/>
                          <a:ea typeface="宋体"/>
                          <a:cs typeface="Times New Roman"/>
                        </a:rPr>
                        <a:t>rpart</a:t>
                      </a:r>
                      <a:r>
                        <a:rPr lang="en-US" sz="2000" kern="100" dirty="0">
                          <a:latin typeface="Times New Roman"/>
                          <a:ea typeface="宋体"/>
                          <a:cs typeface="Times New Roman"/>
                        </a:rPr>
                        <a:t>, </a:t>
                      </a:r>
                      <a:r>
                        <a:rPr lang="en-US" sz="2000" kern="100" dirty="0" err="1">
                          <a:latin typeface="Times New Roman"/>
                          <a:ea typeface="宋体"/>
                          <a:cs typeface="Times New Roman"/>
                        </a:rPr>
                        <a:t>ctree</a:t>
                      </a:r>
                      <a:endParaRPr lang="zh-CN" sz="2000" kern="100" dirty="0">
                        <a:latin typeface="Calibri"/>
                        <a:ea typeface="宋体"/>
                        <a:cs typeface="Times New Roman"/>
                      </a:endParaRPr>
                    </a:p>
                    <a:p>
                      <a:pPr marL="342900" lvl="0" indent="-342900" algn="just">
                        <a:spcAft>
                          <a:spcPts val="0"/>
                        </a:spcAft>
                        <a:buFont typeface="Wingdings"/>
                        <a:buChar char=""/>
                      </a:pPr>
                      <a:r>
                        <a:rPr lang="zh-CN" sz="2000" b="1" kern="100" dirty="0">
                          <a:latin typeface="Times New Roman"/>
                          <a:ea typeface="宋体"/>
                          <a:cs typeface="Times New Roman"/>
                        </a:rPr>
                        <a:t>随机森林</a:t>
                      </a:r>
                      <a:r>
                        <a:rPr lang="en-US" sz="2000" kern="100" dirty="0">
                          <a:latin typeface="Times New Roman"/>
                          <a:ea typeface="宋体"/>
                          <a:cs typeface="Times New Roman"/>
                        </a:rPr>
                        <a:t>: </a:t>
                      </a:r>
                      <a:r>
                        <a:rPr lang="en-US" sz="2000" kern="100" dirty="0" err="1">
                          <a:latin typeface="Times New Roman"/>
                          <a:ea typeface="宋体"/>
                          <a:cs typeface="Times New Roman"/>
                        </a:rPr>
                        <a:t>cforest</a:t>
                      </a:r>
                      <a:r>
                        <a:rPr lang="en-US" sz="2000" kern="100" dirty="0">
                          <a:latin typeface="Times New Roman"/>
                          <a:ea typeface="宋体"/>
                          <a:cs typeface="Times New Roman"/>
                        </a:rPr>
                        <a:t>, </a:t>
                      </a:r>
                      <a:r>
                        <a:rPr lang="en-US" sz="2000" kern="100" dirty="0" err="1">
                          <a:latin typeface="Times New Roman"/>
                          <a:ea typeface="宋体"/>
                          <a:cs typeface="Times New Roman"/>
                        </a:rPr>
                        <a:t>randomForest</a:t>
                      </a:r>
                      <a:endParaRPr lang="zh-CN" sz="2000" kern="100" dirty="0">
                        <a:latin typeface="Calibri"/>
                        <a:ea typeface="宋体"/>
                        <a:cs typeface="Times New Roman"/>
                      </a:endParaRPr>
                    </a:p>
                    <a:p>
                      <a:pPr marL="342900" lvl="0" indent="-342900" algn="just">
                        <a:spcAft>
                          <a:spcPts val="0"/>
                        </a:spcAft>
                        <a:buFont typeface="Wingdings"/>
                        <a:buChar char=""/>
                      </a:pPr>
                      <a:r>
                        <a:rPr lang="zh-CN" sz="2000" b="1" kern="100" dirty="0">
                          <a:latin typeface="Times New Roman"/>
                          <a:ea typeface="宋体"/>
                          <a:cs typeface="Times New Roman"/>
                        </a:rPr>
                        <a:t>回归</a:t>
                      </a:r>
                      <a:r>
                        <a:rPr lang="en-US" sz="2000" kern="100" dirty="0">
                          <a:latin typeface="Times New Roman"/>
                          <a:ea typeface="宋体"/>
                          <a:cs typeface="Times New Roman"/>
                        </a:rPr>
                        <a:t>, Logistic</a:t>
                      </a:r>
                      <a:r>
                        <a:rPr lang="zh-CN" sz="2000" kern="100" dirty="0">
                          <a:latin typeface="Times New Roman"/>
                          <a:ea typeface="宋体"/>
                          <a:cs typeface="Times New Roman"/>
                        </a:rPr>
                        <a:t>回归</a:t>
                      </a:r>
                      <a:r>
                        <a:rPr lang="en-US" sz="2000" kern="100" dirty="0">
                          <a:latin typeface="Times New Roman"/>
                          <a:ea typeface="宋体"/>
                          <a:cs typeface="Times New Roman"/>
                        </a:rPr>
                        <a:t>, Poisson</a:t>
                      </a:r>
                      <a:r>
                        <a:rPr lang="zh-CN" sz="2000" kern="100" dirty="0">
                          <a:latin typeface="Times New Roman"/>
                          <a:ea typeface="宋体"/>
                          <a:cs typeface="Times New Roman"/>
                        </a:rPr>
                        <a:t>回归</a:t>
                      </a:r>
                      <a:r>
                        <a:rPr lang="en-US" sz="2000" kern="100" dirty="0">
                          <a:latin typeface="Times New Roman"/>
                          <a:ea typeface="宋体"/>
                          <a:cs typeface="Times New Roman"/>
                        </a:rPr>
                        <a:t>: </a:t>
                      </a:r>
                      <a:r>
                        <a:rPr lang="en-US" sz="2000" kern="100" dirty="0" err="1">
                          <a:latin typeface="Times New Roman"/>
                          <a:ea typeface="宋体"/>
                          <a:cs typeface="Times New Roman"/>
                        </a:rPr>
                        <a:t>glm</a:t>
                      </a:r>
                      <a:r>
                        <a:rPr lang="en-US" sz="2000" kern="100" dirty="0">
                          <a:latin typeface="Times New Roman"/>
                          <a:ea typeface="宋体"/>
                          <a:cs typeface="Times New Roman"/>
                        </a:rPr>
                        <a:t>, predict, residuals</a:t>
                      </a:r>
                      <a:endParaRPr lang="zh-CN" sz="2000" kern="100" dirty="0">
                        <a:latin typeface="Calibri"/>
                        <a:ea typeface="宋体"/>
                        <a:cs typeface="Times New Roman"/>
                      </a:endParaRPr>
                    </a:p>
                    <a:p>
                      <a:pPr marL="342900" lvl="0" indent="-342900" algn="just">
                        <a:spcAft>
                          <a:spcPts val="0"/>
                        </a:spcAft>
                        <a:buFont typeface="Wingdings"/>
                        <a:buChar char=""/>
                      </a:pPr>
                      <a:r>
                        <a:rPr lang="zh-CN" sz="2000" kern="100" dirty="0">
                          <a:latin typeface="Times New Roman"/>
                          <a:ea typeface="宋体"/>
                          <a:cs typeface="Times New Roman"/>
                        </a:rPr>
                        <a:t>生存分析</a:t>
                      </a:r>
                      <a:r>
                        <a:rPr lang="en-US" sz="2000" kern="100" dirty="0">
                          <a:latin typeface="Times New Roman"/>
                          <a:ea typeface="宋体"/>
                          <a:cs typeface="Times New Roman"/>
                        </a:rPr>
                        <a:t>: </a:t>
                      </a:r>
                      <a:r>
                        <a:rPr lang="en-US" sz="2000" kern="100" dirty="0" err="1">
                          <a:latin typeface="Times New Roman"/>
                          <a:ea typeface="宋体"/>
                          <a:cs typeface="Times New Roman"/>
                        </a:rPr>
                        <a:t>survfit</a:t>
                      </a:r>
                      <a:r>
                        <a:rPr lang="en-US" sz="2000" kern="100" dirty="0">
                          <a:latin typeface="Times New Roman"/>
                          <a:ea typeface="宋体"/>
                          <a:cs typeface="Times New Roman"/>
                        </a:rPr>
                        <a:t>, </a:t>
                      </a:r>
                      <a:r>
                        <a:rPr lang="en-US" sz="2000" kern="100" dirty="0" err="1">
                          <a:latin typeface="Times New Roman"/>
                          <a:ea typeface="宋体"/>
                          <a:cs typeface="Times New Roman"/>
                        </a:rPr>
                        <a:t>survdiff</a:t>
                      </a:r>
                      <a:r>
                        <a:rPr lang="en-US" sz="2000" kern="100" dirty="0">
                          <a:latin typeface="Times New Roman"/>
                          <a:ea typeface="宋体"/>
                          <a:cs typeface="Times New Roman"/>
                        </a:rPr>
                        <a:t>, </a:t>
                      </a:r>
                      <a:r>
                        <a:rPr lang="en-US" sz="2000" kern="100" dirty="0" err="1">
                          <a:latin typeface="Times New Roman"/>
                          <a:ea typeface="宋体"/>
                          <a:cs typeface="Times New Roman"/>
                        </a:rPr>
                        <a:t>coxph</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6.5</a:t>
            </a:r>
            <a:r>
              <a:rPr lang="zh-CN" altLang="en-US" dirty="0" smtClean="0"/>
              <a:t>应用案例</a:t>
            </a:r>
          </a:p>
          <a:p>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904818327"/>
              </p:ext>
            </p:extLst>
          </p:nvPr>
        </p:nvGraphicFramePr>
        <p:xfrm>
          <a:off x="571472" y="1296850"/>
          <a:ext cx="8001056" cy="4561042"/>
        </p:xfrm>
        <a:graphic>
          <a:graphicData uri="http://schemas.openxmlformats.org/drawingml/2006/table">
            <a:tbl>
              <a:tblPr>
                <a:tableStyleId>{5940675A-B579-460E-94D1-54222C63F5DA}</a:tableStyleId>
              </a:tblPr>
              <a:tblGrid>
                <a:gridCol w="928694"/>
                <a:gridCol w="2000264"/>
                <a:gridCol w="5072098"/>
              </a:tblGrid>
              <a:tr h="1186970">
                <a:tc>
                  <a:txBody>
                    <a:bodyPr/>
                    <a:lstStyle/>
                    <a:p>
                      <a:pPr marL="0" lvl="0" indent="-342900" algn="just" defTabSz="914400" rtl="0" eaLnBrk="1" latinLnBrk="0" hangingPunct="1">
                        <a:spcAft>
                          <a:spcPts val="0"/>
                        </a:spcAft>
                        <a:buFont typeface="Wingdings"/>
                        <a:buNone/>
                      </a:pPr>
                      <a:r>
                        <a:rPr lang="zh-CN" sz="2000" b="1" kern="100" dirty="0">
                          <a:solidFill>
                            <a:schemeClr val="tx1"/>
                          </a:solidFill>
                          <a:latin typeface="Times New Roman"/>
                          <a:ea typeface="宋体"/>
                          <a:cs typeface="Times New Roman"/>
                        </a:rPr>
                        <a:t>关联分析</a:t>
                      </a:r>
                    </a:p>
                  </a:txBody>
                  <a:tcPr marL="68580" marR="68580" marT="0" marB="0"/>
                </a:tc>
                <a:tc>
                  <a:txBody>
                    <a:bodyPr/>
                    <a:lstStyle/>
                    <a:p>
                      <a:pPr marL="342900" lvl="0" indent="-342900" algn="just" defTabSz="914400" rtl="0" eaLnBrk="1" latinLnBrk="0" hangingPunct="1">
                        <a:spcAft>
                          <a:spcPts val="0"/>
                        </a:spcAft>
                        <a:buFont typeface="Wingdings"/>
                        <a:buNone/>
                      </a:pPr>
                      <a:r>
                        <a:rPr lang="en-US" sz="2000" kern="100" dirty="0" err="1">
                          <a:latin typeface="Times New Roman" pitchFamily="18" charset="0"/>
                          <a:cs typeface="Times New Roman" pitchFamily="18" charset="0"/>
                        </a:rPr>
                        <a:t>arules</a:t>
                      </a:r>
                      <a:endParaRPr lang="zh-CN" sz="2000" kern="100" dirty="0">
                        <a:solidFill>
                          <a:schemeClr val="tx1"/>
                        </a:solidFill>
                        <a:latin typeface="Times New Roman" pitchFamily="18" charset="0"/>
                        <a:ea typeface="宋体"/>
                        <a:cs typeface="Times New Roman" pitchFamily="18" charset="0"/>
                      </a:endParaRPr>
                    </a:p>
                  </a:txBody>
                  <a:tcPr marL="68580" marR="68580" marT="0" marB="0"/>
                </a:tc>
                <a:tc>
                  <a:txBody>
                    <a:bodyPr/>
                    <a:lstStyle/>
                    <a:p>
                      <a:pPr marL="342900" lvl="0" indent="-342900" algn="just" defTabSz="914400" rtl="0" eaLnBrk="1" latinLnBrk="0" hangingPunct="1">
                        <a:spcAft>
                          <a:spcPts val="0"/>
                        </a:spcAft>
                        <a:buFont typeface="Wingdings"/>
                        <a:buChar char=""/>
                      </a:pPr>
                      <a:r>
                        <a:rPr lang="en-US" sz="2000" b="1" kern="100" dirty="0">
                          <a:latin typeface="Times New Roman" pitchFamily="18" charset="0"/>
                          <a:cs typeface="Times New Roman" pitchFamily="18" charset="0"/>
                        </a:rPr>
                        <a:t>APRIORI</a:t>
                      </a:r>
                      <a:r>
                        <a:rPr lang="zh-CN" sz="2000" b="1" kern="100" dirty="0"/>
                        <a:t>算法</a:t>
                      </a:r>
                      <a:r>
                        <a:rPr lang="zh-CN" sz="2000" kern="100" dirty="0"/>
                        <a:t>，广度</a:t>
                      </a:r>
                      <a:r>
                        <a:rPr lang="en-US" sz="2000" kern="100" dirty="0">
                          <a:latin typeface="Times New Roman" pitchFamily="18" charset="0"/>
                          <a:cs typeface="Times New Roman" pitchFamily="18" charset="0"/>
                        </a:rPr>
                        <a:t>RST</a:t>
                      </a:r>
                      <a:r>
                        <a:rPr lang="zh-CN" sz="2000" kern="100" dirty="0"/>
                        <a:t>算法：</a:t>
                      </a:r>
                      <a:r>
                        <a:rPr lang="en-US" sz="2000" kern="100" dirty="0" err="1">
                          <a:latin typeface="Times New Roman" pitchFamily="18" charset="0"/>
                          <a:cs typeface="Times New Roman" pitchFamily="18" charset="0"/>
                        </a:rPr>
                        <a:t>apriori</a:t>
                      </a:r>
                      <a:r>
                        <a:rPr lang="en-US" sz="2000" kern="100" dirty="0">
                          <a:latin typeface="Times New Roman" pitchFamily="18" charset="0"/>
                          <a:cs typeface="Times New Roman" pitchFamily="18" charset="0"/>
                        </a:rPr>
                        <a:t>, </a:t>
                      </a:r>
                      <a:r>
                        <a:rPr lang="en-US" sz="2000" kern="100" dirty="0" err="1">
                          <a:latin typeface="Times New Roman" pitchFamily="18" charset="0"/>
                          <a:cs typeface="Times New Roman" pitchFamily="18" charset="0"/>
                        </a:rPr>
                        <a:t>drm</a:t>
                      </a:r>
                      <a:endParaRPr lang="zh-CN" sz="2000" kern="100" dirty="0">
                        <a:latin typeface="Times New Roman" pitchFamily="18" charset="0"/>
                        <a:cs typeface="Times New Roman" pitchFamily="18" charset="0"/>
                      </a:endParaRPr>
                    </a:p>
                    <a:p>
                      <a:pPr marL="342900" lvl="0" indent="-342900" algn="just" defTabSz="914400" rtl="0" eaLnBrk="1" latinLnBrk="0" hangingPunct="1">
                        <a:spcAft>
                          <a:spcPts val="0"/>
                        </a:spcAft>
                        <a:buFont typeface="Wingdings"/>
                        <a:buChar char=""/>
                      </a:pPr>
                      <a:r>
                        <a:rPr lang="en-US" sz="2000" kern="100" dirty="0">
                          <a:latin typeface="Times New Roman" pitchFamily="18" charset="0"/>
                          <a:cs typeface="Times New Roman" pitchFamily="18" charset="0"/>
                        </a:rPr>
                        <a:t>ECLAT</a:t>
                      </a:r>
                      <a:r>
                        <a:rPr lang="zh-CN" sz="2000" kern="100" dirty="0"/>
                        <a:t>算法： 采用等价类，</a:t>
                      </a:r>
                      <a:r>
                        <a:rPr lang="en-US" sz="2000" kern="100" dirty="0">
                          <a:latin typeface="Times New Roman" pitchFamily="18" charset="0"/>
                          <a:cs typeface="Times New Roman" pitchFamily="18" charset="0"/>
                        </a:rPr>
                        <a:t>RST</a:t>
                      </a:r>
                      <a:r>
                        <a:rPr lang="zh-CN" sz="2000" kern="100" dirty="0"/>
                        <a:t>深度搜索和集合的交集：</a:t>
                      </a:r>
                      <a:r>
                        <a:rPr lang="en-US" sz="2000" kern="100" dirty="0"/>
                        <a:t> </a:t>
                      </a:r>
                      <a:r>
                        <a:rPr lang="en-US" sz="2000" kern="100" dirty="0" err="1">
                          <a:latin typeface="Times New Roman" pitchFamily="18" charset="0"/>
                          <a:cs typeface="Times New Roman" pitchFamily="18" charset="0"/>
                        </a:rPr>
                        <a:t>eclat</a:t>
                      </a:r>
                      <a:endParaRPr lang="zh-CN" sz="2000" kern="100" dirty="0">
                        <a:solidFill>
                          <a:schemeClr val="tx1"/>
                        </a:solidFill>
                        <a:latin typeface="Times New Roman" pitchFamily="18" charset="0"/>
                        <a:ea typeface="宋体"/>
                        <a:cs typeface="Times New Roman" pitchFamily="18" charset="0"/>
                      </a:endParaRPr>
                    </a:p>
                  </a:txBody>
                  <a:tcPr marL="68580" marR="68580" marT="0" marB="0"/>
                </a:tc>
              </a:tr>
              <a:tr h="995378">
                <a:tc>
                  <a:txBody>
                    <a:bodyPr/>
                    <a:lstStyle/>
                    <a:p>
                      <a:pPr marL="0" algn="just" defTabSz="914400" rtl="0" eaLnBrk="1" latinLnBrk="0" hangingPunct="1">
                        <a:spcAft>
                          <a:spcPts val="0"/>
                        </a:spcAft>
                      </a:pPr>
                      <a:r>
                        <a:rPr lang="zh-CN" sz="2000" b="1" kern="100" dirty="0">
                          <a:solidFill>
                            <a:schemeClr val="tx1"/>
                          </a:solidFill>
                          <a:latin typeface="Times New Roman"/>
                          <a:ea typeface="宋体"/>
                          <a:cs typeface="Times New Roman"/>
                        </a:rPr>
                        <a:t>时间序列分析</a:t>
                      </a:r>
                    </a:p>
                  </a:txBody>
                  <a:tcPr marL="68580" marR="68580" marT="0" marB="0"/>
                </a:tc>
                <a:tc>
                  <a:txBody>
                    <a:bodyPr/>
                    <a:lstStyle/>
                    <a:p>
                      <a:pPr indent="18415"/>
                      <a:r>
                        <a:rPr lang="en-US" sz="2000" kern="100" dirty="0" err="1">
                          <a:latin typeface="Times New Roman" pitchFamily="18" charset="0"/>
                          <a:cs typeface="Times New Roman" pitchFamily="18" charset="0"/>
                        </a:rPr>
                        <a:t>timsac</a:t>
                      </a:r>
                      <a:endParaRPr lang="zh-CN" sz="2800" kern="100" dirty="0">
                        <a:latin typeface="Times New Roman" pitchFamily="18" charset="0"/>
                        <a:ea typeface="宋体"/>
                        <a:cs typeface="Times New Roman" pitchFamily="18" charset="0"/>
                      </a:endParaRPr>
                    </a:p>
                  </a:txBody>
                  <a:tcPr marL="68580" marR="68580" marT="0" marB="0"/>
                </a:tc>
                <a:tc>
                  <a:txBody>
                    <a:bodyPr/>
                    <a:lstStyle/>
                    <a:p>
                      <a:pPr marL="342900" lvl="0" indent="-342900" algn="just">
                        <a:spcAft>
                          <a:spcPts val="0"/>
                        </a:spcAft>
                        <a:buFont typeface="Wingdings"/>
                        <a:buChar char=""/>
                      </a:pPr>
                      <a:r>
                        <a:rPr lang="zh-CN" sz="2000" kern="100" dirty="0"/>
                        <a:t>时间序列构建函数：</a:t>
                      </a:r>
                      <a:r>
                        <a:rPr lang="en-US" sz="2000" kern="100" dirty="0"/>
                        <a:t> </a:t>
                      </a:r>
                      <a:r>
                        <a:rPr lang="en-US" sz="2000" kern="100" dirty="0" err="1">
                          <a:latin typeface="Times New Roman" pitchFamily="18" charset="0"/>
                          <a:cs typeface="Times New Roman" pitchFamily="18" charset="0"/>
                        </a:rPr>
                        <a:t>ts</a:t>
                      </a:r>
                      <a:endParaRPr lang="zh-CN" sz="2800" kern="100" dirty="0">
                        <a:latin typeface="Times New Roman" pitchFamily="18" charset="0"/>
                        <a:cs typeface="Times New Roman" pitchFamily="18" charset="0"/>
                      </a:endParaRPr>
                    </a:p>
                    <a:p>
                      <a:pPr marL="342900" lvl="0" indent="-342900" algn="just">
                        <a:spcAft>
                          <a:spcPts val="0"/>
                        </a:spcAft>
                        <a:buFont typeface="Wingdings"/>
                        <a:buChar char=""/>
                      </a:pPr>
                      <a:r>
                        <a:rPr lang="zh-CN" sz="2000" kern="100" dirty="0"/>
                        <a:t>成分分解</a:t>
                      </a:r>
                      <a:r>
                        <a:rPr lang="en-US" sz="2000" kern="100" dirty="0"/>
                        <a:t>: </a:t>
                      </a:r>
                      <a:r>
                        <a:rPr lang="en-US" sz="2000" kern="100" dirty="0" err="1">
                          <a:latin typeface="Times New Roman" pitchFamily="18" charset="0"/>
                          <a:cs typeface="Times New Roman" pitchFamily="18" charset="0"/>
                        </a:rPr>
                        <a:t>decomp</a:t>
                      </a:r>
                      <a:r>
                        <a:rPr lang="en-US" sz="2000" kern="100" dirty="0">
                          <a:latin typeface="Times New Roman" pitchFamily="18" charset="0"/>
                          <a:cs typeface="Times New Roman" pitchFamily="18" charset="0"/>
                        </a:rPr>
                        <a:t>, decompose, </a:t>
                      </a:r>
                      <a:r>
                        <a:rPr lang="en-US" sz="2000" kern="100" dirty="0" err="1">
                          <a:latin typeface="Times New Roman" pitchFamily="18" charset="0"/>
                          <a:cs typeface="Times New Roman" pitchFamily="18" charset="0"/>
                        </a:rPr>
                        <a:t>stl</a:t>
                      </a:r>
                      <a:r>
                        <a:rPr lang="en-US" sz="2000" kern="100" dirty="0">
                          <a:latin typeface="Times New Roman" pitchFamily="18" charset="0"/>
                          <a:cs typeface="Times New Roman" pitchFamily="18" charset="0"/>
                        </a:rPr>
                        <a:t>, </a:t>
                      </a:r>
                      <a:r>
                        <a:rPr lang="en-US" sz="2000" kern="100" dirty="0" err="1">
                          <a:latin typeface="Times New Roman" pitchFamily="18" charset="0"/>
                          <a:cs typeface="Times New Roman" pitchFamily="18" charset="0"/>
                        </a:rPr>
                        <a:t>tsr</a:t>
                      </a:r>
                      <a:endParaRPr lang="zh-CN" sz="2800" kern="100" dirty="0">
                        <a:latin typeface="Times New Roman" pitchFamily="18" charset="0"/>
                        <a:ea typeface="宋体"/>
                        <a:cs typeface="Times New Roman" pitchFamily="18" charset="0"/>
                      </a:endParaRPr>
                    </a:p>
                  </a:txBody>
                  <a:tcPr marL="68580" marR="68580" marT="0" marB="0"/>
                </a:tc>
              </a:tr>
              <a:tr h="1555150">
                <a:tc>
                  <a:txBody>
                    <a:bodyPr/>
                    <a:lstStyle/>
                    <a:p>
                      <a:pPr marL="0" algn="just" defTabSz="914400" rtl="0" eaLnBrk="1" latinLnBrk="0" hangingPunct="1">
                        <a:spcAft>
                          <a:spcPts val="0"/>
                        </a:spcAft>
                      </a:pPr>
                      <a:r>
                        <a:rPr lang="zh-CN" sz="2000" b="1" kern="100" dirty="0">
                          <a:solidFill>
                            <a:schemeClr val="tx1"/>
                          </a:solidFill>
                          <a:latin typeface="Times New Roman"/>
                          <a:ea typeface="宋体"/>
                          <a:cs typeface="Times New Roman"/>
                        </a:rPr>
                        <a:t>统计分析</a:t>
                      </a:r>
                    </a:p>
                  </a:txBody>
                  <a:tcPr marL="68580" marR="68580" marT="0" marB="0"/>
                </a:tc>
                <a:tc>
                  <a:txBody>
                    <a:bodyPr/>
                    <a:lstStyle/>
                    <a:p>
                      <a:pPr indent="18415"/>
                      <a:r>
                        <a:rPr lang="en-US" sz="2000" kern="100" dirty="0">
                          <a:latin typeface="Times New Roman" pitchFamily="18" charset="0"/>
                          <a:cs typeface="Times New Roman" pitchFamily="18" charset="0"/>
                        </a:rPr>
                        <a:t>Base R, </a:t>
                      </a:r>
                      <a:r>
                        <a:rPr lang="en-US" sz="2000" kern="100" dirty="0" err="1">
                          <a:latin typeface="Times New Roman" pitchFamily="18" charset="0"/>
                          <a:cs typeface="Times New Roman" pitchFamily="18" charset="0"/>
                        </a:rPr>
                        <a:t>nlme</a:t>
                      </a:r>
                      <a:endParaRPr lang="zh-CN" sz="2800" kern="100" dirty="0">
                        <a:latin typeface="Times New Roman" pitchFamily="18" charset="0"/>
                        <a:ea typeface="宋体"/>
                        <a:cs typeface="Times New Roman" pitchFamily="18" charset="0"/>
                      </a:endParaRPr>
                    </a:p>
                  </a:txBody>
                  <a:tcPr marL="68580" marR="68580" marT="0" marB="0"/>
                </a:tc>
                <a:tc>
                  <a:txBody>
                    <a:bodyPr/>
                    <a:lstStyle/>
                    <a:p>
                      <a:pPr marL="342900" lvl="0" indent="-342900" algn="just">
                        <a:spcAft>
                          <a:spcPts val="0"/>
                        </a:spcAft>
                        <a:buFont typeface="Wingdings"/>
                        <a:buChar char=""/>
                      </a:pPr>
                      <a:r>
                        <a:rPr lang="zh-CN" sz="2000" kern="100" dirty="0"/>
                        <a:t>方差分析</a:t>
                      </a:r>
                      <a:r>
                        <a:rPr lang="en-US" sz="2000" kern="100" dirty="0"/>
                        <a:t>: </a:t>
                      </a:r>
                      <a:r>
                        <a:rPr lang="en-US" sz="2000" kern="100" dirty="0" err="1">
                          <a:latin typeface="Times New Roman" pitchFamily="18" charset="0"/>
                          <a:cs typeface="Times New Roman" pitchFamily="18" charset="0"/>
                        </a:rPr>
                        <a:t>aov</a:t>
                      </a:r>
                      <a:r>
                        <a:rPr lang="en-US" sz="2000" kern="100" dirty="0">
                          <a:latin typeface="Times New Roman" pitchFamily="18" charset="0"/>
                          <a:cs typeface="Times New Roman" pitchFamily="18" charset="0"/>
                        </a:rPr>
                        <a:t>, </a:t>
                      </a:r>
                      <a:r>
                        <a:rPr lang="en-US" sz="2000" kern="100" dirty="0" err="1">
                          <a:latin typeface="Times New Roman" pitchFamily="18" charset="0"/>
                          <a:cs typeface="Times New Roman" pitchFamily="18" charset="0"/>
                        </a:rPr>
                        <a:t>anova</a:t>
                      </a:r>
                      <a:endParaRPr lang="zh-CN" sz="2800" kern="100" dirty="0">
                        <a:latin typeface="Times New Roman" pitchFamily="18" charset="0"/>
                        <a:cs typeface="Times New Roman" pitchFamily="18" charset="0"/>
                      </a:endParaRPr>
                    </a:p>
                    <a:p>
                      <a:pPr marL="342900" lvl="0" indent="-342900" algn="just">
                        <a:spcAft>
                          <a:spcPts val="0"/>
                        </a:spcAft>
                        <a:buFont typeface="Wingdings"/>
                        <a:buChar char=""/>
                      </a:pPr>
                      <a:r>
                        <a:rPr lang="zh-CN" sz="2000" kern="100" dirty="0"/>
                        <a:t>密度分析</a:t>
                      </a:r>
                      <a:r>
                        <a:rPr lang="en-US" sz="2000" kern="100" dirty="0"/>
                        <a:t>: </a:t>
                      </a:r>
                      <a:r>
                        <a:rPr lang="en-US" sz="2000" kern="100" dirty="0">
                          <a:latin typeface="Times New Roman" pitchFamily="18" charset="0"/>
                          <a:cs typeface="Times New Roman" pitchFamily="18" charset="0"/>
                        </a:rPr>
                        <a:t>density</a:t>
                      </a:r>
                      <a:endParaRPr lang="zh-CN" sz="2800" kern="100" dirty="0">
                        <a:latin typeface="Times New Roman" pitchFamily="18" charset="0"/>
                        <a:cs typeface="Times New Roman" pitchFamily="18" charset="0"/>
                      </a:endParaRPr>
                    </a:p>
                    <a:p>
                      <a:pPr marL="342900" lvl="0" indent="-342900" algn="just">
                        <a:spcAft>
                          <a:spcPts val="0"/>
                        </a:spcAft>
                        <a:buFont typeface="Wingdings"/>
                        <a:buChar char=""/>
                      </a:pPr>
                      <a:r>
                        <a:rPr lang="zh-CN" sz="2000" kern="100" dirty="0"/>
                        <a:t>假设检验</a:t>
                      </a:r>
                      <a:r>
                        <a:rPr lang="en-US" sz="2000" kern="100" dirty="0"/>
                        <a:t>: </a:t>
                      </a:r>
                      <a:r>
                        <a:rPr lang="en-US" sz="2000" kern="100" dirty="0" err="1">
                          <a:latin typeface="Times New Roman" pitchFamily="18" charset="0"/>
                          <a:cs typeface="Times New Roman" pitchFamily="18" charset="0"/>
                        </a:rPr>
                        <a:t>t.test</a:t>
                      </a:r>
                      <a:r>
                        <a:rPr lang="en-US" sz="2000" kern="100" dirty="0">
                          <a:latin typeface="Times New Roman" pitchFamily="18" charset="0"/>
                          <a:cs typeface="Times New Roman" pitchFamily="18" charset="0"/>
                        </a:rPr>
                        <a:t>, </a:t>
                      </a:r>
                      <a:r>
                        <a:rPr lang="en-US" sz="2000" kern="100" dirty="0" err="1">
                          <a:latin typeface="Times New Roman" pitchFamily="18" charset="0"/>
                          <a:cs typeface="Times New Roman" pitchFamily="18" charset="0"/>
                        </a:rPr>
                        <a:t>prop.tes</a:t>
                      </a:r>
                      <a:r>
                        <a:rPr lang="en-US" sz="2000" kern="100" dirty="0" err="1">
                          <a:solidFill>
                            <a:schemeClr val="tx1"/>
                          </a:solidFill>
                          <a:latin typeface="Times New Roman" pitchFamily="18" charset="0"/>
                          <a:ea typeface="+mn-ea"/>
                          <a:cs typeface="Times New Roman" pitchFamily="18" charset="0"/>
                        </a:rPr>
                        <a:t>t</a:t>
                      </a:r>
                      <a:r>
                        <a:rPr lang="en-US" sz="2000" kern="100" dirty="0">
                          <a:solidFill>
                            <a:schemeClr val="tx1"/>
                          </a:solidFill>
                          <a:latin typeface="Times New Roman" pitchFamily="18" charset="0"/>
                          <a:ea typeface="+mn-ea"/>
                          <a:cs typeface="Times New Roman" pitchFamily="18" charset="0"/>
                        </a:rPr>
                        <a:t>, </a:t>
                      </a:r>
                      <a:r>
                        <a:rPr lang="en-US" sz="2000" kern="100" dirty="0" err="1">
                          <a:solidFill>
                            <a:schemeClr val="tx1"/>
                          </a:solidFill>
                          <a:latin typeface="Times New Roman" pitchFamily="18" charset="0"/>
                          <a:ea typeface="+mn-ea"/>
                          <a:cs typeface="Times New Roman" pitchFamily="18" charset="0"/>
                        </a:rPr>
                        <a:t>anova</a:t>
                      </a:r>
                      <a:r>
                        <a:rPr lang="en-US" sz="2000" kern="100" dirty="0">
                          <a:solidFill>
                            <a:schemeClr val="tx1"/>
                          </a:solidFill>
                          <a:latin typeface="Times New Roman" pitchFamily="18" charset="0"/>
                          <a:ea typeface="+mn-ea"/>
                          <a:cs typeface="Times New Roman" pitchFamily="18" charset="0"/>
                        </a:rPr>
                        <a:t>, </a:t>
                      </a:r>
                      <a:r>
                        <a:rPr lang="en-US" sz="2000" kern="100" dirty="0" err="1">
                          <a:solidFill>
                            <a:schemeClr val="tx1"/>
                          </a:solidFill>
                          <a:latin typeface="Times New Roman" pitchFamily="18" charset="0"/>
                          <a:ea typeface="+mn-ea"/>
                          <a:cs typeface="Times New Roman" pitchFamily="18" charset="0"/>
                        </a:rPr>
                        <a:t>aov</a:t>
                      </a:r>
                      <a:endParaRPr lang="zh-CN" sz="2000" kern="100" dirty="0">
                        <a:solidFill>
                          <a:schemeClr val="tx1"/>
                        </a:solidFill>
                        <a:latin typeface="Times New Roman" pitchFamily="18" charset="0"/>
                        <a:ea typeface="+mn-ea"/>
                        <a:cs typeface="Times New Roman" pitchFamily="18" charset="0"/>
                      </a:endParaRPr>
                    </a:p>
                    <a:p>
                      <a:pPr marL="342900" lvl="0" indent="-342900" algn="just">
                        <a:spcAft>
                          <a:spcPts val="0"/>
                        </a:spcAft>
                        <a:buFont typeface="Wingdings"/>
                        <a:buChar char=""/>
                      </a:pPr>
                      <a:r>
                        <a:rPr lang="zh-CN" sz="2000" kern="100" dirty="0">
                          <a:solidFill>
                            <a:schemeClr val="tx1"/>
                          </a:solidFill>
                          <a:latin typeface="Times New Roman" pitchFamily="18" charset="0"/>
                          <a:ea typeface="+mn-ea"/>
                          <a:cs typeface="Times New Roman" pitchFamily="18" charset="0"/>
                        </a:rPr>
                        <a:t>线性混合模型：</a:t>
                      </a:r>
                      <a:r>
                        <a:rPr lang="en-US" sz="2000" kern="100" dirty="0" err="1">
                          <a:solidFill>
                            <a:schemeClr val="tx1"/>
                          </a:solidFill>
                          <a:latin typeface="Times New Roman" pitchFamily="18" charset="0"/>
                          <a:ea typeface="+mn-ea"/>
                          <a:cs typeface="Times New Roman" pitchFamily="18" charset="0"/>
                        </a:rPr>
                        <a:t>lme</a:t>
                      </a:r>
                      <a:endParaRPr lang="zh-CN" sz="2000" kern="100" dirty="0">
                        <a:solidFill>
                          <a:schemeClr val="tx1"/>
                        </a:solidFill>
                        <a:latin typeface="Times New Roman" pitchFamily="18" charset="0"/>
                        <a:ea typeface="+mn-ea"/>
                        <a:cs typeface="Times New Roman" pitchFamily="18" charset="0"/>
                      </a:endParaRPr>
                    </a:p>
                    <a:p>
                      <a:pPr marL="342900" lvl="0" indent="-342900" algn="just">
                        <a:spcAft>
                          <a:spcPts val="0"/>
                        </a:spcAft>
                        <a:buFont typeface="Wingdings"/>
                        <a:buChar char=""/>
                      </a:pPr>
                      <a:r>
                        <a:rPr lang="zh-CN" sz="2000" kern="100" dirty="0"/>
                        <a:t>主成分分析和因子分析：</a:t>
                      </a:r>
                      <a:r>
                        <a:rPr lang="en-US" sz="2000" kern="100" dirty="0" err="1">
                          <a:solidFill>
                            <a:schemeClr val="tx1"/>
                          </a:solidFill>
                          <a:latin typeface="Times New Roman" pitchFamily="18" charset="0"/>
                          <a:ea typeface="+mn-ea"/>
                          <a:cs typeface="Times New Roman" pitchFamily="18" charset="0"/>
                        </a:rPr>
                        <a:t>princomp</a:t>
                      </a:r>
                      <a:endParaRPr lang="zh-CN" sz="2000" kern="100" dirty="0">
                        <a:solidFill>
                          <a:schemeClr val="tx1"/>
                        </a:solidFill>
                        <a:latin typeface="Times New Roman" pitchFamily="18" charset="0"/>
                        <a:ea typeface="+mn-ea"/>
                        <a:cs typeface="Times New Roman" pitchFamily="18" charset="0"/>
                      </a:endParaRPr>
                    </a:p>
                  </a:txBody>
                  <a:tcPr marL="68580" marR="68580" marT="0" marB="0"/>
                </a:tc>
              </a:tr>
              <a:tr h="791314">
                <a:tc>
                  <a:txBody>
                    <a:bodyPr/>
                    <a:lstStyle/>
                    <a:p>
                      <a:pPr algn="just">
                        <a:spcAft>
                          <a:spcPts val="0"/>
                        </a:spcAft>
                      </a:pPr>
                      <a:r>
                        <a:rPr lang="zh-CN" sz="2000" b="1" kern="100" dirty="0">
                          <a:solidFill>
                            <a:schemeClr val="tx1"/>
                          </a:solidFill>
                          <a:latin typeface="Times New Roman"/>
                          <a:ea typeface="宋体"/>
                          <a:cs typeface="Times New Roman"/>
                        </a:rPr>
                        <a:t>其他</a:t>
                      </a:r>
                    </a:p>
                  </a:txBody>
                  <a:tcPr marL="68580" marR="68580" marT="0" marB="0"/>
                </a:tc>
                <a:tc>
                  <a:txBody>
                    <a:bodyPr/>
                    <a:lstStyle/>
                    <a:p>
                      <a:pPr indent="18415"/>
                      <a:endParaRPr lang="en-US" sz="2000" kern="100" dirty="0">
                        <a:latin typeface="Times New Roman"/>
                        <a:ea typeface="宋体"/>
                        <a:cs typeface="Times New Roman"/>
                      </a:endParaRPr>
                    </a:p>
                  </a:txBody>
                  <a:tcPr marL="68580" marR="68580" marT="0" marB="0"/>
                </a:tc>
                <a:tc>
                  <a:txBody>
                    <a:bodyPr/>
                    <a:lstStyle/>
                    <a:p>
                      <a:pPr marL="342900" lvl="0" indent="-342900" algn="just">
                        <a:spcAft>
                          <a:spcPts val="0"/>
                        </a:spcAft>
                        <a:buFont typeface="Wingdings"/>
                        <a:buChar char=""/>
                      </a:pPr>
                      <a:r>
                        <a:rPr lang="zh-CN" sz="2000" kern="100" dirty="0"/>
                        <a:t>人工神经网络</a:t>
                      </a:r>
                      <a:r>
                        <a:rPr lang="en-US" sz="2000" kern="100" dirty="0" err="1">
                          <a:solidFill>
                            <a:schemeClr val="tx1"/>
                          </a:solidFill>
                          <a:latin typeface="Times New Roman" pitchFamily="18" charset="0"/>
                          <a:ea typeface="+mn-ea"/>
                          <a:cs typeface="Times New Roman" pitchFamily="18" charset="0"/>
                        </a:rPr>
                        <a:t>nnet</a:t>
                      </a:r>
                      <a:endParaRPr lang="zh-CN" sz="2000" kern="100" dirty="0">
                        <a:solidFill>
                          <a:schemeClr val="tx1"/>
                        </a:solidFill>
                        <a:latin typeface="Times New Roman" pitchFamily="18" charset="0"/>
                        <a:ea typeface="+mn-ea"/>
                        <a:cs typeface="Times New Roman" pitchFamily="18" charset="0"/>
                      </a:endParaRPr>
                    </a:p>
                    <a:p>
                      <a:pPr marL="342900" lvl="0" indent="-342900" algn="just">
                        <a:spcAft>
                          <a:spcPts val="0"/>
                        </a:spcAft>
                        <a:buFont typeface="Wingdings"/>
                        <a:buChar char=""/>
                      </a:pPr>
                      <a:r>
                        <a:rPr lang="zh-CN" sz="2000" kern="100" dirty="0"/>
                        <a:t>支持向量机</a:t>
                      </a:r>
                      <a:r>
                        <a:rPr lang="en-US" sz="2000" kern="100" dirty="0"/>
                        <a:t>	</a:t>
                      </a:r>
                      <a:r>
                        <a:rPr lang="en-US" sz="2000" kern="100" dirty="0">
                          <a:solidFill>
                            <a:schemeClr val="tx1"/>
                          </a:solidFill>
                          <a:latin typeface="Times New Roman" pitchFamily="18" charset="0"/>
                          <a:ea typeface="+mn-ea"/>
                          <a:cs typeface="Times New Roman" pitchFamily="18" charset="0"/>
                        </a:rPr>
                        <a:t>e1071</a:t>
                      </a:r>
                      <a:endParaRPr lang="zh-CN" sz="2000" kern="100" dirty="0">
                        <a:solidFill>
                          <a:schemeClr val="tx1"/>
                        </a:solidFill>
                        <a:latin typeface="Times New Roman" pitchFamily="18" charset="0"/>
                        <a:ea typeface="+mn-ea"/>
                        <a:cs typeface="Times New Roman" pitchFamily="18" charset="0"/>
                      </a:endParaRPr>
                    </a:p>
                  </a:txBody>
                  <a:tcPr marL="68580" marR="68580" marT="0" marB="0"/>
                </a:tc>
              </a:tr>
            </a:tbl>
          </a:graphicData>
        </a:graphic>
      </p:graphicFrame>
      <p:sp>
        <p:nvSpPr>
          <p:cNvPr id="7" name="TextBox 6"/>
          <p:cNvSpPr txBox="1"/>
          <p:nvPr/>
        </p:nvSpPr>
        <p:spPr>
          <a:xfrm>
            <a:off x="2428860" y="571480"/>
            <a:ext cx="400052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续 表</a:t>
            </a:r>
            <a:r>
              <a:rPr lang="en-US" dirty="0" smtClean="0"/>
              <a:t>6-5 </a:t>
            </a:r>
            <a:r>
              <a:rPr lang="en-US" dirty="0" err="1" smtClean="0"/>
              <a:t>RHadoop</a:t>
            </a:r>
            <a:r>
              <a:rPr lang="zh-CN" altLang="en-US" dirty="0" smtClean="0"/>
              <a:t>中的数据挖掘算法</a:t>
            </a:r>
          </a:p>
        </p:txBody>
      </p:sp>
    </p:spTree>
  </p:cSld>
  <p:clrMapOvr>
    <a:masterClrMapping/>
  </p:clrMapOvr>
  <p:transition>
    <p:blinds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本章小结</a:t>
            </a:r>
            <a:r>
              <a:rPr lang="en-US" altLang="zh-CN" dirty="0" smtClean="0"/>
              <a:t>】</a:t>
            </a:r>
            <a:endParaRPr lang="zh-CN" altLang="en-US" dirty="0"/>
          </a:p>
        </p:txBody>
      </p:sp>
      <p:sp>
        <p:nvSpPr>
          <p:cNvPr id="4" name="文本占位符 3"/>
          <p:cNvSpPr>
            <a:spLocks noGrp="1"/>
          </p:cNvSpPr>
          <p:nvPr>
            <p:ph type="body" sz="quarter" idx="14"/>
          </p:nvPr>
        </p:nvSpPr>
        <p:spPr/>
        <p:txBody>
          <a:bodyPr/>
          <a:lstStyle/>
          <a:p>
            <a:r>
              <a:rPr lang="zh-CN" altLang="en-US" dirty="0" smtClean="0"/>
              <a:t>本章小结</a:t>
            </a:r>
            <a:endParaRPr lang="zh-CN" altLang="en-US" dirty="0"/>
          </a:p>
        </p:txBody>
      </p:sp>
      <p:sp>
        <p:nvSpPr>
          <p:cNvPr id="5" name="文本占位符 4"/>
          <p:cNvSpPr>
            <a:spLocks noGrp="1"/>
          </p:cNvSpPr>
          <p:nvPr>
            <p:ph type="body" sz="quarter" idx="15"/>
          </p:nvPr>
        </p:nvSpPr>
        <p:spPr/>
        <p:txBody>
          <a:bodyPr>
            <a:normAutofit fontScale="77500" lnSpcReduction="20000"/>
          </a:bodyPr>
          <a:lstStyle/>
          <a:p>
            <a:endParaRPr lang="zh-CN" altLang="en-US"/>
          </a:p>
        </p:txBody>
      </p:sp>
      <p:sp>
        <p:nvSpPr>
          <p:cNvPr id="1228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3214678" y="5988626"/>
            <a:ext cx="25717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图</a:t>
            </a:r>
            <a:r>
              <a:rPr lang="en-US" dirty="0"/>
              <a:t>6-24 </a:t>
            </a:r>
            <a:r>
              <a:rPr lang="zh-CN" altLang="en-US" dirty="0"/>
              <a:t>计算模式的演变</a:t>
            </a:r>
          </a:p>
        </p:txBody>
      </p:sp>
      <p:pic>
        <p:nvPicPr>
          <p:cNvPr id="3" name="Picture 2"/>
          <p:cNvPicPr>
            <a:picLocks noChangeAspect="1" noChangeArrowheads="1"/>
          </p:cNvPicPr>
          <p:nvPr/>
        </p:nvPicPr>
        <p:blipFill>
          <a:blip r:embed="rId2"/>
          <a:srcRect/>
          <a:stretch>
            <a:fillRect/>
          </a:stretch>
        </p:blipFill>
        <p:spPr bwMode="auto">
          <a:xfrm>
            <a:off x="785786" y="1285860"/>
            <a:ext cx="7591425" cy="4572000"/>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文本占位符 8"/>
          <p:cNvSpPr>
            <a:spLocks noGrp="1"/>
          </p:cNvSpPr>
          <p:nvPr>
            <p:ph type="body" sz="quarter" idx="13"/>
          </p:nvPr>
        </p:nvSpPr>
        <p:spPr>
          <a:xfrm>
            <a:off x="4859338" y="0"/>
            <a:ext cx="4284662" cy="260350"/>
          </a:xfrm>
          <a:ln w="9525"/>
        </p:spPr>
        <p:txBody>
          <a:bodyPr/>
          <a:lstStyle/>
          <a:p>
            <a:r>
              <a:rPr lang="zh-CN" altLang="en-US" smtClean="0"/>
              <a:t>结束</a:t>
            </a:r>
          </a:p>
        </p:txBody>
      </p:sp>
      <p:pic>
        <p:nvPicPr>
          <p:cNvPr id="3" name="Picture 20" descr="thankyou"/>
          <p:cNvPicPr>
            <a:picLocks noChangeAspect="1" noChangeArrowheads="1"/>
          </p:cNvPicPr>
          <p:nvPr/>
        </p:nvPicPr>
        <p:blipFill>
          <a:blip r:embed="rId2"/>
          <a:srcRect/>
          <a:stretch>
            <a:fillRect/>
          </a:stretch>
        </p:blipFill>
        <p:spPr bwMode="auto">
          <a:xfrm>
            <a:off x="1408112" y="1304925"/>
            <a:ext cx="6327775" cy="424815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14093</TotalTime>
  <Words>5981</Words>
  <Application>Microsoft Office PowerPoint</Application>
  <PresentationFormat>全屏显示(4:3)</PresentationFormat>
  <Paragraphs>682</Paragraphs>
  <Slides>97</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08" baseType="lpstr">
      <vt:lpstr>Arial Unicode MS</vt:lpstr>
      <vt:lpstr>华文中宋</vt:lpstr>
      <vt:lpstr>宋体</vt:lpstr>
      <vt:lpstr>微软雅黑</vt:lpstr>
      <vt:lpstr>Arial</vt:lpstr>
      <vt:lpstr>Calibri</vt:lpstr>
      <vt:lpstr>Calibri Light</vt:lpstr>
      <vt:lpstr>Times New Roman</vt:lpstr>
      <vt:lpstr>Wingdings</vt:lpstr>
      <vt:lpstr>Office 主题</vt:lpstr>
      <vt:lpstr>Visio</vt:lpstr>
      <vt:lpstr>第6章  数据计算</vt:lpstr>
      <vt:lpstr>内容简介</vt:lpstr>
      <vt:lpstr>目录</vt:lpstr>
      <vt:lpstr>学习目的</vt:lpstr>
      <vt:lpstr>PowerPoint 演示文稿</vt:lpstr>
      <vt:lpstr>目录</vt:lpstr>
      <vt:lpstr>6.1计算模式的演变</vt:lpstr>
      <vt:lpstr>6.1.1集中式计算</vt:lpstr>
      <vt:lpstr>6.1.2分布式计算</vt:lpstr>
      <vt:lpstr>6.1.3网格计算</vt:lpstr>
      <vt:lpstr>在家寻找外星人计划</vt:lpstr>
      <vt:lpstr>6.1.4云计算</vt:lpstr>
      <vt:lpstr>PowerPoint 演示文稿</vt:lpstr>
      <vt:lpstr>目录</vt:lpstr>
      <vt:lpstr>6.2主流计算框架——MapReduce</vt:lpstr>
      <vt:lpstr>What’s MapReduce？</vt:lpstr>
      <vt:lpstr>Google Map Reduce paper</vt:lpstr>
      <vt:lpstr>产生背景 </vt:lpstr>
      <vt:lpstr>PowerPoint 演示文稿</vt:lpstr>
      <vt:lpstr>6.2.1 MapReduce基本思想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Detailed Example: Word Count(2)</vt:lpstr>
      <vt:lpstr>PowerPoint 演示文稿</vt:lpstr>
      <vt:lpstr>6.2.2 实现过程：MapReduce计算框架原理</vt:lpstr>
      <vt:lpstr>PowerPoint 演示文稿</vt:lpstr>
      <vt:lpstr>6.2.3主要特征</vt:lpstr>
      <vt:lpstr>PowerPoint 演示文稿</vt:lpstr>
      <vt:lpstr>PowerPoint 演示文稿</vt:lpstr>
      <vt:lpstr>PowerPoint 演示文稿</vt:lpstr>
      <vt:lpstr>6.2.4关键技术</vt:lpstr>
      <vt:lpstr>PowerPoint 演示文稿</vt:lpstr>
      <vt:lpstr>PowerPoint 演示文稿</vt:lpstr>
      <vt:lpstr>PowerPoint 演示文稿</vt:lpstr>
      <vt:lpstr>PowerPoint 演示文稿</vt:lpstr>
      <vt:lpstr>6.2.5 下一代MapReduce</vt:lpstr>
      <vt:lpstr>PowerPoint 演示文稿</vt:lpstr>
      <vt:lpstr>PowerPoint 演示文稿</vt:lpstr>
      <vt:lpstr>PowerPoint 演示文稿</vt:lpstr>
      <vt:lpstr>PowerPoint 演示文稿</vt:lpstr>
      <vt:lpstr>目录</vt:lpstr>
      <vt:lpstr>6.3.1  Hadoop MapReduce数据流</vt:lpstr>
      <vt:lpstr>PowerPoint 演示文稿</vt:lpstr>
      <vt:lpstr>PowerPoint 演示文稿</vt:lpstr>
      <vt:lpstr>PowerPoint 演示文稿</vt:lpstr>
      <vt:lpstr>6.3.2任务处理</vt:lpstr>
      <vt:lpstr>PowerPoint 演示文稿</vt:lpstr>
      <vt:lpstr>6.3.3技术实现</vt:lpstr>
      <vt:lpstr>PowerPoint 演示文稿</vt:lpstr>
      <vt:lpstr>PowerPoint 演示文稿</vt:lpstr>
      <vt:lpstr>PowerPoint 演示文稿</vt:lpstr>
      <vt:lpstr>PowerPoint 演示文稿</vt:lpstr>
      <vt:lpstr>PowerPoint 演示文稿</vt:lpstr>
      <vt:lpstr>PowerPoint 演示文稿</vt:lpstr>
      <vt:lpstr>6.3.4 YARN</vt:lpstr>
      <vt:lpstr>PowerPoint 演示文稿</vt:lpstr>
      <vt:lpstr>PowerPoint 演示文稿</vt:lpstr>
      <vt:lpstr>PowerPoint 演示文稿</vt:lpstr>
      <vt:lpstr>YARN ：下一代 Hadoop 计算平台</vt:lpstr>
      <vt:lpstr>YARN的主要组件</vt:lpstr>
      <vt:lpstr>YARN的设计优点</vt:lpstr>
      <vt:lpstr>目录</vt:lpstr>
      <vt:lpstr>6.4相关计算系统——Hadoop生态系统</vt:lpstr>
      <vt:lpstr>PowerPoint 演示文稿</vt:lpstr>
      <vt:lpstr>6.4.1 HDFS </vt:lpstr>
      <vt:lpstr>6.4.2 Hive</vt:lpstr>
      <vt:lpstr>PowerPoint 演示文稿</vt:lpstr>
      <vt:lpstr>6.4.3 Pig</vt:lpstr>
      <vt:lpstr>PowerPoint 演示文稿</vt:lpstr>
      <vt:lpstr>PowerPoint 演示文稿</vt:lpstr>
      <vt:lpstr>Pig VS Hive</vt:lpstr>
      <vt:lpstr>Pig VS Hive</vt:lpstr>
      <vt:lpstr>6.4.4 Mahout</vt:lpstr>
      <vt:lpstr>PowerPoint 演示文稿</vt:lpstr>
      <vt:lpstr>6.4.5 Hbase</vt:lpstr>
      <vt:lpstr>6.4.6 Zookeeper</vt:lpstr>
      <vt:lpstr>PowerPoint 演示文稿</vt:lpstr>
      <vt:lpstr>6.4.7 Flume</vt:lpstr>
      <vt:lpstr>6.4.8 Sqoop</vt:lpstr>
      <vt:lpstr>PowerPoint 演示文稿</vt:lpstr>
      <vt:lpstr>目录</vt:lpstr>
      <vt:lpstr>6.5应用案例</vt:lpstr>
      <vt:lpstr>PowerPoint 演示文稿</vt:lpstr>
      <vt:lpstr>PowerPoint 演示文稿</vt:lpstr>
      <vt:lpstr>PowerPoint 演示文稿</vt:lpstr>
      <vt:lpstr>PowerPoint 演示文稿</vt:lpstr>
      <vt:lpstr>PowerPoint 演示文稿</vt:lpstr>
      <vt:lpstr>PowerPoint 演示文稿</vt:lpstr>
      <vt:lpstr>【本章小结】</vt:lpstr>
      <vt:lpstr>PowerPoint 演示文稿</vt:lpstr>
    </vt:vector>
  </TitlesOfParts>
  <Company>LENOVO (Beijing)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Xili Wan</cp:lastModifiedBy>
  <cp:revision>857</cp:revision>
  <dcterms:created xsi:type="dcterms:W3CDTF">2007-03-02T11:26:21Z</dcterms:created>
  <dcterms:modified xsi:type="dcterms:W3CDTF">2019-06-17T09:30:11Z</dcterms:modified>
</cp:coreProperties>
</file>