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5" r:id="rId1"/>
  </p:sldMasterIdLst>
  <p:notesMasterIdLst>
    <p:notesMasterId r:id="rId33"/>
  </p:notesMasterIdLst>
  <p:handoutMasterIdLst>
    <p:handoutMasterId r:id="rId34"/>
  </p:handoutMasterIdLst>
  <p:sldIdLst>
    <p:sldId id="256" r:id="rId2"/>
    <p:sldId id="352" r:id="rId3"/>
    <p:sldId id="359" r:id="rId4"/>
    <p:sldId id="362" r:id="rId5"/>
    <p:sldId id="375" r:id="rId6"/>
    <p:sldId id="360" r:id="rId7"/>
    <p:sldId id="353" r:id="rId8"/>
    <p:sldId id="355" r:id="rId9"/>
    <p:sldId id="363" r:id="rId10"/>
    <p:sldId id="356" r:id="rId11"/>
    <p:sldId id="357" r:id="rId12"/>
    <p:sldId id="358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4" r:id="rId23"/>
    <p:sldId id="373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27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9900"/>
    <a:srgbClr val="8A0000"/>
    <a:srgbClr val="AB0000"/>
    <a:srgbClr val="00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5417" autoAdjust="0"/>
  </p:normalViewPr>
  <p:slideViewPr>
    <p:cSldViewPr>
      <p:cViewPr varScale="1">
        <p:scale>
          <a:sx n="66" d="100"/>
          <a:sy n="66" d="100"/>
        </p:scale>
        <p:origin x="107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321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2645608"/>
        <c:axId val="342647568"/>
      </c:barChart>
      <c:catAx>
        <c:axId val="342645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647568"/>
        <c:crosses val="autoZero"/>
        <c:auto val="1"/>
        <c:lblAlgn val="ctr"/>
        <c:lblOffset val="100"/>
        <c:noMultiLvlLbl val="0"/>
      </c:catAx>
      <c:valAx>
        <c:axId val="3426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42645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5234D69-B0F1-413D-930B-BA0298A36F11}" type="datetimeFigureOut">
              <a:rPr lang="zh-CN" altLang="en-US"/>
              <a:pPr>
                <a:defRPr/>
              </a:pPr>
              <a:t>2019/5/29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30F40CD-9B05-428B-B309-179072CB4A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77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848A50-38F1-44C4-A5AE-E8E6AFBFCD8F}" type="datetimeFigureOut">
              <a:rPr lang="zh-CN" altLang="en-US"/>
              <a:pPr>
                <a:defRPr/>
              </a:pPr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76EB584-C07C-4509-9C9C-22EFAAAC72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990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6EB584-C07C-4509-9C9C-22EFAAAC723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8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C6130-336C-42DD-8741-73AB3375C3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3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14313"/>
            <a:ext cx="1631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634141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97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13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392509"/>
            <a:ext cx="8540750" cy="821913"/>
          </a:xfrm>
        </p:spPr>
        <p:txBody>
          <a:bodyPr/>
          <a:lstStyle>
            <a:lvl1pPr>
              <a:defRPr sz="3200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00175"/>
            <a:ext cx="81534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071934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685866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755577" y="0"/>
            <a:ext cx="33123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071934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9" name="文本占位符 156"/>
          <p:cNvSpPr>
            <a:spLocks noGrp="1"/>
          </p:cNvSpPr>
          <p:nvPr>
            <p:ph type="body" sz="quarter" idx="18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252"/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7E982-FA03-41B5-B0EE-39D294CB92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913139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5"/>
            <a:ext cx="9144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3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14313"/>
            <a:ext cx="16319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438400"/>
            <a:ext cx="5943600" cy="1143000"/>
          </a:xfrm>
        </p:spPr>
        <p:txBody>
          <a:bodyPr/>
          <a:lstStyle>
            <a:lvl1pPr>
              <a:defRPr b="1"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3571868" y="3886200"/>
            <a:ext cx="4200532" cy="1752600"/>
          </a:xfrm>
        </p:spPr>
        <p:txBody>
          <a:bodyPr/>
          <a:lstStyle>
            <a:lvl1pPr marL="0" indent="0" algn="l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C6130-336C-42DD-8741-73AB3375C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071934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071934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7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071934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9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071934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5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755577" y="0"/>
            <a:ext cx="33123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860032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7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605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860032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8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250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251"/>
          <p:cNvSpPr>
            <a:spLocks noGrp="1" noChangeArrowheads="1"/>
          </p:cNvSpPr>
          <p:nvPr>
            <p:ph type="ftr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252"/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DF07C-0126-478E-B7B4-00BA8A8879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860032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8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250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251"/>
          <p:cNvSpPr>
            <a:spLocks noGrp="1" noChangeArrowheads="1"/>
          </p:cNvSpPr>
          <p:nvPr>
            <p:ph type="ftr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252"/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75DAB-50D8-4370-9AB9-8572D9DC16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071934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8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250"/>
          <p:cNvSpPr>
            <a:spLocks noGrp="1" noChangeArrowheads="1"/>
          </p:cNvSpPr>
          <p:nvPr>
            <p:ph type="dt" sz="half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251"/>
          <p:cNvSpPr>
            <a:spLocks noGrp="1" noChangeArrowheads="1"/>
          </p:cNvSpPr>
          <p:nvPr>
            <p:ph type="ftr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252"/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639AC-678D-4E6A-97CB-385115C31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EA8B8-5299-4A61-BDA5-092AAB86C4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4071934" y="0"/>
            <a:ext cx="4283968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 smtClean="0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571472" y="6668814"/>
            <a:ext cx="7429552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7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8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DBA33-E5CE-4780-B47E-E2D6BEE0D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63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22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11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5359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970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01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14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98C74A3-4F4D-4596-B8E8-C6C8446F16C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7543800" y="403225"/>
            <a:ext cx="15240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54"/>
          <p:cNvSpPr txBox="1"/>
          <p:nvPr userDrawn="1"/>
        </p:nvSpPr>
        <p:spPr>
          <a:xfrm>
            <a:off x="0" y="0"/>
            <a:ext cx="4067175" cy="2762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TextBox 155"/>
          <p:cNvSpPr txBox="1"/>
          <p:nvPr userDrawn="1"/>
        </p:nvSpPr>
        <p:spPr>
          <a:xfrm>
            <a:off x="0" y="6581775"/>
            <a:ext cx="9144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A91C496-39B0-440F-BC26-9ED822C148C5}" type="slidenum">
              <a:rPr lang="en-US" altLang="zh-CN" sz="160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156"/>
          <p:cNvSpPr txBox="1"/>
          <p:nvPr userDrawn="1"/>
        </p:nvSpPr>
        <p:spPr>
          <a:xfrm>
            <a:off x="4067175" y="0"/>
            <a:ext cx="5076825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>
            <a:spLocks/>
          </p:cNvSpPr>
          <p:nvPr userDrawn="1"/>
        </p:nvSpPr>
        <p:spPr>
          <a:xfrm>
            <a:off x="571500" y="6643688"/>
            <a:ext cx="7429500" cy="188912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zh-CN" altLang="en-US" kern="0" dirty="0" smtClean="0">
                <a:latin typeface="+mn-lt"/>
                <a:ea typeface="+mn-ea"/>
              </a:rPr>
              <a:t>参考书：朝乐门</a:t>
            </a:r>
            <a:r>
              <a:rPr lang="en-US" altLang="zh-CN" kern="0" dirty="0" smtClean="0">
                <a:latin typeface="+mn-lt"/>
                <a:ea typeface="+mn-ea"/>
              </a:rPr>
              <a:t>.</a:t>
            </a:r>
            <a:r>
              <a:rPr lang="zh-CN" altLang="en-US" kern="0" dirty="0" smtClean="0">
                <a:latin typeface="+mn-lt"/>
                <a:ea typeface="+mn-ea"/>
              </a:rPr>
              <a:t>数据科学</a:t>
            </a:r>
            <a:r>
              <a:rPr lang="en-US" altLang="zh-CN" kern="0" dirty="0" smtClean="0">
                <a:latin typeface="+mn-lt"/>
                <a:ea typeface="+mn-ea"/>
              </a:rPr>
              <a:t>[M].</a:t>
            </a:r>
            <a:r>
              <a:rPr lang="zh-CN" altLang="en-US" kern="0" dirty="0" smtClean="0">
                <a:latin typeface="+mn-lt"/>
                <a:ea typeface="+mn-ea"/>
              </a:rPr>
              <a:t>北京</a:t>
            </a:r>
            <a:r>
              <a:rPr lang="en-US" altLang="zh-CN" kern="0" dirty="0" smtClean="0">
                <a:latin typeface="+mn-lt"/>
                <a:ea typeface="+mn-ea"/>
              </a:rPr>
              <a:t>:</a:t>
            </a:r>
            <a:r>
              <a:rPr lang="zh-CN" altLang="en-US" kern="0" dirty="0" smtClean="0">
                <a:latin typeface="+mn-lt"/>
                <a:ea typeface="+mn-ea"/>
              </a:rPr>
              <a:t>清华大学出版社</a:t>
            </a:r>
            <a:r>
              <a:rPr lang="en-US" altLang="zh-CN" kern="0" dirty="0" smtClean="0">
                <a:latin typeface="+mn-lt"/>
                <a:ea typeface="+mn-ea"/>
              </a:rPr>
              <a:t>, 2016.</a:t>
            </a:r>
            <a:endParaRPr lang="zh-CN" altLang="en-US" kern="0" dirty="0" smtClean="0">
              <a:latin typeface="+mn-lt"/>
              <a:ea typeface="+mn-ea"/>
            </a:endParaRPr>
          </a:p>
        </p:txBody>
      </p:sp>
      <p:sp>
        <p:nvSpPr>
          <p:cNvPr id="12" name="文本占位符 156"/>
          <p:cNvSpPr txBox="1">
            <a:spLocks/>
          </p:cNvSpPr>
          <p:nvPr userDrawn="1"/>
        </p:nvSpPr>
        <p:spPr>
          <a:xfrm>
            <a:off x="0" y="0"/>
            <a:ext cx="3311525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altLang="zh-CN" kern="0" dirty="0" smtClean="0">
                <a:latin typeface="+mn-lt"/>
                <a:ea typeface="+mn-ea"/>
              </a:rPr>
              <a:t>6.</a:t>
            </a:r>
            <a:r>
              <a:rPr lang="zh-CN" altLang="en-US" kern="0" dirty="0" smtClean="0">
                <a:latin typeface="+mn-lt"/>
                <a:ea typeface="+mn-ea"/>
              </a:rPr>
              <a:t>数据计算</a:t>
            </a:r>
          </a:p>
        </p:txBody>
      </p:sp>
    </p:spTree>
    <p:extLst>
      <p:ext uri="{BB962C8B-B14F-4D97-AF65-F5344CB8AC3E}">
        <p14:creationId xmlns:p14="http://schemas.microsoft.com/office/powerpoint/2010/main" val="334244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6" r:id="rId1"/>
    <p:sldLayoutId id="2147484507" r:id="rId2"/>
    <p:sldLayoutId id="2147484508" r:id="rId3"/>
    <p:sldLayoutId id="2147484509" r:id="rId4"/>
    <p:sldLayoutId id="2147484510" r:id="rId5"/>
    <p:sldLayoutId id="2147484511" r:id="rId6"/>
    <p:sldLayoutId id="2147484512" r:id="rId7"/>
    <p:sldLayoutId id="2147484513" r:id="rId8"/>
    <p:sldLayoutId id="2147484514" r:id="rId9"/>
    <p:sldLayoutId id="2147484515" r:id="rId10"/>
    <p:sldLayoutId id="2147484516" r:id="rId11"/>
    <p:sldLayoutId id="2147484530" r:id="rId12"/>
    <p:sldLayoutId id="2147484595" r:id="rId13"/>
    <p:sldLayoutId id="2147484316" r:id="rId14"/>
    <p:sldLayoutId id="2147484318" r:id="rId15"/>
    <p:sldLayoutId id="2147484319" r:id="rId16"/>
    <p:sldLayoutId id="2147484320" r:id="rId17"/>
    <p:sldLayoutId id="2147484321" r:id="rId18"/>
    <p:sldLayoutId id="2147484322" r:id="rId19"/>
    <p:sldLayoutId id="2147484311" r:id="rId20"/>
    <p:sldLayoutId id="2147484312" r:id="rId21"/>
    <p:sldLayoutId id="2147484313" r:id="rId22"/>
    <p:sldLayoutId id="2147484314" r:id="rId23"/>
    <p:sldLayoutId id="2147484315" r:id="rId24"/>
  </p:sldLayoutIdLst>
  <p:transition>
    <p:blinds dir="vert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 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简介</a:t>
            </a: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3786188" y="3886200"/>
            <a:ext cx="3986212" cy="1752600"/>
          </a:xfrm>
          <a:noFill/>
        </p:spPr>
        <p:txBody>
          <a:bodyPr/>
          <a:lstStyle/>
          <a:p>
            <a:r>
              <a:rPr lang="zh-CN" altLang="en-US" sz="2400" dirty="0" smtClean="0"/>
              <a:t>万夕里</a:t>
            </a:r>
            <a:endParaRPr lang="en-US" altLang="zh-CN" sz="2400" dirty="0" smtClean="0"/>
          </a:p>
          <a:p>
            <a:r>
              <a:rPr lang="en-US" altLang="zh-CN" sz="2400" smtClean="0"/>
              <a:t>XiliWan@njtech.edu.cn</a:t>
            </a:r>
            <a:endParaRPr lang="zh-CN" altLang="en-US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10" y="1378204"/>
            <a:ext cx="7668430" cy="4411657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43608" y="2708920"/>
            <a:ext cx="3744416" cy="1080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66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组件紧密集成的优点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1520484"/>
            <a:ext cx="9053322" cy="3296977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683568" y="2603404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3608" y="2996952"/>
            <a:ext cx="58326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952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30" y="908720"/>
            <a:ext cx="8350339" cy="28109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1" y="3750475"/>
            <a:ext cx="8251870" cy="2149013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115616" y="2420888"/>
            <a:ext cx="64807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87624" y="5157192"/>
            <a:ext cx="29523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743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很流行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Picture 2" descr="spark&amp;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11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066800" y="556260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dirty="0" smtClean="0"/>
              <a:t>图</a:t>
            </a:r>
            <a:r>
              <a:rPr lang="en-US" altLang="zh-CN" dirty="0" smtClean="0"/>
              <a:t>1 </a:t>
            </a:r>
            <a:r>
              <a:rPr lang="zh-CN" altLang="zh-CN" dirty="0" smtClean="0"/>
              <a:t>谷</a:t>
            </a:r>
            <a:r>
              <a:rPr lang="zh-CN" altLang="zh-CN" dirty="0"/>
              <a:t>歌趋势：</a:t>
            </a:r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 err="1"/>
              <a:t>Hadoop</a:t>
            </a:r>
            <a:r>
              <a:rPr lang="zh-CN" altLang="zh-CN" dirty="0"/>
              <a:t>对比</a:t>
            </a:r>
            <a:endParaRPr lang="zh-CN" altLang="en-US" dirty="0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62000" y="1371600"/>
            <a:ext cx="762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如今已吸引了国内外各大公司的注意，如腾讯、淘宝、百度、亚马逊等公司均不同程度地使用了</a:t>
            </a:r>
            <a:r>
              <a:rPr lang="en-US" altLang="zh-CN" dirty="0"/>
              <a:t>Spark</a:t>
            </a:r>
            <a:r>
              <a:rPr lang="zh-CN" altLang="zh-CN" dirty="0"/>
              <a:t>来构建大数据分析应用，并应用到实际的生产环境中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6342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Scala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14264" y="1565632"/>
            <a:ext cx="8424936" cy="23698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err="1"/>
              <a:t>Scala</a:t>
            </a:r>
            <a:r>
              <a:rPr lang="zh-CN" altLang="zh-CN" sz="2000" dirty="0"/>
              <a:t>是</a:t>
            </a:r>
            <a:r>
              <a:rPr lang="zh-CN" altLang="zh-CN" sz="2000" b="1" u="sng" dirty="0"/>
              <a:t>一门现代的多范式编程语言</a:t>
            </a:r>
            <a:r>
              <a:rPr lang="zh-CN" altLang="zh-CN" sz="2000" dirty="0"/>
              <a:t>，运行于</a:t>
            </a:r>
            <a:r>
              <a:rPr lang="en-US" altLang="zh-CN" sz="2000" b="1" u="sng" dirty="0"/>
              <a:t>Java</a:t>
            </a:r>
            <a:r>
              <a:rPr lang="zh-CN" altLang="zh-CN" sz="2000" b="1" u="sng" dirty="0"/>
              <a:t>平台</a:t>
            </a:r>
            <a:r>
              <a:rPr lang="zh-CN" altLang="zh-CN" sz="2000" dirty="0"/>
              <a:t>（</a:t>
            </a:r>
            <a:r>
              <a:rPr lang="en-US" altLang="zh-CN" sz="2000" dirty="0"/>
              <a:t>JVM</a:t>
            </a:r>
            <a:r>
              <a:rPr lang="zh-CN" altLang="zh-CN" sz="2000" dirty="0"/>
              <a:t>，</a:t>
            </a:r>
            <a:r>
              <a:rPr lang="en-US" altLang="zh-CN" sz="2000" dirty="0"/>
              <a:t>Java </a:t>
            </a:r>
            <a:r>
              <a:rPr lang="zh-CN" altLang="zh-CN" sz="2000" dirty="0"/>
              <a:t>虚拟机），并兼容现有的</a:t>
            </a:r>
            <a:r>
              <a:rPr lang="en-US" altLang="zh-CN" sz="2000" dirty="0"/>
              <a:t>Java</a:t>
            </a:r>
            <a:r>
              <a:rPr lang="zh-CN" altLang="zh-CN" sz="2000" dirty="0"/>
              <a:t>程序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的特性：</a:t>
            </a:r>
            <a:endParaRPr lang="zh-CN" altLang="en-US" sz="2400" dirty="0"/>
          </a:p>
          <a:p>
            <a:pPr>
              <a:buFontTx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具备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强大的并发性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，支持函数式编程，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可以更好地支持分布式系统</a:t>
            </a:r>
            <a:endParaRPr lang="zh-CN" altLang="en-US" sz="2000" b="1" u="sng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语法简洁，能提供优雅的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兼容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，运行速度快，且能融合到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生态圈中</a:t>
            </a:r>
            <a:r>
              <a:rPr lang="zh-CN" altLang="en-US" sz="2000" b="1" dirty="0"/>
              <a:t> </a:t>
            </a: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468524" y="4296575"/>
            <a:ext cx="8316416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u="sng" dirty="0" err="1">
                <a:solidFill>
                  <a:srgbClr val="FF0000"/>
                </a:solidFill>
              </a:rPr>
              <a:t>Scala</a:t>
            </a:r>
            <a:r>
              <a:rPr lang="zh-CN" altLang="zh-CN" sz="2000" b="1" u="sng" dirty="0">
                <a:solidFill>
                  <a:srgbClr val="FF0000"/>
                </a:solidFill>
              </a:rPr>
              <a:t>是</a:t>
            </a:r>
            <a:r>
              <a:rPr lang="en-US" altLang="zh-CN" sz="2000" b="1" u="sng" dirty="0">
                <a:solidFill>
                  <a:srgbClr val="FF0000"/>
                </a:solidFill>
              </a:rPr>
              <a:t>Spark</a:t>
            </a:r>
            <a:r>
              <a:rPr lang="zh-CN" altLang="zh-CN" sz="2000" b="1" u="sng" dirty="0">
                <a:solidFill>
                  <a:srgbClr val="FF0000"/>
                </a:solidFill>
              </a:rPr>
              <a:t>的主要编程语言</a:t>
            </a:r>
            <a:r>
              <a:rPr lang="zh-CN" altLang="zh-CN" sz="2000" dirty="0"/>
              <a:t>，但</a:t>
            </a:r>
            <a:r>
              <a:rPr lang="en-US" altLang="zh-CN" sz="2000" dirty="0"/>
              <a:t>Spark</a:t>
            </a:r>
            <a:r>
              <a:rPr lang="zh-CN" altLang="zh-CN" sz="2000" b="1" u="sng" dirty="0"/>
              <a:t>还支持</a:t>
            </a:r>
            <a:r>
              <a:rPr lang="en-US" altLang="zh-CN" sz="2000" b="1" u="sng" dirty="0"/>
              <a:t>Java</a:t>
            </a:r>
            <a:r>
              <a:rPr lang="zh-CN" altLang="zh-CN" sz="2000" b="1" u="sng" dirty="0"/>
              <a:t>、</a:t>
            </a:r>
            <a:r>
              <a:rPr lang="en-US" altLang="zh-CN" sz="2000" b="1" u="sng" dirty="0"/>
              <a:t>Python</a:t>
            </a:r>
            <a:r>
              <a:rPr lang="zh-CN" altLang="zh-CN" sz="2000" b="1" u="sng" dirty="0"/>
              <a:t>、</a:t>
            </a:r>
            <a:r>
              <a:rPr lang="en-US" altLang="zh-CN" sz="2000" b="1" u="sng" dirty="0"/>
              <a:t>R</a:t>
            </a:r>
            <a:r>
              <a:rPr lang="zh-CN" altLang="zh-CN" sz="2000" b="1" u="sng" dirty="0"/>
              <a:t>作为编程语言</a:t>
            </a:r>
            <a:endParaRPr lang="en-US" altLang="zh-CN" sz="2000" b="1" u="sng" dirty="0"/>
          </a:p>
          <a:p>
            <a:pPr eaLnBrk="1" hangingPunct="1"/>
            <a:r>
              <a:rPr lang="en-US" altLang="zh-CN" sz="2000" dirty="0" err="1"/>
              <a:t>Scala</a:t>
            </a:r>
            <a:r>
              <a:rPr lang="zh-CN" altLang="zh-CN" sz="2000" dirty="0"/>
              <a:t>的优势是提供了</a:t>
            </a:r>
            <a:r>
              <a:rPr lang="en-US" altLang="zh-CN" sz="2000" dirty="0"/>
              <a:t>REPL</a:t>
            </a:r>
            <a:r>
              <a:rPr lang="zh-CN" altLang="zh-CN" sz="2000" dirty="0"/>
              <a:t>（</a:t>
            </a:r>
            <a:r>
              <a:rPr lang="en-US" altLang="zh-CN" sz="2000" dirty="0"/>
              <a:t>Read-</a:t>
            </a:r>
            <a:r>
              <a:rPr lang="en-US" altLang="zh-CN" sz="2000" dirty="0" err="1"/>
              <a:t>Eval</a:t>
            </a:r>
            <a:r>
              <a:rPr lang="en-US" altLang="zh-CN" sz="2000" dirty="0"/>
              <a:t>-Print Loop</a:t>
            </a:r>
            <a:r>
              <a:rPr lang="zh-CN" altLang="zh-CN" sz="2000" dirty="0"/>
              <a:t>，交互式解释器）</a:t>
            </a:r>
            <a:r>
              <a:rPr lang="zh-CN" altLang="en-US" sz="2000" dirty="0"/>
              <a:t>，提高程序开发效率</a:t>
            </a:r>
          </a:p>
        </p:txBody>
      </p:sp>
    </p:spTree>
    <p:extLst>
      <p:ext uri="{BB962C8B-B14F-4D97-AF65-F5344CB8AC3E}">
        <p14:creationId xmlns:p14="http://schemas.microsoft.com/office/powerpoint/2010/main" val="278880067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 err="1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buNone/>
              <a:defRPr/>
            </a:pP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存在如下一些缺点：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indent="266700" eaLnBrk="0" hangingPunct="0">
              <a:defRPr/>
            </a:pPr>
            <a:endParaRPr lang="zh-CN" altLang="en-US" dirty="0"/>
          </a:p>
          <a:p>
            <a:pPr eaLnBrk="0" hangingPunct="0">
              <a:buFontTx/>
              <a:buChar char="•"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表达能力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有限 （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计算框架）</a:t>
            </a:r>
            <a:endParaRPr lang="zh-CN" altLang="en-US" dirty="0"/>
          </a:p>
          <a:p>
            <a:pPr eaLnBrk="0" hangingPunct="0">
              <a:buFontTx/>
              <a:buChar char="•"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磁盘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开销大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延迟高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 eaLnBrk="0" hangingPunct="0">
              <a:buFontTx/>
              <a:buChar char="•"/>
              <a:defRPr/>
            </a:pPr>
            <a:r>
              <a:rPr lang="zh-CN" altLang="en-US" sz="2400" b="1" u="sng" dirty="0">
                <a:latin typeface="Times New Roman" pitchFamily="18" charset="0"/>
                <a:cs typeface="Times New Roman" pitchFamily="18" charset="0"/>
              </a:rPr>
              <a:t>任务之间的衔接涉及</a:t>
            </a:r>
            <a:r>
              <a:rPr lang="en-US" altLang="zh-CN" sz="2400" b="1" u="sng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sz="2400" b="1" u="sng" dirty="0">
                <a:latin typeface="Times New Roman" pitchFamily="18" charset="0"/>
                <a:cs typeface="Times New Roman" pitchFamily="18" charset="0"/>
              </a:rPr>
              <a:t>开销</a:t>
            </a:r>
            <a:endParaRPr lang="en-US" altLang="zh-CN" sz="2400" b="1" u="sng" dirty="0">
              <a:latin typeface="Times New Roman" pitchFamily="18" charset="0"/>
              <a:cs typeface="Times New Roman" pitchFamily="18" charset="0"/>
            </a:endParaRPr>
          </a:p>
          <a:p>
            <a:pPr lvl="1" eaLnBrk="0" hangingPunct="0">
              <a:buFontTx/>
              <a:buChar char="•"/>
              <a:defRPr/>
            </a:pPr>
            <a:r>
              <a:rPr lang="zh-CN" altLang="en-US" sz="2400" b="1" u="sng" dirty="0">
                <a:latin typeface="Times New Roman" pitchFamily="18" charset="0"/>
                <a:cs typeface="Times New Roman" pitchFamily="18" charset="0"/>
              </a:rPr>
              <a:t>在前一个任务执行完成之前，其他任务就无法开始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，难以胜任复杂、多阶段的计算任务</a:t>
            </a:r>
            <a:r>
              <a:rPr lang="zh-CN" altLang="en-US" sz="2400" dirty="0"/>
              <a:t> 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93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83568" y="4283471"/>
            <a:ext cx="835292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 err="1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00175"/>
            <a:ext cx="8568952" cy="4762910"/>
          </a:xfrm>
        </p:spPr>
        <p:txBody>
          <a:bodyPr/>
          <a:lstStyle/>
          <a:p>
            <a:pPr eaLnBrk="0" hangingPunct="0">
              <a:defRPr/>
            </a:pPr>
            <a:r>
              <a:rPr lang="en-US" altLang="zh-CN" dirty="0">
                <a:latin typeface="Arial" charset="0"/>
              </a:rPr>
              <a:t>Spark</a:t>
            </a:r>
            <a:r>
              <a:rPr lang="zh-CN" altLang="zh-CN" dirty="0">
                <a:latin typeface="Arial" charset="0"/>
              </a:rPr>
              <a:t>在借鉴</a:t>
            </a:r>
            <a:r>
              <a:rPr lang="en-US" altLang="zh-CN" dirty="0" err="1">
                <a:latin typeface="Arial" charset="0"/>
              </a:rPr>
              <a:t>Hadoop</a:t>
            </a:r>
            <a:r>
              <a:rPr lang="en-US" altLang="zh-CN" dirty="0">
                <a:latin typeface="Arial" charset="0"/>
              </a:rPr>
              <a:t> </a:t>
            </a:r>
            <a:r>
              <a:rPr lang="en-US" altLang="zh-CN" dirty="0" err="1">
                <a:latin typeface="Arial" charset="0"/>
              </a:rPr>
              <a:t>MapReduce</a:t>
            </a:r>
            <a:r>
              <a:rPr lang="zh-CN" altLang="zh-CN" dirty="0">
                <a:latin typeface="Arial" charset="0"/>
              </a:rPr>
              <a:t>优点的同时，</a:t>
            </a:r>
            <a:r>
              <a:rPr lang="zh-CN" altLang="zh-CN" u="sng" dirty="0">
                <a:latin typeface="Arial" charset="0"/>
              </a:rPr>
              <a:t>很好地解决了</a:t>
            </a:r>
            <a:r>
              <a:rPr lang="en-US" altLang="zh-CN" u="sng" dirty="0" err="1">
                <a:latin typeface="Arial" charset="0"/>
              </a:rPr>
              <a:t>MapReduce</a:t>
            </a:r>
            <a:r>
              <a:rPr lang="zh-CN" altLang="zh-CN" u="sng" dirty="0">
                <a:latin typeface="Arial" charset="0"/>
              </a:rPr>
              <a:t>所面临的</a:t>
            </a:r>
            <a:r>
              <a:rPr lang="zh-CN" altLang="zh-CN" u="sng" dirty="0" smtClean="0">
                <a:latin typeface="Arial" charset="0"/>
              </a:rPr>
              <a:t>问题</a:t>
            </a:r>
            <a:r>
              <a:rPr lang="zh-CN" altLang="en-US" dirty="0" smtClean="0">
                <a:latin typeface="Arial" charset="0"/>
              </a:rPr>
              <a:t>。</a:t>
            </a:r>
            <a:endParaRPr lang="en-US" altLang="zh-CN" dirty="0">
              <a:latin typeface="Arial" charset="0"/>
            </a:endParaRPr>
          </a:p>
          <a:p>
            <a:pPr eaLnBrk="0" hangingPunct="0">
              <a:defRPr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buNone/>
              <a:defRPr/>
            </a:pPr>
            <a:r>
              <a:rPr lang="zh-CN" altLang="zh-CN" sz="2800" u="sng" dirty="0">
                <a:latin typeface="Times New Roman" pitchFamily="18" charset="0"/>
                <a:cs typeface="Times New Roman" pitchFamily="18" charset="0"/>
              </a:rPr>
              <a:t>相比于</a:t>
            </a:r>
            <a:r>
              <a:rPr lang="en-US" altLang="zh-CN" sz="2800" u="sng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28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sng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800" u="sng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u="sng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800" u="sng" dirty="0">
                <a:latin typeface="Times New Roman" pitchFamily="18" charset="0"/>
                <a:cs typeface="Times New Roman" pitchFamily="18" charset="0"/>
              </a:rPr>
              <a:t>主要具有如下优点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zh-CN" altLang="en-US" dirty="0"/>
          </a:p>
          <a:p>
            <a:pPr eaLnBrk="0" hangingPunct="0">
              <a:buFontTx/>
              <a:buChar char="•"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的计算模式也属于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但不局限于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操作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，还提供了多种数据集操作类型，编程模型比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更灵活</a:t>
            </a:r>
            <a:endParaRPr lang="zh-CN" altLang="en-US" dirty="0"/>
          </a:p>
          <a:p>
            <a:pPr eaLnBrk="0" hangingPunct="0">
              <a:buFontTx/>
              <a:buChar char="•"/>
              <a:defRPr/>
            </a:pPr>
            <a:r>
              <a:rPr lang="en-US" altLang="zh-CN" u="sng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b="1" u="sng" dirty="0">
                <a:latin typeface="Times New Roman" pitchFamily="18" charset="0"/>
                <a:cs typeface="Times New Roman" pitchFamily="18" charset="0"/>
              </a:rPr>
              <a:t>提供了内存计算</a:t>
            </a:r>
            <a:r>
              <a:rPr lang="zh-CN" altLang="en-US" u="sng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b="1" u="sng" dirty="0">
                <a:latin typeface="Times New Roman" pitchFamily="18" charset="0"/>
                <a:cs typeface="Times New Roman" pitchFamily="18" charset="0"/>
              </a:rPr>
              <a:t>可将中间结果放到内存中</a:t>
            </a:r>
            <a:r>
              <a:rPr lang="zh-CN" altLang="en-US" u="sng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b="1" u="sng" dirty="0">
                <a:latin typeface="Times New Roman" pitchFamily="18" charset="0"/>
                <a:cs typeface="Times New Roman" pitchFamily="18" charset="0"/>
              </a:rPr>
              <a:t>对于迭代运算效率更高</a:t>
            </a:r>
          </a:p>
          <a:p>
            <a:pPr eaLnBrk="0" hangingPunct="0">
              <a:buFontTx/>
              <a:buNone/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的任务调度执行机制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，要优于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的迭代执行机制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6444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540750" cy="821913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 err="1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96213"/>
              </p:ext>
            </p:extLst>
          </p:nvPr>
        </p:nvGraphicFramePr>
        <p:xfrm>
          <a:off x="1835696" y="596120"/>
          <a:ext cx="5850632" cy="5666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99" name="Visio" r:id="rId3" imgW="9975739" imgH="9683655" progId="Visio.Drawing.15">
                  <p:embed/>
                </p:oleObj>
              </mc:Choice>
              <mc:Fallback>
                <p:oleObj name="Visio" r:id="rId3" imgW="9975739" imgH="968365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96120"/>
                        <a:ext cx="5850632" cy="56669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186779" y="6263085"/>
            <a:ext cx="38973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 smtClean="0"/>
              <a:t>图</a:t>
            </a:r>
            <a:r>
              <a:rPr lang="en-US" altLang="zh-CN" dirty="0" smtClean="0"/>
              <a:t>2 </a:t>
            </a:r>
            <a:r>
              <a:rPr lang="en-US" altLang="zh-CN" dirty="0" err="1"/>
              <a:t>Hadoop</a:t>
            </a:r>
            <a:r>
              <a:rPr lang="zh-CN" altLang="zh-CN" dirty="0"/>
              <a:t>与</a:t>
            </a:r>
            <a:r>
              <a:rPr lang="en-US" altLang="zh-CN" dirty="0"/>
              <a:t>Spark</a:t>
            </a:r>
            <a:r>
              <a:rPr lang="zh-CN" altLang="zh-CN" dirty="0"/>
              <a:t>的执行流程对比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923928" y="3501008"/>
            <a:ext cx="842193" cy="647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843808" y="4941168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918249" y="3446903"/>
            <a:ext cx="93610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1547664" y="908720"/>
            <a:ext cx="288032" cy="136815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7504" y="1408130"/>
            <a:ext cx="15121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9754" y="4405413"/>
            <a:ext cx="827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Spark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>
            <a:off x="1691680" y="3842947"/>
            <a:ext cx="144016" cy="149426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9798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 err="1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814348736"/>
              </p:ext>
            </p:extLst>
          </p:nvPr>
        </p:nvGraphicFramePr>
        <p:xfrm>
          <a:off x="2339752" y="3140968"/>
          <a:ext cx="3247977" cy="24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428748" y="5715040"/>
            <a:ext cx="5715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 smtClean="0"/>
              <a:t>图</a:t>
            </a:r>
            <a:r>
              <a:rPr lang="en-US" altLang="zh-CN" sz="2000" dirty="0" smtClean="0"/>
              <a:t>3 </a:t>
            </a:r>
            <a:r>
              <a:rPr lang="en-US" altLang="zh-CN" sz="2000" dirty="0" err="1"/>
              <a:t>Hadoop</a:t>
            </a:r>
            <a:r>
              <a:rPr lang="zh-CN" altLang="zh-CN" sz="2000" dirty="0"/>
              <a:t>与</a:t>
            </a:r>
            <a:r>
              <a:rPr lang="en-US" altLang="zh-CN" sz="2000" dirty="0"/>
              <a:t>Spark</a:t>
            </a:r>
            <a:r>
              <a:rPr lang="zh-CN" altLang="zh-CN" sz="2000" dirty="0"/>
              <a:t>执行逻辑回归的时间对比</a:t>
            </a:r>
            <a:endParaRPr lang="zh-CN" altLang="en-US" sz="2000" dirty="0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812102" y="1601956"/>
            <a:ext cx="7543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使用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进行迭代计算非常耗资</a:t>
            </a:r>
            <a:r>
              <a:rPr lang="zh-CN" altLang="zh-CN" sz="2400" dirty="0" smtClean="0"/>
              <a:t>源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00" b="1" dirty="0"/>
              <a:t>Spark</a:t>
            </a:r>
            <a:r>
              <a:rPr lang="zh-CN" altLang="zh-CN" sz="2000" b="1" dirty="0"/>
              <a:t>将</a:t>
            </a:r>
            <a:r>
              <a:rPr lang="zh-CN" altLang="zh-CN" sz="2000" b="1" u="sng" dirty="0"/>
              <a:t>数据载入内存后，之后的迭代计算都可以直接使用内存中的中间结果作运算</a:t>
            </a:r>
            <a:r>
              <a:rPr lang="zh-CN" altLang="zh-CN" sz="2000" dirty="0"/>
              <a:t>，避免了从磁盘中频繁读取数据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73953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 err="1"/>
              <a:t>Hadoop</a:t>
            </a:r>
            <a:r>
              <a:rPr lang="zh-CN" altLang="zh-CN"/>
              <a:t>的对比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31603"/>
              </p:ext>
            </p:extLst>
          </p:nvPr>
        </p:nvGraphicFramePr>
        <p:xfrm>
          <a:off x="1066800" y="1752600"/>
          <a:ext cx="7289102" cy="32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551"/>
                <a:gridCol w="3644551"/>
              </a:tblGrid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Spark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/>
                </a:tc>
              </a:tr>
              <a:tr h="914219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数据存储结构：磁盘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HDFS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文件系统的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split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使用内存构建弹性分布式数据集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RDD</a:t>
                      </a:r>
                    </a:p>
                    <a:p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对数据进行运算和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cache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1" marB="45711"/>
                </a:tc>
              </a:tr>
              <a:tr h="37076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编程范式：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Map + Reduce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DAG:</a:t>
                      </a:r>
                      <a:r>
                        <a:rPr lang="en-US" altLang="zh-CN" sz="1800" baseline="0" dirty="0" smtClean="0">
                          <a:solidFill>
                            <a:srgbClr val="FF0000"/>
                          </a:solidFill>
                        </a:rPr>
                        <a:t> Transformation + Action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11" marB="45711"/>
                </a:tc>
              </a:tr>
              <a:tr h="639953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计算中间结果落到磁盘，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IO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及序列化、反序列化代价大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计算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中间结果在内存中维护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存取速度比磁盘高几个数量级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/>
                </a:tc>
              </a:tr>
              <a:tr h="914219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zh-CN" altLang="en-US" sz="1800" u="sng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1800" b="1" u="sng" dirty="0" smtClean="0">
                          <a:solidFill>
                            <a:schemeClr val="tx1"/>
                          </a:solidFill>
                        </a:rPr>
                        <a:t>进程</a:t>
                      </a:r>
                      <a:r>
                        <a:rPr lang="zh-CN" altLang="en-US" sz="1800" u="sng" dirty="0" smtClean="0">
                          <a:solidFill>
                            <a:schemeClr val="tx1"/>
                          </a:solidFill>
                        </a:rPr>
                        <a:t>的方式维护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需要数秒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时间才能启动任务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/>
                </a:tc>
                <a:tc>
                  <a:txBody>
                    <a:bodyPr/>
                    <a:lstStyle/>
                    <a:p>
                      <a:r>
                        <a:rPr lang="en-US" altLang="zh-CN" sz="1800" u="sng" dirty="0" smtClean="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zh-CN" altLang="en-US" sz="1800" u="sng" dirty="0" smtClean="0">
                          <a:solidFill>
                            <a:schemeClr val="tx1"/>
                          </a:solidFill>
                        </a:rPr>
                        <a:t>以</a:t>
                      </a:r>
                      <a:r>
                        <a:rPr lang="zh-CN" altLang="en-US" sz="1800" b="1" u="sng" dirty="0" smtClean="0">
                          <a:solidFill>
                            <a:schemeClr val="tx1"/>
                          </a:solidFill>
                        </a:rPr>
                        <a:t>线程</a:t>
                      </a:r>
                      <a:r>
                        <a:rPr lang="zh-CN" altLang="en-US" sz="1800" u="sng" dirty="0" smtClean="0">
                          <a:solidFill>
                            <a:schemeClr val="tx1"/>
                          </a:solidFill>
                        </a:rPr>
                        <a:t>的方式维护</a:t>
                      </a:r>
                      <a:endParaRPr lang="en-US" altLang="zh-CN" sz="18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对于</a:t>
                      </a:r>
                      <a:r>
                        <a:rPr lang="zh-CN" altLang="en-US" sz="1800" b="1" u="sng" dirty="0" smtClean="0">
                          <a:solidFill>
                            <a:schemeClr val="tx1"/>
                          </a:solidFill>
                        </a:rPr>
                        <a:t>小数据集读取能够达到亚秒级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的延迟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1" marB="457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8575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Spark</a:t>
            </a:r>
            <a:r>
              <a:rPr lang="zh-CN" altLang="en-US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90" y="1500175"/>
            <a:ext cx="7927041" cy="1929076"/>
          </a:xfrm>
          <a:prstGeom prst="rect">
            <a:avLst/>
          </a:prstGeom>
        </p:spPr>
      </p:pic>
      <p:pic>
        <p:nvPicPr>
          <p:cNvPr id="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37" y="3559612"/>
            <a:ext cx="2550437" cy="301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043608" y="4005064"/>
            <a:ext cx="4448527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/>
              <a:t>Apache Spark</a:t>
            </a:r>
            <a:r>
              <a:rPr lang="zh-CN" altLang="en-US" sz="2800" dirty="0"/>
              <a:t>是一个围绕速度、易用性和复杂分析构建的大数据处理框架。</a:t>
            </a:r>
          </a:p>
        </p:txBody>
      </p:sp>
    </p:spTree>
    <p:extLst>
      <p:ext uri="{BB962C8B-B14F-4D97-AF65-F5344CB8AC3E}">
        <p14:creationId xmlns:p14="http://schemas.microsoft.com/office/powerpoint/2010/main" val="7668445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生态系统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06425" y="1333774"/>
            <a:ext cx="7924800" cy="1600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/>
              <a:t>在实际应用中，大数据处理主要包括以下三个类型</a:t>
            </a:r>
            <a:r>
              <a:rPr lang="zh-CN" altLang="zh-CN" sz="2000" dirty="0"/>
              <a:t>：</a:t>
            </a:r>
            <a:endParaRPr lang="en-US" altLang="zh-CN" sz="2000" dirty="0"/>
          </a:p>
          <a:p>
            <a:pPr eaLnBrk="1" hangingPunct="1"/>
            <a:endParaRPr lang="zh-CN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000" dirty="0"/>
              <a:t>复杂的批量数据处理：通常时间跨度在数十分钟到数小时之间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000" dirty="0"/>
              <a:t>基于历史数据的交互式查询：通常时间跨度在数十秒到数分钟之间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000" dirty="0"/>
              <a:t>基于实时数据流的数据处理：通常时间跨度在数百毫秒到数秒之间</a:t>
            </a:r>
            <a:endParaRPr lang="zh-CN" altLang="en-US" sz="2000" dirty="0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606425" y="3160752"/>
            <a:ext cx="7924800" cy="2554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000" b="1" dirty="0">
                <a:latin typeface="Arial" charset="0"/>
              </a:rPr>
              <a:t>当</a:t>
            </a:r>
            <a:r>
              <a:rPr lang="zh-CN" altLang="zh-CN" sz="2000" b="1" dirty="0">
                <a:latin typeface="Arial" charset="0"/>
              </a:rPr>
              <a:t>同时存在以上三种场景</a:t>
            </a:r>
            <a:r>
              <a:rPr lang="zh-CN" altLang="en-US" sz="2000" b="1" dirty="0">
                <a:latin typeface="Arial" charset="0"/>
              </a:rPr>
              <a:t>时</a:t>
            </a:r>
            <a:r>
              <a:rPr lang="zh-CN" altLang="zh-CN" sz="2000" b="1" dirty="0">
                <a:latin typeface="Arial" charset="0"/>
              </a:rPr>
              <a:t>，就需要同时部署三种不同的软件</a:t>
            </a:r>
            <a:endParaRPr lang="en-US" altLang="zh-CN" sz="2000" b="1" dirty="0">
              <a:latin typeface="Arial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Arial" charset="0"/>
              </a:rPr>
              <a:t>比如</a:t>
            </a:r>
            <a:r>
              <a:rPr lang="en-US" altLang="zh-CN" sz="2000" dirty="0">
                <a:latin typeface="Arial" charset="0"/>
              </a:rPr>
              <a:t>: </a:t>
            </a:r>
            <a:r>
              <a:rPr lang="en-US" altLang="zh-CN" sz="2000" dirty="0" err="1">
                <a:latin typeface="Arial" charset="0"/>
              </a:rPr>
              <a:t>MapReduce</a:t>
            </a:r>
            <a:r>
              <a:rPr lang="en-US" altLang="zh-CN" sz="2000" dirty="0">
                <a:latin typeface="Arial" charset="0"/>
              </a:rPr>
              <a:t>  /  Impala  /  Storm</a:t>
            </a:r>
          </a:p>
          <a:p>
            <a:pPr lvl="1">
              <a:buFont typeface="Arial" charset="0"/>
              <a:buNone/>
              <a:defRPr/>
            </a:pPr>
            <a:endParaRPr lang="en-US" altLang="zh-CN" sz="2000" dirty="0">
              <a:latin typeface="Arial" charset="0"/>
            </a:endParaRPr>
          </a:p>
          <a:p>
            <a:pPr marL="0" lvl="1">
              <a:buFont typeface="Arial" charset="0"/>
              <a:buNone/>
              <a:defRPr/>
            </a:pPr>
            <a:r>
              <a:rPr lang="zh-CN" altLang="zh-CN" sz="2000" b="1" dirty="0">
                <a:latin typeface="Arial" charset="0"/>
              </a:rPr>
              <a:t>这样做难免会带来一些问题</a:t>
            </a:r>
            <a:r>
              <a:rPr lang="zh-CN" altLang="zh-CN" sz="2000" dirty="0">
                <a:latin typeface="Arial" charset="0"/>
              </a:rPr>
              <a:t>： 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u="sng" dirty="0">
                <a:latin typeface="Arial" charset="0"/>
              </a:rPr>
              <a:t>不同场景之间</a:t>
            </a:r>
            <a:r>
              <a:rPr lang="zh-CN" altLang="zh-CN" sz="2000" b="1" u="sng" dirty="0">
                <a:latin typeface="Arial" charset="0"/>
              </a:rPr>
              <a:t>输入输出数据无法做到无缝共享</a:t>
            </a:r>
            <a:r>
              <a:rPr lang="zh-CN" altLang="zh-CN" sz="2000" dirty="0">
                <a:latin typeface="Arial" charset="0"/>
              </a:rPr>
              <a:t>，通常需要进行数据格式的转换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b="1" u="sng" dirty="0">
                <a:latin typeface="Arial" charset="0"/>
              </a:rPr>
              <a:t>不同的软件</a:t>
            </a:r>
            <a:r>
              <a:rPr lang="zh-CN" altLang="en-US" sz="2000" b="1" u="sng" dirty="0">
                <a:latin typeface="Arial" charset="0"/>
              </a:rPr>
              <a:t>需要</a:t>
            </a:r>
            <a:r>
              <a:rPr lang="zh-CN" altLang="zh-CN" sz="2000" dirty="0">
                <a:latin typeface="Arial" charset="0"/>
              </a:rPr>
              <a:t>不同的开发和维护团队，</a:t>
            </a:r>
            <a:r>
              <a:rPr lang="zh-CN" altLang="zh-CN" sz="2000" b="1" u="sng" dirty="0">
                <a:latin typeface="Arial" charset="0"/>
              </a:rPr>
              <a:t>带来了较高的使用成本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b="1" dirty="0">
                <a:latin typeface="Arial" charset="0"/>
              </a:rPr>
              <a:t>比较难以</a:t>
            </a:r>
            <a:r>
              <a:rPr lang="zh-CN" altLang="zh-CN" sz="2000" dirty="0">
                <a:latin typeface="Arial" charset="0"/>
              </a:rPr>
              <a:t>对</a:t>
            </a:r>
            <a:r>
              <a:rPr lang="zh-CN" altLang="zh-CN" sz="2000" b="1" u="sng" dirty="0">
                <a:latin typeface="Arial" charset="0"/>
              </a:rPr>
              <a:t>同一个集群中的各个系统进行统一的资源协调和分配</a:t>
            </a:r>
            <a:endParaRPr lang="zh-CN" altLang="en-US" sz="2000" b="1" u="sng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4374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生态系统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85800" y="1484784"/>
            <a:ext cx="8153400" cy="476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/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571472" y="1633041"/>
            <a:ext cx="81304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的设计遵循“一</a:t>
            </a:r>
            <a:r>
              <a:rPr lang="zh-CN" altLang="zh-CN" sz="2400" b="1" dirty="0"/>
              <a:t>个软件栈满足不同应用场景</a:t>
            </a:r>
            <a:r>
              <a:rPr lang="zh-CN" altLang="zh-CN" sz="2400" dirty="0"/>
              <a:t>”的理念，逐渐形成了一套完整的</a:t>
            </a:r>
            <a:r>
              <a:rPr lang="zh-CN" altLang="zh-CN" sz="2400" dirty="0" smtClean="0"/>
              <a:t>生态系统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既能够</a:t>
            </a:r>
            <a:r>
              <a:rPr lang="zh-CN" altLang="zh-CN" sz="2400" b="1" u="sng" dirty="0"/>
              <a:t>提供</a:t>
            </a:r>
            <a:r>
              <a:rPr lang="zh-CN" altLang="zh-CN" sz="2400" b="1" u="sng" dirty="0">
                <a:solidFill>
                  <a:srgbClr val="FF0000"/>
                </a:solidFill>
              </a:rPr>
              <a:t>内存计算框架</a:t>
            </a:r>
            <a:r>
              <a:rPr lang="zh-CN" altLang="zh-CN" sz="2400" dirty="0"/>
              <a:t>，也</a:t>
            </a:r>
            <a:r>
              <a:rPr lang="zh-CN" altLang="zh-CN" sz="2400" b="1" u="sng" dirty="0"/>
              <a:t>可以支持</a:t>
            </a:r>
            <a:r>
              <a:rPr lang="en-US" altLang="zh-CN" sz="2400" b="1" u="sng" dirty="0"/>
              <a:t>SQL</a:t>
            </a:r>
            <a:r>
              <a:rPr lang="zh-CN" altLang="zh-CN" sz="2400" b="1" u="sng" dirty="0"/>
              <a:t>即席查询</a:t>
            </a:r>
            <a:r>
              <a:rPr lang="zh-CN" altLang="zh-CN" sz="2400" dirty="0"/>
              <a:t>、</a:t>
            </a:r>
            <a:r>
              <a:rPr lang="zh-CN" altLang="zh-CN" sz="2400" b="1" u="sng" dirty="0"/>
              <a:t>实时流式计算</a:t>
            </a:r>
            <a:r>
              <a:rPr lang="zh-CN" altLang="zh-CN" sz="2400" dirty="0"/>
              <a:t>、</a:t>
            </a:r>
            <a:r>
              <a:rPr lang="zh-CN" altLang="zh-CN" sz="2400" b="1" u="sng" dirty="0"/>
              <a:t>机器学习和图计算</a:t>
            </a:r>
            <a:r>
              <a:rPr lang="zh-CN" altLang="zh-CN" sz="2400" dirty="0" smtClean="0"/>
              <a:t>等</a:t>
            </a:r>
            <a:endParaRPr lang="en-US" altLang="zh-CN" sz="2400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可以</a:t>
            </a:r>
            <a:r>
              <a:rPr lang="zh-CN" altLang="zh-CN" sz="2400" b="1" u="sng" dirty="0"/>
              <a:t>部署在资源管理器</a:t>
            </a:r>
            <a:r>
              <a:rPr lang="en-US" altLang="zh-CN" sz="2400" b="1" u="sng" dirty="0"/>
              <a:t>YARN</a:t>
            </a:r>
            <a:r>
              <a:rPr lang="zh-CN" altLang="zh-CN" sz="2400" b="1" u="sng" dirty="0"/>
              <a:t>之上，提供一站式的大数据解决</a:t>
            </a:r>
            <a:r>
              <a:rPr lang="zh-CN" altLang="zh-CN" sz="2400" b="1" u="sng" dirty="0" smtClean="0"/>
              <a:t>方案</a:t>
            </a:r>
            <a:endParaRPr lang="en-US" altLang="zh-CN" sz="2400" b="1" u="sng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因此，</a:t>
            </a:r>
            <a:r>
              <a:rPr lang="en-US" altLang="zh-CN" sz="2400" dirty="0"/>
              <a:t>Spark</a:t>
            </a:r>
            <a:r>
              <a:rPr lang="zh-CN" altLang="zh-CN" sz="2400" dirty="0"/>
              <a:t>所提供的生态系统</a:t>
            </a:r>
            <a:r>
              <a:rPr lang="zh-CN" altLang="zh-CN" sz="2400" b="1" u="sng" dirty="0"/>
              <a:t>足以应对上述三种场景</a:t>
            </a:r>
            <a:r>
              <a:rPr lang="zh-CN" altLang="zh-CN" sz="2400" dirty="0"/>
              <a:t>，即</a:t>
            </a:r>
            <a:r>
              <a:rPr lang="zh-CN" altLang="zh-CN" sz="2400" b="1" u="sng" dirty="0"/>
              <a:t>同时支持批处理、交互式查询和流数据处理</a:t>
            </a:r>
            <a:endParaRPr lang="zh-CN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21616360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生态系统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/>
        </p:nvGraphicFramePr>
        <p:xfrm>
          <a:off x="1550988" y="2133600"/>
          <a:ext cx="629761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7" r:id="rId3" imgW="5934244" imgH="2723989" progId="Visio.Drawing.15">
                  <p:embed/>
                </p:oleObj>
              </mc:Choice>
              <mc:Fallback>
                <p:oleObj r:id="rId3" imgW="5934244" imgH="2723989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133600"/>
                        <a:ext cx="6297612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609600" y="5638800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Spark</a:t>
            </a:r>
            <a:r>
              <a:rPr lang="zh-CN" altLang="zh-CN" b="1" dirty="0"/>
              <a:t>的生态系统</a:t>
            </a:r>
            <a:r>
              <a:rPr lang="zh-CN" altLang="zh-CN" dirty="0"/>
              <a:t>主要包含了</a:t>
            </a:r>
            <a:r>
              <a:rPr lang="en-US" altLang="zh-CN" u="sng" dirty="0"/>
              <a:t>Spark Core</a:t>
            </a:r>
            <a:r>
              <a:rPr lang="zh-CN" altLang="zh-CN" u="sng" dirty="0"/>
              <a:t>、</a:t>
            </a:r>
            <a:r>
              <a:rPr lang="en-US" altLang="zh-CN" u="sng" dirty="0"/>
              <a:t>Spark SQL</a:t>
            </a:r>
            <a:r>
              <a:rPr lang="zh-CN" altLang="zh-CN" u="sng" dirty="0"/>
              <a:t>、</a:t>
            </a:r>
            <a:r>
              <a:rPr lang="en-US" altLang="zh-CN" u="sng" dirty="0"/>
              <a:t>Spark Streaming</a:t>
            </a:r>
            <a:r>
              <a:rPr lang="zh-CN" altLang="zh-CN" u="sng" dirty="0"/>
              <a:t>、</a:t>
            </a:r>
            <a:r>
              <a:rPr lang="en-US" altLang="zh-CN" u="sng" dirty="0" err="1"/>
              <a:t>MLLib</a:t>
            </a:r>
            <a:r>
              <a:rPr lang="zh-CN" altLang="zh-CN" u="sng" dirty="0"/>
              <a:t>和</a:t>
            </a:r>
            <a:r>
              <a:rPr lang="en-US" altLang="zh-CN" u="sng" dirty="0" err="1"/>
              <a:t>GraphX</a:t>
            </a:r>
            <a:r>
              <a:rPr lang="en-US" altLang="zh-CN" u="sng" dirty="0"/>
              <a:t> </a:t>
            </a:r>
            <a:r>
              <a:rPr lang="zh-CN" altLang="zh-CN" u="sng" dirty="0"/>
              <a:t>等组件</a:t>
            </a:r>
            <a:endParaRPr lang="zh-CN" altLang="en-US" u="sng" dirty="0"/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685800" y="12588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生态系统已经成为</a:t>
            </a:r>
            <a:r>
              <a:rPr lang="zh-CN" altLang="zh-CN" b="1" u="sng" dirty="0"/>
              <a:t>伯克利数据分析软件栈</a:t>
            </a:r>
            <a:r>
              <a:rPr lang="en-US" altLang="zh-CN" b="1" u="sng" dirty="0"/>
              <a:t>BDAS</a:t>
            </a:r>
            <a:r>
              <a:rPr lang="zh-CN" altLang="zh-CN" b="1" u="sng" dirty="0"/>
              <a:t>（</a:t>
            </a:r>
            <a:r>
              <a:rPr lang="en-US" altLang="zh-CN" b="1" u="sng" dirty="0"/>
              <a:t>Berkeley Data Analytics Stack</a:t>
            </a:r>
            <a:r>
              <a:rPr lang="zh-CN" altLang="zh-CN" b="1" u="sng" dirty="0"/>
              <a:t>）的重要组成部分</a:t>
            </a:r>
            <a:endParaRPr lang="zh-CN" altLang="en-US" b="1" u="sng" dirty="0"/>
          </a:p>
        </p:txBody>
      </p:sp>
      <p:sp>
        <p:nvSpPr>
          <p:cNvPr id="9" name="椭圆 8"/>
          <p:cNvSpPr/>
          <p:nvPr/>
        </p:nvSpPr>
        <p:spPr>
          <a:xfrm>
            <a:off x="1115616" y="1988840"/>
            <a:ext cx="7494984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05771" y="1865094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Spark</a:t>
            </a:r>
            <a:r>
              <a:rPr lang="zh-CN" altLang="zh-CN" b="1" dirty="0">
                <a:solidFill>
                  <a:srgbClr val="FF0000"/>
                </a:solidFill>
              </a:rPr>
              <a:t>的生态系统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7070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</a:t>
            </a:r>
            <a:r>
              <a:rPr lang="zh-CN" altLang="en-US" dirty="0"/>
              <a:t>生态系统组件</a:t>
            </a:r>
            <a:r>
              <a:rPr lang="zh-CN" altLang="zh-CN" dirty="0"/>
              <a:t>的</a:t>
            </a:r>
            <a:r>
              <a:rPr lang="zh-CN" altLang="zh-CN" b="1" dirty="0"/>
              <a:t>应用</a:t>
            </a:r>
            <a:r>
              <a:rPr lang="zh-CN" altLang="zh-CN" b="1" dirty="0" smtClean="0"/>
              <a:t>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11368"/>
              </p:ext>
            </p:extLst>
          </p:nvPr>
        </p:nvGraphicFramePr>
        <p:xfrm>
          <a:off x="298450" y="2057400"/>
          <a:ext cx="8540750" cy="2468880"/>
        </p:xfrm>
        <a:graphic>
          <a:graphicData uri="http://schemas.openxmlformats.org/drawingml/2006/table">
            <a:tbl>
              <a:tblPr/>
              <a:tblGrid>
                <a:gridCol w="2401342"/>
                <a:gridCol w="1259982"/>
                <a:gridCol w="2113850"/>
                <a:gridCol w="2765576"/>
              </a:tblGrid>
              <a:tr h="253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应用场景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时间跨度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其他框架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Spark</a:t>
                      </a: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生态系统中的组件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复杂的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批量数据处理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小时级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MapReduce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Hive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Spark</a:t>
                      </a:r>
                      <a:endParaRPr lang="zh-CN" sz="18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基于历史数据的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交互式查询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分钟级、秒级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Impala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Dremel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Drill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Spark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SQL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基于</a:t>
                      </a: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实时数据流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的数据处理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毫秒、秒级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Storm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S4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Spark Streaming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基于历史数据的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数据挖掘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Mahout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Mllib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</a:rPr>
                        <a:t>  </a:t>
                      </a:r>
                      <a:r>
                        <a:rPr lang="zh-CN" altLang="en-US" sz="1800" kern="100" dirty="0" smtClean="0">
                          <a:latin typeface="Times New Roman"/>
                          <a:ea typeface="宋体"/>
                        </a:rPr>
                        <a:t>（机器学习库）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图结构数据的处理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Pregel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Hama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GraphX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339752" y="1484784"/>
            <a:ext cx="420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/>
              <a:t>表</a:t>
            </a:r>
            <a:r>
              <a:rPr lang="en-US" altLang="zh-CN" sz="2000" b="1" dirty="0"/>
              <a:t>1 Spark</a:t>
            </a:r>
            <a:r>
              <a:rPr lang="zh-CN" altLang="en-US" sz="2000" b="1" dirty="0"/>
              <a:t>生态系统组件</a:t>
            </a:r>
            <a:r>
              <a:rPr lang="zh-CN" altLang="zh-CN" sz="2000" b="1" dirty="0"/>
              <a:t>的应用场景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424219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为什么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目前</a:t>
            </a:r>
            <a:r>
              <a:rPr lang="zh-CN" altLang="zh-CN" dirty="0"/>
              <a:t>的</a:t>
            </a:r>
            <a:r>
              <a:rPr lang="en-US" altLang="zh-CN" dirty="0" err="1"/>
              <a:t>MapReduce</a:t>
            </a:r>
            <a:r>
              <a:rPr lang="zh-CN" altLang="zh-CN" dirty="0"/>
              <a:t>框架都是把中间结果写入到</a:t>
            </a:r>
            <a:r>
              <a:rPr lang="en-US" altLang="zh-CN" dirty="0"/>
              <a:t>HDFS</a:t>
            </a:r>
            <a:r>
              <a:rPr lang="zh-CN" altLang="zh-CN" dirty="0"/>
              <a:t>中，带来了大量的数据复制、磁盘</a:t>
            </a:r>
            <a:r>
              <a:rPr lang="en-US" altLang="zh-CN" dirty="0"/>
              <a:t>IO</a:t>
            </a:r>
            <a:r>
              <a:rPr lang="zh-CN" altLang="zh-CN" dirty="0"/>
              <a:t>和序列化</a:t>
            </a:r>
            <a:r>
              <a:rPr lang="zh-CN" altLang="zh-CN" dirty="0" smtClean="0"/>
              <a:t>开销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u="sng" dirty="0" smtClean="0">
                <a:solidFill>
                  <a:srgbClr val="FF0000"/>
                </a:solidFill>
              </a:rPr>
              <a:t>RDD</a:t>
            </a:r>
            <a:r>
              <a:rPr lang="zh-CN" altLang="en-US" u="sng" dirty="0" smtClean="0">
                <a:solidFill>
                  <a:srgbClr val="FF0000"/>
                </a:solidFill>
              </a:rPr>
              <a:t>（</a:t>
            </a:r>
            <a:r>
              <a:rPr lang="en-US" altLang="zh-CN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Resillient</a:t>
            </a:r>
            <a:r>
              <a:rPr lang="en-US" altLang="zh-CN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</a:t>
            </a:r>
            <a:r>
              <a:rPr lang="en-US" altLang="zh-CN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zh-CN" alt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弹性</a:t>
            </a:r>
            <a:r>
              <a:rPr lang="zh-CN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分布式数据集）</a:t>
            </a:r>
            <a:r>
              <a:rPr lang="zh-CN" altLang="zh-CN" u="sng" dirty="0" smtClean="0">
                <a:solidFill>
                  <a:srgbClr val="FF0000"/>
                </a:solidFill>
              </a:rPr>
              <a:t>就是</a:t>
            </a:r>
            <a:r>
              <a:rPr lang="zh-CN" altLang="zh-CN" u="sng" dirty="0">
                <a:solidFill>
                  <a:srgbClr val="FF0000"/>
                </a:solidFill>
              </a:rPr>
              <a:t>为了满足这种需求而出现</a:t>
            </a:r>
            <a:r>
              <a:rPr lang="zh-CN" altLang="zh-CN" u="sng" dirty="0" smtClean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b="1" u="sng" dirty="0" smtClean="0"/>
              <a:t>它</a:t>
            </a:r>
            <a:r>
              <a:rPr lang="zh-CN" altLang="zh-CN" b="1" u="sng" dirty="0"/>
              <a:t>提供了一个抽象的数据架构</a:t>
            </a:r>
            <a:r>
              <a:rPr lang="zh-CN" altLang="zh-CN" dirty="0"/>
              <a:t>，我们不必担心底层数据的分布式特性，</a:t>
            </a:r>
            <a:r>
              <a:rPr lang="zh-CN" altLang="zh-CN" b="1" u="sng" dirty="0"/>
              <a:t>只需将具体的应用逻辑表达为一系列转换处理</a:t>
            </a:r>
            <a:r>
              <a:rPr lang="zh-CN" altLang="en-US" dirty="0"/>
              <a:t>，不同</a:t>
            </a:r>
            <a:r>
              <a:rPr lang="en-US" altLang="zh-CN" dirty="0"/>
              <a:t>RDD</a:t>
            </a:r>
            <a:r>
              <a:rPr lang="zh-CN" altLang="en-US" dirty="0"/>
              <a:t>之间的转换操作形成依赖关系，</a:t>
            </a:r>
            <a:r>
              <a:rPr lang="zh-CN" altLang="en-US" b="1" u="sng" dirty="0"/>
              <a:t>可以实现管道化，避免中间数据存储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289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是</a:t>
            </a:r>
            <a:r>
              <a:rPr lang="zh-CN" altLang="en-US" dirty="0"/>
              <a:t>一个只读、分区记录的集合，</a:t>
            </a:r>
            <a:r>
              <a:rPr lang="zh-CN" altLang="en-US" b="1" dirty="0"/>
              <a:t>是</a:t>
            </a:r>
            <a:r>
              <a:rPr lang="en-US" altLang="zh-CN" b="1" dirty="0"/>
              <a:t>spark</a:t>
            </a:r>
            <a:r>
              <a:rPr lang="zh-CN" altLang="en-US" b="1" dirty="0"/>
              <a:t>中最重要的概念</a:t>
            </a:r>
            <a:r>
              <a:rPr lang="zh-CN" altLang="en-US" dirty="0"/>
              <a:t>，可以</a:t>
            </a:r>
            <a:r>
              <a:rPr lang="zh-CN" altLang="en-US" dirty="0" smtClean="0"/>
              <a:t>把它理解</a:t>
            </a:r>
            <a:r>
              <a:rPr lang="zh-CN" altLang="en-US" dirty="0"/>
              <a:t>为</a:t>
            </a:r>
            <a:r>
              <a:rPr lang="zh-CN" altLang="en-US" b="1" u="sng" dirty="0"/>
              <a:t>一个存储数据的数据结构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altLang="zh-CN" b="1" dirty="0">
                <a:solidFill>
                  <a:srgbClr val="FF0000"/>
                </a:solidFill>
              </a:rPr>
              <a:t>Spark</a:t>
            </a:r>
            <a:r>
              <a:rPr lang="zh-CN" altLang="en-US" b="1" dirty="0">
                <a:solidFill>
                  <a:srgbClr val="FF0000"/>
                </a:solidFill>
              </a:rPr>
              <a:t>中一切基于</a:t>
            </a:r>
            <a:r>
              <a:rPr lang="en-US" altLang="zh-CN" b="1" dirty="0">
                <a:solidFill>
                  <a:srgbClr val="FF0000"/>
                </a:solidFill>
              </a:rPr>
              <a:t>RDD</a:t>
            </a:r>
            <a:r>
              <a:rPr lang="zh-CN" altLang="en-US" dirty="0"/>
              <a:t>。用户可以简单的</a:t>
            </a:r>
            <a:r>
              <a:rPr lang="zh-CN" altLang="en-US" u="sng" dirty="0"/>
              <a:t>把</a:t>
            </a:r>
            <a:r>
              <a:rPr lang="en-US" altLang="zh-CN" u="sng" dirty="0"/>
              <a:t>RDD</a:t>
            </a:r>
            <a:r>
              <a:rPr lang="zh-CN" altLang="en-US" u="sng" dirty="0"/>
              <a:t>理解成一个提供了</a:t>
            </a:r>
            <a:r>
              <a:rPr lang="zh-CN" altLang="en-US" b="1" u="sng" dirty="0"/>
              <a:t>许多操作接口的数据</a:t>
            </a:r>
            <a:r>
              <a:rPr lang="zh-CN" altLang="en-US" b="1" u="sng" dirty="0" smtClean="0"/>
              <a:t>集合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和</a:t>
            </a:r>
            <a:r>
              <a:rPr lang="zh-CN" altLang="en-US" dirty="0"/>
              <a:t>一般数据集不同的是，</a:t>
            </a:r>
            <a:r>
              <a:rPr lang="zh-CN" altLang="en-US" b="1" u="sng" dirty="0"/>
              <a:t>其实际数据分布存储于一批机器中（内存或磁盘中）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的功能还包括容错、集合内的数据可以并行处理等。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95736" y="5013176"/>
            <a:ext cx="4032448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类似于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语言中的</a:t>
            </a:r>
            <a:r>
              <a:rPr lang="en-US" altLang="zh-CN" sz="2000" b="1" dirty="0" err="1"/>
              <a:t>S</a:t>
            </a:r>
            <a:r>
              <a:rPr lang="en-US" altLang="zh-CN" sz="2000" b="1" dirty="0" err="1" smtClean="0"/>
              <a:t>truct</a:t>
            </a:r>
            <a:r>
              <a:rPr lang="zh-CN" altLang="en-US" sz="2000" b="1" dirty="0" smtClean="0"/>
              <a:t>结构体，把各种数据封装整合在一起。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918902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46" y="2349692"/>
            <a:ext cx="477837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66948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4422"/>
            <a:ext cx="8153400" cy="50486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b="1" u="sng" dirty="0">
                <a:solidFill>
                  <a:srgbClr val="FF0000"/>
                </a:solidFill>
              </a:rPr>
              <a:t>RDD</a:t>
            </a:r>
            <a:r>
              <a:rPr lang="zh-CN" altLang="en-US" b="1" u="sng" dirty="0">
                <a:solidFill>
                  <a:srgbClr val="FF0000"/>
                </a:solidFill>
              </a:rPr>
              <a:t>是</a:t>
            </a:r>
            <a:r>
              <a:rPr lang="en-US" altLang="zh-CN" b="1" u="sng" dirty="0">
                <a:solidFill>
                  <a:srgbClr val="FF0000"/>
                </a:solidFill>
              </a:rPr>
              <a:t>Spark</a:t>
            </a:r>
            <a:r>
              <a:rPr lang="zh-CN" altLang="en-US" b="1" u="sng" dirty="0">
                <a:solidFill>
                  <a:srgbClr val="FF0000"/>
                </a:solidFill>
              </a:rPr>
              <a:t>中对数据和计算的抽象，是</a:t>
            </a:r>
            <a:r>
              <a:rPr lang="en-US" altLang="zh-CN" b="1" u="sng" dirty="0">
                <a:solidFill>
                  <a:srgbClr val="FF0000"/>
                </a:solidFill>
              </a:rPr>
              <a:t>Spark</a:t>
            </a:r>
            <a:r>
              <a:rPr lang="zh-CN" altLang="en-US" b="1" u="sng" dirty="0">
                <a:solidFill>
                  <a:srgbClr val="FF0000"/>
                </a:solidFill>
              </a:rPr>
              <a:t>中最核心的概念</a:t>
            </a:r>
            <a:r>
              <a:rPr lang="zh-CN" altLang="en-US" dirty="0"/>
              <a:t>，</a:t>
            </a:r>
            <a:r>
              <a:rPr lang="zh-CN" altLang="en-US" b="1" dirty="0"/>
              <a:t>它表示已被分片</a:t>
            </a:r>
            <a:r>
              <a:rPr lang="en-US" altLang="zh-CN" b="1" dirty="0"/>
              <a:t>/</a:t>
            </a:r>
            <a:r>
              <a:rPr lang="zh-CN" altLang="en-US" b="1" dirty="0"/>
              <a:t>划分（</a:t>
            </a:r>
            <a:r>
              <a:rPr lang="en-US" altLang="zh-CN" b="1" dirty="0"/>
              <a:t>partition</a:t>
            </a:r>
            <a:r>
              <a:rPr lang="zh-CN" altLang="en-US" b="1" dirty="0"/>
              <a:t>），不可变的并能够被并行操作的数据集合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b="1" u="sng" dirty="0" smtClean="0"/>
              <a:t>对</a:t>
            </a:r>
            <a:r>
              <a:rPr lang="en-US" altLang="zh-CN" b="1" u="sng" dirty="0"/>
              <a:t>RDD</a:t>
            </a:r>
            <a:r>
              <a:rPr lang="zh-CN" altLang="en-US" b="1" u="sng" dirty="0"/>
              <a:t>的操作分为两种</a:t>
            </a:r>
            <a:r>
              <a:rPr lang="en-US" altLang="zh-CN" dirty="0">
                <a:solidFill>
                  <a:srgbClr val="FF0000"/>
                </a:solidFill>
              </a:rPr>
              <a:t>transformation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b="1" u="sng" dirty="0" smtClean="0"/>
              <a:t>Transformation</a:t>
            </a:r>
            <a:r>
              <a:rPr lang="zh-CN" altLang="en-US" b="1" u="sng" dirty="0"/>
              <a:t>操作</a:t>
            </a:r>
            <a:r>
              <a:rPr lang="zh-CN" altLang="en-US" dirty="0"/>
              <a:t>是通过转换从一个或多个</a:t>
            </a:r>
            <a:r>
              <a:rPr lang="en-US" altLang="zh-CN" dirty="0"/>
              <a:t>RDD</a:t>
            </a:r>
            <a:r>
              <a:rPr lang="zh-CN" altLang="en-US" dirty="0"/>
              <a:t>生成新的</a:t>
            </a:r>
            <a:r>
              <a:rPr lang="en-US" altLang="zh-CN" dirty="0"/>
              <a:t>RDD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u="sng" dirty="0" smtClean="0"/>
              <a:t>Action</a:t>
            </a:r>
            <a:r>
              <a:rPr lang="zh-CN" altLang="en-US" b="1" u="sng" dirty="0"/>
              <a:t>操作</a:t>
            </a:r>
            <a:r>
              <a:rPr lang="zh-CN" altLang="en-US" dirty="0"/>
              <a:t>是从</a:t>
            </a:r>
            <a:r>
              <a:rPr lang="en-US" altLang="zh-CN" dirty="0"/>
              <a:t>RDD</a:t>
            </a:r>
            <a:r>
              <a:rPr lang="zh-CN" altLang="en-US" dirty="0"/>
              <a:t>生成最后的计算结果。在</a:t>
            </a:r>
            <a:r>
              <a:rPr lang="en-US" altLang="zh-CN" dirty="0"/>
              <a:t>Spark</a:t>
            </a:r>
            <a:r>
              <a:rPr lang="zh-CN" altLang="en-US" dirty="0"/>
              <a:t>最新的版本中</a:t>
            </a:r>
            <a:r>
              <a:rPr lang="zh-CN" altLang="en-US" b="1" u="sng" dirty="0"/>
              <a:t>，提供丰富的</a:t>
            </a:r>
            <a:r>
              <a:rPr lang="en-US" altLang="zh-CN" b="1" u="sng" dirty="0"/>
              <a:t>transformation</a:t>
            </a:r>
            <a:r>
              <a:rPr lang="zh-CN" altLang="en-US" b="1" u="sng" dirty="0"/>
              <a:t>和</a:t>
            </a:r>
            <a:r>
              <a:rPr lang="en-US" altLang="zh-CN" b="1" u="sng" dirty="0"/>
              <a:t>action</a:t>
            </a:r>
            <a:r>
              <a:rPr lang="zh-CN" altLang="en-US" b="1" u="sng" dirty="0"/>
              <a:t>操作</a:t>
            </a:r>
            <a:r>
              <a:rPr lang="zh-CN" altLang="en-US" dirty="0"/>
              <a:t>，</a:t>
            </a:r>
            <a:r>
              <a:rPr lang="zh-CN" altLang="en-US" u="sng" dirty="0"/>
              <a:t>比起</a:t>
            </a:r>
            <a:r>
              <a:rPr lang="en-US" altLang="zh-CN" u="sng" dirty="0" err="1"/>
              <a:t>MapReduce</a:t>
            </a:r>
            <a:r>
              <a:rPr lang="zh-CN" altLang="en-US" u="sng" dirty="0"/>
              <a:t>计算模型中仅有的两种操作，会大大简化程序开发的难度</a:t>
            </a:r>
            <a:r>
              <a:rPr lang="zh-CN" altLang="en-US" dirty="0"/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b="1" u="sng" dirty="0">
                <a:solidFill>
                  <a:srgbClr val="FF0000"/>
                </a:solidFill>
              </a:rPr>
              <a:t>RDD</a:t>
            </a:r>
            <a:r>
              <a:rPr lang="zh-CN" altLang="en-US" b="1" u="sng" dirty="0">
                <a:solidFill>
                  <a:srgbClr val="FF0000"/>
                </a:solidFill>
              </a:rPr>
              <a:t>的生成方式只有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两种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一</a:t>
            </a:r>
            <a:r>
              <a:rPr lang="zh-CN" altLang="en-US" b="1" u="sng" dirty="0">
                <a:solidFill>
                  <a:srgbClr val="FF0000"/>
                </a:solidFill>
              </a:rPr>
              <a:t>是从数据源读入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b="1" u="sng" dirty="0">
                <a:solidFill>
                  <a:srgbClr val="FF0000"/>
                </a:solidFill>
              </a:rPr>
              <a:t>另一种就是从其它</a:t>
            </a:r>
            <a:r>
              <a:rPr lang="en-US" altLang="zh-CN" b="1" u="sng" dirty="0">
                <a:solidFill>
                  <a:srgbClr val="FF0000"/>
                </a:solidFill>
              </a:rPr>
              <a:t>RDD</a:t>
            </a:r>
            <a:r>
              <a:rPr lang="zh-CN" altLang="en-US" b="1" u="sng" dirty="0">
                <a:solidFill>
                  <a:srgbClr val="FF0000"/>
                </a:solidFill>
              </a:rPr>
              <a:t>通过</a:t>
            </a:r>
            <a:r>
              <a:rPr lang="en-US" altLang="zh-CN" b="1" u="sng" dirty="0">
                <a:solidFill>
                  <a:srgbClr val="FF0000"/>
                </a:solidFill>
              </a:rPr>
              <a:t>transformation</a:t>
            </a:r>
            <a:r>
              <a:rPr lang="zh-CN" altLang="en-US" b="1" u="sng" dirty="0">
                <a:solidFill>
                  <a:srgbClr val="FF0000"/>
                </a:solidFill>
              </a:rPr>
              <a:t>操作转换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一</a:t>
            </a:r>
            <a:r>
              <a:rPr lang="zh-CN" altLang="en-US" b="1" dirty="0">
                <a:solidFill>
                  <a:srgbClr val="FF0000"/>
                </a:solidFill>
              </a:rPr>
              <a:t>个典型的</a:t>
            </a:r>
            <a:r>
              <a:rPr lang="en-US" altLang="zh-CN" b="1" dirty="0">
                <a:solidFill>
                  <a:srgbClr val="FF0000"/>
                </a:solidFill>
              </a:rPr>
              <a:t>Spark</a:t>
            </a:r>
            <a:r>
              <a:rPr lang="zh-CN" altLang="en-US" b="1" dirty="0">
                <a:solidFill>
                  <a:srgbClr val="FF0000"/>
                </a:solidFill>
              </a:rPr>
              <a:t>程序</a:t>
            </a:r>
            <a:r>
              <a:rPr lang="zh-CN" altLang="en-US" dirty="0"/>
              <a:t>就是</a:t>
            </a:r>
            <a:r>
              <a:rPr lang="zh-CN" altLang="en-US" b="1" u="sng" dirty="0"/>
              <a:t>通过</a:t>
            </a:r>
            <a:r>
              <a:rPr lang="en-US" altLang="zh-CN" b="1" u="sng" dirty="0"/>
              <a:t>Spark</a:t>
            </a:r>
            <a:r>
              <a:rPr lang="zh-CN" altLang="en-US" b="1" u="sng" dirty="0"/>
              <a:t>上下文环境（</a:t>
            </a:r>
            <a:r>
              <a:rPr lang="en-US" altLang="zh-CN" b="1" u="sng" dirty="0" err="1"/>
              <a:t>SparkContext</a:t>
            </a:r>
            <a:r>
              <a:rPr lang="zh-CN" altLang="en-US" b="1" u="sng" dirty="0"/>
              <a:t>）生成一个或多个</a:t>
            </a:r>
            <a:r>
              <a:rPr lang="en-US" altLang="zh-CN" b="1" u="sng" dirty="0"/>
              <a:t>RDD</a:t>
            </a:r>
            <a:r>
              <a:rPr lang="zh-CN" altLang="en-US" dirty="0"/>
              <a:t>，在这些</a:t>
            </a:r>
            <a:r>
              <a:rPr lang="en-US" altLang="zh-CN" dirty="0"/>
              <a:t>RDD</a:t>
            </a:r>
            <a:r>
              <a:rPr lang="zh-CN" altLang="en-US" dirty="0"/>
              <a:t>上通过一系列的</a:t>
            </a:r>
            <a:r>
              <a:rPr lang="en-US" altLang="zh-CN" dirty="0"/>
              <a:t>transformation</a:t>
            </a:r>
            <a:r>
              <a:rPr lang="zh-CN" altLang="en-US" dirty="0"/>
              <a:t>操作生成最终的</a:t>
            </a:r>
            <a:r>
              <a:rPr lang="en-US" altLang="zh-CN" dirty="0"/>
              <a:t>RDD</a:t>
            </a:r>
            <a:r>
              <a:rPr lang="zh-CN" altLang="en-US" dirty="0"/>
              <a:t>，最后通过调用最终</a:t>
            </a:r>
            <a:r>
              <a:rPr lang="en-US" altLang="zh-CN" dirty="0"/>
              <a:t>RDD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方法输出结果。 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455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RDD</a:t>
            </a:r>
            <a:r>
              <a:rPr lang="zh-CN" altLang="en-US" dirty="0" smtClean="0"/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Spark</a:t>
            </a:r>
            <a:r>
              <a:rPr lang="zh-CN" altLang="en-US" dirty="0"/>
              <a:t>采用</a:t>
            </a:r>
            <a:r>
              <a:rPr lang="en-US" altLang="zh-CN" dirty="0"/>
              <a:t>RDD</a:t>
            </a:r>
            <a:r>
              <a:rPr lang="zh-CN" altLang="en-US" dirty="0"/>
              <a:t>以后</a:t>
            </a:r>
            <a:r>
              <a:rPr lang="zh-CN" altLang="en-US" b="1" u="sng" dirty="0"/>
              <a:t>能够实现高效计算的原因</a:t>
            </a:r>
            <a:r>
              <a:rPr lang="zh-CN" altLang="en-US" dirty="0"/>
              <a:t>主要在于：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b="1" dirty="0"/>
              <a:t>高效的容错性</a:t>
            </a:r>
            <a:endParaRPr lang="en-US" altLang="zh-CN" b="1" dirty="0"/>
          </a:p>
          <a:p>
            <a:pPr lvl="2"/>
            <a:r>
              <a:rPr lang="zh-CN" altLang="en-US" sz="2400" dirty="0"/>
              <a:t>现有容错机制：</a:t>
            </a:r>
            <a:r>
              <a:rPr lang="zh-CN" altLang="zh-CN" sz="2400" dirty="0"/>
              <a:t>数据复制或者记录日志</a:t>
            </a:r>
            <a:endParaRPr lang="en-US" altLang="zh-CN" sz="2400" dirty="0"/>
          </a:p>
          <a:p>
            <a:pPr lvl="2"/>
            <a:r>
              <a:rPr lang="en-US" altLang="zh-CN" sz="2400" dirty="0"/>
              <a:t>RDD</a:t>
            </a:r>
            <a:r>
              <a:rPr lang="zh-CN" altLang="en-US" sz="2400" dirty="0"/>
              <a:t>：血缘关系、重新计算丢失分区、无需回滚系统、重算过程在不同节点之间并行、只记录粗粒度的操作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b="1" dirty="0"/>
              <a:t>中间结果持久化到内存</a:t>
            </a:r>
            <a:r>
              <a:rPr lang="zh-CN" altLang="en-US" dirty="0"/>
              <a:t>，</a:t>
            </a:r>
            <a:r>
              <a:rPr lang="zh-CN" altLang="zh-CN" dirty="0"/>
              <a:t>数据在内存中的多个</a:t>
            </a:r>
            <a:r>
              <a:rPr lang="en-US" altLang="zh-CN" dirty="0"/>
              <a:t>RDD</a:t>
            </a:r>
            <a:r>
              <a:rPr lang="zh-CN" altLang="zh-CN" dirty="0"/>
              <a:t>操作之间进行传递</a:t>
            </a:r>
            <a:r>
              <a:rPr lang="zh-CN" altLang="en-US" dirty="0"/>
              <a:t>，</a:t>
            </a:r>
            <a:r>
              <a:rPr lang="zh-CN" altLang="zh-CN" dirty="0"/>
              <a:t>避免了不必要的读写磁盘开销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存放的数据可以是</a:t>
            </a:r>
            <a:r>
              <a:rPr lang="en-US" altLang="zh-CN" b="1" dirty="0"/>
              <a:t>Java</a:t>
            </a:r>
            <a:r>
              <a:rPr lang="zh-CN" altLang="en-US" b="1" dirty="0"/>
              <a:t>对象</a:t>
            </a:r>
            <a:r>
              <a:rPr lang="zh-CN" altLang="en-US" dirty="0"/>
              <a:t>，避免了不必要的对象序列化和反序列化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7664" y="5229200"/>
            <a:ext cx="7215336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我的理解：</a:t>
            </a:r>
            <a:r>
              <a:rPr lang="zh-CN" altLang="en-US" sz="2800" dirty="0" smtClean="0">
                <a:solidFill>
                  <a:srgbClr val="FF0000"/>
                </a:solidFill>
              </a:rPr>
              <a:t>实际上就是把数据对象化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r>
              <a:rPr lang="zh-CN" altLang="en-US" sz="2800" u="sng" dirty="0" smtClean="0"/>
              <a:t>即封装每次操作需要的数据和动作在</a:t>
            </a:r>
            <a:r>
              <a:rPr lang="en-US" altLang="zh-CN" sz="2800" u="sng" dirty="0" smtClean="0"/>
              <a:t>RDD</a:t>
            </a:r>
            <a:r>
              <a:rPr lang="zh-CN" altLang="en-US" sz="2800" u="sng" dirty="0" smtClean="0"/>
              <a:t>中</a:t>
            </a:r>
            <a:endParaRPr lang="en-US" altLang="zh-CN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125225148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三种部署方式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347098" y="1167935"/>
            <a:ext cx="8492101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Spark</a:t>
            </a:r>
            <a:r>
              <a:rPr lang="zh-CN" altLang="zh-CN" sz="2400" dirty="0"/>
              <a:t>支持三种不同类型的部署方式，包括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1" dirty="0"/>
              <a:t>Standalone</a:t>
            </a:r>
            <a:r>
              <a:rPr lang="zh-CN" altLang="en-US" sz="2400" dirty="0"/>
              <a:t>（类似于</a:t>
            </a:r>
            <a:r>
              <a:rPr lang="en-US" altLang="zh-CN" sz="2400" dirty="0"/>
              <a:t>MapReduce1.0</a:t>
            </a:r>
            <a:r>
              <a:rPr lang="zh-CN" altLang="en-US" sz="2400" dirty="0"/>
              <a:t>，</a:t>
            </a:r>
            <a:r>
              <a:rPr lang="en-US" altLang="zh-CN" sz="2400" dirty="0"/>
              <a:t>slot</a:t>
            </a:r>
            <a:r>
              <a:rPr lang="zh-CN" altLang="en-US" sz="2400" dirty="0"/>
              <a:t>为资源分配单位）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 on 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（和</a:t>
            </a:r>
            <a:r>
              <a:rPr lang="en-US" altLang="zh-CN" sz="2400" dirty="0"/>
              <a:t>Spark</a:t>
            </a:r>
            <a:r>
              <a:rPr lang="zh-CN" altLang="en-US" sz="2400" dirty="0"/>
              <a:t>有血缘关系，更好支持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b="1" dirty="0"/>
              <a:t>Spark on YARN</a:t>
            </a:r>
            <a:endParaRPr lang="zh-CN" altLang="en-US" sz="2400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5976938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200400" y="6096000"/>
            <a:ext cx="2522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 smtClean="0"/>
              <a:t>图</a:t>
            </a:r>
            <a:r>
              <a:rPr lang="en-US" altLang="zh-CN" dirty="0" smtClean="0"/>
              <a:t>3 </a:t>
            </a:r>
            <a:r>
              <a:rPr lang="en-US" altLang="zh-CN" dirty="0"/>
              <a:t>Spark on Yarn</a:t>
            </a:r>
            <a:r>
              <a:rPr lang="zh-CN" altLang="zh-CN" dirty="0"/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446624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057" y="29932"/>
            <a:ext cx="8540750" cy="821913"/>
          </a:xfrm>
        </p:spPr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821" y="908978"/>
            <a:ext cx="9366822" cy="48416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2751" y="5750580"/>
            <a:ext cx="8451362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2013</a:t>
            </a:r>
            <a:r>
              <a:rPr lang="zh-CN" altLang="zh-CN" dirty="0"/>
              <a:t>年</a:t>
            </a:r>
            <a:r>
              <a:rPr lang="en-US" altLang="zh-CN" dirty="0"/>
              <a:t>Spark</a:t>
            </a:r>
            <a:r>
              <a:rPr lang="zh-CN" altLang="zh-CN" dirty="0"/>
              <a:t>加入</a:t>
            </a:r>
            <a:r>
              <a:rPr lang="en-US" altLang="zh-CN" dirty="0"/>
              <a:t>Apache</a:t>
            </a:r>
            <a:r>
              <a:rPr lang="zh-CN" altLang="zh-CN" dirty="0"/>
              <a:t>孵化器项目后发展迅猛，如今已成为</a:t>
            </a:r>
            <a:r>
              <a:rPr lang="en-US" altLang="zh-CN" dirty="0"/>
              <a:t>Apache</a:t>
            </a:r>
            <a:r>
              <a:rPr lang="zh-CN" altLang="zh-CN" dirty="0"/>
              <a:t>软件基金会最重要的</a:t>
            </a:r>
            <a:r>
              <a:rPr lang="zh-CN" altLang="zh-CN" b="1" u="sng" dirty="0">
                <a:solidFill>
                  <a:srgbClr val="FF0000"/>
                </a:solidFill>
              </a:rPr>
              <a:t>三大分布式计算系统开源项目之一</a:t>
            </a:r>
            <a:r>
              <a:rPr lang="zh-CN" altLang="zh-CN" dirty="0"/>
              <a:t>（</a:t>
            </a:r>
            <a:r>
              <a:rPr lang="en-US" altLang="zh-CN" dirty="0" err="1"/>
              <a:t>Hadoop</a:t>
            </a:r>
            <a:r>
              <a:rPr lang="zh-CN" altLang="zh-CN" dirty="0"/>
              <a:t>、</a:t>
            </a:r>
            <a:r>
              <a:rPr lang="en-US" altLang="zh-CN" dirty="0"/>
              <a:t>Spark</a:t>
            </a:r>
            <a:r>
              <a:rPr lang="zh-CN" altLang="zh-CN" dirty="0"/>
              <a:t>、</a:t>
            </a:r>
            <a:r>
              <a:rPr lang="en-US" altLang="zh-CN" dirty="0"/>
              <a:t>Storm</a:t>
            </a:r>
            <a:r>
              <a:rPr lang="zh-CN" altLang="zh-CN" dirty="0"/>
              <a:t>）</a:t>
            </a:r>
            <a:endParaRPr lang="en-US" altLang="zh-CN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5536" y="1916832"/>
            <a:ext cx="71734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99592" y="3284984"/>
            <a:ext cx="3456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55576" y="3501008"/>
            <a:ext cx="34563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47864" y="2852936"/>
            <a:ext cx="25922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509469" y="4437112"/>
            <a:ext cx="25909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940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Hadoop</a:t>
            </a:r>
            <a:r>
              <a:rPr lang="zh-CN" altLang="zh-CN" dirty="0"/>
              <a:t>和</a:t>
            </a:r>
            <a:r>
              <a:rPr lang="en-US" altLang="zh-CN" dirty="0"/>
              <a:t>Spark</a:t>
            </a:r>
            <a:r>
              <a:rPr lang="zh-CN" altLang="zh-CN" dirty="0" smtClean="0"/>
              <a:t>的</a:t>
            </a:r>
            <a:r>
              <a:rPr lang="zh-CN" altLang="en-US" dirty="0" smtClean="0"/>
              <a:t>需要</a:t>
            </a:r>
            <a:r>
              <a:rPr lang="zh-CN" altLang="zh-CN" dirty="0" smtClean="0"/>
              <a:t>统一</a:t>
            </a:r>
            <a:r>
              <a:rPr lang="zh-CN" altLang="zh-CN" dirty="0"/>
              <a:t>部署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85800" y="2363506"/>
            <a:ext cx="784860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/>
              <a:t>不同的计算框架统一运行在</a:t>
            </a:r>
            <a:r>
              <a:rPr lang="en-US" altLang="zh-CN" sz="2000" b="1" dirty="0"/>
              <a:t>YARN</a:t>
            </a:r>
            <a:r>
              <a:rPr lang="zh-CN" altLang="zh-CN" sz="2000" b="1" dirty="0"/>
              <a:t>中，可以带来如下好处</a:t>
            </a:r>
            <a:r>
              <a:rPr lang="zh-CN" altLang="zh-CN" b="1" dirty="0"/>
              <a:t>：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dirty="0"/>
              <a:t>计算资源按需伸缩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不同</a:t>
            </a:r>
            <a:r>
              <a:rPr lang="zh-CN" altLang="zh-CN" dirty="0"/>
              <a:t>负载应用混搭，集群利用率高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dirty="0"/>
              <a:t>共享底层存储，避免数据跨集群迁移</a:t>
            </a:r>
            <a:endParaRPr lang="zh-CN" altLang="en-US" dirty="0"/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156580"/>
              </p:ext>
            </p:extLst>
          </p:nvPr>
        </p:nvGraphicFramePr>
        <p:xfrm>
          <a:off x="1447800" y="3756025"/>
          <a:ext cx="6172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69" r:id="rId3" imgW="8610696" imgH="3266962" progId="Visio.Drawing.15">
                  <p:embed/>
                </p:oleObj>
              </mc:Choice>
              <mc:Fallback>
                <p:oleObj r:id="rId3" imgW="8610696" imgH="3266962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56025"/>
                        <a:ext cx="6172200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2667000" y="6107113"/>
            <a:ext cx="34034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 smtClean="0"/>
              <a:t>图</a:t>
            </a:r>
            <a:r>
              <a:rPr lang="en-US" altLang="zh-CN" dirty="0" smtClean="0"/>
              <a:t>4 </a:t>
            </a:r>
            <a:r>
              <a:rPr lang="en-US" altLang="zh-CN" dirty="0" err="1"/>
              <a:t>Hadoop</a:t>
            </a:r>
            <a:r>
              <a:rPr lang="zh-CN" altLang="zh-CN" dirty="0"/>
              <a:t>和</a:t>
            </a:r>
            <a:r>
              <a:rPr lang="en-US" altLang="zh-CN" dirty="0"/>
              <a:t>Spark</a:t>
            </a:r>
            <a:r>
              <a:rPr lang="zh-CN" altLang="zh-CN" dirty="0"/>
              <a:t>的统一部署</a:t>
            </a:r>
            <a:endParaRPr lang="zh-CN" altLang="en-US" dirty="0"/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685800" y="1219200"/>
            <a:ext cx="777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dirty="0"/>
              <a:t>由于</a:t>
            </a:r>
            <a:r>
              <a:rPr lang="en-US" altLang="zh-CN" dirty="0" err="1"/>
              <a:t>Hadoop</a:t>
            </a:r>
            <a:r>
              <a:rPr lang="zh-CN" altLang="zh-CN" b="1" u="sng" dirty="0"/>
              <a:t>生态系统中的一些组件所实现的功能，目前还是无法由</a:t>
            </a:r>
            <a:r>
              <a:rPr lang="en-US" altLang="zh-CN" b="1" u="sng" dirty="0"/>
              <a:t>Spark</a:t>
            </a:r>
            <a:r>
              <a:rPr lang="zh-CN" altLang="zh-CN" b="1" u="sng" dirty="0"/>
              <a:t>取代的</a:t>
            </a:r>
            <a:r>
              <a:rPr lang="zh-CN" altLang="zh-CN" dirty="0"/>
              <a:t>，比如，</a:t>
            </a:r>
            <a:r>
              <a:rPr lang="en-US" altLang="zh-CN" dirty="0" smtClean="0"/>
              <a:t>Storm.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dirty="0"/>
              <a:t>现有的</a:t>
            </a:r>
            <a:r>
              <a:rPr lang="en-US" altLang="zh-CN" dirty="0" err="1"/>
              <a:t>Hadoop</a:t>
            </a:r>
            <a:r>
              <a:rPr lang="zh-CN" altLang="zh-CN" dirty="0"/>
              <a:t>组件开发的</a:t>
            </a:r>
            <a:r>
              <a:rPr lang="zh-CN" altLang="en-US" dirty="0"/>
              <a:t>应用</a:t>
            </a:r>
            <a:r>
              <a:rPr lang="zh-CN" altLang="zh-CN" dirty="0"/>
              <a:t>，完全转移到</a:t>
            </a:r>
            <a:r>
              <a:rPr lang="en-US" altLang="zh-CN" dirty="0"/>
              <a:t>Spark</a:t>
            </a:r>
            <a:r>
              <a:rPr lang="zh-CN" altLang="zh-CN" dirty="0"/>
              <a:t>上需要一定的成本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148064" y="3574768"/>
            <a:ext cx="1224136" cy="862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417960" y="3574768"/>
            <a:ext cx="1224136" cy="8623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097970" y="2945542"/>
            <a:ext cx="25484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如何部署：直接作为计算框架运行在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之上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976477"/>
      </p:ext>
    </p:extLst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4859338" y="0"/>
            <a:ext cx="4284662" cy="260350"/>
          </a:xfrm>
          <a:ln w="9525"/>
        </p:spPr>
        <p:txBody>
          <a:bodyPr/>
          <a:lstStyle/>
          <a:p>
            <a:r>
              <a:rPr lang="zh-CN" altLang="en-US" smtClean="0"/>
              <a:t>结束</a:t>
            </a:r>
          </a:p>
        </p:txBody>
      </p:sp>
      <p:pic>
        <p:nvPicPr>
          <p:cNvPr id="3" name="Picture 20" descr="thank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8112" y="1304925"/>
            <a:ext cx="63277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UCBerkeley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Amplab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Picture 4" descr="2015-11-19_171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4" y="1464590"/>
            <a:ext cx="8724914" cy="423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298450" y="1340768"/>
            <a:ext cx="268937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60449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Picture 4" descr="2015-11-19_131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93" y="260648"/>
            <a:ext cx="7599511" cy="38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571472" y="2852936"/>
            <a:ext cx="30963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6" y="4300601"/>
            <a:ext cx="8045863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9643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0" y="4437112"/>
            <a:ext cx="3743325" cy="2085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运行环境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874772"/>
            <a:ext cx="8866391" cy="221898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187624" y="2995607"/>
            <a:ext cx="28843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5576" y="5373216"/>
            <a:ext cx="28843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9143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9413"/>
            <a:ext cx="8785984" cy="290468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827584" y="2871753"/>
            <a:ext cx="6840760" cy="224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0834" y="4416426"/>
            <a:ext cx="78516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Spark</a:t>
            </a:r>
            <a:r>
              <a:rPr lang="zh-CN" altLang="en-US" sz="2400" dirty="0"/>
              <a:t>在</a:t>
            </a:r>
            <a:r>
              <a:rPr lang="en-US" altLang="zh-CN" sz="2400" dirty="0"/>
              <a:t>2014</a:t>
            </a:r>
            <a:r>
              <a:rPr lang="zh-CN" altLang="en-US" sz="2400" dirty="0"/>
              <a:t>年打破了</a:t>
            </a:r>
            <a:r>
              <a:rPr lang="en-US" altLang="zh-CN" sz="2400" dirty="0" err="1"/>
              <a:t>Hadoop</a:t>
            </a:r>
            <a:r>
              <a:rPr lang="zh-CN" altLang="en-US" sz="2400" dirty="0"/>
              <a:t>保持的基准排序纪录</a:t>
            </a:r>
            <a:endParaRPr lang="en-US" altLang="zh-CN" sz="2400" dirty="0"/>
          </a:p>
          <a:p>
            <a:pPr lvl="1"/>
            <a:r>
              <a:rPr lang="en-US" altLang="zh-CN" sz="2400" dirty="0"/>
              <a:t>Spark/206</a:t>
            </a:r>
            <a:r>
              <a:rPr lang="zh-CN" altLang="en-US" sz="2400" dirty="0"/>
              <a:t>个节点</a:t>
            </a:r>
            <a:r>
              <a:rPr lang="en-US" altLang="zh-CN" sz="2400" dirty="0"/>
              <a:t>/23</a:t>
            </a:r>
            <a:r>
              <a:rPr lang="zh-CN" altLang="en-US" sz="2400" dirty="0"/>
              <a:t>分钟</a:t>
            </a:r>
            <a:r>
              <a:rPr lang="en-US" altLang="zh-CN" sz="2400" dirty="0"/>
              <a:t>/100TB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Hadoop</a:t>
            </a:r>
            <a:r>
              <a:rPr lang="en-US" altLang="zh-CN" sz="2400" dirty="0"/>
              <a:t>/2000</a:t>
            </a:r>
            <a:r>
              <a:rPr lang="zh-CN" altLang="en-US" sz="2400" dirty="0"/>
              <a:t>个节点</a:t>
            </a:r>
            <a:r>
              <a:rPr lang="en-US" altLang="zh-CN" sz="2400" dirty="0"/>
              <a:t>/72</a:t>
            </a:r>
            <a:r>
              <a:rPr lang="zh-CN" altLang="en-US" sz="2400" dirty="0"/>
              <a:t>分钟</a:t>
            </a:r>
            <a:r>
              <a:rPr lang="en-US" altLang="zh-CN" sz="2400" dirty="0"/>
              <a:t>/100TB</a:t>
            </a:r>
            <a:r>
              <a:rPr lang="zh-CN" altLang="en-US" sz="2400" dirty="0" smtClean="0"/>
              <a:t>数据</a:t>
            </a:r>
            <a:endParaRPr lang="en-US" altLang="zh-CN" sz="2400" dirty="0"/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Spark</a:t>
            </a:r>
            <a:r>
              <a:rPr lang="zh-CN" altLang="en-US" sz="2400" dirty="0">
                <a:solidFill>
                  <a:srgbClr val="FF0000"/>
                </a:solidFill>
              </a:rPr>
              <a:t>用十分之一的计算资源，获得了比</a:t>
            </a:r>
            <a:r>
              <a:rPr lang="en-US" altLang="zh-CN" sz="2400" dirty="0" err="1">
                <a:solidFill>
                  <a:srgbClr val="FF0000"/>
                </a:solidFill>
              </a:rPr>
              <a:t>Hadoop</a:t>
            </a:r>
            <a:r>
              <a:rPr lang="zh-CN" altLang="en-US" sz="2400" dirty="0">
                <a:solidFill>
                  <a:srgbClr val="FF0000"/>
                </a:solidFill>
              </a:rPr>
              <a:t>快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倍的速度</a:t>
            </a:r>
          </a:p>
        </p:txBody>
      </p:sp>
      <p:sp>
        <p:nvSpPr>
          <p:cNvPr id="13" name="椭圆 12"/>
          <p:cNvSpPr/>
          <p:nvPr/>
        </p:nvSpPr>
        <p:spPr>
          <a:xfrm>
            <a:off x="3596717" y="3826695"/>
            <a:ext cx="1944216" cy="3680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27584" y="3349224"/>
            <a:ext cx="7056784" cy="22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27592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的特点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3" y="1354409"/>
            <a:ext cx="8201358" cy="2360873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472" y="3855861"/>
            <a:ext cx="8321008" cy="251449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1043608" y="2348880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99592" y="4797152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16380" y="6165304"/>
            <a:ext cx="520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43608" y="3212976"/>
            <a:ext cx="7056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187624" y="5301208"/>
            <a:ext cx="54726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75687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Spark</a:t>
            </a:r>
            <a:r>
              <a:rPr lang="zh-CN" altLang="en-US" dirty="0" smtClean="0"/>
              <a:t>特点总结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zh-CN" altLang="en-US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2125" y="1772816"/>
            <a:ext cx="8153400" cy="343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具有如下</a:t>
            </a:r>
            <a:r>
              <a:rPr lang="zh-C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几个主要特点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dirty="0"/>
          </a:p>
          <a:p>
            <a:pPr>
              <a:buFontTx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运行速度快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：使用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执行引擎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支持循环数据流与内存计算</a:t>
            </a:r>
            <a:endParaRPr lang="zh-CN" altLang="en-US" sz="2000" b="1" u="sng" dirty="0"/>
          </a:p>
          <a:p>
            <a:pPr>
              <a:buFontTx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容易使用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：支持使用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语言进行编程，可以通过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Shell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进行交互式编程 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通用性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提供了完整而强大的技术栈</a:t>
            </a:r>
            <a:r>
              <a: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，包括</a:t>
            </a:r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查询、流式计算、机器学习和图算法组件</a:t>
            </a:r>
            <a:endParaRPr lang="en-US" altLang="zh-C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运行模式多样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：可运行于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独立的集群模式中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运行于</a:t>
            </a:r>
            <a:r>
              <a:rPr lang="en-US" altLang="zh-CN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zh-C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，也可运行于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等云环境中，并且可以访问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HBase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等多种数据源</a:t>
            </a:r>
            <a:r>
              <a:rPr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14630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9888</TotalTime>
  <Words>1810</Words>
  <Application>Microsoft Office PowerPoint</Application>
  <PresentationFormat>全屏显示(4:3)</PresentationFormat>
  <Paragraphs>179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华文中宋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Microsoft Visio Drawing</vt:lpstr>
      <vt:lpstr>第6章  Spark简介</vt:lpstr>
      <vt:lpstr>Spark是什么？</vt:lpstr>
      <vt:lpstr>Spark的历史</vt:lpstr>
      <vt:lpstr>UCBerkeley Amplab</vt:lpstr>
      <vt:lpstr>PowerPoint 演示文稿</vt:lpstr>
      <vt:lpstr>Spark运行环境</vt:lpstr>
      <vt:lpstr>Spark的特点</vt:lpstr>
      <vt:lpstr>Spark的特点</vt:lpstr>
      <vt:lpstr>Spark特点总结</vt:lpstr>
      <vt:lpstr>Spark组件</vt:lpstr>
      <vt:lpstr>Spark组件紧密集成的优点</vt:lpstr>
      <vt:lpstr>PowerPoint 演示文稿</vt:lpstr>
      <vt:lpstr>Spark很流行</vt:lpstr>
      <vt:lpstr>Scala语言</vt:lpstr>
      <vt:lpstr>Spark与Hadoop的对比</vt:lpstr>
      <vt:lpstr>Spark与Hadoop的对比</vt:lpstr>
      <vt:lpstr>Spark与Hadoop的对比</vt:lpstr>
      <vt:lpstr>Spark与Hadoop的对比</vt:lpstr>
      <vt:lpstr>Spark与Hadoop的对比</vt:lpstr>
      <vt:lpstr>Spark生态系统</vt:lpstr>
      <vt:lpstr>Spark生态系统</vt:lpstr>
      <vt:lpstr>Spark生态系统</vt:lpstr>
      <vt:lpstr>Spark生态系统组件的应用场景</vt:lpstr>
      <vt:lpstr>Spark为什么Fast？</vt:lpstr>
      <vt:lpstr>RDD</vt:lpstr>
      <vt:lpstr>RDD</vt:lpstr>
      <vt:lpstr>RDD</vt:lpstr>
      <vt:lpstr>RDD特性</vt:lpstr>
      <vt:lpstr>Spark三种部署方式</vt:lpstr>
      <vt:lpstr>Hadoop和Spark的需要统一部署</vt:lpstr>
      <vt:lpstr>PowerPoint 演示文稿</vt:lpstr>
    </vt:vector>
  </TitlesOfParts>
  <Company>LENOVO (Beijing) Limited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Xili Wan</cp:lastModifiedBy>
  <cp:revision>888</cp:revision>
  <dcterms:created xsi:type="dcterms:W3CDTF">2007-03-02T11:26:21Z</dcterms:created>
  <dcterms:modified xsi:type="dcterms:W3CDTF">2019-05-29T07:23:34Z</dcterms:modified>
</cp:coreProperties>
</file>