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2" r:id="rId3"/>
    <p:sldId id="273" r:id="rId4"/>
    <p:sldId id="277" r:id="rId5"/>
    <p:sldId id="278" r:id="rId6"/>
    <p:sldId id="279" r:id="rId7"/>
    <p:sldId id="280" r:id="rId8"/>
    <p:sldId id="281" r:id="rId9"/>
    <p:sldId id="284" r:id="rId10"/>
    <p:sldId id="259" r:id="rId11"/>
    <p:sldId id="287" r:id="rId12"/>
    <p:sldId id="285" r:id="rId13"/>
    <p:sldId id="289" r:id="rId14"/>
    <p:sldId id="290" r:id="rId15"/>
    <p:sldId id="286" r:id="rId16"/>
    <p:sldId id="288" r:id="rId17"/>
    <p:sldId id="261" r:id="rId18"/>
    <p:sldId id="263" r:id="rId19"/>
    <p:sldId id="264" r:id="rId20"/>
    <p:sldId id="265" r:id="rId21"/>
    <p:sldId id="266" r:id="rId22"/>
    <p:sldId id="267" r:id="rId23"/>
    <p:sldId id="269" r:id="rId24"/>
    <p:sldId id="270" r:id="rId25"/>
    <p:sldId id="275" r:id="rId26"/>
    <p:sldId id="291" r:id="rId27"/>
    <p:sldId id="292" r:id="rId28"/>
    <p:sldId id="293" r:id="rId29"/>
    <p:sldId id="294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4173" autoAdjust="0"/>
  </p:normalViewPr>
  <p:slideViewPr>
    <p:cSldViewPr snapToGrid="0">
      <p:cViewPr varScale="1">
        <p:scale>
          <a:sx n="59" d="100"/>
          <a:sy n="59" d="100"/>
        </p:scale>
        <p:origin x="9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B957E-9B7E-49A1-B69B-D2DCDCC64438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857F8-D3FB-41B5-B16A-C42603ED9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65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968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6549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44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3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7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27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007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00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59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14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518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35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9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04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21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969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057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203047" y="622279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0C6D-5BB4-4F63-9D16-9EBF769D35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429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1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8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5394F-5ED2-4BE1-9E40-68E796CC3552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AC4487-05F4-4E5D-A30A-A86B744F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8" r:id="rId25"/>
    <p:sldLayoutId id="2147483689" r:id="rId26"/>
    <p:sldLayoutId id="2147483690" r:id="rId27"/>
    <p:sldLayoutId id="2147483691" r:id="rId2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qlline.sourceforge.net/" TargetMode="Externa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75984" y="1200444"/>
            <a:ext cx="10058816" cy="2215662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Lecture 7.2 </a:t>
            </a:r>
            <a:r>
              <a:rPr lang="en-US" altLang="zh-CN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Hadoop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系统简介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-Hive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85179" y="4302595"/>
            <a:ext cx="2947805" cy="120138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By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万夕里  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Spring 2018</a:t>
            </a:r>
            <a:endParaRPr 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32984" y="5974974"/>
            <a:ext cx="30138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本课件</a:t>
            </a:r>
            <a:r>
              <a:rPr lang="zh-CN" altLang="en-US" sz="1600" dirty="0"/>
              <a:t>参考</a:t>
            </a:r>
            <a:r>
              <a:rPr lang="zh-CN" altLang="en-US" sz="1600" dirty="0" smtClean="0"/>
              <a:t> ：刘鹏</a:t>
            </a:r>
            <a:r>
              <a:rPr lang="en-US" altLang="zh-CN" sz="1600" dirty="0" smtClean="0"/>
              <a:t>《</a:t>
            </a:r>
            <a:r>
              <a:rPr lang="zh-CN" altLang="en-US" sz="1600" dirty="0" smtClean="0"/>
              <a:t>云计算</a:t>
            </a:r>
            <a:r>
              <a:rPr lang="en-US" altLang="zh-CN" sz="1600" dirty="0" smtClean="0"/>
              <a:t>》</a:t>
            </a:r>
          </a:p>
          <a:p>
            <a:r>
              <a:rPr lang="en-US" altLang="zh-CN" sz="1600" dirty="0"/>
              <a:t>http://lib.csdn.net/article/hadoop/45304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6238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562316" y="2170254"/>
            <a:ext cx="6802408" cy="59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09451" y="592902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基本框架</a:t>
            </a:r>
          </a:p>
        </p:txBody>
      </p:sp>
      <p:sp>
        <p:nvSpPr>
          <p:cNvPr id="6" name="Oval 4_1"/>
          <p:cNvSpPr/>
          <p:nvPr/>
        </p:nvSpPr>
        <p:spPr>
          <a:xfrm>
            <a:off x="1822322" y="81521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822322" y="1230110"/>
            <a:ext cx="924422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包含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环境、元数据库、解析器和数据仓库等组件，其体系结构如图所示：</a:t>
            </a:r>
          </a:p>
        </p:txBody>
      </p:sp>
      <p:sp>
        <p:nvSpPr>
          <p:cNvPr id="8" name="矩形 7"/>
          <p:cNvSpPr/>
          <p:nvPr/>
        </p:nvSpPr>
        <p:spPr>
          <a:xfrm>
            <a:off x="1847850" y="2170254"/>
            <a:ext cx="1714466" cy="593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用户接口</a:t>
            </a:r>
          </a:p>
        </p:txBody>
      </p:sp>
      <p:sp>
        <p:nvSpPr>
          <p:cNvPr id="9" name="矩形 8"/>
          <p:cNvSpPr/>
          <p:nvPr/>
        </p:nvSpPr>
        <p:spPr>
          <a:xfrm>
            <a:off x="1847850" y="2996495"/>
            <a:ext cx="1714466" cy="593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Thrift</a:t>
            </a:r>
            <a:r>
              <a:rPr lang="zh-CN" altLang="en-US" sz="2000" dirty="0"/>
              <a:t>服务器</a:t>
            </a:r>
          </a:p>
        </p:txBody>
      </p:sp>
      <p:sp>
        <p:nvSpPr>
          <p:cNvPr id="10" name="矩形 9"/>
          <p:cNvSpPr/>
          <p:nvPr/>
        </p:nvSpPr>
        <p:spPr>
          <a:xfrm>
            <a:off x="1847850" y="3822736"/>
            <a:ext cx="1714466" cy="593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元数据库</a:t>
            </a:r>
          </a:p>
        </p:txBody>
      </p:sp>
      <p:sp>
        <p:nvSpPr>
          <p:cNvPr id="11" name="矩形 10"/>
          <p:cNvSpPr/>
          <p:nvPr/>
        </p:nvSpPr>
        <p:spPr>
          <a:xfrm>
            <a:off x="1847850" y="4648977"/>
            <a:ext cx="1714466" cy="593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解析器</a:t>
            </a:r>
          </a:p>
        </p:txBody>
      </p:sp>
      <p:sp>
        <p:nvSpPr>
          <p:cNvPr id="12" name="矩形 11"/>
          <p:cNvSpPr/>
          <p:nvPr/>
        </p:nvSpPr>
        <p:spPr>
          <a:xfrm>
            <a:off x="1847850" y="5475220"/>
            <a:ext cx="1714466" cy="59330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Hadoop</a:t>
            </a:r>
            <a:endParaRPr lang="zh-CN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716808" y="2282240"/>
            <a:ext cx="6030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包括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 Shell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Thrift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接口。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562316" y="3002964"/>
            <a:ext cx="6802408" cy="59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62316" y="3074246"/>
            <a:ext cx="8629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以服务器模式运行时，作为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Thrift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，供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客户端连接。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562316" y="3826149"/>
            <a:ext cx="6802408" cy="59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16807" y="3938135"/>
            <a:ext cx="5750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元数据（如表信息）的集中存放地。</a:t>
            </a:r>
          </a:p>
        </p:txBody>
      </p:sp>
      <p:sp>
        <p:nvSpPr>
          <p:cNvPr id="19" name="矩形 18"/>
          <p:cNvSpPr/>
          <p:nvPr/>
        </p:nvSpPr>
        <p:spPr>
          <a:xfrm>
            <a:off x="3562316" y="4658502"/>
            <a:ext cx="6802408" cy="59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716808" y="4770488"/>
            <a:ext cx="5484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语句翻译成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操作。</a:t>
            </a:r>
          </a:p>
        </p:txBody>
      </p:sp>
      <p:sp>
        <p:nvSpPr>
          <p:cNvPr id="21" name="矩形 20"/>
          <p:cNvSpPr/>
          <p:nvPr/>
        </p:nvSpPr>
        <p:spPr>
          <a:xfrm>
            <a:off x="3562316" y="5484745"/>
            <a:ext cx="6802408" cy="59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716808" y="5596731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底层分布式存储和计算引擎。</a:t>
            </a:r>
          </a:p>
        </p:txBody>
      </p:sp>
    </p:spTree>
    <p:extLst>
      <p:ext uri="{BB962C8B-B14F-4D97-AF65-F5344CB8AC3E}">
        <p14:creationId xmlns:p14="http://schemas.microsoft.com/office/powerpoint/2010/main" val="297746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24539" y="1240296"/>
            <a:ext cx="8169965" cy="13847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124199" y="1249096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各种访问接口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2598595" y="1757971"/>
            <a:ext cx="1604683" cy="606896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Bee Line CL1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50251" y="1757971"/>
            <a:ext cx="1510738" cy="606897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Hive CL1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080049" y="1757971"/>
            <a:ext cx="1510708" cy="606899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JDBC</a:t>
            </a:r>
            <a:r>
              <a:rPr lang="zh-CN" altLang="en-US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12" name="矩形 11"/>
          <p:cNvSpPr/>
          <p:nvPr/>
        </p:nvSpPr>
        <p:spPr>
          <a:xfrm>
            <a:off x="7627160" y="1713332"/>
            <a:ext cx="1649164" cy="651536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ODBC</a:t>
            </a:r>
            <a:r>
              <a:rPr lang="zh-CN" altLang="en-US" dirty="0">
                <a:solidFill>
                  <a:schemeClr val="bg1"/>
                </a:solidFill>
              </a:rPr>
              <a:t>客户端</a:t>
            </a:r>
          </a:p>
        </p:txBody>
      </p:sp>
      <p:sp>
        <p:nvSpPr>
          <p:cNvPr id="13" name="矩形 12"/>
          <p:cNvSpPr/>
          <p:nvPr/>
        </p:nvSpPr>
        <p:spPr>
          <a:xfrm>
            <a:off x="9320151" y="1713076"/>
            <a:ext cx="1290857" cy="651793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Web</a:t>
            </a:r>
            <a:r>
              <a:rPr lang="zh-CN" altLang="en-US" sz="2000" dirty="0">
                <a:solidFill>
                  <a:schemeClr val="bg1"/>
                </a:solidFill>
              </a:rPr>
              <a:t>接口</a:t>
            </a:r>
          </a:p>
        </p:txBody>
      </p:sp>
      <p:sp>
        <p:nvSpPr>
          <p:cNvPr id="14" name="矩形 13"/>
          <p:cNvSpPr/>
          <p:nvPr/>
        </p:nvSpPr>
        <p:spPr>
          <a:xfrm>
            <a:off x="5497333" y="2710093"/>
            <a:ext cx="1517713" cy="46591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Thrift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</a:p>
        </p:txBody>
      </p:sp>
      <p:cxnSp>
        <p:nvCxnSpPr>
          <p:cNvPr id="16" name="直接连接符 15"/>
          <p:cNvCxnSpPr>
            <a:stCxn id="14" idx="0"/>
            <a:endCxn id="11" idx="2"/>
          </p:cNvCxnSpPr>
          <p:nvPr/>
        </p:nvCxnSpPr>
        <p:spPr>
          <a:xfrm flipV="1">
            <a:off x="6256190" y="2364870"/>
            <a:ext cx="579213" cy="3452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0"/>
            <a:endCxn id="12" idx="2"/>
          </p:cNvCxnSpPr>
          <p:nvPr/>
        </p:nvCxnSpPr>
        <p:spPr>
          <a:xfrm flipV="1">
            <a:off x="6256190" y="2364868"/>
            <a:ext cx="2195552" cy="3452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74378" y="3246182"/>
            <a:ext cx="1739738" cy="17428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解释器</a:t>
            </a:r>
          </a:p>
        </p:txBody>
      </p:sp>
      <p:sp>
        <p:nvSpPr>
          <p:cNvPr id="24" name="矩形 23"/>
          <p:cNvSpPr/>
          <p:nvPr/>
        </p:nvSpPr>
        <p:spPr>
          <a:xfrm>
            <a:off x="3937219" y="5107574"/>
            <a:ext cx="4968242" cy="128897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06292" y="3624383"/>
            <a:ext cx="1260513" cy="4267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编译器</a:t>
            </a:r>
          </a:p>
        </p:txBody>
      </p:sp>
      <p:sp>
        <p:nvSpPr>
          <p:cNvPr id="26" name="矩形 25"/>
          <p:cNvSpPr/>
          <p:nvPr/>
        </p:nvSpPr>
        <p:spPr>
          <a:xfrm>
            <a:off x="5606292" y="4051165"/>
            <a:ext cx="1268970" cy="4239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优化器</a:t>
            </a:r>
          </a:p>
        </p:txBody>
      </p:sp>
      <p:sp>
        <p:nvSpPr>
          <p:cNvPr id="27" name="矩形 26"/>
          <p:cNvSpPr/>
          <p:nvPr/>
        </p:nvSpPr>
        <p:spPr>
          <a:xfrm>
            <a:off x="5606292" y="4557206"/>
            <a:ext cx="1268970" cy="4182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执行器</a:t>
            </a:r>
          </a:p>
        </p:txBody>
      </p:sp>
      <p:sp>
        <p:nvSpPr>
          <p:cNvPr id="29" name="矩形 28"/>
          <p:cNvSpPr/>
          <p:nvPr/>
        </p:nvSpPr>
        <p:spPr>
          <a:xfrm>
            <a:off x="4194981" y="5319670"/>
            <a:ext cx="1842999" cy="540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MapReduce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955412" y="5319669"/>
            <a:ext cx="1411871" cy="5407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数据仓库</a:t>
            </a:r>
          </a:p>
        </p:txBody>
      </p:sp>
      <p:sp>
        <p:nvSpPr>
          <p:cNvPr id="31" name="矩形 30" descr="HDFS" title="HD"/>
          <p:cNvSpPr/>
          <p:nvPr/>
        </p:nvSpPr>
        <p:spPr>
          <a:xfrm>
            <a:off x="6866804" y="5179426"/>
            <a:ext cx="1584937" cy="104337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HDFS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89363" y="5878850"/>
            <a:ext cx="1254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圆柱形 31"/>
          <p:cNvSpPr/>
          <p:nvPr/>
        </p:nvSpPr>
        <p:spPr>
          <a:xfrm>
            <a:off x="7746346" y="3674934"/>
            <a:ext cx="1745422" cy="911598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元数据库</a:t>
            </a:r>
          </a:p>
        </p:txBody>
      </p:sp>
      <p:cxnSp>
        <p:nvCxnSpPr>
          <p:cNvPr id="34" name="直接连接符 33"/>
          <p:cNvCxnSpPr>
            <a:stCxn id="23" idx="1"/>
            <a:endCxn id="10" idx="2"/>
          </p:cNvCxnSpPr>
          <p:nvPr/>
        </p:nvCxnSpPr>
        <p:spPr>
          <a:xfrm flipH="1" flipV="1">
            <a:off x="5005620" y="2364868"/>
            <a:ext cx="368758" cy="17527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3" idx="1"/>
            <a:endCxn id="8" idx="2"/>
          </p:cNvCxnSpPr>
          <p:nvPr/>
        </p:nvCxnSpPr>
        <p:spPr>
          <a:xfrm flipH="1" flipV="1">
            <a:off x="3400937" y="2364867"/>
            <a:ext cx="1973441" cy="17527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13" idx="2"/>
          </p:cNvCxnSpPr>
          <p:nvPr/>
        </p:nvCxnSpPr>
        <p:spPr>
          <a:xfrm flipV="1">
            <a:off x="7175186" y="2364869"/>
            <a:ext cx="2790394" cy="11198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3" idx="3"/>
            <a:endCxn id="32" idx="2"/>
          </p:cNvCxnSpPr>
          <p:nvPr/>
        </p:nvCxnSpPr>
        <p:spPr>
          <a:xfrm>
            <a:off x="7114116" y="4117607"/>
            <a:ext cx="632230" cy="131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9" idx="0"/>
          </p:cNvCxnSpPr>
          <p:nvPr/>
        </p:nvCxnSpPr>
        <p:spPr>
          <a:xfrm flipV="1">
            <a:off x="5116481" y="4940982"/>
            <a:ext cx="1065589" cy="3786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30" idx="0"/>
          </p:cNvCxnSpPr>
          <p:nvPr/>
        </p:nvCxnSpPr>
        <p:spPr>
          <a:xfrm flipH="1" flipV="1">
            <a:off x="6122438" y="4940983"/>
            <a:ext cx="1538910" cy="3786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0" idx="1"/>
            <a:endCxn id="29" idx="3"/>
          </p:cNvCxnSpPr>
          <p:nvPr/>
        </p:nvCxnSpPr>
        <p:spPr>
          <a:xfrm flipH="1">
            <a:off x="6037980" y="5590063"/>
            <a:ext cx="91743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_1"/>
          <p:cNvSpPr/>
          <p:nvPr/>
        </p:nvSpPr>
        <p:spPr>
          <a:xfrm>
            <a:off x="1723435" y="96021"/>
            <a:ext cx="2241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32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37" name="TextBox 3_1"/>
          <p:cNvSpPr txBox="1"/>
          <p:nvPr/>
        </p:nvSpPr>
        <p:spPr>
          <a:xfrm>
            <a:off x="2168835" y="650527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</a:rPr>
              <a:t>Hive</a:t>
            </a:r>
            <a:r>
              <a:rPr lang="zh-CN" altLang="en-US" sz="3200" b="1" dirty="0">
                <a:solidFill>
                  <a:schemeClr val="accent6"/>
                </a:solidFill>
              </a:rPr>
              <a:t>基本框架</a:t>
            </a:r>
          </a:p>
        </p:txBody>
      </p:sp>
      <p:sp>
        <p:nvSpPr>
          <p:cNvPr id="39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802857" y="1488612"/>
            <a:ext cx="1498932" cy="9142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zh-CN" altLang="en-US" sz="2400" dirty="0" smtClean="0"/>
              <a:t>接口模块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532044" y="3547264"/>
            <a:ext cx="1498932" cy="9142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驱动模块（</a:t>
            </a:r>
            <a:r>
              <a:rPr lang="en-US" altLang="zh-CN" sz="2400" dirty="0"/>
              <a:t>Driver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椭圆 3"/>
          <p:cNvSpPr/>
          <p:nvPr/>
        </p:nvSpPr>
        <p:spPr>
          <a:xfrm>
            <a:off x="2271951" y="1130024"/>
            <a:ext cx="9098414" cy="14615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椭圆 40"/>
          <p:cNvSpPr/>
          <p:nvPr/>
        </p:nvSpPr>
        <p:spPr>
          <a:xfrm>
            <a:off x="5022729" y="2636397"/>
            <a:ext cx="2411741" cy="24700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曲线连接符 5"/>
          <p:cNvCxnSpPr>
            <a:endCxn id="35" idx="3"/>
          </p:cNvCxnSpPr>
          <p:nvPr/>
        </p:nvCxnSpPr>
        <p:spPr>
          <a:xfrm rot="10800000">
            <a:off x="4030977" y="4004410"/>
            <a:ext cx="991753" cy="467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547154" y="3419358"/>
            <a:ext cx="2324877" cy="1346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元数据存储模块（</a:t>
            </a:r>
            <a:r>
              <a:rPr lang="en-US" sz="2400" dirty="0" err="1"/>
              <a:t>Metastore</a:t>
            </a:r>
            <a:r>
              <a:rPr lang="en-US" sz="2400" dirty="0"/>
              <a:t>）</a:t>
            </a:r>
            <a:endParaRPr lang="zh-CN" altLang="en-US" sz="2400" dirty="0"/>
          </a:p>
        </p:txBody>
      </p:sp>
      <p:sp>
        <p:nvSpPr>
          <p:cNvPr id="44" name="椭圆 43"/>
          <p:cNvSpPr/>
          <p:nvPr/>
        </p:nvSpPr>
        <p:spPr>
          <a:xfrm>
            <a:off x="7590757" y="3311929"/>
            <a:ext cx="4482401" cy="1563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885985" y="4024624"/>
            <a:ext cx="9941580" cy="80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09451" y="592902"/>
            <a:ext cx="242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基本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框架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Oval 4_1"/>
          <p:cNvSpPr/>
          <p:nvPr/>
        </p:nvSpPr>
        <p:spPr>
          <a:xfrm>
            <a:off x="1822322" y="81521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822322" y="1687311"/>
            <a:ext cx="924422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用户接口模块，含</a:t>
            </a:r>
            <a:r>
              <a:rPr lang="en-US" altLang="zh-CN" sz="2400" dirty="0"/>
              <a:t>CLI</a:t>
            </a:r>
            <a:r>
              <a:rPr lang="zh-CN" altLang="en-US" sz="2400" dirty="0"/>
              <a:t>、</a:t>
            </a:r>
            <a:r>
              <a:rPr lang="en-US" altLang="zh-CN" sz="2400" dirty="0"/>
              <a:t>HWI</a:t>
            </a:r>
            <a:r>
              <a:rPr lang="zh-CN" altLang="en-US" sz="2400" dirty="0"/>
              <a:t>、</a:t>
            </a:r>
            <a:r>
              <a:rPr lang="en-US" altLang="zh-CN" sz="2400" dirty="0"/>
              <a:t>JDBC</a:t>
            </a:r>
            <a:r>
              <a:rPr lang="zh-CN" altLang="en-US" sz="2400" dirty="0"/>
              <a:t>、</a:t>
            </a:r>
            <a:r>
              <a:rPr lang="en-US" altLang="zh-CN" sz="2400" dirty="0"/>
              <a:t>Thrift Server</a:t>
            </a:r>
            <a:r>
              <a:rPr lang="zh-CN" altLang="en-US" sz="2400" dirty="0"/>
              <a:t>等，用来实现对</a:t>
            </a:r>
            <a:r>
              <a:rPr lang="en-US" altLang="zh-CN" sz="2400" dirty="0"/>
              <a:t>Hive</a:t>
            </a:r>
            <a:r>
              <a:rPr lang="zh-CN" altLang="en-US" sz="2400" dirty="0"/>
              <a:t>的访问。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2852" y="579809"/>
            <a:ext cx="2067340" cy="53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zh-CN" altLang="en-US" sz="2400" dirty="0" smtClean="0"/>
              <a:t>接口模块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822320" y="3011960"/>
            <a:ext cx="9244221" cy="533873"/>
            <a:chOff x="1822320" y="3011960"/>
            <a:chExt cx="9244221" cy="533873"/>
          </a:xfrm>
        </p:grpSpPr>
        <p:sp>
          <p:nvSpPr>
            <p:cNvPr id="14" name="矩形 13"/>
            <p:cNvSpPr/>
            <p:nvPr/>
          </p:nvSpPr>
          <p:spPr>
            <a:xfrm>
              <a:off x="1822320" y="3011960"/>
              <a:ext cx="9244221" cy="533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22322" y="3084168"/>
              <a:ext cx="86581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CLI</a:t>
              </a:r>
              <a:r>
                <a:rPr lang="zh-CN" altLang="en-US" sz="2400" dirty="0"/>
                <a:t>是</a:t>
              </a:r>
              <a:r>
                <a:rPr lang="en-US" sz="2400" dirty="0"/>
                <a:t>Hive</a:t>
              </a:r>
              <a:r>
                <a:rPr lang="zh-CN" altLang="en-US" sz="2400" dirty="0"/>
                <a:t>自带的命令行</a:t>
              </a:r>
              <a:r>
                <a:rPr lang="zh-CN" altLang="en-US" sz="2400" dirty="0" smtClean="0"/>
                <a:t>界面；</a:t>
              </a:r>
              <a:r>
                <a:rPr lang="en-US" altLang="zh-CN" sz="2400" dirty="0"/>
                <a:t>HWI</a:t>
              </a:r>
              <a:r>
                <a:rPr lang="zh-CN" altLang="en-US" sz="2400" dirty="0"/>
                <a:t>是</a:t>
              </a:r>
              <a:r>
                <a:rPr lang="en-US" altLang="zh-CN" sz="2400" dirty="0"/>
                <a:t>Hive</a:t>
              </a:r>
              <a:r>
                <a:rPr lang="zh-CN" altLang="en-US" sz="2400" dirty="0"/>
                <a:t>的一个简单网页界面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1822321" y="3999731"/>
            <a:ext cx="1025152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JDBC、ODBC</a:t>
            </a:r>
            <a:r>
              <a:rPr lang="zh-CN" altLang="en-US" sz="2400" dirty="0"/>
              <a:t>以及</a:t>
            </a:r>
            <a:r>
              <a:rPr lang="en-US" sz="2400" dirty="0"/>
              <a:t>Thrift Server</a:t>
            </a:r>
            <a:r>
              <a:rPr lang="zh-CN" altLang="en-US" sz="2400" dirty="0"/>
              <a:t>可向用户提供进行编程的接口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</a:t>
            </a:r>
            <a:r>
              <a:rPr lang="en-US" sz="2400" dirty="0"/>
              <a:t>Thrift Server</a:t>
            </a:r>
            <a:r>
              <a:rPr lang="zh-CN" altLang="en-US" sz="2400" dirty="0"/>
              <a:t>是基于</a:t>
            </a:r>
            <a:r>
              <a:rPr lang="en-US" sz="2400" dirty="0"/>
              <a:t>Thrift</a:t>
            </a:r>
            <a:r>
              <a:rPr lang="zh-CN" altLang="en-US" sz="2400" dirty="0"/>
              <a:t>软件框架开发的，提供</a:t>
            </a:r>
            <a:r>
              <a:rPr lang="en-US" sz="2400" dirty="0"/>
              <a:t>Hive</a:t>
            </a:r>
            <a:r>
              <a:rPr lang="zh-CN" altLang="en-US" sz="2400" dirty="0"/>
              <a:t>的</a:t>
            </a:r>
            <a:r>
              <a:rPr lang="en-US" sz="2400" dirty="0"/>
              <a:t>RPC</a:t>
            </a:r>
            <a:r>
              <a:rPr lang="zh-CN" altLang="en-US" sz="2400" dirty="0"/>
              <a:t>通信接口。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7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81296" y="1471533"/>
            <a:ext cx="946797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提供了强大的访问接口，从下图中即可看出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提供的诸多接口，此外也可以通过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Hcatalog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BeeLine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等访问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6" name="Oval 4_1"/>
          <p:cNvSpPr/>
          <p:nvPr/>
        </p:nvSpPr>
        <p:spPr>
          <a:xfrm>
            <a:off x="1822322" y="83509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" name="组合 14"/>
          <p:cNvGrpSpPr/>
          <p:nvPr/>
        </p:nvGrpSpPr>
        <p:grpSpPr>
          <a:xfrm>
            <a:off x="2731564" y="2906511"/>
            <a:ext cx="7957176" cy="2109473"/>
            <a:chOff x="425648" y="2557777"/>
            <a:chExt cx="6332313" cy="1581150"/>
          </a:xfrm>
        </p:grpSpPr>
        <p:sp>
          <p:nvSpPr>
            <p:cNvPr id="7" name="矩形 6"/>
            <p:cNvSpPr/>
            <p:nvPr/>
          </p:nvSpPr>
          <p:spPr>
            <a:xfrm>
              <a:off x="425648" y="2557777"/>
              <a:ext cx="6332313" cy="158115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70728" y="2650283"/>
              <a:ext cx="1851684" cy="276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Hive </a:t>
              </a:r>
              <a:r>
                <a: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各种访问接口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34601" y="3167615"/>
              <a:ext cx="1285600" cy="829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Bee Line CL1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929154" y="3167615"/>
              <a:ext cx="964431" cy="829757"/>
            </a:xfrm>
            <a:prstGeom prst="rect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Hive CL1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02538" y="3167615"/>
              <a:ext cx="1151561" cy="829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JDBC</a:t>
              </a:r>
              <a:r>
                <a:rPr lang="zh-CN" altLang="en-US" sz="2400" dirty="0">
                  <a:solidFill>
                    <a:schemeClr val="bg1"/>
                  </a:solidFill>
                </a:rPr>
                <a:t>客户端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263052" y="3167615"/>
              <a:ext cx="1319252" cy="829757"/>
            </a:xfrm>
            <a:prstGeom prst="rect">
              <a:avLst/>
            </a:prstGeom>
            <a:solidFill>
              <a:schemeClr val="accent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ODBC</a:t>
              </a:r>
              <a:r>
                <a:rPr lang="zh-CN" altLang="en-US" sz="2400" dirty="0">
                  <a:solidFill>
                    <a:schemeClr val="bg1"/>
                  </a:solidFill>
                </a:rPr>
                <a:t>客户端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691257" y="3167615"/>
              <a:ext cx="953493" cy="8297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</a:rPr>
                <a:t>Web</a:t>
              </a:r>
            </a:p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</a:rPr>
                <a:t>接口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2868474" y="5414174"/>
            <a:ext cx="231975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Next page</a:t>
            </a:r>
            <a:endParaRPr lang="en-US" sz="2400" dirty="0"/>
          </a:p>
        </p:txBody>
      </p:sp>
      <p:cxnSp>
        <p:nvCxnSpPr>
          <p:cNvPr id="17" name="曲线连接符 16"/>
          <p:cNvCxnSpPr>
            <a:stCxn id="9" idx="2"/>
            <a:endCxn id="14" idx="0"/>
          </p:cNvCxnSpPr>
          <p:nvPr/>
        </p:nvCxnSpPr>
        <p:spPr>
          <a:xfrm rot="16200000" flipH="1">
            <a:off x="3558761" y="4944585"/>
            <a:ext cx="587044" cy="35213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19" name="TextBox 3_1"/>
          <p:cNvSpPr txBox="1"/>
          <p:nvPr/>
        </p:nvSpPr>
        <p:spPr>
          <a:xfrm>
            <a:off x="2009451" y="592902"/>
            <a:ext cx="242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基本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框架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32852" y="579809"/>
            <a:ext cx="2067340" cy="53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zh-CN" altLang="en-US" sz="2400" dirty="0" smtClean="0"/>
              <a:t>接口模块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53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81296" y="1869100"/>
            <a:ext cx="970908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基于</a:t>
            </a:r>
            <a:r>
              <a:rPr lang="en-US" sz="2400" dirty="0" smtClean="0"/>
              <a:t>SQL Line </a:t>
            </a:r>
            <a:r>
              <a:rPr lang="en-US" sz="2400" dirty="0"/>
              <a:t>CLI</a:t>
            </a:r>
            <a:r>
              <a:rPr lang="zh-CN" altLang="en-US" sz="2400" dirty="0"/>
              <a:t>的</a:t>
            </a:r>
            <a:r>
              <a:rPr lang="en-US" sz="2400" dirty="0"/>
              <a:t>JDBC</a:t>
            </a:r>
            <a:r>
              <a:rPr lang="zh-CN" altLang="en-US" sz="2400" dirty="0"/>
              <a:t>客户端。</a:t>
            </a: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http://sqlline.sourceforge.net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Beeline</a:t>
            </a:r>
            <a:r>
              <a:rPr lang="zh-CN" altLang="en-US" sz="2400" dirty="0"/>
              <a:t>可以在嵌入模式和远程模式下工作</a:t>
            </a:r>
            <a:r>
              <a:rPr lang="zh-CN" altLang="en-US" sz="2400" dirty="0" smtClean="0"/>
              <a:t>。</a:t>
            </a:r>
            <a:endParaRPr lang="en-US" sz="2400" dirty="0"/>
          </a:p>
        </p:txBody>
      </p:sp>
      <p:sp>
        <p:nvSpPr>
          <p:cNvPr id="6" name="Oval 4_1"/>
          <p:cNvSpPr/>
          <p:nvPr/>
        </p:nvSpPr>
        <p:spPr>
          <a:xfrm>
            <a:off x="1822322" y="835099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矩形 18"/>
          <p:cNvSpPr/>
          <p:nvPr/>
        </p:nvSpPr>
        <p:spPr>
          <a:xfrm>
            <a:off x="6636978" y="579809"/>
            <a:ext cx="2426109" cy="5310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Bee Line CL1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81295" y="2970758"/>
            <a:ext cx="986554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在嵌入模式下，</a:t>
            </a:r>
            <a:r>
              <a:rPr lang="en-US" sz="2400" dirty="0"/>
              <a:t>Beeline</a:t>
            </a:r>
            <a:r>
              <a:rPr lang="zh-CN" altLang="en-US" sz="2400" dirty="0"/>
              <a:t>运行一个嵌入的</a:t>
            </a:r>
            <a:r>
              <a:rPr lang="en-US" sz="2400" dirty="0" smtClean="0"/>
              <a:t>Hive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zh-CN" altLang="en-US" sz="2400" dirty="0"/>
              <a:t>远程模式下，</a:t>
            </a:r>
            <a:r>
              <a:rPr lang="en-US" sz="2400" dirty="0"/>
              <a:t>Beeline</a:t>
            </a:r>
            <a:r>
              <a:rPr lang="zh-CN" altLang="en-US" sz="2400" dirty="0"/>
              <a:t>通过</a:t>
            </a:r>
            <a:r>
              <a:rPr lang="en-US" sz="2400" dirty="0"/>
              <a:t>Thrift</a:t>
            </a:r>
            <a:r>
              <a:rPr lang="zh-CN" altLang="en-US" sz="2400" dirty="0"/>
              <a:t>连接到另外一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Hive Server</a:t>
            </a:r>
            <a:r>
              <a:rPr lang="zh-CN" altLang="en-US" sz="2400" dirty="0" smtClean="0"/>
              <a:t>进程</a:t>
            </a:r>
            <a:r>
              <a:rPr lang="zh-CN" altLang="en-US" sz="2400" dirty="0"/>
              <a:t>。</a:t>
            </a:r>
            <a:endParaRPr 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2658967" y="4072416"/>
            <a:ext cx="7956023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[$host]# /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usr</a:t>
            </a:r>
            <a:r>
              <a:rPr lang="en-US" altLang="zh-CN" sz="2000" dirty="0" smtClean="0">
                <a:solidFill>
                  <a:schemeClr val="bg1"/>
                </a:solidFill>
              </a:rPr>
              <a:t>/lib/hive/bin/beeline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Beeline version 0.12.0-transwarp-tdh40 by Apache hive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</a:rPr>
              <a:t>Beeline&gt;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10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11" name="TextBox 3_1"/>
          <p:cNvSpPr txBox="1"/>
          <p:nvPr/>
        </p:nvSpPr>
        <p:spPr>
          <a:xfrm>
            <a:off x="2009451" y="592902"/>
            <a:ext cx="242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基本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框架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32852" y="579809"/>
            <a:ext cx="2067340" cy="53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用户</a:t>
            </a:r>
            <a:r>
              <a:rPr lang="zh-CN" altLang="en-US" sz="2400" dirty="0" smtClean="0"/>
              <a:t>接口模块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622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09451" y="592902"/>
            <a:ext cx="242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基本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框架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Oval 4_1"/>
          <p:cNvSpPr/>
          <p:nvPr/>
        </p:nvSpPr>
        <p:spPr>
          <a:xfrm>
            <a:off x="1822322" y="81521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723435" y="1953290"/>
            <a:ext cx="7460826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驱动模块（</a:t>
            </a:r>
            <a:r>
              <a:rPr lang="en-US" altLang="zh-CN" sz="2400" dirty="0">
                <a:solidFill>
                  <a:srgbClr val="FF0000"/>
                </a:solidFill>
              </a:rPr>
              <a:t>Driver</a:t>
            </a:r>
            <a:r>
              <a:rPr lang="zh-CN" altLang="en-US" sz="2400" dirty="0">
                <a:solidFill>
                  <a:srgbClr val="FF0000"/>
                </a:solidFill>
              </a:rPr>
              <a:t>），</a:t>
            </a:r>
            <a:r>
              <a:rPr lang="zh-CN" altLang="en-US" sz="2400" dirty="0"/>
              <a:t>含编译器、优化器、执行器</a:t>
            </a:r>
            <a:r>
              <a:rPr lang="zh-CN" altLang="en-US" sz="2400" dirty="0" smtClean="0"/>
              <a:t>等。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32852" y="579809"/>
            <a:ext cx="2862470" cy="536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驱动模块（</a:t>
            </a:r>
            <a:r>
              <a:rPr lang="en-US" altLang="zh-CN" sz="2400" dirty="0"/>
              <a:t>Driver</a:t>
            </a:r>
            <a:r>
              <a:rPr lang="zh-CN" altLang="en-US" sz="2400" dirty="0"/>
              <a:t>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23437" y="3217046"/>
            <a:ext cx="9090338" cy="933686"/>
            <a:chOff x="1822322" y="3011960"/>
            <a:chExt cx="20944712" cy="656538"/>
          </a:xfrm>
        </p:grpSpPr>
        <p:sp>
          <p:nvSpPr>
            <p:cNvPr id="14" name="矩形 13"/>
            <p:cNvSpPr/>
            <p:nvPr/>
          </p:nvSpPr>
          <p:spPr>
            <a:xfrm>
              <a:off x="2027780" y="3011960"/>
              <a:ext cx="20739254" cy="656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22322" y="3084168"/>
              <a:ext cx="20944712" cy="584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负责把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HiveQL</a:t>
              </a:r>
              <a:r>
                <a:rPr lang="zh-CN" altLang="en-US" sz="2400" dirty="0">
                  <a:solidFill>
                    <a:srgbClr val="FF0000"/>
                  </a:solidFill>
                </a:rPr>
                <a:t>语句转换成一系列</a:t>
              </a:r>
              <a:r>
                <a:rPr lang="en-US" altLang="zh-CN" sz="2400" dirty="0">
                  <a:solidFill>
                    <a:srgbClr val="FF0000"/>
                  </a:solidFill>
                </a:rPr>
                <a:t>MR</a:t>
              </a:r>
              <a:r>
                <a:rPr lang="zh-CN" altLang="en-US" sz="2400" dirty="0">
                  <a:solidFill>
                    <a:srgbClr val="FF0000"/>
                  </a:solidFill>
                </a:rPr>
                <a:t>作业</a:t>
              </a:r>
              <a:r>
                <a:rPr lang="zh-CN" altLang="en-US" sz="2400" dirty="0"/>
                <a:t>，所有命令和查询都会进入驱动模块，通过该模块的解析变异，对计算过程进行</a:t>
              </a:r>
              <a:r>
                <a:rPr lang="zh-CN" altLang="en-US" sz="2400" dirty="0" smtClean="0"/>
                <a:t>优化</a:t>
              </a:r>
              <a:r>
                <a:rPr lang="en-US" altLang="zh-CN" sz="2400" dirty="0" smtClean="0"/>
                <a:t>.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97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09451" y="592902"/>
            <a:ext cx="2423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基本</a:t>
            </a:r>
            <a:r>
              <a:rPr lang="zh-CN" altLang="en-US" sz="2800" b="1" dirty="0" smtClean="0">
                <a:solidFill>
                  <a:schemeClr val="accent6"/>
                </a:solidFill>
              </a:rPr>
              <a:t>框架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Oval 4_1"/>
          <p:cNvSpPr/>
          <p:nvPr/>
        </p:nvSpPr>
        <p:spPr>
          <a:xfrm>
            <a:off x="1822322" y="81521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723435" y="1648080"/>
            <a:ext cx="909034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元数据存储模块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Metastore</a:t>
            </a:r>
            <a:r>
              <a:rPr lang="zh-CN" altLang="en-US" sz="2400" dirty="0"/>
              <a:t>），是一个独立的关系型数据库，通常与</a:t>
            </a:r>
            <a:r>
              <a:rPr lang="en-US" altLang="zh-CN" sz="2400" dirty="0"/>
              <a:t>MySQL</a:t>
            </a:r>
            <a:r>
              <a:rPr lang="zh-CN" altLang="en-US" sz="2400" dirty="0"/>
              <a:t>数据库连接后创建的一个</a:t>
            </a:r>
            <a:r>
              <a:rPr lang="en-US" altLang="zh-CN" sz="2400" dirty="0"/>
              <a:t>MySQL</a:t>
            </a:r>
            <a:r>
              <a:rPr lang="zh-CN" altLang="en-US" sz="2400" dirty="0"/>
              <a:t>实例，也可以是</a:t>
            </a:r>
            <a:r>
              <a:rPr lang="en-US" altLang="zh-CN" sz="2400" dirty="0"/>
              <a:t>Hive</a:t>
            </a:r>
            <a:r>
              <a:rPr lang="zh-CN" altLang="en-US" sz="2400" dirty="0"/>
              <a:t>自带的</a:t>
            </a:r>
            <a:r>
              <a:rPr lang="en-US" altLang="zh-CN" sz="2400" dirty="0"/>
              <a:t>Derby</a:t>
            </a:r>
            <a:r>
              <a:rPr lang="zh-CN" altLang="en-US" sz="2400" dirty="0"/>
              <a:t>数据库实例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8868" y="562271"/>
            <a:ext cx="4492487" cy="571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元数据存储模块（</a:t>
            </a:r>
            <a:r>
              <a:rPr lang="en-US" sz="2400" dirty="0" err="1"/>
              <a:t>Metastore</a:t>
            </a:r>
            <a:r>
              <a:rPr lang="en-US" sz="2400" dirty="0"/>
              <a:t>）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723437" y="3217046"/>
            <a:ext cx="9090338" cy="933686"/>
            <a:chOff x="1822322" y="3011960"/>
            <a:chExt cx="20944712" cy="656538"/>
          </a:xfrm>
        </p:grpSpPr>
        <p:sp>
          <p:nvSpPr>
            <p:cNvPr id="14" name="矩形 13"/>
            <p:cNvSpPr/>
            <p:nvPr/>
          </p:nvSpPr>
          <p:spPr>
            <a:xfrm>
              <a:off x="2027780" y="3011960"/>
              <a:ext cx="20739254" cy="6565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22322" y="3084168"/>
              <a:ext cx="20944712" cy="584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此模块主要</a:t>
              </a:r>
              <a:r>
                <a:rPr lang="zh-CN" altLang="en-US" sz="2400" u="sng" dirty="0">
                  <a:solidFill>
                    <a:srgbClr val="FF0000"/>
                  </a:solidFill>
                </a:rPr>
                <a:t>保存表模式和其他系统元数据</a:t>
              </a:r>
              <a:r>
                <a:rPr lang="zh-CN" altLang="en-US" sz="2400" dirty="0"/>
                <a:t>，如表的名称、表的列及其属性、表的分区及其属性、表的属性、表中数据所在位置信息等。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12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56509" y="1269725"/>
            <a:ext cx="9156047" cy="1127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称为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HiveQL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，它与大部分的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语法兼容，但是并不完全类似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5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6" name="TextBox 3_1"/>
          <p:cNvSpPr txBox="1"/>
          <p:nvPr/>
        </p:nvSpPr>
        <p:spPr>
          <a:xfrm>
            <a:off x="1949648" y="731400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语法</a:t>
            </a:r>
          </a:p>
        </p:txBody>
      </p:sp>
      <p:sp>
        <p:nvSpPr>
          <p:cNvPr id="7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1847850" y="2642377"/>
            <a:ext cx="1610968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数据类型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1928050" y="3170897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基本类型：数值型、布尔型和字符串</a:t>
            </a:r>
          </a:p>
        </p:txBody>
      </p:sp>
      <p:sp>
        <p:nvSpPr>
          <p:cNvPr id="11" name="矩形 10"/>
          <p:cNvSpPr/>
          <p:nvPr/>
        </p:nvSpPr>
        <p:spPr>
          <a:xfrm>
            <a:off x="1928050" y="3622664"/>
            <a:ext cx="5101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复杂类型：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47850" y="4329749"/>
            <a:ext cx="1610968" cy="461665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数据类型</a:t>
            </a:r>
          </a:p>
        </p:txBody>
      </p:sp>
      <p:sp>
        <p:nvSpPr>
          <p:cNvPr id="13" name="矩形 12"/>
          <p:cNvSpPr/>
          <p:nvPr/>
        </p:nvSpPr>
        <p:spPr>
          <a:xfrm>
            <a:off x="1949648" y="4811240"/>
            <a:ext cx="4570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HiveQL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操作符类似于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操作符</a:t>
            </a:r>
          </a:p>
        </p:txBody>
      </p:sp>
      <p:sp>
        <p:nvSpPr>
          <p:cNvPr id="14" name="矩形 13"/>
          <p:cNvSpPr/>
          <p:nvPr/>
        </p:nvSpPr>
        <p:spPr>
          <a:xfrm>
            <a:off x="1949648" y="5256444"/>
            <a:ext cx="8884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提供了数理统计、字符串操作、条件操作等大量的内置函数</a:t>
            </a:r>
          </a:p>
        </p:txBody>
      </p:sp>
      <p:sp>
        <p:nvSpPr>
          <p:cNvPr id="15" name="矩形 14"/>
          <p:cNvSpPr/>
          <p:nvPr/>
        </p:nvSpPr>
        <p:spPr>
          <a:xfrm>
            <a:off x="1949648" y="5770764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用户还可以自己编写函数</a:t>
            </a:r>
          </a:p>
        </p:txBody>
      </p:sp>
    </p:spTree>
    <p:extLst>
      <p:ext uri="{BB962C8B-B14F-4D97-AF65-F5344CB8AC3E}">
        <p14:creationId xmlns:p14="http://schemas.microsoft.com/office/powerpoint/2010/main" val="4931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4" name="TextBox 3_1"/>
          <p:cNvSpPr txBox="1"/>
          <p:nvPr/>
        </p:nvSpPr>
        <p:spPr>
          <a:xfrm>
            <a:off x="1928049" y="808060"/>
            <a:ext cx="149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accent6"/>
                </a:solidFill>
              </a:rPr>
              <a:t>Hive</a:t>
            </a:r>
            <a:r>
              <a:rPr lang="zh-CN" altLang="en-US" sz="2400" b="1">
                <a:solidFill>
                  <a:schemeClr val="accent6"/>
                </a:solidFill>
              </a:rPr>
              <a:t>部署</a:t>
            </a:r>
          </a:p>
        </p:txBody>
      </p:sp>
      <p:sp>
        <p:nvSpPr>
          <p:cNvPr id="5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9" name="组合 28"/>
          <p:cNvGrpSpPr/>
          <p:nvPr/>
        </p:nvGrpSpPr>
        <p:grpSpPr>
          <a:xfrm>
            <a:off x="3633536" y="1612625"/>
            <a:ext cx="4852699" cy="4155713"/>
            <a:chOff x="2092951" y="1525433"/>
            <a:chExt cx="4852699" cy="4155713"/>
          </a:xfrm>
        </p:grpSpPr>
        <p:sp>
          <p:nvSpPr>
            <p:cNvPr id="13" name="等腰三角形 12"/>
            <p:cNvSpPr/>
            <p:nvPr/>
          </p:nvSpPr>
          <p:spPr>
            <a:xfrm>
              <a:off x="2844462" y="2118788"/>
              <a:ext cx="3382845" cy="2916246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4572000" y="2171544"/>
              <a:ext cx="0" cy="188610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2739063" y="4057649"/>
              <a:ext cx="1832937" cy="97738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 flipV="1">
              <a:off x="4598351" y="4109881"/>
              <a:ext cx="1661772" cy="906124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3925888" y="3411538"/>
              <a:ext cx="1292224" cy="1292224"/>
              <a:chOff x="3925888" y="2746376"/>
              <a:chExt cx="1292224" cy="1292224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925888" y="2746376"/>
                <a:ext cx="1292224" cy="129222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018002" y="3207822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</a:rPr>
                  <a:t>部署模式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889772" y="1525433"/>
              <a:ext cx="1292224" cy="1292224"/>
              <a:chOff x="3925888" y="2746376"/>
              <a:chExt cx="1292224" cy="129222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925888" y="2746376"/>
                <a:ext cx="1292224" cy="12922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018002" y="3207822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</a:rPr>
                  <a:t>内嵌模式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092951" y="4388922"/>
              <a:ext cx="1292224" cy="1292224"/>
              <a:chOff x="3925888" y="2746376"/>
              <a:chExt cx="1292224" cy="1292224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925888" y="2746376"/>
                <a:ext cx="1292224" cy="12922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018002" y="3207822"/>
                <a:ext cx="1107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solidFill>
                      <a:schemeClr val="bg1"/>
                    </a:solidFill>
                  </a:rPr>
                  <a:t>本地模式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653426" y="4388922"/>
              <a:ext cx="1292224" cy="1292224"/>
              <a:chOff x="3925888" y="2746376"/>
              <a:chExt cx="1292224" cy="1292224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925888" y="2746376"/>
                <a:ext cx="1292224" cy="12922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018002" y="3059698"/>
                <a:ext cx="110799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完全</a:t>
                </a:r>
                <a:endParaRPr lang="en-US" altLang="zh-CN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>
                    <a:solidFill>
                      <a:schemeClr val="bg1"/>
                    </a:solidFill>
                  </a:rPr>
                  <a:t>远程模式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5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55148" y="1985924"/>
            <a:ext cx="10963198" cy="21698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此模式是安装时的</a:t>
            </a:r>
            <a:r>
              <a:rPr lang="zh-CN" altLang="en-US" sz="2200" u="sng" dirty="0">
                <a:solidFill>
                  <a:srgbClr val="FF0000"/>
                </a:solidFill>
              </a:rPr>
              <a:t>默认部署模式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，此时</a:t>
            </a:r>
            <a:r>
              <a:rPr lang="zh-CN" altLang="en-US" sz="2200" u="sng" dirty="0">
                <a:solidFill>
                  <a:srgbClr val="FF0000"/>
                </a:solidFill>
              </a:rPr>
              <a:t>元数据存储在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一个内存数据库</a:t>
            </a:r>
            <a:r>
              <a:rPr lang="en-US" altLang="zh-CN" sz="2200" dirty="0">
                <a:solidFill>
                  <a:srgbClr val="FF0000"/>
                </a:solidFill>
              </a:rPr>
              <a:t>Derby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中，</a:t>
            </a:r>
            <a:r>
              <a:rPr lang="zh-CN" altLang="en-US" sz="2200" u="sng" dirty="0">
                <a:solidFill>
                  <a:srgbClr val="FF0000"/>
                </a:solidFill>
              </a:rPr>
              <a:t>并且所有组件（如数据库、元数据服务）都运行在</a:t>
            </a:r>
            <a:r>
              <a:rPr lang="zh-CN" altLang="en-US" sz="2400" b="1" u="sng" dirty="0">
                <a:solidFill>
                  <a:srgbClr val="FF0000"/>
                </a:solidFill>
              </a:rPr>
              <a:t>同一个进程内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这种模式下，</a:t>
            </a:r>
            <a:r>
              <a:rPr lang="zh-CN" altLang="en-US" sz="2200" u="sng" dirty="0">
                <a:solidFill>
                  <a:srgbClr val="FF0000"/>
                </a:solidFill>
              </a:rPr>
              <a:t>一段时间内只支持一个活动用户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但这种</a:t>
            </a:r>
            <a:r>
              <a:rPr lang="zh-CN" altLang="en-US" sz="2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模式配置简单，所需机器较少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，限于集群规模，本节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部署即采用这种模式。</a:t>
            </a:r>
          </a:p>
        </p:txBody>
      </p:sp>
      <p:sp>
        <p:nvSpPr>
          <p:cNvPr id="4" name="Rectangle 2_1"/>
          <p:cNvSpPr/>
          <p:nvPr/>
        </p:nvSpPr>
        <p:spPr>
          <a:xfrm>
            <a:off x="1723435" y="96021"/>
            <a:ext cx="2241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94787" y="766779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部署</a:t>
            </a:r>
          </a:p>
        </p:txBody>
      </p:sp>
      <p:sp>
        <p:nvSpPr>
          <p:cNvPr id="6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8" name="组合 7"/>
          <p:cNvGrpSpPr/>
          <p:nvPr/>
        </p:nvGrpSpPr>
        <p:grpSpPr>
          <a:xfrm>
            <a:off x="3965139" y="4526689"/>
            <a:ext cx="6405410" cy="1878671"/>
            <a:chOff x="2154715" y="2576312"/>
            <a:chExt cx="4676775" cy="1371672"/>
          </a:xfrm>
        </p:grpSpPr>
        <p:sp>
          <p:nvSpPr>
            <p:cNvPr id="9" name="矩形 8"/>
            <p:cNvSpPr/>
            <p:nvPr/>
          </p:nvSpPr>
          <p:spPr>
            <a:xfrm>
              <a:off x="2154715" y="2576312"/>
              <a:ext cx="4676775" cy="137167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329160" y="3024812"/>
              <a:ext cx="1201782" cy="78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Drive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38735" y="3024812"/>
              <a:ext cx="1333919" cy="78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Metastore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圆柱形 11"/>
            <p:cNvSpPr/>
            <p:nvPr/>
          </p:nvSpPr>
          <p:spPr>
            <a:xfrm>
              <a:off x="5680447" y="3024812"/>
              <a:ext cx="976872" cy="786513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Derby</a:t>
              </a:r>
              <a:endParaRPr lang="zh-CN" altLang="en-US" sz="2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06372" y="2576312"/>
              <a:ext cx="1501855" cy="33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Hive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服务进程</a:t>
              </a:r>
            </a:p>
          </p:txBody>
        </p:sp>
        <p:cxnSp>
          <p:nvCxnSpPr>
            <p:cNvPr id="14" name="直接箭头连接符 13"/>
            <p:cNvCxnSpPr>
              <a:endCxn id="11" idx="1"/>
            </p:cNvCxnSpPr>
            <p:nvPr/>
          </p:nvCxnSpPr>
          <p:spPr>
            <a:xfrm>
              <a:off x="3530942" y="3418068"/>
              <a:ext cx="407793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5272654" y="3418068"/>
              <a:ext cx="407793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1885985" y="1414537"/>
            <a:ext cx="1912777" cy="497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内嵌模式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6636747" y="1192054"/>
            <a:ext cx="5017720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Google</a:t>
            </a:r>
            <a:r>
              <a:rPr lang="zh-CN" altLang="en-US" sz="2400" dirty="0"/>
              <a:t>开发的交互式数据分析系统</a:t>
            </a:r>
            <a:endParaRPr lang="en-US" sz="2400" dirty="0"/>
          </a:p>
        </p:txBody>
      </p:sp>
      <p:cxnSp>
        <p:nvCxnSpPr>
          <p:cNvPr id="18" name="曲线连接符 17"/>
          <p:cNvCxnSpPr>
            <a:stCxn id="7" idx="2"/>
          </p:cNvCxnSpPr>
          <p:nvPr/>
        </p:nvCxnSpPr>
        <p:spPr>
          <a:xfrm rot="16200000" flipH="1">
            <a:off x="9554221" y="1245104"/>
            <a:ext cx="314229" cy="113145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678198" y="480368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solidFill>
                  <a:srgbClr val="FF0000"/>
                </a:solidFill>
              </a:rPr>
              <a:t>元数据存储</a:t>
            </a:r>
            <a:r>
              <a:rPr lang="zh-CN" altLang="en-US" u="sng" dirty="0" smtClean="0">
                <a:solidFill>
                  <a:srgbClr val="FF0000"/>
                </a:solidFill>
              </a:rPr>
              <a:t>在此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42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7314" y="733926"/>
            <a:ext cx="2468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spc="225" dirty="0" smtClean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3600" b="1" spc="225" dirty="0">
                <a:solidFill>
                  <a:srgbClr val="96C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zh-CN" altLang="en-US" sz="3600" b="1" spc="225" dirty="0">
              <a:solidFill>
                <a:srgbClr val="96C5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3800769" y="2535552"/>
            <a:ext cx="155187" cy="159935"/>
          </a:xfrm>
          <a:prstGeom prst="triangle">
            <a:avLst/>
          </a:prstGeom>
          <a:solidFill>
            <a:srgbClr val="96C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矩形 5"/>
          <p:cNvSpPr/>
          <p:nvPr/>
        </p:nvSpPr>
        <p:spPr>
          <a:xfrm>
            <a:off x="4058575" y="2407770"/>
            <a:ext cx="270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500" spc="225" dirty="0" smtClean="0">
                <a:latin typeface="+mn-ea"/>
              </a:rPr>
              <a:t>1  </a:t>
            </a:r>
            <a:r>
              <a:rPr lang="en-US" altLang="zh-CN" sz="3200" kern="500" spc="225" dirty="0">
                <a:latin typeface="+mn-ea"/>
              </a:rPr>
              <a:t>Hive</a:t>
            </a:r>
            <a:r>
              <a:rPr lang="zh-CN" altLang="en-US" sz="3200" kern="500" spc="225" dirty="0">
                <a:latin typeface="+mn-ea"/>
              </a:rPr>
              <a:t>简介</a:t>
            </a:r>
          </a:p>
        </p:txBody>
      </p:sp>
      <p:sp>
        <p:nvSpPr>
          <p:cNvPr id="7" name="矩形 6"/>
          <p:cNvSpPr/>
          <p:nvPr/>
        </p:nvSpPr>
        <p:spPr>
          <a:xfrm>
            <a:off x="4058575" y="2899437"/>
            <a:ext cx="270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kern="500" spc="225" dirty="0" smtClean="0">
                <a:latin typeface="+mn-ea"/>
              </a:rPr>
              <a:t>2  </a:t>
            </a:r>
            <a:r>
              <a:rPr lang="en-US" altLang="zh-CN" sz="3200" kern="500" spc="225" dirty="0">
                <a:latin typeface="+mn-ea"/>
              </a:rPr>
              <a:t>Hive</a:t>
            </a:r>
            <a:r>
              <a:rPr lang="zh-CN" altLang="en-US" sz="3200" kern="500" spc="225" dirty="0">
                <a:latin typeface="+mn-ea"/>
              </a:rPr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379259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818656" y="4425226"/>
            <a:ext cx="5968176" cy="1818143"/>
            <a:chOff x="2154715" y="4288978"/>
            <a:chExt cx="4502604" cy="1371672"/>
          </a:xfrm>
        </p:grpSpPr>
        <p:sp>
          <p:nvSpPr>
            <p:cNvPr id="17" name="矩形 16"/>
            <p:cNvSpPr/>
            <p:nvPr/>
          </p:nvSpPr>
          <p:spPr>
            <a:xfrm>
              <a:off x="2154715" y="4288978"/>
              <a:ext cx="3335655" cy="1371672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29160" y="4737478"/>
              <a:ext cx="1201782" cy="78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Drive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938735" y="4737478"/>
              <a:ext cx="1333918" cy="78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Metastore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圆柱形 19"/>
            <p:cNvSpPr/>
            <p:nvPr/>
          </p:nvSpPr>
          <p:spPr>
            <a:xfrm>
              <a:off x="5680447" y="4737478"/>
              <a:ext cx="976872" cy="786513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/>
                <a:t>DB</a:t>
              </a:r>
              <a:endParaRPr lang="zh-CN" altLang="en-US" sz="2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139413" y="4358269"/>
              <a:ext cx="1551854" cy="34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Hive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服务进程</a:t>
              </a:r>
            </a:p>
          </p:txBody>
        </p:sp>
        <p:cxnSp>
          <p:nvCxnSpPr>
            <p:cNvPr id="22" name="直接箭头连接符 21"/>
            <p:cNvCxnSpPr>
              <a:endCxn id="19" idx="1"/>
            </p:cNvCxnSpPr>
            <p:nvPr/>
          </p:nvCxnSpPr>
          <p:spPr>
            <a:xfrm>
              <a:off x="3530942" y="5130734"/>
              <a:ext cx="40779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272654" y="5130734"/>
              <a:ext cx="407793" cy="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25" name="TextBox 3_1"/>
          <p:cNvSpPr txBox="1"/>
          <p:nvPr/>
        </p:nvSpPr>
        <p:spPr>
          <a:xfrm>
            <a:off x="2073852" y="739650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部署</a:t>
            </a:r>
          </a:p>
        </p:txBody>
      </p:sp>
      <p:sp>
        <p:nvSpPr>
          <p:cNvPr id="26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1723435" y="1945387"/>
            <a:ext cx="10158619" cy="240065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此模式是</a:t>
            </a:r>
            <a:r>
              <a:rPr lang="en-US" altLang="zh-CN" sz="2400" u="sng" dirty="0">
                <a:solidFill>
                  <a:srgbClr val="FF0000"/>
                </a:solidFill>
              </a:rPr>
              <a:t>Hive</a:t>
            </a:r>
            <a:r>
              <a:rPr lang="zh-CN" altLang="en-US" sz="2400" u="sng" dirty="0">
                <a:solidFill>
                  <a:srgbClr val="FF0000"/>
                </a:solidFill>
              </a:rPr>
              <a:t>元数据服务依旧运行在</a:t>
            </a:r>
            <a:r>
              <a:rPr lang="en-US" altLang="zh-CN" sz="2400" u="sng" dirty="0">
                <a:solidFill>
                  <a:srgbClr val="FF0000"/>
                </a:solidFill>
              </a:rPr>
              <a:t>Hive</a:t>
            </a:r>
            <a:r>
              <a:rPr lang="zh-CN" altLang="en-US" sz="2400" u="sng" dirty="0">
                <a:solidFill>
                  <a:srgbClr val="FF0000"/>
                </a:solidFill>
              </a:rPr>
              <a:t>服务主进程中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但</a:t>
            </a:r>
            <a:r>
              <a:rPr lang="zh-CN" altLang="en-US" sz="2800" dirty="0">
                <a:solidFill>
                  <a:srgbClr val="FF0000"/>
                </a:solidFill>
              </a:rPr>
              <a:t>元数据</a:t>
            </a:r>
            <a:r>
              <a:rPr lang="zh-CN" altLang="en-US" sz="2400" dirty="0">
                <a:solidFill>
                  <a:srgbClr val="FF0000"/>
                </a:solidFill>
              </a:rPr>
              <a:t>存储在独立数据库中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（可以是远程机器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当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涉及元数据操作时，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服务中的元数据服务模块会通过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JDBC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和存储于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里的元数据数据库交互。</a:t>
            </a:r>
          </a:p>
        </p:txBody>
      </p:sp>
      <p:sp>
        <p:nvSpPr>
          <p:cNvPr id="27" name="矩形 26"/>
          <p:cNvSpPr/>
          <p:nvPr/>
        </p:nvSpPr>
        <p:spPr>
          <a:xfrm>
            <a:off x="1847851" y="1376721"/>
            <a:ext cx="1667935" cy="397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00"/>
                </a:solidFill>
              </a:rPr>
              <a:t>本地模式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8271032" y="4638515"/>
            <a:ext cx="3031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元数据</a:t>
            </a:r>
            <a:r>
              <a:rPr lang="zh-CN" altLang="en-US" dirty="0">
                <a:solidFill>
                  <a:srgbClr val="FF0000"/>
                </a:solidFill>
              </a:rPr>
              <a:t>存储在独立数据库中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7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Rectangle 2_1"/>
          <p:cNvSpPr/>
          <p:nvPr/>
        </p:nvSpPr>
        <p:spPr>
          <a:xfrm>
            <a:off x="1723435" y="96021"/>
            <a:ext cx="2241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94787" y="804342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部署</a:t>
            </a:r>
          </a:p>
        </p:txBody>
      </p:sp>
      <p:sp>
        <p:nvSpPr>
          <p:cNvPr id="6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1847851" y="1376721"/>
            <a:ext cx="2002971" cy="591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完全远程模式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847850" y="2048345"/>
            <a:ext cx="5012686" cy="3640513"/>
            <a:chOff x="499674" y="1930562"/>
            <a:chExt cx="5012686" cy="3640513"/>
          </a:xfrm>
        </p:grpSpPr>
        <p:sp>
          <p:nvSpPr>
            <p:cNvPr id="10" name="矩形 9"/>
            <p:cNvSpPr/>
            <p:nvPr/>
          </p:nvSpPr>
          <p:spPr>
            <a:xfrm>
              <a:off x="499674" y="1930562"/>
              <a:ext cx="1333919" cy="78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Beeline CL1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9674" y="3357563"/>
              <a:ext cx="1333919" cy="78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Hive CL1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502646" y="1930562"/>
              <a:ext cx="2002972" cy="78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Hive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服务进程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502646" y="3357563"/>
              <a:ext cx="1666748" cy="78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Remote</a:t>
              </a:r>
            </a:p>
            <a:p>
              <a:pPr algn="ctr"/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Metastore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502646" y="4784564"/>
              <a:ext cx="1666748" cy="786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Hcatalog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圆柱形 14"/>
            <p:cNvSpPr/>
            <p:nvPr/>
          </p:nvSpPr>
          <p:spPr>
            <a:xfrm>
              <a:off x="4535488" y="3357563"/>
              <a:ext cx="976872" cy="786513"/>
            </a:xfrm>
            <a:prstGeom prst="can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DB</a:t>
              </a:r>
              <a:endParaRPr lang="zh-CN" altLang="en-US" sz="2000" dirty="0"/>
            </a:p>
          </p:txBody>
        </p:sp>
        <p:cxnSp>
          <p:nvCxnSpPr>
            <p:cNvPr id="16" name="直接箭头连接符 15"/>
            <p:cNvCxnSpPr>
              <a:stCxn id="10" idx="3"/>
              <a:endCxn id="12" idx="1"/>
            </p:cNvCxnSpPr>
            <p:nvPr/>
          </p:nvCxnSpPr>
          <p:spPr>
            <a:xfrm>
              <a:off x="1833593" y="2323819"/>
              <a:ext cx="66905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833593" y="3750819"/>
              <a:ext cx="66905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2"/>
              <a:endCxn id="13" idx="0"/>
            </p:cNvCxnSpPr>
            <p:nvPr/>
          </p:nvCxnSpPr>
          <p:spPr>
            <a:xfrm flipH="1">
              <a:off x="3336020" y="2717075"/>
              <a:ext cx="168112" cy="64048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3" idx="2"/>
              <a:endCxn id="14" idx="0"/>
            </p:cNvCxnSpPr>
            <p:nvPr/>
          </p:nvCxnSpPr>
          <p:spPr>
            <a:xfrm>
              <a:off x="3336020" y="4144076"/>
              <a:ext cx="0" cy="640488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836565" y="3750819"/>
              <a:ext cx="669053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7019997" y="1721020"/>
            <a:ext cx="4794830" cy="19389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u="sng" dirty="0">
                <a:solidFill>
                  <a:srgbClr val="FF0000"/>
                </a:solidFill>
              </a:rPr>
              <a:t>元数据服务以独立进程运行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并且</a:t>
            </a:r>
            <a:r>
              <a:rPr lang="zh-CN" altLang="en-US" sz="2400" dirty="0">
                <a:solidFill>
                  <a:srgbClr val="FF0000"/>
                </a:solidFill>
              </a:rPr>
              <a:t>元数据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存储在</a:t>
            </a:r>
            <a:r>
              <a:rPr lang="zh-CN" altLang="en-US" sz="2800" dirty="0">
                <a:solidFill>
                  <a:srgbClr val="FF0000"/>
                </a:solidFill>
              </a:rPr>
              <a:t>一个独立的数据库里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692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Rectangle 2_1"/>
          <p:cNvSpPr/>
          <p:nvPr/>
        </p:nvSpPr>
        <p:spPr>
          <a:xfrm>
            <a:off x="1723435" y="96021"/>
            <a:ext cx="2241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94787" y="767542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部署</a:t>
            </a:r>
          </a:p>
        </p:txBody>
      </p:sp>
      <p:sp>
        <p:nvSpPr>
          <p:cNvPr id="6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847851" y="1376721"/>
            <a:ext cx="2346462" cy="6195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内嵌模式部署</a:t>
            </a:r>
          </a:p>
        </p:txBody>
      </p:sp>
      <p:sp>
        <p:nvSpPr>
          <p:cNvPr id="8" name="矩形 7"/>
          <p:cNvSpPr/>
          <p:nvPr/>
        </p:nvSpPr>
        <p:spPr>
          <a:xfrm>
            <a:off x="1672636" y="2063494"/>
            <a:ext cx="3457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）下载并安装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866534" y="2605481"/>
            <a:ext cx="8318866" cy="4551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root@iClient</a:t>
            </a:r>
            <a:r>
              <a:rPr lang="en-US" altLang="zh-CN" dirty="0">
                <a:solidFill>
                  <a:schemeClr val="bg1"/>
                </a:solidFill>
              </a:rPr>
              <a:t> ~]#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yum install hive</a:t>
            </a:r>
          </a:p>
        </p:txBody>
      </p:sp>
      <p:sp>
        <p:nvSpPr>
          <p:cNvPr id="10" name="矩形 9"/>
          <p:cNvSpPr/>
          <p:nvPr/>
        </p:nvSpPr>
        <p:spPr>
          <a:xfrm>
            <a:off x="1672635" y="3247046"/>
            <a:ext cx="4169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HDFS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里新建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存储目录。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866533" y="3819457"/>
            <a:ext cx="10060423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root@iClient</a:t>
            </a:r>
            <a:r>
              <a:rPr lang="en-US" altLang="zh-CN" dirty="0">
                <a:solidFill>
                  <a:schemeClr val="bg1"/>
                </a:solidFill>
              </a:rPr>
              <a:t> ~]#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–u 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–</a:t>
            </a:r>
            <a:r>
              <a:rPr lang="en-US" altLang="zh-CN" dirty="0" err="1">
                <a:solidFill>
                  <a:schemeClr val="bg1"/>
                </a:solidFill>
              </a:rPr>
              <a:t>mkdir</a:t>
            </a:r>
            <a:r>
              <a:rPr lang="en-US" altLang="zh-CN" dirty="0">
                <a:solidFill>
                  <a:schemeClr val="bg1"/>
                </a:solidFill>
              </a:rPr>
              <a:t> /user/hive            </a:t>
            </a:r>
            <a:r>
              <a:rPr lang="en-US" altLang="zh-CN" dirty="0">
                <a:solidFill>
                  <a:srgbClr val="FFFF00"/>
                </a:solidFill>
              </a:rPr>
              <a:t>#HDFS</a:t>
            </a:r>
            <a:r>
              <a:rPr lang="zh-CN" altLang="en-US" dirty="0">
                <a:solidFill>
                  <a:srgbClr val="FFFF00"/>
                </a:solidFill>
              </a:rPr>
              <a:t>里新建</a:t>
            </a:r>
            <a:r>
              <a:rPr lang="en-US" altLang="zh-CN" dirty="0">
                <a:solidFill>
                  <a:srgbClr val="FFFF00"/>
                </a:solidFill>
              </a:rPr>
              <a:t>Hive</a:t>
            </a:r>
            <a:r>
              <a:rPr lang="zh-CN" altLang="en-US" dirty="0">
                <a:solidFill>
                  <a:srgbClr val="FFFF00"/>
                </a:solidFill>
              </a:rPr>
              <a:t>存储目录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[</a:t>
            </a:r>
            <a:r>
              <a:rPr lang="en-US" altLang="zh-CN" dirty="0" err="1">
                <a:solidFill>
                  <a:schemeClr val="bg1"/>
                </a:solidFill>
              </a:rPr>
              <a:t>root@iClient</a:t>
            </a:r>
            <a:r>
              <a:rPr lang="en-US" altLang="zh-CN" dirty="0">
                <a:solidFill>
                  <a:schemeClr val="bg1"/>
                </a:solidFill>
              </a:rPr>
              <a:t> ~]#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–u 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hdfs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dfs</a:t>
            </a:r>
            <a:r>
              <a:rPr lang="en-US" altLang="zh-CN" dirty="0">
                <a:solidFill>
                  <a:schemeClr val="bg1"/>
                </a:solidFill>
              </a:rPr>
              <a:t> –</a:t>
            </a:r>
            <a:r>
              <a:rPr lang="en-US" altLang="zh-CN" dirty="0" err="1">
                <a:solidFill>
                  <a:schemeClr val="bg1"/>
                </a:solidFill>
              </a:rPr>
              <a:t>chmod</a:t>
            </a:r>
            <a:r>
              <a:rPr lang="en-US" altLang="zh-CN" dirty="0">
                <a:solidFill>
                  <a:schemeClr val="bg1"/>
                </a:solidFill>
              </a:rPr>
              <a:t> –R 1777 /user/hive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为目录设置适当权限</a:t>
            </a:r>
          </a:p>
        </p:txBody>
      </p:sp>
      <p:sp>
        <p:nvSpPr>
          <p:cNvPr id="12" name="矩形 11"/>
          <p:cNvSpPr/>
          <p:nvPr/>
        </p:nvSpPr>
        <p:spPr>
          <a:xfrm>
            <a:off x="1866534" y="4931888"/>
            <a:ext cx="1006042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只需</a:t>
            </a:r>
            <a:r>
              <a:rPr lang="zh-CN" altLang="en-US" sz="2400" u="sng" dirty="0">
                <a:solidFill>
                  <a:srgbClr val="FF0000"/>
                </a:solidFill>
              </a:rPr>
              <a:t>上述两步就可以直接使用</a:t>
            </a:r>
            <a:r>
              <a:rPr lang="en-US" altLang="zh-CN" sz="2400" u="sng" dirty="0">
                <a:solidFill>
                  <a:srgbClr val="FF0000"/>
                </a:solidFill>
              </a:rPr>
              <a:t>Hive</a:t>
            </a:r>
            <a:r>
              <a:rPr lang="zh-CN" altLang="en-US" sz="2400" u="sng" dirty="0">
                <a:solidFill>
                  <a:srgbClr val="FF0000"/>
                </a:solidFill>
              </a:rPr>
              <a:t>了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，当然，也可以</a:t>
            </a:r>
            <a:r>
              <a:rPr lang="zh-CN" altLang="en-US" sz="2400" u="sng" dirty="0">
                <a:solidFill>
                  <a:srgbClr val="FF0000"/>
                </a:solidFill>
              </a:rPr>
              <a:t>使用</a:t>
            </a:r>
            <a:r>
              <a:rPr lang="en-US" altLang="zh-CN" sz="2400" u="sng" dirty="0" err="1">
                <a:solidFill>
                  <a:srgbClr val="FF0000"/>
                </a:solidFill>
              </a:rPr>
              <a:t>jps</a:t>
            </a:r>
            <a:r>
              <a:rPr lang="zh-CN" altLang="en-US" sz="2400" u="sng" dirty="0">
                <a:solidFill>
                  <a:srgbClr val="FF0000"/>
                </a:solidFill>
              </a:rPr>
              <a:t>命令查看</a:t>
            </a:r>
            <a:r>
              <a:rPr lang="en-US" altLang="zh-CN" sz="2400" u="sng" dirty="0">
                <a:solidFill>
                  <a:srgbClr val="FF0000"/>
                </a:solidFill>
              </a:rPr>
              <a:t>Hive</a:t>
            </a:r>
            <a:r>
              <a:rPr lang="zh-CN" altLang="en-US" sz="2400" u="sng" dirty="0">
                <a:solidFill>
                  <a:srgbClr val="FF0000"/>
                </a:solidFill>
              </a:rPr>
              <a:t>进程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6601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13182" y="2089078"/>
            <a:ext cx="107210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6"/>
              </a:buClr>
            </a:pPr>
            <a:r>
              <a:rPr lang="zh-CN" altLang="en-US" sz="2400" b="1" dirty="0">
                <a:solidFill>
                  <a:srgbClr val="FF0000"/>
                </a:solidFill>
              </a:rPr>
              <a:t>按要求完成问题：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命令行接口，获取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函数列表并单独查询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函数用法。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里新建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表，并将表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6-6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中的数据载入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表中。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表中所有记录，查询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的记录，查询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值为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且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的记录，统计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member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中男性和女性出现次数。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6"/>
              </a:buClr>
              <a:buFont typeface="+mj-ea"/>
              <a:buAutoNum type="circleNumDbPlain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试比较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中“单词计数”和“统计男女出现次数”的异同点。</a:t>
            </a:r>
          </a:p>
        </p:txBody>
      </p:sp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1928049" y="808060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接口</a:t>
            </a:r>
          </a:p>
        </p:txBody>
      </p:sp>
      <p:sp>
        <p:nvSpPr>
          <p:cNvPr id="6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822322" y="1416818"/>
            <a:ext cx="1746039" cy="5867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6-5】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056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1982064" y="791594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6"/>
                </a:solidFill>
              </a:rPr>
              <a:t>Hive</a:t>
            </a:r>
            <a:r>
              <a:rPr lang="zh-CN" altLang="en-US" sz="2800" b="1" dirty="0">
                <a:solidFill>
                  <a:schemeClr val="accent6"/>
                </a:solidFill>
              </a:rPr>
              <a:t>接口</a:t>
            </a:r>
          </a:p>
        </p:txBody>
      </p:sp>
      <p:sp>
        <p:nvSpPr>
          <p:cNvPr id="6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1093305" y="1267703"/>
            <a:ext cx="110986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FF0000"/>
                </a:solidFill>
              </a:rPr>
              <a:t>问题</a:t>
            </a:r>
            <a:r>
              <a:rPr lang="zh-CN" altLang="en-US" sz="2200" dirty="0" smtClean="0">
                <a:solidFill>
                  <a:srgbClr val="FF0000"/>
                </a:solidFill>
              </a:rPr>
              <a:t>①</a:t>
            </a:r>
            <a:r>
              <a:rPr lang="en-US" altLang="zh-CN" sz="2200" dirty="0" smtClean="0">
                <a:solidFill>
                  <a:srgbClr val="FF0000"/>
                </a:solidFill>
              </a:rPr>
              <a:t>:</a:t>
            </a:r>
            <a:r>
              <a:rPr lang="zh-CN" altLang="en-US" sz="2200" dirty="0">
                <a:solidFill>
                  <a:srgbClr val="FF0000"/>
                </a:solidFill>
              </a:rPr>
              <a:t>进入</a:t>
            </a:r>
            <a:r>
              <a:rPr lang="en-US" altLang="zh-CN" sz="2200" dirty="0">
                <a:solidFill>
                  <a:srgbClr val="FF0000"/>
                </a:solidFill>
              </a:rPr>
              <a:t>Hive</a:t>
            </a:r>
            <a:r>
              <a:rPr lang="zh-CN" altLang="en-US" sz="2200" dirty="0">
                <a:solidFill>
                  <a:srgbClr val="FF0000"/>
                </a:solidFill>
              </a:rPr>
              <a:t>命令行接口，获取</a:t>
            </a:r>
            <a:r>
              <a:rPr lang="en-US" altLang="zh-CN" sz="2200" dirty="0">
                <a:solidFill>
                  <a:srgbClr val="FF0000"/>
                </a:solidFill>
              </a:rPr>
              <a:t>Hive</a:t>
            </a:r>
            <a:r>
              <a:rPr lang="zh-CN" altLang="en-US" sz="2200" dirty="0">
                <a:solidFill>
                  <a:srgbClr val="FF0000"/>
                </a:solidFill>
              </a:rPr>
              <a:t>函数列表并单独查询</a:t>
            </a:r>
            <a:r>
              <a:rPr lang="en-US" altLang="zh-CN" sz="2200" dirty="0">
                <a:solidFill>
                  <a:srgbClr val="FF0000"/>
                </a:solidFill>
              </a:rPr>
              <a:t>count</a:t>
            </a:r>
            <a:r>
              <a:rPr lang="zh-CN" altLang="en-US" sz="2200" dirty="0">
                <a:solidFill>
                  <a:srgbClr val="FF0000"/>
                </a:solidFill>
              </a:rPr>
              <a:t>函数</a:t>
            </a:r>
            <a:r>
              <a:rPr lang="zh-CN" altLang="en-US" sz="2200" dirty="0" smtClean="0">
                <a:solidFill>
                  <a:srgbClr val="FF0000"/>
                </a:solidFill>
              </a:rPr>
              <a:t>用法</a:t>
            </a:r>
            <a:r>
              <a:rPr lang="en-US" altLang="zh-CN" sz="22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简单，参考下面两条命令即可，注意本题所有操作都在</a:t>
            </a:r>
            <a:r>
              <a:rPr lang="en-US" altLang="zh-CN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iClient</a:t>
            </a: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上执行，为方便载入数据，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93305" y="2493246"/>
            <a:ext cx="10674625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[</a:t>
            </a:r>
            <a:r>
              <a:rPr lang="en-US" altLang="zh-CN" sz="2000" dirty="0" err="1">
                <a:solidFill>
                  <a:schemeClr val="bg1"/>
                </a:solidFill>
              </a:rPr>
              <a:t>root@iClient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</a:rPr>
              <a:t>~]# Hive                                                              </a:t>
            </a:r>
            <a:r>
              <a:rPr lang="en-US" altLang="zh-CN" sz="2000" dirty="0" smtClean="0">
                <a:solidFill>
                  <a:schemeClr val="accent4"/>
                </a:solidFill>
              </a:rPr>
              <a:t>#</a:t>
            </a:r>
            <a:r>
              <a:rPr lang="zh-CN" altLang="en-US" sz="2000" dirty="0" smtClean="0">
                <a:solidFill>
                  <a:srgbClr val="FFFF00"/>
                </a:solidFill>
              </a:rPr>
              <a:t>进入</a:t>
            </a:r>
            <a:r>
              <a:rPr lang="en-US" altLang="zh-CN" sz="2000" dirty="0" smtClean="0">
                <a:solidFill>
                  <a:srgbClr val="FFFF00"/>
                </a:solidFill>
              </a:rPr>
              <a:t>Hive</a:t>
            </a:r>
            <a:r>
              <a:rPr lang="zh-CN" altLang="en-US" sz="2000" dirty="0" smtClean="0">
                <a:solidFill>
                  <a:srgbClr val="FFFF00"/>
                </a:solidFill>
              </a:rPr>
              <a:t>命令行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hive&gt;show functions;                                                                </a:t>
            </a:r>
            <a:r>
              <a:rPr lang="en-US" altLang="zh-CN" sz="2000" dirty="0">
                <a:solidFill>
                  <a:schemeClr val="accent4"/>
                </a:solidFill>
              </a:rPr>
              <a:t>#</a:t>
            </a:r>
            <a:r>
              <a:rPr lang="zh-CN" altLang="en-US" sz="2000" dirty="0">
                <a:solidFill>
                  <a:srgbClr val="FFFF00"/>
                </a:solidFill>
              </a:rPr>
              <a:t>获取</a:t>
            </a:r>
            <a:r>
              <a:rPr lang="en-US" altLang="zh-CN" sz="2000" dirty="0" err="1">
                <a:solidFill>
                  <a:srgbClr val="FFFF00"/>
                </a:solidFill>
              </a:rPr>
              <a:t>Hhive</a:t>
            </a:r>
            <a:r>
              <a:rPr lang="zh-CN" altLang="en-US" sz="2000" dirty="0" smtClean="0">
                <a:solidFill>
                  <a:srgbClr val="FFFF00"/>
                </a:solidFill>
              </a:rPr>
              <a:t>所有</a:t>
            </a:r>
            <a:r>
              <a:rPr lang="zh-CN" altLang="en-US" sz="2000" dirty="0">
                <a:solidFill>
                  <a:srgbClr val="FFFF00"/>
                </a:solidFill>
              </a:rPr>
              <a:t>函数列表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</a:rPr>
              <a:t>hive&gt;describe function count;                                                 </a:t>
            </a:r>
            <a:r>
              <a:rPr lang="en-US" altLang="zh-CN" sz="2000" dirty="0">
                <a:solidFill>
                  <a:schemeClr val="accent4"/>
                </a:solidFill>
              </a:rPr>
              <a:t> #</a:t>
            </a:r>
            <a:r>
              <a:rPr lang="zh-CN" altLang="en-US" sz="2000" dirty="0">
                <a:solidFill>
                  <a:srgbClr val="FFFF00"/>
                </a:solidFill>
              </a:rPr>
              <a:t>查看</a:t>
            </a:r>
            <a:r>
              <a:rPr lang="en-US" altLang="zh-CN" sz="2000" dirty="0">
                <a:solidFill>
                  <a:srgbClr val="FFFF00"/>
                </a:solidFill>
              </a:rPr>
              <a:t>count</a:t>
            </a:r>
            <a:r>
              <a:rPr lang="zh-CN" altLang="en-US" sz="2000" dirty="0">
                <a:solidFill>
                  <a:srgbClr val="FFFF00"/>
                </a:solidFill>
              </a:rPr>
              <a:t>函数用法</a:t>
            </a:r>
          </a:p>
        </p:txBody>
      </p:sp>
      <p:sp>
        <p:nvSpPr>
          <p:cNvPr id="10" name="矩形 9"/>
          <p:cNvSpPr/>
          <p:nvPr/>
        </p:nvSpPr>
        <p:spPr>
          <a:xfrm>
            <a:off x="1093305" y="4115549"/>
            <a:ext cx="1093304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rgbClr val="FF0000"/>
                </a:solidFill>
              </a:rPr>
              <a:t>问题②</a:t>
            </a:r>
            <a:r>
              <a:rPr lang="en-US" altLang="zh-CN" sz="2200" dirty="0" smtClean="0">
                <a:solidFill>
                  <a:srgbClr val="FF0000"/>
                </a:solidFill>
              </a:rPr>
              <a:t>: </a:t>
            </a:r>
            <a:r>
              <a:rPr lang="zh-CN" altLang="en-US" sz="2200" dirty="0" smtClean="0">
                <a:solidFill>
                  <a:srgbClr val="FF0000"/>
                </a:solidFill>
              </a:rPr>
              <a:t>在</a:t>
            </a:r>
            <a:r>
              <a:rPr lang="en-US" altLang="zh-CN" sz="2200" dirty="0">
                <a:solidFill>
                  <a:srgbClr val="FF0000"/>
                </a:solidFill>
              </a:rPr>
              <a:t>Hive</a:t>
            </a:r>
            <a:r>
              <a:rPr lang="zh-CN" altLang="en-US" sz="2200" dirty="0">
                <a:solidFill>
                  <a:srgbClr val="FF0000"/>
                </a:solidFill>
              </a:rPr>
              <a:t>里新建</a:t>
            </a:r>
            <a:r>
              <a:rPr lang="en-US" altLang="zh-CN" sz="2200" dirty="0">
                <a:solidFill>
                  <a:srgbClr val="FF0000"/>
                </a:solidFill>
              </a:rPr>
              <a:t>member</a:t>
            </a:r>
            <a:r>
              <a:rPr lang="zh-CN" altLang="en-US" sz="2200" dirty="0">
                <a:solidFill>
                  <a:srgbClr val="FF0000"/>
                </a:solidFill>
              </a:rPr>
              <a:t>表，并将表</a:t>
            </a:r>
            <a:r>
              <a:rPr lang="en-US" altLang="zh-CN" sz="2200" dirty="0">
                <a:solidFill>
                  <a:srgbClr val="FF0000"/>
                </a:solidFill>
              </a:rPr>
              <a:t>6-6</a:t>
            </a:r>
            <a:r>
              <a:rPr lang="zh-CN" altLang="en-US" sz="2200" dirty="0">
                <a:solidFill>
                  <a:srgbClr val="FF0000"/>
                </a:solidFill>
              </a:rPr>
              <a:t>中的数据载入</a:t>
            </a:r>
            <a:r>
              <a:rPr lang="en-US" altLang="zh-CN" sz="2200" dirty="0">
                <a:solidFill>
                  <a:srgbClr val="FF0000"/>
                </a:solidFill>
              </a:rPr>
              <a:t>Hive</a:t>
            </a:r>
            <a:r>
              <a:rPr lang="zh-CN" altLang="en-US" sz="2200" dirty="0">
                <a:solidFill>
                  <a:srgbClr val="FF0000"/>
                </a:solidFill>
              </a:rPr>
              <a:t>里的</a:t>
            </a:r>
            <a:r>
              <a:rPr lang="en-US" altLang="zh-CN" sz="2200" dirty="0">
                <a:solidFill>
                  <a:srgbClr val="FF0000"/>
                </a:solidFill>
              </a:rPr>
              <a:t>member</a:t>
            </a:r>
            <a:r>
              <a:rPr lang="zh-CN" altLang="en-US" sz="2200" dirty="0">
                <a:solidFill>
                  <a:srgbClr val="FF0000"/>
                </a:solidFill>
              </a:rPr>
              <a:t>表中</a:t>
            </a:r>
            <a:r>
              <a:rPr lang="zh-CN" altLang="en-US" sz="2200" dirty="0" smtClean="0">
                <a:solidFill>
                  <a:srgbClr val="FF0000"/>
                </a:solidFill>
              </a:rPr>
              <a:t>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我们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首先为表准备数据，即在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iClient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目录“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/root”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下新建文件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memberData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并写入如下内容，注意记录间为</a:t>
            </a:r>
            <a:r>
              <a:rPr lang="zh-CN" altLang="en-US" sz="2200" dirty="0">
                <a:solidFill>
                  <a:srgbClr val="FF0000"/>
                </a:solidFill>
              </a:rPr>
              <a:t>换行符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sz="2200" dirty="0">
                <a:solidFill>
                  <a:srgbClr val="FF0000"/>
                </a:solidFill>
              </a:rPr>
              <a:t>字段间以</a:t>
            </a:r>
            <a:r>
              <a:rPr lang="en-US" altLang="zh-CN" sz="2200" dirty="0">
                <a:solidFill>
                  <a:srgbClr val="FF0000"/>
                </a:solidFill>
              </a:rPr>
              <a:t>Tab</a:t>
            </a:r>
            <a:r>
              <a:rPr lang="zh-CN" altLang="en-US" sz="2200" dirty="0">
                <a:solidFill>
                  <a:srgbClr val="FF0000"/>
                </a:solidFill>
              </a:rPr>
              <a:t>键分割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8103038" y="5280603"/>
            <a:ext cx="3664892" cy="1338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201401 </a:t>
            </a:r>
            <a:r>
              <a:rPr lang="en-US" altLang="zh-CN" dirty="0" err="1">
                <a:solidFill>
                  <a:schemeClr val="bg1"/>
                </a:solidFill>
              </a:rPr>
              <a:t>aa</a:t>
            </a:r>
            <a:r>
              <a:rPr lang="en-US" altLang="zh-CN" dirty="0">
                <a:solidFill>
                  <a:schemeClr val="bg1"/>
                </a:solidFill>
              </a:rPr>
              <a:t> 0 21 e0 p3 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201402 bb 1 22 e1 p2 l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201403 cc 1 22 e2 p1 m</a:t>
            </a:r>
          </a:p>
        </p:txBody>
      </p:sp>
    </p:spTree>
    <p:extLst>
      <p:ext uri="{BB962C8B-B14F-4D97-AF65-F5344CB8AC3E}">
        <p14:creationId xmlns:p14="http://schemas.microsoft.com/office/powerpoint/2010/main" val="2565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730C6D-5BB4-4F63-9D16-9EBF769D35D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1982064" y="787196"/>
            <a:ext cx="149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Hive</a:t>
            </a:r>
            <a:r>
              <a:rPr lang="zh-CN" altLang="en-US" sz="2400" b="1" dirty="0">
                <a:solidFill>
                  <a:schemeClr val="accent6"/>
                </a:solidFill>
              </a:rPr>
              <a:t>接口</a:t>
            </a:r>
          </a:p>
        </p:txBody>
      </p:sp>
      <p:sp>
        <p:nvSpPr>
          <p:cNvPr id="6" name="Oval 4_1"/>
          <p:cNvSpPr/>
          <p:nvPr/>
        </p:nvSpPr>
        <p:spPr>
          <a:xfrm>
            <a:off x="1822322" y="954366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457200" y="1333834"/>
            <a:ext cx="11734800" cy="50783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hive&gt;show tables;</a:t>
            </a:r>
            <a:r>
              <a:rPr lang="en-US" altLang="zh-CN" dirty="0">
                <a:solidFill>
                  <a:schemeClr val="accent4"/>
                </a:solidFill>
              </a:rPr>
              <a:t>            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查看当前</a:t>
            </a:r>
            <a:r>
              <a:rPr lang="en-US" altLang="zh-CN" dirty="0">
                <a:solidFill>
                  <a:srgbClr val="FFFF00"/>
                </a:solidFill>
              </a:rPr>
              <a:t>Hive</a:t>
            </a:r>
            <a:r>
              <a:rPr lang="zh-CN" altLang="en-US" dirty="0">
                <a:solidFill>
                  <a:srgbClr val="FFFF00"/>
                </a:solidFill>
              </a:rPr>
              <a:t>仓库中所有表（以确定当前无</a:t>
            </a:r>
            <a:r>
              <a:rPr lang="en-US" altLang="zh-CN" dirty="0">
                <a:solidFill>
                  <a:srgbClr val="FFFF00"/>
                </a:solidFill>
              </a:rPr>
              <a:t>member</a:t>
            </a:r>
            <a:r>
              <a:rPr lang="zh-CN" altLang="en-US" dirty="0">
                <a:solidFill>
                  <a:srgbClr val="FFFF00"/>
                </a:solidFill>
              </a:rPr>
              <a:t>表）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hive&gt;create table member(id </a:t>
            </a:r>
            <a:r>
              <a:rPr lang="en-US" altLang="zh-CN" dirty="0" err="1">
                <a:solidFill>
                  <a:schemeClr val="bg1"/>
                </a:solidFill>
              </a:rPr>
              <a:t>int,name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string,gender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tinyint,age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tinyint,edu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string,prof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string,income</a:t>
            </a:r>
            <a:r>
              <a:rPr lang="en-US" altLang="zh-CN" dirty="0">
                <a:solidFill>
                  <a:schemeClr val="bg1"/>
                </a:solidFill>
              </a:rPr>
              <a:t> string)row format delimited fields terminated by '\t';      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使用合适字段与类型，新建</a:t>
            </a:r>
            <a:r>
              <a:rPr lang="en-US" altLang="zh-CN" dirty="0">
                <a:solidFill>
                  <a:srgbClr val="FFFF00"/>
                </a:solidFill>
              </a:rPr>
              <a:t>member</a:t>
            </a:r>
            <a:r>
              <a:rPr lang="zh-CN" altLang="en-US" dirty="0">
                <a:solidFill>
                  <a:srgbClr val="FFFF00"/>
                </a:solidFill>
              </a:rPr>
              <a:t>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hive&gt;show tables;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再次查看，将显示</a:t>
            </a:r>
            <a:r>
              <a:rPr lang="en-US" altLang="zh-CN" dirty="0">
                <a:solidFill>
                  <a:srgbClr val="FFFF00"/>
                </a:solidFill>
              </a:rPr>
              <a:t>member</a:t>
            </a:r>
            <a:r>
              <a:rPr lang="zh-CN" altLang="en-US" dirty="0">
                <a:solidFill>
                  <a:srgbClr val="FFFF00"/>
                </a:solidFill>
              </a:rPr>
              <a:t>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hive&gt;load data local </a:t>
            </a:r>
            <a:r>
              <a:rPr lang="en-US" altLang="zh-CN" dirty="0" err="1">
                <a:solidFill>
                  <a:schemeClr val="bg1"/>
                </a:solidFill>
              </a:rPr>
              <a:t>inpath</a:t>
            </a:r>
            <a:r>
              <a:rPr lang="en-US" altLang="zh-CN" dirty="0">
                <a:solidFill>
                  <a:schemeClr val="bg1"/>
                </a:solidFill>
              </a:rPr>
              <a:t> '/root/</a:t>
            </a:r>
            <a:r>
              <a:rPr lang="en-US" altLang="zh-CN" dirty="0" err="1">
                <a:solidFill>
                  <a:schemeClr val="bg1"/>
                </a:solidFill>
              </a:rPr>
              <a:t>memberData</a:t>
            </a:r>
            <a:r>
              <a:rPr lang="en-US" altLang="zh-CN" dirty="0">
                <a:solidFill>
                  <a:schemeClr val="bg1"/>
                </a:solidFill>
              </a:rPr>
              <a:t>' into table member;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将本地文件</a:t>
            </a:r>
            <a:r>
              <a:rPr lang="en-US" altLang="zh-CN" dirty="0" err="1">
                <a:solidFill>
                  <a:srgbClr val="FFFF00"/>
                </a:solidFill>
              </a:rPr>
              <a:t>memberData</a:t>
            </a:r>
            <a:r>
              <a:rPr lang="zh-CN" altLang="en-US" dirty="0">
                <a:solidFill>
                  <a:srgbClr val="FFFF00"/>
                </a:solidFill>
              </a:rPr>
              <a:t>载入</a:t>
            </a:r>
            <a:r>
              <a:rPr lang="en-US" altLang="zh-CN" dirty="0">
                <a:solidFill>
                  <a:srgbClr val="FFFF00"/>
                </a:solidFill>
              </a:rPr>
              <a:t>HDFS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hive&gt;select * from member;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查看表中所有记录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hive&gt;select * from member where gender=1;             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查看表中</a:t>
            </a:r>
            <a:r>
              <a:rPr lang="en-US" altLang="zh-CN" dirty="0">
                <a:solidFill>
                  <a:srgbClr val="FFFF00"/>
                </a:solidFill>
              </a:rPr>
              <a:t>gender</a:t>
            </a:r>
            <a:r>
              <a:rPr lang="zh-CN" altLang="en-US" dirty="0">
                <a:solidFill>
                  <a:srgbClr val="FFFF00"/>
                </a:solidFill>
              </a:rPr>
              <a:t>值为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的记录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hive&gt;select * from member where gender=1 AND age=23;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查看表中</a:t>
            </a:r>
            <a:r>
              <a:rPr lang="en-US" altLang="zh-CN" dirty="0">
                <a:solidFill>
                  <a:srgbClr val="FFFF00"/>
                </a:solidFill>
              </a:rPr>
              <a:t>gender</a:t>
            </a:r>
            <a:r>
              <a:rPr lang="zh-CN" altLang="en-US" dirty="0">
                <a:solidFill>
                  <a:srgbClr val="FFFF00"/>
                </a:solidFill>
              </a:rPr>
              <a:t>值为</a:t>
            </a:r>
            <a:r>
              <a:rPr lang="en-US" altLang="zh-CN" dirty="0">
                <a:solidFill>
                  <a:srgbClr val="FFFF00"/>
                </a:solidFill>
              </a:rPr>
              <a:t>1</a:t>
            </a:r>
            <a:r>
              <a:rPr lang="zh-CN" altLang="en-US" dirty="0">
                <a:solidFill>
                  <a:srgbClr val="FFFF00"/>
                </a:solidFill>
              </a:rPr>
              <a:t>且</a:t>
            </a:r>
            <a:r>
              <a:rPr lang="en-US" altLang="zh-CN" dirty="0">
                <a:solidFill>
                  <a:srgbClr val="FFFF00"/>
                </a:solidFill>
              </a:rPr>
              <a:t>age</a:t>
            </a:r>
            <a:r>
              <a:rPr lang="zh-CN" altLang="en-US" dirty="0">
                <a:solidFill>
                  <a:srgbClr val="FFFF00"/>
                </a:solidFill>
              </a:rPr>
              <a:t>为</a:t>
            </a:r>
            <a:r>
              <a:rPr lang="en-US" altLang="zh-CN" dirty="0">
                <a:solidFill>
                  <a:srgbClr val="FFFF00"/>
                </a:solidFill>
              </a:rPr>
              <a:t>23</a:t>
            </a:r>
            <a:r>
              <a:rPr lang="zh-CN" altLang="en-US" dirty="0">
                <a:solidFill>
                  <a:srgbClr val="FFFF00"/>
                </a:solidFill>
              </a:rPr>
              <a:t>的记录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hive&gt;select </a:t>
            </a:r>
            <a:r>
              <a:rPr lang="en-US" altLang="zh-CN" dirty="0" err="1">
                <a:solidFill>
                  <a:schemeClr val="bg1"/>
                </a:solidFill>
              </a:rPr>
              <a:t>gender,count</a:t>
            </a:r>
            <a:r>
              <a:rPr lang="en-US" altLang="zh-CN" dirty="0">
                <a:solidFill>
                  <a:schemeClr val="bg1"/>
                </a:solidFill>
              </a:rPr>
              <a:t>(*) from member group by gender;  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统计男女出现总次数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hive&gt;drop table member;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删除</a:t>
            </a:r>
            <a:r>
              <a:rPr lang="en-US" altLang="zh-CN" dirty="0">
                <a:solidFill>
                  <a:srgbClr val="FFFF00"/>
                </a:solidFill>
              </a:rPr>
              <a:t>member</a:t>
            </a:r>
            <a:r>
              <a:rPr lang="zh-CN" altLang="en-US" dirty="0">
                <a:solidFill>
                  <a:srgbClr val="FFFF00"/>
                </a:solidFill>
              </a:rPr>
              <a:t>表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hive&gt;quit;                                               </a:t>
            </a:r>
            <a:r>
              <a:rPr lang="en-US" altLang="zh-CN" dirty="0">
                <a:solidFill>
                  <a:srgbClr val="FFFF00"/>
                </a:solidFill>
              </a:rPr>
              <a:t>#</a:t>
            </a:r>
            <a:r>
              <a:rPr lang="zh-CN" altLang="en-US" dirty="0">
                <a:solidFill>
                  <a:srgbClr val="FFFF00"/>
                </a:solidFill>
              </a:rPr>
              <a:t>退出</a:t>
            </a:r>
            <a:r>
              <a:rPr lang="en-US" altLang="zh-CN" dirty="0">
                <a:solidFill>
                  <a:srgbClr val="FFFF00"/>
                </a:solidFill>
              </a:rPr>
              <a:t>Hive</a:t>
            </a:r>
            <a:r>
              <a:rPr lang="zh-CN" altLang="en-US" dirty="0">
                <a:solidFill>
                  <a:srgbClr val="FFFF00"/>
                </a:solidFill>
              </a:rPr>
              <a:t>命令行接口</a:t>
            </a:r>
          </a:p>
        </p:txBody>
      </p:sp>
    </p:spTree>
    <p:extLst>
      <p:ext uri="{BB962C8B-B14F-4D97-AF65-F5344CB8AC3E}">
        <p14:creationId xmlns:p14="http://schemas.microsoft.com/office/powerpoint/2010/main" val="3248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723435" y="1384939"/>
            <a:ext cx="9941580" cy="80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09451" y="592902"/>
            <a:ext cx="6796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Hive</a:t>
            </a:r>
            <a:r>
              <a:rPr lang="zh-CN" altLang="en-US" sz="2800" b="1" dirty="0"/>
              <a:t>中</a:t>
            </a:r>
            <a:r>
              <a:rPr lang="en-US" altLang="zh-CN" sz="2800" b="1" dirty="0"/>
              <a:t>SQL</a:t>
            </a:r>
            <a:r>
              <a:rPr lang="zh-CN" altLang="en-US" sz="2800" b="1" dirty="0"/>
              <a:t>查询转换成</a:t>
            </a:r>
            <a:r>
              <a:rPr lang="en-US" altLang="zh-CN" sz="2800" b="1" dirty="0"/>
              <a:t>MR</a:t>
            </a:r>
            <a:r>
              <a:rPr lang="zh-CN" altLang="en-US" sz="2800" b="1" dirty="0"/>
              <a:t>作业的过程</a:t>
            </a:r>
          </a:p>
        </p:txBody>
      </p:sp>
      <p:sp>
        <p:nvSpPr>
          <p:cNvPr id="6" name="Oval 4_1"/>
          <p:cNvSpPr/>
          <p:nvPr/>
        </p:nvSpPr>
        <p:spPr>
          <a:xfrm>
            <a:off x="1822322" y="81521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723435" y="2633437"/>
            <a:ext cx="924422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HQL</a:t>
            </a:r>
            <a:r>
              <a:rPr lang="zh-CN" altLang="en-US" sz="2400" dirty="0"/>
              <a:t>首先进入驱动模块，由驱动模块中的编译器解析编译，并由优化器对该操作进行优化计算，然后交给执行器去执行。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22322" y="1557159"/>
            <a:ext cx="9770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Hive</a:t>
            </a:r>
            <a:r>
              <a:rPr lang="zh-CN" altLang="en-US" sz="2400" dirty="0"/>
              <a:t>接收到一条</a:t>
            </a:r>
            <a:r>
              <a:rPr lang="en-US" altLang="zh-CN" sz="2400" dirty="0"/>
              <a:t>HQL</a:t>
            </a:r>
            <a:r>
              <a:rPr lang="zh-CN" altLang="en-US" sz="2400" dirty="0"/>
              <a:t>语句后，需要与</a:t>
            </a:r>
            <a:r>
              <a:rPr lang="en-US" altLang="zh-CN" sz="2400" dirty="0" err="1"/>
              <a:t>Hadoop</a:t>
            </a:r>
            <a:r>
              <a:rPr lang="zh-CN" altLang="en-US" sz="2400" dirty="0"/>
              <a:t>交互工作来完成该操作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22322" y="4040856"/>
            <a:ext cx="924422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执行器通常启动一个或多个</a:t>
            </a:r>
            <a:r>
              <a:rPr lang="en-US" altLang="zh-CN" sz="2400" dirty="0" smtClean="0"/>
              <a:t>MR</a:t>
            </a:r>
            <a:r>
              <a:rPr lang="zh-CN" altLang="en-US" sz="2400" dirty="0" smtClean="0"/>
              <a:t>任务，有时候也不启动</a:t>
            </a:r>
            <a:endParaRPr lang="en-US" altLang="zh-CN" sz="2400" dirty="0" smtClean="0"/>
          </a:p>
          <a:p>
            <a:r>
              <a:rPr lang="zh-CN" altLang="en-US" sz="2400" dirty="0" smtClean="0"/>
              <a:t>（如</a:t>
            </a:r>
            <a:r>
              <a:rPr lang="en-US" altLang="zh-CN" sz="2400" dirty="0" smtClean="0">
                <a:solidFill>
                  <a:srgbClr val="FF0000"/>
                </a:solidFill>
              </a:rPr>
              <a:t>SELECT </a:t>
            </a:r>
            <a:r>
              <a:rPr lang="zh-CN" altLang="en-US" sz="2400" dirty="0" smtClean="0">
                <a:solidFill>
                  <a:srgbClr val="FF0000"/>
                </a:solidFill>
              </a:rPr>
              <a:t>* </a:t>
            </a:r>
            <a:r>
              <a:rPr lang="en-US" altLang="zh-CN" sz="2400" dirty="0" smtClean="0">
                <a:solidFill>
                  <a:srgbClr val="FF0000"/>
                </a:solidFill>
              </a:rPr>
              <a:t>FROM tb1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全表扫描，不存在投影和选择操作）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4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09451" y="592902"/>
            <a:ext cx="8148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Hive</a:t>
            </a:r>
            <a:r>
              <a:rPr lang="zh-CN" altLang="en-US" sz="2800" dirty="0"/>
              <a:t>中</a:t>
            </a:r>
            <a:r>
              <a:rPr lang="en-US" sz="2800" dirty="0"/>
              <a:t>SQL</a:t>
            </a:r>
            <a:r>
              <a:rPr lang="zh-CN" altLang="en-US" sz="2800" dirty="0"/>
              <a:t>查询的</a:t>
            </a:r>
            <a:r>
              <a:rPr lang="en-US" sz="2800" dirty="0" err="1"/>
              <a:t>MapReduce</a:t>
            </a:r>
            <a:r>
              <a:rPr lang="zh-CN" altLang="en-US" sz="2800" dirty="0"/>
              <a:t>作业转化过程</a:t>
            </a:r>
            <a:endParaRPr lang="zh-CN" altLang="en-US" sz="2800" b="1" dirty="0"/>
          </a:p>
        </p:txBody>
      </p:sp>
      <p:sp>
        <p:nvSpPr>
          <p:cNvPr id="6" name="Oval 4_1"/>
          <p:cNvSpPr/>
          <p:nvPr/>
        </p:nvSpPr>
        <p:spPr>
          <a:xfrm>
            <a:off x="1822322" y="81521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170" name="Picture 2" descr="Hive中SQL查询的MapReduce作业转化过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26" y="1116122"/>
            <a:ext cx="3575507" cy="543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09451" y="592902"/>
            <a:ext cx="673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Hive </a:t>
            </a:r>
            <a:r>
              <a:rPr lang="en-US" sz="2800" dirty="0" smtClean="0"/>
              <a:t>HA</a:t>
            </a:r>
            <a:r>
              <a:rPr lang="zh-CN" altLang="en-US" sz="2800" dirty="0" smtClean="0"/>
              <a:t>（</a:t>
            </a: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zh-CN" altLang="en-US" sz="2800" dirty="0" smtClean="0"/>
              <a:t>）基本原理</a:t>
            </a:r>
            <a:endParaRPr lang="zh-CN" altLang="en-US" sz="2800" dirty="0"/>
          </a:p>
        </p:txBody>
      </p:sp>
      <p:sp>
        <p:nvSpPr>
          <p:cNvPr id="6" name="Oval 4_1"/>
          <p:cNvSpPr/>
          <p:nvPr/>
        </p:nvSpPr>
        <p:spPr>
          <a:xfrm>
            <a:off x="1822322" y="81521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723435" y="1953290"/>
            <a:ext cx="909034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在实际应用中，</a:t>
            </a:r>
            <a:r>
              <a:rPr lang="en-US" altLang="zh-CN" sz="2400" dirty="0">
                <a:solidFill>
                  <a:srgbClr val="FF0000"/>
                </a:solidFill>
              </a:rPr>
              <a:t>Hive</a:t>
            </a:r>
            <a:r>
              <a:rPr lang="zh-CN" altLang="en-US" sz="2400" dirty="0">
                <a:solidFill>
                  <a:srgbClr val="FF0000"/>
                </a:solidFill>
              </a:rPr>
              <a:t>也暴露出不稳定的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zh-CN" altLang="en-US" sz="2400" dirty="0"/>
              <a:t>极少数情况下，会出现端口不响应或进程丢失问题。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23437" y="3217050"/>
            <a:ext cx="6844093" cy="701895"/>
            <a:chOff x="1822322" y="3011960"/>
            <a:chExt cx="20944712" cy="396836"/>
          </a:xfrm>
        </p:grpSpPr>
        <p:sp>
          <p:nvSpPr>
            <p:cNvPr id="14" name="矩形 13"/>
            <p:cNvSpPr/>
            <p:nvPr/>
          </p:nvSpPr>
          <p:spPr>
            <a:xfrm>
              <a:off x="2027779" y="3011960"/>
              <a:ext cx="20739255" cy="3968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22322" y="3084168"/>
              <a:ext cx="20944712" cy="2610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Hive </a:t>
              </a:r>
              <a:r>
                <a:rPr lang="en-US" sz="2400" dirty="0" err="1">
                  <a:solidFill>
                    <a:srgbClr val="FF0000"/>
                  </a:solidFill>
                </a:rPr>
                <a:t>HA（High</a:t>
              </a:r>
              <a:r>
                <a:rPr lang="en-US" sz="2400" dirty="0">
                  <a:solidFill>
                    <a:srgbClr val="FF0000"/>
                  </a:solidFill>
                </a:rPr>
                <a:t> </a:t>
              </a:r>
              <a:r>
                <a:rPr lang="en-US" sz="2400" dirty="0" err="1">
                  <a:solidFill>
                    <a:srgbClr val="FF0000"/>
                  </a:solidFill>
                </a:rPr>
                <a:t>Availablity</a:t>
              </a:r>
              <a:r>
                <a:rPr lang="en-US" sz="2400" dirty="0">
                  <a:solidFill>
                    <a:srgbClr val="FF0000"/>
                  </a:solidFill>
                </a:rPr>
                <a:t>）</a:t>
              </a:r>
              <a:r>
                <a:rPr lang="zh-CN" altLang="en-US" sz="2400" dirty="0">
                  <a:solidFill>
                    <a:srgbClr val="FF0000"/>
                  </a:solidFill>
                </a:rPr>
                <a:t>可以解决这类问题。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7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09451" y="592902"/>
            <a:ext cx="673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Hive </a:t>
            </a:r>
            <a:r>
              <a:rPr lang="en-US" sz="2800" dirty="0" smtClean="0"/>
              <a:t>HA</a:t>
            </a:r>
            <a:r>
              <a:rPr lang="zh-CN" altLang="en-US" sz="2800" dirty="0" smtClean="0"/>
              <a:t>（</a:t>
            </a: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zh-CN" altLang="en-US" sz="2800" dirty="0" smtClean="0"/>
              <a:t>）基本原理</a:t>
            </a:r>
            <a:endParaRPr lang="zh-CN" altLang="en-US" sz="2800" dirty="0"/>
          </a:p>
        </p:txBody>
      </p:sp>
      <p:sp>
        <p:nvSpPr>
          <p:cNvPr id="6" name="Oval 4_1"/>
          <p:cNvSpPr/>
          <p:nvPr/>
        </p:nvSpPr>
        <p:spPr>
          <a:xfrm>
            <a:off x="1822322" y="81521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266" name="Picture 2" descr="Hive HA基本原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564" y="1116122"/>
            <a:ext cx="6914902" cy="32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949649" y="4419113"/>
            <a:ext cx="936113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/>
              <a:t>Hive HA</a:t>
            </a:r>
            <a:r>
              <a:rPr lang="zh-CN" altLang="en-US" sz="2400" dirty="0"/>
              <a:t>中，在</a:t>
            </a:r>
            <a:r>
              <a:rPr lang="en-US" altLang="zh-CN" sz="2400" dirty="0" err="1"/>
              <a:t>Hadoop</a:t>
            </a:r>
            <a:r>
              <a:rPr lang="zh-CN" altLang="en-US" sz="2400" dirty="0"/>
              <a:t>集群上构建的数据仓库是由</a:t>
            </a:r>
            <a:r>
              <a:rPr lang="zh-CN" altLang="en-US" sz="2400" dirty="0">
                <a:solidFill>
                  <a:srgbClr val="FF0000"/>
                </a:solidFill>
              </a:rPr>
              <a:t>多个</a:t>
            </a:r>
            <a:r>
              <a:rPr lang="en-US" altLang="zh-CN" sz="2400" dirty="0">
                <a:solidFill>
                  <a:srgbClr val="FF0000"/>
                </a:solidFill>
              </a:rPr>
              <a:t>Hive</a:t>
            </a:r>
            <a:r>
              <a:rPr lang="zh-CN" altLang="en-US" sz="2400" dirty="0">
                <a:solidFill>
                  <a:srgbClr val="FF0000"/>
                </a:solidFill>
              </a:rPr>
              <a:t>实例</a:t>
            </a:r>
            <a:r>
              <a:rPr lang="zh-CN" altLang="en-US" sz="2400" dirty="0"/>
              <a:t>进行管理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. </a:t>
            </a:r>
            <a:r>
              <a:rPr lang="zh-CN" altLang="en-US" sz="2400" dirty="0">
                <a:solidFill>
                  <a:srgbClr val="FF0000"/>
                </a:solidFill>
              </a:rPr>
              <a:t>这些</a:t>
            </a:r>
            <a:r>
              <a:rPr lang="en-US" altLang="zh-CN" sz="2400" dirty="0">
                <a:solidFill>
                  <a:srgbClr val="FF0000"/>
                </a:solidFill>
              </a:rPr>
              <a:t>Hive</a:t>
            </a:r>
            <a:r>
              <a:rPr lang="zh-CN" altLang="en-US" sz="2400" dirty="0">
                <a:solidFill>
                  <a:srgbClr val="FF0000"/>
                </a:solidFill>
              </a:rPr>
              <a:t>实例被纳入到一个资源池中</a:t>
            </a:r>
            <a:r>
              <a:rPr lang="zh-CN" altLang="en-US" sz="2400" dirty="0"/>
              <a:t>，由</a:t>
            </a:r>
            <a:r>
              <a:rPr lang="en-US" altLang="zh-CN" sz="2400" dirty="0" err="1">
                <a:solidFill>
                  <a:srgbClr val="FF0000"/>
                </a:solidFill>
              </a:rPr>
              <a:t>HAProxy</a:t>
            </a:r>
            <a:r>
              <a:rPr lang="zh-CN" altLang="en-US" sz="2400" dirty="0"/>
              <a:t>提供统一的对外接口。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09451" y="5578159"/>
            <a:ext cx="936113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客户端的查询请求，</a:t>
            </a:r>
            <a:r>
              <a:rPr lang="zh-CN" altLang="en-US" sz="2400" dirty="0">
                <a:solidFill>
                  <a:srgbClr val="FF0000"/>
                </a:solidFill>
              </a:rPr>
              <a:t>首先访问</a:t>
            </a:r>
            <a:r>
              <a:rPr lang="en-US" altLang="zh-CN" sz="2400" dirty="0" err="1">
                <a:solidFill>
                  <a:srgbClr val="FF0000"/>
                </a:solidFill>
              </a:rPr>
              <a:t>HAProxy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由</a:t>
            </a:r>
            <a:r>
              <a:rPr lang="en-US" altLang="zh-CN" sz="2400" dirty="0" err="1">
                <a:solidFill>
                  <a:srgbClr val="FF0000"/>
                </a:solidFill>
              </a:rPr>
              <a:t>HAProxy</a:t>
            </a:r>
            <a:r>
              <a:rPr lang="zh-CN" altLang="en-US" sz="2400" dirty="0">
                <a:solidFill>
                  <a:srgbClr val="FF0000"/>
                </a:solidFill>
              </a:rPr>
              <a:t>对访问请求进行转发。</a:t>
            </a:r>
            <a:r>
              <a:rPr lang="en-US" altLang="zh-CN" sz="2400" dirty="0" err="1"/>
              <a:t>HAProxy</a:t>
            </a:r>
            <a:r>
              <a:rPr lang="zh-CN" altLang="en-US" sz="2400" dirty="0"/>
              <a:t>收到请求后，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轮询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资源池中可用的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实例</a:t>
            </a:r>
            <a:r>
              <a:rPr lang="zh-CN" altLang="en-US" sz="2400" dirty="0"/>
              <a:t>，执行逻辑</a:t>
            </a:r>
            <a:r>
              <a:rPr lang="zh-CN" altLang="en-US" sz="2400" dirty="0" smtClean="0"/>
              <a:t>可用性测试</a:t>
            </a:r>
            <a:r>
              <a:rPr lang="en-US" altLang="zh-CN" sz="2400" dirty="0" smtClean="0"/>
              <a:t>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8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90261" y="194148"/>
            <a:ext cx="3977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spc="225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sz="4800" b="1" dirty="0">
                <a:solidFill>
                  <a:srgbClr val="FF0000"/>
                </a:solidFill>
              </a:rPr>
              <a:t>是</a:t>
            </a:r>
            <a:r>
              <a:rPr lang="zh-CN" altLang="en-US" sz="4800" b="1" dirty="0" smtClean="0">
                <a:solidFill>
                  <a:srgbClr val="FF0000"/>
                </a:solidFill>
              </a:rPr>
              <a:t>什么</a:t>
            </a:r>
            <a:r>
              <a:rPr lang="en-US" altLang="zh-CN" sz="4800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9228" y="1855783"/>
            <a:ext cx="9340894" cy="119203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/>
              <a:t>Hive</a:t>
            </a:r>
            <a:r>
              <a:rPr lang="zh-CN" altLang="en-US" sz="2400" dirty="0"/>
              <a:t>是一个构建在</a:t>
            </a:r>
            <a:r>
              <a:rPr lang="en-US" altLang="zh-CN" sz="2400" dirty="0" err="1"/>
              <a:t>Hadoop</a:t>
            </a:r>
            <a:r>
              <a:rPr lang="zh-CN" altLang="en-US" sz="2400" dirty="0"/>
              <a:t>上的数据仓库框架，它起源于</a:t>
            </a:r>
            <a:r>
              <a:rPr lang="en-US" altLang="zh-CN" sz="2400" dirty="0"/>
              <a:t>Facebook</a:t>
            </a:r>
            <a:r>
              <a:rPr lang="zh-CN" altLang="en-US" sz="2400" dirty="0"/>
              <a:t>内部信息处理平台。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5438639" y="3878454"/>
            <a:ext cx="2152408" cy="763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设计目的</a:t>
            </a:r>
          </a:p>
        </p:txBody>
      </p:sp>
      <p:sp>
        <p:nvSpPr>
          <p:cNvPr id="12" name="矩形 11"/>
          <p:cNvSpPr/>
          <p:nvPr/>
        </p:nvSpPr>
        <p:spPr>
          <a:xfrm>
            <a:off x="2069228" y="4641852"/>
            <a:ext cx="9343197" cy="11272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让</a:t>
            </a:r>
            <a:r>
              <a:rPr lang="en-US" altLang="zh-CN" sz="2400" dirty="0"/>
              <a:t>Facebook</a:t>
            </a:r>
            <a:r>
              <a:rPr lang="zh-CN" altLang="en-US" sz="2400" dirty="0"/>
              <a:t>内精通</a:t>
            </a:r>
            <a:r>
              <a:rPr lang="en-US" altLang="zh-CN" sz="2400" dirty="0"/>
              <a:t>SQL</a:t>
            </a:r>
            <a:r>
              <a:rPr lang="zh-CN" altLang="en-US" sz="2400" dirty="0"/>
              <a:t>（但</a:t>
            </a:r>
            <a:r>
              <a:rPr lang="en-US" altLang="zh-CN" sz="2400" dirty="0"/>
              <a:t>Java</a:t>
            </a:r>
            <a:r>
              <a:rPr lang="zh-CN" altLang="en-US" sz="2400" dirty="0"/>
              <a:t>编程相对较弱）的分析师能够以类</a:t>
            </a:r>
            <a:r>
              <a:rPr lang="en-US" altLang="zh-CN" sz="2400" dirty="0"/>
              <a:t>SQL</a:t>
            </a:r>
            <a:r>
              <a:rPr lang="zh-CN" altLang="en-US" sz="2400" dirty="0"/>
              <a:t>的方式查询存放在</a:t>
            </a:r>
            <a:r>
              <a:rPr lang="en-US" altLang="zh-CN" sz="2400" dirty="0"/>
              <a:t>HDFS</a:t>
            </a:r>
            <a:r>
              <a:rPr lang="zh-CN" altLang="en-US" sz="2400" dirty="0"/>
              <a:t>的大规模数据集。</a:t>
            </a:r>
          </a:p>
        </p:txBody>
      </p:sp>
    </p:spTree>
    <p:extLst>
      <p:ext uri="{BB962C8B-B14F-4D97-AF65-F5344CB8AC3E}">
        <p14:creationId xmlns:p14="http://schemas.microsoft.com/office/powerpoint/2010/main" val="27662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_1"/>
          <p:cNvSpPr/>
          <p:nvPr/>
        </p:nvSpPr>
        <p:spPr>
          <a:xfrm>
            <a:off x="1723435" y="96021"/>
            <a:ext cx="20162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Hive</a:t>
            </a:r>
          </a:p>
        </p:txBody>
      </p:sp>
      <p:sp>
        <p:nvSpPr>
          <p:cNvPr id="5" name="TextBox 3_1"/>
          <p:cNvSpPr txBox="1"/>
          <p:nvPr/>
        </p:nvSpPr>
        <p:spPr>
          <a:xfrm>
            <a:off x="2009451" y="592902"/>
            <a:ext cx="673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Hive </a:t>
            </a:r>
            <a:r>
              <a:rPr lang="en-US" sz="2800" dirty="0" smtClean="0"/>
              <a:t>HA</a:t>
            </a:r>
            <a:r>
              <a:rPr lang="zh-CN" altLang="en-US" sz="2800" dirty="0" smtClean="0"/>
              <a:t>（</a:t>
            </a:r>
            <a:r>
              <a:rPr lang="en-US" sz="2800" dirty="0"/>
              <a:t>High </a:t>
            </a:r>
            <a:r>
              <a:rPr lang="en-US" sz="2800" dirty="0" smtClean="0"/>
              <a:t>Availability</a:t>
            </a:r>
            <a:r>
              <a:rPr lang="zh-CN" altLang="en-US" sz="2800" dirty="0" smtClean="0"/>
              <a:t>）基本原理</a:t>
            </a:r>
            <a:endParaRPr lang="zh-CN" altLang="en-US" sz="2800" dirty="0"/>
          </a:p>
        </p:txBody>
      </p:sp>
      <p:sp>
        <p:nvSpPr>
          <p:cNvPr id="6" name="Oval 4_1"/>
          <p:cNvSpPr/>
          <p:nvPr/>
        </p:nvSpPr>
        <p:spPr>
          <a:xfrm>
            <a:off x="1822322" y="815218"/>
            <a:ext cx="127327" cy="12732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885985" y="1546647"/>
            <a:ext cx="936113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如果某个</a:t>
            </a:r>
            <a:r>
              <a:rPr lang="en-US" altLang="zh-CN" sz="2400" dirty="0"/>
              <a:t>Hive</a:t>
            </a:r>
            <a:r>
              <a:rPr lang="zh-CN" altLang="en-US" sz="2400" dirty="0"/>
              <a:t>实例逻辑可用，就会把客户端的访问请求转发到</a:t>
            </a:r>
            <a:r>
              <a:rPr lang="en-US" altLang="zh-CN" sz="2400" dirty="0"/>
              <a:t>Hive</a:t>
            </a:r>
            <a:r>
              <a:rPr lang="zh-CN" altLang="en-US" sz="2400" dirty="0"/>
              <a:t>实例上；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85985" y="2566247"/>
            <a:ext cx="936113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如果某个实例不可用，就把它放入黑名单，并继续从资源池中取出下一个</a:t>
            </a:r>
            <a:r>
              <a:rPr lang="en-US" altLang="zh-CN" sz="2400" dirty="0"/>
              <a:t>Hive</a:t>
            </a:r>
            <a:r>
              <a:rPr lang="zh-CN" altLang="en-US" sz="2400" dirty="0"/>
              <a:t>实例进行逻辑可用性测试。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5984" y="3585847"/>
            <a:ext cx="936113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对于黑名单中的</a:t>
            </a:r>
            <a:r>
              <a:rPr lang="en-US" altLang="zh-CN" sz="2400" dirty="0"/>
              <a:t>Hive</a:t>
            </a:r>
            <a:r>
              <a:rPr lang="zh-CN" altLang="en-US" sz="2400" dirty="0"/>
              <a:t>，</a:t>
            </a:r>
            <a:r>
              <a:rPr lang="en-US" altLang="zh-CN" sz="2400" dirty="0"/>
              <a:t>Hive HA</a:t>
            </a:r>
            <a:r>
              <a:rPr lang="zh-CN" altLang="en-US" sz="2400" dirty="0"/>
              <a:t>会每隔一段时间进行统一处理，首先尝试重启该</a:t>
            </a:r>
            <a:r>
              <a:rPr lang="en-US" altLang="zh-CN" sz="2400" dirty="0"/>
              <a:t>Hive</a:t>
            </a:r>
            <a:r>
              <a:rPr lang="zh-CN" altLang="en-US" sz="2400" dirty="0"/>
              <a:t>实例，如果重启成功，就再次把它放入资源池中。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85984" y="4605447"/>
            <a:ext cx="936113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由于</a:t>
            </a:r>
            <a:r>
              <a:rPr lang="en-US" altLang="zh-CN" sz="2400" dirty="0" err="1"/>
              <a:t>HAProxy</a:t>
            </a:r>
            <a:r>
              <a:rPr lang="zh-CN" altLang="en-US" sz="2400" dirty="0"/>
              <a:t>提供统一的对外访问接口，因此，对于程序开发人员来说，可把它看成一台超强“</a:t>
            </a:r>
            <a:r>
              <a:rPr lang="en-US" altLang="zh-CN" sz="2400" dirty="0"/>
              <a:t>Hive”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28591" y="3339547"/>
            <a:ext cx="1411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7247"/>
          </a:xfrm>
        </p:spPr>
        <p:txBody>
          <a:bodyPr/>
          <a:lstStyle/>
          <a:p>
            <a:r>
              <a:rPr lang="en-US" altLang="zh-CN" spc="2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r>
              <a:rPr lang="zh-CN" altLang="en-US" b="1" dirty="0">
                <a:solidFill>
                  <a:srgbClr val="FF0000"/>
                </a:solidFill>
              </a:rPr>
              <a:t>是什么</a:t>
            </a:r>
            <a:r>
              <a:rPr lang="en-US" altLang="zh-CN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8617" y="1755914"/>
            <a:ext cx="8920301" cy="4187686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在某种程度上可以看成是用户编程接口</a:t>
            </a:r>
            <a:r>
              <a:rPr lang="en-US" altLang="zh-CN" sz="2400" dirty="0"/>
              <a:t>, </a:t>
            </a:r>
            <a:r>
              <a:rPr lang="zh-CN" altLang="en-US" sz="2400" dirty="0" smtClean="0"/>
              <a:t>本身</a:t>
            </a:r>
            <a:r>
              <a:rPr lang="zh-CN" altLang="en-US" sz="2400" dirty="0"/>
              <a:t>并不存储和处理数据，依赖于</a:t>
            </a:r>
            <a:r>
              <a:rPr lang="en-US" altLang="zh-CN" sz="2400" dirty="0"/>
              <a:t>HDFS</a:t>
            </a:r>
            <a:r>
              <a:rPr lang="zh-CN" altLang="en-US" sz="2400" dirty="0"/>
              <a:t>存储数据，依赖</a:t>
            </a:r>
            <a:r>
              <a:rPr lang="en-US" altLang="zh-CN" sz="2400" dirty="0"/>
              <a:t>MR</a:t>
            </a:r>
            <a:r>
              <a:rPr lang="zh-CN" altLang="en-US" sz="2400" dirty="0"/>
              <a:t>处理数据。</a:t>
            </a:r>
            <a:endParaRPr lang="en-US" sz="2400" dirty="0"/>
          </a:p>
          <a:p>
            <a:r>
              <a:rPr lang="zh-CN" altLang="en-US" sz="2400" dirty="0"/>
              <a:t>有类</a:t>
            </a:r>
            <a:r>
              <a:rPr lang="en-US" altLang="zh-CN" sz="2400" dirty="0"/>
              <a:t>SQL</a:t>
            </a:r>
            <a:r>
              <a:rPr lang="zh-CN" altLang="en-US" sz="2400" dirty="0"/>
              <a:t>语言</a:t>
            </a:r>
            <a:r>
              <a:rPr lang="en-US" altLang="zh-CN" sz="2400" dirty="0" err="1"/>
              <a:t>HiveQL</a:t>
            </a:r>
            <a:r>
              <a:rPr lang="zh-CN" altLang="en-US" sz="2400" dirty="0"/>
              <a:t>，不完全支持</a:t>
            </a:r>
            <a:r>
              <a:rPr lang="en-US" altLang="zh-CN" sz="2400" dirty="0"/>
              <a:t>SQL</a:t>
            </a:r>
            <a:r>
              <a:rPr lang="zh-CN" altLang="en-US" sz="2400" dirty="0"/>
              <a:t>标准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不</a:t>
            </a:r>
            <a:r>
              <a:rPr lang="zh-CN" altLang="en-US" sz="2400" dirty="0"/>
              <a:t>支持更新操作、索引和事务，其子查询和连接操作也存在很多</a:t>
            </a:r>
            <a:r>
              <a:rPr lang="zh-CN" altLang="en-US" sz="2400" dirty="0" smtClean="0"/>
              <a:t>限制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u="sng" dirty="0">
                <a:solidFill>
                  <a:srgbClr val="FF0000"/>
                </a:solidFill>
              </a:rPr>
              <a:t>Hive</a:t>
            </a:r>
            <a:r>
              <a:rPr lang="zh-CN" altLang="en-US" sz="2400" u="sng" dirty="0">
                <a:solidFill>
                  <a:srgbClr val="FF0000"/>
                </a:solidFill>
              </a:rPr>
              <a:t>把</a:t>
            </a:r>
            <a:r>
              <a:rPr lang="en-US" altLang="zh-CN" sz="2400" u="sng" dirty="0">
                <a:solidFill>
                  <a:srgbClr val="FF0000"/>
                </a:solidFill>
              </a:rPr>
              <a:t>HQL</a:t>
            </a:r>
            <a:r>
              <a:rPr lang="zh-CN" altLang="en-US" sz="2400" u="sng" dirty="0">
                <a:solidFill>
                  <a:srgbClr val="FF0000"/>
                </a:solidFill>
              </a:rPr>
              <a:t>语句转换成</a:t>
            </a:r>
            <a:r>
              <a:rPr lang="en-US" altLang="zh-CN" sz="2400" u="sng" dirty="0">
                <a:solidFill>
                  <a:srgbClr val="FF0000"/>
                </a:solidFill>
              </a:rPr>
              <a:t>MR</a:t>
            </a:r>
            <a:r>
              <a:rPr lang="zh-CN" altLang="en-US" sz="2400" u="sng" dirty="0">
                <a:solidFill>
                  <a:srgbClr val="FF0000"/>
                </a:solidFill>
              </a:rPr>
              <a:t>任务后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rgbClr val="FF0000"/>
                </a:solidFill>
              </a:rPr>
              <a:t>采用批处理的方式对海量数据进行处理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数据仓库存储的是静态数据，很适合采用</a:t>
            </a:r>
            <a:r>
              <a:rPr lang="en-US" altLang="zh-CN" sz="2400" dirty="0"/>
              <a:t>MR</a:t>
            </a:r>
            <a:r>
              <a:rPr lang="zh-CN" altLang="en-US" sz="2400" dirty="0"/>
              <a:t>进行批处理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Hive</a:t>
            </a:r>
            <a:r>
              <a:rPr lang="zh-CN" altLang="en-US" sz="2400" dirty="0"/>
              <a:t>还提供了一系列对数据进行提取、转换、加载的工具，可以存储、查询和分析存储在</a:t>
            </a:r>
            <a:r>
              <a:rPr lang="en-US" altLang="zh-CN" sz="2400" dirty="0"/>
              <a:t>HDFS</a:t>
            </a:r>
            <a:r>
              <a:rPr lang="zh-CN" altLang="en-US" sz="2400" dirty="0"/>
              <a:t>上的数据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821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14762" cy="648099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Hive</a:t>
            </a:r>
            <a:r>
              <a:rPr lang="zh-CN" altLang="en-US" sz="3200" b="1" dirty="0"/>
              <a:t>与</a:t>
            </a:r>
            <a:r>
              <a:rPr lang="en-US" altLang="zh-CN" sz="3200" b="1" dirty="0" err="1"/>
              <a:t>Hadoop</a:t>
            </a:r>
            <a:r>
              <a:rPr lang="zh-CN" altLang="en-US" sz="3200" b="1" dirty="0"/>
              <a:t>生态系统中其他组件的</a:t>
            </a:r>
            <a:r>
              <a:rPr lang="zh-CN" altLang="en-US" sz="3200" b="1" dirty="0" smtClean="0"/>
              <a:t>关系</a:t>
            </a:r>
            <a:endParaRPr lang="en-US" sz="3200" dirty="0"/>
          </a:p>
        </p:txBody>
      </p:sp>
      <p:pic>
        <p:nvPicPr>
          <p:cNvPr id="2050" name="Picture 2" descr="Hadoop生态系统中Hive与其他部分的关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64" y="1932555"/>
            <a:ext cx="6089978" cy="40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7057016" y="2528047"/>
            <a:ext cx="2958353" cy="9036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374974" cy="648099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Hive</a:t>
            </a:r>
            <a:r>
              <a:rPr lang="zh-CN" altLang="en-US" sz="3200" b="1" dirty="0"/>
              <a:t>与</a:t>
            </a:r>
            <a:r>
              <a:rPr lang="en-US" altLang="zh-CN" sz="3200" b="1" dirty="0" err="1"/>
              <a:t>Hadoop</a:t>
            </a:r>
            <a:r>
              <a:rPr lang="zh-CN" altLang="en-US" sz="3200" b="1" dirty="0"/>
              <a:t>生态系统中其他组件的</a:t>
            </a:r>
            <a:r>
              <a:rPr lang="zh-CN" altLang="en-US" sz="3200" b="1" dirty="0" smtClean="0"/>
              <a:t>关系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6" y="1881807"/>
            <a:ext cx="9114776" cy="4161184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Hive</a:t>
            </a:r>
            <a:r>
              <a:rPr lang="zh-CN" altLang="en-US" sz="2800" dirty="0">
                <a:solidFill>
                  <a:srgbClr val="FF0000"/>
                </a:solidFill>
              </a:rPr>
              <a:t>依赖于</a:t>
            </a:r>
            <a:r>
              <a:rPr lang="en-US" altLang="zh-CN" sz="2800" dirty="0">
                <a:solidFill>
                  <a:srgbClr val="FF0000"/>
                </a:solidFill>
              </a:rPr>
              <a:t>HDFS</a:t>
            </a:r>
            <a:r>
              <a:rPr lang="zh-CN" altLang="en-US" sz="2800" dirty="0">
                <a:solidFill>
                  <a:srgbClr val="FF0000"/>
                </a:solidFill>
              </a:rPr>
              <a:t>存储数据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依赖</a:t>
            </a:r>
            <a:r>
              <a:rPr lang="en-US" altLang="zh-CN" sz="2800" dirty="0">
                <a:solidFill>
                  <a:srgbClr val="FF0000"/>
                </a:solidFill>
              </a:rPr>
              <a:t>MR</a:t>
            </a:r>
            <a:r>
              <a:rPr lang="zh-CN" altLang="en-US" sz="2800" dirty="0">
                <a:solidFill>
                  <a:srgbClr val="FF0000"/>
                </a:solidFill>
              </a:rPr>
              <a:t>处理数据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/>
              <a:t>Pig</a:t>
            </a:r>
            <a:r>
              <a:rPr lang="zh-CN" altLang="en-US" sz="2800" dirty="0"/>
              <a:t>可作为</a:t>
            </a:r>
            <a:r>
              <a:rPr lang="en-US" altLang="zh-CN" sz="2800" dirty="0"/>
              <a:t>Hive</a:t>
            </a:r>
            <a:r>
              <a:rPr lang="zh-CN" altLang="en-US" sz="2800" dirty="0"/>
              <a:t>的替代工具，是一种数据流语言和运行环境，适合用于在</a:t>
            </a:r>
            <a:r>
              <a:rPr lang="en-US" altLang="zh-CN" sz="2800" dirty="0" err="1"/>
              <a:t>Hadoop</a:t>
            </a:r>
            <a:r>
              <a:rPr lang="zh-CN" altLang="en-US" sz="2800" dirty="0"/>
              <a:t>平台上查询半结构化数据</a:t>
            </a:r>
            <a:r>
              <a:rPr lang="zh-CN" altLang="en-US" sz="2800" dirty="0" smtClean="0"/>
              <a:t>集</a:t>
            </a:r>
            <a:endParaRPr lang="en-US" altLang="zh-CN" sz="2800" dirty="0" smtClean="0"/>
          </a:p>
          <a:p>
            <a:r>
              <a:rPr lang="en-US" altLang="zh-CN" sz="2800" dirty="0" err="1"/>
              <a:t>HBase</a:t>
            </a:r>
            <a:r>
              <a:rPr lang="zh-CN" altLang="en-US" sz="2800" dirty="0"/>
              <a:t>是一个面向列的、分布式可伸缩的数据库，可提供数据的实时访问功能，而</a:t>
            </a:r>
            <a:r>
              <a:rPr lang="en-US" altLang="zh-CN" sz="2800" dirty="0"/>
              <a:t>Hive</a:t>
            </a:r>
            <a:r>
              <a:rPr lang="zh-CN" altLang="en-US" sz="2800" dirty="0"/>
              <a:t>只能处理静态</a:t>
            </a:r>
            <a:r>
              <a:rPr lang="zh-CN" altLang="en-US" sz="2800" dirty="0" smtClean="0"/>
              <a:t>数据</a:t>
            </a:r>
            <a:endParaRPr lang="en-US" altLang="zh-CN" sz="2800" dirty="0" smtClean="0"/>
          </a:p>
          <a:p>
            <a:r>
              <a:rPr lang="en-US" altLang="zh-CN" sz="2800" u="sng" dirty="0">
                <a:solidFill>
                  <a:srgbClr val="FF0000"/>
                </a:solidFill>
              </a:rPr>
              <a:t>Hive</a:t>
            </a:r>
            <a:r>
              <a:rPr lang="zh-CN" altLang="en-US" sz="2800" u="sng" dirty="0">
                <a:solidFill>
                  <a:srgbClr val="FF0000"/>
                </a:solidFill>
              </a:rPr>
              <a:t>的初衷是为减少复杂</a:t>
            </a:r>
            <a:r>
              <a:rPr lang="en-US" altLang="zh-CN" sz="2800" u="sng" dirty="0">
                <a:solidFill>
                  <a:srgbClr val="FF0000"/>
                </a:solidFill>
              </a:rPr>
              <a:t>MR</a:t>
            </a:r>
            <a:r>
              <a:rPr lang="zh-CN" altLang="en-US" sz="2800" u="sng" dirty="0">
                <a:solidFill>
                  <a:srgbClr val="FF0000"/>
                </a:solidFill>
              </a:rPr>
              <a:t>应用程序的编写工作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HBase</a:t>
            </a:r>
            <a:r>
              <a:rPr lang="zh-CN" altLang="en-US" sz="2800" dirty="0"/>
              <a:t>则是为了实现对数据的实时访问</a:t>
            </a:r>
            <a:r>
              <a:rPr lang="zh-CN" altLang="en-US" sz="2800" dirty="0" smtClean="0"/>
              <a:t>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27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374974" cy="648099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Hive</a:t>
            </a:r>
            <a:r>
              <a:rPr lang="zh-CN" altLang="en-US" sz="3200" b="1" dirty="0"/>
              <a:t>与传统数据库的</a:t>
            </a:r>
            <a:r>
              <a:rPr lang="zh-CN" altLang="en-US" sz="3200" b="1" dirty="0" smtClean="0"/>
              <a:t>对比</a:t>
            </a:r>
            <a:r>
              <a:rPr lang="en-US" altLang="zh-CN" sz="3200" b="1" dirty="0" smtClean="0"/>
              <a:t>-1</a:t>
            </a:r>
            <a:endParaRPr lang="zh-CN" altLang="en-US" sz="3200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915022"/>
              </p:ext>
            </p:extLst>
          </p:nvPr>
        </p:nvGraphicFramePr>
        <p:xfrm>
          <a:off x="1396518" y="1573722"/>
          <a:ext cx="10212387" cy="405182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404129"/>
                <a:gridCol w="3489436"/>
                <a:gridCol w="3318822"/>
              </a:tblGrid>
              <a:tr h="46043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对比项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Hive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传统数据库</a:t>
                      </a:r>
                    </a:p>
                  </a:txBody>
                  <a:tcPr anchor="ctr"/>
                </a:tc>
              </a:tr>
              <a:tr h="82878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数据插入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支持批量导入，不可单条导入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支持单挑和批量导入</a:t>
                      </a:r>
                    </a:p>
                  </a:txBody>
                  <a:tcPr anchor="ctr"/>
                </a:tc>
              </a:tr>
              <a:tr h="460435">
                <a:tc>
                  <a:txBody>
                    <a:bodyPr/>
                    <a:lstStyle/>
                    <a:p>
                      <a:r>
                        <a:rPr lang="zh-CN" altLang="en-US" sz="2400"/>
                        <a:t>数据更新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不支持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支持</a:t>
                      </a:r>
                    </a:p>
                  </a:txBody>
                  <a:tcPr anchor="ctr"/>
                </a:tc>
              </a:tr>
              <a:tr h="2302173">
                <a:tc>
                  <a:txBody>
                    <a:bodyPr/>
                    <a:lstStyle/>
                    <a:p>
                      <a:r>
                        <a:rPr lang="zh-CN" altLang="en-US" sz="2400"/>
                        <a:t>索引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有限索引功能，不像</a:t>
                      </a:r>
                      <a:r>
                        <a:rPr lang="en-US" altLang="zh-CN" sz="2400" dirty="0"/>
                        <a:t>RDBMS</a:t>
                      </a:r>
                      <a:r>
                        <a:rPr lang="zh-CN" altLang="en-US" sz="2400" dirty="0"/>
                        <a:t>有键的概念，</a:t>
                      </a:r>
                      <a:br>
                        <a:rPr lang="zh-CN" altLang="en-US" sz="2400" dirty="0"/>
                      </a:br>
                      <a:r>
                        <a:rPr lang="zh-CN" altLang="en-US" sz="2400" dirty="0"/>
                        <a:t>可在某些列上建索引，加速一些查询操作。</a:t>
                      </a:r>
                      <a:br>
                        <a:rPr lang="zh-CN" altLang="en-US" sz="2400" dirty="0"/>
                      </a:br>
                      <a:r>
                        <a:rPr lang="zh-CN" altLang="en-US" sz="2400" dirty="0"/>
                        <a:t>创建的索引数据，会被保存在另外的表中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支持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7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3291" y="226544"/>
            <a:ext cx="8374974" cy="648099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Hive</a:t>
            </a:r>
            <a:r>
              <a:rPr lang="zh-CN" altLang="en-US" sz="3200" b="1" dirty="0"/>
              <a:t>与传统数据库的</a:t>
            </a:r>
            <a:r>
              <a:rPr lang="zh-CN" altLang="en-US" sz="3200" b="1" dirty="0" smtClean="0"/>
              <a:t>对比</a:t>
            </a:r>
            <a:r>
              <a:rPr lang="en-US" altLang="zh-CN" sz="3200" b="1" dirty="0" smtClean="0"/>
              <a:t>-2</a:t>
            </a:r>
            <a:endParaRPr lang="zh-CN" altLang="en-US" sz="3200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951621"/>
              </p:ext>
            </p:extLst>
          </p:nvPr>
        </p:nvGraphicFramePr>
        <p:xfrm>
          <a:off x="867502" y="2025194"/>
          <a:ext cx="11138968" cy="377824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55899"/>
                <a:gridCol w="4491799"/>
                <a:gridCol w="4691270"/>
              </a:tblGrid>
              <a:tr h="1439333"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分区</a:t>
                      </a:r>
                    </a:p>
                  </a:txBody>
                  <a:tcPr marL="89958" marR="89958" marT="44979" marB="44979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支持</a:t>
                      </a:r>
                      <a:r>
                        <a:rPr lang="zh-CN" altLang="en-US" sz="2200" dirty="0"/>
                        <a:t>，</a:t>
                      </a:r>
                      <a:r>
                        <a:rPr lang="en-US" altLang="zh-CN" sz="2200" dirty="0"/>
                        <a:t>Hive</a:t>
                      </a:r>
                      <a:r>
                        <a:rPr lang="zh-CN" altLang="en-US" sz="2200" dirty="0"/>
                        <a:t>表示分区形式进行组织的，</a:t>
                      </a:r>
                      <a:r>
                        <a:rPr lang="zh-CN" altLang="en-US" sz="2200" dirty="0" smtClean="0">
                          <a:solidFill>
                            <a:srgbClr val="FF0000"/>
                          </a:solidFill>
                        </a:rPr>
                        <a:t>根据“分区列”</a:t>
                      </a:r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的值对表进行粗略划分</a:t>
                      </a:r>
                      <a:r>
                        <a:rPr lang="zh-CN" altLang="en-US" sz="2200" dirty="0"/>
                        <a:t>，加快</a:t>
                      </a:r>
                      <a:r>
                        <a:rPr lang="zh-CN" altLang="en-US" sz="2200" dirty="0" smtClean="0"/>
                        <a:t>数据</a:t>
                      </a:r>
                      <a:r>
                        <a:rPr lang="zh-CN" altLang="en-US" sz="2200" dirty="0"/>
                        <a:t>的查询速度</a:t>
                      </a:r>
                    </a:p>
                  </a:txBody>
                  <a:tcPr marL="89958" marR="89958" marT="44979" marB="44979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支持</a:t>
                      </a:r>
                      <a:r>
                        <a:rPr lang="zh-CN" altLang="en-US" sz="2200" dirty="0"/>
                        <a:t>，</a:t>
                      </a:r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提供分区功能来改善大型表</a:t>
                      </a:r>
                      <a:r>
                        <a:rPr lang="zh-CN" altLang="en-US" sz="2200" dirty="0"/>
                        <a:t>以及具有</a:t>
                      </a:r>
                      <a:r>
                        <a:rPr lang="zh-CN" altLang="en-US" sz="2200" dirty="0" smtClean="0"/>
                        <a:t>各种</a:t>
                      </a:r>
                      <a:r>
                        <a:rPr lang="zh-CN" altLang="en-US" sz="2200" dirty="0"/>
                        <a:t>访问模式的表的可伸缩性、可管理性，</a:t>
                      </a:r>
                      <a:r>
                        <a:rPr lang="zh-CN" altLang="en-US" sz="2200" dirty="0" smtClean="0"/>
                        <a:t>以及提高</a:t>
                      </a:r>
                      <a:r>
                        <a:rPr lang="zh-CN" altLang="en-US" sz="2200" dirty="0"/>
                        <a:t>数据库效率</a:t>
                      </a:r>
                    </a:p>
                  </a:txBody>
                  <a:tcPr marL="89958" marR="89958" marT="44979" marB="44979" anchor="ctr"/>
                </a:tc>
              </a:tr>
              <a:tr h="899583">
                <a:tc>
                  <a:txBody>
                    <a:bodyPr/>
                    <a:lstStyle/>
                    <a:p>
                      <a:r>
                        <a:rPr lang="zh-CN" altLang="en-US" sz="2200"/>
                        <a:t>执行延迟</a:t>
                      </a:r>
                    </a:p>
                  </a:txBody>
                  <a:tcPr marL="89958" marR="89958" marT="44979" marB="44979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zh-CN" altLang="en-US" sz="2200" dirty="0"/>
                        <a:t>，构建在</a:t>
                      </a:r>
                      <a:r>
                        <a:rPr lang="en-US" altLang="zh-CN" sz="2200" dirty="0"/>
                        <a:t>HDFS</a:t>
                      </a:r>
                      <a:r>
                        <a:rPr lang="zh-CN" altLang="en-US" sz="2200" dirty="0"/>
                        <a:t>和</a:t>
                      </a:r>
                      <a:r>
                        <a:rPr lang="en-US" altLang="zh-CN" sz="2200" dirty="0"/>
                        <a:t>MR</a:t>
                      </a:r>
                      <a:r>
                        <a:rPr lang="zh-CN" altLang="en-US" sz="2200" dirty="0"/>
                        <a:t>之上，</a:t>
                      </a:r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比传统</a:t>
                      </a:r>
                      <a:r>
                        <a:rPr lang="zh-CN" altLang="en-US" sz="2200" dirty="0" smtClean="0">
                          <a:solidFill>
                            <a:srgbClr val="FF0000"/>
                          </a:solidFill>
                        </a:rPr>
                        <a:t>数据库延迟</a:t>
                      </a:r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要高</a:t>
                      </a:r>
                    </a:p>
                  </a:txBody>
                  <a:tcPr marL="89958" marR="89958" marT="44979" marB="44979"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低</a:t>
                      </a:r>
                      <a:r>
                        <a:rPr lang="zh-CN" altLang="en-US" sz="2200" dirty="0"/>
                        <a:t>，传统</a:t>
                      </a:r>
                      <a:r>
                        <a:rPr lang="en-US" altLang="zh-CN" sz="2200" dirty="0"/>
                        <a:t>SQL</a:t>
                      </a:r>
                      <a:r>
                        <a:rPr lang="zh-CN" altLang="en-US" sz="2200" dirty="0"/>
                        <a:t>语句的延迟一般少于</a:t>
                      </a:r>
                      <a:r>
                        <a:rPr lang="en-US" altLang="zh-CN" sz="2200" dirty="0"/>
                        <a:t>1</a:t>
                      </a:r>
                      <a:r>
                        <a:rPr lang="zh-CN" altLang="en-US" sz="2200" dirty="0"/>
                        <a:t>秒，而</a:t>
                      </a:r>
                      <a:r>
                        <a:rPr lang="en-US" altLang="zh-CN" sz="2200" dirty="0" smtClean="0"/>
                        <a:t>HQL</a:t>
                      </a:r>
                      <a:r>
                        <a:rPr lang="zh-CN" altLang="en-US" sz="2200" dirty="0" smtClean="0"/>
                        <a:t>语句</a:t>
                      </a:r>
                      <a:r>
                        <a:rPr lang="zh-CN" altLang="en-US" sz="2200" dirty="0"/>
                        <a:t>延迟可达分钟级。</a:t>
                      </a:r>
                    </a:p>
                  </a:txBody>
                  <a:tcPr marL="89958" marR="89958" marT="44979" marB="44979" anchor="ctr"/>
                </a:tc>
              </a:tr>
              <a:tr h="1439333">
                <a:tc>
                  <a:txBody>
                    <a:bodyPr/>
                    <a:lstStyle/>
                    <a:p>
                      <a:r>
                        <a:rPr lang="zh-CN" altLang="en-US" sz="2200" dirty="0"/>
                        <a:t>扩展性</a:t>
                      </a:r>
                    </a:p>
                  </a:txBody>
                  <a:tcPr marL="89958" marR="89958" marT="44979" marB="44979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好，</a:t>
                      </a:r>
                      <a:r>
                        <a:rPr lang="zh-CN" altLang="en-US" sz="2200" dirty="0"/>
                        <a:t>基于</a:t>
                      </a:r>
                      <a:r>
                        <a:rPr lang="en-US" altLang="zh-CN" sz="2200" dirty="0" err="1"/>
                        <a:t>Hadoop</a:t>
                      </a:r>
                      <a:r>
                        <a:rPr lang="zh-CN" altLang="en-US" sz="2200" dirty="0"/>
                        <a:t>集群，有很好的横向扩展性</a:t>
                      </a:r>
                    </a:p>
                  </a:txBody>
                  <a:tcPr marL="89958" marR="89958" marT="44979" marB="44979" anchor="ctr"/>
                </a:tc>
                <a:tc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rgbClr val="FF0000"/>
                          </a:solidFill>
                        </a:rPr>
                        <a:t>有限</a:t>
                      </a:r>
                      <a:r>
                        <a:rPr lang="zh-CN" altLang="en-US" sz="2200" dirty="0"/>
                        <a:t>，</a:t>
                      </a:r>
                      <a:r>
                        <a:rPr lang="en-US" altLang="zh-CN" sz="2200" dirty="0"/>
                        <a:t>RDBMS</a:t>
                      </a:r>
                      <a:r>
                        <a:rPr lang="zh-CN" altLang="en-US" sz="2200" dirty="0"/>
                        <a:t>非分布式，横向扩展（分布式</a:t>
                      </a:r>
                      <a:r>
                        <a:rPr lang="zh-CN" altLang="en-US" sz="2200" dirty="0" smtClean="0"/>
                        <a:t>添加</a:t>
                      </a:r>
                      <a:r>
                        <a:rPr lang="zh-CN" altLang="en-US" sz="2200" dirty="0"/>
                        <a:t>节点）难实现，纵向扩展（扩展内存，</a:t>
                      </a:r>
                      <a:r>
                        <a:rPr lang="en-US" altLang="zh-CN" sz="2200" dirty="0" smtClean="0"/>
                        <a:t>CPU</a:t>
                      </a:r>
                      <a:r>
                        <a:rPr lang="zh-CN" altLang="en-US" sz="2200" dirty="0" smtClean="0"/>
                        <a:t>等</a:t>
                      </a:r>
                      <a:r>
                        <a:rPr lang="zh-CN" altLang="en-US" sz="2200" dirty="0"/>
                        <a:t>）也很有限</a:t>
                      </a:r>
                    </a:p>
                  </a:txBody>
                  <a:tcPr marL="89958" marR="89958" marT="44979" marB="44979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30603"/>
              </p:ext>
            </p:extLst>
          </p:nvPr>
        </p:nvGraphicFramePr>
        <p:xfrm>
          <a:off x="835026" y="1398104"/>
          <a:ext cx="11131687" cy="58972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007565"/>
                <a:gridCol w="4691270"/>
                <a:gridCol w="4432852"/>
              </a:tblGrid>
              <a:tr h="589722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对比项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Hive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传统数据库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5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ive系统架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72" y="1414206"/>
            <a:ext cx="6399727" cy="49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_1"/>
          <p:cNvSpPr/>
          <p:nvPr/>
        </p:nvSpPr>
        <p:spPr>
          <a:xfrm>
            <a:off x="1723435" y="96021"/>
            <a:ext cx="2241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spc="22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en-US" altLang="zh-CN" sz="3200" b="1" spc="2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</a:p>
        </p:txBody>
      </p:sp>
      <p:sp>
        <p:nvSpPr>
          <p:cNvPr id="4" name="TextBox 3_1"/>
          <p:cNvSpPr txBox="1"/>
          <p:nvPr/>
        </p:nvSpPr>
        <p:spPr>
          <a:xfrm>
            <a:off x="2168835" y="650527"/>
            <a:ext cx="27013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/>
                </a:solidFill>
              </a:rPr>
              <a:t>Hive</a:t>
            </a:r>
            <a:r>
              <a:rPr lang="zh-CN" altLang="en-US" sz="3200" b="1" dirty="0" smtClean="0">
                <a:solidFill>
                  <a:schemeClr val="accent6"/>
                </a:solidFill>
              </a:rPr>
              <a:t>系统架构</a:t>
            </a:r>
            <a:endParaRPr lang="zh-CN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4287" y="2065469"/>
            <a:ext cx="7515327" cy="2420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13412</TotalTime>
  <Words>2200</Words>
  <Application>Microsoft Office PowerPoint</Application>
  <PresentationFormat>宽屏</PresentationFormat>
  <Paragraphs>255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宋体</vt:lpstr>
      <vt:lpstr>微软雅黑</vt:lpstr>
      <vt:lpstr>幼圆</vt:lpstr>
      <vt:lpstr>Arial</vt:lpstr>
      <vt:lpstr>Calibri</vt:lpstr>
      <vt:lpstr>Century Gothic</vt:lpstr>
      <vt:lpstr>Wingdings</vt:lpstr>
      <vt:lpstr>Wingdings 3</vt:lpstr>
      <vt:lpstr>丝状</vt:lpstr>
      <vt:lpstr>Lecture 7.2 Hadoop系统简介-Hive</vt:lpstr>
      <vt:lpstr>PowerPoint 演示文稿</vt:lpstr>
      <vt:lpstr>PowerPoint 演示文稿</vt:lpstr>
      <vt:lpstr>Hive是什么?</vt:lpstr>
      <vt:lpstr>Hive与Hadoop生态系统中其他组件的关系</vt:lpstr>
      <vt:lpstr>Hive与Hadoop生态系统中其他组件的关系</vt:lpstr>
      <vt:lpstr>Hive与传统数据库的对比-1</vt:lpstr>
      <vt:lpstr>Hive与传统数据库的对比-2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Fox</dc:creator>
  <cp:lastModifiedBy>Xili Wan</cp:lastModifiedBy>
  <cp:revision>3946</cp:revision>
  <dcterms:created xsi:type="dcterms:W3CDTF">2016-09-07T00:41:46Z</dcterms:created>
  <dcterms:modified xsi:type="dcterms:W3CDTF">2018-05-23T05:33:55Z</dcterms:modified>
</cp:coreProperties>
</file>