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2" r:id="rId3"/>
  </p:sldMasterIdLst>
  <p:notesMasterIdLst>
    <p:notesMasterId r:id="rId8"/>
  </p:notesMasterIdLst>
  <p:sldIdLst>
    <p:sldId id="256" r:id="rId4"/>
    <p:sldId id="341" r:id="rId5"/>
    <p:sldId id="364" r:id="rId6"/>
    <p:sldId id="718" r:id="rId7"/>
    <p:sldId id="344" r:id="rId9"/>
    <p:sldId id="356" r:id="rId10"/>
    <p:sldId id="357" r:id="rId11"/>
    <p:sldId id="262" r:id="rId12"/>
    <p:sldId id="375" r:id="rId13"/>
    <p:sldId id="377" r:id="rId14"/>
    <p:sldId id="266" r:id="rId15"/>
    <p:sldId id="380" r:id="rId16"/>
    <p:sldId id="887" r:id="rId17"/>
    <p:sldId id="888" r:id="rId18"/>
    <p:sldId id="394" r:id="rId19"/>
    <p:sldId id="270" r:id="rId20"/>
    <p:sldId id="433" r:id="rId21"/>
    <p:sldId id="1012" r:id="rId22"/>
    <p:sldId id="389" r:id="rId23"/>
    <p:sldId id="286" r:id="rId24"/>
    <p:sldId id="412" r:id="rId25"/>
    <p:sldId id="1107" r:id="rId26"/>
    <p:sldId id="421" r:id="rId27"/>
    <p:sldId id="1102" r:id="rId28"/>
    <p:sldId id="1108" r:id="rId29"/>
    <p:sldId id="1104" r:id="rId30"/>
  </p:sldIdLst>
  <p:sldSz cx="9144000" cy="6858000" type="screen4x3"/>
  <p:notesSz cx="6858000" cy="9144000"/>
  <p:custDataLst>
    <p:tags r:id="rId34"/>
  </p:custDataLst>
  <p:defaultTextStyle>
    <a:defPPr>
      <a:defRPr lang="en-US"/>
    </a:defPPr>
    <a:lvl1pPr marL="0" lvl="0"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34"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3366"/>
    <a:srgbClr val="0000FF"/>
    <a:srgbClr val="FF0000"/>
    <a:srgbClr val="CCCCFF"/>
    <a:srgbClr val="006600"/>
    <a:srgbClr val="990033"/>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132"/>
    <p:restoredTop sz="94261"/>
  </p:normalViewPr>
  <p:slideViewPr>
    <p:cSldViewPr snapToGrid="0" showGuides="1">
      <p:cViewPr varScale="1">
        <p:scale>
          <a:sx n="70" d="100"/>
          <a:sy n="70" d="100"/>
        </p:scale>
        <p:origin x="1320" y="48"/>
      </p:cViewPr>
      <p:guideLst>
        <p:guide orient="horz" pos="2134"/>
        <p:guide pos="2880"/>
      </p:guideLst>
    </p:cSldViewPr>
  </p:slideViewPr>
  <p:notesTextViewPr>
    <p:cViewPr>
      <p:scale>
        <a:sx n="100" d="100"/>
        <a:sy n="100" d="100"/>
      </p:scale>
      <p:origin x="0" y="0"/>
    </p:cViewPr>
  </p:notesTextViewPr>
  <p:sorterViewPr showFormatting="0">
    <p:cViewPr varScale="1">
      <p:scale>
        <a:sx n="100" d="100"/>
        <a:sy n="100" d="100"/>
      </p:scale>
      <p:origin x="0" y="-4104"/>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notesMaster" Target="notesMasters/notesMaster1.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4" Type="http://schemas.openxmlformats.org/officeDocument/2006/relationships/tags" Target="tags/tag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4450"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4451"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100" name="Rectangle 4"/>
          <p:cNvSpPr>
            <a:spLocks noRo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04453"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454"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4455"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EF75DB55-4BBC-45E8-A029-37D9725E054C}" type="slidenum">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fld>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This distinction between local versus global considerations is a good one for us to keep in mind.</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Local means a decision or an action that's made at an individual router, whereas global means sort of end-end or network-wide.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We see this distinction very clearly in the network layer's two key functions.</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The first important function is forwarding.</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Forwarding is the router's local action of moving packets from over outer's input port to one of its output ports.</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This typically happens at a nanosecond time scale and is implemented in hardware.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The second key function is that of routing, and that's a network-wide activity of determining the route that's taken by packets from sources to destination host.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Routing takes place on a much longer time scale, typically seconds, and we'll see that it's often implemented in software.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A good analogy for this difference between forwarding and routing is the example of taking a trip, say by car.</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You could think of forwarding as the process of getting through a single interchange, say going through a roundabout or an intersection, and routing is the process of planning and taking a trip all the way from the source city to the destination city, passing through many intersections.</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t</a:t>
            </a:r>
            <a:r>
              <a:rPr lang="zh-CN" altLang="en-US"/>
              <a:t>he Distance Vector algorithm for computing least-cost paths is based on what's known as the Bellman-Ford equation shown here.</a:t>
            </a:r>
            <a:endParaRPr lang="zh-CN" altLang="en-US"/>
          </a:p>
          <a:p>
            <a:endParaRPr lang="zh-CN" altLang="en-US"/>
          </a:p>
          <a:p>
            <a:r>
              <a:rPr lang="zh-CN" altLang="en-US"/>
              <a:t> And while the equation itself might look a little bit daunting, it's really pretty intuitive.</a:t>
            </a:r>
            <a:endParaRPr lang="zh-CN" altLang="en-US"/>
          </a:p>
          <a:p>
            <a:endParaRPr lang="zh-CN" altLang="en-US"/>
          </a:p>
          <a:p>
            <a:r>
              <a:rPr lang="zh-CN" altLang="en-US"/>
              <a:t> The Bellman-Ford equation expresses the notion that if I want a minimum cost from source X to destination Y, then that path must have one of X's neighbors, say V, as a first hop.</a:t>
            </a:r>
            <a:endParaRPr lang="zh-CN" altLang="en-US"/>
          </a:p>
          <a:p>
            <a:endParaRPr lang="zh-CN" altLang="en-US"/>
          </a:p>
          <a:p>
            <a:r>
              <a:rPr lang="zh-CN" altLang="en-US"/>
              <a:t> So I'll sum the cost of getting from source X to neighbor V plus the cost of then getting from neighbor V to destination Y.</a:t>
            </a:r>
            <a:endParaRPr lang="zh-CN" altLang="en-US"/>
          </a:p>
          <a:p>
            <a:endParaRPr lang="zh-CN" altLang="en-US"/>
          </a:p>
          <a:p>
            <a:r>
              <a:rPr lang="zh-CN" altLang="en-US"/>
              <a:t> This is X's cost of getting to destination Y through neighbor V.</a:t>
            </a:r>
            <a:endParaRPr lang="zh-CN" altLang="en-US"/>
          </a:p>
          <a:p>
            <a:endParaRPr lang="zh-CN" altLang="en-US"/>
          </a:p>
          <a:p>
            <a:r>
              <a:rPr lang="zh-CN" altLang="en-US"/>
              <a:t> And then I'll take the minimum cost path over all neighbors V, since X's minimum-cost path must pass through one of its neighbors V.</a:t>
            </a:r>
            <a:endParaRPr lang="zh-CN" altLang="en-US"/>
          </a:p>
          <a:p>
            <a:endParaRPr lang="zh-CN" altLang="en-US"/>
          </a:p>
          <a:p>
            <a:r>
              <a:rPr lang="zh-CN" altLang="en-US"/>
              <a:t> That's it.</a:t>
            </a:r>
            <a:endParaRPr lang="zh-CN" altLang="en-US"/>
          </a:p>
          <a:p>
            <a:endParaRPr lang="zh-CN" altLang="en-US"/>
          </a:p>
          <a:p>
            <a:r>
              <a:rPr lang="zh-CN" altLang="en-US"/>
              <a:t> That's the Bellman-Ford equation.</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Well, probably the best way to understand Bellman-Ford is to take a look at an example.</a:t>
            </a:r>
            <a:endParaRPr lang="zh-CN" altLang="en-US"/>
          </a:p>
          <a:p>
            <a:endParaRPr lang="zh-CN" altLang="en-US"/>
          </a:p>
          <a:p>
            <a:r>
              <a:rPr lang="zh-CN" altLang="en-US"/>
              <a:t> So let's do that in the context of the network which you'll recognize.</a:t>
            </a:r>
            <a:endParaRPr lang="zh-CN" altLang="en-US"/>
          </a:p>
          <a:p>
            <a:endParaRPr lang="zh-CN" altLang="en-US"/>
          </a:p>
          <a:p>
            <a:r>
              <a:rPr lang="zh-CN" altLang="en-US"/>
              <a:t> We're going to look at a source node U and a destination node Z.</a:t>
            </a:r>
            <a:endParaRPr lang="zh-CN" altLang="en-US"/>
          </a:p>
          <a:p>
            <a:endParaRPr lang="zh-CN" altLang="en-US"/>
          </a:p>
          <a:p>
            <a:r>
              <a:rPr lang="zh-CN" altLang="en-US"/>
              <a:t> And notice that U has three neighbors, V, X, and W.</a:t>
            </a:r>
            <a:endParaRPr lang="zh-CN" altLang="en-US"/>
          </a:p>
          <a:p>
            <a:endParaRPr lang="zh-CN" altLang="en-US"/>
          </a:p>
          <a:p>
            <a:r>
              <a:rPr lang="zh-CN" altLang="en-US"/>
              <a:t> And here's what the neighbors know: neighbor V knows that it can reach destination Z with a cost of five; neighbor X knows that it can reach destination Z with a cost of three; and neighbor W knows that it can reach destination Z with a cost of three.</a:t>
            </a:r>
            <a:endParaRPr lang="zh-CN" altLang="en-US"/>
          </a:p>
          <a:p>
            <a:endParaRPr lang="zh-CN" altLang="en-US"/>
          </a:p>
          <a:p>
            <a:r>
              <a:rPr lang="zh-CN" altLang="en-US"/>
              <a:t> So that's what the neighbors know.</a:t>
            </a:r>
            <a:endParaRPr lang="zh-CN" altLang="en-US"/>
          </a:p>
          <a:p>
            <a:endParaRPr lang="zh-CN" altLang="en-US"/>
          </a:p>
          <a:p>
            <a:r>
              <a:rPr lang="zh-CN" altLang="en-US"/>
              <a:t> The neighbors are going to communicate this information back to U.</a:t>
            </a:r>
            <a:endParaRPr lang="zh-CN" altLang="en-US"/>
          </a:p>
          <a:p>
            <a:endParaRPr lang="zh-CN" altLang="en-US"/>
          </a:p>
          <a:p>
            <a:r>
              <a:rPr lang="zh-CN" altLang="en-US"/>
              <a:t> What is this going to mean for U?</a:t>
            </a:r>
            <a:endParaRPr lang="zh-CN" altLang="en-US"/>
          </a:p>
          <a:p>
            <a:r>
              <a:rPr lang="zh-CN" altLang="en-US"/>
              <a:t>For this example, the Bellman-Ford equation says that the minimum cost path from U to Z is going to be the minimum of three quantities: the cost of getting from source U to neighbor V plus the cost of getting from neighbor V to destination Z; the cost of getting from U to neighbor X plus the cost of getting from X to Z; and the cost of getting from U to W plus the cost of getting from W to Z.</a:t>
            </a:r>
            <a:endParaRPr lang="zh-CN" altLang="en-US"/>
          </a:p>
          <a:p>
            <a:endParaRPr lang="zh-CN" altLang="en-US"/>
          </a:p>
          <a:p>
            <a:r>
              <a:rPr lang="zh-CN" altLang="en-US"/>
              <a:t> If you plug in the numbers here, you'll find the minimum cost to get from U to Z is via neighbor X and at a cost of 4.</a:t>
            </a:r>
            <a:endParaRPr lang="zh-CN" altLang="en-US"/>
          </a:p>
          <a:p>
            <a:endParaRPr lang="zh-CN" altLang="en-US"/>
          </a:p>
          <a:p>
            <a:endParaRPr lang="zh-CN" altLang="en-US"/>
          </a:p>
          <a:p>
            <a:r>
              <a:rPr lang="zh-CN" altLang="en-US"/>
              <a:t>Well, the Bellman-Ford equation expresses a relationship among the distance vectors in neighboring nodes, but of course, we still need to compute these distance vectors.</a:t>
            </a:r>
            <a:endParaRPr lang="zh-CN" altLang="en-US"/>
          </a:p>
          <a:p>
            <a:endParaRPr lang="zh-CN" altLang="en-US"/>
          </a:p>
          <a:p>
            <a:r>
              <a:rPr lang="zh-CN" altLang="en-US"/>
              <a:t> But the way to do that is naturally expressed by the form the relationship between distance vectors and neighboring nodes function.</a:t>
            </a:r>
            <a:endParaRPr lang="zh-CN" altLang="en-US"/>
          </a:p>
          <a:p>
            <a:endParaRPr lang="zh-CN" altLang="en-US"/>
          </a:p>
          <a:p>
            <a:r>
              <a:rPr lang="zh-CN" altLang="en-US"/>
              <a:t> How we compute these distance vectors</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Let's wrap up our discussion of routing algorithms with a comparison of link-state and distance-vector algorithms.</a:t>
            </a:r>
            <a:endParaRPr lang="zh-CN" altLang="en-US"/>
          </a:p>
          <a:p>
            <a:endParaRPr lang="zh-CN" altLang="en-US"/>
          </a:p>
          <a:p>
            <a:r>
              <a:rPr lang="zh-CN" altLang="en-US"/>
              <a:t> Let's start off with message complexity.</a:t>
            </a:r>
            <a:endParaRPr lang="zh-CN" altLang="en-US"/>
          </a:p>
          <a:p>
            <a:endParaRPr lang="zh-CN" altLang="en-US"/>
          </a:p>
          <a:p>
            <a:r>
              <a:rPr lang="zh-CN" altLang="en-US"/>
              <a:t> We saw earlier that the message complexity to do link-state dissemination is order n squared for the link-state algorithm.</a:t>
            </a:r>
            <a:endParaRPr lang="zh-CN" altLang="en-US"/>
          </a:p>
          <a:p>
            <a:endParaRPr lang="zh-CN" altLang="en-US"/>
          </a:p>
          <a:p>
            <a:r>
              <a:rPr lang="zh-CN" altLang="en-US"/>
              <a:t> For distance vector, we learned that it takes the order the diameter of the network, potentially order n, for information to propagate from one end of the network to the other.</a:t>
            </a:r>
            <a:endParaRPr lang="zh-CN" altLang="en-US"/>
          </a:p>
          <a:p>
            <a:endParaRPr lang="zh-CN" altLang="en-US"/>
          </a:p>
          <a:p>
            <a:r>
              <a:rPr lang="zh-CN" altLang="en-US"/>
              <a:t>And we saw that at each step, a node may potentially need to communicate with each of its neighbors.</a:t>
            </a:r>
            <a:endParaRPr lang="zh-CN" altLang="en-US"/>
          </a:p>
          <a:p>
            <a:endParaRPr lang="zh-CN" altLang="en-US"/>
          </a:p>
          <a:p>
            <a:r>
              <a:rPr lang="zh-CN" altLang="en-US"/>
              <a:t> In terms of speed of convergence, we saw that link state is an order n squared computational algorithm and an order n squared communication algorithm.</a:t>
            </a:r>
            <a:endParaRPr lang="zh-CN" altLang="en-US"/>
          </a:p>
          <a:p>
            <a:endParaRPr lang="zh-CN" altLang="en-US"/>
          </a:p>
          <a:p>
            <a:r>
              <a:rPr lang="zh-CN" altLang="en-US"/>
              <a:t> We also saw that there can be oscillations in the case of distance vector.</a:t>
            </a:r>
            <a:endParaRPr lang="zh-CN" altLang="en-US"/>
          </a:p>
          <a:p>
            <a:endParaRPr lang="zh-CN" altLang="en-US"/>
          </a:p>
          <a:p>
            <a:r>
              <a:rPr lang="zh-CN" altLang="en-US"/>
              <a:t>Under distance vector, convergence times can also vary, and there can actually be routing loops while the algorithm is converging.</a:t>
            </a:r>
            <a:endParaRPr lang="zh-CN" altLang="en-US"/>
          </a:p>
          <a:p>
            <a:endParaRPr lang="zh-CN" altLang="en-US"/>
          </a:p>
          <a:p>
            <a:r>
              <a:rPr lang="zh-CN" altLang="en-US"/>
              <a:t> Lastly, let's think about what can happen in a link state or a distance vector algorithm if a router malfunctions or is compromised.</a:t>
            </a:r>
            <a:endParaRPr lang="zh-CN" altLang="en-US"/>
          </a:p>
          <a:p>
            <a:endParaRPr lang="zh-CN" altLang="en-US"/>
          </a:p>
          <a:p>
            <a:r>
              <a:rPr lang="zh-CN" altLang="en-US"/>
              <a:t>Under link state, a router can advertise incorrect link costs, but each router computes its own routing and forwarding tables, so failure is rather localized.</a:t>
            </a:r>
            <a:endParaRPr lang="zh-CN" altLang="en-US"/>
          </a:p>
          <a:p>
            <a:endParaRPr lang="zh-CN" altLang="en-US"/>
          </a:p>
          <a:p>
            <a:r>
              <a:rPr lang="zh-CN" altLang="en-US"/>
              <a:t> Under distance vector, a router can advertise an incorrect path cost.</a:t>
            </a:r>
            <a:endParaRPr lang="zh-CN" altLang="en-US"/>
          </a:p>
          <a:p>
            <a:endParaRPr lang="zh-CN" altLang="en-US"/>
          </a:p>
          <a:p>
            <a:r>
              <a:rPr lang="zh-CN" altLang="en-US"/>
              <a:t> For example, a router could say, "Hey, I've got a really low path cost to everywhere in the internet." This is known as blackholing.</a:t>
            </a:r>
            <a:endParaRPr lang="zh-CN" altLang="en-US"/>
          </a:p>
          <a:p>
            <a:endParaRPr lang="zh-CN" altLang="en-US"/>
          </a:p>
          <a:p>
            <a:r>
              <a:rPr lang="zh-CN" altLang="en-US"/>
              <a:t> Since each router's distance vector is used by others, errors can then propagate through the network as additional routers advertise their new distance vector.</a:t>
            </a:r>
            <a:endParaRPr lang="zh-CN" altLang="en-US"/>
          </a:p>
          <a:p>
            <a:endParaRPr lang="zh-CN" altLang="en-US"/>
          </a:p>
          <a:p>
            <a:r>
              <a:rPr lang="zh-CN" altLang="en-US"/>
              <a:t>This type of black hole routing failures actually occurred in the internet when a small ISP advertised, "Hey, I've got a zero-cost path to a major ISP." I think that ISP was AT&amp;T when this ISP wasn't really connected to that major ISP.</a:t>
            </a:r>
            <a:endParaRPr lang="zh-CN" altLang="en-US"/>
          </a:p>
          <a:p>
            <a:r>
              <a:rPr lang="zh-CN" altLang="en-US"/>
              <a:t> And hey, what network can pass up a zero path cost to a major destination network? So many other networks in the internet who wanted to route traffic to AT&amp;T sent their traffic to this small ISP where it was blackholed.</a:t>
            </a:r>
            <a:endParaRPr lang="zh-CN" altLang="en-US"/>
          </a:p>
          <a:p>
            <a:endParaRPr lang="zh-CN" altLang="en-US"/>
          </a:p>
          <a:p>
            <a:r>
              <a:rPr lang="zh-CN" altLang="en-US"/>
              <a:t>Now imagine you're AT&amp;T, and you're saying, "Hey, why am I no longer receiving traffic from a good portion of the internet anymore?" The answer was that traffic's been blackholed in a small ISP instead due to a misconfigured router in that ISP.</a:t>
            </a:r>
            <a:endParaRPr lang="zh-CN" altLang="en-US"/>
          </a:p>
          <a:p>
            <a:endParaRPr lang="zh-CN" altLang="en-US"/>
          </a:p>
          <a:p>
            <a:r>
              <a:rPr lang="zh-CN" altLang="en-US"/>
              <a:t>Well, that wraps up our discussion of routing algorithms, Dijkstra's centralized link state algorithm, and the distributed Bellman-Ford algorithm.</a:t>
            </a:r>
            <a:endParaRPr lang="zh-CN" altLang="en-US"/>
          </a:p>
          <a:p>
            <a:endParaRPr lang="zh-CN" altLang="en-US"/>
          </a:p>
          <a:p>
            <a:r>
              <a:rPr lang="zh-CN" altLang="en-US"/>
              <a:t> In the next two sections, we're going to cover the embodiment of these routing algorithms in internet routing protocols: the Open Shortest Path First (OSPF) routing protocol and the Border Gateway Protocol (BGP).</a:t>
            </a:r>
            <a:endParaRPr lang="zh-CN" altLang="en-US"/>
          </a:p>
          <a:p>
            <a:endParaRPr lang="zh-CN" altLang="en-US"/>
          </a:p>
          <a:p>
            <a:r>
              <a:rPr lang="zh-CN" altLang="en-US"/>
              <a:t> I think you'll enjoy them.</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ECDD03A4-DDDE-49F8-9EC4-C1A354C66C1E}"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Network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EA0AB2E-AE28-4B8C-98C5-225592137FAB}" type="slidenum">
              <a:rPr kumimoji="0" lang="zh-CN" altLang="en-US"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ECDD03A4-DDDE-49F8-9EC4-C1A354C66C1E}"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Network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EA0AB2E-AE28-4B8C-98C5-225592137FAB}" type="slidenum">
              <a:rPr kumimoji="0" lang="zh-CN" altLang="en-US"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553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0" y="0"/>
            <a:ext cx="6705600" cy="6553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ECDD03A4-DDDE-49F8-9EC4-C1A354C66C1E}"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Network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EA0AB2E-AE28-4B8C-98C5-225592137FAB}" type="slidenum">
              <a:rPr kumimoji="0" lang="zh-CN" altLang="en-US"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11430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0" y="5715000"/>
            <a:ext cx="4495800" cy="838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5715000"/>
            <a:ext cx="4495800" cy="838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ECDD03A4-DDDE-49F8-9EC4-C1A354C66C1E}"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Network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EA0AB2E-AE28-4B8C-98C5-225592137FAB}" type="slidenum">
              <a:rPr kumimoji="0" lang="zh-CN" altLang="en-US"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724027"/>
            <a:ext cx="7886700" cy="4351338"/>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8" name="Title 7"/>
          <p:cNvSpPr>
            <a:spLocks noGrp="1"/>
          </p:cNvSpPr>
          <p:nvPr>
            <p:ph type="title"/>
          </p:nvPr>
        </p:nvSpPr>
        <p:spPr/>
        <p:txBody>
          <a:bodyPr>
            <a:normAutofit/>
          </a:bodyPr>
          <a:lstStyle>
            <a:lvl1pPr>
              <a:defRPr sz="3300">
                <a:latin typeface="+mj-lt"/>
              </a:defRPr>
            </a:lvl1pPr>
          </a:lstStyle>
          <a:p>
            <a:r>
              <a:rPr lang="en-US" dirty="0"/>
              <a:t>Click to edit Master title style</a:t>
            </a:r>
            <a:endParaRPr lang="en-US" dirty="0"/>
          </a:p>
        </p:txBody>
      </p:sp>
      <p:sp>
        <p:nvSpPr>
          <p:cNvPr id="5" name="Slide Number Placeholder 5"/>
          <p:cNvSpPr>
            <a:spLocks noGrp="1"/>
          </p:cNvSpPr>
          <p:nvPr>
            <p:ph type="sldNum" sz="quarter" idx="4"/>
          </p:nvPr>
        </p:nvSpPr>
        <p:spPr>
          <a:xfrm>
            <a:off x="6914712" y="6443089"/>
            <a:ext cx="2057400" cy="365125"/>
          </a:xfrm>
          <a:prstGeom prst="rect">
            <a:avLst/>
          </a:prstGeom>
        </p:spPr>
        <p:txBody>
          <a:bodyPr vert="horz" lIns="91440" tIns="45720" rIns="91440" bIns="45720" rtlCol="0" anchor="ctr"/>
          <a:lstStyle>
            <a:lvl1pPr algn="r">
              <a:defRPr sz="825">
                <a:solidFill>
                  <a:schemeClr val="bg1">
                    <a:lumMod val="50000"/>
                  </a:schemeClr>
                </a:solidFill>
              </a:defRPr>
            </a:lvl1pPr>
          </a:lstStyle>
          <a:p>
            <a:r>
              <a:rPr lang="en-US" dirty="0"/>
              <a:t>Network Layer: 5-</a:t>
            </a:r>
            <a:fld id="{C4204591-24BD-A542-B9D5-F8D8A88D2FEE}"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rotWithShape="0">
          <a:blip r:embed="rId2"/>
        </a:blipFill>
        <a:effectLst/>
      </p:bgPr>
    </p:bg>
    <p:spTree>
      <p:nvGrpSpPr>
        <p:cNvPr id="1" name=""/>
        <p:cNvGrpSpPr/>
        <p:nvPr/>
      </p:nvGrpSpPr>
      <p:grpSpPr>
        <a:xfrm>
          <a:off x="0" y="0"/>
          <a:ext cx="0" cy="0"/>
          <a:chOff x="0" y="0"/>
          <a:chExt cx="0" cy="0"/>
        </a:xfrm>
      </p:grpSpPr>
      <p:sp>
        <p:nvSpPr>
          <p:cNvPr id="3074" name="AutoShape 7"/>
          <p:cNvSpPr/>
          <p:nvPr/>
        </p:nvSpPr>
        <p:spPr>
          <a:xfrm>
            <a:off x="685800" y="2393950"/>
            <a:ext cx="7772400" cy="109538"/>
          </a:xfrm>
          <a:custGeom>
            <a:avLst/>
            <a:gdLst/>
            <a:ahLst/>
            <a:cxnLst>
              <a:cxn ang="0">
                <a:pos x="0" y="0"/>
              </a:cxn>
              <a:cxn ang="0">
                <a:pos x="2147483646" y="0"/>
              </a:cxn>
              <a:cxn ang="0">
                <a:pos x="2147483646" y="2147483646"/>
              </a:cxn>
              <a:cxn ang="0">
                <a:pos x="0" y="2147483646"/>
              </a:cxn>
              <a:cxn ang="0">
                <a:pos x="0" y="0"/>
              </a:cxn>
              <a:cxn ang="0">
                <a:pos x="2147483646" y="0"/>
              </a:cxn>
            </a:cxnLst>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alpha val="100000"/>
            </a:schemeClr>
          </a:solidFill>
          <a:ln w="9525" cap="flat" cmpd="sng">
            <a:solidFill>
              <a:schemeClr val="accent2">
                <a:alpha val="100000"/>
              </a:schemeClr>
            </a:solidFill>
            <a:prstDash val="solid"/>
            <a:round/>
            <a:headEnd type="none" w="med" len="med"/>
            <a:tailEnd type="none" w="med" len="med"/>
          </a:ln>
        </p:spPr>
        <p:txBody>
          <a:bodyPr/>
          <a:p>
            <a:endParaRPr lang="zh-CN" altLang="en-US"/>
          </a:p>
        </p:txBody>
      </p:sp>
      <p:sp>
        <p:nvSpPr>
          <p:cNvPr id="92162" name="Rectangle 2"/>
          <p:cNvSpPr>
            <a:spLocks noGrp="1" noChangeArrowheads="1"/>
          </p:cNvSpPr>
          <p:nvPr>
            <p:ph type="ctrTitle"/>
          </p:nvPr>
        </p:nvSpPr>
        <p:spPr>
          <a:xfrm>
            <a:off x="685800" y="990600"/>
            <a:ext cx="7772400" cy="1371600"/>
          </a:xfrm>
        </p:spPr>
        <p:txBody>
          <a:bodyPr/>
          <a:lstStyle>
            <a:lvl1pPr>
              <a:defRPr sz="4000"/>
            </a:lvl1pPr>
          </a:lstStyle>
          <a:p>
            <a:pPr lvl="0"/>
            <a:r>
              <a:rPr lang="zh-CN" altLang="en-US" noProof="0"/>
              <a:t>单击此处编辑母版标题样式</a:t>
            </a:r>
            <a:endParaRPr lang="zh-CN" altLang="en-US" noProof="0"/>
          </a:p>
        </p:txBody>
      </p:sp>
      <p:sp>
        <p:nvSpPr>
          <p:cNvPr id="92163" name="Rectangle 3"/>
          <p:cNvSpPr>
            <a:spLocks noGrp="1" noChangeArrowheads="1"/>
          </p:cNvSpPr>
          <p:nvPr>
            <p:ph type="subTitle" idx="1"/>
          </p:nvPr>
        </p:nvSpPr>
        <p:spPr>
          <a:xfrm>
            <a:off x="1447800" y="3429000"/>
            <a:ext cx="7010400" cy="1600200"/>
          </a:xfrm>
        </p:spPr>
        <p:txBody>
          <a:bodyPr/>
          <a:lstStyle>
            <a:lvl1pPr marL="0" indent="0">
              <a:buFont typeface="Wingdings" panose="05000000000000000000" pitchFamily="2" charset="2"/>
              <a:buNone/>
              <a:defRPr sz="2800"/>
            </a:lvl1pPr>
          </a:lstStyle>
          <a:p>
            <a:pPr lvl="0"/>
            <a:r>
              <a:rPr lang="zh-CN" altLang="en-US" noProof="0"/>
              <a:t>单击此处编辑母版副标题样式</a:t>
            </a:r>
            <a:endParaRPr lang="zh-CN" altLang="en-US" noProof="0"/>
          </a:p>
        </p:txBody>
      </p:sp>
      <p:sp>
        <p:nvSpPr>
          <p:cNvPr id="10" name="Rectangle 4"/>
          <p:cNvSpPr>
            <a:spLocks noGrp="1" noChangeArrowheads="1"/>
          </p:cNvSpPr>
          <p:nvPr>
            <p:ph type="dt" sz="half" idx="2"/>
          </p:nvPr>
        </p:nvSpPr>
        <p:spPr bwMode="auto">
          <a:xfrm>
            <a:off x="685800" y="6248400"/>
            <a:ext cx="1905000" cy="457200"/>
          </a:xfrm>
          <a:prstGeom prst="rect">
            <a:avLst/>
          </a:prstGeom>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159DB327-24FD-4D0B-9F30-0B54EFD61A45}" type="datetime4">
              <a:rPr kumimoji="0" lang="en-US" altLang="zh-CN"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11" name="Rectangle 5"/>
          <p:cNvSpPr>
            <a:spLocks noGrp="1" noChangeArrowheads="1"/>
          </p:cNvSpPr>
          <p:nvPr>
            <p:ph type="ftr" sz="quarter" idx="3"/>
          </p:nvPr>
        </p:nvSpPr>
        <p:spPr bwMode="auto">
          <a:xfrm>
            <a:off x="3124200" y="6248400"/>
            <a:ext cx="2895600" cy="457200"/>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The Network Layer</a:t>
            </a: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12" name="Rectangle 6"/>
          <p:cNvSpPr>
            <a:spLocks noGrp="1" noChangeArrowheads="1"/>
          </p:cNvSpPr>
          <p:nvPr>
            <p:ph type="sldNum" sz="quarter" idx="4"/>
          </p:nvPr>
        </p:nvSpPr>
        <p:spPr bwMode="auto">
          <a:xfrm>
            <a:off x="6553200" y="6248400"/>
            <a:ext cx="1905000" cy="457200"/>
          </a:xfrm>
          <a:prstGeom prst="rect">
            <a:avLst/>
          </a:prstGeom>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89AFC5A2-5D8B-4216-8075-EC235AC63EDE}" type="slidenum">
              <a:rPr kumimoji="0" lang="zh-CN" altLang="en-US" sz="1200" b="0" i="0" u="none" strike="noStrike" kern="1200" cap="none" spc="0" normalizeH="0" baseline="0" noProof="0" smtClean="0">
                <a:ln>
                  <a:noFill/>
                </a:ln>
                <a:solidFill>
                  <a:schemeClr val="tx1"/>
                </a:solidFill>
                <a:effectLst/>
                <a:uLnTx/>
                <a:uFillTx/>
                <a:latin typeface="Verdana" panose="020B0604030504040204" pitchFamily="34" charset="0"/>
                <a:ea typeface="+mn-ea"/>
                <a:cs typeface="+mn-cs"/>
              </a:rPr>
            </a:fld>
            <a:endParaRPr kumimoji="0" lang="en-US" altLang="zh-CN" sz="1200" b="0" i="0" u="none" strike="noStrike" kern="1200" cap="none" spc="0" normalizeH="0" baseline="0" noProof="0" smtClean="0">
              <a:ln>
                <a:noFill/>
              </a:ln>
              <a:solidFill>
                <a:schemeClr val="tx1"/>
              </a:solidFill>
              <a:effectLst/>
              <a:uLnTx/>
              <a:uFillTx/>
              <a:latin typeface="Verdana" panose="020B0604030504040204" pitchFamily="34" charset="0"/>
              <a:ea typeface="+mn-ea"/>
              <a:cs typeface="+mn-cs"/>
            </a:endParaRPr>
          </a:p>
        </p:txBody>
      </p:sp>
    </p:spTree>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17162544-C24C-4D9A-90F0-AF8F32620838}" type="datetime4">
              <a:rPr kumimoji="0" lang="en-US" altLang="zh-CN"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The Network Layer</a:t>
            </a: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1801AC03-7FA1-4342-8182-8C6EAB3F6927}" type="slidenum">
              <a:rPr kumimoji="0" lang="zh-CN" altLang="en-US" sz="1200" b="0" i="0" u="none" strike="noStrike" kern="1200" cap="none" spc="0" normalizeH="0" baseline="0" noProof="0" smtClean="0">
                <a:ln>
                  <a:noFill/>
                </a:ln>
                <a:solidFill>
                  <a:schemeClr val="tx1"/>
                </a:solidFill>
                <a:effectLst/>
                <a:uLnTx/>
                <a:uFillTx/>
                <a:latin typeface="Verdana" panose="020B0604030504040204" pitchFamily="34" charset="0"/>
                <a:ea typeface="+mn-ea"/>
                <a:cs typeface="+mn-cs"/>
              </a:rPr>
            </a:fld>
            <a:endParaRPr kumimoji="0" lang="en-US" altLang="zh-CN" sz="1200" b="0" i="0" u="none" strike="noStrike" kern="1200" cap="none" spc="0" normalizeH="0" baseline="0" noProof="0" smtClean="0">
              <a:ln>
                <a:noFill/>
              </a:ln>
              <a:solidFill>
                <a:schemeClr val="tx1"/>
              </a:solidFill>
              <a:effectLst/>
              <a:uLnTx/>
              <a:uFillTx/>
              <a:latin typeface="Verdana" panose="020B0604030504040204" pitchFamily="34" charset="0"/>
              <a:ea typeface="+mn-ea"/>
              <a:cs typeface="+mn-cs"/>
            </a:endParaRP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17162544-C24C-4D9A-90F0-AF8F32620838}" type="datetime4">
              <a:rPr kumimoji="0" lang="en-US" altLang="zh-CN"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The Network Layer</a:t>
            </a: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1801AC03-7FA1-4342-8182-8C6EAB3F6927}" type="slidenum">
              <a:rPr kumimoji="0" lang="zh-CN" altLang="en-US" sz="1200" b="0" i="0" u="none" strike="noStrike" kern="1200" cap="none" spc="0" normalizeH="0" baseline="0" noProof="0" smtClean="0">
                <a:ln>
                  <a:noFill/>
                </a:ln>
                <a:solidFill>
                  <a:schemeClr val="tx1"/>
                </a:solidFill>
                <a:effectLst/>
                <a:uLnTx/>
                <a:uFillTx/>
                <a:latin typeface="Verdana" panose="020B0604030504040204" pitchFamily="34" charset="0"/>
                <a:ea typeface="+mn-ea"/>
                <a:cs typeface="+mn-cs"/>
              </a:rPr>
            </a:fld>
            <a:endParaRPr kumimoji="0" lang="en-US" altLang="zh-CN" sz="1200" b="0" i="0" u="none" strike="noStrike" kern="1200" cap="none" spc="0" normalizeH="0" baseline="0" noProof="0" smtClean="0">
              <a:ln>
                <a:noFill/>
              </a:ln>
              <a:solidFill>
                <a:schemeClr val="tx1"/>
              </a:solidFill>
              <a:effectLst/>
              <a:uLnTx/>
              <a:uFillTx/>
              <a:latin typeface="Verdana" panose="020B0604030504040204" pitchFamily="34" charset="0"/>
              <a:ea typeface="+mn-ea"/>
              <a:cs typeface="+mn-cs"/>
            </a:endParaRP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17162544-C24C-4D9A-90F0-AF8F32620838}" type="datetime4">
              <a:rPr kumimoji="0" lang="en-US" altLang="zh-CN"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The Network Layer</a:t>
            </a: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1801AC03-7FA1-4342-8182-8C6EAB3F6927}" type="slidenum">
              <a:rPr kumimoji="0" lang="zh-CN" altLang="en-US" sz="1200" b="0" i="0" u="none" strike="noStrike" kern="1200" cap="none" spc="0" normalizeH="0" baseline="0" noProof="0" smtClean="0">
                <a:ln>
                  <a:noFill/>
                </a:ln>
                <a:solidFill>
                  <a:schemeClr val="tx1"/>
                </a:solidFill>
                <a:effectLst/>
                <a:uLnTx/>
                <a:uFillTx/>
                <a:latin typeface="Verdana" panose="020B0604030504040204" pitchFamily="34" charset="0"/>
                <a:ea typeface="+mn-ea"/>
                <a:cs typeface="+mn-cs"/>
              </a:rPr>
            </a:fld>
            <a:endParaRPr kumimoji="0" lang="en-US" altLang="zh-CN" sz="1200" b="0" i="0" u="none" strike="noStrike" kern="1200" cap="none" spc="0" normalizeH="0" baseline="0" noProof="0" smtClean="0">
              <a:ln>
                <a:noFill/>
              </a:ln>
              <a:solidFill>
                <a:schemeClr val="tx1"/>
              </a:solidFill>
              <a:effectLst/>
              <a:uLnTx/>
              <a:uFillTx/>
              <a:latin typeface="Verdana" panose="020B0604030504040204" pitchFamily="34" charset="0"/>
              <a:ea typeface="+mn-ea"/>
              <a:cs typeface="+mn-cs"/>
            </a:endParaRP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17162544-C24C-4D9A-90F0-AF8F32620838}" type="datetime4">
              <a:rPr kumimoji="0" lang="en-US" altLang="zh-CN"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The Network Layer</a:t>
            </a: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1801AC03-7FA1-4342-8182-8C6EAB3F6927}" type="slidenum">
              <a:rPr kumimoji="0" lang="zh-CN" altLang="en-US" sz="1200" b="0" i="0" u="none" strike="noStrike" kern="1200" cap="none" spc="0" normalizeH="0" baseline="0" noProof="0" smtClean="0">
                <a:ln>
                  <a:noFill/>
                </a:ln>
                <a:solidFill>
                  <a:schemeClr val="tx1"/>
                </a:solidFill>
                <a:effectLst/>
                <a:uLnTx/>
                <a:uFillTx/>
                <a:latin typeface="Verdana" panose="020B0604030504040204" pitchFamily="34" charset="0"/>
                <a:ea typeface="+mn-ea"/>
                <a:cs typeface="+mn-cs"/>
              </a:rPr>
            </a:fld>
            <a:endParaRPr kumimoji="0" lang="en-US" altLang="zh-CN" sz="1200" b="0" i="0" u="none" strike="noStrike" kern="1200" cap="none" spc="0" normalizeH="0" baseline="0" noProof="0" smtClean="0">
              <a:ln>
                <a:noFill/>
              </a:ln>
              <a:solidFill>
                <a:schemeClr val="tx1"/>
              </a:solidFill>
              <a:effectLst/>
              <a:uLnTx/>
              <a:uFillTx/>
              <a:latin typeface="Verdana" panose="020B0604030504040204" pitchFamily="34" charset="0"/>
              <a:ea typeface="+mn-ea"/>
              <a:cs typeface="+mn-cs"/>
            </a:endParaRP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17162544-C24C-4D9A-90F0-AF8F32620838}" type="datetime4">
              <a:rPr kumimoji="0" lang="en-US" altLang="zh-CN"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The Network Layer</a:t>
            </a: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1801AC03-7FA1-4342-8182-8C6EAB3F6927}" type="slidenum">
              <a:rPr kumimoji="0" lang="zh-CN" altLang="en-US" sz="1200" b="0" i="0" u="none" strike="noStrike" kern="1200" cap="none" spc="0" normalizeH="0" baseline="0" noProof="0" smtClean="0">
                <a:ln>
                  <a:noFill/>
                </a:ln>
                <a:solidFill>
                  <a:schemeClr val="tx1"/>
                </a:solidFill>
                <a:effectLst/>
                <a:uLnTx/>
                <a:uFillTx/>
                <a:latin typeface="Verdana" panose="020B0604030504040204" pitchFamily="34" charset="0"/>
                <a:ea typeface="+mn-ea"/>
                <a:cs typeface="+mn-cs"/>
              </a:rPr>
            </a:fld>
            <a:endParaRPr kumimoji="0" lang="en-US" altLang="zh-CN" sz="1200" b="0" i="0" u="none" strike="noStrike" kern="1200" cap="none" spc="0" normalizeH="0" baseline="0" noProof="0" smtClean="0">
              <a:ln>
                <a:noFill/>
              </a:ln>
              <a:solidFill>
                <a:schemeClr val="tx1"/>
              </a:solidFill>
              <a:effectLst/>
              <a:uLnTx/>
              <a:uFillTx/>
              <a:latin typeface="Verdana" panose="020B0604030504040204" pitchFamily="34" charset="0"/>
              <a:ea typeface="+mn-ea"/>
              <a:cs typeface="+mn-cs"/>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ECDD03A4-DDDE-49F8-9EC4-C1A354C66C1E}"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Network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EA0AB2E-AE28-4B8C-98C5-225592137FAB}" type="slidenum">
              <a:rPr kumimoji="0" lang="zh-CN" altLang="en-US"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17162544-C24C-4D9A-90F0-AF8F32620838}" type="datetime4">
              <a:rPr kumimoji="0" lang="en-US" altLang="zh-CN"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The Network Layer</a:t>
            </a: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1801AC03-7FA1-4342-8182-8C6EAB3F6927}" type="slidenum">
              <a:rPr kumimoji="0" lang="zh-CN" altLang="en-US" sz="1200" b="0" i="0" u="none" strike="noStrike" kern="1200" cap="none" spc="0" normalizeH="0" baseline="0" noProof="0" smtClean="0">
                <a:ln>
                  <a:noFill/>
                </a:ln>
                <a:solidFill>
                  <a:schemeClr val="tx1"/>
                </a:solidFill>
                <a:effectLst/>
                <a:uLnTx/>
                <a:uFillTx/>
                <a:latin typeface="Verdana" panose="020B0604030504040204" pitchFamily="34" charset="0"/>
                <a:ea typeface="+mn-ea"/>
                <a:cs typeface="+mn-cs"/>
              </a:rPr>
            </a:fld>
            <a:endParaRPr kumimoji="0" lang="en-US" altLang="zh-CN" sz="1200" b="0" i="0" u="none" strike="noStrike" kern="1200" cap="none" spc="0" normalizeH="0" baseline="0" noProof="0" smtClean="0">
              <a:ln>
                <a:noFill/>
              </a:ln>
              <a:solidFill>
                <a:schemeClr val="tx1"/>
              </a:solidFill>
              <a:effectLst/>
              <a:uLnTx/>
              <a:uFillTx/>
              <a:latin typeface="Verdana" panose="020B0604030504040204" pitchFamily="34" charset="0"/>
              <a:ea typeface="+mn-ea"/>
              <a:cs typeface="+mn-cs"/>
            </a:endParaRP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17162544-C24C-4D9A-90F0-AF8F32620838}" type="datetime4">
              <a:rPr kumimoji="0" lang="en-US" altLang="zh-CN"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The Network Layer</a:t>
            </a: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1801AC03-7FA1-4342-8182-8C6EAB3F6927}" type="slidenum">
              <a:rPr kumimoji="0" lang="zh-CN" altLang="en-US" sz="1200" b="0" i="0" u="none" strike="noStrike" kern="1200" cap="none" spc="0" normalizeH="0" baseline="0" noProof="0" smtClean="0">
                <a:ln>
                  <a:noFill/>
                </a:ln>
                <a:solidFill>
                  <a:schemeClr val="tx1"/>
                </a:solidFill>
                <a:effectLst/>
                <a:uLnTx/>
                <a:uFillTx/>
                <a:latin typeface="Verdana" panose="020B0604030504040204" pitchFamily="34" charset="0"/>
                <a:ea typeface="+mn-ea"/>
                <a:cs typeface="+mn-cs"/>
              </a:rPr>
            </a:fld>
            <a:endParaRPr kumimoji="0" lang="en-US" altLang="zh-CN" sz="1200" b="0" i="0" u="none" strike="noStrike" kern="1200" cap="none" spc="0" normalizeH="0" baseline="0" noProof="0" smtClean="0">
              <a:ln>
                <a:noFill/>
              </a:ln>
              <a:solidFill>
                <a:schemeClr val="tx1"/>
              </a:solidFill>
              <a:effectLst/>
              <a:uLnTx/>
              <a:uFillTx/>
              <a:latin typeface="Verdana" panose="020B0604030504040204" pitchFamily="34" charset="0"/>
              <a:ea typeface="+mn-ea"/>
              <a:cs typeface="+mn-cs"/>
            </a:endParaRPr>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17162544-C24C-4D9A-90F0-AF8F32620838}" type="datetime4">
              <a:rPr kumimoji="0" lang="en-US" altLang="zh-CN"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The Network Layer</a:t>
            </a: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1801AC03-7FA1-4342-8182-8C6EAB3F6927}" type="slidenum">
              <a:rPr kumimoji="0" lang="zh-CN" altLang="en-US" sz="1200" b="0" i="0" u="none" strike="noStrike" kern="1200" cap="none" spc="0" normalizeH="0" baseline="0" noProof="0" smtClean="0">
                <a:ln>
                  <a:noFill/>
                </a:ln>
                <a:solidFill>
                  <a:schemeClr val="tx1"/>
                </a:solidFill>
                <a:effectLst/>
                <a:uLnTx/>
                <a:uFillTx/>
                <a:latin typeface="Verdana" panose="020B0604030504040204" pitchFamily="34" charset="0"/>
                <a:ea typeface="+mn-ea"/>
                <a:cs typeface="+mn-cs"/>
              </a:rPr>
            </a:fld>
            <a:endParaRPr kumimoji="0" lang="en-US" altLang="zh-CN" sz="1200" b="0" i="0" u="none" strike="noStrike" kern="1200" cap="none" spc="0" normalizeH="0" baseline="0" noProof="0" smtClean="0">
              <a:ln>
                <a:noFill/>
              </a:ln>
              <a:solidFill>
                <a:schemeClr val="tx1"/>
              </a:solidFill>
              <a:effectLst/>
              <a:uLnTx/>
              <a:uFillTx/>
              <a:latin typeface="Verdana" panose="020B0604030504040204" pitchFamily="34" charset="0"/>
              <a:ea typeface="+mn-ea"/>
              <a:cs typeface="+mn-cs"/>
            </a:endParaRPr>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17162544-C24C-4D9A-90F0-AF8F32620838}" type="datetime4">
              <a:rPr kumimoji="0" lang="en-US" altLang="zh-CN"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The Network Layer</a:t>
            </a: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1801AC03-7FA1-4342-8182-8C6EAB3F6927}" type="slidenum">
              <a:rPr kumimoji="0" lang="zh-CN" altLang="en-US" sz="1200" b="0" i="0" u="none" strike="noStrike" kern="1200" cap="none" spc="0" normalizeH="0" baseline="0" noProof="0" smtClean="0">
                <a:ln>
                  <a:noFill/>
                </a:ln>
                <a:solidFill>
                  <a:schemeClr val="tx1"/>
                </a:solidFill>
                <a:effectLst/>
                <a:uLnTx/>
                <a:uFillTx/>
                <a:latin typeface="Verdana" panose="020B0604030504040204" pitchFamily="34" charset="0"/>
                <a:ea typeface="+mn-ea"/>
                <a:cs typeface="+mn-cs"/>
              </a:rPr>
            </a:fld>
            <a:endParaRPr kumimoji="0" lang="en-US" altLang="zh-CN" sz="1200" b="0" i="0" u="none" strike="noStrike" kern="1200" cap="none" spc="0" normalizeH="0" baseline="0" noProof="0" smtClean="0">
              <a:ln>
                <a:noFill/>
              </a:ln>
              <a:solidFill>
                <a:schemeClr val="tx1"/>
              </a:solidFill>
              <a:effectLst/>
              <a:uLnTx/>
              <a:uFillTx/>
              <a:latin typeface="Verdana" panose="020B0604030504040204" pitchFamily="34" charset="0"/>
              <a:ea typeface="+mn-ea"/>
              <a:cs typeface="+mn-cs"/>
            </a:endParaRPr>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17162544-C24C-4D9A-90F0-AF8F32620838}" type="datetime4">
              <a:rPr kumimoji="0" lang="en-US" altLang="zh-CN"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The Network Layer</a:t>
            </a: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1801AC03-7FA1-4342-8182-8C6EAB3F6927}" type="slidenum">
              <a:rPr kumimoji="0" lang="zh-CN" altLang="en-US" sz="1200" b="0" i="0" u="none" strike="noStrike" kern="1200" cap="none" spc="0" normalizeH="0" baseline="0" noProof="0" smtClean="0">
                <a:ln>
                  <a:noFill/>
                </a:ln>
                <a:solidFill>
                  <a:schemeClr val="tx1"/>
                </a:solidFill>
                <a:effectLst/>
                <a:uLnTx/>
                <a:uFillTx/>
                <a:latin typeface="Verdana" panose="020B0604030504040204" pitchFamily="34" charset="0"/>
                <a:ea typeface="+mn-ea"/>
                <a:cs typeface="+mn-cs"/>
              </a:rPr>
            </a:fld>
            <a:endParaRPr kumimoji="0" lang="en-US" altLang="zh-CN" sz="1200" b="0" i="0" u="none" strike="noStrike" kern="1200" cap="none" spc="0" normalizeH="0" baseline="0" noProof="0" smtClean="0">
              <a:ln>
                <a:noFill/>
              </a:ln>
              <a:solidFill>
                <a:schemeClr val="tx1"/>
              </a:solidFill>
              <a:effectLst/>
              <a:uLnTx/>
              <a:uFillTx/>
              <a:latin typeface="Verdana" panose="020B0604030504040204" pitchFamily="34" charset="0"/>
              <a:ea typeface="+mn-ea"/>
              <a:cs typeface="+mn-cs"/>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ECDD03A4-DDDE-49F8-9EC4-C1A354C66C1E}"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Network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EA0AB2E-AE28-4B8C-98C5-225592137FAB}" type="slidenum">
              <a:rPr kumimoji="0" lang="zh-CN" altLang="en-US"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0" y="5715000"/>
            <a:ext cx="4495800" cy="838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5715000"/>
            <a:ext cx="4495800" cy="838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ECDD03A4-DDDE-49F8-9EC4-C1A354C66C1E}"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Network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EA0AB2E-AE28-4B8C-98C5-225592137FAB}" type="slidenum">
              <a:rPr kumimoji="0" lang="zh-CN" altLang="en-US"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ECDD03A4-DDDE-49F8-9EC4-C1A354C66C1E}"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Network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EA0AB2E-AE28-4B8C-98C5-225592137FAB}" type="slidenum">
              <a:rPr kumimoji="0" lang="zh-CN" altLang="en-US"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ECDD03A4-DDDE-49F8-9EC4-C1A354C66C1E}"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Network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EA0AB2E-AE28-4B8C-98C5-225592137FAB}" type="slidenum">
              <a:rPr kumimoji="0" lang="zh-CN" altLang="en-US"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ECDD03A4-DDDE-49F8-9EC4-C1A354C66C1E}"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Network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EA0AB2E-AE28-4B8C-98C5-225592137FAB}" type="slidenum">
              <a:rPr kumimoji="0" lang="zh-CN" altLang="en-US"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ECDD03A4-DDDE-49F8-9EC4-C1A354C66C1E}"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Network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EA0AB2E-AE28-4B8C-98C5-225592137FAB}" type="slidenum">
              <a:rPr kumimoji="0" lang="zh-CN" altLang="en-US"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2"/>
              </a:buClr>
              <a:buSzTx/>
              <a:buFontTx/>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ECDD03A4-DDDE-49F8-9EC4-C1A354C66C1E}"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Network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EA0AB2E-AE28-4B8C-98C5-225592137FAB}" type="slidenum">
              <a:rPr kumimoji="0" lang="zh-CN" altLang="en-US"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3" Type="http://schemas.openxmlformats.org/officeDocument/2006/relationships/theme" Target="../theme/theme2.xml"/><Relationship Id="rId12" Type="http://schemas.openxmlformats.org/officeDocument/2006/relationships/image" Target="../media/image1.png"/><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0" y="0"/>
            <a:ext cx="91440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7" name="Rectangle 3"/>
          <p:cNvSpPr>
            <a:spLocks noGrp="1"/>
          </p:cNvSpPr>
          <p:nvPr>
            <p:ph type="body" idx="1"/>
          </p:nvPr>
        </p:nvSpPr>
        <p:spPr>
          <a:xfrm>
            <a:off x="0" y="5715000"/>
            <a:ext cx="9144000" cy="8382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4100" name="Rectangle 4"/>
          <p:cNvSpPr>
            <a:spLocks noGrp="1" noChangeArrowheads="1"/>
          </p:cNvSpPr>
          <p:nvPr>
            <p:ph type="dt" sz="half" idx="2"/>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lstStyle>
            <a:lvl1pPr eaLnBrk="1" hangingPunct="1">
              <a:defRPr sz="1400">
                <a:latin typeface="+mn-lt"/>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ECDD03A4-DDDE-49F8-9EC4-C1A354C66C1E}"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101" name="Rectangle 5"/>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t" anchorCtr="0" compatLnSpc="1"/>
          <a:lstStyle>
            <a:lvl1pPr algn="ctr" eaLnBrk="1" hangingPunct="1">
              <a:defRPr sz="1400">
                <a:latin typeface="+mn-lt"/>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Network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102" name="Rectangle 6"/>
          <p:cNvSpPr>
            <a:spLocks noGrp="1" noChangeArrowheads="1"/>
          </p:cNvSpPr>
          <p:nvPr>
            <p:ph type="sldNum" sz="quarter" idx="4"/>
          </p:nvPr>
        </p:nvSpPr>
        <p:spPr bwMode="auto">
          <a:xfrm>
            <a:off x="6553200" y="6248400"/>
            <a:ext cx="1905000" cy="457200"/>
          </a:xfrm>
          <a:prstGeom prst="rect">
            <a:avLst/>
          </a:prstGeom>
          <a:noFill/>
          <a:ln>
            <a:noFill/>
          </a:ln>
          <a:effectLst/>
        </p:spPr>
        <p:txBody>
          <a:bodyPr vert="horz" wrap="square" lIns="91440" tIns="45720" rIns="91440" bIns="45720" numCol="1" anchor="t" anchorCtr="0" compatLnSpc="1"/>
          <a:lstStyle>
            <a:lvl1pPr algn="r" eaLnBrk="1" hangingPunct="1">
              <a:defRPr sz="1400">
                <a:latin typeface="Times New Roman" panose="02020603050405020304" pitchFamily="18"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EA0AB2E-AE28-4B8C-98C5-225592137FAB}" type="slidenum">
              <a:rPr kumimoji="0" lang="zh-CN" altLang="en-US"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hf sldNum="0" hdr="0" ftr="0"/>
  <p:txStyles>
    <p:titleStyle>
      <a:lvl1pPr algn="ctr" rtl="0" eaLnBrk="0" fontAlgn="base" hangingPunct="0">
        <a:spcBef>
          <a:spcPct val="0"/>
        </a:spcBef>
        <a:spcAft>
          <a:spcPct val="0"/>
        </a:spcAft>
        <a:defRPr sz="4400" kern="1200">
          <a:solidFill>
            <a:srgbClr val="FF0000"/>
          </a:solidFill>
          <a:latin typeface="+mj-lt"/>
          <a:ea typeface="+mj-ea"/>
          <a:cs typeface="+mj-cs"/>
        </a:defRPr>
      </a:lvl1pPr>
      <a:lvl2pPr algn="ctr" rtl="0" eaLnBrk="0" fontAlgn="base" hangingPunct="0">
        <a:spcBef>
          <a:spcPct val="0"/>
        </a:spcBef>
        <a:spcAft>
          <a:spcPct val="0"/>
        </a:spcAft>
        <a:defRPr sz="4400">
          <a:solidFill>
            <a:srgbClr val="FF0000"/>
          </a:solidFill>
          <a:latin typeface="Times New Roman" panose="02020603050405020304" pitchFamily="18" charset="0"/>
        </a:defRPr>
      </a:lvl2pPr>
      <a:lvl3pPr algn="ctr" rtl="0" eaLnBrk="0" fontAlgn="base" hangingPunct="0">
        <a:spcBef>
          <a:spcPct val="0"/>
        </a:spcBef>
        <a:spcAft>
          <a:spcPct val="0"/>
        </a:spcAft>
        <a:defRPr sz="4400">
          <a:solidFill>
            <a:srgbClr val="FF0000"/>
          </a:solidFill>
          <a:latin typeface="Times New Roman" panose="02020603050405020304" pitchFamily="18" charset="0"/>
        </a:defRPr>
      </a:lvl3pPr>
      <a:lvl4pPr algn="ctr" rtl="0" eaLnBrk="0" fontAlgn="base" hangingPunct="0">
        <a:spcBef>
          <a:spcPct val="0"/>
        </a:spcBef>
        <a:spcAft>
          <a:spcPct val="0"/>
        </a:spcAft>
        <a:defRPr sz="4400">
          <a:solidFill>
            <a:srgbClr val="FF0000"/>
          </a:solidFill>
          <a:latin typeface="Times New Roman" panose="02020603050405020304" pitchFamily="18" charset="0"/>
        </a:defRPr>
      </a:lvl4pPr>
      <a:lvl5pPr algn="ctr" rtl="0" eaLnBrk="0" fontAlgn="base" hangingPunct="0">
        <a:spcBef>
          <a:spcPct val="0"/>
        </a:spcBef>
        <a:spcAft>
          <a:spcPct val="0"/>
        </a:spcAft>
        <a:defRPr sz="4400">
          <a:solidFill>
            <a:srgbClr val="FF0000"/>
          </a:solidFill>
          <a:latin typeface="Times New Roman" panose="02020603050405020304" pitchFamily="18" charset="0"/>
        </a:defRPr>
      </a:lvl5pPr>
      <a:lvl6pPr marL="457200" algn="ctr" rtl="0" fontAlgn="base">
        <a:spcBef>
          <a:spcPct val="0"/>
        </a:spcBef>
        <a:spcAft>
          <a:spcPct val="0"/>
        </a:spcAft>
        <a:defRPr sz="4400">
          <a:solidFill>
            <a:srgbClr val="FF0000"/>
          </a:solidFill>
          <a:latin typeface="Times New Roman" panose="02020603050405020304" pitchFamily="18" charset="0"/>
        </a:defRPr>
      </a:lvl6pPr>
      <a:lvl7pPr marL="914400" algn="ctr" rtl="0" fontAlgn="base">
        <a:spcBef>
          <a:spcPct val="0"/>
        </a:spcBef>
        <a:spcAft>
          <a:spcPct val="0"/>
        </a:spcAft>
        <a:defRPr sz="4400">
          <a:solidFill>
            <a:srgbClr val="FF0000"/>
          </a:solidFill>
          <a:latin typeface="Times New Roman" panose="02020603050405020304" pitchFamily="18" charset="0"/>
        </a:defRPr>
      </a:lvl7pPr>
      <a:lvl8pPr marL="1371600" algn="ctr" rtl="0" fontAlgn="base">
        <a:spcBef>
          <a:spcPct val="0"/>
        </a:spcBef>
        <a:spcAft>
          <a:spcPct val="0"/>
        </a:spcAft>
        <a:defRPr sz="4400">
          <a:solidFill>
            <a:srgbClr val="FF0000"/>
          </a:solidFill>
          <a:latin typeface="Times New Roman" panose="02020603050405020304" pitchFamily="18" charset="0"/>
        </a:defRPr>
      </a:lvl8pPr>
      <a:lvl9pPr marL="1828800" algn="ctr" rtl="0" fontAlgn="base">
        <a:spcBef>
          <a:spcPct val="0"/>
        </a:spcBef>
        <a:spcAft>
          <a:spcPct val="0"/>
        </a:spcAft>
        <a:defRPr sz="4400">
          <a:solidFill>
            <a:srgbClr val="FF0000"/>
          </a:solidFill>
          <a:latin typeface="Times New Roman" panose="02020603050405020304" pitchFamily="18" charset="0"/>
        </a:defRPr>
      </a:lvl9pPr>
    </p:titleStyle>
    <p:bodyStyle>
      <a:lvl1pPr marL="609600" indent="-609600" algn="l" rtl="0" eaLnBrk="0" fontAlgn="base" hangingPunct="0">
        <a:spcBef>
          <a:spcPct val="20000"/>
        </a:spcBef>
        <a:spcAft>
          <a:spcPct val="0"/>
        </a:spcAft>
        <a:buClr>
          <a:schemeClr val="accent2"/>
        </a:buClr>
        <a:buAutoNum type="alphaLcParenR"/>
        <a:defRPr sz="2400" kern="1200">
          <a:solidFill>
            <a:schemeClr val="tx1"/>
          </a:solidFill>
          <a:latin typeface="+mn-lt"/>
          <a:ea typeface="+mn-ea"/>
          <a:cs typeface="+mn-cs"/>
        </a:defRPr>
      </a:lvl1pPr>
      <a:lvl2pPr marL="990600" indent="-533400" algn="l" rtl="0" eaLnBrk="0" fontAlgn="base" hangingPunct="0">
        <a:spcBef>
          <a:spcPct val="20000"/>
        </a:spcBef>
        <a:spcAft>
          <a:spcPct val="0"/>
        </a:spcAft>
        <a:buClr>
          <a:schemeClr val="accent2"/>
        </a:buClr>
        <a:buChar char="–"/>
        <a:defRPr sz="2800" kern="1200">
          <a:solidFill>
            <a:schemeClr val="tx1"/>
          </a:solidFill>
          <a:latin typeface="+mn-lt"/>
          <a:ea typeface="+mn-ea"/>
          <a:cs typeface="+mn-cs"/>
        </a:defRPr>
      </a:lvl2pPr>
      <a:lvl3pPr marL="1371600" indent="-4572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752600" indent="-381000" algn="l" rtl="0" eaLnBrk="0" fontAlgn="base" hangingPunct="0">
        <a:spcBef>
          <a:spcPct val="20000"/>
        </a:spcBef>
        <a:spcAft>
          <a:spcPct val="0"/>
        </a:spcAft>
        <a:buClr>
          <a:schemeClr val="accent2"/>
        </a:buClr>
        <a:buChar char="–"/>
        <a:defRPr sz="2000" kern="1200">
          <a:solidFill>
            <a:schemeClr val="tx1"/>
          </a:solidFill>
          <a:latin typeface="+mn-lt"/>
          <a:ea typeface="+mn-ea"/>
          <a:cs typeface="+mn-cs"/>
        </a:defRPr>
      </a:lvl4pPr>
      <a:lvl5pPr marL="2209800" indent="-381000" algn="l" rtl="0" eaLnBrk="0" fontAlgn="base" hangingPunct="0">
        <a:spcBef>
          <a:spcPct val="20000"/>
        </a:spcBef>
        <a:spcAft>
          <a:spcPct val="0"/>
        </a:spcAft>
        <a:buClr>
          <a:schemeClr val="accent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2"/>
        </a:blipFill>
        <a:effectLst/>
      </p:bgPr>
    </p:bg>
    <p:spTree>
      <p:nvGrpSpPr>
        <p:cNvPr id="1" name=""/>
        <p:cNvGrpSpPr/>
        <p:nvPr/>
      </p:nvGrpSpPr>
      <p:grpSpPr/>
      <p:sp>
        <p:nvSpPr>
          <p:cNvPr id="2050" name="Rectangle 2"/>
          <p:cNvSpPr>
            <a:spLocks noGrp="1"/>
          </p:cNvSpPr>
          <p:nvPr>
            <p:ph type="title"/>
          </p:nvPr>
        </p:nvSpPr>
        <p:spPr>
          <a:xfrm>
            <a:off x="574675" y="304800"/>
            <a:ext cx="8001000" cy="1216025"/>
          </a:xfrm>
          <a:prstGeom prst="rect">
            <a:avLst/>
          </a:prstGeom>
          <a:noFill/>
          <a:ln w="9525">
            <a:noFill/>
          </a:ln>
        </p:spPr>
        <p:txBody>
          <a:bodyPr anchor="b" anchorCtr="0"/>
          <a:p>
            <a:pPr lvl="0"/>
            <a:r>
              <a:rPr lang="zh-CN" altLang="en-US" dirty="0"/>
              <a:t>单击此处编辑母版标题样式</a:t>
            </a:r>
            <a:endParaRPr lang="zh-CN" altLang="en-US" dirty="0"/>
          </a:p>
        </p:txBody>
      </p:sp>
      <p:sp>
        <p:nvSpPr>
          <p:cNvPr id="2051" name="Rectangle 3"/>
          <p:cNvSpPr>
            <a:spLocks noGrp="1"/>
          </p:cNvSpPr>
          <p:nvPr>
            <p:ph type="body" idx="1"/>
          </p:nvPr>
        </p:nvSpPr>
        <p:spPr>
          <a:xfrm>
            <a:off x="566738" y="1752600"/>
            <a:ext cx="8001000" cy="42672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052" name="AutoShape 4"/>
          <p:cNvSpPr/>
          <p:nvPr/>
        </p:nvSpPr>
        <p:spPr>
          <a:xfrm>
            <a:off x="609600" y="1566863"/>
            <a:ext cx="7958138" cy="109537"/>
          </a:xfrm>
          <a:custGeom>
            <a:avLst/>
            <a:gdLst/>
            <a:ahLst/>
            <a:cxnLst>
              <a:cxn ang="0">
                <a:pos x="0" y="0"/>
              </a:cxn>
              <a:cxn ang="0">
                <a:pos x="2147483646" y="0"/>
              </a:cxn>
              <a:cxn ang="0">
                <a:pos x="2147483646" y="2147483646"/>
              </a:cxn>
              <a:cxn ang="0">
                <a:pos x="0" y="2147483646"/>
              </a:cxn>
              <a:cxn ang="0">
                <a:pos x="0" y="0"/>
              </a:cxn>
              <a:cxn ang="0">
                <a:pos x="2147483646" y="0"/>
              </a:cxn>
            </a:cxnLst>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alpha val="100000"/>
            </a:schemeClr>
          </a:solidFill>
          <a:ln w="9525" cap="flat" cmpd="sng">
            <a:solidFill>
              <a:schemeClr val="accent2">
                <a:alpha val="100000"/>
              </a:schemeClr>
            </a:solidFill>
            <a:prstDash val="solid"/>
            <a:round/>
            <a:headEnd type="none" w="med" len="med"/>
            <a:tailEnd type="none" w="med" len="med"/>
          </a:ln>
        </p:spPr>
        <p:txBody>
          <a:bodyPr/>
          <a:p>
            <a:endParaRPr lang="zh-CN" altLang="en-US"/>
          </a:p>
        </p:txBody>
      </p:sp>
      <p:sp>
        <p:nvSpPr>
          <p:cNvPr id="2053" name="Line 5"/>
          <p:cNvSpPr/>
          <p:nvPr/>
        </p:nvSpPr>
        <p:spPr>
          <a:xfrm flipV="1">
            <a:off x="609600" y="6172200"/>
            <a:ext cx="7924800" cy="0"/>
          </a:xfrm>
          <a:prstGeom prst="line">
            <a:avLst/>
          </a:prstGeom>
          <a:ln w="3175" cap="flat" cmpd="sng">
            <a:solidFill>
              <a:schemeClr val="accent2"/>
            </a:solidFill>
            <a:prstDash val="solid"/>
            <a:headEnd type="none" w="med" len="med"/>
            <a:tailEnd type="none" w="med" len="med"/>
          </a:ln>
        </p:spPr>
      </p:sp>
      <p:sp>
        <p:nvSpPr>
          <p:cNvPr id="91142" name="Rectangle 6"/>
          <p:cNvSpPr>
            <a:spLocks noGrp="1" noChangeArrowheads="1"/>
          </p:cNvSpPr>
          <p:nvPr>
            <p:ph type="dt" sz="half" idx="2"/>
          </p:nvPr>
        </p:nvSpPr>
        <p:spPr bwMode="auto">
          <a:xfrm>
            <a:off x="609600" y="6245225"/>
            <a:ext cx="1981200" cy="476250"/>
          </a:xfrm>
          <a:prstGeom prst="rect">
            <a:avLst/>
          </a:prstGeom>
          <a:noFill/>
          <a:ln>
            <a:noFill/>
          </a:ln>
          <a:effectLst/>
        </p:spPr>
        <p:txBody>
          <a:bodyPr vert="horz" wrap="square" lIns="91440" tIns="45720" rIns="91440" bIns="45720" numCol="1" anchor="t" anchorCtr="0" compatLnSpc="1"/>
          <a:lstStyle>
            <a:lvl1pPr eaLnBrk="1" hangingPunct="1">
              <a:defRPr sz="1200">
                <a:latin typeface="+mn-lt"/>
                <a:ea typeface="+mn-ea"/>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17162544-C24C-4D9A-90F0-AF8F32620838}" type="datetime4">
              <a:rPr kumimoji="0" lang="en-US" altLang="zh-CN"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91143" name="Rectangle 7"/>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lstStyle>
            <a:lvl1pPr algn="ctr" eaLnBrk="1" hangingPunct="1">
              <a:defRPr sz="1200">
                <a:latin typeface="+mn-lt"/>
                <a:ea typeface="+mn-ea"/>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The Network Layer</a:t>
            </a: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91144" name="Rectangle 8"/>
          <p:cNvSpPr>
            <a:spLocks noGrp="1" noChangeArrowheads="1"/>
          </p:cNvSpPr>
          <p:nvPr>
            <p:ph type="sldNum" sz="quarter" idx="4"/>
          </p:nvPr>
        </p:nvSpPr>
        <p:spPr bwMode="auto">
          <a:xfrm>
            <a:off x="6553200" y="6245225"/>
            <a:ext cx="1981200" cy="476250"/>
          </a:xfrm>
          <a:prstGeom prst="rect">
            <a:avLst/>
          </a:prstGeom>
          <a:noFill/>
          <a:ln>
            <a:noFill/>
          </a:ln>
          <a:effectLst/>
        </p:spPr>
        <p:txBody>
          <a:bodyPr vert="horz" wrap="square" lIns="91440" tIns="45720" rIns="91440" bIns="45720" numCol="1" anchor="t" anchorCtr="0" compatLnSpc="1"/>
          <a:lstStyle>
            <a:lvl1pPr algn="r" eaLnBrk="1" hangingPunct="1">
              <a:defRPr sz="1200">
                <a:latin typeface="Verdana" panose="020B060403050404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801AC03-7FA1-4342-8182-8C6EAB3F6927}" type="slidenum">
              <a:rPr kumimoji="0" lang="zh-CN" altLang="en-US" sz="1200" b="0" i="0" u="none" strike="noStrike" kern="1200" cap="none" spc="0" normalizeH="0" baseline="0" noProof="0" smtClean="0">
                <a:ln>
                  <a:noFill/>
                </a:ln>
                <a:solidFill>
                  <a:schemeClr val="tx1"/>
                </a:solidFill>
                <a:effectLst/>
                <a:uLnTx/>
                <a:uFillTx/>
                <a:latin typeface="Verdana" panose="020B0604030504040204" pitchFamily="34" charset="0"/>
                <a:ea typeface="+mn-ea"/>
                <a:cs typeface="+mn-cs"/>
              </a:rPr>
            </a:fld>
            <a:endParaRPr kumimoji="0" lang="en-US" altLang="zh-CN" sz="1200" b="0" i="0" u="none" strike="noStrike" kern="1200" cap="none" spc="0" normalizeH="0" baseline="0" noProof="0" smtClean="0">
              <a:ln>
                <a:noFill/>
              </a:ln>
              <a:solidFill>
                <a:schemeClr val="tx1"/>
              </a:solidFill>
              <a:effectLst/>
              <a:uLnTx/>
              <a:uFillTx/>
              <a:latin typeface="Verdana" panose="020B0604030504040204" pitchFamily="34" charset="0"/>
              <a:ea typeface="+mn-ea"/>
              <a:cs typeface="+mn-cs"/>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ransition/>
  <p:timing>
    <p:tnLst>
      <p:par>
        <p:cTn id="1" dur="indefinite" restart="never" nodeType="tmRoot"/>
      </p:par>
    </p:tnLst>
  </p:timing>
  <p:hf sldNum="0" hdr="0" ftr="0"/>
  <p:txStyles>
    <p:titleStyle>
      <a:lvl1pPr algn="l" rtl="0" eaLnBrk="0" fontAlgn="base" hangingPunct="0">
        <a:spcBef>
          <a:spcPct val="0"/>
        </a:spcBef>
        <a:spcAft>
          <a:spcPct val="0"/>
        </a:spcAft>
        <a:defRPr sz="3800" kern="12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jpeg"/><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2"/>
          <p:cNvSpPr>
            <a:spLocks noGrp="1"/>
          </p:cNvSpPr>
          <p:nvPr>
            <p:ph type="ctrTitle"/>
          </p:nvPr>
        </p:nvSpPr>
        <p:spPr>
          <a:xfrm>
            <a:off x="722313" y="2627313"/>
            <a:ext cx="7816850" cy="1827212"/>
          </a:xfrm>
        </p:spPr>
        <p:txBody>
          <a:bodyPr vert="horz" wrap="square" lIns="91440" tIns="45720" rIns="91440" bIns="45720" anchor="b" anchorCtr="0"/>
          <a:p>
            <a:pPr eaLnBrk="1" hangingPunct="1">
              <a:buClrTx/>
              <a:buSzTx/>
              <a:buFontTx/>
            </a:pPr>
            <a:r>
              <a:rPr lang="en-US" altLang="zh-CN" sz="5400" b="1" kern="1200" dirty="0">
                <a:solidFill>
                  <a:schemeClr val="tx1"/>
                </a:solidFill>
                <a:latin typeface="+mj-lt"/>
                <a:ea typeface="+mj-ea"/>
                <a:cs typeface="+mj-cs"/>
              </a:rPr>
              <a:t>The Network Layer</a:t>
            </a:r>
            <a:br>
              <a:rPr lang="en-US" altLang="zh-CN" sz="5400" b="1" kern="1200" dirty="0">
                <a:solidFill>
                  <a:schemeClr val="tx1"/>
                </a:solidFill>
                <a:latin typeface="+mj-lt"/>
                <a:ea typeface="+mj-ea"/>
                <a:cs typeface="+mj-cs"/>
              </a:rPr>
            </a:br>
            <a:r>
              <a:rPr lang="zh-CN" altLang="en-US" sz="5400" b="1" kern="1200" dirty="0">
                <a:solidFill>
                  <a:schemeClr val="tx1"/>
                </a:solidFill>
                <a:latin typeface="+mj-lt"/>
                <a:ea typeface="黑体" panose="02010609060101010101" pitchFamily="49" charset="-122"/>
                <a:cs typeface="+mj-cs"/>
              </a:rPr>
              <a:t>网络层</a:t>
            </a:r>
            <a:endParaRPr lang="zh-CN" altLang="en-US" sz="5400" b="1" kern="1200" dirty="0">
              <a:solidFill>
                <a:schemeClr val="tx1"/>
              </a:solidFill>
              <a:latin typeface="+mj-lt"/>
              <a:ea typeface="黑体" panose="02010609060101010101" pitchFamily="49" charset="-122"/>
              <a:cs typeface="+mj-cs"/>
            </a:endParaRPr>
          </a:p>
        </p:txBody>
      </p:sp>
      <p:sp>
        <p:nvSpPr>
          <p:cNvPr id="5123" name="Rectangle 3"/>
          <p:cNvSpPr>
            <a:spLocks noGrp="1"/>
          </p:cNvSpPr>
          <p:nvPr>
            <p:ph type="subTitle" idx="1"/>
          </p:nvPr>
        </p:nvSpPr>
        <p:spPr>
          <a:xfrm>
            <a:off x="698500" y="1620838"/>
            <a:ext cx="6400800" cy="752475"/>
          </a:xfrm>
        </p:spPr>
        <p:txBody>
          <a:bodyPr vert="horz" wrap="square" lIns="91440" tIns="45720" rIns="91440" bIns="45720" anchor="t" anchorCtr="0"/>
          <a:p>
            <a:pPr eaLnBrk="1" hangingPunct="1">
              <a:buSzTx/>
              <a:buFontTx/>
            </a:pPr>
            <a:r>
              <a:rPr lang="en-US" altLang="zh-CN" sz="3600" b="1" kern="1200" dirty="0">
                <a:latin typeface="+mn-lt"/>
                <a:ea typeface="+mn-ea"/>
                <a:cs typeface="+mn-cs"/>
              </a:rPr>
              <a:t>Chapter 5</a:t>
            </a:r>
            <a:endParaRPr lang="en-US" altLang="zh-CN" sz="3600" b="1" kern="1200" dirty="0">
              <a:latin typeface="+mn-lt"/>
              <a:ea typeface="+mn-ea"/>
              <a:cs typeface="+mn-cs"/>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8EFE0AAC-B2D5-423C-93C0-B808B829EA88}"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Network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4276"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54277" name="Rectangle 2"/>
          <p:cNvSpPr>
            <a:spLocks noGrp="1"/>
          </p:cNvSpPr>
          <p:nvPr>
            <p:ph type="title"/>
          </p:nvPr>
        </p:nvSpPr>
        <p:spPr/>
        <p:txBody>
          <a:bodyPr vert="horz" wrap="square" lIns="91440" tIns="45720" rIns="91440" bIns="45720" anchor="ctr" anchorCtr="0"/>
          <a:p>
            <a:pPr eaLnBrk="1" hangingPunct="1"/>
            <a:r>
              <a:rPr lang="en-US" altLang="zh-CN" b="1" dirty="0">
                <a:ea typeface="宋体" panose="02010600030101010101" pitchFamily="2" charset="-122"/>
              </a:rPr>
              <a:t>Shortest Path Routing</a:t>
            </a:r>
            <a:r>
              <a:rPr lang="zh-CN" altLang="en-US" b="1" dirty="0">
                <a:ea typeface="黑体" panose="02010609060101010101" pitchFamily="49" charset="-122"/>
              </a:rPr>
              <a:t>最短路由选择</a:t>
            </a:r>
            <a:endParaRPr lang="en-US" altLang="zh-CN" b="1" dirty="0">
              <a:ea typeface="黑体" panose="02010609060101010101" pitchFamily="49" charset="-122"/>
            </a:endParaRPr>
          </a:p>
        </p:txBody>
      </p:sp>
      <p:pic>
        <p:nvPicPr>
          <p:cNvPr id="54278" name="Picture 4" descr="5-07"/>
          <p:cNvPicPr>
            <a:picLocks noChangeAspect="1"/>
          </p:cNvPicPr>
          <p:nvPr/>
        </p:nvPicPr>
        <p:blipFill>
          <a:blip r:embed="rId1"/>
          <a:stretch>
            <a:fillRect/>
          </a:stretch>
        </p:blipFill>
        <p:spPr>
          <a:xfrm>
            <a:off x="414338" y="1041400"/>
            <a:ext cx="5538787" cy="4271963"/>
          </a:xfrm>
          <a:prstGeom prst="rect">
            <a:avLst/>
          </a:prstGeom>
          <a:noFill/>
          <a:ln w="9525">
            <a:noFill/>
          </a:ln>
        </p:spPr>
      </p:pic>
      <p:sp>
        <p:nvSpPr>
          <p:cNvPr id="54279" name="Rectangle 5"/>
          <p:cNvSpPr>
            <a:spLocks noGrp="1"/>
          </p:cNvSpPr>
          <p:nvPr>
            <p:ph idx="1"/>
          </p:nvPr>
        </p:nvSpPr>
        <p:spPr>
          <a:xfrm>
            <a:off x="3133725" y="966788"/>
            <a:ext cx="5824538" cy="5267325"/>
          </a:xfrm>
          <a:solidFill>
            <a:schemeClr val="bg1">
              <a:alpha val="100000"/>
            </a:schemeClr>
          </a:solidFill>
        </p:spPr>
        <p:txBody>
          <a:bodyPr vert="horz" wrap="square" lIns="91440" tIns="45720" rIns="91440" bIns="45720" anchor="t" anchorCtr="0"/>
          <a:p>
            <a:pPr eaLnBrk="1" hangingPunct="1">
              <a:buFontTx/>
              <a:buBlip>
                <a:blip r:embed="rId2"/>
              </a:buBlip>
            </a:pPr>
            <a:r>
              <a:rPr lang="en-US" altLang="zh-CN" sz="3200" b="1" dirty="0">
                <a:ea typeface="宋体" panose="02010600030101010101" pitchFamily="2" charset="-122"/>
              </a:rPr>
              <a:t>a graph of the subnet:</a:t>
            </a:r>
            <a:endParaRPr lang="en-US" altLang="zh-CN" sz="3200" b="1" dirty="0">
              <a:ea typeface="宋体" panose="02010600030101010101" pitchFamily="2" charset="-122"/>
            </a:endParaRPr>
          </a:p>
          <a:p>
            <a:pPr lvl="1" eaLnBrk="1" hangingPunct="1">
              <a:buClr>
                <a:srgbClr val="006600"/>
              </a:buClr>
              <a:buFont typeface="Wingdings" panose="05000000000000000000" pitchFamily="2" charset="2"/>
              <a:buChar char="{"/>
            </a:pPr>
            <a:r>
              <a:rPr lang="en-US" altLang="zh-CN" sz="3000" b="1" dirty="0">
                <a:ea typeface="宋体" panose="02010600030101010101" pitchFamily="2" charset="-122"/>
              </a:rPr>
              <a:t>each node of the graph representing a router  </a:t>
            </a:r>
            <a:endParaRPr lang="en-US" altLang="zh-CN" sz="3000" b="1" dirty="0">
              <a:ea typeface="宋体" panose="02010600030101010101" pitchFamily="2" charset="-122"/>
            </a:endParaRPr>
          </a:p>
          <a:p>
            <a:pPr lvl="1" eaLnBrk="1" hangingPunct="1">
              <a:buClr>
                <a:srgbClr val="006600"/>
              </a:buClr>
              <a:buFont typeface="Wingdings" panose="05000000000000000000" pitchFamily="2" charset="2"/>
              <a:buChar char="{"/>
            </a:pPr>
            <a:r>
              <a:rPr lang="en-US" altLang="zh-CN" sz="3000" b="1" dirty="0">
                <a:ea typeface="宋体" panose="02010600030101010101" pitchFamily="2" charset="-122"/>
              </a:rPr>
              <a:t>each arc of the graph representing a link. </a:t>
            </a:r>
            <a:endParaRPr lang="en-US" altLang="zh-CN" sz="3000" b="1" dirty="0">
              <a:ea typeface="宋体" panose="02010600030101010101" pitchFamily="2" charset="-122"/>
            </a:endParaRPr>
          </a:p>
          <a:p>
            <a:pPr eaLnBrk="1" hangingPunct="1">
              <a:buFontTx/>
              <a:buBlip>
                <a:blip r:embed="rId2"/>
              </a:buBlip>
            </a:pPr>
            <a:r>
              <a:rPr lang="en-US" altLang="zh-CN" sz="3200" b="1" dirty="0">
                <a:ea typeface="宋体" panose="02010600030101010101" pitchFamily="2" charset="-122"/>
              </a:rPr>
              <a:t>To choose a route between a given pair of routers, the algorithm just finds the shortest path between them on the graph.</a:t>
            </a:r>
            <a:endParaRPr lang="en-US" altLang="zh-CN" sz="3200" b="1" dirty="0">
              <a:ea typeface="宋体" panose="02010600030101010101" pitchFamily="2" charset="-122"/>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33AF17A6-C1FF-48AA-A972-ED597E39259F}"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Network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4516"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64517" name="Rectangle 2"/>
          <p:cNvSpPr>
            <a:spLocks noGrp="1"/>
          </p:cNvSpPr>
          <p:nvPr>
            <p:ph type="title"/>
          </p:nvPr>
        </p:nvSpPr>
        <p:spPr>
          <a:xfrm>
            <a:off x="0" y="0"/>
            <a:ext cx="9144000" cy="1152525"/>
          </a:xfrm>
        </p:spPr>
        <p:txBody>
          <a:bodyPr vert="horz" wrap="square" lIns="91440" tIns="45720" rIns="91440" bIns="45720" anchor="ctr" anchorCtr="0"/>
          <a:p>
            <a:pPr eaLnBrk="1" hangingPunct="1"/>
            <a:r>
              <a:rPr lang="en-US" altLang="zh-CN" b="1" dirty="0">
                <a:ea typeface="宋体" panose="02010600030101010101" pitchFamily="2" charset="-122"/>
              </a:rPr>
              <a:t>Flooding</a:t>
            </a:r>
            <a:r>
              <a:rPr lang="zh-CN" altLang="en-US" b="1" dirty="0">
                <a:ea typeface="黑体" panose="02010609060101010101" pitchFamily="49" charset="-122"/>
              </a:rPr>
              <a:t>泛洪法</a:t>
            </a:r>
            <a:endParaRPr lang="en-US" altLang="zh-CN" b="1" dirty="0">
              <a:ea typeface="黑体" panose="02010609060101010101" pitchFamily="49" charset="-122"/>
            </a:endParaRPr>
          </a:p>
        </p:txBody>
      </p:sp>
      <p:sp>
        <p:nvSpPr>
          <p:cNvPr id="64518" name="Text Box 7"/>
          <p:cNvSpPr txBox="1"/>
          <p:nvPr/>
        </p:nvSpPr>
        <p:spPr>
          <a:xfrm>
            <a:off x="7608888" y="5614988"/>
            <a:ext cx="268287" cy="457200"/>
          </a:xfrm>
          <a:prstGeom prst="rect">
            <a:avLst/>
          </a:prstGeom>
          <a:noFill/>
          <a:ln w="9525">
            <a:noFill/>
          </a:ln>
        </p:spPr>
        <p:txBody>
          <a:bodyPr wrap="none">
            <a:spAutoFit/>
          </a:bodyPr>
          <a:p>
            <a:pPr algn="ctr" eaLnBrk="1" hangingPunct="1"/>
            <a:r>
              <a:rPr lang="zh-CN" altLang="en-US" sz="2400" dirty="0">
                <a:latin typeface="Helvetica" pitchFamily="34" charset="0"/>
                <a:ea typeface="宋体" panose="02010600030101010101" pitchFamily="2" charset="-122"/>
              </a:rPr>
              <a:t> </a:t>
            </a:r>
            <a:endParaRPr lang="zh-CN" altLang="en-US" sz="2400" dirty="0">
              <a:latin typeface="Helvetica" pitchFamily="34" charset="0"/>
              <a:ea typeface="宋体" panose="02010600030101010101" pitchFamily="2" charset="-122"/>
            </a:endParaRPr>
          </a:p>
        </p:txBody>
      </p:sp>
      <p:sp>
        <p:nvSpPr>
          <p:cNvPr id="64519" name="Rectangle 8"/>
          <p:cNvSpPr>
            <a:spLocks noGrp="1"/>
          </p:cNvSpPr>
          <p:nvPr>
            <p:ph idx="1"/>
          </p:nvPr>
        </p:nvSpPr>
        <p:spPr>
          <a:xfrm>
            <a:off x="215900" y="1116013"/>
            <a:ext cx="8761413" cy="4560887"/>
          </a:xfrm>
        </p:spPr>
        <p:txBody>
          <a:bodyPr vert="horz" wrap="square" lIns="91440" tIns="45720" rIns="91440" bIns="45720" anchor="t" anchorCtr="0"/>
          <a:p>
            <a:pPr eaLnBrk="1" hangingPunct="1">
              <a:lnSpc>
                <a:spcPct val="110000"/>
              </a:lnSpc>
              <a:buFontTx/>
              <a:buBlip>
                <a:blip r:embed="rId1"/>
              </a:buBlip>
            </a:pPr>
            <a:r>
              <a:rPr lang="en-US" altLang="zh-CN" sz="3200" b="1" dirty="0">
                <a:ea typeface="宋体" panose="02010600030101010101" pitchFamily="2" charset="-122"/>
              </a:rPr>
              <a:t>Every incoming packet is sent out on every outgoing line except the one it arrived on.</a:t>
            </a:r>
            <a:endParaRPr lang="en-US" altLang="zh-CN" sz="3200" b="1" dirty="0">
              <a:ea typeface="宋体" panose="02010600030101010101" pitchFamily="2" charset="-122"/>
            </a:endParaRPr>
          </a:p>
        </p:txBody>
      </p:sp>
      <p:grpSp>
        <p:nvGrpSpPr>
          <p:cNvPr id="64520" name="Group 58"/>
          <p:cNvGrpSpPr/>
          <p:nvPr/>
        </p:nvGrpSpPr>
        <p:grpSpPr>
          <a:xfrm>
            <a:off x="1046163" y="2501900"/>
            <a:ext cx="6310312" cy="3082925"/>
            <a:chOff x="649" y="1318"/>
            <a:chExt cx="3975" cy="1942"/>
          </a:xfrm>
        </p:grpSpPr>
        <p:sp>
          <p:nvSpPr>
            <p:cNvPr id="64522" name="Oval 9"/>
            <p:cNvSpPr/>
            <p:nvPr/>
          </p:nvSpPr>
          <p:spPr>
            <a:xfrm>
              <a:off x="1000" y="2203"/>
              <a:ext cx="129" cy="14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a typeface="宋体" panose="02010600030101010101" pitchFamily="2" charset="-122"/>
              </a:endParaRPr>
            </a:p>
          </p:txBody>
        </p:sp>
        <p:sp>
          <p:nvSpPr>
            <p:cNvPr id="64523" name="Oval 10"/>
            <p:cNvSpPr/>
            <p:nvPr/>
          </p:nvSpPr>
          <p:spPr>
            <a:xfrm>
              <a:off x="1589" y="1668"/>
              <a:ext cx="129" cy="14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a typeface="宋体" panose="02010600030101010101" pitchFamily="2" charset="-122"/>
              </a:endParaRPr>
            </a:p>
          </p:txBody>
        </p:sp>
        <p:sp>
          <p:nvSpPr>
            <p:cNvPr id="64524" name="Oval 11"/>
            <p:cNvSpPr/>
            <p:nvPr/>
          </p:nvSpPr>
          <p:spPr>
            <a:xfrm>
              <a:off x="1528" y="2803"/>
              <a:ext cx="129" cy="14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a typeface="宋体" panose="02010600030101010101" pitchFamily="2" charset="-122"/>
              </a:endParaRPr>
            </a:p>
          </p:txBody>
        </p:sp>
        <p:sp>
          <p:nvSpPr>
            <p:cNvPr id="64525" name="Oval 12"/>
            <p:cNvSpPr/>
            <p:nvPr/>
          </p:nvSpPr>
          <p:spPr>
            <a:xfrm>
              <a:off x="1546" y="2200"/>
              <a:ext cx="129" cy="14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a typeface="宋体" panose="02010600030101010101" pitchFamily="2" charset="-122"/>
              </a:endParaRPr>
            </a:p>
          </p:txBody>
        </p:sp>
        <p:sp>
          <p:nvSpPr>
            <p:cNvPr id="64526" name="Oval 13"/>
            <p:cNvSpPr/>
            <p:nvPr/>
          </p:nvSpPr>
          <p:spPr>
            <a:xfrm>
              <a:off x="2206" y="1318"/>
              <a:ext cx="129" cy="14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a typeface="宋体" panose="02010600030101010101" pitchFamily="2" charset="-122"/>
              </a:endParaRPr>
            </a:p>
          </p:txBody>
        </p:sp>
        <p:sp>
          <p:nvSpPr>
            <p:cNvPr id="64527" name="Oval 14"/>
            <p:cNvSpPr/>
            <p:nvPr/>
          </p:nvSpPr>
          <p:spPr>
            <a:xfrm>
              <a:off x="2196" y="1889"/>
              <a:ext cx="129" cy="14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a typeface="宋体" panose="02010600030101010101" pitchFamily="2" charset="-122"/>
              </a:endParaRPr>
            </a:p>
          </p:txBody>
        </p:sp>
        <p:sp>
          <p:nvSpPr>
            <p:cNvPr id="64528" name="Oval 15"/>
            <p:cNvSpPr/>
            <p:nvPr/>
          </p:nvSpPr>
          <p:spPr>
            <a:xfrm>
              <a:off x="2225" y="2466"/>
              <a:ext cx="129" cy="14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a typeface="宋体" panose="02010600030101010101" pitchFamily="2" charset="-122"/>
              </a:endParaRPr>
            </a:p>
          </p:txBody>
        </p:sp>
        <p:sp>
          <p:nvSpPr>
            <p:cNvPr id="64529" name="Oval 16"/>
            <p:cNvSpPr/>
            <p:nvPr/>
          </p:nvSpPr>
          <p:spPr>
            <a:xfrm>
              <a:off x="2232" y="3071"/>
              <a:ext cx="129" cy="14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a typeface="宋体" panose="02010600030101010101" pitchFamily="2" charset="-122"/>
              </a:endParaRPr>
            </a:p>
          </p:txBody>
        </p:sp>
        <p:sp>
          <p:nvSpPr>
            <p:cNvPr id="64530" name="Line 17"/>
            <p:cNvSpPr/>
            <p:nvPr/>
          </p:nvSpPr>
          <p:spPr>
            <a:xfrm>
              <a:off x="649" y="2282"/>
              <a:ext cx="352" cy="0"/>
            </a:xfrm>
            <a:prstGeom prst="line">
              <a:avLst/>
            </a:prstGeom>
            <a:ln w="9525" cap="flat" cmpd="sng">
              <a:solidFill>
                <a:schemeClr val="tx1"/>
              </a:solidFill>
              <a:prstDash val="solid"/>
              <a:headEnd type="none" w="med" len="med"/>
              <a:tailEnd type="triangle" w="med" len="med"/>
            </a:ln>
          </p:spPr>
        </p:sp>
        <p:sp>
          <p:nvSpPr>
            <p:cNvPr id="64531" name="Line 18"/>
            <p:cNvSpPr/>
            <p:nvPr/>
          </p:nvSpPr>
          <p:spPr>
            <a:xfrm flipV="1">
              <a:off x="1113" y="1789"/>
              <a:ext cx="481" cy="431"/>
            </a:xfrm>
            <a:prstGeom prst="line">
              <a:avLst/>
            </a:prstGeom>
            <a:ln w="9525" cap="flat" cmpd="sng">
              <a:solidFill>
                <a:schemeClr val="tx1"/>
              </a:solidFill>
              <a:prstDash val="solid"/>
              <a:headEnd type="none" w="med" len="med"/>
              <a:tailEnd type="triangle" w="med" len="med"/>
            </a:ln>
          </p:spPr>
        </p:sp>
        <p:sp>
          <p:nvSpPr>
            <p:cNvPr id="64532" name="Line 19"/>
            <p:cNvSpPr/>
            <p:nvPr/>
          </p:nvSpPr>
          <p:spPr>
            <a:xfrm>
              <a:off x="1124" y="2276"/>
              <a:ext cx="419" cy="0"/>
            </a:xfrm>
            <a:prstGeom prst="line">
              <a:avLst/>
            </a:prstGeom>
            <a:ln w="9525" cap="flat" cmpd="sng">
              <a:solidFill>
                <a:schemeClr val="tx1"/>
              </a:solidFill>
              <a:prstDash val="solid"/>
              <a:headEnd type="none" w="med" len="med"/>
              <a:tailEnd type="triangle" w="med" len="med"/>
            </a:ln>
          </p:spPr>
        </p:sp>
        <p:sp>
          <p:nvSpPr>
            <p:cNvPr id="64533" name="Line 21"/>
            <p:cNvSpPr/>
            <p:nvPr/>
          </p:nvSpPr>
          <p:spPr>
            <a:xfrm>
              <a:off x="1096" y="2332"/>
              <a:ext cx="442" cy="492"/>
            </a:xfrm>
            <a:prstGeom prst="line">
              <a:avLst/>
            </a:prstGeom>
            <a:ln w="9525" cap="flat" cmpd="sng">
              <a:solidFill>
                <a:schemeClr val="tx1"/>
              </a:solidFill>
              <a:prstDash val="solid"/>
              <a:headEnd type="none" w="med" len="med"/>
              <a:tailEnd type="triangle" w="med" len="med"/>
            </a:ln>
          </p:spPr>
        </p:sp>
        <p:sp>
          <p:nvSpPr>
            <p:cNvPr id="64534" name="Line 22"/>
            <p:cNvSpPr/>
            <p:nvPr/>
          </p:nvSpPr>
          <p:spPr>
            <a:xfrm flipV="1">
              <a:off x="1700" y="1404"/>
              <a:ext cx="509" cy="285"/>
            </a:xfrm>
            <a:prstGeom prst="line">
              <a:avLst/>
            </a:prstGeom>
            <a:ln w="9525" cap="flat" cmpd="sng">
              <a:solidFill>
                <a:schemeClr val="tx1"/>
              </a:solidFill>
              <a:prstDash val="solid"/>
              <a:headEnd type="none" w="med" len="med"/>
              <a:tailEnd type="triangle" w="med" len="med"/>
            </a:ln>
          </p:spPr>
        </p:sp>
        <p:sp>
          <p:nvSpPr>
            <p:cNvPr id="64535" name="Line 23"/>
            <p:cNvSpPr/>
            <p:nvPr/>
          </p:nvSpPr>
          <p:spPr>
            <a:xfrm>
              <a:off x="1700" y="1750"/>
              <a:ext cx="486" cy="185"/>
            </a:xfrm>
            <a:prstGeom prst="line">
              <a:avLst/>
            </a:prstGeom>
            <a:ln w="9525" cap="flat" cmpd="sng">
              <a:solidFill>
                <a:schemeClr val="tx1"/>
              </a:solidFill>
              <a:prstDash val="solid"/>
              <a:headEnd type="none" w="med" len="med"/>
              <a:tailEnd type="triangle" w="med" len="med"/>
            </a:ln>
          </p:spPr>
        </p:sp>
        <p:sp>
          <p:nvSpPr>
            <p:cNvPr id="64536" name="Line 24"/>
            <p:cNvSpPr/>
            <p:nvPr/>
          </p:nvSpPr>
          <p:spPr>
            <a:xfrm>
              <a:off x="1683" y="1789"/>
              <a:ext cx="543" cy="711"/>
            </a:xfrm>
            <a:prstGeom prst="line">
              <a:avLst/>
            </a:prstGeom>
            <a:ln w="9525" cap="flat" cmpd="sng">
              <a:solidFill>
                <a:schemeClr val="tx1"/>
              </a:solidFill>
              <a:prstDash val="solid"/>
              <a:headEnd type="none" w="med" len="med"/>
              <a:tailEnd type="triangle" w="med" len="med"/>
            </a:ln>
          </p:spPr>
        </p:sp>
        <p:sp>
          <p:nvSpPr>
            <p:cNvPr id="64537" name="Line 25"/>
            <p:cNvSpPr/>
            <p:nvPr/>
          </p:nvSpPr>
          <p:spPr>
            <a:xfrm>
              <a:off x="1644" y="1806"/>
              <a:ext cx="598" cy="1281"/>
            </a:xfrm>
            <a:prstGeom prst="line">
              <a:avLst/>
            </a:prstGeom>
            <a:ln w="9525" cap="flat" cmpd="sng">
              <a:solidFill>
                <a:schemeClr val="tx1"/>
              </a:solidFill>
              <a:prstDash val="solid"/>
              <a:headEnd type="none" w="med" len="med"/>
              <a:tailEnd type="triangle" w="med" len="med"/>
            </a:ln>
          </p:spPr>
        </p:sp>
        <p:sp>
          <p:nvSpPr>
            <p:cNvPr id="64538" name="Line 26"/>
            <p:cNvSpPr/>
            <p:nvPr/>
          </p:nvSpPr>
          <p:spPr>
            <a:xfrm flipV="1">
              <a:off x="1661" y="1454"/>
              <a:ext cx="559" cy="766"/>
            </a:xfrm>
            <a:prstGeom prst="line">
              <a:avLst/>
            </a:prstGeom>
            <a:ln w="9525" cap="flat" cmpd="sng">
              <a:solidFill>
                <a:schemeClr val="tx1"/>
              </a:solidFill>
              <a:prstDash val="solid"/>
              <a:headEnd type="none" w="med" len="med"/>
              <a:tailEnd type="triangle" w="med" len="med"/>
            </a:ln>
          </p:spPr>
        </p:sp>
        <p:sp>
          <p:nvSpPr>
            <p:cNvPr id="64539" name="Line 27"/>
            <p:cNvSpPr/>
            <p:nvPr/>
          </p:nvSpPr>
          <p:spPr>
            <a:xfrm flipV="1">
              <a:off x="1672" y="2013"/>
              <a:ext cx="531" cy="257"/>
            </a:xfrm>
            <a:prstGeom prst="line">
              <a:avLst/>
            </a:prstGeom>
            <a:ln w="9525" cap="flat" cmpd="sng">
              <a:solidFill>
                <a:schemeClr val="tx1"/>
              </a:solidFill>
              <a:prstDash val="solid"/>
              <a:headEnd type="none" w="med" len="med"/>
              <a:tailEnd type="triangle" w="med" len="med"/>
            </a:ln>
          </p:spPr>
        </p:sp>
        <p:sp>
          <p:nvSpPr>
            <p:cNvPr id="64540" name="Line 28"/>
            <p:cNvSpPr/>
            <p:nvPr/>
          </p:nvSpPr>
          <p:spPr>
            <a:xfrm>
              <a:off x="1661" y="2304"/>
              <a:ext cx="565" cy="257"/>
            </a:xfrm>
            <a:prstGeom prst="line">
              <a:avLst/>
            </a:prstGeom>
            <a:ln w="9525" cap="flat" cmpd="sng">
              <a:solidFill>
                <a:schemeClr val="tx1"/>
              </a:solidFill>
              <a:prstDash val="solid"/>
              <a:headEnd type="none" w="med" len="med"/>
              <a:tailEnd type="triangle" w="med" len="med"/>
            </a:ln>
          </p:spPr>
        </p:sp>
        <p:sp>
          <p:nvSpPr>
            <p:cNvPr id="64541" name="Line 29"/>
            <p:cNvSpPr/>
            <p:nvPr/>
          </p:nvSpPr>
          <p:spPr>
            <a:xfrm>
              <a:off x="1644" y="2332"/>
              <a:ext cx="576" cy="766"/>
            </a:xfrm>
            <a:prstGeom prst="line">
              <a:avLst/>
            </a:prstGeom>
            <a:ln w="9525" cap="flat" cmpd="sng">
              <a:solidFill>
                <a:schemeClr val="tx1"/>
              </a:solidFill>
              <a:prstDash val="solid"/>
              <a:headEnd type="none" w="med" len="med"/>
              <a:tailEnd type="triangle" w="med" len="med"/>
            </a:ln>
          </p:spPr>
        </p:sp>
        <p:sp>
          <p:nvSpPr>
            <p:cNvPr id="64542" name="Line 30"/>
            <p:cNvSpPr/>
            <p:nvPr/>
          </p:nvSpPr>
          <p:spPr>
            <a:xfrm flipV="1">
              <a:off x="1627" y="1471"/>
              <a:ext cx="621" cy="1347"/>
            </a:xfrm>
            <a:prstGeom prst="line">
              <a:avLst/>
            </a:prstGeom>
            <a:ln w="9525" cap="flat" cmpd="sng">
              <a:solidFill>
                <a:schemeClr val="tx1"/>
              </a:solidFill>
              <a:prstDash val="solid"/>
              <a:headEnd type="none" w="med" len="med"/>
              <a:tailEnd type="triangle" w="med" len="med"/>
            </a:ln>
          </p:spPr>
        </p:sp>
        <p:sp>
          <p:nvSpPr>
            <p:cNvPr id="64543" name="Line 31"/>
            <p:cNvSpPr/>
            <p:nvPr/>
          </p:nvSpPr>
          <p:spPr>
            <a:xfrm flipV="1">
              <a:off x="1644" y="2019"/>
              <a:ext cx="576" cy="827"/>
            </a:xfrm>
            <a:prstGeom prst="line">
              <a:avLst/>
            </a:prstGeom>
            <a:ln w="9525" cap="flat" cmpd="sng">
              <a:solidFill>
                <a:schemeClr val="tx1"/>
              </a:solidFill>
              <a:prstDash val="solid"/>
              <a:headEnd type="none" w="med" len="med"/>
              <a:tailEnd type="triangle" w="med" len="med"/>
            </a:ln>
          </p:spPr>
        </p:sp>
        <p:sp>
          <p:nvSpPr>
            <p:cNvPr id="64544" name="Line 32"/>
            <p:cNvSpPr/>
            <p:nvPr/>
          </p:nvSpPr>
          <p:spPr>
            <a:xfrm flipV="1">
              <a:off x="1661" y="2600"/>
              <a:ext cx="565" cy="269"/>
            </a:xfrm>
            <a:prstGeom prst="line">
              <a:avLst/>
            </a:prstGeom>
            <a:ln w="9525" cap="flat" cmpd="sng">
              <a:solidFill>
                <a:schemeClr val="tx1"/>
              </a:solidFill>
              <a:prstDash val="solid"/>
              <a:headEnd type="none" w="med" len="med"/>
              <a:tailEnd type="triangle" w="med" len="med"/>
            </a:ln>
          </p:spPr>
        </p:sp>
        <p:sp>
          <p:nvSpPr>
            <p:cNvPr id="64545" name="Line 33"/>
            <p:cNvSpPr/>
            <p:nvPr/>
          </p:nvSpPr>
          <p:spPr>
            <a:xfrm>
              <a:off x="1644" y="2897"/>
              <a:ext cx="559" cy="212"/>
            </a:xfrm>
            <a:prstGeom prst="line">
              <a:avLst/>
            </a:prstGeom>
            <a:ln w="9525" cap="flat" cmpd="sng">
              <a:solidFill>
                <a:schemeClr val="tx1"/>
              </a:solidFill>
              <a:prstDash val="solid"/>
              <a:headEnd type="none" w="med" len="med"/>
              <a:tailEnd type="triangle" w="med" len="med"/>
            </a:ln>
          </p:spPr>
        </p:sp>
        <p:sp>
          <p:nvSpPr>
            <p:cNvPr id="64546" name="Line 34"/>
            <p:cNvSpPr/>
            <p:nvPr/>
          </p:nvSpPr>
          <p:spPr>
            <a:xfrm>
              <a:off x="1633" y="1801"/>
              <a:ext cx="0" cy="391"/>
            </a:xfrm>
            <a:prstGeom prst="line">
              <a:avLst/>
            </a:prstGeom>
            <a:ln w="9525" cap="flat" cmpd="sng">
              <a:solidFill>
                <a:schemeClr val="tx1"/>
              </a:solidFill>
              <a:prstDash val="solid"/>
              <a:headEnd type="none" w="med" len="med"/>
              <a:tailEnd type="triangle" w="med" len="med"/>
            </a:ln>
          </p:spPr>
        </p:sp>
        <p:sp>
          <p:nvSpPr>
            <p:cNvPr id="64547" name="Line 35"/>
            <p:cNvSpPr/>
            <p:nvPr/>
          </p:nvSpPr>
          <p:spPr>
            <a:xfrm flipV="1">
              <a:off x="1588" y="1795"/>
              <a:ext cx="11" cy="419"/>
            </a:xfrm>
            <a:prstGeom prst="line">
              <a:avLst/>
            </a:prstGeom>
            <a:ln w="9525" cap="flat" cmpd="sng">
              <a:solidFill>
                <a:schemeClr val="tx1"/>
              </a:solidFill>
              <a:prstDash val="solid"/>
              <a:headEnd type="none" w="med" len="med"/>
              <a:tailEnd type="triangle" w="med" len="med"/>
            </a:ln>
          </p:spPr>
        </p:sp>
        <p:sp>
          <p:nvSpPr>
            <p:cNvPr id="64548" name="Line 36"/>
            <p:cNvSpPr/>
            <p:nvPr/>
          </p:nvSpPr>
          <p:spPr>
            <a:xfrm>
              <a:off x="1594" y="2338"/>
              <a:ext cx="16" cy="469"/>
            </a:xfrm>
            <a:prstGeom prst="line">
              <a:avLst/>
            </a:prstGeom>
            <a:ln w="9525" cap="flat" cmpd="sng">
              <a:solidFill>
                <a:schemeClr val="tx1"/>
              </a:solidFill>
              <a:prstDash val="solid"/>
              <a:headEnd type="none" w="med" len="med"/>
              <a:tailEnd type="triangle" w="med" len="med"/>
            </a:ln>
          </p:spPr>
        </p:sp>
        <p:sp>
          <p:nvSpPr>
            <p:cNvPr id="64549" name="Line 37"/>
            <p:cNvSpPr/>
            <p:nvPr/>
          </p:nvSpPr>
          <p:spPr>
            <a:xfrm flipH="1" flipV="1">
              <a:off x="1560" y="2315"/>
              <a:ext cx="6" cy="498"/>
            </a:xfrm>
            <a:prstGeom prst="line">
              <a:avLst/>
            </a:prstGeom>
            <a:ln w="9525" cap="flat" cmpd="sng">
              <a:solidFill>
                <a:schemeClr val="tx1"/>
              </a:solidFill>
              <a:prstDash val="solid"/>
              <a:headEnd type="none" w="med" len="med"/>
              <a:tailEnd type="triangle" w="med" len="med"/>
            </a:ln>
          </p:spPr>
        </p:sp>
        <p:sp>
          <p:nvSpPr>
            <p:cNvPr id="64550" name="Oval 38"/>
            <p:cNvSpPr/>
            <p:nvPr/>
          </p:nvSpPr>
          <p:spPr>
            <a:xfrm>
              <a:off x="4414" y="2228"/>
              <a:ext cx="129" cy="14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a typeface="宋体" panose="02010600030101010101" pitchFamily="2" charset="-122"/>
              </a:endParaRPr>
            </a:p>
          </p:txBody>
        </p:sp>
        <p:sp>
          <p:nvSpPr>
            <p:cNvPr id="64551" name="Line 39"/>
            <p:cNvSpPr/>
            <p:nvPr/>
          </p:nvSpPr>
          <p:spPr>
            <a:xfrm>
              <a:off x="3338" y="1432"/>
              <a:ext cx="1080" cy="799"/>
            </a:xfrm>
            <a:prstGeom prst="line">
              <a:avLst/>
            </a:prstGeom>
            <a:ln w="9525" cap="flat" cmpd="sng">
              <a:solidFill>
                <a:schemeClr val="tx1"/>
              </a:solidFill>
              <a:prstDash val="solid"/>
              <a:headEnd type="none" w="med" len="med"/>
              <a:tailEnd type="triangle" w="med" len="med"/>
            </a:ln>
          </p:spPr>
        </p:sp>
        <p:sp>
          <p:nvSpPr>
            <p:cNvPr id="64552" name="Line 40"/>
            <p:cNvSpPr/>
            <p:nvPr/>
          </p:nvSpPr>
          <p:spPr>
            <a:xfrm>
              <a:off x="3366" y="1778"/>
              <a:ext cx="1029" cy="487"/>
            </a:xfrm>
            <a:prstGeom prst="line">
              <a:avLst/>
            </a:prstGeom>
            <a:ln w="9525" cap="flat" cmpd="sng">
              <a:solidFill>
                <a:schemeClr val="tx1"/>
              </a:solidFill>
              <a:prstDash val="solid"/>
              <a:headEnd type="none" w="med" len="med"/>
              <a:tailEnd type="triangle" w="med" len="med"/>
            </a:ln>
          </p:spPr>
        </p:sp>
        <p:sp>
          <p:nvSpPr>
            <p:cNvPr id="64553" name="Line 41"/>
            <p:cNvSpPr/>
            <p:nvPr/>
          </p:nvSpPr>
          <p:spPr>
            <a:xfrm>
              <a:off x="3350" y="2058"/>
              <a:ext cx="1057" cy="263"/>
            </a:xfrm>
            <a:prstGeom prst="line">
              <a:avLst/>
            </a:prstGeom>
            <a:ln w="9525" cap="flat" cmpd="sng">
              <a:solidFill>
                <a:schemeClr val="tx1"/>
              </a:solidFill>
              <a:prstDash val="solid"/>
              <a:headEnd type="none" w="med" len="med"/>
              <a:tailEnd type="triangle" w="med" len="med"/>
            </a:ln>
          </p:spPr>
        </p:sp>
        <p:sp>
          <p:nvSpPr>
            <p:cNvPr id="64554" name="Line 42"/>
            <p:cNvSpPr/>
            <p:nvPr/>
          </p:nvSpPr>
          <p:spPr>
            <a:xfrm flipV="1">
              <a:off x="3434" y="2377"/>
              <a:ext cx="1034" cy="861"/>
            </a:xfrm>
            <a:prstGeom prst="line">
              <a:avLst/>
            </a:prstGeom>
            <a:ln w="9525" cap="flat" cmpd="sng">
              <a:solidFill>
                <a:schemeClr val="tx1"/>
              </a:solidFill>
              <a:prstDash val="solid"/>
              <a:headEnd type="none" w="med" len="med"/>
              <a:tailEnd type="triangle" w="med" len="med"/>
            </a:ln>
          </p:spPr>
        </p:sp>
        <p:sp>
          <p:nvSpPr>
            <p:cNvPr id="64555" name="Text Box 43"/>
            <p:cNvSpPr txBox="1"/>
            <p:nvPr/>
          </p:nvSpPr>
          <p:spPr>
            <a:xfrm>
              <a:off x="2681" y="2193"/>
              <a:ext cx="628" cy="365"/>
            </a:xfrm>
            <a:prstGeom prst="rect">
              <a:avLst/>
            </a:prstGeom>
            <a:noFill/>
            <a:ln w="9525">
              <a:noFill/>
            </a:ln>
          </p:spPr>
          <p:txBody>
            <a:bodyPr wrap="none">
              <a:spAutoFit/>
            </a:bodyPr>
            <a:p>
              <a:pPr algn="ctr" eaLnBrk="1" hangingPunct="1"/>
              <a:r>
                <a:rPr lang="en-US" altLang="zh-CN" sz="3200" b="1" dirty="0">
                  <a:latin typeface="Arial" panose="020B0604020202020204" pitchFamily="34" charset="0"/>
                  <a:ea typeface="宋体" panose="02010600030101010101" pitchFamily="2" charset="-122"/>
                </a:rPr>
                <a:t>……</a:t>
              </a:r>
              <a:endParaRPr lang="en-US" altLang="zh-CN" sz="3200" b="1" dirty="0">
                <a:latin typeface="Arial" panose="020B0604020202020204" pitchFamily="34" charset="0"/>
                <a:ea typeface="宋体" panose="02010600030101010101" pitchFamily="2" charset="-122"/>
              </a:endParaRPr>
            </a:p>
          </p:txBody>
        </p:sp>
        <p:sp>
          <p:nvSpPr>
            <p:cNvPr id="64556" name="Text Box 45"/>
            <p:cNvSpPr txBox="1"/>
            <p:nvPr/>
          </p:nvSpPr>
          <p:spPr>
            <a:xfrm>
              <a:off x="817" y="1871"/>
              <a:ext cx="244" cy="288"/>
            </a:xfrm>
            <a:prstGeom prst="rect">
              <a:avLst/>
            </a:prstGeom>
            <a:noFill/>
            <a:ln w="9525">
              <a:noFill/>
            </a:ln>
          </p:spPr>
          <p:txBody>
            <a:bodyPr wrap="none">
              <a:spAutoFit/>
            </a:bodyPr>
            <a:p>
              <a:pPr algn="ctr" eaLnBrk="1" hangingPunct="1"/>
              <a:r>
                <a:rPr lang="en-US" altLang="zh-CN" sz="2400" dirty="0">
                  <a:latin typeface="Arial" panose="020B0604020202020204" pitchFamily="34" charset="0"/>
                  <a:ea typeface="宋体" panose="02010600030101010101" pitchFamily="2" charset="-122"/>
                </a:rPr>
                <a:t>S</a:t>
              </a:r>
              <a:endParaRPr lang="en-US" altLang="zh-CN" sz="2400" dirty="0">
                <a:latin typeface="Arial" panose="020B0604020202020204" pitchFamily="34" charset="0"/>
                <a:ea typeface="宋体" panose="02010600030101010101" pitchFamily="2" charset="-122"/>
              </a:endParaRPr>
            </a:p>
          </p:txBody>
        </p:sp>
        <p:sp>
          <p:nvSpPr>
            <p:cNvPr id="64557" name="Text Box 46"/>
            <p:cNvSpPr txBox="1"/>
            <p:nvPr/>
          </p:nvSpPr>
          <p:spPr>
            <a:xfrm>
              <a:off x="4369" y="1888"/>
              <a:ext cx="255" cy="288"/>
            </a:xfrm>
            <a:prstGeom prst="rect">
              <a:avLst/>
            </a:prstGeom>
            <a:noFill/>
            <a:ln w="9525">
              <a:noFill/>
            </a:ln>
          </p:spPr>
          <p:txBody>
            <a:bodyPr wrap="none">
              <a:spAutoFit/>
            </a:bodyPr>
            <a:p>
              <a:pPr algn="ctr" eaLnBrk="1" hangingPunct="1"/>
              <a:r>
                <a:rPr lang="en-US" altLang="zh-CN" sz="2400" dirty="0">
                  <a:latin typeface="Arial" panose="020B0604020202020204" pitchFamily="34" charset="0"/>
                  <a:ea typeface="宋体" panose="02010600030101010101" pitchFamily="2" charset="-122"/>
                </a:rPr>
                <a:t>D</a:t>
              </a:r>
              <a:endParaRPr lang="en-US" altLang="zh-CN" sz="2400" dirty="0">
                <a:latin typeface="Arial" panose="020B0604020202020204" pitchFamily="34" charset="0"/>
                <a:ea typeface="宋体" panose="02010600030101010101" pitchFamily="2" charset="-122"/>
              </a:endParaRPr>
            </a:p>
          </p:txBody>
        </p:sp>
        <p:sp>
          <p:nvSpPr>
            <p:cNvPr id="64558" name="Line 47"/>
            <p:cNvSpPr/>
            <p:nvPr/>
          </p:nvSpPr>
          <p:spPr>
            <a:xfrm>
              <a:off x="2326" y="1342"/>
              <a:ext cx="218" cy="0"/>
            </a:xfrm>
            <a:prstGeom prst="line">
              <a:avLst/>
            </a:prstGeom>
            <a:ln w="9525" cap="flat" cmpd="sng">
              <a:solidFill>
                <a:schemeClr val="tx1"/>
              </a:solidFill>
              <a:prstDash val="solid"/>
              <a:headEnd type="none" w="med" len="med"/>
              <a:tailEnd type="triangle" w="med" len="med"/>
            </a:ln>
          </p:spPr>
        </p:sp>
        <p:sp>
          <p:nvSpPr>
            <p:cNvPr id="64559" name="Line 48"/>
            <p:cNvSpPr/>
            <p:nvPr/>
          </p:nvSpPr>
          <p:spPr>
            <a:xfrm>
              <a:off x="2326" y="1387"/>
              <a:ext cx="218" cy="84"/>
            </a:xfrm>
            <a:prstGeom prst="line">
              <a:avLst/>
            </a:prstGeom>
            <a:ln w="9525" cap="flat" cmpd="sng">
              <a:solidFill>
                <a:schemeClr val="tx1"/>
              </a:solidFill>
              <a:prstDash val="solid"/>
              <a:headEnd type="none" w="med" len="med"/>
              <a:tailEnd type="triangle" w="med" len="med"/>
            </a:ln>
          </p:spPr>
        </p:sp>
        <p:sp>
          <p:nvSpPr>
            <p:cNvPr id="64560" name="Line 49"/>
            <p:cNvSpPr/>
            <p:nvPr/>
          </p:nvSpPr>
          <p:spPr>
            <a:xfrm>
              <a:off x="2298" y="1420"/>
              <a:ext cx="140" cy="157"/>
            </a:xfrm>
            <a:prstGeom prst="line">
              <a:avLst/>
            </a:prstGeom>
            <a:ln w="9525" cap="flat" cmpd="sng">
              <a:solidFill>
                <a:schemeClr val="tx1"/>
              </a:solidFill>
              <a:prstDash val="solid"/>
              <a:headEnd type="none" w="med" len="med"/>
              <a:tailEnd type="triangle" w="med" len="med"/>
            </a:ln>
          </p:spPr>
        </p:sp>
        <p:sp>
          <p:nvSpPr>
            <p:cNvPr id="64561" name="Line 50"/>
            <p:cNvSpPr/>
            <p:nvPr/>
          </p:nvSpPr>
          <p:spPr>
            <a:xfrm flipV="1">
              <a:off x="2321" y="1784"/>
              <a:ext cx="257" cy="117"/>
            </a:xfrm>
            <a:prstGeom prst="line">
              <a:avLst/>
            </a:prstGeom>
            <a:ln w="9525" cap="flat" cmpd="sng">
              <a:solidFill>
                <a:schemeClr val="tx1"/>
              </a:solidFill>
              <a:prstDash val="solid"/>
              <a:headEnd type="none" w="med" len="med"/>
              <a:tailEnd type="triangle" w="med" len="med"/>
            </a:ln>
          </p:spPr>
        </p:sp>
        <p:sp>
          <p:nvSpPr>
            <p:cNvPr id="64562" name="Line 51"/>
            <p:cNvSpPr/>
            <p:nvPr/>
          </p:nvSpPr>
          <p:spPr>
            <a:xfrm>
              <a:off x="2321" y="1952"/>
              <a:ext cx="235" cy="28"/>
            </a:xfrm>
            <a:prstGeom prst="line">
              <a:avLst/>
            </a:prstGeom>
            <a:ln w="9525" cap="flat" cmpd="sng">
              <a:solidFill>
                <a:schemeClr val="tx1"/>
              </a:solidFill>
              <a:prstDash val="solid"/>
              <a:headEnd type="none" w="med" len="med"/>
              <a:tailEnd type="triangle" w="med" len="med"/>
            </a:ln>
          </p:spPr>
        </p:sp>
        <p:sp>
          <p:nvSpPr>
            <p:cNvPr id="64563" name="Line 52"/>
            <p:cNvSpPr/>
            <p:nvPr/>
          </p:nvSpPr>
          <p:spPr>
            <a:xfrm flipV="1">
              <a:off x="2338" y="2388"/>
              <a:ext cx="128" cy="89"/>
            </a:xfrm>
            <a:prstGeom prst="line">
              <a:avLst/>
            </a:prstGeom>
            <a:ln w="9525" cap="flat" cmpd="sng">
              <a:solidFill>
                <a:schemeClr val="tx1"/>
              </a:solidFill>
              <a:prstDash val="solid"/>
              <a:headEnd type="none" w="med" len="med"/>
              <a:tailEnd type="triangle" w="med" len="med"/>
            </a:ln>
          </p:spPr>
        </p:sp>
        <p:sp>
          <p:nvSpPr>
            <p:cNvPr id="64564" name="Line 53"/>
            <p:cNvSpPr/>
            <p:nvPr/>
          </p:nvSpPr>
          <p:spPr>
            <a:xfrm>
              <a:off x="2354" y="2522"/>
              <a:ext cx="107" cy="6"/>
            </a:xfrm>
            <a:prstGeom prst="line">
              <a:avLst/>
            </a:prstGeom>
            <a:ln w="9525" cap="flat" cmpd="sng">
              <a:solidFill>
                <a:schemeClr val="tx1"/>
              </a:solidFill>
              <a:prstDash val="solid"/>
              <a:headEnd type="none" w="med" len="med"/>
              <a:tailEnd type="triangle" w="med" len="med"/>
            </a:ln>
          </p:spPr>
        </p:sp>
        <p:sp>
          <p:nvSpPr>
            <p:cNvPr id="64565" name="Line 54"/>
            <p:cNvSpPr/>
            <p:nvPr/>
          </p:nvSpPr>
          <p:spPr>
            <a:xfrm>
              <a:off x="2326" y="2578"/>
              <a:ext cx="95" cy="67"/>
            </a:xfrm>
            <a:prstGeom prst="line">
              <a:avLst/>
            </a:prstGeom>
            <a:ln w="9525" cap="flat" cmpd="sng">
              <a:solidFill>
                <a:schemeClr val="tx1"/>
              </a:solidFill>
              <a:prstDash val="solid"/>
              <a:headEnd type="none" w="med" len="med"/>
              <a:tailEnd type="triangle" w="med" len="med"/>
            </a:ln>
          </p:spPr>
        </p:sp>
        <p:sp>
          <p:nvSpPr>
            <p:cNvPr id="64566" name="Line 55"/>
            <p:cNvSpPr/>
            <p:nvPr/>
          </p:nvSpPr>
          <p:spPr>
            <a:xfrm flipV="1">
              <a:off x="2332" y="2947"/>
              <a:ext cx="84" cy="112"/>
            </a:xfrm>
            <a:prstGeom prst="line">
              <a:avLst/>
            </a:prstGeom>
            <a:ln w="9525" cap="flat" cmpd="sng">
              <a:solidFill>
                <a:schemeClr val="tx1"/>
              </a:solidFill>
              <a:prstDash val="solid"/>
              <a:headEnd type="none" w="med" len="med"/>
              <a:tailEnd type="triangle" w="med" len="med"/>
            </a:ln>
          </p:spPr>
        </p:sp>
        <p:sp>
          <p:nvSpPr>
            <p:cNvPr id="64567" name="Line 56"/>
            <p:cNvSpPr/>
            <p:nvPr/>
          </p:nvSpPr>
          <p:spPr>
            <a:xfrm flipV="1">
              <a:off x="2349" y="3059"/>
              <a:ext cx="123" cy="39"/>
            </a:xfrm>
            <a:prstGeom prst="line">
              <a:avLst/>
            </a:prstGeom>
            <a:ln w="9525" cap="flat" cmpd="sng">
              <a:solidFill>
                <a:schemeClr val="tx1"/>
              </a:solidFill>
              <a:prstDash val="solid"/>
              <a:headEnd type="none" w="med" len="med"/>
              <a:tailEnd type="triangle" w="med" len="med"/>
            </a:ln>
          </p:spPr>
        </p:sp>
        <p:sp>
          <p:nvSpPr>
            <p:cNvPr id="64568" name="Line 57"/>
            <p:cNvSpPr/>
            <p:nvPr/>
          </p:nvSpPr>
          <p:spPr>
            <a:xfrm>
              <a:off x="2343" y="3165"/>
              <a:ext cx="179" cy="95"/>
            </a:xfrm>
            <a:prstGeom prst="line">
              <a:avLst/>
            </a:prstGeom>
            <a:ln w="9525" cap="flat" cmpd="sng">
              <a:solidFill>
                <a:schemeClr val="tx1"/>
              </a:solidFill>
              <a:prstDash val="solid"/>
              <a:headEnd type="none" w="med" len="med"/>
              <a:tailEnd type="triangle" w="med" len="med"/>
            </a:ln>
          </p:spPr>
        </p:sp>
      </p:grpSp>
      <p:sp>
        <p:nvSpPr>
          <p:cNvPr id="15419" name="Text Box 59"/>
          <p:cNvSpPr txBox="1"/>
          <p:nvPr/>
        </p:nvSpPr>
        <p:spPr>
          <a:xfrm>
            <a:off x="0" y="5791200"/>
            <a:ext cx="9144000" cy="1076325"/>
          </a:xfrm>
          <a:prstGeom prst="rect">
            <a:avLst/>
          </a:prstGeom>
          <a:solidFill>
            <a:schemeClr val="bg1"/>
          </a:solidFill>
          <a:ln w="9525" cap="flat" cmpd="sng">
            <a:solidFill>
              <a:srgbClr val="FF3300"/>
            </a:solidFill>
            <a:prstDash val="solid"/>
            <a:miter/>
            <a:headEnd type="none" w="med" len="med"/>
            <a:tailEnd type="none" w="med" len="med"/>
          </a:ln>
        </p:spPr>
        <p:txBody>
          <a:bodyPr>
            <a:spAutoFit/>
          </a:bodyPr>
          <a:p>
            <a:pPr eaLnBrk="1" hangingPunct="1">
              <a:spcBef>
                <a:spcPct val="50000"/>
              </a:spcBef>
            </a:pPr>
            <a:r>
              <a:rPr lang="en-US" altLang="zh-CN" sz="3200" b="1" dirty="0">
                <a:latin typeface="Times New Roman" panose="02020603050405020304" pitchFamily="18" charset="0"/>
                <a:ea typeface="宋体" panose="02010600030101010101" pitchFamily="2" charset="-122"/>
              </a:rPr>
              <a:t>We must take some measures to damp</a:t>
            </a:r>
            <a:r>
              <a:rPr lang="zh-CN" altLang="en-US" sz="3200" b="1" dirty="0">
                <a:latin typeface="Times New Roman" panose="02020603050405020304" pitchFamily="18" charset="0"/>
                <a:ea typeface="宋体" panose="02010600030101010101" pitchFamily="2" charset="-122"/>
              </a:rPr>
              <a:t> </a:t>
            </a:r>
            <a:r>
              <a:rPr lang="en-US" altLang="zh-CN" sz="3200" b="1" dirty="0">
                <a:latin typeface="Times New Roman" panose="02020603050405020304" pitchFamily="18" charset="0"/>
                <a:ea typeface="宋体" panose="02010600030101010101" pitchFamily="2" charset="-122"/>
              </a:rPr>
              <a:t>the process!</a:t>
            </a:r>
            <a:r>
              <a:rPr lang="zh-CN" altLang="en-US" sz="3200" b="1" dirty="0">
                <a:latin typeface="黑体" panose="02010609060101010101" pitchFamily="49" charset="-122"/>
                <a:ea typeface="黑体" panose="02010609060101010101" pitchFamily="49" charset="-122"/>
              </a:rPr>
              <a:t>我们必须采取措施控制</a:t>
            </a:r>
            <a:r>
              <a:rPr lang="en-US" altLang="zh-CN" sz="3200" b="1" dirty="0">
                <a:latin typeface="黑体" panose="02010609060101010101" pitchFamily="49" charset="-122"/>
                <a:ea typeface="黑体" panose="02010609060101010101" pitchFamily="49" charset="-122"/>
              </a:rPr>
              <a:t>/</a:t>
            </a:r>
            <a:r>
              <a:rPr lang="zh-CN" altLang="en-US" sz="3200" b="1" dirty="0">
                <a:latin typeface="黑体" panose="02010609060101010101" pitchFamily="49" charset="-122"/>
                <a:ea typeface="黑体" panose="02010609060101010101" pitchFamily="49" charset="-122"/>
              </a:rPr>
              <a:t>抑制这个过程！</a:t>
            </a:r>
            <a:endParaRPr lang="zh-CN" altLang="en-US" sz="3200" b="1" dirty="0">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419"/>
                                        </p:tgtEl>
                                        <p:attrNameLst>
                                          <p:attrName>style.visibility</p:attrName>
                                        </p:attrNameLst>
                                      </p:cBhvr>
                                      <p:to>
                                        <p:strVal val="visible"/>
                                      </p:to>
                                    </p:set>
                                    <p:anim calcmode="lin" valueType="num">
                                      <p:cBhvr additive="base">
                                        <p:cTn id="7" dur="500" fill="hold"/>
                                        <p:tgtEl>
                                          <p:spTgt spid="15419"/>
                                        </p:tgtEl>
                                        <p:attrNameLst>
                                          <p:attrName>ppt_x</p:attrName>
                                        </p:attrNameLst>
                                      </p:cBhvr>
                                      <p:tavLst>
                                        <p:tav tm="0">
                                          <p:val>
                                            <p:strVal val="#ppt_x"/>
                                          </p:val>
                                        </p:tav>
                                        <p:tav tm="100000">
                                          <p:val>
                                            <p:strVal val="#ppt_x"/>
                                          </p:val>
                                        </p:tav>
                                      </p:tavLst>
                                    </p:anim>
                                    <p:anim calcmode="lin" valueType="num">
                                      <p:cBhvr additive="base">
                                        <p:cTn id="8" dur="500" fill="hold"/>
                                        <p:tgtEl>
                                          <p:spTgt spid="154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1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6DE80356-79AD-47BF-BA60-76C3777607C1}"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Network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7588"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67589" name="Rectangle 2"/>
          <p:cNvSpPr>
            <a:spLocks noGrp="1"/>
          </p:cNvSpPr>
          <p:nvPr>
            <p:ph type="title"/>
          </p:nvPr>
        </p:nvSpPr>
        <p:spPr>
          <a:xfrm>
            <a:off x="0" y="0"/>
            <a:ext cx="9144000" cy="1304925"/>
          </a:xfrm>
        </p:spPr>
        <p:txBody>
          <a:bodyPr vert="horz" wrap="square" lIns="91440" tIns="45720" rIns="91440" bIns="45720" anchor="ctr" anchorCtr="0"/>
          <a:p>
            <a:pPr eaLnBrk="1" hangingPunct="1"/>
            <a:r>
              <a:rPr lang="en-US" altLang="zh-CN" sz="4000" b="1" dirty="0">
                <a:ea typeface="宋体" panose="02010600030101010101" pitchFamily="2" charset="-122"/>
              </a:rPr>
              <a:t>Distance Vector Routing</a:t>
            </a:r>
            <a:br>
              <a:rPr lang="en-US" altLang="zh-CN" sz="4000" b="1" dirty="0">
                <a:ea typeface="宋体" panose="02010600030101010101" pitchFamily="2" charset="-122"/>
              </a:rPr>
            </a:br>
            <a:r>
              <a:rPr lang="zh-CN" altLang="en-US" sz="4000" b="1" dirty="0">
                <a:ea typeface="黑体" panose="02010609060101010101" pitchFamily="49" charset="-122"/>
              </a:rPr>
              <a:t>距离矢量路由选择</a:t>
            </a:r>
            <a:endParaRPr lang="zh-CN" altLang="en-US" sz="4000" b="1" dirty="0">
              <a:ea typeface="黑体" panose="02010609060101010101" pitchFamily="49" charset="-122"/>
            </a:endParaRPr>
          </a:p>
        </p:txBody>
      </p:sp>
      <p:sp>
        <p:nvSpPr>
          <p:cNvPr id="67590" name="Rectangle 3"/>
          <p:cNvSpPr>
            <a:spLocks noGrp="1"/>
          </p:cNvSpPr>
          <p:nvPr>
            <p:ph idx="1"/>
          </p:nvPr>
        </p:nvSpPr>
        <p:spPr>
          <a:xfrm>
            <a:off x="434975" y="1476375"/>
            <a:ext cx="8709025" cy="4995863"/>
          </a:xfrm>
        </p:spPr>
        <p:txBody>
          <a:bodyPr vert="horz" wrap="square" lIns="91440" tIns="45720" rIns="91440" bIns="45720" anchor="t" anchorCtr="0"/>
          <a:p>
            <a:pPr eaLnBrk="1" hangingPunct="1">
              <a:lnSpc>
                <a:spcPct val="90000"/>
              </a:lnSpc>
              <a:spcAft>
                <a:spcPct val="20000"/>
              </a:spcAft>
              <a:buFontTx/>
              <a:buBlip>
                <a:blip r:embed="rId1"/>
              </a:buBlip>
            </a:pPr>
            <a:r>
              <a:rPr lang="en-US" altLang="zh-CN" sz="3200" b="1" dirty="0">
                <a:ea typeface="宋体" panose="02010600030101010101" pitchFamily="2" charset="-122"/>
              </a:rPr>
              <a:t>This is a dynamic routing algorithm which </a:t>
            </a:r>
            <a:r>
              <a:rPr lang="en-US" altLang="zh-CN" sz="3200" b="1" u="sng" dirty="0">
                <a:ea typeface="宋体" panose="02010600030101010101" pitchFamily="2" charset="-122"/>
              </a:rPr>
              <a:t>takes</a:t>
            </a:r>
            <a:r>
              <a:rPr lang="en-US" altLang="zh-CN" sz="3200" b="1" dirty="0">
                <a:ea typeface="宋体" panose="02010600030101010101" pitchFamily="2" charset="-122"/>
              </a:rPr>
              <a:t> the current network load </a:t>
            </a:r>
            <a:r>
              <a:rPr lang="en-US" altLang="zh-CN" sz="3200" b="1" u="sng" dirty="0">
                <a:ea typeface="宋体" panose="02010600030101010101" pitchFamily="2" charset="-122"/>
              </a:rPr>
              <a:t>into account</a:t>
            </a:r>
            <a:r>
              <a:rPr lang="en-US" altLang="zh-CN" sz="3200" b="1" dirty="0">
                <a:ea typeface="宋体" panose="02010600030101010101" pitchFamily="2" charset="-122"/>
              </a:rPr>
              <a:t>.</a:t>
            </a:r>
            <a:endParaRPr lang="en-US" altLang="zh-CN" sz="3200" b="1" dirty="0">
              <a:ea typeface="宋体" panose="02010600030101010101" pitchFamily="2" charset="-122"/>
            </a:endParaRPr>
          </a:p>
          <a:p>
            <a:pPr eaLnBrk="1" hangingPunct="1">
              <a:lnSpc>
                <a:spcPct val="90000"/>
              </a:lnSpc>
              <a:spcAft>
                <a:spcPct val="20000"/>
              </a:spcAft>
              <a:buFontTx/>
              <a:buBlip>
                <a:blip r:embed="rId1"/>
              </a:buBlip>
            </a:pPr>
            <a:r>
              <a:rPr lang="en-US" altLang="zh-CN" sz="3200" b="1" dirty="0">
                <a:ea typeface="宋体" panose="02010600030101010101" pitchFamily="2" charset="-122"/>
              </a:rPr>
              <a:t>Each router maintains a table giving the best known distance to each destination and which line to use to get there.</a:t>
            </a:r>
            <a:endParaRPr lang="en-US" altLang="zh-CN" sz="3200" b="1" dirty="0">
              <a:ea typeface="宋体" panose="02010600030101010101" pitchFamily="2" charset="-122"/>
            </a:endParaRPr>
          </a:p>
          <a:p>
            <a:pPr eaLnBrk="1" hangingPunct="1">
              <a:lnSpc>
                <a:spcPct val="90000"/>
              </a:lnSpc>
              <a:spcAft>
                <a:spcPct val="20000"/>
              </a:spcAft>
              <a:buFontTx/>
              <a:buBlip>
                <a:blip r:embed="rId1"/>
              </a:buBlip>
            </a:pPr>
            <a:r>
              <a:rPr lang="en-US" altLang="zh-CN" sz="3200" b="1" dirty="0">
                <a:ea typeface="宋体" panose="02010600030101010101" pitchFamily="2" charset="-122"/>
              </a:rPr>
              <a:t>These tables are </a:t>
            </a:r>
            <a:r>
              <a:rPr lang="en-US" altLang="zh-CN" sz="3200" b="1" dirty="0">
                <a:solidFill>
                  <a:srgbClr val="FF0000"/>
                </a:solidFill>
                <a:ea typeface="宋体" panose="02010600030101010101" pitchFamily="2" charset="-122"/>
              </a:rPr>
              <a:t>updated</a:t>
            </a:r>
            <a:r>
              <a:rPr lang="zh-CN" altLang="en-US" sz="3200" b="1" dirty="0">
                <a:solidFill>
                  <a:srgbClr val="FF0000"/>
                </a:solidFill>
                <a:ea typeface="宋体" panose="02010600030101010101" pitchFamily="2" charset="-122"/>
              </a:rPr>
              <a:t> </a:t>
            </a:r>
            <a:r>
              <a:rPr lang="en-US" altLang="zh-CN" sz="3200" b="1" dirty="0">
                <a:solidFill>
                  <a:srgbClr val="FF0000"/>
                </a:solidFill>
                <a:ea typeface="宋体" panose="02010600030101010101" pitchFamily="2" charset="-122"/>
              </a:rPr>
              <a:t>regularly</a:t>
            </a:r>
            <a:r>
              <a:rPr lang="zh-CN" altLang="en-US" sz="3200" b="1" dirty="0">
                <a:solidFill>
                  <a:srgbClr val="FF0000"/>
                </a:solidFill>
                <a:ea typeface="黑体" panose="02010609060101010101" pitchFamily="49" charset="-122"/>
              </a:rPr>
              <a:t>定期更新</a:t>
            </a:r>
            <a:r>
              <a:rPr lang="en-US" altLang="zh-CN" sz="3200" b="1" dirty="0">
                <a:ea typeface="宋体" panose="02010600030101010101" pitchFamily="2" charset="-122"/>
              </a:rPr>
              <a:t>by exchanging information with the neighbors.</a:t>
            </a:r>
            <a:endParaRPr lang="en-US" altLang="zh-CN" sz="3200" b="1" dirty="0">
              <a:ea typeface="宋体" panose="02010600030101010101" pitchFamily="2" charset="-122"/>
            </a:endParaRPr>
          </a:p>
          <a:p>
            <a:pPr eaLnBrk="1" hangingPunct="1">
              <a:lnSpc>
                <a:spcPct val="90000"/>
              </a:lnSpc>
              <a:spcAft>
                <a:spcPct val="20000"/>
              </a:spcAft>
              <a:buFontTx/>
              <a:buBlip>
                <a:blip r:embed="rId1"/>
              </a:buBlip>
            </a:pPr>
            <a:r>
              <a:rPr lang="en-US" altLang="zh-CN" sz="3200" b="1" dirty="0">
                <a:ea typeface="宋体" panose="02010600030101010101" pitchFamily="2" charset="-122"/>
              </a:rPr>
              <a:t>It is widely used in the ARPANET</a:t>
            </a:r>
            <a:endParaRPr lang="en-US" altLang="zh-CN" sz="3200" b="1" dirty="0">
              <a:ea typeface="宋体" panose="02010600030101010101" pitchFamily="2" charset="-122"/>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628650" y="2150270"/>
            <a:ext cx="8109770" cy="388296"/>
          </a:xfrm>
        </p:spPr>
        <p:txBody>
          <a:bodyPr>
            <a:normAutofit fontScale="80000"/>
          </a:bodyPr>
          <a:lstStyle/>
          <a:p>
            <a:pPr marL="130175" indent="0">
              <a:buNone/>
            </a:pPr>
            <a:r>
              <a:rPr lang="en-US" dirty="0"/>
              <a:t>Based on </a:t>
            </a:r>
            <a:r>
              <a:rPr lang="en-US" i="1" dirty="0">
                <a:solidFill>
                  <a:srgbClr val="0000A8"/>
                </a:solidFill>
              </a:rPr>
              <a:t>Bellman-Ford</a:t>
            </a:r>
            <a:r>
              <a:rPr lang="en-US" dirty="0"/>
              <a:t> (BF) equation (dynamic programming):</a:t>
            </a:r>
            <a:endParaRPr lang="en-US" dirty="0"/>
          </a:p>
          <a:p>
            <a:endParaRPr lang="en-US" dirty="0"/>
          </a:p>
        </p:txBody>
      </p:sp>
      <p:sp>
        <p:nvSpPr>
          <p:cNvPr id="6" name="Title 5"/>
          <p:cNvSpPr>
            <a:spLocks noGrp="1"/>
          </p:cNvSpPr>
          <p:nvPr>
            <p:ph type="title"/>
          </p:nvPr>
        </p:nvSpPr>
        <p:spPr/>
        <p:txBody>
          <a:bodyPr/>
          <a:lstStyle/>
          <a:p>
            <a:r>
              <a:rPr lang="en-US" dirty="0"/>
              <a:t>Distance vector algorithm </a:t>
            </a:r>
            <a:endParaRPr lang="en-US" dirty="0"/>
          </a:p>
        </p:txBody>
      </p:sp>
      <p:sp>
        <p:nvSpPr>
          <p:cNvPr id="5" name="Slide Number Placeholder 4"/>
          <p:cNvSpPr>
            <a:spLocks noGrp="1"/>
          </p:cNvSpPr>
          <p:nvPr>
            <p:ph type="sldNum" sz="quarter" idx="4"/>
          </p:nvPr>
        </p:nvSpPr>
        <p:spPr/>
        <p:txBody>
          <a:bodyPr/>
          <a:lstStyle/>
          <a:p>
            <a:r>
              <a:rPr lang="en-US" sz="620" dirty="0"/>
              <a:t>Network Layer: 5-</a:t>
            </a:r>
            <a:fld id="{C4204591-24BD-A542-B9D5-F8D8A88D2FEE}" type="slidenum">
              <a:rPr lang="en-US" sz="620" smtClean="0"/>
            </a:fld>
            <a:endParaRPr lang="en-US" sz="620" dirty="0"/>
          </a:p>
        </p:txBody>
      </p:sp>
      <p:grpSp>
        <p:nvGrpSpPr>
          <p:cNvPr id="30" name="Group 29"/>
          <p:cNvGrpSpPr/>
          <p:nvPr/>
        </p:nvGrpSpPr>
        <p:grpSpPr>
          <a:xfrm>
            <a:off x="1426907" y="2737670"/>
            <a:ext cx="6640692" cy="2068461"/>
            <a:chOff x="1902542" y="2507226"/>
            <a:chExt cx="8854256" cy="2757948"/>
          </a:xfrm>
        </p:grpSpPr>
        <p:sp>
          <p:nvSpPr>
            <p:cNvPr id="8" name="Rectangle 3"/>
            <p:cNvSpPr txBox="1">
              <a:spLocks noChangeArrowheads="1"/>
            </p:cNvSpPr>
            <p:nvPr/>
          </p:nvSpPr>
          <p:spPr>
            <a:xfrm>
              <a:off x="2803423" y="3288890"/>
              <a:ext cx="7953375" cy="1976284"/>
            </a:xfrm>
            <a:prstGeom prst="rect">
              <a:avLst/>
            </a:prstGeom>
          </p:spPr>
          <p:txBody>
            <a:bodyPr vert="horz" lIns="68580" tIns="34290" rIns="68580" bIns="34290" rtlCol="0">
              <a:normAutofit fontScale="92500" lnSpcReduction="20000"/>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charset="0"/>
                <a:buNone/>
              </a:pPr>
              <a:r>
                <a:rPr lang="en-US" sz="2250" dirty="0">
                  <a:latin typeface="Arial" panose="020B0604020202020204" pitchFamily="34" charset="0"/>
                  <a:cs typeface="Arial" panose="020B0604020202020204" pitchFamily="34" charset="0"/>
                </a:rPr>
                <a:t>Let </a:t>
              </a:r>
              <a:r>
                <a:rPr lang="en-US" sz="2250" i="1" dirty="0">
                  <a:latin typeface="Arial" panose="020B0604020202020204" pitchFamily="34" charset="0"/>
                  <a:cs typeface="Arial" panose="020B0604020202020204" pitchFamily="34" charset="0"/>
                </a:rPr>
                <a:t>D</a:t>
              </a:r>
              <a:r>
                <a:rPr lang="en-US" sz="2250" i="1" baseline="-25000" dirty="0">
                  <a:latin typeface="Arial" panose="020B0604020202020204" pitchFamily="34" charset="0"/>
                  <a:cs typeface="Arial" panose="020B0604020202020204" pitchFamily="34" charset="0"/>
                </a:rPr>
                <a:t>x</a:t>
              </a:r>
              <a:r>
                <a:rPr lang="en-US" sz="2250" i="1" dirty="0">
                  <a:latin typeface="Arial" panose="020B0604020202020204" pitchFamily="34" charset="0"/>
                  <a:cs typeface="Arial" panose="020B0604020202020204" pitchFamily="34" charset="0"/>
                </a:rPr>
                <a:t>(y): </a:t>
              </a:r>
              <a:r>
                <a:rPr lang="en-US" sz="2250" dirty="0">
                  <a:latin typeface="Arial" panose="020B0604020202020204" pitchFamily="34" charset="0"/>
                  <a:cs typeface="Arial" panose="020B0604020202020204" pitchFamily="34" charset="0"/>
                </a:rPr>
                <a:t>cost of least-cost path from </a:t>
              </a:r>
              <a:r>
                <a:rPr lang="en-US" sz="2250" i="1" dirty="0">
                  <a:latin typeface="Arial" panose="020B0604020202020204" pitchFamily="34" charset="0"/>
                  <a:cs typeface="Arial" panose="020B0604020202020204" pitchFamily="34" charset="0"/>
                </a:rPr>
                <a:t>x</a:t>
              </a:r>
              <a:r>
                <a:rPr lang="en-US" sz="2250" dirty="0">
                  <a:latin typeface="Arial" panose="020B0604020202020204" pitchFamily="34" charset="0"/>
                  <a:cs typeface="Arial" panose="020B0604020202020204" pitchFamily="34" charset="0"/>
                </a:rPr>
                <a:t> to </a:t>
              </a:r>
              <a:r>
                <a:rPr lang="en-US" sz="2250" i="1" dirty="0">
                  <a:latin typeface="Arial" panose="020B0604020202020204" pitchFamily="34" charset="0"/>
                  <a:cs typeface="Arial" panose="020B0604020202020204" pitchFamily="34" charset="0"/>
                </a:rPr>
                <a:t>y</a:t>
              </a:r>
              <a:r>
                <a:rPr lang="en-US" sz="2250" dirty="0">
                  <a:latin typeface="Arial" panose="020B0604020202020204" pitchFamily="34" charset="0"/>
                  <a:cs typeface="Arial" panose="020B0604020202020204" pitchFamily="34" charset="0"/>
                </a:rPr>
                <a:t>.</a:t>
              </a:r>
              <a:endParaRPr lang="en-US" sz="2250" dirty="0">
                <a:latin typeface="Arial" panose="020B0604020202020204" pitchFamily="34" charset="0"/>
                <a:cs typeface="Arial" panose="020B0604020202020204" pitchFamily="34" charset="0"/>
              </a:endParaRPr>
            </a:p>
            <a:p>
              <a:pPr>
                <a:buFont typeface="Wingdings" panose="05000000000000000000" charset="0"/>
                <a:buNone/>
              </a:pPr>
              <a:r>
                <a:rPr lang="en-US" sz="2250" dirty="0">
                  <a:latin typeface="Arial" panose="020B0604020202020204" pitchFamily="34" charset="0"/>
                  <a:cs typeface="Arial" panose="020B0604020202020204" pitchFamily="34" charset="0"/>
                </a:rPr>
                <a:t>Then:</a:t>
              </a:r>
              <a:endParaRPr lang="en-US" sz="2250" dirty="0">
                <a:latin typeface="Arial" panose="020B0604020202020204" pitchFamily="34" charset="0"/>
                <a:cs typeface="Arial" panose="020B0604020202020204" pitchFamily="34" charset="0"/>
              </a:endParaRPr>
            </a:p>
            <a:p>
              <a:pPr>
                <a:buFont typeface="Wingdings" panose="05000000000000000000" charset="0"/>
                <a:buNone/>
              </a:pPr>
              <a:r>
                <a:rPr lang="en-US" sz="2100" dirty="0">
                  <a:solidFill>
                    <a:srgbClr val="CC0000"/>
                  </a:solidFill>
                  <a:latin typeface="Arial" panose="020B0604020202020204" pitchFamily="34" charset="0"/>
                  <a:cs typeface="Arial" panose="020B0604020202020204" pitchFamily="34" charset="0"/>
                </a:rPr>
                <a:t>   </a:t>
              </a:r>
              <a:r>
                <a:rPr lang="en-US" sz="2400" i="1" dirty="0">
                  <a:solidFill>
                    <a:srgbClr val="CC0000"/>
                  </a:solidFill>
                  <a:latin typeface="Arial" panose="020B0604020202020204" pitchFamily="34" charset="0"/>
                  <a:cs typeface="Arial" panose="020B0604020202020204" pitchFamily="34" charset="0"/>
                </a:rPr>
                <a:t>D</a:t>
              </a:r>
              <a:r>
                <a:rPr lang="en-US" sz="2400" i="1" baseline="-25000" dirty="0">
                  <a:solidFill>
                    <a:srgbClr val="CC0000"/>
                  </a:solidFill>
                  <a:latin typeface="Arial" panose="020B0604020202020204" pitchFamily="34" charset="0"/>
                  <a:cs typeface="Arial" panose="020B0604020202020204" pitchFamily="34" charset="0"/>
                </a:rPr>
                <a:t>x</a:t>
              </a:r>
              <a:r>
                <a:rPr lang="en-US" sz="2400" i="1" dirty="0">
                  <a:solidFill>
                    <a:srgbClr val="CC0000"/>
                  </a:solidFill>
                  <a:latin typeface="Arial" panose="020B0604020202020204" pitchFamily="34" charset="0"/>
                  <a:cs typeface="Arial" panose="020B0604020202020204" pitchFamily="34" charset="0"/>
                </a:rPr>
                <a:t>(y) = </a:t>
              </a:r>
              <a:r>
                <a:rPr lang="en-US" sz="2400" dirty="0">
                  <a:solidFill>
                    <a:srgbClr val="CC0000"/>
                  </a:solidFill>
                  <a:latin typeface="Arial" panose="020B0604020202020204" pitchFamily="34" charset="0"/>
                  <a:cs typeface="Arial" panose="020B0604020202020204" pitchFamily="34" charset="0"/>
                </a:rPr>
                <a:t>min</a:t>
              </a:r>
              <a:r>
                <a:rPr lang="en-US" sz="2400" i="1" baseline="-25000" dirty="0">
                  <a:solidFill>
                    <a:srgbClr val="CC0000"/>
                  </a:solidFill>
                  <a:latin typeface="Arial" panose="020B0604020202020204" pitchFamily="34" charset="0"/>
                  <a:cs typeface="Arial" panose="020B0604020202020204" pitchFamily="34" charset="0"/>
                </a:rPr>
                <a:t>v</a:t>
              </a:r>
              <a:r>
                <a:rPr lang="en-US" sz="2400" i="1" dirty="0">
                  <a:solidFill>
                    <a:srgbClr val="CC0000"/>
                  </a:solidFill>
                  <a:latin typeface="Arial" panose="020B0604020202020204" pitchFamily="34" charset="0"/>
                  <a:cs typeface="Arial" panose="020B0604020202020204" pitchFamily="34" charset="0"/>
                </a:rPr>
                <a:t> { c</a:t>
              </a:r>
              <a:r>
                <a:rPr lang="en-US" sz="2400" i="1" baseline="-25000" dirty="0">
                  <a:solidFill>
                    <a:srgbClr val="CC0000"/>
                  </a:solidFill>
                  <a:latin typeface="Arial" panose="020B0604020202020204" pitchFamily="34" charset="0"/>
                  <a:cs typeface="Arial" panose="020B0604020202020204" pitchFamily="34" charset="0"/>
                </a:rPr>
                <a:t>x,v </a:t>
              </a:r>
              <a:r>
                <a:rPr lang="en-US" sz="2400" i="1" dirty="0">
                  <a:solidFill>
                    <a:srgbClr val="CC0000"/>
                  </a:solidFill>
                  <a:latin typeface="Arial" panose="020B0604020202020204" pitchFamily="34" charset="0"/>
                  <a:cs typeface="Arial" panose="020B0604020202020204" pitchFamily="34" charset="0"/>
                </a:rPr>
                <a:t>+ D</a:t>
              </a:r>
              <a:r>
                <a:rPr lang="en-US" sz="2400" i="1" baseline="-25000" dirty="0">
                  <a:solidFill>
                    <a:srgbClr val="CC0000"/>
                  </a:solidFill>
                  <a:latin typeface="Arial" panose="020B0604020202020204" pitchFamily="34" charset="0"/>
                  <a:cs typeface="Arial" panose="020B0604020202020204" pitchFamily="34" charset="0"/>
                </a:rPr>
                <a:t>v</a:t>
              </a:r>
              <a:r>
                <a:rPr lang="en-US" sz="2400" i="1" dirty="0">
                  <a:solidFill>
                    <a:srgbClr val="CC0000"/>
                  </a:solidFill>
                  <a:latin typeface="Arial" panose="020B0604020202020204" pitchFamily="34" charset="0"/>
                  <a:cs typeface="Arial" panose="020B0604020202020204" pitchFamily="34" charset="0"/>
                </a:rPr>
                <a:t>(y) }</a:t>
              </a:r>
              <a:endParaRPr lang="en-US" sz="2400" i="1" dirty="0">
                <a:solidFill>
                  <a:srgbClr val="CC0000"/>
                </a:solidFill>
                <a:latin typeface="Arial" panose="020B0604020202020204" pitchFamily="34" charset="0"/>
                <a:cs typeface="Arial" panose="020B0604020202020204" pitchFamily="34" charset="0"/>
              </a:endParaRPr>
            </a:p>
            <a:p>
              <a:pPr>
                <a:buFont typeface="Wingdings" panose="05000000000000000000" charset="0"/>
                <a:buNone/>
              </a:pPr>
              <a:r>
                <a:rPr lang="en-US" sz="2400" dirty="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a:p>
              <a:pPr>
                <a:buFont typeface="Wingdings" panose="05000000000000000000" charset="0"/>
                <a:buNone/>
              </a:pPr>
              <a:endParaRPr lang="en-US" sz="2100" dirty="0">
                <a:latin typeface="Gill Sans MT" panose="020B0502020104020203" pitchFamily="34" charset="0"/>
              </a:endParaRPr>
            </a:p>
          </p:txBody>
        </p:sp>
        <p:sp>
          <p:nvSpPr>
            <p:cNvPr id="9" name="Rectangle 8"/>
            <p:cNvSpPr/>
            <p:nvPr/>
          </p:nvSpPr>
          <p:spPr>
            <a:xfrm>
              <a:off x="1902542" y="2743199"/>
              <a:ext cx="8686800" cy="2182761"/>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00" dirty="0"/>
            </a:p>
          </p:txBody>
        </p:sp>
        <p:sp>
          <p:nvSpPr>
            <p:cNvPr id="10" name="TextBox 9"/>
            <p:cNvSpPr txBox="1"/>
            <p:nvPr/>
          </p:nvSpPr>
          <p:spPr>
            <a:xfrm>
              <a:off x="2418735" y="2507226"/>
              <a:ext cx="3325707" cy="491067"/>
            </a:xfrm>
            <a:prstGeom prst="rect">
              <a:avLst/>
            </a:prstGeom>
            <a:solidFill>
              <a:schemeClr val="bg1"/>
            </a:solidFill>
          </p:spPr>
          <p:txBody>
            <a:bodyPr wrap="none" rtlCol="0">
              <a:spAutoFit/>
            </a:bodyPr>
            <a:lstStyle/>
            <a:p>
              <a:r>
                <a:rPr lang="en-US" sz="1800" dirty="0">
                  <a:solidFill>
                    <a:srgbClr val="C00000"/>
                  </a:solidFill>
                </a:rPr>
                <a:t>Bellman-Ford equation</a:t>
              </a:r>
              <a:endParaRPr lang="en-US" sz="1800" dirty="0">
                <a:solidFill>
                  <a:srgbClr val="C00000"/>
                </a:solidFill>
              </a:endParaRPr>
            </a:p>
          </p:txBody>
        </p:sp>
      </p:grpSp>
      <p:grpSp>
        <p:nvGrpSpPr>
          <p:cNvPr id="20" name="Group 19"/>
          <p:cNvGrpSpPr/>
          <p:nvPr/>
        </p:nvGrpSpPr>
        <p:grpSpPr>
          <a:xfrm>
            <a:off x="661605" y="4414283"/>
            <a:ext cx="3351530" cy="1193387"/>
            <a:chOff x="2040982" y="4374411"/>
            <a:chExt cx="4468707" cy="1591183"/>
          </a:xfrm>
        </p:grpSpPr>
        <p:sp>
          <p:nvSpPr>
            <p:cNvPr id="13" name="Text Box 8"/>
            <p:cNvSpPr txBox="1">
              <a:spLocks noChangeArrowheads="1"/>
            </p:cNvSpPr>
            <p:nvPr/>
          </p:nvSpPr>
          <p:spPr bwMode="auto">
            <a:xfrm>
              <a:off x="2040982" y="5474527"/>
              <a:ext cx="4468707" cy="491067"/>
            </a:xfrm>
            <a:prstGeom prst="rect">
              <a:avLst/>
            </a:prstGeom>
            <a:noFill/>
            <a:ln>
              <a:noFill/>
            </a:ln>
          </p:spPr>
          <p:txBody>
            <a:bodyPr wrap="none">
              <a:spAutoFit/>
            </a:bodyPr>
            <a:lstStyle>
              <a:lvl1pPr>
                <a:defRPr sz="2400">
                  <a:solidFill>
                    <a:schemeClr val="tx1"/>
                  </a:solidFill>
                  <a:latin typeface="Arial" panose="020B0604020202020204" pitchFamily="34" charset="0"/>
                  <a:ea typeface="MS PGothic" panose="020B0600070205080204" pitchFamily="34" charset="-128"/>
                  <a:cs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sz="1800" i="1" dirty="0">
                  <a:latin typeface="+mn-lt"/>
                </a:rPr>
                <a:t>min</a:t>
              </a:r>
              <a:r>
                <a:rPr lang="en-US" sz="1800" dirty="0">
                  <a:latin typeface="+mn-lt"/>
                </a:rPr>
                <a:t> taken over all neighbors</a:t>
              </a:r>
              <a:r>
                <a:rPr lang="en-US" sz="1800" i="1" dirty="0">
                  <a:latin typeface="+mn-lt"/>
                </a:rPr>
                <a:t> v </a:t>
              </a:r>
              <a:r>
                <a:rPr lang="en-US" sz="1800" dirty="0">
                  <a:latin typeface="+mn-lt"/>
                </a:rPr>
                <a:t>of </a:t>
              </a:r>
              <a:r>
                <a:rPr lang="en-US" sz="1800" i="1" dirty="0">
                  <a:latin typeface="+mn-lt"/>
                </a:rPr>
                <a:t>x</a:t>
              </a:r>
              <a:endParaRPr lang="en-US" sz="1800" i="1" dirty="0">
                <a:latin typeface="+mn-lt"/>
              </a:endParaRPr>
            </a:p>
          </p:txBody>
        </p:sp>
        <p:sp>
          <p:nvSpPr>
            <p:cNvPr id="15" name="Line 10"/>
            <p:cNvSpPr>
              <a:spLocks noChangeShapeType="1"/>
            </p:cNvSpPr>
            <p:nvPr/>
          </p:nvSpPr>
          <p:spPr bwMode="auto">
            <a:xfrm>
              <a:off x="6409694" y="4374411"/>
              <a:ext cx="0" cy="1357464"/>
            </a:xfrm>
            <a:prstGeom prst="line">
              <a:avLst/>
            </a:prstGeom>
            <a:noFill/>
            <a:ln w="12700">
              <a:solidFill>
                <a:srgbClr val="0000A8"/>
              </a:solidFill>
              <a:round/>
            </a:ln>
          </p:spPr>
          <p:txBody>
            <a:bodyPr wrap="none"/>
            <a:lstStyle/>
            <a:p>
              <a:endParaRPr lang="en-US" sz="3300" dirty="0"/>
            </a:p>
          </p:txBody>
        </p:sp>
      </p:grpSp>
      <p:grpSp>
        <p:nvGrpSpPr>
          <p:cNvPr id="29" name="Group 28"/>
          <p:cNvGrpSpPr/>
          <p:nvPr/>
        </p:nvGrpSpPr>
        <p:grpSpPr>
          <a:xfrm>
            <a:off x="4867813" y="4370801"/>
            <a:ext cx="3580130" cy="826674"/>
            <a:chOff x="6490417" y="4684735"/>
            <a:chExt cx="4773507" cy="1102232"/>
          </a:xfrm>
        </p:grpSpPr>
        <p:sp>
          <p:nvSpPr>
            <p:cNvPr id="14" name="Text Box 9"/>
            <p:cNvSpPr txBox="1">
              <a:spLocks noChangeArrowheads="1"/>
            </p:cNvSpPr>
            <p:nvPr/>
          </p:nvSpPr>
          <p:spPr bwMode="auto">
            <a:xfrm>
              <a:off x="6490417" y="5295900"/>
              <a:ext cx="4773507" cy="491067"/>
            </a:xfrm>
            <a:prstGeom prst="rect">
              <a:avLst/>
            </a:prstGeom>
            <a:noFill/>
            <a:ln>
              <a:noFill/>
            </a:ln>
          </p:spPr>
          <p:txBody>
            <a:bodyPr wrap="none">
              <a:spAutoFit/>
            </a:bodyPr>
            <a:lstStyle>
              <a:lvl1pPr>
                <a:defRPr sz="2400">
                  <a:solidFill>
                    <a:schemeClr val="tx1"/>
                  </a:solidFill>
                  <a:latin typeface="Arial" panose="020B0604020202020204" pitchFamily="34" charset="0"/>
                  <a:ea typeface="MS PGothic" panose="020B0600070205080204" pitchFamily="34" charset="-128"/>
                  <a:cs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sz="1800" i="1" dirty="0">
                  <a:latin typeface="+mn-lt"/>
                </a:rPr>
                <a:t>v</a:t>
              </a:r>
              <a:r>
                <a:rPr lang="en-US" sz="1800" dirty="0">
                  <a:latin typeface="+mn-lt"/>
                </a:rPr>
                <a:t>’s estimated least-cost-path cost to </a:t>
              </a:r>
              <a:r>
                <a:rPr lang="en-US" sz="1800" i="1" dirty="0">
                  <a:latin typeface="+mn-lt"/>
                </a:rPr>
                <a:t>y</a:t>
              </a:r>
              <a:endParaRPr lang="en-US" sz="1800" i="1" dirty="0">
                <a:latin typeface="+mn-lt"/>
              </a:endParaRPr>
            </a:p>
          </p:txBody>
        </p:sp>
        <p:cxnSp>
          <p:nvCxnSpPr>
            <p:cNvPr id="24" name="Straight Connector 23"/>
            <p:cNvCxnSpPr/>
            <p:nvPr/>
          </p:nvCxnSpPr>
          <p:spPr>
            <a:xfrm flipV="1">
              <a:off x="6789107" y="4684735"/>
              <a:ext cx="0" cy="713983"/>
            </a:xfrm>
            <a:prstGeom prst="line">
              <a:avLst/>
            </a:prstGeom>
            <a:ln w="12700">
              <a:solidFill>
                <a:srgbClr val="0000A8"/>
              </a:solidFill>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4424119" y="4419340"/>
            <a:ext cx="2843530" cy="1214411"/>
            <a:chOff x="5898825" y="4749453"/>
            <a:chExt cx="3791373" cy="1619214"/>
          </a:xfrm>
        </p:grpSpPr>
        <p:sp>
          <p:nvSpPr>
            <p:cNvPr id="12" name="Text Box 7"/>
            <p:cNvSpPr txBox="1">
              <a:spLocks noChangeArrowheads="1"/>
            </p:cNvSpPr>
            <p:nvPr/>
          </p:nvSpPr>
          <p:spPr bwMode="auto">
            <a:xfrm>
              <a:off x="5898825" y="5877600"/>
              <a:ext cx="3791373" cy="491067"/>
            </a:xfrm>
            <a:prstGeom prst="rect">
              <a:avLst/>
            </a:prstGeom>
            <a:noFill/>
            <a:ln>
              <a:noFill/>
            </a:ln>
          </p:spPr>
          <p:txBody>
            <a:bodyPr wrap="none">
              <a:spAutoFit/>
            </a:bodyPr>
            <a:lstStyle>
              <a:lvl1pPr>
                <a:defRPr sz="2400">
                  <a:solidFill>
                    <a:schemeClr val="tx1"/>
                  </a:solidFill>
                  <a:latin typeface="Arial" panose="020B0604020202020204" pitchFamily="34" charset="0"/>
                  <a:ea typeface="MS PGothic" panose="020B0600070205080204" pitchFamily="34" charset="-128"/>
                  <a:cs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sz="1800" dirty="0">
                  <a:latin typeface="+mn-lt"/>
                </a:rPr>
                <a:t>direct cost of link from</a:t>
              </a:r>
              <a:r>
                <a:rPr lang="en-US" sz="1800" i="1" dirty="0">
                  <a:latin typeface="+mn-lt"/>
                </a:rPr>
                <a:t> x </a:t>
              </a:r>
              <a:r>
                <a:rPr lang="en-US" sz="1800" dirty="0">
                  <a:latin typeface="+mn-lt"/>
                </a:rPr>
                <a:t>to </a:t>
              </a:r>
              <a:r>
                <a:rPr lang="en-US" sz="1800" i="1" dirty="0">
                  <a:latin typeface="+mn-lt"/>
                </a:rPr>
                <a:t>v</a:t>
              </a:r>
              <a:endParaRPr lang="en-US" sz="1800" i="1" dirty="0">
                <a:latin typeface="+mn-lt"/>
              </a:endParaRPr>
            </a:p>
          </p:txBody>
        </p:sp>
        <p:cxnSp>
          <p:nvCxnSpPr>
            <p:cNvPr id="25" name="Straight Connector 24"/>
            <p:cNvCxnSpPr/>
            <p:nvPr/>
          </p:nvCxnSpPr>
          <p:spPr>
            <a:xfrm flipV="1">
              <a:off x="5901847" y="4749453"/>
              <a:ext cx="0" cy="1338196"/>
            </a:xfrm>
            <a:prstGeom prst="line">
              <a:avLst/>
            </a:prstGeom>
            <a:ln w="12700">
              <a:solidFill>
                <a:srgbClr val="0000A8"/>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dissolv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dissolv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dissolve">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dissolve">
                                      <p:cBhvr>
                                        <p:cTn id="2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Bellman-Ford Example</a:t>
            </a:r>
            <a:endParaRPr lang="en-US" dirty="0"/>
          </a:p>
        </p:txBody>
      </p:sp>
      <p:sp>
        <p:nvSpPr>
          <p:cNvPr id="5" name="Slide Number Placeholder 4"/>
          <p:cNvSpPr>
            <a:spLocks noGrp="1"/>
          </p:cNvSpPr>
          <p:nvPr>
            <p:ph type="sldNum" sz="quarter" idx="4"/>
          </p:nvPr>
        </p:nvSpPr>
        <p:spPr/>
        <p:txBody>
          <a:bodyPr/>
          <a:lstStyle/>
          <a:p>
            <a:r>
              <a:rPr lang="en-US" sz="620" dirty="0"/>
              <a:t>Network Layer: 5-</a:t>
            </a:r>
            <a:fld id="{C4204591-24BD-A542-B9D5-F8D8A88D2FEE}" type="slidenum">
              <a:rPr lang="en-US" sz="620" smtClean="0"/>
            </a:fld>
            <a:endParaRPr lang="en-US" sz="620" dirty="0"/>
          </a:p>
        </p:txBody>
      </p:sp>
      <p:sp>
        <p:nvSpPr>
          <p:cNvPr id="101" name="Freeform 4"/>
          <p:cNvSpPr/>
          <p:nvPr/>
        </p:nvSpPr>
        <p:spPr bwMode="auto">
          <a:xfrm>
            <a:off x="1098671" y="2790451"/>
            <a:ext cx="2678906" cy="1677591"/>
          </a:xfrm>
          <a:custGeom>
            <a:avLst/>
            <a:gdLst>
              <a:gd name="T0" fmla="*/ 0 w 2250"/>
              <a:gd name="T1" fmla="*/ 624 h 1409"/>
              <a:gd name="T2" fmla="*/ 219 w 2250"/>
              <a:gd name="T3" fmla="*/ 321 h 1409"/>
              <a:gd name="T4" fmla="*/ 529 w 2250"/>
              <a:gd name="T5" fmla="*/ 35 h 1409"/>
              <a:gd name="T6" fmla="*/ 1551 w 2250"/>
              <a:gd name="T7" fmla="*/ 111 h 1409"/>
              <a:gd name="T8" fmla="*/ 1968 w 2250"/>
              <a:gd name="T9" fmla="*/ 483 h 1409"/>
              <a:gd name="T10" fmla="*/ 2199 w 2250"/>
              <a:gd name="T11" fmla="*/ 906 h 1409"/>
              <a:gd name="T12" fmla="*/ 1659 w 2250"/>
              <a:gd name="T13" fmla="*/ 1314 h 1409"/>
              <a:gd name="T14" fmla="*/ 993 w 2250"/>
              <a:gd name="T15" fmla="*/ 1386 h 1409"/>
              <a:gd name="T16" fmla="*/ 465 w 2250"/>
              <a:gd name="T17" fmla="*/ 1356 h 1409"/>
              <a:gd name="T18" fmla="*/ 102 w 2250"/>
              <a:gd name="T19" fmla="*/ 1068 h 1409"/>
              <a:gd name="T20" fmla="*/ 0 w 2250"/>
              <a:gd name="T21" fmla="*/ 624 h 14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50"/>
              <a:gd name="T34" fmla="*/ 0 h 1409"/>
              <a:gd name="T35" fmla="*/ 2250 w 2250"/>
              <a:gd name="T36" fmla="*/ 1409 h 14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50" h="1409">
                <a:moveTo>
                  <a:pt x="0" y="624"/>
                </a:moveTo>
                <a:cubicBezTo>
                  <a:pt x="5" y="506"/>
                  <a:pt x="131" y="419"/>
                  <a:pt x="219" y="321"/>
                </a:cubicBezTo>
                <a:cubicBezTo>
                  <a:pt x="307" y="223"/>
                  <a:pt x="307" y="70"/>
                  <a:pt x="529" y="35"/>
                </a:cubicBezTo>
                <a:cubicBezTo>
                  <a:pt x="751" y="0"/>
                  <a:pt x="1311" y="36"/>
                  <a:pt x="1551" y="111"/>
                </a:cubicBezTo>
                <a:cubicBezTo>
                  <a:pt x="1791" y="186"/>
                  <a:pt x="1860" y="351"/>
                  <a:pt x="1968" y="483"/>
                </a:cubicBezTo>
                <a:cubicBezTo>
                  <a:pt x="2076" y="615"/>
                  <a:pt x="2250" y="767"/>
                  <a:pt x="2199" y="906"/>
                </a:cubicBezTo>
                <a:cubicBezTo>
                  <a:pt x="2148" y="1045"/>
                  <a:pt x="1860" y="1234"/>
                  <a:pt x="1659" y="1314"/>
                </a:cubicBezTo>
                <a:cubicBezTo>
                  <a:pt x="1458" y="1394"/>
                  <a:pt x="1192" y="1379"/>
                  <a:pt x="993" y="1386"/>
                </a:cubicBezTo>
                <a:cubicBezTo>
                  <a:pt x="794" y="1393"/>
                  <a:pt x="613" y="1409"/>
                  <a:pt x="465" y="1356"/>
                </a:cubicBezTo>
                <a:cubicBezTo>
                  <a:pt x="317" y="1303"/>
                  <a:pt x="180" y="1190"/>
                  <a:pt x="102" y="1068"/>
                </a:cubicBezTo>
                <a:cubicBezTo>
                  <a:pt x="24" y="946"/>
                  <a:pt x="21" y="716"/>
                  <a:pt x="0" y="624"/>
                </a:cubicBezTo>
                <a:close/>
              </a:path>
            </a:pathLst>
          </a:custGeom>
          <a:solidFill>
            <a:srgbClr val="9CE0FA"/>
          </a:solidFill>
          <a:ln>
            <a:noFill/>
          </a:ln>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02" name="Freeform 5"/>
          <p:cNvSpPr/>
          <p:nvPr/>
        </p:nvSpPr>
        <p:spPr bwMode="auto">
          <a:xfrm>
            <a:off x="1480909" y="3430745"/>
            <a:ext cx="407194" cy="221456"/>
          </a:xfrm>
          <a:custGeom>
            <a:avLst/>
            <a:gdLst>
              <a:gd name="T0" fmla="*/ 0 w 342"/>
              <a:gd name="T1" fmla="*/ 186 h 186"/>
              <a:gd name="T2" fmla="*/ 342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rgbClr val="000000"/>
            </a:solidFill>
            <a:rou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03" name="Oval 6"/>
          <p:cNvSpPr>
            <a:spLocks noChangeArrowheads="1"/>
          </p:cNvSpPr>
          <p:nvPr/>
        </p:nvSpPr>
        <p:spPr bwMode="auto">
          <a:xfrm>
            <a:off x="1171346" y="3718876"/>
            <a:ext cx="372666" cy="96441"/>
          </a:xfrm>
          <a:prstGeom prst="ellipse">
            <a:avLst/>
          </a:prstGeom>
          <a:solidFill>
            <a:srgbClr val="CCCCFF"/>
          </a:solidFill>
          <a:ln w="12700">
            <a:solidFill>
              <a:srgbClr val="000000"/>
            </a:solidFill>
            <a:rou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04" name="Line 7"/>
          <p:cNvSpPr>
            <a:spLocks noChangeShapeType="1"/>
          </p:cNvSpPr>
          <p:nvPr/>
        </p:nvSpPr>
        <p:spPr bwMode="auto">
          <a:xfrm>
            <a:off x="1171346" y="3710541"/>
            <a:ext cx="0" cy="59531"/>
          </a:xfrm>
          <a:prstGeom prst="line">
            <a:avLst/>
          </a:prstGeom>
          <a:noFill/>
          <a:ln w="12700">
            <a:solidFill>
              <a:srgbClr val="000000"/>
            </a:solidFill>
            <a:rou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05" name="Line 8"/>
          <p:cNvSpPr>
            <a:spLocks noChangeShapeType="1"/>
          </p:cNvSpPr>
          <p:nvPr/>
        </p:nvSpPr>
        <p:spPr bwMode="auto">
          <a:xfrm>
            <a:off x="1544012" y="3710541"/>
            <a:ext cx="0" cy="59531"/>
          </a:xfrm>
          <a:prstGeom prst="line">
            <a:avLst/>
          </a:prstGeom>
          <a:noFill/>
          <a:ln w="12700">
            <a:solidFill>
              <a:srgbClr val="000000"/>
            </a:solidFill>
            <a:rou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06" name="Rectangle 9"/>
          <p:cNvSpPr>
            <a:spLocks noChangeArrowheads="1"/>
          </p:cNvSpPr>
          <p:nvPr/>
        </p:nvSpPr>
        <p:spPr bwMode="auto">
          <a:xfrm>
            <a:off x="1171346" y="3710541"/>
            <a:ext cx="369094" cy="58341"/>
          </a:xfrm>
          <a:prstGeom prst="rect">
            <a:avLst/>
          </a:prstGeom>
          <a:solidFill>
            <a:srgbClr val="CCCCFF"/>
          </a:solidFill>
          <a:ln>
            <a:noFill/>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07" name="Oval 10"/>
          <p:cNvSpPr>
            <a:spLocks noChangeArrowheads="1"/>
          </p:cNvSpPr>
          <p:nvPr/>
        </p:nvSpPr>
        <p:spPr bwMode="auto">
          <a:xfrm>
            <a:off x="1167775" y="3640295"/>
            <a:ext cx="372666" cy="113110"/>
          </a:xfrm>
          <a:prstGeom prst="ellipse">
            <a:avLst/>
          </a:prstGeom>
          <a:solidFill>
            <a:srgbClr val="CCCCFF"/>
          </a:solidFill>
          <a:ln w="12700">
            <a:solidFill>
              <a:srgbClr val="000000"/>
            </a:solidFill>
            <a:rou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23" name="Oval 26"/>
          <p:cNvSpPr>
            <a:spLocks noChangeArrowheads="1"/>
          </p:cNvSpPr>
          <p:nvPr/>
        </p:nvSpPr>
        <p:spPr bwMode="auto">
          <a:xfrm>
            <a:off x="2556044" y="4176076"/>
            <a:ext cx="372666" cy="96441"/>
          </a:xfrm>
          <a:prstGeom prst="ellipse">
            <a:avLst/>
          </a:prstGeom>
          <a:solidFill>
            <a:srgbClr val="CCCCFF"/>
          </a:solidFill>
          <a:ln w="12700">
            <a:solidFill>
              <a:srgbClr val="000000"/>
            </a:solidFill>
            <a:rou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24" name="Line 27"/>
          <p:cNvSpPr>
            <a:spLocks noChangeShapeType="1"/>
          </p:cNvSpPr>
          <p:nvPr/>
        </p:nvSpPr>
        <p:spPr bwMode="auto">
          <a:xfrm>
            <a:off x="2556044" y="4167741"/>
            <a:ext cx="0" cy="59531"/>
          </a:xfrm>
          <a:prstGeom prst="line">
            <a:avLst/>
          </a:prstGeom>
          <a:noFill/>
          <a:ln w="12700">
            <a:solidFill>
              <a:srgbClr val="000000"/>
            </a:solidFill>
            <a:rou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25" name="Line 28"/>
          <p:cNvSpPr>
            <a:spLocks noChangeShapeType="1"/>
          </p:cNvSpPr>
          <p:nvPr/>
        </p:nvSpPr>
        <p:spPr bwMode="auto">
          <a:xfrm>
            <a:off x="2928709" y="4167741"/>
            <a:ext cx="0" cy="59531"/>
          </a:xfrm>
          <a:prstGeom prst="line">
            <a:avLst/>
          </a:prstGeom>
          <a:noFill/>
          <a:ln w="12700">
            <a:solidFill>
              <a:srgbClr val="000000"/>
            </a:solidFill>
            <a:rou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26" name="Rectangle 29"/>
          <p:cNvSpPr>
            <a:spLocks noChangeArrowheads="1"/>
          </p:cNvSpPr>
          <p:nvPr/>
        </p:nvSpPr>
        <p:spPr bwMode="auto">
          <a:xfrm>
            <a:off x="2556044" y="4167741"/>
            <a:ext cx="369094" cy="58341"/>
          </a:xfrm>
          <a:prstGeom prst="rect">
            <a:avLst/>
          </a:prstGeom>
          <a:solidFill>
            <a:srgbClr val="CCCCFF"/>
          </a:solidFill>
          <a:ln>
            <a:noFill/>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27" name="Oval 30"/>
          <p:cNvSpPr>
            <a:spLocks noChangeArrowheads="1"/>
          </p:cNvSpPr>
          <p:nvPr/>
        </p:nvSpPr>
        <p:spPr bwMode="auto">
          <a:xfrm>
            <a:off x="2552471" y="4097495"/>
            <a:ext cx="372666" cy="113110"/>
          </a:xfrm>
          <a:prstGeom prst="ellipse">
            <a:avLst/>
          </a:prstGeom>
          <a:solidFill>
            <a:srgbClr val="CCCCFF"/>
          </a:solidFill>
          <a:ln w="12700">
            <a:solidFill>
              <a:srgbClr val="000000"/>
            </a:solidFill>
            <a:rou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28" name="Oval 31"/>
          <p:cNvSpPr>
            <a:spLocks noChangeArrowheads="1"/>
          </p:cNvSpPr>
          <p:nvPr/>
        </p:nvSpPr>
        <p:spPr bwMode="auto">
          <a:xfrm>
            <a:off x="3228746" y="3770072"/>
            <a:ext cx="372666" cy="96441"/>
          </a:xfrm>
          <a:prstGeom prst="ellipse">
            <a:avLst/>
          </a:prstGeom>
          <a:solidFill>
            <a:srgbClr val="CCCCFF"/>
          </a:solidFill>
          <a:ln w="12700">
            <a:solidFill>
              <a:srgbClr val="000000"/>
            </a:solidFill>
            <a:rou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29" name="Line 32"/>
          <p:cNvSpPr>
            <a:spLocks noChangeShapeType="1"/>
          </p:cNvSpPr>
          <p:nvPr/>
        </p:nvSpPr>
        <p:spPr bwMode="auto">
          <a:xfrm>
            <a:off x="3228746" y="3761738"/>
            <a:ext cx="0" cy="59531"/>
          </a:xfrm>
          <a:prstGeom prst="line">
            <a:avLst/>
          </a:prstGeom>
          <a:noFill/>
          <a:ln w="12700">
            <a:solidFill>
              <a:srgbClr val="000000"/>
            </a:solidFill>
            <a:rou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30" name="Line 33"/>
          <p:cNvSpPr>
            <a:spLocks noChangeShapeType="1"/>
          </p:cNvSpPr>
          <p:nvPr/>
        </p:nvSpPr>
        <p:spPr bwMode="auto">
          <a:xfrm>
            <a:off x="3601412" y="3761738"/>
            <a:ext cx="0" cy="59531"/>
          </a:xfrm>
          <a:prstGeom prst="line">
            <a:avLst/>
          </a:prstGeom>
          <a:noFill/>
          <a:ln w="12700">
            <a:solidFill>
              <a:srgbClr val="000000"/>
            </a:solidFill>
            <a:rou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31" name="Rectangle 34"/>
          <p:cNvSpPr>
            <a:spLocks noChangeArrowheads="1"/>
          </p:cNvSpPr>
          <p:nvPr/>
        </p:nvSpPr>
        <p:spPr bwMode="auto">
          <a:xfrm>
            <a:off x="3228746" y="3761738"/>
            <a:ext cx="369094" cy="58341"/>
          </a:xfrm>
          <a:prstGeom prst="rect">
            <a:avLst/>
          </a:prstGeom>
          <a:solidFill>
            <a:srgbClr val="CCCCFF"/>
          </a:solidFill>
          <a:ln>
            <a:noFill/>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32" name="Oval 35"/>
          <p:cNvSpPr>
            <a:spLocks noChangeArrowheads="1"/>
          </p:cNvSpPr>
          <p:nvPr/>
        </p:nvSpPr>
        <p:spPr bwMode="auto">
          <a:xfrm>
            <a:off x="3225175" y="3691491"/>
            <a:ext cx="372666" cy="113110"/>
          </a:xfrm>
          <a:prstGeom prst="ellipse">
            <a:avLst/>
          </a:prstGeom>
          <a:solidFill>
            <a:srgbClr val="CCCCFF"/>
          </a:solidFill>
          <a:ln w="12700">
            <a:solidFill>
              <a:srgbClr val="000000"/>
            </a:solidFill>
            <a:rou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33" name="Freeform 36"/>
          <p:cNvSpPr/>
          <p:nvPr/>
        </p:nvSpPr>
        <p:spPr bwMode="auto">
          <a:xfrm>
            <a:off x="2741781" y="3462891"/>
            <a:ext cx="1191" cy="621506"/>
          </a:xfrm>
          <a:custGeom>
            <a:avLst/>
            <a:gdLst>
              <a:gd name="T0" fmla="*/ 0 w 1"/>
              <a:gd name="T1" fmla="*/ 0 h 522"/>
              <a:gd name="T2" fmla="*/ 0 w 1"/>
              <a:gd name="T3" fmla="*/ 522 h 522"/>
              <a:gd name="T4" fmla="*/ 0 60000 65536"/>
              <a:gd name="T5" fmla="*/ 0 60000 65536"/>
              <a:gd name="T6" fmla="*/ 0 w 1"/>
              <a:gd name="T7" fmla="*/ 0 h 522"/>
              <a:gd name="T8" fmla="*/ 1 w 1"/>
              <a:gd name="T9" fmla="*/ 522 h 522"/>
            </a:gdLst>
            <a:ahLst/>
            <a:cxnLst>
              <a:cxn ang="T4">
                <a:pos x="T0" y="T1"/>
              </a:cxn>
              <a:cxn ang="T5">
                <a:pos x="T2" y="T3"/>
              </a:cxn>
            </a:cxnLst>
            <a:rect l="T6" t="T7" r="T8" b="T9"/>
            <a:pathLst>
              <a:path w="1" h="522">
                <a:moveTo>
                  <a:pt x="0" y="0"/>
                </a:moveTo>
                <a:lnTo>
                  <a:pt x="0" y="522"/>
                </a:lnTo>
              </a:path>
            </a:pathLst>
          </a:custGeom>
          <a:noFill/>
          <a:ln w="12700">
            <a:solidFill>
              <a:srgbClr val="000000"/>
            </a:solidFill>
            <a:rou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34" name="Freeform 37"/>
          <p:cNvSpPr/>
          <p:nvPr/>
        </p:nvSpPr>
        <p:spPr bwMode="auto">
          <a:xfrm>
            <a:off x="1916678" y="3470035"/>
            <a:ext cx="1191" cy="639366"/>
          </a:xfrm>
          <a:custGeom>
            <a:avLst/>
            <a:gdLst>
              <a:gd name="T0" fmla="*/ 0 w 1"/>
              <a:gd name="T1" fmla="*/ 0 h 537"/>
              <a:gd name="T2" fmla="*/ 0 w 1"/>
              <a:gd name="T3" fmla="*/ 537 h 537"/>
              <a:gd name="T4" fmla="*/ 0 60000 65536"/>
              <a:gd name="T5" fmla="*/ 0 60000 65536"/>
              <a:gd name="T6" fmla="*/ 0 w 1"/>
              <a:gd name="T7" fmla="*/ 0 h 537"/>
              <a:gd name="T8" fmla="*/ 1 w 1"/>
              <a:gd name="T9" fmla="*/ 537 h 537"/>
            </a:gdLst>
            <a:ahLst/>
            <a:cxnLst>
              <a:cxn ang="T4">
                <a:pos x="T0" y="T1"/>
              </a:cxn>
              <a:cxn ang="T5">
                <a:pos x="T2" y="T3"/>
              </a:cxn>
            </a:cxnLst>
            <a:rect l="T6" t="T7" r="T8" b="T9"/>
            <a:pathLst>
              <a:path w="1" h="537">
                <a:moveTo>
                  <a:pt x="0" y="0"/>
                </a:moveTo>
                <a:lnTo>
                  <a:pt x="0" y="537"/>
                </a:lnTo>
              </a:path>
            </a:pathLst>
          </a:custGeom>
          <a:noFill/>
          <a:ln w="12700">
            <a:solidFill>
              <a:srgbClr val="000000"/>
            </a:solidFill>
            <a:rou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35" name="Freeform 38"/>
          <p:cNvSpPr/>
          <p:nvPr/>
        </p:nvSpPr>
        <p:spPr bwMode="auto">
          <a:xfrm>
            <a:off x="2113131" y="3452176"/>
            <a:ext cx="600075" cy="714375"/>
          </a:xfrm>
          <a:custGeom>
            <a:avLst/>
            <a:gdLst>
              <a:gd name="T0" fmla="*/ 0 w 378"/>
              <a:gd name="T1" fmla="*/ 11993521 h 174"/>
              <a:gd name="T2" fmla="*/ 5035 w 378"/>
              <a:gd name="T3" fmla="*/ 0 h 174"/>
              <a:gd name="T4" fmla="*/ 0 60000 65536"/>
              <a:gd name="T5" fmla="*/ 0 60000 65536"/>
              <a:gd name="T6" fmla="*/ 0 w 378"/>
              <a:gd name="T7" fmla="*/ 0 h 174"/>
              <a:gd name="T8" fmla="*/ 378 w 378"/>
              <a:gd name="T9" fmla="*/ 174 h 174"/>
            </a:gdLst>
            <a:ahLst/>
            <a:cxnLst>
              <a:cxn ang="T4">
                <a:pos x="T0" y="T1"/>
              </a:cxn>
              <a:cxn ang="T5">
                <a:pos x="T2" y="T3"/>
              </a:cxn>
            </a:cxnLst>
            <a:rect l="T6" t="T7" r="T8" b="T9"/>
            <a:pathLst>
              <a:path w="378" h="174">
                <a:moveTo>
                  <a:pt x="0" y="174"/>
                </a:moveTo>
                <a:lnTo>
                  <a:pt x="378" y="0"/>
                </a:lnTo>
              </a:path>
            </a:pathLst>
          </a:custGeom>
          <a:noFill/>
          <a:ln w="12700">
            <a:solidFill>
              <a:srgbClr val="000000"/>
            </a:solidFill>
            <a:rou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36" name="Freeform 39"/>
          <p:cNvSpPr/>
          <p:nvPr/>
        </p:nvSpPr>
        <p:spPr bwMode="auto">
          <a:xfrm>
            <a:off x="2931090" y="3866513"/>
            <a:ext cx="435769" cy="321469"/>
          </a:xfrm>
          <a:custGeom>
            <a:avLst/>
            <a:gdLst>
              <a:gd name="T0" fmla="*/ 0 w 366"/>
              <a:gd name="T1" fmla="*/ 270 h 270"/>
              <a:gd name="T2" fmla="*/ 366 w 366"/>
              <a:gd name="T3" fmla="*/ 0 h 270"/>
              <a:gd name="T4" fmla="*/ 0 60000 65536"/>
              <a:gd name="T5" fmla="*/ 0 60000 65536"/>
              <a:gd name="T6" fmla="*/ 0 w 366"/>
              <a:gd name="T7" fmla="*/ 0 h 270"/>
              <a:gd name="T8" fmla="*/ 366 w 366"/>
              <a:gd name="T9" fmla="*/ 270 h 270"/>
            </a:gdLst>
            <a:ahLst/>
            <a:cxnLst>
              <a:cxn ang="T4">
                <a:pos x="T0" y="T1"/>
              </a:cxn>
              <a:cxn ang="T5">
                <a:pos x="T2" y="T3"/>
              </a:cxn>
            </a:cxnLst>
            <a:rect l="T6" t="T7" r="T8" b="T9"/>
            <a:pathLst>
              <a:path w="366" h="270">
                <a:moveTo>
                  <a:pt x="0" y="270"/>
                </a:moveTo>
                <a:lnTo>
                  <a:pt x="366" y="0"/>
                </a:lnTo>
              </a:path>
            </a:pathLst>
          </a:custGeom>
          <a:noFill/>
          <a:ln w="12700">
            <a:solidFill>
              <a:srgbClr val="000000"/>
            </a:solidFill>
            <a:rou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37" name="Freeform 40"/>
          <p:cNvSpPr/>
          <p:nvPr/>
        </p:nvSpPr>
        <p:spPr bwMode="auto">
          <a:xfrm>
            <a:off x="2120275" y="4202270"/>
            <a:ext cx="435769" cy="1191"/>
          </a:xfrm>
          <a:custGeom>
            <a:avLst/>
            <a:gdLst>
              <a:gd name="T0" fmla="*/ 36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rgbClr val="000000"/>
            </a:solidFill>
            <a:rou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38" name="Freeform 41"/>
          <p:cNvSpPr/>
          <p:nvPr/>
        </p:nvSpPr>
        <p:spPr bwMode="auto">
          <a:xfrm>
            <a:off x="1416615" y="3816507"/>
            <a:ext cx="328613" cy="314325"/>
          </a:xfrm>
          <a:custGeom>
            <a:avLst/>
            <a:gdLst>
              <a:gd name="T0" fmla="*/ 276 w 276"/>
              <a:gd name="T1" fmla="*/ 264 h 264"/>
              <a:gd name="T2" fmla="*/ 0 w 276"/>
              <a:gd name="T3" fmla="*/ 0 h 264"/>
              <a:gd name="T4" fmla="*/ 0 60000 65536"/>
              <a:gd name="T5" fmla="*/ 0 60000 65536"/>
              <a:gd name="T6" fmla="*/ 0 w 276"/>
              <a:gd name="T7" fmla="*/ 0 h 264"/>
              <a:gd name="T8" fmla="*/ 276 w 276"/>
              <a:gd name="T9" fmla="*/ 264 h 264"/>
            </a:gdLst>
            <a:ahLst/>
            <a:cxnLst>
              <a:cxn ang="T4">
                <a:pos x="T0" y="T1"/>
              </a:cxn>
              <a:cxn ang="T5">
                <a:pos x="T2" y="T3"/>
              </a:cxn>
            </a:cxnLst>
            <a:rect l="T6" t="T7" r="T8" b="T9"/>
            <a:pathLst>
              <a:path w="276" h="264">
                <a:moveTo>
                  <a:pt x="276" y="264"/>
                </a:moveTo>
                <a:lnTo>
                  <a:pt x="0" y="0"/>
                </a:lnTo>
              </a:path>
            </a:pathLst>
          </a:custGeom>
          <a:noFill/>
          <a:ln w="12700">
            <a:solidFill>
              <a:srgbClr val="000000"/>
            </a:solidFill>
            <a:rou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39" name="Freeform 42"/>
          <p:cNvSpPr/>
          <p:nvPr/>
        </p:nvSpPr>
        <p:spPr bwMode="auto">
          <a:xfrm>
            <a:off x="2113131" y="3380738"/>
            <a:ext cx="435769" cy="1191"/>
          </a:xfrm>
          <a:custGeom>
            <a:avLst/>
            <a:gdLst>
              <a:gd name="T0" fmla="*/ 36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rgbClr val="000000"/>
            </a:solidFill>
            <a:rou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40" name="Freeform 43"/>
          <p:cNvSpPr/>
          <p:nvPr/>
        </p:nvSpPr>
        <p:spPr bwMode="auto">
          <a:xfrm>
            <a:off x="2916803" y="3377166"/>
            <a:ext cx="471488" cy="317897"/>
          </a:xfrm>
          <a:custGeom>
            <a:avLst/>
            <a:gdLst>
              <a:gd name="T0" fmla="*/ 396 w 396"/>
              <a:gd name="T1" fmla="*/ 267 h 267"/>
              <a:gd name="T2" fmla="*/ 0 w 396"/>
              <a:gd name="T3" fmla="*/ 0 h 267"/>
              <a:gd name="T4" fmla="*/ 0 60000 65536"/>
              <a:gd name="T5" fmla="*/ 0 60000 65536"/>
              <a:gd name="T6" fmla="*/ 0 w 396"/>
              <a:gd name="T7" fmla="*/ 0 h 267"/>
              <a:gd name="T8" fmla="*/ 396 w 396"/>
              <a:gd name="T9" fmla="*/ 267 h 267"/>
            </a:gdLst>
            <a:ahLst/>
            <a:cxnLst>
              <a:cxn ang="T4">
                <a:pos x="T0" y="T1"/>
              </a:cxn>
              <a:cxn ang="T5">
                <a:pos x="T2" y="T3"/>
              </a:cxn>
            </a:cxnLst>
            <a:rect l="T6" t="T7" r="T8" b="T9"/>
            <a:pathLst>
              <a:path w="396" h="267">
                <a:moveTo>
                  <a:pt x="396" y="267"/>
                </a:moveTo>
                <a:lnTo>
                  <a:pt x="0" y="0"/>
                </a:lnTo>
              </a:path>
            </a:pathLst>
          </a:custGeom>
          <a:noFill/>
          <a:ln w="12700">
            <a:solidFill>
              <a:srgbClr val="000000"/>
            </a:solidFill>
            <a:rou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41" name="Freeform 44"/>
          <p:cNvSpPr/>
          <p:nvPr/>
        </p:nvSpPr>
        <p:spPr bwMode="auto">
          <a:xfrm>
            <a:off x="1348750" y="2866388"/>
            <a:ext cx="1321594" cy="767954"/>
          </a:xfrm>
          <a:custGeom>
            <a:avLst/>
            <a:gdLst>
              <a:gd name="T0" fmla="*/ 1110 w 1110"/>
              <a:gd name="T1" fmla="*/ 342 h 645"/>
              <a:gd name="T2" fmla="*/ 0 w 1110"/>
              <a:gd name="T3" fmla="*/ 645 h 645"/>
              <a:gd name="T4" fmla="*/ 0 60000 65536"/>
              <a:gd name="T5" fmla="*/ 0 60000 65536"/>
              <a:gd name="T6" fmla="*/ 0 w 1110"/>
              <a:gd name="T7" fmla="*/ 0 h 645"/>
              <a:gd name="T8" fmla="*/ 1110 w 1110"/>
              <a:gd name="T9" fmla="*/ 645 h 645"/>
            </a:gdLst>
            <a:ahLst/>
            <a:cxnLst>
              <a:cxn ang="T4">
                <a:pos x="T0" y="T1"/>
              </a:cxn>
              <a:cxn ang="T5">
                <a:pos x="T2" y="T3"/>
              </a:cxn>
            </a:cxnLst>
            <a:rect l="T6" t="T7" r="T8" b="T9"/>
            <a:pathLst>
              <a:path w="1110" h="645">
                <a:moveTo>
                  <a:pt x="1110" y="342"/>
                </a:moveTo>
                <a:cubicBezTo>
                  <a:pt x="1104" y="0"/>
                  <a:pt x="21" y="63"/>
                  <a:pt x="0" y="645"/>
                </a:cubicBezTo>
              </a:path>
            </a:pathLst>
          </a:custGeom>
          <a:noFill/>
          <a:ln w="12700">
            <a:solidFill>
              <a:srgbClr val="000000"/>
            </a:solidFill>
            <a:rou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nvGrpSpPr>
          <p:cNvPr id="142" name="Group 45"/>
          <p:cNvGrpSpPr/>
          <p:nvPr/>
        </p:nvGrpSpPr>
        <p:grpSpPr bwMode="auto">
          <a:xfrm>
            <a:off x="1207392" y="3578382"/>
            <a:ext cx="288670" cy="321469"/>
            <a:chOff x="2935" y="2425"/>
            <a:chExt cx="246" cy="270"/>
          </a:xfrm>
        </p:grpSpPr>
        <p:sp>
          <p:nvSpPr>
            <p:cNvPr id="168" name="Rectangle 46"/>
            <p:cNvSpPr>
              <a:spLocks noChangeArrowheads="1"/>
            </p:cNvSpPr>
            <p:nvPr/>
          </p:nvSpPr>
          <p:spPr bwMode="auto">
            <a:xfrm>
              <a:off x="2982" y="2490"/>
              <a:ext cx="144" cy="132"/>
            </a:xfrm>
            <a:prstGeom prst="rect">
              <a:avLst/>
            </a:prstGeom>
            <a:solidFill>
              <a:srgbClr val="CCCCFF"/>
            </a:solidFill>
            <a:ln>
              <a:noFill/>
            </a:ln>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69" name="Text Box 47"/>
            <p:cNvSpPr txBox="1">
              <a:spLocks noChangeArrowheads="1"/>
            </p:cNvSpPr>
            <p:nvPr/>
          </p:nvSpPr>
          <p:spPr bwMode="auto">
            <a:xfrm>
              <a:off x="2935" y="2425"/>
              <a:ext cx="246" cy="270"/>
            </a:xfrm>
            <a:prstGeom prst="rect">
              <a:avLst/>
            </a:prstGeom>
            <a:noFill/>
            <a:ln>
              <a:noFill/>
            </a:ln>
          </p:spPr>
          <p:txBody>
            <a:bodyPr wrap="none">
              <a:spAutoFit/>
            </a:bodyPr>
            <a:lstStyle>
              <a:lvl1pPr>
                <a:defRPr sz="2400">
                  <a:solidFill>
                    <a:schemeClr val="tx1"/>
                  </a:solidFill>
                  <a:latin typeface="Arial" panose="020B0604020202020204" pitchFamily="34" charset="0"/>
                  <a:ea typeface="MS PGothic" panose="020B0600070205080204" pitchFamily="34" charset="-128"/>
                  <a:cs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defRPr/>
              </a:pPr>
              <a:r>
                <a:rPr kumimoji="0" lang="en-US" sz="15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u</a:t>
              </a: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nvGrpSpPr>
          <p:cNvPr id="143" name="Group 48"/>
          <p:cNvGrpSpPr/>
          <p:nvPr/>
        </p:nvGrpSpPr>
        <p:grpSpPr bwMode="auto">
          <a:xfrm>
            <a:off x="2605200" y="4035582"/>
            <a:ext cx="277924" cy="321469"/>
            <a:chOff x="2939" y="2425"/>
            <a:chExt cx="237" cy="270"/>
          </a:xfrm>
        </p:grpSpPr>
        <p:sp>
          <p:nvSpPr>
            <p:cNvPr id="166" name="Rectangle 49"/>
            <p:cNvSpPr>
              <a:spLocks noChangeArrowheads="1"/>
            </p:cNvSpPr>
            <p:nvPr/>
          </p:nvSpPr>
          <p:spPr bwMode="auto">
            <a:xfrm>
              <a:off x="2982" y="2490"/>
              <a:ext cx="142" cy="132"/>
            </a:xfrm>
            <a:prstGeom prst="rect">
              <a:avLst/>
            </a:prstGeom>
            <a:solidFill>
              <a:srgbClr val="CCCCFF"/>
            </a:solidFill>
            <a:ln>
              <a:noFill/>
            </a:ln>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67" name="Text Box 50"/>
            <p:cNvSpPr txBox="1">
              <a:spLocks noChangeArrowheads="1"/>
            </p:cNvSpPr>
            <p:nvPr/>
          </p:nvSpPr>
          <p:spPr bwMode="auto">
            <a:xfrm>
              <a:off x="2939" y="2425"/>
              <a:ext cx="237" cy="270"/>
            </a:xfrm>
            <a:prstGeom prst="rect">
              <a:avLst/>
            </a:prstGeom>
            <a:noFill/>
            <a:ln>
              <a:noFill/>
            </a:ln>
          </p:spPr>
          <p:txBody>
            <a:bodyPr wrap="none">
              <a:spAutoFit/>
            </a:bodyPr>
            <a:lstStyle>
              <a:lvl1pPr>
                <a:defRPr sz="2400">
                  <a:solidFill>
                    <a:schemeClr val="tx1"/>
                  </a:solidFill>
                  <a:latin typeface="Arial" panose="020B0604020202020204" pitchFamily="34" charset="0"/>
                  <a:ea typeface="MS PGothic" panose="020B0600070205080204" pitchFamily="34" charset="-128"/>
                  <a:cs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defRPr/>
              </a:pPr>
              <a:r>
                <a:rPr kumimoji="0" lang="en-US" sz="15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y</a:t>
              </a: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nvGrpSpPr>
          <p:cNvPr id="147" name="Group 60"/>
          <p:cNvGrpSpPr/>
          <p:nvPr/>
        </p:nvGrpSpPr>
        <p:grpSpPr bwMode="auto">
          <a:xfrm>
            <a:off x="3276583" y="3592670"/>
            <a:ext cx="297233" cy="367903"/>
            <a:chOff x="2930" y="2395"/>
            <a:chExt cx="252" cy="309"/>
          </a:xfrm>
        </p:grpSpPr>
        <p:sp>
          <p:nvSpPr>
            <p:cNvPr id="158" name="Rectangle 61"/>
            <p:cNvSpPr>
              <a:spLocks noChangeArrowheads="1"/>
            </p:cNvSpPr>
            <p:nvPr/>
          </p:nvSpPr>
          <p:spPr bwMode="auto">
            <a:xfrm>
              <a:off x="2982" y="2490"/>
              <a:ext cx="142" cy="132"/>
            </a:xfrm>
            <a:prstGeom prst="rect">
              <a:avLst/>
            </a:prstGeom>
            <a:solidFill>
              <a:srgbClr val="CCCCFF"/>
            </a:solidFill>
            <a:ln>
              <a:noFill/>
            </a:ln>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59" name="Text Box 62"/>
            <p:cNvSpPr txBox="1">
              <a:spLocks noChangeArrowheads="1"/>
            </p:cNvSpPr>
            <p:nvPr/>
          </p:nvSpPr>
          <p:spPr bwMode="auto">
            <a:xfrm>
              <a:off x="2930" y="2395"/>
              <a:ext cx="252" cy="309"/>
            </a:xfrm>
            <a:prstGeom prst="rect">
              <a:avLst/>
            </a:prstGeom>
            <a:noFill/>
            <a:ln>
              <a:noFill/>
            </a:ln>
          </p:spPr>
          <p:txBody>
            <a:bodyPr wrap="none">
              <a:spAutoFit/>
            </a:bodyPr>
            <a:lstStyle>
              <a:lvl1pPr>
                <a:defRPr sz="2400">
                  <a:solidFill>
                    <a:schemeClr val="tx1"/>
                  </a:solidFill>
                  <a:latin typeface="Arial" panose="020B0604020202020204" pitchFamily="34" charset="0"/>
                  <a:ea typeface="MS PGothic" panose="020B0600070205080204" pitchFamily="34" charset="-128"/>
                  <a:cs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defRPr/>
              </a:pPr>
              <a:r>
                <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z</a:t>
              </a: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148" name="Text Box 63"/>
          <p:cNvSpPr txBox="1">
            <a:spLocks noChangeArrowheads="1"/>
          </p:cNvSpPr>
          <p:nvPr/>
        </p:nvSpPr>
        <p:spPr bwMode="auto">
          <a:xfrm>
            <a:off x="1452572" y="3368832"/>
            <a:ext cx="278130" cy="299085"/>
          </a:xfrm>
          <a:prstGeom prst="rect">
            <a:avLst/>
          </a:prstGeom>
          <a:noFill/>
          <a:ln>
            <a:noFill/>
          </a:ln>
        </p:spPr>
        <p:txBody>
          <a:bodyPr wrap="none">
            <a:spAutoFit/>
          </a:bodyPr>
          <a:lstStyle>
            <a:lvl1pPr>
              <a:defRPr sz="2400">
                <a:solidFill>
                  <a:schemeClr val="tx1"/>
                </a:solidFill>
                <a:latin typeface="Arial" panose="020B0604020202020204" pitchFamily="34" charset="0"/>
                <a:ea typeface="MS PGothic" panose="020B0600070205080204" pitchFamily="34" charset="-128"/>
                <a:cs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defRPr/>
            </a:pPr>
            <a:r>
              <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2</a:t>
            </a: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49" name="Text Box 64"/>
          <p:cNvSpPr txBox="1">
            <a:spLocks noChangeArrowheads="1"/>
          </p:cNvSpPr>
          <p:nvPr/>
        </p:nvSpPr>
        <p:spPr bwMode="auto">
          <a:xfrm>
            <a:off x="1866910" y="3629579"/>
            <a:ext cx="278130" cy="299085"/>
          </a:xfrm>
          <a:prstGeom prst="rect">
            <a:avLst/>
          </a:prstGeom>
          <a:noFill/>
          <a:ln>
            <a:noFill/>
          </a:ln>
        </p:spPr>
        <p:txBody>
          <a:bodyPr wrap="none">
            <a:spAutoFit/>
          </a:bodyPr>
          <a:lstStyle>
            <a:lvl1pPr>
              <a:defRPr sz="2400">
                <a:solidFill>
                  <a:schemeClr val="tx1"/>
                </a:solidFill>
                <a:latin typeface="Arial" panose="020B0604020202020204" pitchFamily="34" charset="0"/>
                <a:ea typeface="MS PGothic" panose="020B0600070205080204" pitchFamily="34" charset="-128"/>
                <a:cs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defRPr/>
            </a:pPr>
            <a:r>
              <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2</a:t>
            </a: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50" name="Text Box 65"/>
          <p:cNvSpPr txBox="1">
            <a:spLocks noChangeArrowheads="1"/>
          </p:cNvSpPr>
          <p:nvPr/>
        </p:nvSpPr>
        <p:spPr bwMode="auto">
          <a:xfrm>
            <a:off x="1348988" y="3883182"/>
            <a:ext cx="278130" cy="299085"/>
          </a:xfrm>
          <a:prstGeom prst="rect">
            <a:avLst/>
          </a:prstGeom>
          <a:noFill/>
          <a:ln>
            <a:noFill/>
          </a:ln>
        </p:spPr>
        <p:txBody>
          <a:bodyPr wrap="none">
            <a:spAutoFit/>
          </a:bodyPr>
          <a:lstStyle>
            <a:lvl1pPr>
              <a:defRPr sz="2400">
                <a:solidFill>
                  <a:schemeClr val="tx1"/>
                </a:solidFill>
                <a:latin typeface="Arial" panose="020B0604020202020204" pitchFamily="34" charset="0"/>
                <a:ea typeface="MS PGothic" panose="020B0600070205080204" pitchFamily="34" charset="-128"/>
                <a:cs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defRPr/>
            </a:pPr>
            <a:r>
              <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1</a:t>
            </a: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51" name="Text Box 66"/>
          <p:cNvSpPr txBox="1">
            <a:spLocks noChangeArrowheads="1"/>
          </p:cNvSpPr>
          <p:nvPr/>
        </p:nvSpPr>
        <p:spPr bwMode="auto">
          <a:xfrm>
            <a:off x="2324110" y="3740307"/>
            <a:ext cx="278130" cy="299085"/>
          </a:xfrm>
          <a:prstGeom prst="rect">
            <a:avLst/>
          </a:prstGeom>
          <a:noFill/>
          <a:ln>
            <a:noFill/>
          </a:ln>
        </p:spPr>
        <p:txBody>
          <a:bodyPr wrap="none">
            <a:spAutoFit/>
          </a:bodyPr>
          <a:lstStyle>
            <a:lvl1pPr>
              <a:defRPr sz="2400">
                <a:solidFill>
                  <a:schemeClr val="tx1"/>
                </a:solidFill>
                <a:latin typeface="Arial" panose="020B0604020202020204" pitchFamily="34" charset="0"/>
                <a:ea typeface="MS PGothic" panose="020B0600070205080204" pitchFamily="34" charset="-128"/>
                <a:cs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defRPr/>
            </a:pPr>
            <a:r>
              <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3</a:t>
            </a: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52" name="Text Box 67"/>
          <p:cNvSpPr txBox="1">
            <a:spLocks noChangeArrowheads="1"/>
          </p:cNvSpPr>
          <p:nvPr/>
        </p:nvSpPr>
        <p:spPr bwMode="auto">
          <a:xfrm>
            <a:off x="2249100" y="4161788"/>
            <a:ext cx="278130" cy="299085"/>
          </a:xfrm>
          <a:prstGeom prst="rect">
            <a:avLst/>
          </a:prstGeom>
          <a:noFill/>
          <a:ln>
            <a:noFill/>
          </a:ln>
        </p:spPr>
        <p:txBody>
          <a:bodyPr wrap="none">
            <a:spAutoFit/>
          </a:bodyPr>
          <a:lstStyle>
            <a:lvl1pPr>
              <a:defRPr sz="2400">
                <a:solidFill>
                  <a:schemeClr val="tx1"/>
                </a:solidFill>
                <a:latin typeface="Arial" panose="020B0604020202020204" pitchFamily="34" charset="0"/>
                <a:ea typeface="MS PGothic" panose="020B0600070205080204" pitchFamily="34" charset="-128"/>
                <a:cs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defRPr/>
            </a:pPr>
            <a:r>
              <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1</a:t>
            </a: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53" name="Text Box 68"/>
          <p:cNvSpPr txBox="1">
            <a:spLocks noChangeArrowheads="1"/>
          </p:cNvSpPr>
          <p:nvPr/>
        </p:nvSpPr>
        <p:spPr bwMode="auto">
          <a:xfrm>
            <a:off x="2677725" y="3651010"/>
            <a:ext cx="278130" cy="299085"/>
          </a:xfrm>
          <a:prstGeom prst="rect">
            <a:avLst/>
          </a:prstGeom>
          <a:noFill/>
          <a:ln>
            <a:noFill/>
          </a:ln>
        </p:spPr>
        <p:txBody>
          <a:bodyPr wrap="none">
            <a:spAutoFit/>
          </a:bodyPr>
          <a:lstStyle>
            <a:lvl1pPr>
              <a:defRPr sz="2400">
                <a:solidFill>
                  <a:schemeClr val="tx1"/>
                </a:solidFill>
                <a:latin typeface="Arial" panose="020B0604020202020204" pitchFamily="34" charset="0"/>
                <a:ea typeface="MS PGothic" panose="020B0600070205080204" pitchFamily="34" charset="-128"/>
                <a:cs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defRPr/>
            </a:pPr>
            <a:r>
              <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1</a:t>
            </a: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54" name="Text Box 69"/>
          <p:cNvSpPr txBox="1">
            <a:spLocks noChangeArrowheads="1"/>
          </p:cNvSpPr>
          <p:nvPr/>
        </p:nvSpPr>
        <p:spPr bwMode="auto">
          <a:xfrm>
            <a:off x="3106350" y="3965335"/>
            <a:ext cx="278130" cy="299085"/>
          </a:xfrm>
          <a:prstGeom prst="rect">
            <a:avLst/>
          </a:prstGeom>
          <a:noFill/>
          <a:ln>
            <a:noFill/>
          </a:ln>
        </p:spPr>
        <p:txBody>
          <a:bodyPr wrap="none">
            <a:spAutoFit/>
          </a:bodyPr>
          <a:lstStyle>
            <a:lvl1pPr>
              <a:defRPr sz="2400">
                <a:solidFill>
                  <a:schemeClr val="tx1"/>
                </a:solidFill>
                <a:latin typeface="Arial" panose="020B0604020202020204" pitchFamily="34" charset="0"/>
                <a:ea typeface="MS PGothic" panose="020B0600070205080204" pitchFamily="34" charset="-128"/>
                <a:cs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defRPr/>
            </a:pPr>
            <a:r>
              <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2</a:t>
            </a: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55" name="Text Box 70"/>
          <p:cNvSpPr txBox="1">
            <a:spLocks noChangeArrowheads="1"/>
          </p:cNvSpPr>
          <p:nvPr/>
        </p:nvSpPr>
        <p:spPr bwMode="auto">
          <a:xfrm>
            <a:off x="3074204" y="3325970"/>
            <a:ext cx="278130" cy="299085"/>
          </a:xfrm>
          <a:prstGeom prst="rect">
            <a:avLst/>
          </a:prstGeom>
          <a:noFill/>
          <a:ln>
            <a:noFill/>
          </a:ln>
        </p:spPr>
        <p:txBody>
          <a:bodyPr wrap="none">
            <a:spAutoFit/>
          </a:bodyPr>
          <a:lstStyle>
            <a:lvl1pPr>
              <a:defRPr sz="2400">
                <a:solidFill>
                  <a:schemeClr val="tx1"/>
                </a:solidFill>
                <a:latin typeface="Arial" panose="020B0604020202020204" pitchFamily="34" charset="0"/>
                <a:ea typeface="MS PGothic" panose="020B0600070205080204" pitchFamily="34" charset="-128"/>
                <a:cs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defRPr/>
            </a:pPr>
            <a:r>
              <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5</a:t>
            </a: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56" name="Text Box 71"/>
          <p:cNvSpPr txBox="1">
            <a:spLocks noChangeArrowheads="1"/>
          </p:cNvSpPr>
          <p:nvPr/>
        </p:nvSpPr>
        <p:spPr bwMode="auto">
          <a:xfrm>
            <a:off x="2199094" y="3147376"/>
            <a:ext cx="278130" cy="299085"/>
          </a:xfrm>
          <a:prstGeom prst="rect">
            <a:avLst/>
          </a:prstGeom>
          <a:noFill/>
          <a:ln>
            <a:noFill/>
          </a:ln>
        </p:spPr>
        <p:txBody>
          <a:bodyPr wrap="none">
            <a:spAutoFit/>
          </a:bodyPr>
          <a:lstStyle>
            <a:lvl1pPr>
              <a:defRPr sz="2400">
                <a:solidFill>
                  <a:schemeClr val="tx1"/>
                </a:solidFill>
                <a:latin typeface="Arial" panose="020B0604020202020204" pitchFamily="34" charset="0"/>
                <a:ea typeface="MS PGothic" panose="020B0600070205080204" pitchFamily="34" charset="-128"/>
                <a:cs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defRPr/>
            </a:pPr>
            <a:r>
              <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3</a:t>
            </a: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57" name="Text Box 72"/>
          <p:cNvSpPr txBox="1">
            <a:spLocks noChangeArrowheads="1"/>
          </p:cNvSpPr>
          <p:nvPr/>
        </p:nvSpPr>
        <p:spPr bwMode="auto">
          <a:xfrm>
            <a:off x="1781185" y="2829479"/>
            <a:ext cx="278130" cy="299085"/>
          </a:xfrm>
          <a:prstGeom prst="rect">
            <a:avLst/>
          </a:prstGeom>
          <a:noFill/>
          <a:ln>
            <a:noFill/>
          </a:ln>
        </p:spPr>
        <p:txBody>
          <a:bodyPr wrap="none">
            <a:spAutoFit/>
          </a:bodyPr>
          <a:lstStyle>
            <a:lvl1pPr>
              <a:defRPr sz="2400">
                <a:solidFill>
                  <a:schemeClr val="tx1"/>
                </a:solidFill>
                <a:latin typeface="Arial" panose="020B0604020202020204" pitchFamily="34" charset="0"/>
                <a:ea typeface="MS PGothic" panose="020B0600070205080204" pitchFamily="34" charset="-128"/>
                <a:cs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defRPr/>
            </a:pPr>
            <a:r>
              <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5</a:t>
            </a: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70" name="Text Box 73"/>
          <p:cNvSpPr txBox="1">
            <a:spLocks noChangeArrowheads="1"/>
          </p:cNvSpPr>
          <p:nvPr/>
        </p:nvSpPr>
        <p:spPr bwMode="auto">
          <a:xfrm>
            <a:off x="620038" y="1947043"/>
            <a:ext cx="8295362" cy="414020"/>
          </a:xfrm>
          <a:prstGeom prst="rect">
            <a:avLst/>
          </a:prstGeom>
          <a:noFill/>
          <a:ln>
            <a:noFill/>
          </a:ln>
        </p:spPr>
        <p:txBody>
          <a:bodyPr wrap="square">
            <a:spAutoFit/>
          </a:bodyPr>
          <a:lstStyle>
            <a:lvl1pPr>
              <a:defRPr sz="2400">
                <a:solidFill>
                  <a:schemeClr val="tx1"/>
                </a:solidFill>
                <a:latin typeface="Arial" panose="020B0604020202020204" pitchFamily="34" charset="0"/>
                <a:ea typeface="MS PGothic" panose="020B0600070205080204" pitchFamily="34" charset="-128"/>
                <a:cs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2100" b="0" i="0" u="none" strike="noStrike" kern="0" cap="none" spc="0" normalizeH="0" baseline="0" noProof="0" dirty="0">
                <a:ln>
                  <a:noFill/>
                </a:ln>
                <a:solidFill>
                  <a:srgbClr val="000000"/>
                </a:solidFill>
                <a:effectLst/>
                <a:uLnTx/>
                <a:uFillTx/>
                <a:latin typeface="+mn-lt"/>
                <a:ea typeface="MS PGothic" panose="020B0600070205080204" pitchFamily="34" charset="-128"/>
              </a:rPr>
              <a:t>Suppose that </a:t>
            </a:r>
            <a:r>
              <a:rPr kumimoji="0" lang="en-US" sz="2100" b="0" i="1" strike="noStrike" kern="0" cap="none" spc="0" normalizeH="0" baseline="0" noProof="0" dirty="0">
                <a:ln>
                  <a:noFill/>
                </a:ln>
                <a:solidFill>
                  <a:srgbClr val="000000"/>
                </a:solidFill>
                <a:effectLst/>
                <a:uLnTx/>
                <a:uFillTx/>
                <a:latin typeface="+mn-lt"/>
                <a:ea typeface="MS PGothic" panose="020B0600070205080204" pitchFamily="34" charset="-128"/>
              </a:rPr>
              <a:t>u</a:t>
            </a:r>
            <a:r>
              <a:rPr kumimoji="0" lang="en-US" sz="2100" b="0" i="0" u="none" strike="noStrike" kern="0" cap="none" spc="0" normalizeH="0" baseline="0" noProof="0" dirty="0">
                <a:ln>
                  <a:noFill/>
                </a:ln>
                <a:solidFill>
                  <a:srgbClr val="000000"/>
                </a:solidFill>
                <a:effectLst/>
                <a:uLnTx/>
                <a:uFillTx/>
                <a:latin typeface="+mn-lt"/>
                <a:ea typeface="MS PGothic" panose="020B0600070205080204" pitchFamily="34" charset="-128"/>
              </a:rPr>
              <a:t>’s neighboring node</a:t>
            </a:r>
            <a:r>
              <a:rPr kumimoji="0" lang="en-US" sz="2100" b="0" i="1" u="none" strike="noStrike" kern="0" cap="none" spc="0" normalizeH="0" baseline="0" noProof="0" dirty="0">
                <a:ln>
                  <a:noFill/>
                </a:ln>
                <a:solidFill>
                  <a:srgbClr val="000000"/>
                </a:solidFill>
                <a:effectLst/>
                <a:uLnTx/>
                <a:uFillTx/>
                <a:latin typeface="+mn-lt"/>
                <a:ea typeface="MS PGothic" panose="020B0600070205080204" pitchFamily="34" charset="-128"/>
              </a:rPr>
              <a:t>s, x,v,w, </a:t>
            </a:r>
            <a:r>
              <a:rPr kumimoji="0" lang="en-US" sz="2100" b="0" i="0" u="none" strike="noStrike" kern="0" cap="none" spc="0" normalizeH="0" baseline="0" noProof="0" dirty="0">
                <a:ln>
                  <a:noFill/>
                </a:ln>
                <a:solidFill>
                  <a:srgbClr val="000000"/>
                </a:solidFill>
                <a:effectLst/>
                <a:uLnTx/>
                <a:uFillTx/>
                <a:latin typeface="+mn-lt"/>
                <a:ea typeface="MS PGothic" panose="020B0600070205080204" pitchFamily="34" charset="-128"/>
              </a:rPr>
              <a:t>know that for destination</a:t>
            </a:r>
            <a:r>
              <a:rPr kumimoji="0" lang="en-US" sz="2100" b="0" i="1" u="none" strike="noStrike" kern="0" cap="none" spc="0" normalizeH="0" baseline="0" noProof="0" dirty="0">
                <a:ln>
                  <a:noFill/>
                </a:ln>
                <a:solidFill>
                  <a:srgbClr val="000000"/>
                </a:solidFill>
                <a:effectLst/>
                <a:uLnTx/>
                <a:uFillTx/>
                <a:latin typeface="+mn-lt"/>
                <a:ea typeface="MS PGothic" panose="020B0600070205080204" pitchFamily="34" charset="-128"/>
              </a:rPr>
              <a:t> z</a:t>
            </a:r>
            <a:r>
              <a:rPr kumimoji="0" lang="en-US" sz="2100" b="0" i="0" u="none" strike="noStrike" kern="0" cap="none" spc="0" normalizeH="0" baseline="0" noProof="0" dirty="0">
                <a:ln>
                  <a:noFill/>
                </a:ln>
                <a:solidFill>
                  <a:srgbClr val="000000"/>
                </a:solidFill>
                <a:effectLst/>
                <a:uLnTx/>
                <a:uFillTx/>
                <a:latin typeface="+mn-lt"/>
                <a:ea typeface="MS PGothic" panose="020B0600070205080204" pitchFamily="34" charset="-128"/>
              </a:rPr>
              <a:t>:</a:t>
            </a:r>
            <a:endParaRPr kumimoji="0" lang="en-US" sz="2100" b="0" i="0" u="none" strike="noStrike" kern="0" cap="none" spc="0" normalizeH="0" baseline="0" noProof="0" dirty="0">
              <a:ln>
                <a:noFill/>
              </a:ln>
              <a:solidFill>
                <a:srgbClr val="000000"/>
              </a:solidFill>
              <a:effectLst/>
              <a:uLnTx/>
              <a:uFillTx/>
              <a:latin typeface="+mn-lt"/>
              <a:ea typeface="MS PGothic" panose="020B0600070205080204" pitchFamily="34" charset="-128"/>
            </a:endParaRPr>
          </a:p>
        </p:txBody>
      </p:sp>
      <p:grpSp>
        <p:nvGrpSpPr>
          <p:cNvPr id="198" name="Group 197"/>
          <p:cNvGrpSpPr/>
          <p:nvPr/>
        </p:nvGrpSpPr>
        <p:grpSpPr>
          <a:xfrm>
            <a:off x="4465677" y="2528986"/>
            <a:ext cx="3263900" cy="1353043"/>
            <a:chOff x="5954236" y="2228981"/>
            <a:chExt cx="4351867" cy="1804057"/>
          </a:xfrm>
        </p:grpSpPr>
        <p:sp>
          <p:nvSpPr>
            <p:cNvPr id="171" name="Text Box 74"/>
            <p:cNvSpPr txBox="1">
              <a:spLocks noChangeArrowheads="1"/>
            </p:cNvSpPr>
            <p:nvPr/>
          </p:nvSpPr>
          <p:spPr bwMode="auto">
            <a:xfrm>
              <a:off x="6467193" y="2803678"/>
              <a:ext cx="3620347" cy="1229360"/>
            </a:xfrm>
            <a:prstGeom prst="rect">
              <a:avLst/>
            </a:prstGeom>
            <a:noFill/>
            <a:ln>
              <a:noFill/>
            </a:ln>
          </p:spPr>
          <p:txBody>
            <a:bodyPr wrap="none">
              <a:spAutoFit/>
            </a:bodyPr>
            <a:lstStyle>
              <a:lvl1pPr>
                <a:defRPr sz="2400">
                  <a:solidFill>
                    <a:schemeClr val="tx1"/>
                  </a:solidFill>
                  <a:latin typeface="Arial" panose="020B0604020202020204" pitchFamily="34" charset="0"/>
                  <a:ea typeface="MS PGothic" panose="020B0600070205080204" pitchFamily="34" charset="-128"/>
                  <a:cs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1800" b="0" i="1"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D</a:t>
              </a:r>
              <a:r>
                <a:rPr kumimoji="0" lang="en-US" sz="1800" b="0" i="1" u="none" strike="noStrike" kern="0" cap="none" spc="0" normalizeH="0" baseline="-25000" noProof="0" dirty="0">
                  <a:ln>
                    <a:noFill/>
                  </a:ln>
                  <a:solidFill>
                    <a:srgbClr val="000000"/>
                  </a:solidFill>
                  <a:effectLst/>
                  <a:uLnTx/>
                  <a:uFillTx/>
                  <a:latin typeface="Arial" panose="020B0604020202020204" pitchFamily="34" charset="0"/>
                  <a:ea typeface="MS PGothic" panose="020B0600070205080204" pitchFamily="34" charset="-128"/>
                </a:rPr>
                <a:t>u</a:t>
              </a:r>
              <a:r>
                <a:rPr kumimoji="0" lang="en-US" sz="1800" b="0" i="1"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(z) </a:t>
              </a:r>
              <a:r>
                <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 min { </a:t>
              </a:r>
              <a:r>
                <a:rPr kumimoji="0" lang="en-US" sz="1800" b="0" i="1"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c</a:t>
              </a:r>
              <a:r>
                <a:rPr kumimoji="0" lang="en-US" sz="1800" b="0" i="1" u="none" strike="noStrike" kern="0" cap="none" spc="0" normalizeH="0" baseline="-25000" noProof="0" dirty="0">
                  <a:ln>
                    <a:noFill/>
                  </a:ln>
                  <a:solidFill>
                    <a:srgbClr val="000000"/>
                  </a:solidFill>
                  <a:effectLst/>
                  <a:uLnTx/>
                  <a:uFillTx/>
                  <a:latin typeface="Arial" panose="020B0604020202020204" pitchFamily="34" charset="0"/>
                  <a:ea typeface="MS PGothic" panose="020B0600070205080204" pitchFamily="34" charset="-128"/>
                </a:rPr>
                <a:t>u,v </a:t>
              </a:r>
              <a:r>
                <a:rPr kumimoji="0" lang="en-US" sz="1800" b="0" i="1"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 D</a:t>
              </a:r>
              <a:r>
                <a:rPr kumimoji="0" lang="en-US" sz="1800" b="0" i="1" u="none" strike="noStrike" kern="0" cap="none" spc="0" normalizeH="0" baseline="-25000" noProof="0" dirty="0">
                  <a:ln>
                    <a:noFill/>
                  </a:ln>
                  <a:solidFill>
                    <a:srgbClr val="000000"/>
                  </a:solidFill>
                  <a:effectLst/>
                  <a:uLnTx/>
                  <a:uFillTx/>
                  <a:latin typeface="Arial" panose="020B0604020202020204" pitchFamily="34" charset="0"/>
                  <a:ea typeface="MS PGothic" panose="020B0600070205080204" pitchFamily="34" charset="-128"/>
                </a:rPr>
                <a:t>v</a:t>
              </a:r>
              <a:r>
                <a:rPr kumimoji="0" lang="en-US" sz="1800" b="0" i="1"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(z),</a:t>
              </a:r>
              <a:endParaRPr kumimoji="0" lang="en-US" sz="1800" b="0" i="1"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a:p>
              <a:pPr marL="0" marR="0" lvl="0" indent="0" defTabSz="914400" eaLnBrk="0" fontAlgn="base" latinLnBrk="0" hangingPunct="0">
                <a:lnSpc>
                  <a:spcPct val="100000"/>
                </a:lnSpc>
                <a:spcBef>
                  <a:spcPct val="0"/>
                </a:spcBef>
                <a:spcAft>
                  <a:spcPct val="0"/>
                </a:spcAft>
                <a:buClrTx/>
                <a:buSzTx/>
                <a:buFontTx/>
                <a:buNone/>
                <a:defRPr/>
              </a:pPr>
              <a:r>
                <a:rPr kumimoji="0" lang="en-US" sz="1800" b="0" i="1"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                    c</a:t>
              </a:r>
              <a:r>
                <a:rPr kumimoji="0" lang="en-US" sz="1800" b="0" i="1" u="none" strike="noStrike" kern="0" cap="none" spc="0" normalizeH="0" baseline="-25000" noProof="0" dirty="0">
                  <a:ln>
                    <a:noFill/>
                  </a:ln>
                  <a:solidFill>
                    <a:srgbClr val="000000"/>
                  </a:solidFill>
                  <a:effectLst/>
                  <a:uLnTx/>
                  <a:uFillTx/>
                  <a:latin typeface="Arial" panose="020B0604020202020204" pitchFamily="34" charset="0"/>
                  <a:ea typeface="MS PGothic" panose="020B0600070205080204" pitchFamily="34" charset="-128"/>
                </a:rPr>
                <a:t>u,x </a:t>
              </a:r>
              <a:r>
                <a:rPr kumimoji="0" lang="en-US" sz="1800" b="0" i="1"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 D</a:t>
              </a:r>
              <a:r>
                <a:rPr kumimoji="0" lang="en-US" sz="1800" b="0" i="1" u="none" strike="noStrike" kern="0" cap="none" spc="0" normalizeH="0" baseline="-25000" noProof="0" dirty="0">
                  <a:ln>
                    <a:noFill/>
                  </a:ln>
                  <a:solidFill>
                    <a:srgbClr val="000000"/>
                  </a:solidFill>
                  <a:effectLst/>
                  <a:uLnTx/>
                  <a:uFillTx/>
                  <a:latin typeface="Arial" panose="020B0604020202020204" pitchFamily="34" charset="0"/>
                  <a:ea typeface="MS PGothic" panose="020B0600070205080204" pitchFamily="34" charset="-128"/>
                </a:rPr>
                <a:t>x</a:t>
              </a:r>
              <a:r>
                <a:rPr kumimoji="0" lang="en-US" sz="1800" b="0" i="1"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(z),</a:t>
              </a:r>
              <a:endParaRPr kumimoji="0" lang="en-US" sz="1800" b="0" i="1"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a:p>
              <a:pPr marL="0" marR="0" lvl="0" indent="0" defTabSz="914400" eaLnBrk="0" fontAlgn="base" latinLnBrk="0" hangingPunct="0">
                <a:lnSpc>
                  <a:spcPct val="100000"/>
                </a:lnSpc>
                <a:spcBef>
                  <a:spcPct val="0"/>
                </a:spcBef>
                <a:spcAft>
                  <a:spcPct val="0"/>
                </a:spcAft>
                <a:buClrTx/>
                <a:buSzTx/>
                <a:buFontTx/>
                <a:buNone/>
                <a:defRPr/>
              </a:pPr>
              <a:r>
                <a:rPr kumimoji="0" lang="en-US" sz="1800" b="0" i="1"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                    c</a:t>
              </a:r>
              <a:r>
                <a:rPr kumimoji="0" lang="en-US" sz="1800" b="0" i="1" u="none" strike="noStrike" kern="0" cap="none" spc="0" normalizeH="0" baseline="-25000" noProof="0" dirty="0">
                  <a:ln>
                    <a:noFill/>
                  </a:ln>
                  <a:solidFill>
                    <a:srgbClr val="000000"/>
                  </a:solidFill>
                  <a:effectLst/>
                  <a:uLnTx/>
                  <a:uFillTx/>
                  <a:latin typeface="Arial" panose="020B0604020202020204" pitchFamily="34" charset="0"/>
                  <a:ea typeface="MS PGothic" panose="020B0600070205080204" pitchFamily="34" charset="-128"/>
                </a:rPr>
                <a:t>u,w </a:t>
              </a:r>
              <a:r>
                <a:rPr kumimoji="0" lang="en-US" sz="1800" b="0" i="1"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 D</a:t>
              </a:r>
              <a:r>
                <a:rPr kumimoji="0" lang="en-US" sz="1800" b="0" i="1" u="none" strike="noStrike" kern="0" cap="none" spc="0" normalizeH="0" baseline="-25000" noProof="0" dirty="0">
                  <a:ln>
                    <a:noFill/>
                  </a:ln>
                  <a:solidFill>
                    <a:srgbClr val="000000"/>
                  </a:solidFill>
                  <a:effectLst/>
                  <a:uLnTx/>
                  <a:uFillTx/>
                  <a:latin typeface="Arial" panose="020B0604020202020204" pitchFamily="34" charset="0"/>
                  <a:ea typeface="MS PGothic" panose="020B0600070205080204" pitchFamily="34" charset="-128"/>
                </a:rPr>
                <a:t>w</a:t>
              </a:r>
              <a:r>
                <a:rPr kumimoji="0" lang="en-US" sz="1800" b="0" i="1"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(z) </a:t>
              </a:r>
              <a:r>
                <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a:t>
              </a: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73" name="Text Box 76"/>
            <p:cNvSpPr txBox="1">
              <a:spLocks noChangeArrowheads="1"/>
            </p:cNvSpPr>
            <p:nvPr/>
          </p:nvSpPr>
          <p:spPr bwMode="auto">
            <a:xfrm>
              <a:off x="5954236" y="2228981"/>
              <a:ext cx="4351867" cy="552027"/>
            </a:xfrm>
            <a:prstGeom prst="rect">
              <a:avLst/>
            </a:prstGeom>
            <a:noFill/>
            <a:ln>
              <a:noFill/>
            </a:ln>
          </p:spPr>
          <p:txBody>
            <a:bodyPr wrap="none">
              <a:spAutoFit/>
            </a:bodyPr>
            <a:lstStyle>
              <a:lvl1pPr>
                <a:defRPr sz="2400">
                  <a:solidFill>
                    <a:schemeClr val="tx1"/>
                  </a:solidFill>
                  <a:latin typeface="Arial" panose="020B0604020202020204" pitchFamily="34" charset="0"/>
                  <a:ea typeface="MS PGothic" panose="020B0600070205080204" pitchFamily="34" charset="-128"/>
                  <a:cs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2100" b="0" i="0" u="none" strike="noStrike" kern="0" cap="none" spc="0" normalizeH="0" baseline="0" noProof="0" dirty="0">
                  <a:ln>
                    <a:noFill/>
                  </a:ln>
                  <a:solidFill>
                    <a:srgbClr val="000000"/>
                  </a:solidFill>
                  <a:effectLst/>
                  <a:uLnTx/>
                  <a:uFillTx/>
                  <a:latin typeface="+mn-lt"/>
                  <a:ea typeface="MS PGothic" panose="020B0600070205080204" pitchFamily="34" charset="-128"/>
                </a:rPr>
                <a:t>Bellman-Ford equation says:</a:t>
              </a:r>
              <a:endParaRPr kumimoji="0" lang="en-US" sz="2100" b="0" i="0" u="none" strike="noStrike" kern="0" cap="none" spc="0" normalizeH="0" baseline="0" noProof="0" dirty="0">
                <a:ln>
                  <a:noFill/>
                </a:ln>
                <a:solidFill>
                  <a:srgbClr val="000000"/>
                </a:solidFill>
                <a:effectLst/>
                <a:uLnTx/>
                <a:uFillTx/>
                <a:latin typeface="+mn-lt"/>
                <a:ea typeface="MS PGothic" panose="020B0600070205080204" pitchFamily="34" charset="-128"/>
              </a:endParaRPr>
            </a:p>
          </p:txBody>
        </p:sp>
      </p:grpSp>
      <p:sp>
        <p:nvSpPr>
          <p:cNvPr id="11" name="Oval 10"/>
          <p:cNvSpPr/>
          <p:nvPr/>
        </p:nvSpPr>
        <p:spPr>
          <a:xfrm>
            <a:off x="1117949" y="3487715"/>
            <a:ext cx="460332" cy="460332"/>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00" dirty="0"/>
          </a:p>
        </p:txBody>
      </p:sp>
      <p:grpSp>
        <p:nvGrpSpPr>
          <p:cNvPr id="19" name="Group 18"/>
          <p:cNvGrpSpPr/>
          <p:nvPr/>
        </p:nvGrpSpPr>
        <p:grpSpPr>
          <a:xfrm>
            <a:off x="573066" y="2501291"/>
            <a:ext cx="1268260" cy="845507"/>
            <a:chOff x="764088" y="2192055"/>
            <a:chExt cx="1691013" cy="1127342"/>
          </a:xfrm>
        </p:grpSpPr>
        <p:sp>
          <p:nvSpPr>
            <p:cNvPr id="17" name="Freeform 16"/>
            <p:cNvSpPr/>
            <p:nvPr/>
          </p:nvSpPr>
          <p:spPr>
            <a:xfrm>
              <a:off x="851770" y="2630466"/>
              <a:ext cx="1603331" cy="688931"/>
            </a:xfrm>
            <a:custGeom>
              <a:avLst/>
              <a:gdLst>
                <a:gd name="connsiteX0" fmla="*/ 1603331 w 1603331"/>
                <a:gd name="connsiteY0" fmla="*/ 626301 h 688931"/>
                <a:gd name="connsiteX1" fmla="*/ 1453019 w 1603331"/>
                <a:gd name="connsiteY1" fmla="*/ 688931 h 688931"/>
                <a:gd name="connsiteX2" fmla="*/ 0 w 1603331"/>
                <a:gd name="connsiteY2" fmla="*/ 0 h 688931"/>
                <a:gd name="connsiteX3" fmla="*/ 1240077 w 1603331"/>
                <a:gd name="connsiteY3" fmla="*/ 0 h 688931"/>
                <a:gd name="connsiteX4" fmla="*/ 1603331 w 1603331"/>
                <a:gd name="connsiteY4" fmla="*/ 626301 h 688931"/>
                <a:gd name="connsiteX0-1" fmla="*/ 1603331 w 1603331"/>
                <a:gd name="connsiteY0-2" fmla="*/ 626301 h 688931"/>
                <a:gd name="connsiteX1-3" fmla="*/ 1453019 w 1603331"/>
                <a:gd name="connsiteY1-4" fmla="*/ 688931 h 688931"/>
                <a:gd name="connsiteX2-5" fmla="*/ 0 w 1603331"/>
                <a:gd name="connsiteY2-6" fmla="*/ 0 h 688931"/>
                <a:gd name="connsiteX3-7" fmla="*/ 1240077 w 1603331"/>
                <a:gd name="connsiteY3-8" fmla="*/ 0 h 688931"/>
                <a:gd name="connsiteX4-9" fmla="*/ 1603331 w 1603331"/>
                <a:gd name="connsiteY4-10" fmla="*/ 626301 h 688931"/>
                <a:gd name="connsiteX0-11" fmla="*/ 1603331 w 1603331"/>
                <a:gd name="connsiteY0-12" fmla="*/ 626301 h 688931"/>
                <a:gd name="connsiteX1-13" fmla="*/ 1453019 w 1603331"/>
                <a:gd name="connsiteY1-14" fmla="*/ 688931 h 688931"/>
                <a:gd name="connsiteX2-15" fmla="*/ 0 w 1603331"/>
                <a:gd name="connsiteY2-16" fmla="*/ 0 h 688931"/>
                <a:gd name="connsiteX3-17" fmla="*/ 1240077 w 1603331"/>
                <a:gd name="connsiteY3-18" fmla="*/ 0 h 688931"/>
                <a:gd name="connsiteX4-19" fmla="*/ 1603331 w 1603331"/>
                <a:gd name="connsiteY4-20" fmla="*/ 626301 h 688931"/>
                <a:gd name="connsiteX0-21" fmla="*/ 1603331 w 1603331"/>
                <a:gd name="connsiteY0-22" fmla="*/ 626301 h 688931"/>
                <a:gd name="connsiteX1-23" fmla="*/ 1453019 w 1603331"/>
                <a:gd name="connsiteY1-24" fmla="*/ 688931 h 688931"/>
                <a:gd name="connsiteX2-25" fmla="*/ 0 w 1603331"/>
                <a:gd name="connsiteY2-26" fmla="*/ 0 h 688931"/>
                <a:gd name="connsiteX3-27" fmla="*/ 1240077 w 1603331"/>
                <a:gd name="connsiteY3-28" fmla="*/ 0 h 688931"/>
                <a:gd name="connsiteX4-29" fmla="*/ 1603331 w 1603331"/>
                <a:gd name="connsiteY4-30" fmla="*/ 626301 h 688931"/>
                <a:gd name="connsiteX0-31" fmla="*/ 1603331 w 1603331"/>
                <a:gd name="connsiteY0-32" fmla="*/ 626301 h 688931"/>
                <a:gd name="connsiteX1-33" fmla="*/ 1453019 w 1603331"/>
                <a:gd name="connsiteY1-34" fmla="*/ 688931 h 688931"/>
                <a:gd name="connsiteX2-35" fmla="*/ 0 w 1603331"/>
                <a:gd name="connsiteY2-36" fmla="*/ 0 h 688931"/>
                <a:gd name="connsiteX3-37" fmla="*/ 1240077 w 1603331"/>
                <a:gd name="connsiteY3-38" fmla="*/ 0 h 688931"/>
                <a:gd name="connsiteX4-39" fmla="*/ 1603331 w 1603331"/>
                <a:gd name="connsiteY4-40" fmla="*/ 626301 h 68893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03331" h="688931">
                  <a:moveTo>
                    <a:pt x="1603331" y="626301"/>
                  </a:moveTo>
                  <a:lnTo>
                    <a:pt x="1453019" y="688931"/>
                  </a:lnTo>
                  <a:cubicBezTo>
                    <a:pt x="1028055" y="405848"/>
                    <a:pt x="858413" y="306834"/>
                    <a:pt x="0" y="0"/>
                  </a:cubicBezTo>
                  <a:lnTo>
                    <a:pt x="1240077" y="0"/>
                  </a:lnTo>
                  <a:cubicBezTo>
                    <a:pt x="1367100" y="327520"/>
                    <a:pt x="1416932" y="417534"/>
                    <a:pt x="1603331" y="626301"/>
                  </a:cubicBezTo>
                  <a:close/>
                </a:path>
              </a:pathLst>
            </a:custGeom>
            <a:gradFill>
              <a:gsLst>
                <a:gs pos="0">
                  <a:schemeClr val="bg1"/>
                </a:gs>
                <a:gs pos="98000">
                  <a:schemeClr val="bg1">
                    <a:lumMod val="85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00" dirty="0"/>
            </a:p>
          </p:txBody>
        </p:sp>
        <p:grpSp>
          <p:nvGrpSpPr>
            <p:cNvPr id="18" name="Group 17"/>
            <p:cNvGrpSpPr/>
            <p:nvPr/>
          </p:nvGrpSpPr>
          <p:grpSpPr>
            <a:xfrm>
              <a:off x="764088" y="2192055"/>
              <a:ext cx="1600200" cy="491067"/>
              <a:chOff x="764088" y="2192055"/>
              <a:chExt cx="1600200" cy="491067"/>
            </a:xfrm>
          </p:grpSpPr>
          <p:sp>
            <p:nvSpPr>
              <p:cNvPr id="16" name="Rectangle 15"/>
              <p:cNvSpPr/>
              <p:nvPr/>
            </p:nvSpPr>
            <p:spPr>
              <a:xfrm>
                <a:off x="851770" y="2242159"/>
                <a:ext cx="1240077" cy="388307"/>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00" dirty="0"/>
              </a:p>
            </p:txBody>
          </p:sp>
          <p:sp>
            <p:nvSpPr>
              <p:cNvPr id="4" name="TextBox 3"/>
              <p:cNvSpPr txBox="1"/>
              <p:nvPr/>
            </p:nvSpPr>
            <p:spPr>
              <a:xfrm>
                <a:off x="764088" y="2192055"/>
                <a:ext cx="1600200" cy="491067"/>
              </a:xfrm>
              <a:prstGeom prst="rect">
                <a:avLst/>
              </a:prstGeom>
              <a:noFill/>
            </p:spPr>
            <p:txBody>
              <a:bodyPr wrap="none" rtlCol="0">
                <a:spAutoFit/>
              </a:bodyPr>
              <a:lstStyle/>
              <a:p>
                <a:pPr marL="123825" lvl="0" eaLnBrk="0" fontAlgn="base" hangingPunct="0">
                  <a:spcBef>
                    <a:spcPct val="0"/>
                  </a:spcBef>
                  <a:spcAft>
                    <a:spcPct val="0"/>
                  </a:spcAft>
                  <a:defRPr/>
                </a:pPr>
                <a:r>
                  <a:rPr lang="en-US" sz="1800" i="1" kern="0" dirty="0">
                    <a:solidFill>
                      <a:srgbClr val="000000"/>
                    </a:solidFill>
                    <a:ea typeface="MS PGothic" panose="020B0600070205080204" pitchFamily="34" charset="-128"/>
                  </a:rPr>
                  <a:t>D</a:t>
                </a:r>
                <a:r>
                  <a:rPr lang="en-US" sz="1800" i="1" kern="0" baseline="-25000" dirty="0">
                    <a:solidFill>
                      <a:srgbClr val="000000"/>
                    </a:solidFill>
                    <a:ea typeface="MS PGothic" panose="020B0600070205080204" pitchFamily="34" charset="-128"/>
                  </a:rPr>
                  <a:t>v</a:t>
                </a:r>
                <a:r>
                  <a:rPr lang="en-US" sz="1800" i="1" kern="0" dirty="0">
                    <a:solidFill>
                      <a:srgbClr val="000000"/>
                    </a:solidFill>
                    <a:ea typeface="MS PGothic" panose="020B0600070205080204" pitchFamily="34" charset="-128"/>
                  </a:rPr>
                  <a:t>(z) </a:t>
                </a:r>
                <a:r>
                  <a:rPr lang="en-US" sz="1800" kern="0" dirty="0">
                    <a:solidFill>
                      <a:srgbClr val="000000"/>
                    </a:solidFill>
                    <a:ea typeface="MS PGothic" panose="020B0600070205080204" pitchFamily="34" charset="-128"/>
                  </a:rPr>
                  <a:t>= 5</a:t>
                </a:r>
                <a:endParaRPr lang="en-US" sz="1800" kern="0" dirty="0">
                  <a:solidFill>
                    <a:srgbClr val="000000"/>
                  </a:solidFill>
                </a:endParaRPr>
              </a:p>
            </p:txBody>
          </p:sp>
        </p:grpSp>
      </p:grpSp>
      <p:grpSp>
        <p:nvGrpSpPr>
          <p:cNvPr id="180" name="Group 179"/>
          <p:cNvGrpSpPr/>
          <p:nvPr/>
        </p:nvGrpSpPr>
        <p:grpSpPr>
          <a:xfrm>
            <a:off x="1736275" y="3227410"/>
            <a:ext cx="376238" cy="321469"/>
            <a:chOff x="836555" y="3112712"/>
            <a:chExt cx="501650" cy="428625"/>
          </a:xfrm>
        </p:grpSpPr>
        <p:grpSp>
          <p:nvGrpSpPr>
            <p:cNvPr id="179" name="Group 178"/>
            <p:cNvGrpSpPr/>
            <p:nvPr/>
          </p:nvGrpSpPr>
          <p:grpSpPr>
            <a:xfrm>
              <a:off x="836555" y="3205962"/>
              <a:ext cx="501650" cy="233363"/>
              <a:chOff x="2303158" y="3229713"/>
              <a:chExt cx="501650" cy="233363"/>
            </a:xfrm>
          </p:grpSpPr>
          <p:sp>
            <p:nvSpPr>
              <p:cNvPr id="113" name="Oval 16"/>
              <p:cNvSpPr>
                <a:spLocks noChangeArrowheads="1"/>
              </p:cNvSpPr>
              <p:nvPr/>
            </p:nvSpPr>
            <p:spPr bwMode="auto">
              <a:xfrm>
                <a:off x="2307920" y="3334488"/>
                <a:ext cx="496888" cy="128588"/>
              </a:xfrm>
              <a:prstGeom prst="ellipse">
                <a:avLst/>
              </a:prstGeom>
              <a:solidFill>
                <a:srgbClr val="CCCCFF"/>
              </a:solidFill>
              <a:ln w="12700">
                <a:solidFill>
                  <a:srgbClr val="000000"/>
                </a:solidFill>
                <a:rou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14" name="Line 17"/>
              <p:cNvSpPr>
                <a:spLocks noChangeShapeType="1"/>
              </p:cNvSpPr>
              <p:nvPr/>
            </p:nvSpPr>
            <p:spPr bwMode="auto">
              <a:xfrm>
                <a:off x="2307920" y="3323376"/>
                <a:ext cx="0" cy="79375"/>
              </a:xfrm>
              <a:prstGeom prst="line">
                <a:avLst/>
              </a:prstGeom>
              <a:noFill/>
              <a:ln w="12700">
                <a:solidFill>
                  <a:srgbClr val="000000"/>
                </a:solidFill>
                <a:rou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15" name="Line 18"/>
              <p:cNvSpPr>
                <a:spLocks noChangeShapeType="1"/>
              </p:cNvSpPr>
              <p:nvPr/>
            </p:nvSpPr>
            <p:spPr bwMode="auto">
              <a:xfrm>
                <a:off x="2804808" y="3323376"/>
                <a:ext cx="0" cy="79375"/>
              </a:xfrm>
              <a:prstGeom prst="line">
                <a:avLst/>
              </a:prstGeom>
              <a:noFill/>
              <a:ln w="12700">
                <a:solidFill>
                  <a:srgbClr val="000000"/>
                </a:solidFill>
                <a:rou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16" name="Rectangle 19"/>
              <p:cNvSpPr>
                <a:spLocks noChangeArrowheads="1"/>
              </p:cNvSpPr>
              <p:nvPr/>
            </p:nvSpPr>
            <p:spPr bwMode="auto">
              <a:xfrm>
                <a:off x="2307920" y="3323376"/>
                <a:ext cx="492125" cy="77788"/>
              </a:xfrm>
              <a:prstGeom prst="rect">
                <a:avLst/>
              </a:prstGeom>
              <a:solidFill>
                <a:srgbClr val="CCCCFF"/>
              </a:solidFill>
              <a:ln>
                <a:noFill/>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17" name="Oval 20"/>
              <p:cNvSpPr>
                <a:spLocks noChangeArrowheads="1"/>
              </p:cNvSpPr>
              <p:nvPr/>
            </p:nvSpPr>
            <p:spPr bwMode="auto">
              <a:xfrm>
                <a:off x="2303158" y="3229713"/>
                <a:ext cx="496888" cy="150813"/>
              </a:xfrm>
              <a:prstGeom prst="ellipse">
                <a:avLst/>
              </a:prstGeom>
              <a:solidFill>
                <a:srgbClr val="CCCCFF"/>
              </a:solidFill>
              <a:ln w="12700">
                <a:solidFill>
                  <a:srgbClr val="000000"/>
                </a:solidFill>
                <a:rou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nvGrpSpPr>
            <p:cNvPr id="146" name="Group 57"/>
            <p:cNvGrpSpPr/>
            <p:nvPr/>
          </p:nvGrpSpPr>
          <p:grpSpPr bwMode="auto">
            <a:xfrm>
              <a:off x="899747" y="3112712"/>
              <a:ext cx="370566" cy="428625"/>
              <a:chOff x="2939" y="2425"/>
              <a:chExt cx="237" cy="270"/>
            </a:xfrm>
          </p:grpSpPr>
          <p:sp>
            <p:nvSpPr>
              <p:cNvPr id="160" name="Rectangle 58"/>
              <p:cNvSpPr>
                <a:spLocks noChangeArrowheads="1"/>
              </p:cNvSpPr>
              <p:nvPr/>
            </p:nvSpPr>
            <p:spPr bwMode="auto">
              <a:xfrm>
                <a:off x="2982" y="2490"/>
                <a:ext cx="142" cy="132"/>
              </a:xfrm>
              <a:prstGeom prst="rect">
                <a:avLst/>
              </a:prstGeom>
              <a:solidFill>
                <a:srgbClr val="CCCCFF"/>
              </a:solidFill>
              <a:ln>
                <a:noFill/>
              </a:ln>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61" name="Text Box 59"/>
              <p:cNvSpPr txBox="1">
                <a:spLocks noChangeArrowheads="1"/>
              </p:cNvSpPr>
              <p:nvPr/>
            </p:nvSpPr>
            <p:spPr bwMode="auto">
              <a:xfrm>
                <a:off x="2939" y="2425"/>
                <a:ext cx="237" cy="270"/>
              </a:xfrm>
              <a:prstGeom prst="rect">
                <a:avLst/>
              </a:prstGeom>
              <a:noFill/>
              <a:ln>
                <a:noFill/>
              </a:ln>
            </p:spPr>
            <p:txBody>
              <a:bodyPr wrap="none">
                <a:spAutoFit/>
              </a:bodyPr>
              <a:lstStyle>
                <a:lvl1pPr>
                  <a:defRPr sz="2400">
                    <a:solidFill>
                      <a:schemeClr val="tx1"/>
                    </a:solidFill>
                    <a:latin typeface="Arial" panose="020B0604020202020204" pitchFamily="34" charset="0"/>
                    <a:ea typeface="MS PGothic" panose="020B0600070205080204" pitchFamily="34" charset="-128"/>
                    <a:cs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defRPr/>
                </a:pPr>
                <a:r>
                  <a:rPr kumimoji="0" lang="en-US" sz="15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v</a:t>
                </a: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grpSp>
        <p:nvGrpSpPr>
          <p:cNvPr id="187" name="Group 186"/>
          <p:cNvGrpSpPr/>
          <p:nvPr/>
        </p:nvGrpSpPr>
        <p:grpSpPr>
          <a:xfrm>
            <a:off x="2788261" y="2474653"/>
            <a:ext cx="1395236" cy="848395"/>
            <a:chOff x="3717682" y="2156537"/>
            <a:chExt cx="1860315" cy="1131193"/>
          </a:xfrm>
        </p:grpSpPr>
        <p:sp>
          <p:nvSpPr>
            <p:cNvPr id="182" name="Freeform 181"/>
            <p:cNvSpPr/>
            <p:nvPr/>
          </p:nvSpPr>
          <p:spPr>
            <a:xfrm flipH="1">
              <a:off x="3717682" y="2598799"/>
              <a:ext cx="1603331" cy="688931"/>
            </a:xfrm>
            <a:custGeom>
              <a:avLst/>
              <a:gdLst>
                <a:gd name="connsiteX0" fmla="*/ 1603331 w 1603331"/>
                <a:gd name="connsiteY0" fmla="*/ 626301 h 688931"/>
                <a:gd name="connsiteX1" fmla="*/ 1453019 w 1603331"/>
                <a:gd name="connsiteY1" fmla="*/ 688931 h 688931"/>
                <a:gd name="connsiteX2" fmla="*/ 0 w 1603331"/>
                <a:gd name="connsiteY2" fmla="*/ 0 h 688931"/>
                <a:gd name="connsiteX3" fmla="*/ 1240077 w 1603331"/>
                <a:gd name="connsiteY3" fmla="*/ 0 h 688931"/>
                <a:gd name="connsiteX4" fmla="*/ 1603331 w 1603331"/>
                <a:gd name="connsiteY4" fmla="*/ 626301 h 688931"/>
                <a:gd name="connsiteX0-1" fmla="*/ 1603331 w 1603331"/>
                <a:gd name="connsiteY0-2" fmla="*/ 626301 h 688931"/>
                <a:gd name="connsiteX1-3" fmla="*/ 1453019 w 1603331"/>
                <a:gd name="connsiteY1-4" fmla="*/ 688931 h 688931"/>
                <a:gd name="connsiteX2-5" fmla="*/ 0 w 1603331"/>
                <a:gd name="connsiteY2-6" fmla="*/ 0 h 688931"/>
                <a:gd name="connsiteX3-7" fmla="*/ 1240077 w 1603331"/>
                <a:gd name="connsiteY3-8" fmla="*/ 0 h 688931"/>
                <a:gd name="connsiteX4-9" fmla="*/ 1603331 w 1603331"/>
                <a:gd name="connsiteY4-10" fmla="*/ 626301 h 688931"/>
                <a:gd name="connsiteX0-11" fmla="*/ 1603331 w 1603331"/>
                <a:gd name="connsiteY0-12" fmla="*/ 626301 h 688931"/>
                <a:gd name="connsiteX1-13" fmla="*/ 1453019 w 1603331"/>
                <a:gd name="connsiteY1-14" fmla="*/ 688931 h 688931"/>
                <a:gd name="connsiteX2-15" fmla="*/ 0 w 1603331"/>
                <a:gd name="connsiteY2-16" fmla="*/ 0 h 688931"/>
                <a:gd name="connsiteX3-17" fmla="*/ 1240077 w 1603331"/>
                <a:gd name="connsiteY3-18" fmla="*/ 0 h 688931"/>
                <a:gd name="connsiteX4-19" fmla="*/ 1603331 w 1603331"/>
                <a:gd name="connsiteY4-20" fmla="*/ 626301 h 688931"/>
                <a:gd name="connsiteX0-21" fmla="*/ 1603331 w 1603331"/>
                <a:gd name="connsiteY0-22" fmla="*/ 626301 h 688931"/>
                <a:gd name="connsiteX1-23" fmla="*/ 1453019 w 1603331"/>
                <a:gd name="connsiteY1-24" fmla="*/ 688931 h 688931"/>
                <a:gd name="connsiteX2-25" fmla="*/ 0 w 1603331"/>
                <a:gd name="connsiteY2-26" fmla="*/ 0 h 688931"/>
                <a:gd name="connsiteX3-27" fmla="*/ 1240077 w 1603331"/>
                <a:gd name="connsiteY3-28" fmla="*/ 0 h 688931"/>
                <a:gd name="connsiteX4-29" fmla="*/ 1603331 w 1603331"/>
                <a:gd name="connsiteY4-30" fmla="*/ 626301 h 688931"/>
                <a:gd name="connsiteX0-31" fmla="*/ 1603331 w 1603331"/>
                <a:gd name="connsiteY0-32" fmla="*/ 626301 h 688931"/>
                <a:gd name="connsiteX1-33" fmla="*/ 1453019 w 1603331"/>
                <a:gd name="connsiteY1-34" fmla="*/ 688931 h 688931"/>
                <a:gd name="connsiteX2-35" fmla="*/ 0 w 1603331"/>
                <a:gd name="connsiteY2-36" fmla="*/ 0 h 688931"/>
                <a:gd name="connsiteX3-37" fmla="*/ 1240077 w 1603331"/>
                <a:gd name="connsiteY3-38" fmla="*/ 0 h 688931"/>
                <a:gd name="connsiteX4-39" fmla="*/ 1603331 w 1603331"/>
                <a:gd name="connsiteY4-40" fmla="*/ 626301 h 68893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03331" h="688931">
                  <a:moveTo>
                    <a:pt x="1603331" y="626301"/>
                  </a:moveTo>
                  <a:lnTo>
                    <a:pt x="1453019" y="688931"/>
                  </a:lnTo>
                  <a:cubicBezTo>
                    <a:pt x="1028055" y="405848"/>
                    <a:pt x="858413" y="306834"/>
                    <a:pt x="0" y="0"/>
                  </a:cubicBezTo>
                  <a:lnTo>
                    <a:pt x="1240077" y="0"/>
                  </a:lnTo>
                  <a:cubicBezTo>
                    <a:pt x="1367100" y="327520"/>
                    <a:pt x="1416932" y="417534"/>
                    <a:pt x="1603331" y="626301"/>
                  </a:cubicBezTo>
                  <a:close/>
                </a:path>
              </a:pathLst>
            </a:custGeom>
            <a:gradFill>
              <a:gsLst>
                <a:gs pos="0">
                  <a:schemeClr val="bg1"/>
                </a:gs>
                <a:gs pos="98000">
                  <a:schemeClr val="bg1">
                    <a:lumMod val="85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00" dirty="0"/>
            </a:p>
          </p:txBody>
        </p:sp>
        <p:grpSp>
          <p:nvGrpSpPr>
            <p:cNvPr id="186" name="Group 185"/>
            <p:cNvGrpSpPr/>
            <p:nvPr/>
          </p:nvGrpSpPr>
          <p:grpSpPr>
            <a:xfrm>
              <a:off x="3933770" y="2156537"/>
              <a:ext cx="1644227" cy="491067"/>
              <a:chOff x="5257869" y="2364355"/>
              <a:chExt cx="1644227" cy="491067"/>
            </a:xfrm>
          </p:grpSpPr>
          <p:sp>
            <p:nvSpPr>
              <p:cNvPr id="177" name="Rectangle 176"/>
              <p:cNvSpPr/>
              <p:nvPr/>
            </p:nvSpPr>
            <p:spPr>
              <a:xfrm>
                <a:off x="5402893" y="2421699"/>
                <a:ext cx="1240077" cy="388307"/>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00" dirty="0"/>
              </a:p>
            </p:txBody>
          </p:sp>
          <p:sp>
            <p:nvSpPr>
              <p:cNvPr id="175" name="TextBox 174"/>
              <p:cNvSpPr txBox="1"/>
              <p:nvPr/>
            </p:nvSpPr>
            <p:spPr>
              <a:xfrm>
                <a:off x="5257869" y="2364355"/>
                <a:ext cx="1644227" cy="491067"/>
              </a:xfrm>
              <a:prstGeom prst="rect">
                <a:avLst/>
              </a:prstGeom>
              <a:noFill/>
            </p:spPr>
            <p:txBody>
              <a:bodyPr wrap="none" rtlCol="0">
                <a:spAutoFit/>
              </a:bodyPr>
              <a:lstStyle/>
              <a:p>
                <a:pPr marL="123825" lvl="0" eaLnBrk="0" fontAlgn="base" hangingPunct="0">
                  <a:spcBef>
                    <a:spcPct val="0"/>
                  </a:spcBef>
                  <a:spcAft>
                    <a:spcPct val="0"/>
                  </a:spcAft>
                  <a:defRPr/>
                </a:pPr>
                <a:r>
                  <a:rPr lang="en-US" sz="1800" i="1" kern="0" dirty="0">
                    <a:solidFill>
                      <a:srgbClr val="000000"/>
                    </a:solidFill>
                    <a:ea typeface="MS PGothic" panose="020B0600070205080204" pitchFamily="34" charset="-128"/>
                  </a:rPr>
                  <a:t>D</a:t>
                </a:r>
                <a:r>
                  <a:rPr lang="en-US" sz="1800" i="1" kern="0" baseline="-25000" dirty="0">
                    <a:solidFill>
                      <a:srgbClr val="000000"/>
                    </a:solidFill>
                    <a:ea typeface="MS PGothic" panose="020B0600070205080204" pitchFamily="34" charset="-128"/>
                  </a:rPr>
                  <a:t>w</a:t>
                </a:r>
                <a:r>
                  <a:rPr lang="en-US" sz="1800" i="1" kern="0" dirty="0">
                    <a:solidFill>
                      <a:srgbClr val="000000"/>
                    </a:solidFill>
                    <a:ea typeface="MS PGothic" panose="020B0600070205080204" pitchFamily="34" charset="-128"/>
                  </a:rPr>
                  <a:t>(z) = </a:t>
                </a:r>
                <a:r>
                  <a:rPr lang="en-US" sz="1800" kern="0" dirty="0">
                    <a:solidFill>
                      <a:srgbClr val="000000"/>
                    </a:solidFill>
                    <a:ea typeface="MS PGothic" panose="020B0600070205080204" pitchFamily="34" charset="-128"/>
                  </a:rPr>
                  <a:t>3</a:t>
                </a:r>
                <a:endParaRPr lang="en-US" sz="1800" kern="0" dirty="0">
                  <a:solidFill>
                    <a:srgbClr val="000000"/>
                  </a:solidFill>
                  <a:ea typeface="MS PGothic" panose="020B0600070205080204" pitchFamily="34" charset="-128"/>
                </a:endParaRPr>
              </a:p>
            </p:txBody>
          </p:sp>
        </p:grpSp>
      </p:grpSp>
      <p:grpSp>
        <p:nvGrpSpPr>
          <p:cNvPr id="188" name="Group 187"/>
          <p:cNvGrpSpPr/>
          <p:nvPr/>
        </p:nvGrpSpPr>
        <p:grpSpPr>
          <a:xfrm>
            <a:off x="2544137" y="3199763"/>
            <a:ext cx="375047" cy="321469"/>
            <a:chOff x="3392183" y="3123351"/>
            <a:chExt cx="500062" cy="428625"/>
          </a:xfrm>
        </p:grpSpPr>
        <p:sp>
          <p:nvSpPr>
            <p:cNvPr id="118" name="Oval 21"/>
            <p:cNvSpPr>
              <a:spLocks noChangeArrowheads="1"/>
            </p:cNvSpPr>
            <p:nvPr/>
          </p:nvSpPr>
          <p:spPr bwMode="auto">
            <a:xfrm>
              <a:off x="3392183" y="3328138"/>
              <a:ext cx="495300" cy="128588"/>
            </a:xfrm>
            <a:prstGeom prst="ellipse">
              <a:avLst/>
            </a:prstGeom>
            <a:solidFill>
              <a:srgbClr val="CCCCFF"/>
            </a:solidFill>
            <a:ln w="12700">
              <a:solidFill>
                <a:srgbClr val="000000"/>
              </a:solidFill>
              <a:rou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19" name="Line 22"/>
            <p:cNvSpPr>
              <a:spLocks noChangeShapeType="1"/>
            </p:cNvSpPr>
            <p:nvPr/>
          </p:nvSpPr>
          <p:spPr bwMode="auto">
            <a:xfrm>
              <a:off x="3392183" y="3317026"/>
              <a:ext cx="0" cy="79375"/>
            </a:xfrm>
            <a:prstGeom prst="line">
              <a:avLst/>
            </a:prstGeom>
            <a:noFill/>
            <a:ln w="12700">
              <a:solidFill>
                <a:srgbClr val="000000"/>
              </a:solidFill>
              <a:rou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20" name="Line 23"/>
            <p:cNvSpPr>
              <a:spLocks noChangeShapeType="1"/>
            </p:cNvSpPr>
            <p:nvPr/>
          </p:nvSpPr>
          <p:spPr bwMode="auto">
            <a:xfrm>
              <a:off x="3887483" y="3317026"/>
              <a:ext cx="0" cy="79375"/>
            </a:xfrm>
            <a:prstGeom prst="line">
              <a:avLst/>
            </a:prstGeom>
            <a:noFill/>
            <a:ln w="12700">
              <a:solidFill>
                <a:srgbClr val="000000"/>
              </a:solidFill>
              <a:rou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21" name="Rectangle 24"/>
            <p:cNvSpPr>
              <a:spLocks noChangeArrowheads="1"/>
            </p:cNvSpPr>
            <p:nvPr/>
          </p:nvSpPr>
          <p:spPr bwMode="auto">
            <a:xfrm>
              <a:off x="3392183" y="3317026"/>
              <a:ext cx="490538" cy="77788"/>
            </a:xfrm>
            <a:prstGeom prst="rect">
              <a:avLst/>
            </a:prstGeom>
            <a:solidFill>
              <a:srgbClr val="CCCCFF"/>
            </a:solidFill>
            <a:ln>
              <a:noFill/>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22" name="Oval 25"/>
            <p:cNvSpPr>
              <a:spLocks noChangeArrowheads="1"/>
            </p:cNvSpPr>
            <p:nvPr/>
          </p:nvSpPr>
          <p:spPr bwMode="auto">
            <a:xfrm>
              <a:off x="3396945" y="3228126"/>
              <a:ext cx="495300" cy="150813"/>
            </a:xfrm>
            <a:prstGeom prst="ellipse">
              <a:avLst/>
            </a:prstGeom>
            <a:solidFill>
              <a:srgbClr val="CCCCFF"/>
            </a:solidFill>
            <a:ln w="12700">
              <a:solidFill>
                <a:srgbClr val="000000"/>
              </a:solidFill>
              <a:rou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nvGrpSpPr>
            <p:cNvPr id="145" name="Group 54"/>
            <p:cNvGrpSpPr/>
            <p:nvPr/>
          </p:nvGrpSpPr>
          <p:grpSpPr bwMode="auto">
            <a:xfrm>
              <a:off x="3437018" y="3123351"/>
              <a:ext cx="427855" cy="428625"/>
              <a:chOff x="2922" y="2413"/>
              <a:chExt cx="273" cy="270"/>
            </a:xfrm>
          </p:grpSpPr>
          <p:sp>
            <p:nvSpPr>
              <p:cNvPr id="162" name="Rectangle 55"/>
              <p:cNvSpPr>
                <a:spLocks noChangeArrowheads="1"/>
              </p:cNvSpPr>
              <p:nvPr/>
            </p:nvSpPr>
            <p:spPr bwMode="auto">
              <a:xfrm>
                <a:off x="2982" y="2490"/>
                <a:ext cx="146" cy="132"/>
              </a:xfrm>
              <a:prstGeom prst="rect">
                <a:avLst/>
              </a:prstGeom>
              <a:solidFill>
                <a:srgbClr val="CCCCFF"/>
              </a:solidFill>
              <a:ln>
                <a:noFill/>
              </a:ln>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63" name="Text Box 56"/>
              <p:cNvSpPr txBox="1">
                <a:spLocks noChangeArrowheads="1"/>
              </p:cNvSpPr>
              <p:nvPr/>
            </p:nvSpPr>
            <p:spPr bwMode="auto">
              <a:xfrm>
                <a:off x="2922" y="2413"/>
                <a:ext cx="273" cy="270"/>
              </a:xfrm>
              <a:prstGeom prst="rect">
                <a:avLst/>
              </a:prstGeom>
              <a:noFill/>
              <a:ln>
                <a:noFill/>
              </a:ln>
            </p:spPr>
            <p:txBody>
              <a:bodyPr wrap="none">
                <a:spAutoFit/>
              </a:bodyPr>
              <a:lstStyle>
                <a:lvl1pPr>
                  <a:defRPr sz="2400">
                    <a:solidFill>
                      <a:schemeClr val="tx1"/>
                    </a:solidFill>
                    <a:latin typeface="Arial" panose="020B0604020202020204" pitchFamily="34" charset="0"/>
                    <a:ea typeface="MS PGothic" panose="020B0600070205080204" pitchFamily="34" charset="-128"/>
                    <a:cs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defRPr/>
                </a:pPr>
                <a:r>
                  <a:rPr kumimoji="0" lang="en-US" sz="15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w</a:t>
                </a: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grpSp>
        <p:nvGrpSpPr>
          <p:cNvPr id="195" name="Group 194"/>
          <p:cNvGrpSpPr/>
          <p:nvPr/>
        </p:nvGrpSpPr>
        <p:grpSpPr>
          <a:xfrm>
            <a:off x="636351" y="4136385"/>
            <a:ext cx="1268805" cy="852260"/>
            <a:chOff x="848468" y="4372180"/>
            <a:chExt cx="1691740" cy="1136346"/>
          </a:xfrm>
        </p:grpSpPr>
        <p:sp>
          <p:nvSpPr>
            <p:cNvPr id="190" name="Freeform 189"/>
            <p:cNvSpPr/>
            <p:nvPr/>
          </p:nvSpPr>
          <p:spPr>
            <a:xfrm flipV="1">
              <a:off x="936877" y="4372180"/>
              <a:ext cx="1603331" cy="688931"/>
            </a:xfrm>
            <a:custGeom>
              <a:avLst/>
              <a:gdLst>
                <a:gd name="connsiteX0" fmla="*/ 1603331 w 1603331"/>
                <a:gd name="connsiteY0" fmla="*/ 626301 h 688931"/>
                <a:gd name="connsiteX1" fmla="*/ 1453019 w 1603331"/>
                <a:gd name="connsiteY1" fmla="*/ 688931 h 688931"/>
                <a:gd name="connsiteX2" fmla="*/ 0 w 1603331"/>
                <a:gd name="connsiteY2" fmla="*/ 0 h 688931"/>
                <a:gd name="connsiteX3" fmla="*/ 1240077 w 1603331"/>
                <a:gd name="connsiteY3" fmla="*/ 0 h 688931"/>
                <a:gd name="connsiteX4" fmla="*/ 1603331 w 1603331"/>
                <a:gd name="connsiteY4" fmla="*/ 626301 h 688931"/>
                <a:gd name="connsiteX0-1" fmla="*/ 1603331 w 1603331"/>
                <a:gd name="connsiteY0-2" fmla="*/ 626301 h 688931"/>
                <a:gd name="connsiteX1-3" fmla="*/ 1453019 w 1603331"/>
                <a:gd name="connsiteY1-4" fmla="*/ 688931 h 688931"/>
                <a:gd name="connsiteX2-5" fmla="*/ 0 w 1603331"/>
                <a:gd name="connsiteY2-6" fmla="*/ 0 h 688931"/>
                <a:gd name="connsiteX3-7" fmla="*/ 1240077 w 1603331"/>
                <a:gd name="connsiteY3-8" fmla="*/ 0 h 688931"/>
                <a:gd name="connsiteX4-9" fmla="*/ 1603331 w 1603331"/>
                <a:gd name="connsiteY4-10" fmla="*/ 626301 h 688931"/>
                <a:gd name="connsiteX0-11" fmla="*/ 1603331 w 1603331"/>
                <a:gd name="connsiteY0-12" fmla="*/ 626301 h 688931"/>
                <a:gd name="connsiteX1-13" fmla="*/ 1453019 w 1603331"/>
                <a:gd name="connsiteY1-14" fmla="*/ 688931 h 688931"/>
                <a:gd name="connsiteX2-15" fmla="*/ 0 w 1603331"/>
                <a:gd name="connsiteY2-16" fmla="*/ 0 h 688931"/>
                <a:gd name="connsiteX3-17" fmla="*/ 1240077 w 1603331"/>
                <a:gd name="connsiteY3-18" fmla="*/ 0 h 688931"/>
                <a:gd name="connsiteX4-19" fmla="*/ 1603331 w 1603331"/>
                <a:gd name="connsiteY4-20" fmla="*/ 626301 h 688931"/>
                <a:gd name="connsiteX0-21" fmla="*/ 1603331 w 1603331"/>
                <a:gd name="connsiteY0-22" fmla="*/ 626301 h 688931"/>
                <a:gd name="connsiteX1-23" fmla="*/ 1453019 w 1603331"/>
                <a:gd name="connsiteY1-24" fmla="*/ 688931 h 688931"/>
                <a:gd name="connsiteX2-25" fmla="*/ 0 w 1603331"/>
                <a:gd name="connsiteY2-26" fmla="*/ 0 h 688931"/>
                <a:gd name="connsiteX3-27" fmla="*/ 1240077 w 1603331"/>
                <a:gd name="connsiteY3-28" fmla="*/ 0 h 688931"/>
                <a:gd name="connsiteX4-29" fmla="*/ 1603331 w 1603331"/>
                <a:gd name="connsiteY4-30" fmla="*/ 626301 h 688931"/>
                <a:gd name="connsiteX0-31" fmla="*/ 1603331 w 1603331"/>
                <a:gd name="connsiteY0-32" fmla="*/ 626301 h 688931"/>
                <a:gd name="connsiteX1-33" fmla="*/ 1453019 w 1603331"/>
                <a:gd name="connsiteY1-34" fmla="*/ 688931 h 688931"/>
                <a:gd name="connsiteX2-35" fmla="*/ 0 w 1603331"/>
                <a:gd name="connsiteY2-36" fmla="*/ 0 h 688931"/>
                <a:gd name="connsiteX3-37" fmla="*/ 1240077 w 1603331"/>
                <a:gd name="connsiteY3-38" fmla="*/ 0 h 688931"/>
                <a:gd name="connsiteX4-39" fmla="*/ 1603331 w 1603331"/>
                <a:gd name="connsiteY4-40" fmla="*/ 626301 h 68893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03331" h="688931">
                  <a:moveTo>
                    <a:pt x="1603331" y="626301"/>
                  </a:moveTo>
                  <a:lnTo>
                    <a:pt x="1453019" y="688931"/>
                  </a:lnTo>
                  <a:cubicBezTo>
                    <a:pt x="1028055" y="405848"/>
                    <a:pt x="858413" y="306834"/>
                    <a:pt x="0" y="0"/>
                  </a:cubicBezTo>
                  <a:lnTo>
                    <a:pt x="1240077" y="0"/>
                  </a:lnTo>
                  <a:cubicBezTo>
                    <a:pt x="1367100" y="327520"/>
                    <a:pt x="1416932" y="417534"/>
                    <a:pt x="1603331" y="626301"/>
                  </a:cubicBezTo>
                  <a:close/>
                </a:path>
              </a:pathLst>
            </a:custGeom>
            <a:gradFill>
              <a:gsLst>
                <a:gs pos="0">
                  <a:schemeClr val="bg1"/>
                </a:gs>
                <a:gs pos="98000">
                  <a:schemeClr val="bg1">
                    <a:lumMod val="85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00" dirty="0"/>
            </a:p>
          </p:txBody>
        </p:sp>
        <p:grpSp>
          <p:nvGrpSpPr>
            <p:cNvPr id="194" name="Group 193"/>
            <p:cNvGrpSpPr/>
            <p:nvPr/>
          </p:nvGrpSpPr>
          <p:grpSpPr>
            <a:xfrm>
              <a:off x="848468" y="5017459"/>
              <a:ext cx="1600200" cy="491067"/>
              <a:chOff x="296266" y="4536509"/>
              <a:chExt cx="1600200" cy="491067"/>
            </a:xfrm>
          </p:grpSpPr>
          <p:sp>
            <p:nvSpPr>
              <p:cNvPr id="178" name="Rectangle 177"/>
              <p:cNvSpPr/>
              <p:nvPr/>
            </p:nvSpPr>
            <p:spPr>
              <a:xfrm>
                <a:off x="398223" y="4576176"/>
                <a:ext cx="1240077" cy="388307"/>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00" dirty="0"/>
              </a:p>
            </p:txBody>
          </p:sp>
          <p:sp>
            <p:nvSpPr>
              <p:cNvPr id="174" name="TextBox 173"/>
              <p:cNvSpPr txBox="1"/>
              <p:nvPr/>
            </p:nvSpPr>
            <p:spPr>
              <a:xfrm>
                <a:off x="296266" y="4536509"/>
                <a:ext cx="1600200" cy="491067"/>
              </a:xfrm>
              <a:prstGeom prst="rect">
                <a:avLst/>
              </a:prstGeom>
              <a:noFill/>
            </p:spPr>
            <p:txBody>
              <a:bodyPr wrap="none" rtlCol="0">
                <a:spAutoFit/>
              </a:bodyPr>
              <a:lstStyle/>
              <a:p>
                <a:pPr marL="123825" lvl="0" eaLnBrk="0" fontAlgn="base" hangingPunct="0">
                  <a:spcBef>
                    <a:spcPct val="0"/>
                  </a:spcBef>
                  <a:spcAft>
                    <a:spcPct val="0"/>
                  </a:spcAft>
                  <a:defRPr/>
                </a:pPr>
                <a:r>
                  <a:rPr lang="en-US" sz="1800" i="1" kern="0" dirty="0">
                    <a:solidFill>
                      <a:srgbClr val="000000"/>
                    </a:solidFill>
                    <a:ea typeface="MS PGothic" panose="020B0600070205080204" pitchFamily="34" charset="-128"/>
                  </a:rPr>
                  <a:t>D</a:t>
                </a:r>
                <a:r>
                  <a:rPr lang="en-US" sz="1800" i="1" kern="0" baseline="-25000" dirty="0">
                    <a:solidFill>
                      <a:srgbClr val="000000"/>
                    </a:solidFill>
                    <a:ea typeface="MS PGothic" panose="020B0600070205080204" pitchFamily="34" charset="-128"/>
                  </a:rPr>
                  <a:t>x</a:t>
                </a:r>
                <a:r>
                  <a:rPr lang="en-US" sz="1800" i="1" kern="0" dirty="0">
                    <a:solidFill>
                      <a:srgbClr val="000000"/>
                    </a:solidFill>
                    <a:ea typeface="MS PGothic" panose="020B0600070205080204" pitchFamily="34" charset="-128"/>
                  </a:rPr>
                  <a:t>(z)</a:t>
                </a:r>
                <a:r>
                  <a:rPr lang="en-US" sz="1800" kern="0" dirty="0">
                    <a:solidFill>
                      <a:srgbClr val="000000"/>
                    </a:solidFill>
                    <a:ea typeface="MS PGothic" panose="020B0600070205080204" pitchFamily="34" charset="-128"/>
                  </a:rPr>
                  <a:t> = 3</a:t>
                </a:r>
                <a:endParaRPr lang="en-US" sz="1800" kern="0" dirty="0">
                  <a:solidFill>
                    <a:srgbClr val="000000"/>
                  </a:solidFill>
                </a:endParaRPr>
              </a:p>
            </p:txBody>
          </p:sp>
        </p:grpSp>
      </p:grpSp>
      <p:grpSp>
        <p:nvGrpSpPr>
          <p:cNvPr id="196" name="Group 195"/>
          <p:cNvGrpSpPr/>
          <p:nvPr/>
        </p:nvGrpSpPr>
        <p:grpSpPr>
          <a:xfrm>
            <a:off x="1732131" y="3996291"/>
            <a:ext cx="376238" cy="367903"/>
            <a:chOff x="2309508" y="4185388"/>
            <a:chExt cx="501650" cy="490538"/>
          </a:xfrm>
        </p:grpSpPr>
        <p:sp>
          <p:nvSpPr>
            <p:cNvPr id="108" name="Oval 11"/>
            <p:cNvSpPr>
              <a:spLocks noChangeArrowheads="1"/>
            </p:cNvSpPr>
            <p:nvPr/>
          </p:nvSpPr>
          <p:spPr bwMode="auto">
            <a:xfrm>
              <a:off x="2314270" y="4429863"/>
              <a:ext cx="496888" cy="128588"/>
            </a:xfrm>
            <a:prstGeom prst="ellipse">
              <a:avLst/>
            </a:prstGeom>
            <a:solidFill>
              <a:srgbClr val="CCCCFF"/>
            </a:solidFill>
            <a:ln w="12700">
              <a:solidFill>
                <a:srgbClr val="000000"/>
              </a:solidFill>
              <a:rou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09" name="Line 12"/>
            <p:cNvSpPr>
              <a:spLocks noChangeShapeType="1"/>
            </p:cNvSpPr>
            <p:nvPr/>
          </p:nvSpPr>
          <p:spPr bwMode="auto">
            <a:xfrm>
              <a:off x="2314270" y="4418751"/>
              <a:ext cx="0" cy="79375"/>
            </a:xfrm>
            <a:prstGeom prst="line">
              <a:avLst/>
            </a:prstGeom>
            <a:noFill/>
            <a:ln w="12700">
              <a:solidFill>
                <a:srgbClr val="000000"/>
              </a:solidFill>
              <a:rou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10" name="Line 13"/>
            <p:cNvSpPr>
              <a:spLocks noChangeShapeType="1"/>
            </p:cNvSpPr>
            <p:nvPr/>
          </p:nvSpPr>
          <p:spPr bwMode="auto">
            <a:xfrm>
              <a:off x="2811158" y="4418751"/>
              <a:ext cx="0" cy="79375"/>
            </a:xfrm>
            <a:prstGeom prst="line">
              <a:avLst/>
            </a:prstGeom>
            <a:noFill/>
            <a:ln w="12700">
              <a:solidFill>
                <a:srgbClr val="000000"/>
              </a:solidFill>
              <a:rou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11" name="Rectangle 14"/>
            <p:cNvSpPr>
              <a:spLocks noChangeArrowheads="1"/>
            </p:cNvSpPr>
            <p:nvPr/>
          </p:nvSpPr>
          <p:spPr bwMode="auto">
            <a:xfrm>
              <a:off x="2314270" y="4418751"/>
              <a:ext cx="492125" cy="77788"/>
            </a:xfrm>
            <a:prstGeom prst="rect">
              <a:avLst/>
            </a:prstGeom>
            <a:solidFill>
              <a:srgbClr val="CCCCFF"/>
            </a:solidFill>
            <a:ln>
              <a:noFill/>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12" name="Oval 15"/>
            <p:cNvSpPr>
              <a:spLocks noChangeArrowheads="1"/>
            </p:cNvSpPr>
            <p:nvPr/>
          </p:nvSpPr>
          <p:spPr bwMode="auto">
            <a:xfrm>
              <a:off x="2309508" y="4325088"/>
              <a:ext cx="496888" cy="150813"/>
            </a:xfrm>
            <a:prstGeom prst="ellipse">
              <a:avLst/>
            </a:prstGeom>
            <a:solidFill>
              <a:srgbClr val="CCCCFF"/>
            </a:solidFill>
            <a:ln w="12700">
              <a:solidFill>
                <a:srgbClr val="000000"/>
              </a:solidFill>
              <a:rou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nvGrpSpPr>
            <p:cNvPr id="144" name="Group 51"/>
            <p:cNvGrpSpPr/>
            <p:nvPr/>
          </p:nvGrpSpPr>
          <p:grpSpPr bwMode="auto">
            <a:xfrm>
              <a:off x="2379499" y="4185388"/>
              <a:ext cx="396592" cy="490538"/>
              <a:chOff x="2932" y="2395"/>
              <a:chExt cx="251" cy="309"/>
            </a:xfrm>
          </p:grpSpPr>
          <p:sp>
            <p:nvSpPr>
              <p:cNvPr id="164" name="Rectangle 52"/>
              <p:cNvSpPr>
                <a:spLocks noChangeArrowheads="1"/>
              </p:cNvSpPr>
              <p:nvPr/>
            </p:nvSpPr>
            <p:spPr bwMode="auto">
              <a:xfrm>
                <a:off x="2982" y="2490"/>
                <a:ext cx="144" cy="132"/>
              </a:xfrm>
              <a:prstGeom prst="rect">
                <a:avLst/>
              </a:prstGeom>
              <a:solidFill>
                <a:srgbClr val="CCCCFF"/>
              </a:solidFill>
              <a:ln>
                <a:noFill/>
              </a:ln>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65" name="Text Box 53"/>
              <p:cNvSpPr txBox="1">
                <a:spLocks noChangeArrowheads="1"/>
              </p:cNvSpPr>
              <p:nvPr/>
            </p:nvSpPr>
            <p:spPr bwMode="auto">
              <a:xfrm>
                <a:off x="2932" y="2395"/>
                <a:ext cx="251" cy="309"/>
              </a:xfrm>
              <a:prstGeom prst="rect">
                <a:avLst/>
              </a:prstGeom>
              <a:noFill/>
              <a:ln>
                <a:noFill/>
              </a:ln>
            </p:spPr>
            <p:txBody>
              <a:bodyPr wrap="none">
                <a:spAutoFit/>
              </a:bodyPr>
              <a:lstStyle>
                <a:lvl1pPr>
                  <a:defRPr sz="2400">
                    <a:solidFill>
                      <a:schemeClr val="tx1"/>
                    </a:solidFill>
                    <a:latin typeface="Arial" panose="020B0604020202020204" pitchFamily="34" charset="0"/>
                    <a:ea typeface="MS PGothic" panose="020B0600070205080204" pitchFamily="34" charset="-128"/>
                    <a:cs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defRPr/>
                </a:pPr>
                <a:r>
                  <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x</a:t>
                </a: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sp>
        <p:nvSpPr>
          <p:cNvPr id="197" name="Text Box 74"/>
          <p:cNvSpPr txBox="1">
            <a:spLocks noChangeArrowheads="1"/>
          </p:cNvSpPr>
          <p:nvPr/>
        </p:nvSpPr>
        <p:spPr bwMode="auto">
          <a:xfrm>
            <a:off x="5584733" y="3812850"/>
            <a:ext cx="1922780" cy="922020"/>
          </a:xfrm>
          <a:prstGeom prst="rect">
            <a:avLst/>
          </a:prstGeom>
          <a:noFill/>
          <a:ln>
            <a:noFill/>
          </a:ln>
        </p:spPr>
        <p:txBody>
          <a:bodyPr wrap="none">
            <a:spAutoFit/>
          </a:bodyPr>
          <a:lstStyle>
            <a:lvl1pPr>
              <a:defRPr sz="2400">
                <a:solidFill>
                  <a:schemeClr val="tx1"/>
                </a:solidFill>
                <a:latin typeface="Arial" panose="020B0604020202020204" pitchFamily="34" charset="0"/>
                <a:ea typeface="MS PGothic" panose="020B0600070205080204" pitchFamily="34" charset="-128"/>
                <a:cs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 min {2 + 5,</a:t>
            </a: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a:p>
            <a:pPr marL="0" marR="0" lvl="0" indent="0" defTabSz="914400" eaLnBrk="0" fontAlgn="base" latinLnBrk="0" hangingPunct="0">
              <a:lnSpc>
                <a:spcPct val="100000"/>
              </a:lnSpc>
              <a:spcBef>
                <a:spcPct val="0"/>
              </a:spcBef>
              <a:spcAft>
                <a:spcPct val="0"/>
              </a:spcAft>
              <a:buClrTx/>
              <a:buSzTx/>
              <a:buFontTx/>
              <a:buNone/>
              <a:defRPr/>
            </a:pPr>
            <a:r>
              <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           1 + 3,</a:t>
            </a: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a:p>
            <a:pPr marL="0" marR="0" lvl="0" indent="0" defTabSz="914400" eaLnBrk="0" fontAlgn="base" latinLnBrk="0" hangingPunct="0">
              <a:lnSpc>
                <a:spcPct val="100000"/>
              </a:lnSpc>
              <a:spcBef>
                <a:spcPct val="0"/>
              </a:spcBef>
              <a:spcAft>
                <a:spcPct val="0"/>
              </a:spcAft>
              <a:buClrTx/>
              <a:buSzTx/>
              <a:buFontTx/>
              <a:buNone/>
              <a:defRPr/>
            </a:pPr>
            <a:r>
              <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           5 + 3}  = 4</a:t>
            </a: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nvGrpSpPr>
          <p:cNvPr id="204" name="Group 203"/>
          <p:cNvGrpSpPr/>
          <p:nvPr/>
        </p:nvGrpSpPr>
        <p:grpSpPr>
          <a:xfrm>
            <a:off x="4703199" y="2916215"/>
            <a:ext cx="3582768" cy="2818827"/>
            <a:chOff x="6270932" y="2745287"/>
            <a:chExt cx="4777024" cy="3758436"/>
          </a:xfrm>
        </p:grpSpPr>
        <p:sp>
          <p:nvSpPr>
            <p:cNvPr id="172" name="Text Box 75"/>
            <p:cNvSpPr txBox="1">
              <a:spLocks noChangeArrowheads="1"/>
            </p:cNvSpPr>
            <p:nvPr/>
          </p:nvSpPr>
          <p:spPr bwMode="auto">
            <a:xfrm>
              <a:off x="6270932" y="5284523"/>
              <a:ext cx="4777024" cy="1219200"/>
            </a:xfrm>
            <a:prstGeom prst="rect">
              <a:avLst/>
            </a:prstGeom>
            <a:noFill/>
            <a:ln>
              <a:noFill/>
            </a:ln>
          </p:spPr>
          <p:txBody>
            <a:bodyPr wrap="square">
              <a:spAutoFit/>
            </a:bodyPr>
            <a:lstStyle>
              <a:lvl1pPr>
                <a:defRPr sz="2400">
                  <a:solidFill>
                    <a:schemeClr val="tx1"/>
                  </a:solidFill>
                  <a:latin typeface="Arial" panose="020B0604020202020204" pitchFamily="34" charset="0"/>
                  <a:ea typeface="MS PGothic" panose="020B0600070205080204" pitchFamily="34" charset="-128"/>
                  <a:cs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0" fontAlgn="base" hangingPunct="0">
                <a:lnSpc>
                  <a:spcPct val="85000"/>
                </a:lnSpc>
                <a:spcBef>
                  <a:spcPct val="0"/>
                </a:spcBef>
                <a:spcAft>
                  <a:spcPct val="0"/>
                </a:spcAft>
              </a:pPr>
              <a:r>
                <a:rPr lang="en-US" sz="2100" i="1" dirty="0">
                  <a:solidFill>
                    <a:srgbClr val="000000"/>
                  </a:solidFill>
                  <a:latin typeface="+mn-lt"/>
                </a:rPr>
                <a:t>node achieving minimum (x) is next hop on estimated least-cost path to destination (z)</a:t>
              </a:r>
              <a:endParaRPr lang="en-US" sz="2100" i="1" dirty="0">
                <a:solidFill>
                  <a:srgbClr val="000000"/>
                </a:solidFill>
                <a:latin typeface="+mn-lt"/>
              </a:endParaRPr>
            </a:p>
          </p:txBody>
        </p:sp>
        <p:grpSp>
          <p:nvGrpSpPr>
            <p:cNvPr id="203" name="Group 202"/>
            <p:cNvGrpSpPr/>
            <p:nvPr/>
          </p:nvGrpSpPr>
          <p:grpSpPr>
            <a:xfrm>
              <a:off x="6465518" y="2745287"/>
              <a:ext cx="3645073" cy="2469715"/>
              <a:chOff x="6465518" y="2745287"/>
              <a:chExt cx="3645073" cy="2469715"/>
            </a:xfrm>
          </p:grpSpPr>
          <p:sp>
            <p:nvSpPr>
              <p:cNvPr id="200" name="Oval 199"/>
              <p:cNvSpPr/>
              <p:nvPr/>
            </p:nvSpPr>
            <p:spPr>
              <a:xfrm>
                <a:off x="6465518" y="2745287"/>
                <a:ext cx="874734" cy="613776"/>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00" dirty="0"/>
              </a:p>
            </p:txBody>
          </p:sp>
          <p:sp>
            <p:nvSpPr>
              <p:cNvPr id="201" name="Oval 200"/>
              <p:cNvSpPr/>
              <p:nvPr/>
            </p:nvSpPr>
            <p:spPr>
              <a:xfrm>
                <a:off x="9235857" y="4601226"/>
                <a:ext cx="874734" cy="613776"/>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00" dirty="0"/>
              </a:p>
            </p:txBody>
          </p:sp>
          <p:sp>
            <p:nvSpPr>
              <p:cNvPr id="202" name="Oval 201"/>
              <p:cNvSpPr/>
              <p:nvPr/>
            </p:nvSpPr>
            <p:spPr>
              <a:xfrm>
                <a:off x="8098076" y="3187872"/>
                <a:ext cx="1722329" cy="482254"/>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00" dirty="0"/>
              </a:p>
            </p:txBody>
          </p:sp>
        </p:gr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50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down)">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95"/>
                                        </p:tgtEl>
                                        <p:attrNameLst>
                                          <p:attrName>style.visibility</p:attrName>
                                        </p:attrNameLst>
                                      </p:cBhvr>
                                      <p:to>
                                        <p:strVal val="visible"/>
                                      </p:to>
                                    </p:set>
                                    <p:animEffect transition="in" filter="wipe(up)">
                                      <p:cBhvr>
                                        <p:cTn id="17" dur="500"/>
                                        <p:tgtEl>
                                          <p:spTgt spid="19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87"/>
                                        </p:tgtEl>
                                        <p:attrNameLst>
                                          <p:attrName>style.visibility</p:attrName>
                                        </p:attrNameLst>
                                      </p:cBhvr>
                                      <p:to>
                                        <p:strVal val="visible"/>
                                      </p:to>
                                    </p:set>
                                    <p:animEffect transition="in" filter="wipe(down)">
                                      <p:cBhvr>
                                        <p:cTn id="22" dur="500"/>
                                        <p:tgtEl>
                                          <p:spTgt spid="18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98"/>
                                        </p:tgtEl>
                                        <p:attrNameLst>
                                          <p:attrName>style.visibility</p:attrName>
                                        </p:attrNameLst>
                                      </p:cBhvr>
                                      <p:to>
                                        <p:strVal val="visible"/>
                                      </p:to>
                                    </p:set>
                                    <p:animEffect transition="in" filter="dissolve">
                                      <p:cBhvr>
                                        <p:cTn id="27" dur="500"/>
                                        <p:tgtEl>
                                          <p:spTgt spid="198"/>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97"/>
                                        </p:tgtEl>
                                        <p:attrNameLst>
                                          <p:attrName>style.visibility</p:attrName>
                                        </p:attrNameLst>
                                      </p:cBhvr>
                                      <p:to>
                                        <p:strVal val="visible"/>
                                      </p:to>
                                    </p:set>
                                    <p:animEffect transition="in" filter="dissolve">
                                      <p:cBhvr>
                                        <p:cTn id="32" dur="500"/>
                                        <p:tgtEl>
                                          <p:spTgt spid="197"/>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04"/>
                                        </p:tgtEl>
                                        <p:attrNameLst>
                                          <p:attrName>style.visibility</p:attrName>
                                        </p:attrNameLst>
                                      </p:cBhvr>
                                      <p:to>
                                        <p:strVal val="visible"/>
                                      </p:to>
                                    </p:set>
                                    <p:animEffect transition="in" filter="dissolve">
                                      <p:cBhvr>
                                        <p:cTn id="37" dur="500"/>
                                        <p:tgtEl>
                                          <p:spTgt spid="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9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AB98686E-928F-4170-B955-2F85208C532D}"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Network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0660"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70661" name="Rectangle 2"/>
          <p:cNvSpPr>
            <a:spLocks noGrp="1"/>
          </p:cNvSpPr>
          <p:nvPr>
            <p:ph type="title"/>
          </p:nvPr>
        </p:nvSpPr>
        <p:spPr>
          <a:xfrm>
            <a:off x="0" y="0"/>
            <a:ext cx="9144000" cy="1285875"/>
          </a:xfrm>
        </p:spPr>
        <p:txBody>
          <a:bodyPr vert="horz" wrap="square" lIns="91440" tIns="45720" rIns="91440" bIns="45720" anchor="ctr" anchorCtr="0"/>
          <a:p>
            <a:pPr eaLnBrk="1" hangingPunct="1"/>
            <a:r>
              <a:rPr lang="en-US" altLang="zh-CN" sz="4000" b="1" dirty="0">
                <a:ea typeface="宋体" panose="02010600030101010101" pitchFamily="2" charset="-122"/>
              </a:rPr>
              <a:t>Distance Vector Routing</a:t>
            </a:r>
            <a:br>
              <a:rPr lang="en-US" altLang="zh-CN" sz="4000" b="1" dirty="0">
                <a:ea typeface="宋体" panose="02010600030101010101" pitchFamily="2" charset="-122"/>
              </a:rPr>
            </a:br>
            <a:r>
              <a:rPr lang="zh-CN" altLang="en-US" sz="4000" b="1" dirty="0">
                <a:ea typeface="黑体" panose="02010609060101010101" pitchFamily="49" charset="-122"/>
              </a:rPr>
              <a:t>距离矢量路由选择</a:t>
            </a:r>
            <a:endParaRPr lang="zh-CN" altLang="en-US" sz="4000" b="1" dirty="0">
              <a:ea typeface="黑体" panose="02010609060101010101" pitchFamily="49" charset="-122"/>
            </a:endParaRPr>
          </a:p>
        </p:txBody>
      </p:sp>
      <p:sp>
        <p:nvSpPr>
          <p:cNvPr id="70662" name="Rectangle 3"/>
          <p:cNvSpPr>
            <a:spLocks noGrp="1"/>
          </p:cNvSpPr>
          <p:nvPr>
            <p:ph idx="1"/>
          </p:nvPr>
        </p:nvSpPr>
        <p:spPr>
          <a:xfrm>
            <a:off x="447675" y="1370013"/>
            <a:ext cx="8391525" cy="4592637"/>
          </a:xfrm>
        </p:spPr>
        <p:txBody>
          <a:bodyPr vert="horz" wrap="square" lIns="91440" tIns="45720" rIns="91440" bIns="45720" anchor="t" anchorCtr="0"/>
          <a:p>
            <a:pPr eaLnBrk="1" hangingPunct="1">
              <a:spcBef>
                <a:spcPct val="10000"/>
              </a:spcBef>
              <a:spcAft>
                <a:spcPct val="10000"/>
              </a:spcAft>
              <a:buFontTx/>
              <a:buBlip>
                <a:blip r:embed="rId1"/>
              </a:buBlip>
            </a:pPr>
            <a:r>
              <a:rPr lang="en-US" altLang="zh-CN" sz="3200" b="1" dirty="0">
                <a:ea typeface="宋体" panose="02010600030101010101" pitchFamily="2" charset="-122"/>
              </a:rPr>
              <a:t>Distance vector routing works in theory. However, it has a serious drawback</a:t>
            </a:r>
            <a:r>
              <a:rPr lang="zh-CN" altLang="en-US" sz="3200" b="1" dirty="0">
                <a:latin typeface="黑体" panose="02010609060101010101" pitchFamily="49" charset="-122"/>
                <a:ea typeface="黑体" panose="02010609060101010101" pitchFamily="49" charset="-122"/>
              </a:rPr>
              <a:t> </a:t>
            </a:r>
            <a:r>
              <a:rPr lang="en-US" altLang="zh-CN" sz="3200" b="1" dirty="0">
                <a:ea typeface="宋体" panose="02010600030101010101" pitchFamily="2" charset="-122"/>
              </a:rPr>
              <a:t>in practice……</a:t>
            </a:r>
            <a:r>
              <a:rPr lang="zh-CN" altLang="en-US" sz="3200" b="1" dirty="0">
                <a:ea typeface="黑体" panose="02010609060101010101" pitchFamily="49" charset="-122"/>
              </a:rPr>
              <a:t>理论上可以工作，但实际上存在</a:t>
            </a:r>
            <a:r>
              <a:rPr lang="zh-CN" altLang="en-US" sz="3200" b="1" dirty="0">
                <a:latin typeface="黑体" panose="02010609060101010101" pitchFamily="49" charset="-122"/>
                <a:ea typeface="黑体" panose="02010609060101010101" pitchFamily="49" charset="-122"/>
              </a:rPr>
              <a:t>致命的缺点</a:t>
            </a:r>
            <a:r>
              <a:rPr lang="en-US" altLang="zh-CN" sz="3200" b="1" dirty="0">
                <a:ea typeface="宋体" panose="02010600030101010101" pitchFamily="2" charset="-122"/>
              </a:rPr>
              <a:t>. </a:t>
            </a:r>
            <a:endParaRPr lang="en-US" altLang="zh-CN" sz="3200" b="1" dirty="0">
              <a:ea typeface="宋体" panose="02010600030101010101" pitchFamily="2" charset="-122"/>
            </a:endParaRPr>
          </a:p>
          <a:p>
            <a:pPr eaLnBrk="1" hangingPunct="1">
              <a:spcBef>
                <a:spcPct val="10000"/>
              </a:spcBef>
              <a:spcAft>
                <a:spcPct val="10000"/>
              </a:spcAft>
              <a:buFontTx/>
              <a:buBlip>
                <a:blip r:embed="rId1"/>
              </a:buBlip>
            </a:pPr>
            <a:r>
              <a:rPr lang="en-US" altLang="zh-CN" sz="3200" b="1" dirty="0">
                <a:ea typeface="宋体" panose="02010600030101010101" pitchFamily="2" charset="-122"/>
              </a:rPr>
              <a:t>G</a:t>
            </a:r>
            <a:r>
              <a:rPr lang="en-US" altLang="en-US" sz="3200" b="1" dirty="0">
                <a:ea typeface="宋体" panose="02010600030101010101" pitchFamily="2" charset="-122"/>
              </a:rPr>
              <a:t>ood news travels fast </a:t>
            </a:r>
            <a:r>
              <a:rPr lang="en-US" altLang="zh-CN" sz="3200" b="1" dirty="0">
                <a:ea typeface="宋体" panose="02010600030101010101" pitchFamily="2" charset="-122"/>
              </a:rPr>
              <a:t>, </a:t>
            </a:r>
            <a:r>
              <a:rPr lang="en-US" altLang="en-US" sz="3200" b="1" dirty="0">
                <a:ea typeface="宋体" panose="02010600030101010101" pitchFamily="2" charset="-122"/>
              </a:rPr>
              <a:t>bad news travels slow</a:t>
            </a:r>
            <a:r>
              <a:rPr lang="zh-CN" altLang="en-US" sz="3200" b="1" dirty="0">
                <a:ea typeface="黑体" panose="02010609060101010101" pitchFamily="49" charset="-122"/>
              </a:rPr>
              <a:t>好消息传播快，坏消息传播慢</a:t>
            </a:r>
            <a:r>
              <a:rPr lang="zh-CN" altLang="en-US" sz="3200" b="1" dirty="0">
                <a:ea typeface="宋体" panose="02010600030101010101" pitchFamily="2" charset="-122"/>
              </a:rPr>
              <a:t>。 </a:t>
            </a:r>
            <a:endParaRPr lang="zh-CN" altLang="en-US" sz="3200" b="1" dirty="0">
              <a:ea typeface="宋体" panose="02010600030101010101" pitchFamily="2" charset="-122"/>
            </a:endParaRPr>
          </a:p>
          <a:p>
            <a:pPr eaLnBrk="1" hangingPunct="1">
              <a:spcBef>
                <a:spcPct val="10000"/>
              </a:spcBef>
              <a:spcAft>
                <a:spcPct val="10000"/>
              </a:spcAft>
              <a:buFontTx/>
              <a:buBlip>
                <a:blip r:embed="rId1"/>
              </a:buBlip>
            </a:pPr>
            <a:r>
              <a:rPr lang="en-US" altLang="zh-CN" sz="3200" b="1" dirty="0">
                <a:ea typeface="宋体" panose="02010600030101010101" pitchFamily="2" charset="-122"/>
              </a:rPr>
              <a:t>The Count-to-Infinity Problem </a:t>
            </a:r>
            <a:r>
              <a:rPr lang="zh-CN" altLang="en-US" sz="3200" b="1" dirty="0">
                <a:ea typeface="黑体" panose="02010609060101010101" pitchFamily="49" charset="-122"/>
              </a:rPr>
              <a:t>无穷计算问题</a:t>
            </a:r>
            <a:r>
              <a:rPr lang="en-US" altLang="zh-CN" sz="3200" b="1" dirty="0">
                <a:ea typeface="宋体" panose="02010600030101010101" pitchFamily="2" charset="-122"/>
              </a:rPr>
              <a:t> </a:t>
            </a:r>
            <a:endParaRPr lang="en-US" altLang="zh-CN" sz="3200" b="1" dirty="0">
              <a:ea typeface="宋体" panose="02010600030101010101" pitchFamily="2" charset="-122"/>
            </a:endParaRPr>
          </a:p>
        </p:txBody>
      </p:sp>
      <p:pic>
        <p:nvPicPr>
          <p:cNvPr id="70663" name="Picture 4" descr="5-10"/>
          <p:cNvPicPr>
            <a:picLocks noChangeAspect="1"/>
          </p:cNvPicPr>
          <p:nvPr/>
        </p:nvPicPr>
        <p:blipFill>
          <a:blip r:embed="rId2"/>
          <a:stretch>
            <a:fillRect/>
          </a:stretch>
        </p:blipFill>
        <p:spPr>
          <a:xfrm>
            <a:off x="779463" y="5467350"/>
            <a:ext cx="8031162" cy="1390650"/>
          </a:xfrm>
          <a:prstGeom prst="rect">
            <a:avLst/>
          </a:prstGeom>
          <a:noFill/>
          <a:ln w="9525">
            <a:noFill/>
          </a:ln>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921B6A4D-961A-4275-903A-1C97EB7DFCA9}"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Network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6804"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76805" name="Rectangle 2"/>
          <p:cNvSpPr>
            <a:spLocks noGrp="1"/>
          </p:cNvSpPr>
          <p:nvPr>
            <p:ph type="title"/>
          </p:nvPr>
        </p:nvSpPr>
        <p:spPr>
          <a:xfrm>
            <a:off x="0" y="0"/>
            <a:ext cx="9144000" cy="1295400"/>
          </a:xfrm>
        </p:spPr>
        <p:txBody>
          <a:bodyPr vert="horz" wrap="square" lIns="91440" tIns="45720" rIns="91440" bIns="45720" anchor="ctr" anchorCtr="0"/>
          <a:p>
            <a:pPr eaLnBrk="1" hangingPunct="1"/>
            <a:r>
              <a:rPr lang="en-US" altLang="zh-CN" sz="4000" b="1" dirty="0">
                <a:ea typeface="宋体" panose="02010600030101010101" pitchFamily="2" charset="-122"/>
              </a:rPr>
              <a:t>Link State Routing</a:t>
            </a:r>
            <a:br>
              <a:rPr lang="en-US" altLang="zh-CN" sz="4000" b="1" dirty="0">
                <a:ea typeface="宋体" panose="02010600030101010101" pitchFamily="2" charset="-122"/>
              </a:rPr>
            </a:br>
            <a:r>
              <a:rPr lang="zh-CN" altLang="en-US" sz="4000" b="1" dirty="0">
                <a:ea typeface="黑体" panose="02010609060101010101" pitchFamily="49" charset="-122"/>
              </a:rPr>
              <a:t>链路状态路由选择</a:t>
            </a:r>
            <a:endParaRPr lang="en-US" altLang="zh-CN" sz="4000" b="1" dirty="0">
              <a:ea typeface="黑体" panose="02010609060101010101" pitchFamily="49" charset="-122"/>
            </a:endParaRPr>
          </a:p>
        </p:txBody>
      </p:sp>
      <p:sp>
        <p:nvSpPr>
          <p:cNvPr id="76806" name="Rectangle 3"/>
          <p:cNvSpPr>
            <a:spLocks noGrp="1"/>
          </p:cNvSpPr>
          <p:nvPr>
            <p:ph idx="1"/>
          </p:nvPr>
        </p:nvSpPr>
        <p:spPr>
          <a:xfrm>
            <a:off x="276225" y="2557463"/>
            <a:ext cx="8867775" cy="3656012"/>
          </a:xfrm>
        </p:spPr>
        <p:txBody>
          <a:bodyPr vert="horz" wrap="square" lIns="91440" tIns="45720" rIns="91440" bIns="45720" anchor="t" anchorCtr="0"/>
          <a:p>
            <a:pPr lvl="1" eaLnBrk="1" hangingPunct="1">
              <a:spcAft>
                <a:spcPct val="20000"/>
              </a:spcAft>
              <a:buFont typeface="Wingdings" panose="05000000000000000000" pitchFamily="2" charset="2"/>
              <a:buChar char="l"/>
            </a:pPr>
            <a:r>
              <a:rPr lang="en-US" altLang="zh-CN" sz="3200" b="1" dirty="0">
                <a:ea typeface="宋体" panose="02010600030101010101" pitchFamily="2" charset="-122"/>
              </a:rPr>
              <a:t>the algorithm often takes too long to converge </a:t>
            </a:r>
            <a:r>
              <a:rPr lang="zh-CN" altLang="en-US" sz="3200" b="1" dirty="0">
                <a:ea typeface="黑体" panose="02010609060101010101" pitchFamily="49" charset="-122"/>
              </a:rPr>
              <a:t>收敛</a:t>
            </a:r>
            <a:r>
              <a:rPr lang="en-US" altLang="zh-CN" sz="3200" b="1" dirty="0">
                <a:ea typeface="宋体" panose="02010600030101010101" pitchFamily="2" charset="-122"/>
              </a:rPr>
              <a:t>, due to the count-to-infinity problem</a:t>
            </a:r>
            <a:endParaRPr lang="en-US" altLang="zh-CN" sz="3200" b="1" dirty="0">
              <a:ea typeface="宋体" panose="02010600030101010101" pitchFamily="2" charset="-122"/>
            </a:endParaRPr>
          </a:p>
          <a:p>
            <a:pPr lvl="1" eaLnBrk="1" hangingPunct="1">
              <a:spcAft>
                <a:spcPct val="20000"/>
              </a:spcAft>
              <a:buFont typeface="Wingdings" panose="05000000000000000000" pitchFamily="2" charset="2"/>
              <a:buChar char="l"/>
            </a:pPr>
            <a:r>
              <a:rPr lang="en-US" altLang="zh-CN" sz="3200" b="1" dirty="0">
                <a:ea typeface="宋体" panose="02010600030101010101" pitchFamily="2" charset="-122"/>
              </a:rPr>
              <a:t>without consideration of the line bandwidth when choosing routes;</a:t>
            </a:r>
            <a:endParaRPr lang="en-US" altLang="zh-CN" sz="3200" b="1" dirty="0">
              <a:ea typeface="宋体" panose="02010600030101010101" pitchFamily="2" charset="-122"/>
            </a:endParaRPr>
          </a:p>
          <a:p>
            <a:pPr eaLnBrk="1" hangingPunct="1">
              <a:spcAft>
                <a:spcPct val="20000"/>
              </a:spcAft>
              <a:buNone/>
            </a:pPr>
            <a:r>
              <a:rPr lang="en-US" altLang="zh-CN" sz="3200" b="1" dirty="0">
                <a:solidFill>
                  <a:srgbClr val="FF3300"/>
                </a:solidFill>
                <a:ea typeface="宋体" panose="02010600030101010101" pitchFamily="2" charset="-122"/>
                <a:sym typeface="Wingdings" panose="05000000000000000000" pitchFamily="2" charset="2"/>
              </a:rPr>
              <a:t> </a:t>
            </a:r>
            <a:r>
              <a:rPr lang="en-US" altLang="zh-CN" sz="3200" b="1" dirty="0">
                <a:ea typeface="宋体" panose="02010600030101010101" pitchFamily="2" charset="-122"/>
                <a:sym typeface="Wingdings" panose="05000000000000000000" pitchFamily="2" charset="2"/>
              </a:rPr>
              <a:t>in 1979,</a:t>
            </a:r>
            <a:r>
              <a:rPr lang="en-US" altLang="zh-CN" sz="3200" b="1" dirty="0">
                <a:ea typeface="宋体" panose="02010600030101010101" pitchFamily="2" charset="-122"/>
              </a:rPr>
              <a:t> </a:t>
            </a:r>
            <a:r>
              <a:rPr lang="en-US" altLang="zh-CN" sz="3200" b="1" dirty="0">
                <a:ea typeface="宋体" panose="02010600030101010101" pitchFamily="2" charset="-122"/>
                <a:sym typeface="Wingdings" panose="05000000000000000000" pitchFamily="2" charset="2"/>
              </a:rPr>
              <a:t>it was replaced by link state routing</a:t>
            </a:r>
            <a:endParaRPr lang="en-US" altLang="zh-CN" sz="3200" b="1" dirty="0">
              <a:ea typeface="宋体" panose="02010600030101010101" pitchFamily="2" charset="-122"/>
              <a:sym typeface="Wingdings" panose="05000000000000000000" pitchFamily="2" charset="2"/>
            </a:endParaRPr>
          </a:p>
        </p:txBody>
      </p:sp>
      <p:sp>
        <p:nvSpPr>
          <p:cNvPr id="76807" name="Text Box 5"/>
          <p:cNvSpPr txBox="1"/>
          <p:nvPr/>
        </p:nvSpPr>
        <p:spPr>
          <a:xfrm>
            <a:off x="209550" y="1362075"/>
            <a:ext cx="8715375" cy="1190625"/>
          </a:xfrm>
          <a:prstGeom prst="rect">
            <a:avLst/>
          </a:prstGeom>
          <a:noFill/>
          <a:ln w="9525">
            <a:noFill/>
          </a:ln>
        </p:spPr>
        <p:txBody>
          <a:bodyPr>
            <a:spAutoFit/>
          </a:bodyPr>
          <a:p>
            <a:pPr eaLnBrk="1" hangingPunct="1">
              <a:spcBef>
                <a:spcPct val="50000"/>
              </a:spcBef>
            </a:pPr>
            <a:r>
              <a:rPr lang="en-US" altLang="zh-CN" sz="3600" b="1" dirty="0">
                <a:latin typeface="Times New Roman" panose="02020603050405020304" pitchFamily="18" charset="0"/>
                <a:ea typeface="宋体" panose="02010600030101010101" pitchFamily="2" charset="-122"/>
              </a:rPr>
              <a:t>The primary disadvantages of Distance Vector Routing:</a:t>
            </a:r>
            <a:endParaRPr lang="zh-CN" altLang="en-US" sz="3600" b="1" dirty="0">
              <a:latin typeface="Times New Roman" panose="02020603050405020304" pitchFamily="18" charset="0"/>
              <a:ea typeface="宋体" panose="02010600030101010101" pitchFamily="2" charset="-122"/>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0AD02B51-C005-416D-ACD7-F8CED58192E6}"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Network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0116"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90117" name="Rectangle 2"/>
          <p:cNvSpPr>
            <a:spLocks noGrp="1"/>
          </p:cNvSpPr>
          <p:nvPr>
            <p:ph type="title"/>
          </p:nvPr>
        </p:nvSpPr>
        <p:spPr>
          <a:xfrm>
            <a:off x="0" y="0"/>
            <a:ext cx="9144000" cy="1295400"/>
          </a:xfrm>
        </p:spPr>
        <p:txBody>
          <a:bodyPr vert="horz" wrap="square" lIns="91440" tIns="45720" rIns="91440" bIns="45720" anchor="ctr" anchorCtr="0"/>
          <a:p>
            <a:pPr eaLnBrk="1" hangingPunct="1"/>
            <a:r>
              <a:rPr lang="en-US" altLang="zh-CN" sz="4000" b="1" dirty="0">
                <a:ea typeface="宋体" panose="02010600030101010101" pitchFamily="2" charset="-122"/>
              </a:rPr>
              <a:t>Link State Routing</a:t>
            </a:r>
            <a:br>
              <a:rPr lang="en-US" altLang="zh-CN" sz="4000" b="1" dirty="0">
                <a:ea typeface="宋体" panose="02010600030101010101" pitchFamily="2" charset="-122"/>
              </a:rPr>
            </a:br>
            <a:r>
              <a:rPr lang="zh-CN" altLang="en-US" sz="4000" b="1" dirty="0">
                <a:ea typeface="黑体" panose="02010609060101010101" pitchFamily="49" charset="-122"/>
              </a:rPr>
              <a:t>链路状态路由选择</a:t>
            </a:r>
            <a:endParaRPr lang="en-US" altLang="zh-CN" sz="4000" b="1" dirty="0">
              <a:ea typeface="黑体" panose="02010609060101010101" pitchFamily="49" charset="-122"/>
            </a:endParaRPr>
          </a:p>
        </p:txBody>
      </p:sp>
      <p:sp>
        <p:nvSpPr>
          <p:cNvPr id="90118" name="Rectangle 3"/>
          <p:cNvSpPr>
            <a:spLocks noGrp="1"/>
          </p:cNvSpPr>
          <p:nvPr>
            <p:ph idx="1"/>
          </p:nvPr>
        </p:nvSpPr>
        <p:spPr>
          <a:xfrm>
            <a:off x="542925" y="1695450"/>
            <a:ext cx="8601075" cy="2192338"/>
          </a:xfrm>
        </p:spPr>
        <p:txBody>
          <a:bodyPr vert="horz" wrap="square" lIns="91440" tIns="45720" rIns="91440" bIns="45720" anchor="t" anchorCtr="0"/>
          <a:p>
            <a:pPr eaLnBrk="1" hangingPunct="1">
              <a:spcBef>
                <a:spcPct val="5000"/>
              </a:spcBef>
              <a:buNone/>
            </a:pPr>
            <a:r>
              <a:rPr lang="en-US" altLang="zh-CN" sz="3200" b="1" dirty="0">
                <a:solidFill>
                  <a:srgbClr val="0000FF"/>
                </a:solidFill>
                <a:ea typeface="宋体" panose="02010600030101010101" pitchFamily="2" charset="-122"/>
              </a:rPr>
              <a:t>Advantages:</a:t>
            </a:r>
            <a:r>
              <a:rPr lang="en-US" altLang="zh-CN" sz="3200" b="1" dirty="0">
                <a:ea typeface="宋体" panose="02010600030101010101" pitchFamily="2" charset="-122"/>
              </a:rPr>
              <a:t> </a:t>
            </a:r>
            <a:endParaRPr lang="en-US" altLang="zh-CN" sz="3200" b="1" dirty="0">
              <a:ea typeface="宋体" panose="02010600030101010101" pitchFamily="2" charset="-122"/>
            </a:endParaRPr>
          </a:p>
          <a:p>
            <a:pPr eaLnBrk="1" hangingPunct="1">
              <a:spcBef>
                <a:spcPct val="10000"/>
              </a:spcBef>
              <a:spcAft>
                <a:spcPct val="15000"/>
              </a:spcAft>
              <a:buFont typeface="Wingdings" panose="05000000000000000000" pitchFamily="2" charset="2"/>
              <a:buChar char="@"/>
            </a:pPr>
            <a:r>
              <a:rPr lang="en-US" altLang="zh-CN" sz="3200" b="1" dirty="0">
                <a:ea typeface="宋体" panose="02010600030101010101" pitchFamily="2" charset="-122"/>
              </a:rPr>
              <a:t>Good consistency of each router information</a:t>
            </a:r>
            <a:endParaRPr lang="en-US" altLang="zh-CN" sz="3200" b="1" dirty="0">
              <a:ea typeface="宋体" panose="02010600030101010101" pitchFamily="2" charset="-122"/>
            </a:endParaRPr>
          </a:p>
          <a:p>
            <a:pPr eaLnBrk="1" hangingPunct="1">
              <a:spcBef>
                <a:spcPct val="10000"/>
              </a:spcBef>
              <a:spcAft>
                <a:spcPct val="15000"/>
              </a:spcAft>
              <a:buFont typeface="Wingdings" panose="05000000000000000000" pitchFamily="2" charset="2"/>
              <a:buChar char="@"/>
            </a:pPr>
            <a:r>
              <a:rPr lang="en-US" altLang="zh-CN" sz="3200" b="1" dirty="0">
                <a:ea typeface="宋体" panose="02010600030101010101" pitchFamily="2" charset="-122"/>
              </a:rPr>
              <a:t>Quick convergence for good and bad news</a:t>
            </a:r>
            <a:endParaRPr lang="en-US" altLang="zh-CN" sz="3200" b="1" dirty="0">
              <a:ea typeface="宋体" panose="02010600030101010101" pitchFamily="2" charset="-122"/>
            </a:endParaRPr>
          </a:p>
        </p:txBody>
      </p:sp>
      <p:sp>
        <p:nvSpPr>
          <p:cNvPr id="90119" name="Rectangle 4"/>
          <p:cNvSpPr/>
          <p:nvPr/>
        </p:nvSpPr>
        <p:spPr>
          <a:xfrm>
            <a:off x="536575" y="3800475"/>
            <a:ext cx="8607425" cy="2584450"/>
          </a:xfrm>
          <a:prstGeom prst="rect">
            <a:avLst/>
          </a:prstGeom>
          <a:noFill/>
          <a:ln w="9525">
            <a:noFill/>
          </a:ln>
        </p:spPr>
        <p:txBody>
          <a:bodyPr/>
          <a:lstStyle>
            <a:lvl1pPr marL="609600" indent="-609600" algn="l" rtl="0" eaLnBrk="0" fontAlgn="base" hangingPunct="0">
              <a:spcBef>
                <a:spcPct val="20000"/>
              </a:spcBef>
              <a:spcAft>
                <a:spcPct val="0"/>
              </a:spcAft>
              <a:buClr>
                <a:schemeClr val="accent2"/>
              </a:buClr>
              <a:buAutoNum type="alphaLcParenR"/>
              <a:defRPr sz="2400" kern="1200">
                <a:solidFill>
                  <a:schemeClr val="tx1"/>
                </a:solidFill>
                <a:latin typeface="+mn-lt"/>
                <a:ea typeface="+mn-ea"/>
                <a:cs typeface="+mn-cs"/>
              </a:defRPr>
            </a:lvl1pPr>
            <a:lvl2pPr marL="990600" indent="-533400" algn="l" rtl="0" eaLnBrk="0" fontAlgn="base" hangingPunct="0">
              <a:spcBef>
                <a:spcPct val="20000"/>
              </a:spcBef>
              <a:spcAft>
                <a:spcPct val="0"/>
              </a:spcAft>
              <a:buClr>
                <a:schemeClr val="accent2"/>
              </a:buClr>
              <a:buChar char="–"/>
              <a:defRPr sz="2800" kern="1200">
                <a:solidFill>
                  <a:schemeClr val="tx1"/>
                </a:solidFill>
                <a:latin typeface="+mn-lt"/>
                <a:ea typeface="+mn-ea"/>
                <a:cs typeface="+mn-cs"/>
              </a:defRPr>
            </a:lvl2pPr>
            <a:lvl3pPr marL="1371600" indent="-4572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752600" indent="-381000" algn="l" rtl="0" eaLnBrk="0" fontAlgn="base" hangingPunct="0">
              <a:spcBef>
                <a:spcPct val="20000"/>
              </a:spcBef>
              <a:spcAft>
                <a:spcPct val="0"/>
              </a:spcAft>
              <a:buClr>
                <a:schemeClr val="accent2"/>
              </a:buClr>
              <a:buChar char="–"/>
              <a:defRPr sz="2000" kern="1200">
                <a:solidFill>
                  <a:schemeClr val="tx1"/>
                </a:solidFill>
                <a:latin typeface="+mn-lt"/>
                <a:ea typeface="+mn-ea"/>
                <a:cs typeface="+mn-cs"/>
              </a:defRPr>
            </a:lvl4pPr>
            <a:lvl5pPr marL="2209800" indent="-381000" algn="l" rtl="0" eaLnBrk="0" fontAlgn="base" hangingPunct="0">
              <a:spcBef>
                <a:spcPct val="20000"/>
              </a:spcBef>
              <a:spcAft>
                <a:spcPct val="0"/>
              </a:spcAft>
              <a:buClr>
                <a:schemeClr val="accent2"/>
              </a:buClr>
              <a:buChar char="»"/>
              <a:defRPr sz="2000" kern="1200">
                <a:solidFill>
                  <a:schemeClr val="tx1"/>
                </a:solidFill>
                <a:latin typeface="+mn-lt"/>
                <a:ea typeface="+mn-ea"/>
                <a:cs typeface="+mn-cs"/>
              </a:defRPr>
            </a:lvl5pPr>
          </a:lstStyle>
          <a:p>
            <a:pPr marL="609600" lvl="0" indent="-609600" eaLnBrk="1" hangingPunct="1">
              <a:spcBef>
                <a:spcPct val="5000"/>
              </a:spcBef>
              <a:buNone/>
            </a:pPr>
            <a:r>
              <a:rPr lang="en-US" altLang="zh-CN" sz="3200" b="1" dirty="0">
                <a:solidFill>
                  <a:srgbClr val="0000FF"/>
                </a:solidFill>
                <a:ea typeface="宋体" panose="02010600030101010101" pitchFamily="2" charset="-122"/>
              </a:rPr>
              <a:t>Disadvantages: </a:t>
            </a:r>
            <a:endParaRPr lang="en-US" altLang="zh-CN" sz="3200" b="1" dirty="0">
              <a:solidFill>
                <a:srgbClr val="0000FF"/>
              </a:solidFill>
              <a:ea typeface="宋体" panose="02010600030101010101" pitchFamily="2" charset="-122"/>
            </a:endParaRPr>
          </a:p>
          <a:p>
            <a:pPr marL="609600" lvl="0" indent="-609600" eaLnBrk="1" hangingPunct="1">
              <a:spcBef>
                <a:spcPct val="10000"/>
              </a:spcBef>
              <a:spcAft>
                <a:spcPct val="15000"/>
              </a:spcAft>
              <a:buFont typeface="Wingdings" panose="05000000000000000000" pitchFamily="2" charset="2"/>
              <a:buChar char="@"/>
            </a:pPr>
            <a:r>
              <a:rPr lang="en-US" altLang="zh-CN" sz="3200" b="1" dirty="0">
                <a:ea typeface="宋体" panose="02010600030101010101" pitchFamily="2" charset="-122"/>
              </a:rPr>
              <a:t>Each router need large memory to store the input states of other routers</a:t>
            </a:r>
            <a:endParaRPr lang="en-US" altLang="zh-CN" sz="3200" b="1" dirty="0">
              <a:ea typeface="宋体" panose="02010600030101010101" pitchFamily="2" charset="-122"/>
            </a:endParaRPr>
          </a:p>
          <a:p>
            <a:pPr marL="609600" lvl="0" indent="-609600" eaLnBrk="1" hangingPunct="1">
              <a:spcBef>
                <a:spcPct val="10000"/>
              </a:spcBef>
              <a:spcAft>
                <a:spcPct val="15000"/>
              </a:spcAft>
              <a:buFont typeface="Wingdings" panose="05000000000000000000" pitchFamily="2" charset="2"/>
              <a:buChar char="@"/>
            </a:pPr>
            <a:r>
              <a:rPr lang="en-US" altLang="zh-CN" sz="3200" b="1" dirty="0">
                <a:ea typeface="宋体" panose="02010600030101010101" pitchFamily="2" charset="-122"/>
              </a:rPr>
              <a:t>The computation time can be an issue.</a:t>
            </a:r>
            <a:endParaRPr lang="en-US" altLang="zh-CN" sz="3200" b="1" dirty="0">
              <a:ea typeface="宋体" panose="02010600030101010101" pitchFamily="2" charset="-122"/>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ln>
        </p:spPr>
        <p:txBody>
          <a:bodyPr vert="horz" wrap="square" lIns="91440" tIns="45720" rIns="91440" bIns="45720" rtlCol="0" anchor="ctr" anchorCtr="0">
            <a:normAutofit fontScale="90000"/>
          </a:bodyPr>
          <a:lstStyle/>
          <a:p>
            <a:pPr lvl="0" algn="ctr" eaLnBrk="1" hangingPunct="1">
              <a:buClrTx/>
              <a:buSzTx/>
              <a:buFontTx/>
            </a:pPr>
            <a:r>
              <a:rPr lang="en-US" altLang="zh-CN" b="1" dirty="0">
                <a:ea typeface="宋体" panose="02010600030101010101" pitchFamily="2" charset="-122"/>
                <a:sym typeface="+mn-ea"/>
              </a:rPr>
              <a:t>Comparison of LS and DV algorithms</a:t>
            </a:r>
            <a:endParaRPr lang="en-US" altLang="zh-CN" b="1" dirty="0">
              <a:ea typeface="宋体" panose="02010600030101010101" pitchFamily="2" charset="-122"/>
              <a:sym typeface="+mn-ea"/>
            </a:endParaRPr>
          </a:p>
        </p:txBody>
      </p:sp>
      <p:sp>
        <p:nvSpPr>
          <p:cNvPr id="5" name="Slide Number Placeholder 4"/>
          <p:cNvSpPr>
            <a:spLocks noGrp="1"/>
          </p:cNvSpPr>
          <p:nvPr>
            <p:ph type="sldNum" sz="quarter" idx="4"/>
          </p:nvPr>
        </p:nvSpPr>
        <p:spPr/>
        <p:txBody>
          <a:bodyPr/>
          <a:lstStyle/>
          <a:p>
            <a:r>
              <a:rPr lang="en-US" sz="1050" dirty="0"/>
              <a:t>Network Layer: 5-</a:t>
            </a:r>
            <a:fld id="{C4204591-24BD-A542-B9D5-F8D8A88D2FEE}" type="slidenum">
              <a:rPr lang="en-US" sz="1050" smtClean="0"/>
            </a:fld>
            <a:endParaRPr lang="en-US" sz="1050" dirty="0"/>
          </a:p>
        </p:txBody>
      </p:sp>
      <p:sp>
        <p:nvSpPr>
          <p:cNvPr id="80" name="Rectangle 3"/>
          <p:cNvSpPr txBox="1">
            <a:spLocks noChangeArrowheads="1"/>
          </p:cNvSpPr>
          <p:nvPr/>
        </p:nvSpPr>
        <p:spPr>
          <a:xfrm>
            <a:off x="562007" y="1965803"/>
            <a:ext cx="3872207" cy="1211894"/>
          </a:xfrm>
          <a:prstGeom prst="rect">
            <a:avLst/>
          </a:prstGeom>
        </p:spPr>
        <p:txBody>
          <a:bodyPr vert="horz" lIns="68580" tIns="34290" rIns="68580" bIns="34290" rtlCol="0">
            <a:normAutofit lnSpcReduction="10000"/>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charset="0"/>
              <a:buNone/>
            </a:pPr>
            <a:r>
              <a:rPr lang="en-US" sz="2100" dirty="0">
                <a:solidFill>
                  <a:srgbClr val="0000A8"/>
                </a:solidFill>
              </a:rPr>
              <a:t>message complexity</a:t>
            </a:r>
            <a:endParaRPr lang="en-US" sz="2100" dirty="0">
              <a:solidFill>
                <a:srgbClr val="0000A8"/>
              </a:solidFill>
            </a:endParaRPr>
          </a:p>
          <a:p>
            <a:pPr marL="697230" lvl="1" indent="-349250">
              <a:buNone/>
            </a:pPr>
            <a:r>
              <a:rPr lang="en-US" sz="1800" dirty="0">
                <a:solidFill>
                  <a:srgbClr val="0000A8"/>
                </a:solidFill>
              </a:rPr>
              <a:t>LS: </a:t>
            </a:r>
            <a:r>
              <a:rPr lang="en-US" sz="1800" i="1" dirty="0">
                <a:solidFill>
                  <a:srgbClr val="0000A8"/>
                </a:solidFill>
              </a:rPr>
              <a:t>n</a:t>
            </a:r>
            <a:r>
              <a:rPr lang="en-US" sz="1800" dirty="0">
                <a:solidFill>
                  <a:srgbClr val="0000A8"/>
                </a:solidFill>
              </a:rPr>
              <a:t> </a:t>
            </a:r>
            <a:r>
              <a:rPr lang="en-US" sz="1800" dirty="0"/>
              <a:t>routers, O(</a:t>
            </a:r>
            <a:r>
              <a:rPr lang="en-US" sz="1800" i="1" dirty="0"/>
              <a:t>n</a:t>
            </a:r>
            <a:r>
              <a:rPr lang="en-US" sz="1800" i="1" baseline="30000" dirty="0"/>
              <a:t>2</a:t>
            </a:r>
            <a:r>
              <a:rPr lang="en-US" sz="1800" dirty="0"/>
              <a:t>) messages sent  </a:t>
            </a:r>
            <a:endParaRPr lang="en-US" sz="1800" dirty="0"/>
          </a:p>
          <a:p>
            <a:pPr marL="697230" lvl="1" indent="-349250">
              <a:buNone/>
            </a:pPr>
            <a:r>
              <a:rPr lang="en-US" sz="1800" dirty="0">
                <a:solidFill>
                  <a:srgbClr val="0000A8"/>
                </a:solidFill>
              </a:rPr>
              <a:t>DV: </a:t>
            </a:r>
            <a:r>
              <a:rPr lang="en-US" sz="1800" dirty="0"/>
              <a:t>exchange between neighbors; convergence time varies</a:t>
            </a:r>
            <a:endParaRPr lang="en-US" sz="1800" dirty="0"/>
          </a:p>
        </p:txBody>
      </p:sp>
      <p:sp>
        <p:nvSpPr>
          <p:cNvPr id="81" name="Rectangle 3"/>
          <p:cNvSpPr txBox="1">
            <a:spLocks noChangeArrowheads="1"/>
          </p:cNvSpPr>
          <p:nvPr/>
        </p:nvSpPr>
        <p:spPr>
          <a:xfrm>
            <a:off x="554178" y="3393770"/>
            <a:ext cx="3795485" cy="1775564"/>
          </a:xfrm>
          <a:prstGeom prst="rect">
            <a:avLst/>
          </a:prstGeom>
        </p:spPr>
        <p:txBody>
          <a:bodyPr vert="horz" lIns="68580" tIns="34290" rIns="68580" bIns="34290" rtlCol="0">
            <a:normAutofit lnSpcReduction="20000"/>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50000"/>
              </a:spcBef>
              <a:buFont typeface="Wingdings" panose="05000000000000000000" charset="0"/>
              <a:buNone/>
            </a:pPr>
            <a:r>
              <a:rPr lang="en-US" sz="2100" dirty="0">
                <a:solidFill>
                  <a:srgbClr val="0000A8"/>
                </a:solidFill>
              </a:rPr>
              <a:t>speed of convergence</a:t>
            </a:r>
            <a:endParaRPr lang="en-US" sz="2100" dirty="0">
              <a:solidFill>
                <a:srgbClr val="0000A8"/>
              </a:solidFill>
            </a:endParaRPr>
          </a:p>
          <a:p>
            <a:pPr marL="697230" indent="-349250">
              <a:spcBef>
                <a:spcPts val="600"/>
              </a:spcBef>
              <a:buNone/>
            </a:pPr>
            <a:r>
              <a:rPr lang="en-US" sz="1800" dirty="0">
                <a:solidFill>
                  <a:srgbClr val="0000A8"/>
                </a:solidFill>
              </a:rPr>
              <a:t>LS: </a:t>
            </a:r>
            <a:r>
              <a:rPr lang="en-US" sz="1800" dirty="0"/>
              <a:t>O(</a:t>
            </a:r>
            <a:r>
              <a:rPr lang="en-US" sz="1800" i="1" dirty="0"/>
              <a:t>n</a:t>
            </a:r>
            <a:r>
              <a:rPr lang="en-US" sz="1800" b="1" i="1" baseline="30000" dirty="0"/>
              <a:t>2</a:t>
            </a:r>
            <a:r>
              <a:rPr lang="en-US" sz="1800" dirty="0"/>
              <a:t>) algorithm, O(</a:t>
            </a:r>
            <a:r>
              <a:rPr lang="en-US" sz="1800" i="1" dirty="0"/>
              <a:t>n</a:t>
            </a:r>
            <a:r>
              <a:rPr lang="en-US" sz="1800" i="1" baseline="30000" dirty="0"/>
              <a:t>2</a:t>
            </a:r>
            <a:r>
              <a:rPr lang="en-US" sz="1800" dirty="0"/>
              <a:t>) messages</a:t>
            </a:r>
            <a:endParaRPr lang="en-US" sz="1800" dirty="0"/>
          </a:p>
          <a:p>
            <a:pPr marL="697230" lvl="1" indent="-236855">
              <a:spcBef>
                <a:spcPts val="0"/>
              </a:spcBef>
            </a:pPr>
            <a:r>
              <a:rPr lang="en-US" sz="1800" dirty="0"/>
              <a:t>may have oscillations</a:t>
            </a:r>
            <a:endParaRPr lang="en-US" sz="1500" dirty="0"/>
          </a:p>
          <a:p>
            <a:pPr marL="697230" indent="-349250">
              <a:spcBef>
                <a:spcPts val="600"/>
              </a:spcBef>
              <a:buNone/>
            </a:pPr>
            <a:r>
              <a:rPr lang="en-US" sz="1800" dirty="0">
                <a:solidFill>
                  <a:srgbClr val="0000A8"/>
                </a:solidFill>
              </a:rPr>
              <a:t>DV: </a:t>
            </a:r>
            <a:r>
              <a:rPr lang="en-US" sz="1800" dirty="0"/>
              <a:t>convergence time varies</a:t>
            </a:r>
            <a:endParaRPr lang="en-US" sz="1800" dirty="0"/>
          </a:p>
          <a:p>
            <a:pPr marL="697230" lvl="1" indent="-236855">
              <a:spcBef>
                <a:spcPts val="0"/>
              </a:spcBef>
            </a:pPr>
            <a:r>
              <a:rPr lang="en-US" sz="1800" dirty="0"/>
              <a:t>may have routing loops</a:t>
            </a:r>
            <a:endParaRPr lang="en-US" sz="1800" dirty="0"/>
          </a:p>
          <a:p>
            <a:pPr marL="697230" lvl="1" indent="-236855">
              <a:spcBef>
                <a:spcPts val="0"/>
              </a:spcBef>
            </a:pPr>
            <a:r>
              <a:rPr lang="en-US" sz="1800" dirty="0"/>
              <a:t>count-to-infinity problem</a:t>
            </a:r>
            <a:endParaRPr lang="en-US" sz="1800" dirty="0"/>
          </a:p>
        </p:txBody>
      </p:sp>
      <p:sp>
        <p:nvSpPr>
          <p:cNvPr id="82" name="Rectangle 4"/>
          <p:cNvSpPr txBox="1">
            <a:spLocks noChangeArrowheads="1"/>
          </p:cNvSpPr>
          <p:nvPr/>
        </p:nvSpPr>
        <p:spPr>
          <a:xfrm>
            <a:off x="4565736" y="1981461"/>
            <a:ext cx="4180562" cy="3704573"/>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charset="0"/>
              <a:buNone/>
            </a:pPr>
            <a:r>
              <a:rPr lang="en-US" sz="2100" dirty="0">
                <a:solidFill>
                  <a:srgbClr val="0000A8"/>
                </a:solidFill>
              </a:rPr>
              <a:t>robustness: </a:t>
            </a:r>
            <a:r>
              <a:rPr lang="en-US" sz="2100" dirty="0"/>
              <a:t>what happens if router malfunctions, or is compromised?</a:t>
            </a:r>
            <a:endParaRPr lang="en-US" sz="2100" dirty="0"/>
          </a:p>
          <a:p>
            <a:pPr>
              <a:buFont typeface="Wingdings" panose="05000000000000000000" charset="0"/>
              <a:buNone/>
            </a:pPr>
            <a:r>
              <a:rPr lang="en-US" sz="1800" dirty="0">
                <a:solidFill>
                  <a:srgbClr val="0000A8"/>
                </a:solidFill>
              </a:rPr>
              <a:t>LS: </a:t>
            </a:r>
            <a:endParaRPr lang="en-US" sz="1800" dirty="0">
              <a:solidFill>
                <a:srgbClr val="0000A8"/>
              </a:solidFill>
            </a:endParaRPr>
          </a:p>
          <a:p>
            <a:pPr marL="522605" lvl="1" indent="-236855"/>
            <a:r>
              <a:rPr lang="en-US" sz="1800" dirty="0"/>
              <a:t>router can advertise incorrect </a:t>
            </a:r>
            <a:r>
              <a:rPr lang="en-US" sz="1800" i="1" dirty="0">
                <a:solidFill>
                  <a:srgbClr val="000099"/>
                </a:solidFill>
              </a:rPr>
              <a:t>link</a:t>
            </a:r>
            <a:r>
              <a:rPr lang="en-US" sz="1800" dirty="0"/>
              <a:t> cost</a:t>
            </a:r>
            <a:endParaRPr lang="en-US" sz="1800" dirty="0"/>
          </a:p>
          <a:p>
            <a:pPr marL="522605" lvl="1" indent="-236855"/>
            <a:r>
              <a:rPr lang="en-US" sz="1800" dirty="0"/>
              <a:t>each router computes only its </a:t>
            </a:r>
            <a:r>
              <a:rPr lang="en-US" sz="1800" i="1" dirty="0"/>
              <a:t>own</a:t>
            </a:r>
            <a:r>
              <a:rPr lang="en-US" sz="1800" dirty="0"/>
              <a:t> table</a:t>
            </a:r>
            <a:endParaRPr lang="en-US" sz="1800" dirty="0"/>
          </a:p>
          <a:p>
            <a:pPr>
              <a:buFont typeface="Wingdings" panose="05000000000000000000" charset="0"/>
              <a:buNone/>
            </a:pPr>
            <a:r>
              <a:rPr lang="en-US" sz="1800" dirty="0">
                <a:solidFill>
                  <a:srgbClr val="0000A8"/>
                </a:solidFill>
              </a:rPr>
              <a:t>DV:</a:t>
            </a:r>
            <a:endParaRPr lang="en-US" sz="1800" dirty="0">
              <a:solidFill>
                <a:srgbClr val="0000A8"/>
              </a:solidFill>
            </a:endParaRPr>
          </a:p>
          <a:p>
            <a:pPr marL="460375" lvl="1" indent="-224155"/>
            <a:r>
              <a:rPr lang="en-US" sz="1800" dirty="0"/>
              <a:t>DV router can advertise incorrect </a:t>
            </a:r>
            <a:r>
              <a:rPr lang="en-US" sz="1800" i="1" dirty="0">
                <a:solidFill>
                  <a:srgbClr val="000099"/>
                </a:solidFill>
              </a:rPr>
              <a:t>path</a:t>
            </a:r>
            <a:r>
              <a:rPr lang="en-US" sz="1800" dirty="0"/>
              <a:t> cost (“I have a </a:t>
            </a:r>
            <a:r>
              <a:rPr lang="en-US" sz="1800" i="1" dirty="0"/>
              <a:t>really</a:t>
            </a:r>
            <a:r>
              <a:rPr lang="en-US" sz="1800" dirty="0"/>
              <a:t> low cost path to everywhere”): black-holing</a:t>
            </a:r>
            <a:endParaRPr lang="en-US" sz="1800" dirty="0"/>
          </a:p>
          <a:p>
            <a:pPr marL="460375" lvl="1" indent="-224155"/>
            <a:r>
              <a:rPr lang="en-US" sz="1800" dirty="0"/>
              <a:t>each router’</a:t>
            </a:r>
            <a:r>
              <a:rPr lang="en-US" altLang="ja-JP" sz="1800" dirty="0"/>
              <a:t>s table used by others: </a:t>
            </a:r>
            <a:r>
              <a:rPr lang="en-US" sz="1800" dirty="0"/>
              <a:t>error propagate thru network</a:t>
            </a:r>
            <a:endParaRPr lang="en-US" sz="1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dissolve">
                                      <p:cBhvr>
                                        <p:cTn id="7" dur="500"/>
                                        <p:tgtEl>
                                          <p:spTgt spid="8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2"/>
                                        </p:tgtEl>
                                        <p:attrNameLst>
                                          <p:attrName>style.visibility</p:attrName>
                                        </p:attrNameLst>
                                      </p:cBhvr>
                                      <p:to>
                                        <p:strVal val="visible"/>
                                      </p:to>
                                    </p:set>
                                    <p:animEffect transition="in" filter="dissolve">
                                      <p:cBhvr>
                                        <p:cTn id="12"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A6BEE740-31B3-4FDB-92B4-C3715568DE63}"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Network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1140"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91141" name="Rectangle 2"/>
          <p:cNvSpPr>
            <a:spLocks noGrp="1"/>
          </p:cNvSpPr>
          <p:nvPr>
            <p:ph type="title"/>
          </p:nvPr>
        </p:nvSpPr>
        <p:spPr/>
        <p:txBody>
          <a:bodyPr vert="horz" wrap="square" lIns="91440" tIns="45720" rIns="91440" bIns="45720" anchor="ctr" anchorCtr="0"/>
          <a:p>
            <a:pPr eaLnBrk="1" hangingPunct="1"/>
            <a:r>
              <a:rPr lang="en-US" altLang="zh-CN" b="1" dirty="0">
                <a:ea typeface="宋体" panose="02010600030101010101" pitchFamily="2" charset="-122"/>
              </a:rPr>
              <a:t>Hierarchical Routing</a:t>
            </a:r>
            <a:r>
              <a:rPr lang="zh-CN" altLang="en-US" b="1" dirty="0">
                <a:ea typeface="黑体" panose="02010609060101010101" pitchFamily="49" charset="-122"/>
              </a:rPr>
              <a:t>分级路由选择</a:t>
            </a:r>
            <a:endParaRPr lang="zh-CN" altLang="en-US" b="1" dirty="0">
              <a:ea typeface="黑体" panose="02010609060101010101" pitchFamily="49" charset="-122"/>
            </a:endParaRPr>
          </a:p>
        </p:txBody>
      </p:sp>
      <p:sp>
        <p:nvSpPr>
          <p:cNvPr id="150531" name="Rectangle 3"/>
          <p:cNvSpPr>
            <a:spLocks noGrp="1"/>
          </p:cNvSpPr>
          <p:nvPr>
            <p:ph idx="1"/>
          </p:nvPr>
        </p:nvSpPr>
        <p:spPr>
          <a:xfrm>
            <a:off x="0" y="1116013"/>
            <a:ext cx="9144000" cy="5227637"/>
          </a:xfrm>
        </p:spPr>
        <p:txBody>
          <a:bodyPr vert="horz" wrap="square" lIns="91440" tIns="45720" rIns="91440" bIns="45720" anchor="t" anchorCtr="0"/>
          <a:p>
            <a:pPr eaLnBrk="1" hangingPunct="1">
              <a:spcBef>
                <a:spcPct val="10000"/>
              </a:spcBef>
              <a:buFont typeface="Wingdings" panose="05000000000000000000" pitchFamily="2" charset="2"/>
              <a:buChar char="n"/>
            </a:pPr>
            <a:r>
              <a:rPr lang="en-US" altLang="zh-CN" sz="3200" b="1" dirty="0">
                <a:ea typeface="宋体" panose="02010600030101010101" pitchFamily="2" charset="-122"/>
              </a:rPr>
              <a:t>Our routing study thus far</a:t>
            </a:r>
            <a:r>
              <a:rPr lang="zh-CN" altLang="en-US" sz="3200" b="1" dirty="0">
                <a:ea typeface="宋体" panose="02010600030101010101" pitchFamily="2" charset="-122"/>
              </a:rPr>
              <a:t> </a:t>
            </a:r>
            <a:r>
              <a:rPr lang="en-US" altLang="zh-CN" sz="3200" b="1" dirty="0">
                <a:ea typeface="宋体" panose="02010600030101010101" pitchFamily="2" charset="-122"/>
              </a:rPr>
              <a:t>- idealization </a:t>
            </a:r>
            <a:r>
              <a:rPr lang="zh-CN" altLang="en-US" sz="3200" b="1" dirty="0">
                <a:ea typeface="黑体" panose="02010609060101010101" pitchFamily="49" charset="-122"/>
              </a:rPr>
              <a:t>理想化</a:t>
            </a:r>
            <a:endParaRPr lang="zh-CN" altLang="en-US" sz="3200" b="1" dirty="0">
              <a:ea typeface="黑体" panose="02010609060101010101" pitchFamily="49" charset="-122"/>
            </a:endParaRPr>
          </a:p>
          <a:p>
            <a:pPr lvl="1" eaLnBrk="1" hangingPunct="1">
              <a:spcBef>
                <a:spcPct val="10000"/>
              </a:spcBef>
            </a:pPr>
            <a:r>
              <a:rPr lang="en-US" altLang="zh-CN" sz="3200" b="1" dirty="0">
                <a:ea typeface="宋体" panose="02010600030101010101" pitchFamily="2" charset="-122"/>
              </a:rPr>
              <a:t>all routers identical, network </a:t>
            </a:r>
            <a:r>
              <a:rPr lang="en-US" altLang="zh-CN" sz="3200" b="1" dirty="0">
                <a:latin typeface="Comic Sans MS" panose="030F0702030302020204" pitchFamily="66" charset="0"/>
                <a:ea typeface="宋体" panose="02010600030101010101" pitchFamily="2" charset="-122"/>
              </a:rPr>
              <a:t>“</a:t>
            </a:r>
            <a:r>
              <a:rPr lang="en-US" altLang="zh-CN" sz="3200" b="1" dirty="0">
                <a:ea typeface="宋体" panose="02010600030101010101" pitchFamily="2" charset="-122"/>
              </a:rPr>
              <a:t>flat</a:t>
            </a:r>
            <a:r>
              <a:rPr lang="en-US" altLang="zh-CN" sz="3200" b="1" dirty="0">
                <a:latin typeface="Comic Sans MS" panose="030F0702030302020204" pitchFamily="66" charset="0"/>
                <a:ea typeface="宋体" panose="02010600030101010101" pitchFamily="2" charset="-122"/>
              </a:rPr>
              <a:t>”</a:t>
            </a:r>
            <a:endParaRPr lang="en-US" altLang="zh-CN" sz="3200" b="1" dirty="0">
              <a:ea typeface="宋体" panose="02010600030101010101" pitchFamily="2" charset="-122"/>
            </a:endParaRPr>
          </a:p>
          <a:p>
            <a:pPr eaLnBrk="1" hangingPunct="1">
              <a:spcBef>
                <a:spcPct val="10000"/>
              </a:spcBef>
              <a:buFont typeface="Wingdings" panose="05000000000000000000" pitchFamily="2" charset="2"/>
              <a:buChar char="n"/>
            </a:pPr>
            <a:r>
              <a:rPr lang="en-US" altLang="zh-CN" sz="3200" b="1" dirty="0">
                <a:solidFill>
                  <a:srgbClr val="FF0000"/>
                </a:solidFill>
                <a:ea typeface="宋体" panose="02010600030101010101" pitchFamily="2" charset="-122"/>
              </a:rPr>
              <a:t>scale:</a:t>
            </a:r>
            <a:r>
              <a:rPr lang="en-US" altLang="zh-CN" sz="3200" b="1" dirty="0">
                <a:ea typeface="宋体" panose="02010600030101010101" pitchFamily="2" charset="-122"/>
              </a:rPr>
              <a:t> with millions destinations</a:t>
            </a:r>
            <a:r>
              <a:rPr lang="zh-CN" altLang="en-US" sz="3200" b="1" dirty="0">
                <a:ea typeface="宋体" panose="02010600030101010101" pitchFamily="2" charset="-122"/>
              </a:rPr>
              <a:t>？</a:t>
            </a:r>
            <a:endParaRPr lang="en-US" altLang="zh-CN" sz="3200" b="1" dirty="0">
              <a:ea typeface="宋体" panose="02010600030101010101" pitchFamily="2" charset="-122"/>
            </a:endParaRPr>
          </a:p>
          <a:p>
            <a:pPr lvl="1" eaLnBrk="1" hangingPunct="1">
              <a:spcBef>
                <a:spcPct val="10000"/>
              </a:spcBef>
            </a:pPr>
            <a:r>
              <a:rPr lang="en-US" altLang="zh-CN" sz="3200" b="1" dirty="0">
                <a:ea typeface="宋体" panose="02010600030101010101" pitchFamily="2" charset="-122"/>
              </a:rPr>
              <a:t>As networks grow in size, the router routing tables grow proportionally</a:t>
            </a:r>
            <a:endParaRPr lang="en-US" altLang="zh-CN" sz="3200" b="1" dirty="0">
              <a:ea typeface="宋体" panose="02010600030101010101" pitchFamily="2" charset="-122"/>
            </a:endParaRPr>
          </a:p>
          <a:p>
            <a:pPr lvl="1" eaLnBrk="1" hangingPunct="1">
              <a:spcBef>
                <a:spcPct val="10000"/>
              </a:spcBef>
            </a:pPr>
            <a:r>
              <a:rPr lang="en-US" altLang="zh-CN" sz="3200" b="1" dirty="0">
                <a:ea typeface="宋体" panose="02010600030101010101" pitchFamily="2" charset="-122"/>
              </a:rPr>
              <a:t>can</a:t>
            </a:r>
            <a:r>
              <a:rPr lang="en-US" altLang="zh-CN" sz="3200" b="1" dirty="0">
                <a:latin typeface="Comic Sans MS" panose="030F0702030302020204" pitchFamily="66" charset="0"/>
                <a:ea typeface="宋体" panose="02010600030101010101" pitchFamily="2" charset="-122"/>
              </a:rPr>
              <a:t>’</a:t>
            </a:r>
            <a:r>
              <a:rPr lang="en-US" altLang="zh-CN" sz="3200" b="1" dirty="0">
                <a:ea typeface="宋体" panose="02010600030101010101" pitchFamily="2" charset="-122"/>
              </a:rPr>
              <a:t>t store all dest</a:t>
            </a:r>
            <a:r>
              <a:rPr lang="en-US" altLang="zh-CN" sz="3200" b="1" dirty="0">
                <a:latin typeface="Comic Sans MS" panose="030F0702030302020204" pitchFamily="66" charset="0"/>
                <a:ea typeface="宋体" panose="02010600030101010101" pitchFamily="2" charset="-122"/>
              </a:rPr>
              <a:t>’</a:t>
            </a:r>
            <a:r>
              <a:rPr lang="en-US" altLang="zh-CN" sz="3200" b="1" dirty="0">
                <a:ea typeface="宋体" panose="02010600030101010101" pitchFamily="2" charset="-122"/>
              </a:rPr>
              <a:t>s in routing tables!</a:t>
            </a:r>
            <a:endParaRPr lang="en-US" altLang="zh-CN" sz="3200" b="1" dirty="0">
              <a:ea typeface="宋体" panose="02010600030101010101" pitchFamily="2" charset="-122"/>
            </a:endParaRPr>
          </a:p>
          <a:p>
            <a:pPr lvl="1" eaLnBrk="1" hangingPunct="1">
              <a:spcBef>
                <a:spcPct val="10000"/>
              </a:spcBef>
            </a:pPr>
            <a:r>
              <a:rPr lang="en-US" altLang="zh-CN" sz="3200" b="1" dirty="0">
                <a:solidFill>
                  <a:srgbClr val="FF0000"/>
                </a:solidFill>
                <a:ea typeface="宋体" panose="02010600030101010101" pitchFamily="2" charset="-122"/>
              </a:rPr>
              <a:t>routing table exchange would swamp links!</a:t>
            </a:r>
            <a:r>
              <a:rPr lang="en-US" altLang="zh-CN" sz="3200" b="1" dirty="0">
                <a:ea typeface="宋体" panose="02010600030101010101" pitchFamily="2" charset="-122"/>
              </a:rPr>
              <a:t> </a:t>
            </a:r>
            <a:endParaRPr lang="en-US" altLang="zh-CN" sz="3200" b="1" dirty="0">
              <a:ea typeface="宋体" panose="02010600030101010101" pitchFamily="2" charset="-122"/>
            </a:endParaRPr>
          </a:p>
          <a:p>
            <a:pPr lvl="1" eaLnBrk="1" hangingPunct="1">
              <a:spcBef>
                <a:spcPct val="10000"/>
              </a:spcBef>
            </a:pPr>
            <a:r>
              <a:rPr lang="en-US" altLang="zh-CN" sz="3200" b="1" dirty="0">
                <a:ea typeface="宋体" panose="02010600030101010101" pitchFamily="2" charset="-122"/>
              </a:rPr>
              <a:t>more CPU time is needed to scan them </a:t>
            </a:r>
            <a:endParaRPr lang="en-US" altLang="zh-CN" sz="3200" b="1" dirty="0">
              <a:ea typeface="宋体" panose="02010600030101010101" pitchFamily="2" charset="-122"/>
            </a:endParaRPr>
          </a:p>
        </p:txBody>
      </p:sp>
      <p:sp>
        <p:nvSpPr>
          <p:cNvPr id="150532" name="Text Box 4"/>
          <p:cNvSpPr txBox="1"/>
          <p:nvPr/>
        </p:nvSpPr>
        <p:spPr>
          <a:xfrm>
            <a:off x="0" y="5791200"/>
            <a:ext cx="9144000" cy="1076325"/>
          </a:xfrm>
          <a:prstGeom prst="rect">
            <a:avLst/>
          </a:prstGeom>
          <a:solidFill>
            <a:schemeClr val="bg1"/>
          </a:solidFill>
          <a:ln w="9525" cap="flat" cmpd="sng">
            <a:solidFill>
              <a:srgbClr val="FF3300"/>
            </a:solidFill>
            <a:prstDash val="solid"/>
            <a:miter/>
            <a:headEnd type="none" w="med" len="med"/>
            <a:tailEnd type="none" w="med" len="med"/>
          </a:ln>
        </p:spPr>
        <p:txBody>
          <a:bodyPr>
            <a:spAutoFit/>
          </a:bodyPr>
          <a:p>
            <a:pPr eaLnBrk="1" hangingPunct="1">
              <a:spcBef>
                <a:spcPct val="50000"/>
              </a:spcBef>
            </a:pPr>
            <a:r>
              <a:rPr lang="en-US" altLang="zh-CN" sz="3200" b="1" dirty="0">
                <a:latin typeface="Times New Roman" panose="02020603050405020304" pitchFamily="18" charset="0"/>
                <a:ea typeface="宋体" panose="02010600030101010101" pitchFamily="2" charset="-122"/>
              </a:rPr>
              <a:t>It is not possible for every router to have an entry for every other router in the world!</a:t>
            </a:r>
            <a:endParaRPr lang="zh-CN" altLang="en-US" sz="3200" b="1" dirty="0">
              <a:latin typeface="Times New Roman" panose="02020603050405020304" pitchFamily="18" charset="0"/>
              <a:ea typeface="宋体" panose="02010600030101010101" pitchFamily="2" charset="-122"/>
            </a:endParaRPr>
          </a:p>
        </p:txBody>
      </p:sp>
      <p:cxnSp>
        <p:nvCxnSpPr>
          <p:cNvPr id="3" name="直接箭头连接符 2"/>
          <p:cNvCxnSpPr/>
          <p:nvPr/>
        </p:nvCxnSpPr>
        <p:spPr>
          <a:xfrm>
            <a:off x="10017125" y="2224088"/>
            <a:ext cx="9144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0531">
                                            <p:txEl>
                                              <p:charRg st="46" end="84"/>
                                            </p:txEl>
                                          </p:spTgt>
                                        </p:tgtEl>
                                        <p:attrNameLst>
                                          <p:attrName>style.visibility</p:attrName>
                                        </p:attrNameLst>
                                      </p:cBhvr>
                                      <p:to>
                                        <p:strVal val="visible"/>
                                      </p:to>
                                    </p:set>
                                    <p:animEffect transition="in" filter="wipe(left)">
                                      <p:cBhvr>
                                        <p:cTn id="7" dur="500"/>
                                        <p:tgtEl>
                                          <p:spTgt spid="150531">
                                            <p:txEl>
                                              <p:charRg st="46" end="8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0531">
                                            <p:txEl>
                                              <p:charRg st="84" end="119"/>
                                            </p:txEl>
                                          </p:spTgt>
                                        </p:tgtEl>
                                        <p:attrNameLst>
                                          <p:attrName>style.visibility</p:attrName>
                                        </p:attrNameLst>
                                      </p:cBhvr>
                                      <p:to>
                                        <p:strVal val="visible"/>
                                      </p:to>
                                    </p:set>
                                    <p:animEffect transition="in" filter="wipe(left)">
                                      <p:cBhvr>
                                        <p:cTn id="12" dur="500"/>
                                        <p:tgtEl>
                                          <p:spTgt spid="150531">
                                            <p:txEl>
                                              <p:charRg st="84" end="11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0531">
                                            <p:txEl>
                                              <p:charRg st="119" end="191"/>
                                            </p:txEl>
                                          </p:spTgt>
                                        </p:tgtEl>
                                        <p:attrNameLst>
                                          <p:attrName>style.visibility</p:attrName>
                                        </p:attrNameLst>
                                      </p:cBhvr>
                                      <p:to>
                                        <p:strVal val="visible"/>
                                      </p:to>
                                    </p:set>
                                    <p:animEffect transition="in" filter="wipe(left)">
                                      <p:cBhvr>
                                        <p:cTn id="17" dur="500"/>
                                        <p:tgtEl>
                                          <p:spTgt spid="150531">
                                            <p:txEl>
                                              <p:charRg st="119" end="19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50531">
                                            <p:txEl>
                                              <p:charRg st="191" end="233"/>
                                            </p:txEl>
                                          </p:spTgt>
                                        </p:tgtEl>
                                        <p:attrNameLst>
                                          <p:attrName>style.visibility</p:attrName>
                                        </p:attrNameLst>
                                      </p:cBhvr>
                                      <p:to>
                                        <p:strVal val="visible"/>
                                      </p:to>
                                    </p:set>
                                    <p:animEffect transition="in" filter="wipe(left)">
                                      <p:cBhvr>
                                        <p:cTn id="22" dur="500"/>
                                        <p:tgtEl>
                                          <p:spTgt spid="150531">
                                            <p:txEl>
                                              <p:charRg st="191" end="23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50531">
                                            <p:txEl>
                                              <p:charRg st="233" end="276"/>
                                            </p:txEl>
                                          </p:spTgt>
                                        </p:tgtEl>
                                        <p:attrNameLst>
                                          <p:attrName>style.visibility</p:attrName>
                                        </p:attrNameLst>
                                      </p:cBhvr>
                                      <p:to>
                                        <p:strVal val="visible"/>
                                      </p:to>
                                    </p:set>
                                    <p:animEffect transition="in" filter="wipe(left)">
                                      <p:cBhvr>
                                        <p:cTn id="27" dur="500"/>
                                        <p:tgtEl>
                                          <p:spTgt spid="150531">
                                            <p:txEl>
                                              <p:charRg st="233" end="27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50531">
                                            <p:txEl>
                                              <p:charRg st="276" end="314"/>
                                            </p:txEl>
                                          </p:spTgt>
                                        </p:tgtEl>
                                        <p:attrNameLst>
                                          <p:attrName>style.visibility</p:attrName>
                                        </p:attrNameLst>
                                      </p:cBhvr>
                                      <p:to>
                                        <p:strVal val="visible"/>
                                      </p:to>
                                    </p:set>
                                    <p:animEffect transition="in" filter="wipe(left)">
                                      <p:cBhvr>
                                        <p:cTn id="32" dur="500"/>
                                        <p:tgtEl>
                                          <p:spTgt spid="150531">
                                            <p:txEl>
                                              <p:charRg st="276" end="31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50532"/>
                                        </p:tgtEl>
                                        <p:attrNameLst>
                                          <p:attrName>style.visibility</p:attrName>
                                        </p:attrNameLst>
                                      </p:cBhvr>
                                      <p:to>
                                        <p:strVal val="visible"/>
                                      </p:to>
                                    </p:set>
                                    <p:anim calcmode="lin" valueType="num">
                                      <p:cBhvr additive="base">
                                        <p:cTn id="37" dur="500" fill="hold"/>
                                        <p:tgtEl>
                                          <p:spTgt spid="150532"/>
                                        </p:tgtEl>
                                        <p:attrNameLst>
                                          <p:attrName>ppt_x</p:attrName>
                                        </p:attrNameLst>
                                      </p:cBhvr>
                                      <p:tavLst>
                                        <p:tav tm="0">
                                          <p:val>
                                            <p:strVal val="#ppt_x"/>
                                          </p:val>
                                        </p:tav>
                                        <p:tav tm="100000">
                                          <p:val>
                                            <p:strVal val="#ppt_x"/>
                                          </p:val>
                                        </p:tav>
                                      </p:tavLst>
                                    </p:anim>
                                    <p:anim calcmode="lin" valueType="num">
                                      <p:cBhvr additive="base">
                                        <p:cTn id="38" dur="500" fill="hold"/>
                                        <p:tgtEl>
                                          <p:spTgt spid="1505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C4FFEBCE-6890-45EC-97FA-2F32E428495D}"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7"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Network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196"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8197" name="Text Box 12"/>
          <p:cNvSpPr txBox="1"/>
          <p:nvPr/>
        </p:nvSpPr>
        <p:spPr>
          <a:xfrm>
            <a:off x="431800" y="854075"/>
            <a:ext cx="8534400" cy="2357438"/>
          </a:xfrm>
          <a:prstGeom prst="rect">
            <a:avLst/>
          </a:prstGeom>
          <a:noFill/>
          <a:ln w="9525">
            <a:noFill/>
          </a:ln>
        </p:spPr>
        <p:txBody>
          <a:bodyPr>
            <a:spAutoFit/>
          </a:bodyPr>
          <a:p>
            <a:pPr eaLnBrk="1" hangingPunct="1">
              <a:lnSpc>
                <a:spcPct val="115000"/>
              </a:lnSpc>
            </a:pPr>
            <a:r>
              <a:rPr lang="en-US" altLang="zh-CN" sz="3200" b="1" dirty="0">
                <a:latin typeface="Times New Roman" panose="02020603050405020304" pitchFamily="18" charset="0"/>
                <a:ea typeface="宋体" panose="02010600030101010101" pitchFamily="2" charset="-122"/>
                <a:sym typeface="Wingdings" panose="05000000000000000000" pitchFamily="2" charset="2"/>
              </a:rPr>
              <a:t>The network layer, based on services provided by the data link layer, provides a </a:t>
            </a:r>
            <a:r>
              <a:rPr lang="en-US" altLang="zh-CN" sz="3200" b="1" dirty="0">
                <a:solidFill>
                  <a:srgbClr val="FF0000"/>
                </a:solidFill>
                <a:latin typeface="Times New Roman" panose="02020603050405020304" pitchFamily="18" charset="0"/>
                <a:ea typeface="宋体" panose="02010600030101010101" pitchFamily="2" charset="-122"/>
                <a:sym typeface="Wingdings" panose="05000000000000000000" pitchFamily="2" charset="2"/>
              </a:rPr>
              <a:t>end-to-end transparent path </a:t>
            </a:r>
            <a:r>
              <a:rPr lang="en-US" altLang="zh-CN" sz="3200" b="1" dirty="0">
                <a:latin typeface="Times New Roman" panose="02020603050405020304" pitchFamily="18" charset="0"/>
                <a:ea typeface="宋体" panose="02010600030101010101" pitchFamily="2" charset="-122"/>
                <a:sym typeface="Wingdings" panose="05000000000000000000" pitchFamily="2" charset="2"/>
              </a:rPr>
              <a:t>for end-to-end transparent data transmission </a:t>
            </a:r>
            <a:r>
              <a:rPr lang="en-US" altLang="zh-CN" sz="3200" b="1" dirty="0">
                <a:solidFill>
                  <a:srgbClr val="FF0000"/>
                </a:solidFill>
                <a:latin typeface="Times New Roman" panose="02020603050405020304" pitchFamily="18" charset="0"/>
                <a:ea typeface="宋体" panose="02010600030101010101" pitchFamily="2" charset="-122"/>
                <a:sym typeface="Wingdings" panose="05000000000000000000" pitchFamily="2" charset="2"/>
              </a:rPr>
              <a:t>across networks</a:t>
            </a:r>
            <a:r>
              <a:rPr lang="en-US" altLang="zh-CN" sz="3200" b="1" dirty="0">
                <a:latin typeface="Times New Roman" panose="02020603050405020304" pitchFamily="18" charset="0"/>
                <a:ea typeface="宋体" panose="02010600030101010101" pitchFamily="2" charset="-122"/>
                <a:sym typeface="Wingdings" panose="05000000000000000000" pitchFamily="2" charset="2"/>
              </a:rPr>
              <a:t>.</a:t>
            </a:r>
            <a:endParaRPr lang="zh-CN" altLang="en-US" sz="3200" b="1" dirty="0">
              <a:latin typeface="Times New Roman" panose="02020603050405020304" pitchFamily="18" charset="0"/>
              <a:ea typeface="宋体" panose="02010600030101010101" pitchFamily="2" charset="-122"/>
              <a:sym typeface="Wingdings" panose="05000000000000000000" pitchFamily="2" charset="2"/>
            </a:endParaRPr>
          </a:p>
        </p:txBody>
      </p:sp>
      <p:grpSp>
        <p:nvGrpSpPr>
          <p:cNvPr id="8198" name="Group 14"/>
          <p:cNvGrpSpPr/>
          <p:nvPr/>
        </p:nvGrpSpPr>
        <p:grpSpPr>
          <a:xfrm>
            <a:off x="2087563" y="4027488"/>
            <a:ext cx="4897437" cy="1660525"/>
            <a:chOff x="1293" y="2750"/>
            <a:chExt cx="3085" cy="1046"/>
          </a:xfrm>
        </p:grpSpPr>
        <p:sp>
          <p:nvSpPr>
            <p:cNvPr id="8200" name="Cloud"/>
            <p:cNvSpPr>
              <a:spLocks noChangeAspect="1" noEditPoints="1"/>
            </p:cNvSpPr>
            <p:nvPr/>
          </p:nvSpPr>
          <p:spPr>
            <a:xfrm>
              <a:off x="1565" y="3158"/>
              <a:ext cx="952" cy="638"/>
            </a:xfrm>
            <a:custGeom>
              <a:avLst/>
              <a:gdLst>
                <a:gd name="txL" fmla="*/ 2972 w 21600"/>
                <a:gd name="txT" fmla="*/ 3250 h 21600"/>
                <a:gd name="txR" fmla="*/ 17085 w 21600"/>
                <a:gd name="txB" fmla="*/ 17334 h 21600"/>
              </a:gdLst>
              <a:ahLst/>
              <a:cxnLst>
                <a:cxn ang="0">
                  <a:pos x="0" y="0"/>
                </a:cxn>
                <a:cxn ang="0">
                  <a:pos x="0" y="0"/>
                </a:cxn>
                <a:cxn ang="0">
                  <a:pos x="0" y="0"/>
                </a:cxn>
                <a:cxn ang="0">
                  <a:pos x="0" y="0"/>
                </a:cxn>
              </a:cxnLst>
              <a:rect l="txL" t="txT" r="txR" b="txB"/>
              <a:pathLst>
                <a:path w="21600" h="2160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a:moveTo>
                    <a:pt x="1074" y="12702"/>
                  </a:moveTo>
                  <a:cubicBezTo>
                    <a:pt x="1407" y="12969"/>
                    <a:pt x="1786" y="13110"/>
                    <a:pt x="2172" y="13110"/>
                  </a:cubicBezTo>
                  <a:cubicBezTo>
                    <a:pt x="2228" y="13109"/>
                    <a:pt x="2285" y="13107"/>
                    <a:pt x="2341" y="13101"/>
                  </a:cubicBezTo>
                </a:path>
                <a:path w="21600" h="21600" fill="none">
                  <a:moveTo>
                    <a:pt x="2909" y="17629"/>
                  </a:moveTo>
                  <a:cubicBezTo>
                    <a:pt x="3099" y="17599"/>
                    <a:pt x="3285" y="17535"/>
                    <a:pt x="3463" y="17439"/>
                  </a:cubicBezTo>
                </a:path>
                <a:path w="21600" h="21600" fill="none">
                  <a:moveTo>
                    <a:pt x="7895" y="18680"/>
                  </a:moveTo>
                  <a:cubicBezTo>
                    <a:pt x="7983" y="18985"/>
                    <a:pt x="8095" y="19277"/>
                    <a:pt x="8229" y="19550"/>
                  </a:cubicBezTo>
                </a:path>
                <a:path w="21600" h="21600" fill="none">
                  <a:moveTo>
                    <a:pt x="14267" y="18324"/>
                  </a:moveTo>
                  <a:cubicBezTo>
                    <a:pt x="14336" y="18013"/>
                    <a:pt x="14380" y="17693"/>
                    <a:pt x="14400" y="17370"/>
                  </a:cubicBezTo>
                </a:path>
                <a:path w="21600" h="21600" fill="none">
                  <a:moveTo>
                    <a:pt x="18694" y="15045"/>
                  </a:moveTo>
                  <a:cubicBezTo>
                    <a:pt x="18694" y="15034"/>
                    <a:pt x="18695" y="15024"/>
                    <a:pt x="18695" y="15013"/>
                  </a:cubicBezTo>
                  <a:cubicBezTo>
                    <a:pt x="18695" y="13508"/>
                    <a:pt x="18063" y="12136"/>
                    <a:pt x="17069" y="11477"/>
                  </a:cubicBezTo>
                </a:path>
                <a:path w="21600" h="21600" fill="none">
                  <a:moveTo>
                    <a:pt x="20165" y="8999"/>
                  </a:moveTo>
                  <a:cubicBezTo>
                    <a:pt x="20479" y="8635"/>
                    <a:pt x="20726" y="8177"/>
                    <a:pt x="20889" y="7661"/>
                  </a:cubicBezTo>
                </a:path>
                <a:path w="21600" h="21600" fill="none">
                  <a:moveTo>
                    <a:pt x="19186" y="3344"/>
                  </a:moveTo>
                  <a:cubicBezTo>
                    <a:pt x="19186" y="3328"/>
                    <a:pt x="19187" y="3313"/>
                    <a:pt x="19187" y="3297"/>
                  </a:cubicBezTo>
                  <a:cubicBezTo>
                    <a:pt x="19187" y="3101"/>
                    <a:pt x="19174" y="2905"/>
                    <a:pt x="19148" y="2712"/>
                  </a:cubicBezTo>
                </a:path>
                <a:path w="21600" h="21600" fill="none">
                  <a:moveTo>
                    <a:pt x="14905" y="1165"/>
                  </a:moveTo>
                  <a:cubicBezTo>
                    <a:pt x="14754" y="1408"/>
                    <a:pt x="14629" y="1679"/>
                    <a:pt x="14535" y="1971"/>
                  </a:cubicBezTo>
                </a:path>
                <a:path w="21600" h="21600" fill="none">
                  <a:moveTo>
                    <a:pt x="11221" y="1645"/>
                  </a:moveTo>
                  <a:cubicBezTo>
                    <a:pt x="11140" y="1866"/>
                    <a:pt x="11080" y="2099"/>
                    <a:pt x="11041" y="2340"/>
                  </a:cubicBezTo>
                </a:path>
                <a:path w="21600" h="21600" fill="none">
                  <a:moveTo>
                    <a:pt x="7645" y="3276"/>
                  </a:moveTo>
                  <a:cubicBezTo>
                    <a:pt x="7449" y="3016"/>
                    <a:pt x="7231" y="2790"/>
                    <a:pt x="6995" y="2602"/>
                  </a:cubicBezTo>
                </a:path>
                <a:path w="21600" h="21600" fill="none">
                  <a:moveTo>
                    <a:pt x="1942" y="7186"/>
                  </a:moveTo>
                  <a:cubicBezTo>
                    <a:pt x="1966" y="7426"/>
                    <a:pt x="2004" y="7663"/>
                    <a:pt x="2056" y="7895"/>
                  </a:cubicBezTo>
                </a:path>
              </a:pathLst>
            </a:custGeom>
            <a:noFill/>
            <a:ln w="9525" cap="flat" cmpd="sng">
              <a:solidFill>
                <a:srgbClr val="000000">
                  <a:alpha val="100000"/>
                </a:srgbClr>
              </a:solidFill>
              <a:prstDash val="solid"/>
              <a:miter lim="800000"/>
              <a:headEnd type="none" w="med" len="med"/>
              <a:tailEnd type="none" w="med" len="med"/>
            </a:ln>
            <a:effectLst>
              <a:outerShdw dist="107763" dir="2699999" algn="ctr" rotWithShape="0">
                <a:srgbClr val="808080">
                  <a:alpha val="100000"/>
                </a:srgbClr>
              </a:outerShdw>
            </a:effectLst>
          </p:spPr>
          <p:txBody>
            <a:bodyPr/>
            <a:p>
              <a:endParaRPr lang="zh-CN" altLang="en-US"/>
            </a:p>
          </p:txBody>
        </p:sp>
        <p:sp>
          <p:nvSpPr>
            <p:cNvPr id="8201" name="Cloud"/>
            <p:cNvSpPr>
              <a:spLocks noChangeAspect="1" noEditPoints="1"/>
            </p:cNvSpPr>
            <p:nvPr/>
          </p:nvSpPr>
          <p:spPr>
            <a:xfrm>
              <a:off x="3017" y="3158"/>
              <a:ext cx="952" cy="638"/>
            </a:xfrm>
            <a:custGeom>
              <a:avLst/>
              <a:gdLst>
                <a:gd name="txL" fmla="*/ 2972 w 21600"/>
                <a:gd name="txT" fmla="*/ 3250 h 21600"/>
                <a:gd name="txR" fmla="*/ 17085 w 21600"/>
                <a:gd name="txB" fmla="*/ 17334 h 21600"/>
              </a:gdLst>
              <a:ahLst/>
              <a:cxnLst>
                <a:cxn ang="0">
                  <a:pos x="0" y="0"/>
                </a:cxn>
                <a:cxn ang="0">
                  <a:pos x="0" y="0"/>
                </a:cxn>
                <a:cxn ang="0">
                  <a:pos x="0" y="0"/>
                </a:cxn>
                <a:cxn ang="0">
                  <a:pos x="0" y="0"/>
                </a:cxn>
              </a:cxnLst>
              <a:rect l="txL" t="txT" r="txR" b="txB"/>
              <a:pathLst>
                <a:path w="21600" h="2160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a:moveTo>
                    <a:pt x="1074" y="12702"/>
                  </a:moveTo>
                  <a:cubicBezTo>
                    <a:pt x="1407" y="12969"/>
                    <a:pt x="1786" y="13110"/>
                    <a:pt x="2172" y="13110"/>
                  </a:cubicBezTo>
                  <a:cubicBezTo>
                    <a:pt x="2228" y="13109"/>
                    <a:pt x="2285" y="13107"/>
                    <a:pt x="2341" y="13101"/>
                  </a:cubicBezTo>
                </a:path>
                <a:path w="21600" h="21600" fill="none">
                  <a:moveTo>
                    <a:pt x="2909" y="17629"/>
                  </a:moveTo>
                  <a:cubicBezTo>
                    <a:pt x="3099" y="17599"/>
                    <a:pt x="3285" y="17535"/>
                    <a:pt x="3463" y="17439"/>
                  </a:cubicBezTo>
                </a:path>
                <a:path w="21600" h="21600" fill="none">
                  <a:moveTo>
                    <a:pt x="7895" y="18680"/>
                  </a:moveTo>
                  <a:cubicBezTo>
                    <a:pt x="7983" y="18985"/>
                    <a:pt x="8095" y="19277"/>
                    <a:pt x="8229" y="19550"/>
                  </a:cubicBezTo>
                </a:path>
                <a:path w="21600" h="21600" fill="none">
                  <a:moveTo>
                    <a:pt x="14267" y="18324"/>
                  </a:moveTo>
                  <a:cubicBezTo>
                    <a:pt x="14336" y="18013"/>
                    <a:pt x="14380" y="17693"/>
                    <a:pt x="14400" y="17370"/>
                  </a:cubicBezTo>
                </a:path>
                <a:path w="21600" h="21600" fill="none">
                  <a:moveTo>
                    <a:pt x="18694" y="15045"/>
                  </a:moveTo>
                  <a:cubicBezTo>
                    <a:pt x="18694" y="15034"/>
                    <a:pt x="18695" y="15024"/>
                    <a:pt x="18695" y="15013"/>
                  </a:cubicBezTo>
                  <a:cubicBezTo>
                    <a:pt x="18695" y="13508"/>
                    <a:pt x="18063" y="12136"/>
                    <a:pt x="17069" y="11477"/>
                  </a:cubicBezTo>
                </a:path>
                <a:path w="21600" h="21600" fill="none">
                  <a:moveTo>
                    <a:pt x="20165" y="8999"/>
                  </a:moveTo>
                  <a:cubicBezTo>
                    <a:pt x="20479" y="8635"/>
                    <a:pt x="20726" y="8177"/>
                    <a:pt x="20889" y="7661"/>
                  </a:cubicBezTo>
                </a:path>
                <a:path w="21600" h="21600" fill="none">
                  <a:moveTo>
                    <a:pt x="19186" y="3344"/>
                  </a:moveTo>
                  <a:cubicBezTo>
                    <a:pt x="19186" y="3328"/>
                    <a:pt x="19187" y="3313"/>
                    <a:pt x="19187" y="3297"/>
                  </a:cubicBezTo>
                  <a:cubicBezTo>
                    <a:pt x="19187" y="3101"/>
                    <a:pt x="19174" y="2905"/>
                    <a:pt x="19148" y="2712"/>
                  </a:cubicBezTo>
                </a:path>
                <a:path w="21600" h="21600" fill="none">
                  <a:moveTo>
                    <a:pt x="14905" y="1165"/>
                  </a:moveTo>
                  <a:cubicBezTo>
                    <a:pt x="14754" y="1408"/>
                    <a:pt x="14629" y="1679"/>
                    <a:pt x="14535" y="1971"/>
                  </a:cubicBezTo>
                </a:path>
                <a:path w="21600" h="21600" fill="none">
                  <a:moveTo>
                    <a:pt x="11221" y="1645"/>
                  </a:moveTo>
                  <a:cubicBezTo>
                    <a:pt x="11140" y="1866"/>
                    <a:pt x="11080" y="2099"/>
                    <a:pt x="11041" y="2340"/>
                  </a:cubicBezTo>
                </a:path>
                <a:path w="21600" h="21600" fill="none">
                  <a:moveTo>
                    <a:pt x="7645" y="3276"/>
                  </a:moveTo>
                  <a:cubicBezTo>
                    <a:pt x="7449" y="3016"/>
                    <a:pt x="7231" y="2790"/>
                    <a:pt x="6995" y="2602"/>
                  </a:cubicBezTo>
                </a:path>
                <a:path w="21600" h="21600" fill="none">
                  <a:moveTo>
                    <a:pt x="1942" y="7186"/>
                  </a:moveTo>
                  <a:cubicBezTo>
                    <a:pt x="1966" y="7426"/>
                    <a:pt x="2004" y="7663"/>
                    <a:pt x="2056" y="7895"/>
                  </a:cubicBezTo>
                </a:path>
              </a:pathLst>
            </a:custGeom>
            <a:noFill/>
            <a:ln w="9525" cap="flat" cmpd="sng">
              <a:solidFill>
                <a:srgbClr val="000000">
                  <a:alpha val="100000"/>
                </a:srgbClr>
              </a:solidFill>
              <a:prstDash val="solid"/>
              <a:miter lim="800000"/>
              <a:headEnd type="none" w="med" len="med"/>
              <a:tailEnd type="none" w="med" len="med"/>
            </a:ln>
            <a:effectLst>
              <a:outerShdw dist="107763" dir="2699999" algn="ctr" rotWithShape="0">
                <a:srgbClr val="808080">
                  <a:alpha val="100000"/>
                </a:srgbClr>
              </a:outerShdw>
            </a:effectLst>
          </p:spPr>
          <p:txBody>
            <a:bodyPr/>
            <a:p>
              <a:endParaRPr lang="zh-CN" altLang="en-US"/>
            </a:p>
          </p:txBody>
        </p:sp>
        <p:sp>
          <p:nvSpPr>
            <p:cNvPr id="8202" name="Rectangle 17"/>
            <p:cNvSpPr/>
            <p:nvPr/>
          </p:nvSpPr>
          <p:spPr>
            <a:xfrm>
              <a:off x="2745" y="3385"/>
              <a:ext cx="90" cy="226"/>
            </a:xfrm>
            <a:prstGeom prst="rect">
              <a:avLst/>
            </a:prstGeom>
            <a:solidFill>
              <a:schemeClr val="tx1"/>
            </a:solidFill>
            <a:ln w="12700" cap="flat" cmpd="sng">
              <a:solidFill>
                <a:schemeClr val="tx1"/>
              </a:solidFill>
              <a:prstDash val="solid"/>
              <a:miter/>
              <a:headEnd type="none" w="med" len="med"/>
              <a:tailEnd type="none" w="med" len="med"/>
            </a:ln>
          </p:spPr>
          <p:txBody>
            <a:bodyPr wrap="none" anchor="ctr" anchorCtr="0">
              <a:spAutoFit/>
            </a:bodyPr>
            <a:p>
              <a:pPr eaLnBrk="1" hangingPunct="1"/>
              <a:endParaRPr lang="zh-CN" altLang="en-US" dirty="0">
                <a:latin typeface="Arial" panose="020B0604020202020204" pitchFamily="34" charset="0"/>
                <a:ea typeface="宋体" panose="02010600030101010101" pitchFamily="2" charset="-122"/>
              </a:endParaRPr>
            </a:p>
          </p:txBody>
        </p:sp>
        <p:sp>
          <p:nvSpPr>
            <p:cNvPr id="8203" name="Line 18"/>
            <p:cNvSpPr/>
            <p:nvPr/>
          </p:nvSpPr>
          <p:spPr>
            <a:xfrm>
              <a:off x="2518" y="3475"/>
              <a:ext cx="227" cy="0"/>
            </a:xfrm>
            <a:prstGeom prst="line">
              <a:avLst/>
            </a:prstGeom>
            <a:ln w="38100" cap="flat" cmpd="sng">
              <a:solidFill>
                <a:schemeClr val="tx1"/>
              </a:solidFill>
              <a:prstDash val="solid"/>
              <a:headEnd type="none" w="med" len="med"/>
              <a:tailEnd type="none" w="med" len="med"/>
            </a:ln>
          </p:spPr>
        </p:sp>
        <p:sp>
          <p:nvSpPr>
            <p:cNvPr id="8204" name="Line 19"/>
            <p:cNvSpPr/>
            <p:nvPr/>
          </p:nvSpPr>
          <p:spPr>
            <a:xfrm>
              <a:off x="2790" y="3475"/>
              <a:ext cx="227" cy="0"/>
            </a:xfrm>
            <a:prstGeom prst="line">
              <a:avLst/>
            </a:prstGeom>
            <a:ln w="38100" cap="flat" cmpd="sng">
              <a:solidFill>
                <a:schemeClr val="tx1"/>
              </a:solidFill>
              <a:prstDash val="solid"/>
              <a:headEnd type="none" w="med" len="med"/>
              <a:tailEnd type="none" w="med" len="med"/>
            </a:ln>
          </p:spPr>
        </p:sp>
        <p:sp>
          <p:nvSpPr>
            <p:cNvPr id="8205" name="Rectangle 20"/>
            <p:cNvSpPr/>
            <p:nvPr/>
          </p:nvSpPr>
          <p:spPr>
            <a:xfrm>
              <a:off x="1293" y="2750"/>
              <a:ext cx="227" cy="226"/>
            </a:xfrm>
            <a:prstGeom prst="rect">
              <a:avLst/>
            </a:prstGeom>
            <a:noFill/>
            <a:ln w="19050" cap="flat" cmpd="sng">
              <a:solidFill>
                <a:schemeClr val="tx1"/>
              </a:solidFill>
              <a:prstDash val="solid"/>
              <a:miter/>
              <a:headEnd type="none" w="med" len="med"/>
              <a:tailEnd type="none" w="med" len="med"/>
            </a:ln>
          </p:spPr>
          <p:txBody>
            <a:bodyPr wrap="none" anchor="ctr" anchorCtr="0">
              <a:spAutoFit/>
            </a:bodyPr>
            <a:p>
              <a:pPr eaLnBrk="1" hangingPunct="1"/>
              <a:endParaRPr lang="zh-CN" altLang="en-US" dirty="0">
                <a:latin typeface="Arial" panose="020B0604020202020204" pitchFamily="34" charset="0"/>
                <a:ea typeface="宋体" panose="02010600030101010101" pitchFamily="2" charset="-122"/>
              </a:endParaRPr>
            </a:p>
          </p:txBody>
        </p:sp>
        <p:sp>
          <p:nvSpPr>
            <p:cNvPr id="8206" name="Rectangle 21"/>
            <p:cNvSpPr/>
            <p:nvPr/>
          </p:nvSpPr>
          <p:spPr>
            <a:xfrm>
              <a:off x="4151" y="2750"/>
              <a:ext cx="227" cy="226"/>
            </a:xfrm>
            <a:prstGeom prst="rect">
              <a:avLst/>
            </a:prstGeom>
            <a:noFill/>
            <a:ln w="19050" cap="flat" cmpd="sng">
              <a:solidFill>
                <a:schemeClr val="tx1"/>
              </a:solidFill>
              <a:prstDash val="solid"/>
              <a:miter/>
              <a:headEnd type="none" w="med" len="med"/>
              <a:tailEnd type="none" w="med" len="med"/>
            </a:ln>
          </p:spPr>
          <p:txBody>
            <a:bodyPr wrap="none" anchor="ctr" anchorCtr="0">
              <a:spAutoFit/>
            </a:bodyPr>
            <a:p>
              <a:pPr eaLnBrk="1" hangingPunct="1"/>
              <a:endParaRPr lang="zh-CN" altLang="en-US" dirty="0">
                <a:latin typeface="Arial" panose="020B0604020202020204" pitchFamily="34" charset="0"/>
                <a:ea typeface="宋体" panose="02010600030101010101" pitchFamily="2" charset="-122"/>
              </a:endParaRPr>
            </a:p>
          </p:txBody>
        </p:sp>
        <p:sp>
          <p:nvSpPr>
            <p:cNvPr id="8207" name="Line 22"/>
            <p:cNvSpPr/>
            <p:nvPr/>
          </p:nvSpPr>
          <p:spPr>
            <a:xfrm>
              <a:off x="1429" y="2976"/>
              <a:ext cx="590" cy="409"/>
            </a:xfrm>
            <a:prstGeom prst="line">
              <a:avLst/>
            </a:prstGeom>
            <a:ln w="19050" cap="flat" cmpd="sng">
              <a:solidFill>
                <a:schemeClr val="tx1"/>
              </a:solidFill>
              <a:prstDash val="solid"/>
              <a:headEnd type="none" w="med" len="med"/>
              <a:tailEnd type="none" w="med" len="med"/>
            </a:ln>
          </p:spPr>
        </p:sp>
        <p:sp>
          <p:nvSpPr>
            <p:cNvPr id="8208" name="Line 23"/>
            <p:cNvSpPr/>
            <p:nvPr/>
          </p:nvSpPr>
          <p:spPr>
            <a:xfrm>
              <a:off x="2019" y="3385"/>
              <a:ext cx="1451" cy="0"/>
            </a:xfrm>
            <a:prstGeom prst="line">
              <a:avLst/>
            </a:prstGeom>
            <a:ln w="19050" cap="flat" cmpd="sng">
              <a:solidFill>
                <a:schemeClr val="tx1"/>
              </a:solidFill>
              <a:prstDash val="solid"/>
              <a:headEnd type="none" w="med" len="med"/>
              <a:tailEnd type="none" w="med" len="med"/>
            </a:ln>
          </p:spPr>
        </p:sp>
        <p:sp>
          <p:nvSpPr>
            <p:cNvPr id="8209" name="Line 24"/>
            <p:cNvSpPr/>
            <p:nvPr/>
          </p:nvSpPr>
          <p:spPr>
            <a:xfrm flipV="1">
              <a:off x="3470" y="2976"/>
              <a:ext cx="817" cy="409"/>
            </a:xfrm>
            <a:prstGeom prst="line">
              <a:avLst/>
            </a:prstGeom>
            <a:ln w="19050" cap="flat" cmpd="sng">
              <a:solidFill>
                <a:schemeClr val="tx1"/>
              </a:solidFill>
              <a:prstDash val="solid"/>
              <a:headEnd type="none" w="med" len="med"/>
              <a:tailEnd type="none" w="med" len="med"/>
            </a:ln>
          </p:spPr>
        </p:sp>
        <p:sp>
          <p:nvSpPr>
            <p:cNvPr id="8210" name="Line 25"/>
            <p:cNvSpPr/>
            <p:nvPr/>
          </p:nvSpPr>
          <p:spPr>
            <a:xfrm>
              <a:off x="1520" y="2840"/>
              <a:ext cx="2631" cy="0"/>
            </a:xfrm>
            <a:prstGeom prst="line">
              <a:avLst/>
            </a:prstGeom>
            <a:ln w="28575" cap="flat" cmpd="sng">
              <a:solidFill>
                <a:srgbClr val="A50021"/>
              </a:solidFill>
              <a:prstDash val="dash"/>
              <a:headEnd type="triangle" w="med" len="med"/>
              <a:tailEnd type="triangle" w="med" len="med"/>
            </a:ln>
          </p:spPr>
        </p:sp>
      </p:grpSp>
      <p:sp>
        <p:nvSpPr>
          <p:cNvPr id="8199" name="Text Box 26"/>
          <p:cNvSpPr txBox="1"/>
          <p:nvPr/>
        </p:nvSpPr>
        <p:spPr>
          <a:xfrm>
            <a:off x="3937000" y="5445125"/>
            <a:ext cx="1100138" cy="457200"/>
          </a:xfrm>
          <a:prstGeom prst="rect">
            <a:avLst/>
          </a:prstGeom>
          <a:noFill/>
          <a:ln w="9525">
            <a:noFill/>
          </a:ln>
        </p:spPr>
        <p:txBody>
          <a:bodyPr wrap="none">
            <a:spAutoFit/>
          </a:bodyPr>
          <a:p>
            <a:pPr algn="ctr" eaLnBrk="1" hangingPunct="1"/>
            <a:r>
              <a:rPr lang="en-US" altLang="zh-CN" sz="2400" dirty="0">
                <a:latin typeface="Arial" panose="020B0604020202020204" pitchFamily="34" charset="0"/>
                <a:ea typeface="宋体" panose="02010600030101010101" pitchFamily="2" charset="-122"/>
              </a:rPr>
              <a:t>Router</a:t>
            </a:r>
            <a:endParaRPr lang="en-US" altLang="zh-CN" sz="2400" dirty="0">
              <a:latin typeface="Arial" panose="020B0604020202020204" pitchFamily="34" charset="0"/>
              <a:ea typeface="宋体" panose="02010600030101010101" pitchFamily="2" charset="-122"/>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DC1847C3-6441-4F65-AD4E-091D8895BC9F}"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Network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52580"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152581" name="Rectangle 2"/>
          <p:cNvSpPr>
            <a:spLocks noGrp="1"/>
          </p:cNvSpPr>
          <p:nvPr>
            <p:ph type="title"/>
          </p:nvPr>
        </p:nvSpPr>
        <p:spPr>
          <a:xfrm>
            <a:off x="0" y="0"/>
            <a:ext cx="9144000" cy="1433513"/>
          </a:xfrm>
        </p:spPr>
        <p:txBody>
          <a:bodyPr vert="horz" wrap="square" lIns="91440" tIns="45720" rIns="91440" bIns="45720" anchor="ctr" anchorCtr="0"/>
          <a:p>
            <a:pPr eaLnBrk="1" hangingPunct="1"/>
            <a:r>
              <a:rPr lang="en-US" altLang="zh-CN" sz="4000" b="1" dirty="0">
                <a:latin typeface="Arial Black" panose="020B0A04020102020204" pitchFamily="34" charset="0"/>
                <a:ea typeface="宋体" panose="02010600030101010101" pitchFamily="2" charset="-122"/>
              </a:rPr>
              <a:t>Congestion Control Algorithms</a:t>
            </a:r>
            <a:br>
              <a:rPr lang="en-US" altLang="zh-CN" sz="4000" b="1" dirty="0">
                <a:latin typeface="Arial Black" panose="020B0A04020102020204" pitchFamily="34" charset="0"/>
                <a:ea typeface="宋体" panose="02010600030101010101" pitchFamily="2" charset="-122"/>
              </a:rPr>
            </a:br>
            <a:r>
              <a:rPr lang="zh-CN" altLang="en-US" sz="4000" b="1" dirty="0">
                <a:latin typeface="Arial Black" panose="020B0A04020102020204" pitchFamily="34" charset="0"/>
                <a:ea typeface="黑体" panose="02010609060101010101" pitchFamily="49" charset="-122"/>
              </a:rPr>
              <a:t>拥塞控制算法</a:t>
            </a:r>
            <a:endParaRPr lang="en-US" altLang="zh-CN" sz="4000" b="1" dirty="0">
              <a:latin typeface="Arial Black" panose="020B0A04020102020204" pitchFamily="34" charset="0"/>
              <a:ea typeface="黑体" panose="02010609060101010101" pitchFamily="49" charset="-122"/>
            </a:endParaRPr>
          </a:p>
        </p:txBody>
      </p:sp>
      <p:sp>
        <p:nvSpPr>
          <p:cNvPr id="152582" name="Rectangle 3"/>
          <p:cNvSpPr>
            <a:spLocks noGrp="1"/>
          </p:cNvSpPr>
          <p:nvPr>
            <p:ph idx="1"/>
          </p:nvPr>
        </p:nvSpPr>
        <p:spPr>
          <a:xfrm>
            <a:off x="188913" y="1619250"/>
            <a:ext cx="8955087" cy="4846638"/>
          </a:xfrm>
        </p:spPr>
        <p:txBody>
          <a:bodyPr vert="horz" wrap="square" lIns="91440" tIns="45720" rIns="91440" bIns="45720" anchor="t" anchorCtr="0"/>
          <a:p>
            <a:pPr eaLnBrk="1" hangingPunct="1">
              <a:spcBef>
                <a:spcPct val="25000"/>
              </a:spcBef>
              <a:spcAft>
                <a:spcPct val="25000"/>
              </a:spcAft>
              <a:buFontTx/>
              <a:buBlip>
                <a:blip r:embed="rId1"/>
              </a:buBlip>
            </a:pPr>
            <a:r>
              <a:rPr lang="en-US" altLang="zh-CN" sz="3200" b="1" dirty="0">
                <a:ea typeface="宋体" panose="02010600030101010101" pitchFamily="2" charset="-122"/>
              </a:rPr>
              <a:t>General Principles of Congestion Control</a:t>
            </a:r>
            <a:endParaRPr lang="en-US" altLang="zh-CN" sz="3200" b="1" dirty="0">
              <a:ea typeface="宋体" panose="02010600030101010101" pitchFamily="2" charset="-122"/>
            </a:endParaRPr>
          </a:p>
          <a:p>
            <a:pPr eaLnBrk="1" hangingPunct="1">
              <a:spcBef>
                <a:spcPct val="25000"/>
              </a:spcBef>
              <a:spcAft>
                <a:spcPct val="25000"/>
              </a:spcAft>
              <a:buFontTx/>
              <a:buBlip>
                <a:blip r:embed="rId1"/>
              </a:buBlip>
            </a:pPr>
            <a:r>
              <a:rPr lang="en-US" altLang="zh-CN" sz="3200" b="1" dirty="0">
                <a:ea typeface="宋体" panose="02010600030101010101" pitchFamily="2" charset="-122"/>
              </a:rPr>
              <a:t>Congestion Prevention Policies</a:t>
            </a:r>
            <a:r>
              <a:rPr lang="zh-CN" altLang="en-US" sz="3200" b="1" dirty="0">
                <a:ea typeface="黑体" panose="02010609060101010101" pitchFamily="49" charset="-122"/>
              </a:rPr>
              <a:t>拥塞预防策略</a:t>
            </a:r>
            <a:endParaRPr lang="zh-CN" altLang="en-US" sz="3200" b="1" dirty="0">
              <a:ea typeface="黑体" panose="02010609060101010101" pitchFamily="49" charset="-122"/>
            </a:endParaRPr>
          </a:p>
          <a:p>
            <a:pPr eaLnBrk="1" hangingPunct="1">
              <a:spcBef>
                <a:spcPct val="25000"/>
              </a:spcBef>
              <a:spcAft>
                <a:spcPct val="25000"/>
              </a:spcAft>
              <a:buFontTx/>
              <a:buBlip>
                <a:blip r:embed="rId1"/>
              </a:buBlip>
            </a:pPr>
            <a:r>
              <a:rPr lang="en-US" altLang="zh-CN" sz="3200" b="1" dirty="0">
                <a:ea typeface="宋体" panose="02010600030101010101" pitchFamily="2" charset="-122"/>
              </a:rPr>
              <a:t>Congestion Control in Virtual-Circuit Subnets</a:t>
            </a:r>
            <a:endParaRPr lang="en-US" altLang="zh-CN" sz="3200" b="1" dirty="0">
              <a:ea typeface="宋体" panose="02010600030101010101" pitchFamily="2" charset="-122"/>
            </a:endParaRPr>
          </a:p>
          <a:p>
            <a:pPr eaLnBrk="1" hangingPunct="1">
              <a:spcBef>
                <a:spcPct val="25000"/>
              </a:spcBef>
              <a:spcAft>
                <a:spcPct val="25000"/>
              </a:spcAft>
              <a:buFontTx/>
              <a:buBlip>
                <a:blip r:embed="rId1"/>
              </a:buBlip>
            </a:pPr>
            <a:r>
              <a:rPr lang="en-US" altLang="zh-CN" sz="3200" b="1" dirty="0">
                <a:ea typeface="宋体" panose="02010600030101010101" pitchFamily="2" charset="-122"/>
              </a:rPr>
              <a:t>Congestion Control in Datagram Subnets</a:t>
            </a:r>
            <a:endParaRPr lang="en-US" altLang="zh-CN" sz="3200" b="1" dirty="0">
              <a:ea typeface="宋体" panose="02010600030101010101" pitchFamily="2" charset="-122"/>
            </a:endParaRPr>
          </a:p>
          <a:p>
            <a:pPr eaLnBrk="1" hangingPunct="1">
              <a:spcBef>
                <a:spcPct val="25000"/>
              </a:spcBef>
              <a:spcAft>
                <a:spcPct val="25000"/>
              </a:spcAft>
              <a:buFontTx/>
              <a:buBlip>
                <a:blip r:embed="rId1"/>
              </a:buBlip>
            </a:pPr>
            <a:r>
              <a:rPr lang="en-US" altLang="zh-CN" sz="3200" b="1" dirty="0">
                <a:ea typeface="宋体" panose="02010600030101010101" pitchFamily="2" charset="-122"/>
              </a:rPr>
              <a:t>Load Shedding</a:t>
            </a:r>
            <a:r>
              <a:rPr lang="zh-CN" altLang="en-US" sz="3200" b="1" dirty="0">
                <a:latin typeface="黑体" panose="02010609060101010101" pitchFamily="49" charset="-122"/>
                <a:ea typeface="黑体" panose="02010609060101010101" pitchFamily="49" charset="-122"/>
              </a:rPr>
              <a:t>减轻负载</a:t>
            </a:r>
            <a:endParaRPr lang="zh-CN" altLang="en-US" sz="3200" b="1" dirty="0">
              <a:latin typeface="黑体" panose="02010609060101010101" pitchFamily="49" charset="-122"/>
              <a:ea typeface="黑体" panose="02010609060101010101" pitchFamily="49" charset="-122"/>
            </a:endParaRPr>
          </a:p>
          <a:p>
            <a:pPr eaLnBrk="1" hangingPunct="1">
              <a:spcBef>
                <a:spcPct val="25000"/>
              </a:spcBef>
              <a:spcAft>
                <a:spcPct val="25000"/>
              </a:spcAft>
              <a:buFontTx/>
              <a:buBlip>
                <a:blip r:embed="rId1"/>
              </a:buBlip>
            </a:pPr>
            <a:r>
              <a:rPr lang="en-US" altLang="zh-CN" sz="3200" b="1" dirty="0">
                <a:ea typeface="宋体" panose="02010600030101010101" pitchFamily="2" charset="-122"/>
              </a:rPr>
              <a:t>Jitter Control</a:t>
            </a:r>
            <a:r>
              <a:rPr lang="zh-CN" altLang="en-US" sz="3200" b="1" dirty="0">
                <a:latin typeface="黑体" panose="02010609060101010101" pitchFamily="49" charset="-122"/>
                <a:ea typeface="黑体" panose="02010609060101010101" pitchFamily="49" charset="-122"/>
              </a:rPr>
              <a:t>延迟抖动</a:t>
            </a:r>
            <a:r>
              <a:rPr lang="en-US" altLang="zh-CN" sz="3200" b="1" dirty="0">
                <a:latin typeface="黑体" panose="02010609060101010101" pitchFamily="49" charset="-122"/>
                <a:ea typeface="黑体" panose="02010609060101010101" pitchFamily="49" charset="-122"/>
              </a:rPr>
              <a:t>(</a:t>
            </a:r>
            <a:r>
              <a:rPr lang="zh-CN" altLang="en-US" sz="3200" b="1" dirty="0">
                <a:latin typeface="黑体" panose="02010609060101010101" pitchFamily="49" charset="-122"/>
                <a:ea typeface="黑体" panose="02010609060101010101" pitchFamily="49" charset="-122"/>
              </a:rPr>
              <a:t>延时差</a:t>
            </a:r>
            <a:r>
              <a:rPr lang="en-US" altLang="zh-CN" sz="3200" b="1" dirty="0">
                <a:latin typeface="黑体" panose="02010609060101010101" pitchFamily="49" charset="-122"/>
                <a:ea typeface="黑体" panose="02010609060101010101" pitchFamily="49" charset="-122"/>
              </a:rPr>
              <a:t>)</a:t>
            </a:r>
            <a:r>
              <a:rPr lang="zh-CN" altLang="en-US" sz="3200" b="1" dirty="0">
                <a:latin typeface="黑体" panose="02010609060101010101" pitchFamily="49" charset="-122"/>
                <a:ea typeface="黑体" panose="02010609060101010101" pitchFamily="49" charset="-122"/>
              </a:rPr>
              <a:t>控制</a:t>
            </a:r>
            <a:endParaRPr lang="zh-CN" altLang="en-US" sz="3200" b="1" dirty="0">
              <a:latin typeface="黑体" panose="02010609060101010101" pitchFamily="49" charset="-122"/>
              <a:ea typeface="黑体" panose="02010609060101010101" pitchFamily="49" charset="-122"/>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A1E0D7DC-BC33-45EA-854C-04EAD524193A}"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Network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57700"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157701" name="Rectangle 2"/>
          <p:cNvSpPr>
            <a:spLocks noGrp="1"/>
          </p:cNvSpPr>
          <p:nvPr>
            <p:ph type="title"/>
          </p:nvPr>
        </p:nvSpPr>
        <p:spPr>
          <a:solidFill>
            <a:schemeClr val="hlink">
              <a:alpha val="100000"/>
            </a:schemeClr>
          </a:solidFill>
        </p:spPr>
        <p:txBody>
          <a:bodyPr vert="horz" wrap="square" lIns="91440" tIns="45720" rIns="91440" bIns="45720" anchor="ctr" anchorCtr="0"/>
          <a:p>
            <a:pPr algn="l" eaLnBrk="1" hangingPunct="1"/>
            <a:r>
              <a:rPr lang="en-US" altLang="zh-CN" sz="4000" b="1" dirty="0">
                <a:solidFill>
                  <a:schemeClr val="tx1"/>
                </a:solidFill>
                <a:ea typeface="宋体" panose="02010600030101010101" pitchFamily="2" charset="-122"/>
              </a:rPr>
              <a:t>Congestion Control </a:t>
            </a:r>
            <a:r>
              <a:rPr lang="en-US" altLang="zh-CN" sz="4000" b="1" i="1" dirty="0">
                <a:solidFill>
                  <a:schemeClr val="tx1"/>
                </a:solidFill>
                <a:ea typeface="宋体" panose="02010600030101010101" pitchFamily="2" charset="-122"/>
              </a:rPr>
              <a:t>vs.</a:t>
            </a:r>
            <a:r>
              <a:rPr lang="en-US" altLang="zh-CN" sz="4000" b="1" dirty="0">
                <a:solidFill>
                  <a:schemeClr val="tx1"/>
                </a:solidFill>
                <a:ea typeface="宋体" panose="02010600030101010101" pitchFamily="2" charset="-122"/>
              </a:rPr>
              <a:t> Flow control</a:t>
            </a:r>
            <a:br>
              <a:rPr lang="en-US" altLang="zh-CN" sz="4000" b="1" dirty="0">
                <a:solidFill>
                  <a:schemeClr val="tx1"/>
                </a:solidFill>
                <a:ea typeface="宋体" panose="02010600030101010101" pitchFamily="2" charset="-122"/>
              </a:rPr>
            </a:br>
            <a:r>
              <a:rPr lang="zh-CN" altLang="en-US" sz="4000" b="1" dirty="0">
                <a:solidFill>
                  <a:schemeClr val="tx1"/>
                </a:solidFill>
                <a:ea typeface="黑体" panose="02010609060101010101" pitchFamily="49" charset="-122"/>
              </a:rPr>
              <a:t>拥塞控制 </a:t>
            </a:r>
            <a:r>
              <a:rPr lang="en-US" altLang="zh-CN" sz="4000" b="1" i="1" dirty="0">
                <a:solidFill>
                  <a:schemeClr val="tx1"/>
                </a:solidFill>
                <a:ea typeface="宋体" panose="02010600030101010101" pitchFamily="2" charset="-122"/>
              </a:rPr>
              <a:t>vs. </a:t>
            </a:r>
            <a:r>
              <a:rPr lang="zh-CN" altLang="en-US" sz="4000" b="1" dirty="0">
                <a:solidFill>
                  <a:schemeClr val="tx1"/>
                </a:solidFill>
                <a:ea typeface="黑体" panose="02010609060101010101" pitchFamily="49" charset="-122"/>
              </a:rPr>
              <a:t>流量控制</a:t>
            </a:r>
            <a:endParaRPr lang="en-US" altLang="zh-CN" sz="4000" b="1" dirty="0">
              <a:solidFill>
                <a:schemeClr val="tx1"/>
              </a:solidFill>
              <a:ea typeface="黑体" panose="02010609060101010101" pitchFamily="49" charset="-122"/>
            </a:endParaRPr>
          </a:p>
        </p:txBody>
      </p:sp>
      <p:pic>
        <p:nvPicPr>
          <p:cNvPr id="184325" name="Picture 5" descr="6-36"/>
          <p:cNvPicPr>
            <a:picLocks noChangeAspect="1"/>
          </p:cNvPicPr>
          <p:nvPr/>
        </p:nvPicPr>
        <p:blipFill>
          <a:blip r:embed="rId1"/>
          <a:stretch>
            <a:fillRect/>
          </a:stretch>
        </p:blipFill>
        <p:spPr>
          <a:xfrm>
            <a:off x="884238" y="1200150"/>
            <a:ext cx="7537450" cy="5491163"/>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84325"/>
                                        </p:tgtEl>
                                        <p:attrNameLst>
                                          <p:attrName>style.visibility</p:attrName>
                                        </p:attrNameLst>
                                      </p:cBhvr>
                                      <p:to>
                                        <p:strVal val="visible"/>
                                      </p:to>
                                    </p:set>
                                    <p:animEffect transition="in" filter="barn(inVertical)">
                                      <p:cBhvr>
                                        <p:cTn id="7" dur="1000"/>
                                        <p:tgtEl>
                                          <p:spTgt spid="1843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6C91737-1746-4535-AA1C-979C5DFE07F7}"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Network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62820"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162821" name="Rectangle 2"/>
          <p:cNvSpPr>
            <a:spLocks noGrp="1"/>
          </p:cNvSpPr>
          <p:nvPr>
            <p:ph type="title"/>
          </p:nvPr>
        </p:nvSpPr>
        <p:spPr>
          <a:xfrm>
            <a:off x="0" y="0"/>
            <a:ext cx="9144000" cy="1433513"/>
          </a:xfrm>
          <a:solidFill>
            <a:srgbClr val="CCCCFF">
              <a:alpha val="100000"/>
            </a:srgbClr>
          </a:solidFill>
        </p:spPr>
        <p:txBody>
          <a:bodyPr vert="horz" wrap="square" lIns="91440" tIns="45720" rIns="91440" bIns="45720" anchor="ctr" anchorCtr="0"/>
          <a:p>
            <a:pPr eaLnBrk="1" hangingPunct="1"/>
            <a:r>
              <a:rPr lang="en-US" altLang="zh-CN" sz="3600" b="1" dirty="0">
                <a:solidFill>
                  <a:schemeClr val="tx1"/>
                </a:solidFill>
                <a:ea typeface="宋体" panose="02010600030101010101" pitchFamily="2" charset="-122"/>
              </a:rPr>
              <a:t>General Principles of Congestion Control</a:t>
            </a:r>
            <a:endParaRPr lang="en-US" altLang="zh-CN" sz="3600" b="1" dirty="0">
              <a:solidFill>
                <a:schemeClr val="tx1"/>
              </a:solidFill>
              <a:ea typeface="宋体" panose="02010600030101010101" pitchFamily="2" charset="-122"/>
            </a:endParaRPr>
          </a:p>
        </p:txBody>
      </p:sp>
      <p:sp>
        <p:nvSpPr>
          <p:cNvPr id="162822" name="Rectangle 3"/>
          <p:cNvSpPr>
            <a:spLocks noGrp="1"/>
          </p:cNvSpPr>
          <p:nvPr>
            <p:ph idx="1"/>
          </p:nvPr>
        </p:nvSpPr>
        <p:spPr>
          <a:xfrm>
            <a:off x="450850" y="1733550"/>
            <a:ext cx="8693150" cy="3409950"/>
          </a:xfrm>
        </p:spPr>
        <p:txBody>
          <a:bodyPr vert="horz" wrap="square" lIns="91440" tIns="45720" rIns="91440" bIns="45720" anchor="t" anchorCtr="0"/>
          <a:p>
            <a:pPr indent="0" algn="l" eaLnBrk="1" latinLnBrk="0" hangingPunct="1">
              <a:lnSpc>
                <a:spcPct val="115000"/>
              </a:lnSpc>
              <a:spcBef>
                <a:spcPts val="0"/>
              </a:spcBef>
              <a:spcAft>
                <a:spcPts val="0"/>
              </a:spcAft>
              <a:buSzTx/>
              <a:buFontTx/>
              <a:buNone/>
            </a:pPr>
            <a:r>
              <a:rPr lang="en-US" altLang="zh-CN" sz="2800" b="1" dirty="0">
                <a:ea typeface="宋体" panose="02010600030101010101" pitchFamily="2" charset="-122"/>
              </a:rPr>
              <a:t>The presence of congestion means that </a:t>
            </a:r>
            <a:r>
              <a:rPr lang="en-US" altLang="zh-CN" sz="2800" b="1" dirty="0">
                <a:solidFill>
                  <a:schemeClr val="tx1"/>
                </a:solidFill>
                <a:ea typeface="宋体" panose="02010600030101010101" pitchFamily="2" charset="-122"/>
              </a:rPr>
              <a:t>the</a:t>
            </a:r>
            <a:r>
              <a:rPr lang="en-US" altLang="zh-CN" sz="2800" b="1" dirty="0">
                <a:solidFill>
                  <a:srgbClr val="0070C0"/>
                </a:solidFill>
                <a:ea typeface="宋体" panose="02010600030101010101" pitchFamily="2" charset="-122"/>
              </a:rPr>
              <a:t> load</a:t>
            </a:r>
            <a:r>
              <a:rPr lang="en-US" altLang="zh-CN" sz="2800" b="1" dirty="0">
                <a:ea typeface="宋体" panose="02010600030101010101" pitchFamily="2" charset="-122"/>
              </a:rPr>
              <a:t> is (temporarily) greater than the </a:t>
            </a:r>
            <a:r>
              <a:rPr lang="en-US" altLang="zh-CN" sz="2800" b="1" dirty="0">
                <a:solidFill>
                  <a:srgbClr val="0070C0"/>
                </a:solidFill>
                <a:ea typeface="宋体" panose="02010600030101010101" pitchFamily="2" charset="-122"/>
              </a:rPr>
              <a:t>resources</a:t>
            </a:r>
            <a:r>
              <a:rPr lang="en-US" altLang="zh-CN" sz="2800" b="1" dirty="0">
                <a:ea typeface="宋体" panose="02010600030101010101" pitchFamily="2" charset="-122"/>
              </a:rPr>
              <a:t> (in a part of the network) can handle. Two solutions come to mind:</a:t>
            </a:r>
            <a:r>
              <a:rPr lang="en-US" altLang="zh-CN" sz="2800" b="1" dirty="0">
                <a:solidFill>
                  <a:srgbClr val="0070C0"/>
                </a:solidFill>
                <a:ea typeface="宋体" panose="02010600030101010101" pitchFamily="2" charset="-122"/>
              </a:rPr>
              <a:t>increase the resources or decrease the load. </a:t>
            </a:r>
            <a:r>
              <a:rPr lang="en-US" altLang="zh-CN" sz="2800" b="1" dirty="0">
                <a:ea typeface="宋体" panose="02010600030101010101" pitchFamily="2" charset="-122"/>
              </a:rPr>
              <a:t> </a:t>
            </a:r>
            <a:endParaRPr lang="en-US" altLang="zh-CN" sz="2800" b="1" dirty="0">
              <a:ea typeface="宋体" panose="02010600030101010101" pitchFamily="2" charset="-122"/>
            </a:endParaRPr>
          </a:p>
        </p:txBody>
      </p:sp>
      <p:pic>
        <p:nvPicPr>
          <p:cNvPr id="2" name="图片 1"/>
          <p:cNvPicPr>
            <a:picLocks noChangeAspect="1"/>
          </p:cNvPicPr>
          <p:nvPr/>
        </p:nvPicPr>
        <p:blipFill>
          <a:blip r:embed="rId1"/>
          <a:stretch>
            <a:fillRect/>
          </a:stretch>
        </p:blipFill>
        <p:spPr>
          <a:xfrm>
            <a:off x="634365" y="3903345"/>
            <a:ext cx="8194040" cy="2115185"/>
          </a:xfrm>
          <a:prstGeom prst="rect">
            <a:avLst/>
          </a:prstGeom>
        </p:spPr>
      </p:pic>
      <p:sp>
        <p:nvSpPr>
          <p:cNvPr id="3" name="椭圆 2"/>
          <p:cNvSpPr/>
          <p:nvPr/>
        </p:nvSpPr>
        <p:spPr>
          <a:xfrm>
            <a:off x="4281170" y="4034790"/>
            <a:ext cx="1056005" cy="657225"/>
          </a:xfrm>
          <a:prstGeom prst="ellipse">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椭圆 5"/>
          <p:cNvSpPr/>
          <p:nvPr/>
        </p:nvSpPr>
        <p:spPr>
          <a:xfrm>
            <a:off x="5497195" y="4034790"/>
            <a:ext cx="1056005" cy="657225"/>
          </a:xfrm>
          <a:prstGeom prst="ellipse">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 name="椭圆 6"/>
          <p:cNvSpPr/>
          <p:nvPr/>
        </p:nvSpPr>
        <p:spPr>
          <a:xfrm>
            <a:off x="6981190" y="4034790"/>
            <a:ext cx="1056005" cy="657225"/>
          </a:xfrm>
          <a:prstGeom prst="ellipse">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文本框 7"/>
          <p:cNvSpPr txBox="1"/>
          <p:nvPr/>
        </p:nvSpPr>
        <p:spPr>
          <a:xfrm>
            <a:off x="4211320" y="5023485"/>
            <a:ext cx="1040130" cy="337185"/>
          </a:xfrm>
          <a:prstGeom prst="rect">
            <a:avLst/>
          </a:prstGeom>
          <a:noFill/>
        </p:spPr>
        <p:txBody>
          <a:bodyPr wrap="square" rtlCol="0">
            <a:spAutoFit/>
          </a:bodyPr>
          <a:p>
            <a:r>
              <a:rPr lang="zh-CN" altLang="en-US" sz="1600" b="1">
                <a:solidFill>
                  <a:srgbClr val="FF0000"/>
                </a:solidFill>
                <a:ea typeface="宋体" panose="02010600030101010101" pitchFamily="2" charset="-122"/>
              </a:rPr>
              <a:t>准入控制</a:t>
            </a:r>
            <a:endParaRPr lang="zh-CN" altLang="en-US" sz="1600" b="1">
              <a:solidFill>
                <a:srgbClr val="FF0000"/>
              </a:solidFill>
              <a:ea typeface="宋体" panose="02010600030101010101" pitchFamily="2" charset="-122"/>
            </a:endParaRPr>
          </a:p>
        </p:txBody>
      </p:sp>
      <p:sp>
        <p:nvSpPr>
          <p:cNvPr id="9" name="文本框 8"/>
          <p:cNvSpPr txBox="1"/>
          <p:nvPr/>
        </p:nvSpPr>
        <p:spPr>
          <a:xfrm>
            <a:off x="5580380" y="5023485"/>
            <a:ext cx="1040130" cy="337185"/>
          </a:xfrm>
          <a:prstGeom prst="rect">
            <a:avLst/>
          </a:prstGeom>
          <a:noFill/>
        </p:spPr>
        <p:txBody>
          <a:bodyPr wrap="square" rtlCol="0">
            <a:spAutoFit/>
          </a:bodyPr>
          <a:p>
            <a:r>
              <a:rPr lang="zh-CN" altLang="en-US" sz="1600" b="1">
                <a:solidFill>
                  <a:srgbClr val="FF0000"/>
                </a:solidFill>
                <a:ea typeface="宋体" panose="02010600030101010101" pitchFamily="2" charset="-122"/>
              </a:rPr>
              <a:t>流量限制</a:t>
            </a:r>
            <a:endParaRPr lang="zh-CN" altLang="en-US" sz="1600" b="1">
              <a:solidFill>
                <a:srgbClr val="FF0000"/>
              </a:solidFill>
              <a:ea typeface="宋体" panose="02010600030101010101" pitchFamily="2" charset="-122"/>
            </a:endParaRPr>
          </a:p>
        </p:txBody>
      </p:sp>
      <p:sp>
        <p:nvSpPr>
          <p:cNvPr id="10" name="文本框 9"/>
          <p:cNvSpPr txBox="1"/>
          <p:nvPr/>
        </p:nvSpPr>
        <p:spPr>
          <a:xfrm>
            <a:off x="6913880" y="5023485"/>
            <a:ext cx="1040130" cy="337185"/>
          </a:xfrm>
          <a:prstGeom prst="rect">
            <a:avLst/>
          </a:prstGeom>
          <a:noFill/>
        </p:spPr>
        <p:txBody>
          <a:bodyPr wrap="square" rtlCol="0">
            <a:spAutoFit/>
          </a:bodyPr>
          <a:p>
            <a:r>
              <a:rPr lang="zh-CN" altLang="en-US" sz="1600" b="1">
                <a:solidFill>
                  <a:srgbClr val="FF0000"/>
                </a:solidFill>
                <a:ea typeface="宋体" panose="02010600030101010101" pitchFamily="2" charset="-122"/>
              </a:rPr>
              <a:t>负载脱落</a:t>
            </a:r>
            <a:endParaRPr lang="zh-CN" altLang="en-US" sz="1600" b="1">
              <a:solidFill>
                <a:srgbClr val="FF0000"/>
              </a:solidFill>
              <a:ea typeface="宋体" panose="02010600030101010101" pitchFamily="2" charset="-122"/>
            </a:endParaRPr>
          </a:p>
        </p:txBody>
      </p:sp>
      <p:sp>
        <p:nvSpPr>
          <p:cNvPr id="11" name="文本框 10"/>
          <p:cNvSpPr txBox="1"/>
          <p:nvPr/>
        </p:nvSpPr>
        <p:spPr>
          <a:xfrm>
            <a:off x="3041650" y="5023485"/>
            <a:ext cx="1040130" cy="583565"/>
          </a:xfrm>
          <a:prstGeom prst="rect">
            <a:avLst/>
          </a:prstGeom>
          <a:noFill/>
        </p:spPr>
        <p:txBody>
          <a:bodyPr wrap="square" rtlCol="0">
            <a:spAutoFit/>
          </a:bodyPr>
          <a:p>
            <a:r>
              <a:rPr lang="zh-CN" altLang="en-US" sz="1600" b="1">
                <a:solidFill>
                  <a:srgbClr val="FF0000"/>
                </a:solidFill>
                <a:ea typeface="宋体" panose="02010600030101010101" pitchFamily="2" charset="-122"/>
              </a:rPr>
              <a:t>流量感知路由</a:t>
            </a:r>
            <a:endParaRPr lang="zh-CN" altLang="en-US" sz="1600" b="1">
              <a:solidFill>
                <a:srgbClr val="FF0000"/>
              </a:solidFill>
              <a:ea typeface="宋体" panose="02010600030101010101" pitchFamily="2" charset="-122"/>
            </a:endParaRPr>
          </a:p>
        </p:txBody>
      </p:sp>
      <p:sp>
        <p:nvSpPr>
          <p:cNvPr id="13" name="文本框 12"/>
          <p:cNvSpPr txBox="1"/>
          <p:nvPr/>
        </p:nvSpPr>
        <p:spPr>
          <a:xfrm>
            <a:off x="2001520" y="5023485"/>
            <a:ext cx="1040130" cy="337185"/>
          </a:xfrm>
          <a:prstGeom prst="rect">
            <a:avLst/>
          </a:prstGeom>
          <a:noFill/>
        </p:spPr>
        <p:txBody>
          <a:bodyPr wrap="square" rtlCol="0">
            <a:spAutoFit/>
          </a:bodyPr>
          <a:p>
            <a:r>
              <a:rPr lang="zh-CN" altLang="en-US" sz="1600" b="1">
                <a:solidFill>
                  <a:srgbClr val="FF0000"/>
                </a:solidFill>
                <a:ea typeface="宋体" panose="02010600030101010101" pitchFamily="2" charset="-122"/>
              </a:rPr>
              <a:t>网络供给</a:t>
            </a:r>
            <a:endParaRPr lang="zh-CN" altLang="en-US" sz="1600" b="1">
              <a:solidFill>
                <a:srgbClr val="FF0000"/>
              </a:solidFill>
              <a:ea typeface="宋体" panose="02010600030101010101" pitchFamily="2" charset="-122"/>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C8A9B9FE-C134-46A6-B0E5-0C447CDC2F9F}"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Network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77156"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177157" name="Rectangle 2"/>
          <p:cNvSpPr>
            <a:spLocks noGrp="1"/>
          </p:cNvSpPr>
          <p:nvPr>
            <p:ph type="title"/>
          </p:nvPr>
        </p:nvSpPr>
        <p:spPr/>
        <p:txBody>
          <a:bodyPr vert="horz" wrap="square" lIns="91440" tIns="45720" rIns="91440" bIns="45720" anchor="ctr" anchorCtr="0"/>
          <a:p>
            <a:pPr eaLnBrk="1" hangingPunct="1"/>
            <a:endParaRPr lang="zh-CN" altLang="en-US" dirty="0">
              <a:ea typeface="宋体" panose="02010600030101010101" pitchFamily="2" charset="-122"/>
            </a:endParaRPr>
          </a:p>
        </p:txBody>
      </p:sp>
      <p:sp>
        <p:nvSpPr>
          <p:cNvPr id="195587" name="Rectangle 3"/>
          <p:cNvSpPr>
            <a:spLocks noGrp="1"/>
          </p:cNvSpPr>
          <p:nvPr>
            <p:ph idx="1"/>
          </p:nvPr>
        </p:nvSpPr>
        <p:spPr>
          <a:xfrm>
            <a:off x="449263" y="1647825"/>
            <a:ext cx="8326437" cy="4421188"/>
          </a:xfrm>
        </p:spPr>
        <p:txBody>
          <a:bodyPr vert="horz" wrap="square" lIns="91440" tIns="45720" rIns="91440" bIns="45720" anchor="t" anchorCtr="0"/>
          <a:p>
            <a:pPr eaLnBrk="1" hangingPunct="1">
              <a:spcBef>
                <a:spcPts val="600"/>
              </a:spcBef>
              <a:spcAft>
                <a:spcPts val="600"/>
              </a:spcAft>
              <a:buFontTx/>
              <a:buBlip>
                <a:blip r:embed="rId1"/>
              </a:buBlip>
            </a:pPr>
            <a:r>
              <a:rPr lang="en-US" altLang="zh-CN" sz="3200" b="1" dirty="0">
                <a:ea typeface="宋体" panose="02010600030101010101" pitchFamily="2" charset="-122"/>
              </a:rPr>
              <a:t>When routers are being inundated</a:t>
            </a:r>
            <a:r>
              <a:rPr lang="zh-CN" altLang="en-US" sz="3200" b="1" dirty="0">
                <a:ea typeface="黑体" panose="02010609060101010101" pitchFamily="49" charset="-122"/>
              </a:rPr>
              <a:t>淹没</a:t>
            </a:r>
            <a:r>
              <a:rPr lang="zh-CN" altLang="en-US" sz="3200" b="1" dirty="0">
                <a:ea typeface="宋体" panose="02010600030101010101" pitchFamily="2" charset="-122"/>
              </a:rPr>
              <a:t> </a:t>
            </a:r>
            <a:r>
              <a:rPr lang="en-US" altLang="zh-CN" sz="3200" b="1" dirty="0">
                <a:ea typeface="宋体" panose="02010600030101010101" pitchFamily="2" charset="-122"/>
              </a:rPr>
              <a:t>by packets that they cannot handle, they just throw them away.</a:t>
            </a:r>
            <a:endParaRPr lang="en-US" altLang="zh-CN" sz="3200" b="1" dirty="0">
              <a:ea typeface="宋体" panose="02010600030101010101" pitchFamily="2" charset="-122"/>
            </a:endParaRPr>
          </a:p>
          <a:p>
            <a:pPr eaLnBrk="1" hangingPunct="1">
              <a:spcBef>
                <a:spcPts val="600"/>
              </a:spcBef>
              <a:spcAft>
                <a:spcPts val="600"/>
              </a:spcAft>
              <a:buFontTx/>
              <a:buBlip>
                <a:blip r:embed="rId1"/>
              </a:buBlip>
            </a:pPr>
            <a:r>
              <a:rPr lang="en-US" altLang="zh-CN" sz="3200" b="1" dirty="0">
                <a:ea typeface="宋体" panose="02010600030101010101" pitchFamily="2" charset="-122"/>
              </a:rPr>
              <a:t>Which packets should be dropped?</a:t>
            </a:r>
            <a:endParaRPr lang="en-US" altLang="zh-CN" sz="3200" b="1" dirty="0">
              <a:ea typeface="宋体" panose="02010600030101010101" pitchFamily="2" charset="-122"/>
            </a:endParaRPr>
          </a:p>
          <a:p>
            <a:pPr lvl="1" eaLnBrk="1" hangingPunct="1">
              <a:spcBef>
                <a:spcPct val="0"/>
              </a:spcBef>
              <a:buFont typeface="Wingdings" panose="05000000000000000000" pitchFamily="2" charset="2"/>
              <a:buChar char="F"/>
            </a:pPr>
            <a:r>
              <a:rPr lang="en-US" altLang="zh-CN" b="1" dirty="0">
                <a:ea typeface="宋体" panose="02010600030101010101" pitchFamily="2" charset="-122"/>
              </a:rPr>
              <a:t>at random</a:t>
            </a:r>
            <a:endParaRPr lang="en-US" altLang="zh-CN" b="1" dirty="0">
              <a:ea typeface="宋体" panose="02010600030101010101" pitchFamily="2" charset="-122"/>
            </a:endParaRPr>
          </a:p>
          <a:p>
            <a:pPr lvl="1" eaLnBrk="1" hangingPunct="1">
              <a:spcBef>
                <a:spcPct val="0"/>
              </a:spcBef>
              <a:buFont typeface="Wingdings" panose="05000000000000000000" pitchFamily="2" charset="2"/>
              <a:buChar char="F"/>
            </a:pPr>
            <a:r>
              <a:rPr lang="en-US" altLang="zh-CN" b="1" dirty="0">
                <a:ea typeface="宋体" panose="02010600030101010101" pitchFamily="2" charset="-122"/>
              </a:rPr>
              <a:t>depend on the applications running, e.g. file transfer, multimedia</a:t>
            </a:r>
            <a:endParaRPr lang="zh-CN" altLang="en-US" b="1" dirty="0">
              <a:ea typeface="宋体" panose="02010600030101010101" pitchFamily="2" charset="-122"/>
            </a:endParaRPr>
          </a:p>
          <a:p>
            <a:pPr lvl="1" eaLnBrk="1" hangingPunct="1">
              <a:spcBef>
                <a:spcPct val="0"/>
              </a:spcBef>
              <a:buFont typeface="Wingdings" panose="05000000000000000000" pitchFamily="2" charset="2"/>
              <a:buChar char="F"/>
            </a:pPr>
            <a:r>
              <a:rPr lang="en-US" altLang="zh-CN" b="1" dirty="0">
                <a:ea typeface="宋体" panose="02010600030101010101" pitchFamily="2" charset="-122"/>
              </a:rPr>
              <a:t>packets with priority </a:t>
            </a:r>
            <a:endParaRPr lang="en-US" altLang="zh-CN" b="1" dirty="0">
              <a:ea typeface="宋体" panose="02010600030101010101" pitchFamily="2" charset="-122"/>
            </a:endParaRPr>
          </a:p>
        </p:txBody>
      </p:sp>
      <p:sp>
        <p:nvSpPr>
          <p:cNvPr id="177159" name="Rectangle 4"/>
          <p:cNvSpPr/>
          <p:nvPr/>
        </p:nvSpPr>
        <p:spPr>
          <a:xfrm>
            <a:off x="0" y="0"/>
            <a:ext cx="9144000" cy="1143000"/>
          </a:xfrm>
          <a:prstGeom prst="rect">
            <a:avLst/>
          </a:prstGeom>
          <a:solidFill>
            <a:srgbClr val="CCCCFF"/>
          </a:solidFill>
          <a:ln w="9525">
            <a:noFill/>
          </a:ln>
        </p:spPr>
        <p:txBody>
          <a:bodyPr anchor="ctr" anchorCtr="0"/>
          <a:p>
            <a:pPr eaLnBrk="1" hangingPunct="1"/>
            <a:r>
              <a:rPr lang="en-US" altLang="zh-CN" sz="4000" b="1" dirty="0">
                <a:latin typeface="Times New Roman" panose="02020603050405020304" pitchFamily="18" charset="0"/>
                <a:ea typeface="宋体" panose="02010600030101010101" pitchFamily="2" charset="-122"/>
              </a:rPr>
              <a:t>Load Shedding</a:t>
            </a:r>
            <a:r>
              <a:rPr lang="zh-CN" altLang="en-US" sz="4000" b="1" dirty="0">
                <a:latin typeface="黑体" panose="02010609060101010101" pitchFamily="49" charset="-122"/>
                <a:ea typeface="黑体" panose="02010609060101010101" pitchFamily="49" charset="-122"/>
              </a:rPr>
              <a:t>减轻负载</a:t>
            </a:r>
            <a:endParaRPr lang="zh-CN" altLang="en-US" sz="4000" b="1" dirty="0">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5587">
                                            <p:txEl>
                                              <p:charRg st="98" end="131"/>
                                            </p:txEl>
                                          </p:spTgt>
                                        </p:tgtEl>
                                        <p:attrNameLst>
                                          <p:attrName>style.visibility</p:attrName>
                                        </p:attrNameLst>
                                      </p:cBhvr>
                                      <p:to>
                                        <p:strVal val="visible"/>
                                      </p:to>
                                    </p:set>
                                    <p:anim calcmode="lin" valueType="num">
                                      <p:cBhvr additive="base">
                                        <p:cTn id="7" dur="500" fill="hold"/>
                                        <p:tgtEl>
                                          <p:spTgt spid="195587">
                                            <p:txEl>
                                              <p:charRg st="98" end="13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5587">
                                            <p:txEl>
                                              <p:charRg st="98" end="13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95587">
                                            <p:txEl>
                                              <p:charRg st="131" end="141"/>
                                            </p:txEl>
                                          </p:spTgt>
                                        </p:tgtEl>
                                        <p:attrNameLst>
                                          <p:attrName>style.visibility</p:attrName>
                                        </p:attrNameLst>
                                      </p:cBhvr>
                                      <p:to>
                                        <p:strVal val="visible"/>
                                      </p:to>
                                    </p:set>
                                    <p:anim calcmode="lin" valueType="num">
                                      <p:cBhvr additive="base">
                                        <p:cTn id="11" dur="500" fill="hold"/>
                                        <p:tgtEl>
                                          <p:spTgt spid="195587">
                                            <p:txEl>
                                              <p:charRg st="131" end="14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95587">
                                            <p:txEl>
                                              <p:charRg st="131" end="14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95587">
                                            <p:txEl>
                                              <p:charRg st="141" end="208"/>
                                            </p:txEl>
                                          </p:spTgt>
                                        </p:tgtEl>
                                        <p:attrNameLst>
                                          <p:attrName>style.visibility</p:attrName>
                                        </p:attrNameLst>
                                      </p:cBhvr>
                                      <p:to>
                                        <p:strVal val="visible"/>
                                      </p:to>
                                    </p:set>
                                    <p:anim calcmode="lin" valueType="num">
                                      <p:cBhvr additive="base">
                                        <p:cTn id="15" dur="500" fill="hold"/>
                                        <p:tgtEl>
                                          <p:spTgt spid="195587">
                                            <p:txEl>
                                              <p:charRg st="141" end="20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95587">
                                            <p:txEl>
                                              <p:charRg st="141" end="208"/>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95587">
                                            <p:txEl>
                                              <p:charRg st="208" end="231"/>
                                            </p:txEl>
                                          </p:spTgt>
                                        </p:tgtEl>
                                        <p:attrNameLst>
                                          <p:attrName>style.visibility</p:attrName>
                                        </p:attrNameLst>
                                      </p:cBhvr>
                                      <p:to>
                                        <p:strVal val="visible"/>
                                      </p:to>
                                    </p:set>
                                    <p:anim calcmode="lin" valueType="num">
                                      <p:cBhvr additive="base">
                                        <p:cTn id="19" dur="500" fill="hold"/>
                                        <p:tgtEl>
                                          <p:spTgt spid="195587">
                                            <p:txEl>
                                              <p:charRg st="208" end="23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5587">
                                            <p:txEl>
                                              <p:charRg st="208" end="23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Knowledge Checks</a:t>
            </a:r>
            <a:endParaRPr lang="en-US" altLang="zh-CN"/>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ECDD03A4-DDDE-49F8-9EC4-C1A354C66C1E}"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00" name="文本框 99"/>
          <p:cNvSpPr txBox="1"/>
          <p:nvPr/>
        </p:nvSpPr>
        <p:spPr>
          <a:xfrm>
            <a:off x="102235" y="1191260"/>
            <a:ext cx="8776970" cy="3538220"/>
          </a:xfrm>
          <a:prstGeom prst="rect">
            <a:avLst/>
          </a:prstGeom>
          <a:noFill/>
          <a:ln w="9525">
            <a:noFill/>
          </a:ln>
        </p:spPr>
        <p:txBody>
          <a:bodyPr wrap="square">
            <a:spAutoFit/>
          </a:bodyPr>
          <a:p>
            <a:pPr marL="269875" indent="-269875"/>
            <a:r>
              <a:rPr lang="en-US" sz="2800">
                <a:latin typeface="+mj-lt"/>
                <a:ea typeface="宋体" panose="02010600030101010101" pitchFamily="2" charset="-122"/>
                <a:cs typeface="+mj-lt"/>
              </a:rPr>
              <a:t>Consider the subnet of Fig. 5-12(a), but ignore the weights on the lines. Distance vector routing is used, and the following vectors have just come in to router C: from B: (5, 0, 8, 12, 6, 2); from D: (16, 12, 6, 0, 9, 10); and from E: (7, 6, 3, 9, 0, 4). The measured delays to B, D, and E, are 6, 3, and 5, respectively. What is C's new routing table? Give both the outgoing line to use and the expected delay.</a:t>
            </a:r>
            <a:endParaRPr lang="en-US" altLang="en-US" sz="2800">
              <a:latin typeface="+mj-lt"/>
              <a:ea typeface="宋体" panose="02010600030101010101" pitchFamily="2" charset="-122"/>
              <a:cs typeface="+mj-lt"/>
            </a:endParaRPr>
          </a:p>
        </p:txBody>
      </p:sp>
      <p:pic>
        <p:nvPicPr>
          <p:cNvPr id="5" name="图片 4"/>
          <p:cNvPicPr/>
          <p:nvPr/>
        </p:nvPicPr>
        <p:blipFill>
          <a:blip r:embed="rId1"/>
          <a:stretch>
            <a:fillRect/>
          </a:stretch>
        </p:blipFill>
        <p:spPr>
          <a:xfrm>
            <a:off x="6616065" y="4696460"/>
            <a:ext cx="2466975" cy="2076450"/>
          </a:xfrm>
          <a:prstGeom prst="rect">
            <a:avLst/>
          </a:prstGeom>
          <a:noFill/>
          <a:ln w="9525">
            <a:noFill/>
          </a:ln>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Knowledge Checks</a:t>
            </a:r>
            <a:endParaRPr lang="en-US" altLang="zh-CN"/>
          </a:p>
        </p:txBody>
      </p:sp>
      <p:pic>
        <p:nvPicPr>
          <p:cNvPr id="5" name="内容占位符 4"/>
          <p:cNvPicPr>
            <a:picLocks noChangeAspect="1"/>
          </p:cNvPicPr>
          <p:nvPr>
            <p:ph idx="1"/>
          </p:nvPr>
        </p:nvPicPr>
        <p:blipFill>
          <a:blip r:embed="rId1"/>
          <a:stretch>
            <a:fillRect/>
          </a:stretch>
        </p:blipFill>
        <p:spPr>
          <a:xfrm>
            <a:off x="1327785" y="1885315"/>
            <a:ext cx="5922645" cy="2936875"/>
          </a:xfrm>
          <a:prstGeom prst="rect">
            <a:avLst/>
          </a:prstGeom>
        </p:spPr>
      </p:pic>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ECDD03A4-DDDE-49F8-9EC4-C1A354C66C1E}"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Knowledge Checks</a:t>
            </a:r>
            <a:endParaRPr lang="en-US" altLang="zh-CN"/>
          </a:p>
        </p:txBody>
      </p:sp>
      <p:sp>
        <p:nvSpPr>
          <p:cNvPr id="3" name="内容占位符 2"/>
          <p:cNvSpPr>
            <a:spLocks noGrp="1"/>
          </p:cNvSpPr>
          <p:nvPr>
            <p:ph idx="1"/>
          </p:nvPr>
        </p:nvSpPr>
        <p:spPr>
          <a:xfrm>
            <a:off x="102870" y="1656080"/>
            <a:ext cx="9144000" cy="838200"/>
          </a:xfrm>
        </p:spPr>
        <p:txBody>
          <a:bodyPr/>
          <a:p>
            <a:pPr marL="0" indent="0">
              <a:buNone/>
            </a:pPr>
            <a:r>
              <a:rPr lang="zh-CN" altLang="en-US" sz="3200"/>
              <a:t>If delays are recorded as 8-bit numbers in a 50-router network, and delay vectors are exchanged twice a second, how much bandwidth per (full-duplex) line is chewed up by the distributed routing algorithm? Assume that each router has three lines to other routers.</a:t>
            </a:r>
            <a:endParaRPr lang="zh-CN" altLang="en-US" sz="320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ECDD03A4-DDDE-49F8-9EC4-C1A354C66C1E}"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707BAD5D-DA14-4105-8DAF-89B666E464CE}"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4" name="页脚占位符 2"/>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Network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220" name="灯片编号占位符 3"/>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grpSp>
        <p:nvGrpSpPr>
          <p:cNvPr id="9221" name="Group 52"/>
          <p:cNvGrpSpPr/>
          <p:nvPr/>
        </p:nvGrpSpPr>
        <p:grpSpPr>
          <a:xfrm>
            <a:off x="3908425" y="1052513"/>
            <a:ext cx="5235575" cy="4119562"/>
            <a:chOff x="703" y="164"/>
            <a:chExt cx="5093" cy="3965"/>
          </a:xfrm>
        </p:grpSpPr>
        <p:sp>
          <p:nvSpPr>
            <p:cNvPr id="9223" name="Cloud"/>
            <p:cNvSpPr>
              <a:spLocks noChangeAspect="1" noEditPoints="1"/>
            </p:cNvSpPr>
            <p:nvPr/>
          </p:nvSpPr>
          <p:spPr>
            <a:xfrm>
              <a:off x="1427" y="1035"/>
              <a:ext cx="3313" cy="2220"/>
            </a:xfrm>
            <a:custGeom>
              <a:avLst/>
              <a:gdLst>
                <a:gd name="txL" fmla="*/ 2980 w 21600"/>
                <a:gd name="txT" fmla="*/ 3259 h 21600"/>
                <a:gd name="txR" fmla="*/ 17088 w 21600"/>
                <a:gd name="txB" fmla="*/ 17338 h 21600"/>
              </a:gdLst>
              <a:ahLst/>
              <a:cxnLst>
                <a:cxn ang="0">
                  <a:pos x="0" y="0"/>
                </a:cxn>
                <a:cxn ang="0">
                  <a:pos x="0" y="0"/>
                </a:cxn>
                <a:cxn ang="0">
                  <a:pos x="0" y="0"/>
                </a:cxn>
                <a:cxn ang="0">
                  <a:pos x="0" y="0"/>
                </a:cxn>
              </a:cxnLst>
              <a:rect l="txL" t="txT" r="txR" b="txB"/>
              <a:pathLst>
                <a:path w="21600" h="2160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a:moveTo>
                    <a:pt x="1074" y="12702"/>
                  </a:moveTo>
                  <a:cubicBezTo>
                    <a:pt x="1407" y="12969"/>
                    <a:pt x="1786" y="13110"/>
                    <a:pt x="2172" y="13110"/>
                  </a:cubicBezTo>
                  <a:cubicBezTo>
                    <a:pt x="2228" y="13109"/>
                    <a:pt x="2285" y="13107"/>
                    <a:pt x="2341" y="13101"/>
                  </a:cubicBezTo>
                </a:path>
                <a:path w="21600" h="21600" fill="none">
                  <a:moveTo>
                    <a:pt x="2909" y="17629"/>
                  </a:moveTo>
                  <a:cubicBezTo>
                    <a:pt x="3099" y="17599"/>
                    <a:pt x="3285" y="17535"/>
                    <a:pt x="3463" y="17439"/>
                  </a:cubicBezTo>
                </a:path>
                <a:path w="21600" h="21600" fill="none">
                  <a:moveTo>
                    <a:pt x="7895" y="18680"/>
                  </a:moveTo>
                  <a:cubicBezTo>
                    <a:pt x="7983" y="18985"/>
                    <a:pt x="8095" y="19277"/>
                    <a:pt x="8229" y="19550"/>
                  </a:cubicBezTo>
                </a:path>
                <a:path w="21600" h="21600" fill="none">
                  <a:moveTo>
                    <a:pt x="14267" y="18324"/>
                  </a:moveTo>
                  <a:cubicBezTo>
                    <a:pt x="14336" y="18013"/>
                    <a:pt x="14380" y="17693"/>
                    <a:pt x="14400" y="17370"/>
                  </a:cubicBezTo>
                </a:path>
                <a:path w="21600" h="21600" fill="none">
                  <a:moveTo>
                    <a:pt x="18694" y="15045"/>
                  </a:moveTo>
                  <a:cubicBezTo>
                    <a:pt x="18694" y="15034"/>
                    <a:pt x="18695" y="15024"/>
                    <a:pt x="18695" y="15013"/>
                  </a:cubicBezTo>
                  <a:cubicBezTo>
                    <a:pt x="18695" y="13508"/>
                    <a:pt x="18063" y="12136"/>
                    <a:pt x="17069" y="11477"/>
                  </a:cubicBezTo>
                </a:path>
                <a:path w="21600" h="21600" fill="none">
                  <a:moveTo>
                    <a:pt x="20165" y="8999"/>
                  </a:moveTo>
                  <a:cubicBezTo>
                    <a:pt x="20479" y="8635"/>
                    <a:pt x="20726" y="8177"/>
                    <a:pt x="20889" y="7661"/>
                  </a:cubicBezTo>
                </a:path>
                <a:path w="21600" h="21600" fill="none">
                  <a:moveTo>
                    <a:pt x="19186" y="3344"/>
                  </a:moveTo>
                  <a:cubicBezTo>
                    <a:pt x="19186" y="3328"/>
                    <a:pt x="19187" y="3313"/>
                    <a:pt x="19187" y="3297"/>
                  </a:cubicBezTo>
                  <a:cubicBezTo>
                    <a:pt x="19187" y="3101"/>
                    <a:pt x="19174" y="2905"/>
                    <a:pt x="19148" y="2712"/>
                  </a:cubicBezTo>
                </a:path>
                <a:path w="21600" h="21600" fill="none">
                  <a:moveTo>
                    <a:pt x="14905" y="1165"/>
                  </a:moveTo>
                  <a:cubicBezTo>
                    <a:pt x="14754" y="1408"/>
                    <a:pt x="14629" y="1679"/>
                    <a:pt x="14535" y="1971"/>
                  </a:cubicBezTo>
                </a:path>
                <a:path w="21600" h="21600" fill="none">
                  <a:moveTo>
                    <a:pt x="11221" y="1645"/>
                  </a:moveTo>
                  <a:cubicBezTo>
                    <a:pt x="11140" y="1866"/>
                    <a:pt x="11080" y="2099"/>
                    <a:pt x="11041" y="2340"/>
                  </a:cubicBezTo>
                </a:path>
                <a:path w="21600" h="21600" fill="none">
                  <a:moveTo>
                    <a:pt x="7645" y="3276"/>
                  </a:moveTo>
                  <a:cubicBezTo>
                    <a:pt x="7449" y="3016"/>
                    <a:pt x="7231" y="2790"/>
                    <a:pt x="6995" y="2602"/>
                  </a:cubicBezTo>
                </a:path>
                <a:path w="21600" h="21600" fill="none">
                  <a:moveTo>
                    <a:pt x="1942" y="7186"/>
                  </a:moveTo>
                  <a:cubicBezTo>
                    <a:pt x="1966" y="7426"/>
                    <a:pt x="2004" y="7663"/>
                    <a:pt x="2056" y="7895"/>
                  </a:cubicBezTo>
                </a:path>
              </a:pathLst>
            </a:custGeom>
            <a:solidFill>
              <a:srgbClr val="FF9999">
                <a:alpha val="100000"/>
              </a:srgbClr>
            </a:solidFill>
            <a:ln w="9525" cap="flat" cmpd="sng">
              <a:solidFill>
                <a:srgbClr val="000000">
                  <a:alpha val="100000"/>
                </a:srgbClr>
              </a:solidFill>
              <a:prstDash val="solid"/>
              <a:miter lim="800000"/>
              <a:headEnd type="none" w="med" len="med"/>
              <a:tailEnd type="none" w="med" len="med"/>
            </a:ln>
            <a:effectLst>
              <a:outerShdw dist="107763" dir="2699999" algn="ctr" rotWithShape="0">
                <a:srgbClr val="808080">
                  <a:alpha val="100000"/>
                </a:srgbClr>
              </a:outerShdw>
            </a:effectLst>
          </p:spPr>
          <p:txBody>
            <a:bodyPr/>
            <a:p>
              <a:endParaRPr lang="zh-CN" altLang="en-US"/>
            </a:p>
          </p:txBody>
        </p:sp>
        <p:sp>
          <p:nvSpPr>
            <p:cNvPr id="9224" name="computr3"/>
            <p:cNvSpPr>
              <a:spLocks noEditPoints="1"/>
            </p:cNvSpPr>
            <p:nvPr/>
          </p:nvSpPr>
          <p:spPr>
            <a:xfrm>
              <a:off x="2562" y="3566"/>
              <a:ext cx="453" cy="317"/>
            </a:xfrm>
            <a:custGeom>
              <a:avLst/>
              <a:gdLst>
                <a:gd name="txL" fmla="*/ 7820 w 21600"/>
                <a:gd name="txT" fmla="*/ 2589 h 21600"/>
                <a:gd name="txR" fmla="*/ 16355 w 21600"/>
                <a:gd name="txB" fmla="*/ 11788 h 21600"/>
              </a:gdLst>
              <a:ahLst/>
              <a:cxnLst>
                <a:cxn ang="0">
                  <a:pos x="0" y="0"/>
                </a:cxn>
                <a:cxn ang="0">
                  <a:pos x="0" y="0"/>
                </a:cxn>
                <a:cxn ang="0">
                  <a:pos x="0" y="0"/>
                </a:cxn>
                <a:cxn ang="0">
                  <a:pos x="0" y="0"/>
                </a:cxn>
              </a:cxnLst>
              <a:rect l="txL" t="txT" r="txR" b="txB"/>
              <a:pathLst>
                <a:path w="21600" h="21600">
                  <a:moveTo>
                    <a:pt x="18250" y="17743"/>
                  </a:moveTo>
                  <a:lnTo>
                    <a:pt x="17557" y="16971"/>
                  </a:lnTo>
                  <a:lnTo>
                    <a:pt x="5429" y="16971"/>
                  </a:lnTo>
                  <a:lnTo>
                    <a:pt x="4736" y="17743"/>
                  </a:lnTo>
                  <a:lnTo>
                    <a:pt x="18250" y="17743"/>
                  </a:lnTo>
                  <a:close/>
                </a:path>
                <a:path w="21600" h="21600">
                  <a:moveTo>
                    <a:pt x="18250" y="17743"/>
                  </a:moveTo>
                  <a:moveTo>
                    <a:pt x="19405" y="19131"/>
                  </a:moveTo>
                  <a:lnTo>
                    <a:pt x="18712" y="18360"/>
                  </a:lnTo>
                  <a:lnTo>
                    <a:pt x="4274" y="18360"/>
                  </a:lnTo>
                  <a:lnTo>
                    <a:pt x="3581" y="19131"/>
                  </a:lnTo>
                  <a:lnTo>
                    <a:pt x="19405" y="19131"/>
                  </a:lnTo>
                  <a:close/>
                </a:path>
                <a:path w="21600" h="21600">
                  <a:moveTo>
                    <a:pt x="19405" y="19131"/>
                  </a:moveTo>
                  <a:moveTo>
                    <a:pt x="20560" y="20520"/>
                  </a:moveTo>
                  <a:lnTo>
                    <a:pt x="19867" y="19749"/>
                  </a:lnTo>
                  <a:lnTo>
                    <a:pt x="3119" y="19749"/>
                  </a:lnTo>
                  <a:lnTo>
                    <a:pt x="2426" y="20520"/>
                  </a:lnTo>
                  <a:lnTo>
                    <a:pt x="20560" y="20520"/>
                  </a:lnTo>
                  <a:close/>
                </a:path>
                <a:path w="21600" h="2160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a:moveTo>
                    <a:pt x="7624" y="2314"/>
                  </a:moveTo>
                  <a:moveTo>
                    <a:pt x="16402" y="2314"/>
                  </a:moveTo>
                  <a:lnTo>
                    <a:pt x="16402" y="11880"/>
                  </a:lnTo>
                  <a:lnTo>
                    <a:pt x="7624" y="11880"/>
                  </a:lnTo>
                  <a:lnTo>
                    <a:pt x="7624" y="2314"/>
                  </a:lnTo>
                  <a:lnTo>
                    <a:pt x="16402" y="2314"/>
                  </a:lnTo>
                  <a:close/>
                </a:path>
                <a:path w="21600" h="21600">
                  <a:moveTo>
                    <a:pt x="578" y="4011"/>
                  </a:moveTo>
                  <a:moveTo>
                    <a:pt x="4043" y="4011"/>
                  </a:moveTo>
                  <a:lnTo>
                    <a:pt x="4043" y="4320"/>
                  </a:lnTo>
                  <a:lnTo>
                    <a:pt x="578" y="4320"/>
                  </a:lnTo>
                  <a:lnTo>
                    <a:pt x="578" y="4011"/>
                  </a:lnTo>
                  <a:lnTo>
                    <a:pt x="4043" y="4011"/>
                  </a:lnTo>
                  <a:close/>
                  <a:moveTo>
                    <a:pt x="7624" y="14194"/>
                  </a:moveTo>
                  <a:lnTo>
                    <a:pt x="16402" y="14194"/>
                  </a:lnTo>
                  <a:lnTo>
                    <a:pt x="16402" y="16200"/>
                  </a:lnTo>
                  <a:lnTo>
                    <a:pt x="7624" y="16200"/>
                  </a:lnTo>
                </a:path>
              </a:pathLst>
            </a:custGeom>
            <a:solidFill>
              <a:srgbClr val="FFFFCC">
                <a:alpha val="100000"/>
              </a:srgbClr>
            </a:solidFill>
            <a:ln w="9525" cap="flat" cmpd="sng">
              <a:solidFill>
                <a:srgbClr val="000000">
                  <a:alpha val="100000"/>
                </a:srgbClr>
              </a:solidFill>
              <a:prstDash val="solid"/>
              <a:miter lim="800000"/>
              <a:headEnd type="none" w="med" len="med"/>
              <a:tailEnd type="none" w="med" len="med"/>
            </a:ln>
          </p:spPr>
          <p:txBody>
            <a:bodyPr/>
            <a:p>
              <a:endParaRPr lang="zh-CN" altLang="en-US"/>
            </a:p>
          </p:txBody>
        </p:sp>
        <p:sp>
          <p:nvSpPr>
            <p:cNvPr id="9225" name="computr3"/>
            <p:cNvSpPr>
              <a:spLocks noEditPoints="1"/>
            </p:cNvSpPr>
            <p:nvPr/>
          </p:nvSpPr>
          <p:spPr>
            <a:xfrm>
              <a:off x="4694" y="2976"/>
              <a:ext cx="453" cy="317"/>
            </a:xfrm>
            <a:custGeom>
              <a:avLst/>
              <a:gdLst>
                <a:gd name="txL" fmla="*/ 7820 w 21600"/>
                <a:gd name="txT" fmla="*/ 2589 h 21600"/>
                <a:gd name="txR" fmla="*/ 16355 w 21600"/>
                <a:gd name="txB" fmla="*/ 11788 h 21600"/>
              </a:gdLst>
              <a:ahLst/>
              <a:cxnLst>
                <a:cxn ang="0">
                  <a:pos x="0" y="0"/>
                </a:cxn>
                <a:cxn ang="0">
                  <a:pos x="0" y="0"/>
                </a:cxn>
                <a:cxn ang="0">
                  <a:pos x="0" y="0"/>
                </a:cxn>
                <a:cxn ang="0">
                  <a:pos x="0" y="0"/>
                </a:cxn>
              </a:cxnLst>
              <a:rect l="txL" t="txT" r="txR" b="txB"/>
              <a:pathLst>
                <a:path w="21600" h="21600">
                  <a:moveTo>
                    <a:pt x="18250" y="17743"/>
                  </a:moveTo>
                  <a:lnTo>
                    <a:pt x="17557" y="16971"/>
                  </a:lnTo>
                  <a:lnTo>
                    <a:pt x="5429" y="16971"/>
                  </a:lnTo>
                  <a:lnTo>
                    <a:pt x="4736" y="17743"/>
                  </a:lnTo>
                  <a:lnTo>
                    <a:pt x="18250" y="17743"/>
                  </a:lnTo>
                  <a:close/>
                </a:path>
                <a:path w="21600" h="21600">
                  <a:moveTo>
                    <a:pt x="18250" y="17743"/>
                  </a:moveTo>
                  <a:moveTo>
                    <a:pt x="19405" y="19131"/>
                  </a:moveTo>
                  <a:lnTo>
                    <a:pt x="18712" y="18360"/>
                  </a:lnTo>
                  <a:lnTo>
                    <a:pt x="4274" y="18360"/>
                  </a:lnTo>
                  <a:lnTo>
                    <a:pt x="3581" y="19131"/>
                  </a:lnTo>
                  <a:lnTo>
                    <a:pt x="19405" y="19131"/>
                  </a:lnTo>
                  <a:close/>
                </a:path>
                <a:path w="21600" h="21600">
                  <a:moveTo>
                    <a:pt x="19405" y="19131"/>
                  </a:moveTo>
                  <a:moveTo>
                    <a:pt x="20560" y="20520"/>
                  </a:moveTo>
                  <a:lnTo>
                    <a:pt x="19867" y="19749"/>
                  </a:lnTo>
                  <a:lnTo>
                    <a:pt x="3119" y="19749"/>
                  </a:lnTo>
                  <a:lnTo>
                    <a:pt x="2426" y="20520"/>
                  </a:lnTo>
                  <a:lnTo>
                    <a:pt x="20560" y="20520"/>
                  </a:lnTo>
                  <a:close/>
                </a:path>
                <a:path w="21600" h="2160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a:moveTo>
                    <a:pt x="7624" y="2314"/>
                  </a:moveTo>
                  <a:moveTo>
                    <a:pt x="16402" y="2314"/>
                  </a:moveTo>
                  <a:lnTo>
                    <a:pt x="16402" y="11880"/>
                  </a:lnTo>
                  <a:lnTo>
                    <a:pt x="7624" y="11880"/>
                  </a:lnTo>
                  <a:lnTo>
                    <a:pt x="7624" y="2314"/>
                  </a:lnTo>
                  <a:lnTo>
                    <a:pt x="16402" y="2314"/>
                  </a:lnTo>
                  <a:close/>
                </a:path>
                <a:path w="21600" h="21600">
                  <a:moveTo>
                    <a:pt x="578" y="4011"/>
                  </a:moveTo>
                  <a:moveTo>
                    <a:pt x="4043" y="4011"/>
                  </a:moveTo>
                  <a:lnTo>
                    <a:pt x="4043" y="4320"/>
                  </a:lnTo>
                  <a:lnTo>
                    <a:pt x="578" y="4320"/>
                  </a:lnTo>
                  <a:lnTo>
                    <a:pt x="578" y="4011"/>
                  </a:lnTo>
                  <a:lnTo>
                    <a:pt x="4043" y="4011"/>
                  </a:lnTo>
                  <a:close/>
                  <a:moveTo>
                    <a:pt x="7624" y="14194"/>
                  </a:moveTo>
                  <a:lnTo>
                    <a:pt x="16402" y="14194"/>
                  </a:lnTo>
                  <a:lnTo>
                    <a:pt x="16402" y="16200"/>
                  </a:lnTo>
                  <a:lnTo>
                    <a:pt x="7624" y="16200"/>
                  </a:lnTo>
                </a:path>
              </a:pathLst>
            </a:custGeom>
            <a:solidFill>
              <a:srgbClr val="FFFFCC">
                <a:alpha val="100000"/>
              </a:srgbClr>
            </a:solidFill>
            <a:ln w="9525" cap="flat" cmpd="sng">
              <a:solidFill>
                <a:srgbClr val="000000">
                  <a:alpha val="100000"/>
                </a:srgbClr>
              </a:solidFill>
              <a:prstDash val="solid"/>
              <a:miter lim="800000"/>
              <a:headEnd type="none" w="med" len="med"/>
              <a:tailEnd type="none" w="med" len="med"/>
            </a:ln>
          </p:spPr>
          <p:txBody>
            <a:bodyPr/>
            <a:p>
              <a:endParaRPr lang="zh-CN" altLang="en-US"/>
            </a:p>
          </p:txBody>
        </p:sp>
        <p:sp>
          <p:nvSpPr>
            <p:cNvPr id="9226" name="computr3"/>
            <p:cNvSpPr>
              <a:spLocks noEditPoints="1"/>
            </p:cNvSpPr>
            <p:nvPr/>
          </p:nvSpPr>
          <p:spPr>
            <a:xfrm>
              <a:off x="4921" y="391"/>
              <a:ext cx="453" cy="317"/>
            </a:xfrm>
            <a:custGeom>
              <a:avLst/>
              <a:gdLst>
                <a:gd name="txL" fmla="*/ 7820 w 21600"/>
                <a:gd name="txT" fmla="*/ 2589 h 21600"/>
                <a:gd name="txR" fmla="*/ 16355 w 21600"/>
                <a:gd name="txB" fmla="*/ 11788 h 21600"/>
              </a:gdLst>
              <a:ahLst/>
              <a:cxnLst>
                <a:cxn ang="0">
                  <a:pos x="0" y="0"/>
                </a:cxn>
                <a:cxn ang="0">
                  <a:pos x="0" y="0"/>
                </a:cxn>
                <a:cxn ang="0">
                  <a:pos x="0" y="0"/>
                </a:cxn>
                <a:cxn ang="0">
                  <a:pos x="0" y="0"/>
                </a:cxn>
              </a:cxnLst>
              <a:rect l="txL" t="txT" r="txR" b="txB"/>
              <a:pathLst>
                <a:path w="21600" h="21600">
                  <a:moveTo>
                    <a:pt x="18250" y="17743"/>
                  </a:moveTo>
                  <a:lnTo>
                    <a:pt x="17557" y="16971"/>
                  </a:lnTo>
                  <a:lnTo>
                    <a:pt x="5429" y="16971"/>
                  </a:lnTo>
                  <a:lnTo>
                    <a:pt x="4736" y="17743"/>
                  </a:lnTo>
                  <a:lnTo>
                    <a:pt x="18250" y="17743"/>
                  </a:lnTo>
                  <a:close/>
                </a:path>
                <a:path w="21600" h="21600">
                  <a:moveTo>
                    <a:pt x="18250" y="17743"/>
                  </a:moveTo>
                  <a:moveTo>
                    <a:pt x="19405" y="19131"/>
                  </a:moveTo>
                  <a:lnTo>
                    <a:pt x="18712" y="18360"/>
                  </a:lnTo>
                  <a:lnTo>
                    <a:pt x="4274" y="18360"/>
                  </a:lnTo>
                  <a:lnTo>
                    <a:pt x="3581" y="19131"/>
                  </a:lnTo>
                  <a:lnTo>
                    <a:pt x="19405" y="19131"/>
                  </a:lnTo>
                  <a:close/>
                </a:path>
                <a:path w="21600" h="21600">
                  <a:moveTo>
                    <a:pt x="19405" y="19131"/>
                  </a:moveTo>
                  <a:moveTo>
                    <a:pt x="20560" y="20520"/>
                  </a:moveTo>
                  <a:lnTo>
                    <a:pt x="19867" y="19749"/>
                  </a:lnTo>
                  <a:lnTo>
                    <a:pt x="3119" y="19749"/>
                  </a:lnTo>
                  <a:lnTo>
                    <a:pt x="2426" y="20520"/>
                  </a:lnTo>
                  <a:lnTo>
                    <a:pt x="20560" y="20520"/>
                  </a:lnTo>
                  <a:close/>
                </a:path>
                <a:path w="21600" h="2160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a:moveTo>
                    <a:pt x="7624" y="2314"/>
                  </a:moveTo>
                  <a:moveTo>
                    <a:pt x="16402" y="2314"/>
                  </a:moveTo>
                  <a:lnTo>
                    <a:pt x="16402" y="11880"/>
                  </a:lnTo>
                  <a:lnTo>
                    <a:pt x="7624" y="11880"/>
                  </a:lnTo>
                  <a:lnTo>
                    <a:pt x="7624" y="2314"/>
                  </a:lnTo>
                  <a:lnTo>
                    <a:pt x="16402" y="2314"/>
                  </a:lnTo>
                  <a:close/>
                </a:path>
                <a:path w="21600" h="21600">
                  <a:moveTo>
                    <a:pt x="578" y="4011"/>
                  </a:moveTo>
                  <a:moveTo>
                    <a:pt x="4043" y="4011"/>
                  </a:moveTo>
                  <a:lnTo>
                    <a:pt x="4043" y="4320"/>
                  </a:lnTo>
                  <a:lnTo>
                    <a:pt x="578" y="4320"/>
                  </a:lnTo>
                  <a:lnTo>
                    <a:pt x="578" y="4011"/>
                  </a:lnTo>
                  <a:lnTo>
                    <a:pt x="4043" y="4011"/>
                  </a:lnTo>
                  <a:close/>
                  <a:moveTo>
                    <a:pt x="7624" y="14194"/>
                  </a:moveTo>
                  <a:lnTo>
                    <a:pt x="16402" y="14194"/>
                  </a:lnTo>
                  <a:lnTo>
                    <a:pt x="16402" y="16200"/>
                  </a:lnTo>
                  <a:lnTo>
                    <a:pt x="7624" y="16200"/>
                  </a:lnTo>
                </a:path>
              </a:pathLst>
            </a:custGeom>
            <a:solidFill>
              <a:srgbClr val="FFFFCC">
                <a:alpha val="100000"/>
              </a:srgbClr>
            </a:solidFill>
            <a:ln w="9525" cap="flat" cmpd="sng">
              <a:solidFill>
                <a:srgbClr val="000000">
                  <a:alpha val="100000"/>
                </a:srgbClr>
              </a:solidFill>
              <a:prstDash val="solid"/>
              <a:miter lim="800000"/>
              <a:headEnd type="none" w="med" len="med"/>
              <a:tailEnd type="none" w="med" len="med"/>
            </a:ln>
          </p:spPr>
          <p:txBody>
            <a:bodyPr/>
            <a:p>
              <a:endParaRPr lang="zh-CN" altLang="en-US"/>
            </a:p>
          </p:txBody>
        </p:sp>
        <p:sp>
          <p:nvSpPr>
            <p:cNvPr id="9227" name="computr3"/>
            <p:cNvSpPr>
              <a:spLocks noEditPoints="1"/>
            </p:cNvSpPr>
            <p:nvPr/>
          </p:nvSpPr>
          <p:spPr>
            <a:xfrm>
              <a:off x="703" y="2001"/>
              <a:ext cx="453" cy="317"/>
            </a:xfrm>
            <a:custGeom>
              <a:avLst/>
              <a:gdLst>
                <a:gd name="txL" fmla="*/ 7820 w 21600"/>
                <a:gd name="txT" fmla="*/ 2589 h 21600"/>
                <a:gd name="txR" fmla="*/ 16355 w 21600"/>
                <a:gd name="txB" fmla="*/ 11788 h 21600"/>
              </a:gdLst>
              <a:ahLst/>
              <a:cxnLst>
                <a:cxn ang="0">
                  <a:pos x="0" y="0"/>
                </a:cxn>
                <a:cxn ang="0">
                  <a:pos x="0" y="0"/>
                </a:cxn>
                <a:cxn ang="0">
                  <a:pos x="0" y="0"/>
                </a:cxn>
                <a:cxn ang="0">
                  <a:pos x="0" y="0"/>
                </a:cxn>
              </a:cxnLst>
              <a:rect l="txL" t="txT" r="txR" b="txB"/>
              <a:pathLst>
                <a:path w="21600" h="21600">
                  <a:moveTo>
                    <a:pt x="18250" y="17743"/>
                  </a:moveTo>
                  <a:lnTo>
                    <a:pt x="17557" y="16971"/>
                  </a:lnTo>
                  <a:lnTo>
                    <a:pt x="5429" y="16971"/>
                  </a:lnTo>
                  <a:lnTo>
                    <a:pt x="4736" y="17743"/>
                  </a:lnTo>
                  <a:lnTo>
                    <a:pt x="18250" y="17743"/>
                  </a:lnTo>
                  <a:close/>
                </a:path>
                <a:path w="21600" h="21600">
                  <a:moveTo>
                    <a:pt x="18250" y="17743"/>
                  </a:moveTo>
                  <a:moveTo>
                    <a:pt x="19405" y="19131"/>
                  </a:moveTo>
                  <a:lnTo>
                    <a:pt x="18712" y="18360"/>
                  </a:lnTo>
                  <a:lnTo>
                    <a:pt x="4274" y="18360"/>
                  </a:lnTo>
                  <a:lnTo>
                    <a:pt x="3581" y="19131"/>
                  </a:lnTo>
                  <a:lnTo>
                    <a:pt x="19405" y="19131"/>
                  </a:lnTo>
                  <a:close/>
                </a:path>
                <a:path w="21600" h="21600">
                  <a:moveTo>
                    <a:pt x="19405" y="19131"/>
                  </a:moveTo>
                  <a:moveTo>
                    <a:pt x="20560" y="20520"/>
                  </a:moveTo>
                  <a:lnTo>
                    <a:pt x="19867" y="19749"/>
                  </a:lnTo>
                  <a:lnTo>
                    <a:pt x="3119" y="19749"/>
                  </a:lnTo>
                  <a:lnTo>
                    <a:pt x="2426" y="20520"/>
                  </a:lnTo>
                  <a:lnTo>
                    <a:pt x="20560" y="20520"/>
                  </a:lnTo>
                  <a:close/>
                </a:path>
                <a:path w="21600" h="2160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a:moveTo>
                    <a:pt x="7624" y="2314"/>
                  </a:moveTo>
                  <a:moveTo>
                    <a:pt x="16402" y="2314"/>
                  </a:moveTo>
                  <a:lnTo>
                    <a:pt x="16402" y="11880"/>
                  </a:lnTo>
                  <a:lnTo>
                    <a:pt x="7624" y="11880"/>
                  </a:lnTo>
                  <a:lnTo>
                    <a:pt x="7624" y="2314"/>
                  </a:lnTo>
                  <a:lnTo>
                    <a:pt x="16402" y="2314"/>
                  </a:lnTo>
                  <a:close/>
                </a:path>
                <a:path w="21600" h="21600">
                  <a:moveTo>
                    <a:pt x="578" y="4011"/>
                  </a:moveTo>
                  <a:moveTo>
                    <a:pt x="4043" y="4011"/>
                  </a:moveTo>
                  <a:lnTo>
                    <a:pt x="4043" y="4320"/>
                  </a:lnTo>
                  <a:lnTo>
                    <a:pt x="578" y="4320"/>
                  </a:lnTo>
                  <a:lnTo>
                    <a:pt x="578" y="4011"/>
                  </a:lnTo>
                  <a:lnTo>
                    <a:pt x="4043" y="4011"/>
                  </a:lnTo>
                  <a:close/>
                  <a:moveTo>
                    <a:pt x="7624" y="14194"/>
                  </a:moveTo>
                  <a:lnTo>
                    <a:pt x="16402" y="14194"/>
                  </a:lnTo>
                  <a:lnTo>
                    <a:pt x="16402" y="16200"/>
                  </a:lnTo>
                  <a:lnTo>
                    <a:pt x="7624" y="16200"/>
                  </a:lnTo>
                </a:path>
              </a:pathLst>
            </a:custGeom>
            <a:solidFill>
              <a:srgbClr val="FFFFCC">
                <a:alpha val="100000"/>
              </a:srgbClr>
            </a:solidFill>
            <a:ln w="9525" cap="flat" cmpd="sng">
              <a:solidFill>
                <a:srgbClr val="000000">
                  <a:alpha val="100000"/>
                </a:srgbClr>
              </a:solidFill>
              <a:prstDash val="solid"/>
              <a:miter lim="800000"/>
              <a:headEnd type="none" w="med" len="med"/>
              <a:tailEnd type="none" w="med" len="med"/>
            </a:ln>
          </p:spPr>
          <p:txBody>
            <a:bodyPr/>
            <a:p>
              <a:endParaRPr lang="zh-CN" altLang="en-US"/>
            </a:p>
          </p:txBody>
        </p:sp>
        <p:sp>
          <p:nvSpPr>
            <p:cNvPr id="9228" name="computr3"/>
            <p:cNvSpPr>
              <a:spLocks noEditPoints="1"/>
            </p:cNvSpPr>
            <p:nvPr/>
          </p:nvSpPr>
          <p:spPr>
            <a:xfrm>
              <a:off x="1292" y="845"/>
              <a:ext cx="453" cy="317"/>
            </a:xfrm>
            <a:custGeom>
              <a:avLst/>
              <a:gdLst>
                <a:gd name="txL" fmla="*/ 7820 w 21600"/>
                <a:gd name="txT" fmla="*/ 2589 h 21600"/>
                <a:gd name="txR" fmla="*/ 16355 w 21600"/>
                <a:gd name="txB" fmla="*/ 11788 h 21600"/>
              </a:gdLst>
              <a:ahLst/>
              <a:cxnLst>
                <a:cxn ang="0">
                  <a:pos x="0" y="0"/>
                </a:cxn>
                <a:cxn ang="0">
                  <a:pos x="0" y="0"/>
                </a:cxn>
                <a:cxn ang="0">
                  <a:pos x="0" y="0"/>
                </a:cxn>
                <a:cxn ang="0">
                  <a:pos x="0" y="0"/>
                </a:cxn>
              </a:cxnLst>
              <a:rect l="txL" t="txT" r="txR" b="txB"/>
              <a:pathLst>
                <a:path w="21600" h="21600">
                  <a:moveTo>
                    <a:pt x="18250" y="17743"/>
                  </a:moveTo>
                  <a:lnTo>
                    <a:pt x="17557" y="16971"/>
                  </a:lnTo>
                  <a:lnTo>
                    <a:pt x="5429" y="16971"/>
                  </a:lnTo>
                  <a:lnTo>
                    <a:pt x="4736" y="17743"/>
                  </a:lnTo>
                  <a:lnTo>
                    <a:pt x="18250" y="17743"/>
                  </a:lnTo>
                  <a:close/>
                </a:path>
                <a:path w="21600" h="21600">
                  <a:moveTo>
                    <a:pt x="18250" y="17743"/>
                  </a:moveTo>
                  <a:moveTo>
                    <a:pt x="19405" y="19131"/>
                  </a:moveTo>
                  <a:lnTo>
                    <a:pt x="18712" y="18360"/>
                  </a:lnTo>
                  <a:lnTo>
                    <a:pt x="4274" y="18360"/>
                  </a:lnTo>
                  <a:lnTo>
                    <a:pt x="3581" y="19131"/>
                  </a:lnTo>
                  <a:lnTo>
                    <a:pt x="19405" y="19131"/>
                  </a:lnTo>
                  <a:close/>
                </a:path>
                <a:path w="21600" h="21600">
                  <a:moveTo>
                    <a:pt x="19405" y="19131"/>
                  </a:moveTo>
                  <a:moveTo>
                    <a:pt x="20560" y="20520"/>
                  </a:moveTo>
                  <a:lnTo>
                    <a:pt x="19867" y="19749"/>
                  </a:lnTo>
                  <a:lnTo>
                    <a:pt x="3119" y="19749"/>
                  </a:lnTo>
                  <a:lnTo>
                    <a:pt x="2426" y="20520"/>
                  </a:lnTo>
                  <a:lnTo>
                    <a:pt x="20560" y="20520"/>
                  </a:lnTo>
                  <a:close/>
                </a:path>
                <a:path w="21600" h="2160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a:moveTo>
                    <a:pt x="7624" y="2314"/>
                  </a:moveTo>
                  <a:moveTo>
                    <a:pt x="16402" y="2314"/>
                  </a:moveTo>
                  <a:lnTo>
                    <a:pt x="16402" y="11880"/>
                  </a:lnTo>
                  <a:lnTo>
                    <a:pt x="7624" y="11880"/>
                  </a:lnTo>
                  <a:lnTo>
                    <a:pt x="7624" y="2314"/>
                  </a:lnTo>
                  <a:lnTo>
                    <a:pt x="16402" y="2314"/>
                  </a:lnTo>
                  <a:close/>
                </a:path>
                <a:path w="21600" h="21600">
                  <a:moveTo>
                    <a:pt x="578" y="4011"/>
                  </a:moveTo>
                  <a:moveTo>
                    <a:pt x="4043" y="4011"/>
                  </a:moveTo>
                  <a:lnTo>
                    <a:pt x="4043" y="4320"/>
                  </a:lnTo>
                  <a:lnTo>
                    <a:pt x="578" y="4320"/>
                  </a:lnTo>
                  <a:lnTo>
                    <a:pt x="578" y="4011"/>
                  </a:lnTo>
                  <a:lnTo>
                    <a:pt x="4043" y="4011"/>
                  </a:lnTo>
                  <a:close/>
                  <a:moveTo>
                    <a:pt x="7624" y="14194"/>
                  </a:moveTo>
                  <a:lnTo>
                    <a:pt x="16402" y="14194"/>
                  </a:lnTo>
                  <a:lnTo>
                    <a:pt x="16402" y="16200"/>
                  </a:lnTo>
                  <a:lnTo>
                    <a:pt x="7624" y="16200"/>
                  </a:lnTo>
                </a:path>
              </a:pathLst>
            </a:custGeom>
            <a:solidFill>
              <a:srgbClr val="FFFFCC">
                <a:alpha val="100000"/>
              </a:srgbClr>
            </a:solidFill>
            <a:ln w="9525" cap="flat" cmpd="sng">
              <a:solidFill>
                <a:srgbClr val="000000">
                  <a:alpha val="100000"/>
                </a:srgbClr>
              </a:solidFill>
              <a:prstDash val="solid"/>
              <a:miter lim="800000"/>
              <a:headEnd type="none" w="med" len="med"/>
              <a:tailEnd type="none" w="med" len="med"/>
            </a:ln>
          </p:spPr>
          <p:txBody>
            <a:bodyPr/>
            <a:p>
              <a:endParaRPr lang="zh-CN" altLang="en-US"/>
            </a:p>
          </p:txBody>
        </p:sp>
        <p:sp>
          <p:nvSpPr>
            <p:cNvPr id="9229" name="computr3"/>
            <p:cNvSpPr>
              <a:spLocks noEditPoints="1"/>
            </p:cNvSpPr>
            <p:nvPr/>
          </p:nvSpPr>
          <p:spPr>
            <a:xfrm>
              <a:off x="2880" y="391"/>
              <a:ext cx="453" cy="317"/>
            </a:xfrm>
            <a:custGeom>
              <a:avLst/>
              <a:gdLst>
                <a:gd name="txL" fmla="*/ 7820 w 21600"/>
                <a:gd name="txT" fmla="*/ 2589 h 21600"/>
                <a:gd name="txR" fmla="*/ 16355 w 21600"/>
                <a:gd name="txB" fmla="*/ 11788 h 21600"/>
              </a:gdLst>
              <a:ahLst/>
              <a:cxnLst>
                <a:cxn ang="0">
                  <a:pos x="0" y="0"/>
                </a:cxn>
                <a:cxn ang="0">
                  <a:pos x="0" y="0"/>
                </a:cxn>
                <a:cxn ang="0">
                  <a:pos x="0" y="0"/>
                </a:cxn>
                <a:cxn ang="0">
                  <a:pos x="0" y="0"/>
                </a:cxn>
              </a:cxnLst>
              <a:rect l="txL" t="txT" r="txR" b="txB"/>
              <a:pathLst>
                <a:path w="21600" h="21600">
                  <a:moveTo>
                    <a:pt x="18250" y="17743"/>
                  </a:moveTo>
                  <a:lnTo>
                    <a:pt x="17557" y="16971"/>
                  </a:lnTo>
                  <a:lnTo>
                    <a:pt x="5429" y="16971"/>
                  </a:lnTo>
                  <a:lnTo>
                    <a:pt x="4736" y="17743"/>
                  </a:lnTo>
                  <a:lnTo>
                    <a:pt x="18250" y="17743"/>
                  </a:lnTo>
                  <a:close/>
                </a:path>
                <a:path w="21600" h="21600">
                  <a:moveTo>
                    <a:pt x="18250" y="17743"/>
                  </a:moveTo>
                  <a:moveTo>
                    <a:pt x="19405" y="19131"/>
                  </a:moveTo>
                  <a:lnTo>
                    <a:pt x="18712" y="18360"/>
                  </a:lnTo>
                  <a:lnTo>
                    <a:pt x="4274" y="18360"/>
                  </a:lnTo>
                  <a:lnTo>
                    <a:pt x="3581" y="19131"/>
                  </a:lnTo>
                  <a:lnTo>
                    <a:pt x="19405" y="19131"/>
                  </a:lnTo>
                  <a:close/>
                </a:path>
                <a:path w="21600" h="21600">
                  <a:moveTo>
                    <a:pt x="19405" y="19131"/>
                  </a:moveTo>
                  <a:moveTo>
                    <a:pt x="20560" y="20520"/>
                  </a:moveTo>
                  <a:lnTo>
                    <a:pt x="19867" y="19749"/>
                  </a:lnTo>
                  <a:lnTo>
                    <a:pt x="3119" y="19749"/>
                  </a:lnTo>
                  <a:lnTo>
                    <a:pt x="2426" y="20520"/>
                  </a:lnTo>
                  <a:lnTo>
                    <a:pt x="20560" y="20520"/>
                  </a:lnTo>
                  <a:close/>
                </a:path>
                <a:path w="21600" h="2160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a:moveTo>
                    <a:pt x="7624" y="2314"/>
                  </a:moveTo>
                  <a:moveTo>
                    <a:pt x="16402" y="2314"/>
                  </a:moveTo>
                  <a:lnTo>
                    <a:pt x="16402" y="11880"/>
                  </a:lnTo>
                  <a:lnTo>
                    <a:pt x="7624" y="11880"/>
                  </a:lnTo>
                  <a:lnTo>
                    <a:pt x="7624" y="2314"/>
                  </a:lnTo>
                  <a:lnTo>
                    <a:pt x="16402" y="2314"/>
                  </a:lnTo>
                  <a:close/>
                </a:path>
                <a:path w="21600" h="21600">
                  <a:moveTo>
                    <a:pt x="578" y="4011"/>
                  </a:moveTo>
                  <a:moveTo>
                    <a:pt x="4043" y="4011"/>
                  </a:moveTo>
                  <a:lnTo>
                    <a:pt x="4043" y="4320"/>
                  </a:lnTo>
                  <a:lnTo>
                    <a:pt x="578" y="4320"/>
                  </a:lnTo>
                  <a:lnTo>
                    <a:pt x="578" y="4011"/>
                  </a:lnTo>
                  <a:lnTo>
                    <a:pt x="4043" y="4011"/>
                  </a:lnTo>
                  <a:close/>
                  <a:moveTo>
                    <a:pt x="7624" y="14194"/>
                  </a:moveTo>
                  <a:lnTo>
                    <a:pt x="16402" y="14194"/>
                  </a:lnTo>
                  <a:lnTo>
                    <a:pt x="16402" y="16200"/>
                  </a:lnTo>
                  <a:lnTo>
                    <a:pt x="7624" y="16200"/>
                  </a:lnTo>
                </a:path>
              </a:pathLst>
            </a:custGeom>
            <a:solidFill>
              <a:srgbClr val="FFFFCC">
                <a:alpha val="100000"/>
              </a:srgbClr>
            </a:solidFill>
            <a:ln w="9525" cap="flat" cmpd="sng">
              <a:solidFill>
                <a:srgbClr val="000000">
                  <a:alpha val="100000"/>
                </a:srgbClr>
              </a:solidFill>
              <a:prstDash val="solid"/>
              <a:miter lim="800000"/>
              <a:headEnd type="none" w="med" len="med"/>
              <a:tailEnd type="none" w="med" len="med"/>
            </a:ln>
          </p:spPr>
          <p:txBody>
            <a:bodyPr/>
            <a:p>
              <a:endParaRPr lang="zh-CN" altLang="en-US"/>
            </a:p>
          </p:txBody>
        </p:sp>
        <p:sp>
          <p:nvSpPr>
            <p:cNvPr id="9230" name="Oval 10"/>
            <p:cNvSpPr/>
            <p:nvPr/>
          </p:nvSpPr>
          <p:spPr>
            <a:xfrm>
              <a:off x="1701" y="2024"/>
              <a:ext cx="272" cy="272"/>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p>
              <a:pPr algn="ctr" eaLnBrk="1" hangingPunct="1"/>
              <a:r>
                <a:rPr lang="en-US" altLang="zh-CN" sz="1600" b="1" dirty="0">
                  <a:latin typeface="Arial" panose="020B0604020202020204" pitchFamily="34" charset="0"/>
                  <a:ea typeface="宋体" panose="02010600030101010101" pitchFamily="2" charset="-122"/>
                </a:rPr>
                <a:t>A</a:t>
              </a:r>
              <a:endParaRPr lang="en-US" altLang="zh-CN" sz="1600" b="1" dirty="0">
                <a:latin typeface="Arial" panose="020B0604020202020204" pitchFamily="34" charset="0"/>
                <a:ea typeface="宋体" panose="02010600030101010101" pitchFamily="2" charset="-122"/>
              </a:endParaRPr>
            </a:p>
          </p:txBody>
        </p:sp>
        <p:sp>
          <p:nvSpPr>
            <p:cNvPr id="9231" name="Oval 11"/>
            <p:cNvSpPr/>
            <p:nvPr/>
          </p:nvSpPr>
          <p:spPr>
            <a:xfrm>
              <a:off x="2880" y="2568"/>
              <a:ext cx="272" cy="272"/>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p>
              <a:pPr algn="ctr" eaLnBrk="1" hangingPunct="1"/>
              <a:r>
                <a:rPr lang="en-US" altLang="zh-CN" sz="1600" b="1" dirty="0">
                  <a:latin typeface="Arial" panose="020B0604020202020204" pitchFamily="34" charset="0"/>
                  <a:ea typeface="宋体" panose="02010600030101010101" pitchFamily="2" charset="-122"/>
                </a:rPr>
                <a:t>C</a:t>
              </a:r>
              <a:endParaRPr lang="en-US" altLang="zh-CN" sz="1600" b="1" dirty="0">
                <a:latin typeface="Arial" panose="020B0604020202020204" pitchFamily="34" charset="0"/>
                <a:ea typeface="宋体" panose="02010600030101010101" pitchFamily="2" charset="-122"/>
              </a:endParaRPr>
            </a:p>
          </p:txBody>
        </p:sp>
        <p:sp>
          <p:nvSpPr>
            <p:cNvPr id="9232" name="Oval 12"/>
            <p:cNvSpPr/>
            <p:nvPr/>
          </p:nvSpPr>
          <p:spPr>
            <a:xfrm>
              <a:off x="4014" y="2024"/>
              <a:ext cx="272" cy="272"/>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p>
              <a:pPr algn="ctr" eaLnBrk="1" hangingPunct="1"/>
              <a:r>
                <a:rPr lang="en-US" altLang="zh-CN" sz="1600" b="1" dirty="0">
                  <a:latin typeface="Arial" panose="020B0604020202020204" pitchFamily="34" charset="0"/>
                  <a:ea typeface="宋体" panose="02010600030101010101" pitchFamily="2" charset="-122"/>
                </a:rPr>
                <a:t>E</a:t>
              </a:r>
              <a:endParaRPr lang="en-US" altLang="zh-CN" sz="1600" b="1" dirty="0">
                <a:latin typeface="Arial" panose="020B0604020202020204" pitchFamily="34" charset="0"/>
                <a:ea typeface="宋体" panose="02010600030101010101" pitchFamily="2" charset="-122"/>
              </a:endParaRPr>
            </a:p>
          </p:txBody>
        </p:sp>
        <p:sp>
          <p:nvSpPr>
            <p:cNvPr id="9233" name="Oval 13"/>
            <p:cNvSpPr/>
            <p:nvPr/>
          </p:nvSpPr>
          <p:spPr>
            <a:xfrm>
              <a:off x="2381" y="1434"/>
              <a:ext cx="272" cy="272"/>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p>
              <a:pPr algn="ctr" eaLnBrk="1" hangingPunct="1"/>
              <a:r>
                <a:rPr lang="en-US" altLang="zh-CN" sz="1600" b="1" dirty="0">
                  <a:latin typeface="Arial" panose="020B0604020202020204" pitchFamily="34" charset="0"/>
                  <a:ea typeface="宋体" panose="02010600030101010101" pitchFamily="2" charset="-122"/>
                </a:rPr>
                <a:t>B</a:t>
              </a:r>
              <a:endParaRPr lang="en-US" altLang="zh-CN" sz="1600" b="1" dirty="0">
                <a:latin typeface="Arial" panose="020B0604020202020204" pitchFamily="34" charset="0"/>
                <a:ea typeface="宋体" panose="02010600030101010101" pitchFamily="2" charset="-122"/>
              </a:endParaRPr>
            </a:p>
          </p:txBody>
        </p:sp>
        <p:sp>
          <p:nvSpPr>
            <p:cNvPr id="9234" name="Oval 14"/>
            <p:cNvSpPr/>
            <p:nvPr/>
          </p:nvSpPr>
          <p:spPr>
            <a:xfrm>
              <a:off x="3107" y="1344"/>
              <a:ext cx="272" cy="272"/>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p>
              <a:pPr algn="ctr" eaLnBrk="1" hangingPunct="1"/>
              <a:r>
                <a:rPr lang="en-US" altLang="zh-CN" sz="1600" b="1" dirty="0">
                  <a:latin typeface="Arial" panose="020B0604020202020204" pitchFamily="34" charset="0"/>
                  <a:ea typeface="宋体" panose="02010600030101010101" pitchFamily="2" charset="-122"/>
                </a:rPr>
                <a:t>D</a:t>
              </a:r>
              <a:endParaRPr lang="en-US" altLang="zh-CN" sz="1600" b="1" dirty="0">
                <a:latin typeface="Arial" panose="020B0604020202020204" pitchFamily="34" charset="0"/>
                <a:ea typeface="宋体" panose="02010600030101010101" pitchFamily="2" charset="-122"/>
              </a:endParaRPr>
            </a:p>
          </p:txBody>
        </p:sp>
        <p:sp>
          <p:nvSpPr>
            <p:cNvPr id="9235" name="Line 15"/>
            <p:cNvSpPr/>
            <p:nvPr/>
          </p:nvSpPr>
          <p:spPr>
            <a:xfrm flipV="1">
              <a:off x="1927" y="1661"/>
              <a:ext cx="499" cy="408"/>
            </a:xfrm>
            <a:prstGeom prst="line">
              <a:avLst/>
            </a:prstGeom>
            <a:ln w="28575" cap="flat" cmpd="sng">
              <a:solidFill>
                <a:schemeClr val="tx1"/>
              </a:solidFill>
              <a:prstDash val="solid"/>
              <a:headEnd type="none" w="med" len="med"/>
              <a:tailEnd type="none" w="med" len="med"/>
            </a:ln>
          </p:spPr>
        </p:sp>
        <p:sp>
          <p:nvSpPr>
            <p:cNvPr id="9236" name="Line 16"/>
            <p:cNvSpPr/>
            <p:nvPr/>
          </p:nvSpPr>
          <p:spPr>
            <a:xfrm>
              <a:off x="1973" y="2251"/>
              <a:ext cx="907" cy="454"/>
            </a:xfrm>
            <a:prstGeom prst="line">
              <a:avLst/>
            </a:prstGeom>
            <a:ln w="28575" cap="flat" cmpd="sng">
              <a:solidFill>
                <a:schemeClr val="tx1"/>
              </a:solidFill>
              <a:prstDash val="solid"/>
              <a:headEnd type="none" w="med" len="med"/>
              <a:tailEnd type="none" w="med" len="med"/>
            </a:ln>
          </p:spPr>
        </p:sp>
        <p:sp>
          <p:nvSpPr>
            <p:cNvPr id="9237" name="Line 17"/>
            <p:cNvSpPr/>
            <p:nvPr/>
          </p:nvSpPr>
          <p:spPr>
            <a:xfrm>
              <a:off x="2562" y="1706"/>
              <a:ext cx="409" cy="862"/>
            </a:xfrm>
            <a:prstGeom prst="line">
              <a:avLst/>
            </a:prstGeom>
            <a:ln w="28575" cap="flat" cmpd="sng">
              <a:solidFill>
                <a:schemeClr val="tx1"/>
              </a:solidFill>
              <a:prstDash val="solid"/>
              <a:headEnd type="none" w="med" len="med"/>
              <a:tailEnd type="none" w="med" len="med"/>
            </a:ln>
          </p:spPr>
        </p:sp>
        <p:sp>
          <p:nvSpPr>
            <p:cNvPr id="9238" name="Line 18"/>
            <p:cNvSpPr/>
            <p:nvPr/>
          </p:nvSpPr>
          <p:spPr>
            <a:xfrm>
              <a:off x="2653" y="1616"/>
              <a:ext cx="1361" cy="544"/>
            </a:xfrm>
            <a:prstGeom prst="line">
              <a:avLst/>
            </a:prstGeom>
            <a:ln w="28575" cap="flat" cmpd="sng">
              <a:solidFill>
                <a:schemeClr val="tx1"/>
              </a:solidFill>
              <a:prstDash val="solid"/>
              <a:headEnd type="none" w="med" len="med"/>
              <a:tailEnd type="none" w="med" len="med"/>
            </a:ln>
          </p:spPr>
        </p:sp>
        <p:sp>
          <p:nvSpPr>
            <p:cNvPr id="9239" name="Line 19"/>
            <p:cNvSpPr/>
            <p:nvPr/>
          </p:nvSpPr>
          <p:spPr>
            <a:xfrm flipV="1">
              <a:off x="3152" y="2251"/>
              <a:ext cx="907" cy="453"/>
            </a:xfrm>
            <a:prstGeom prst="line">
              <a:avLst/>
            </a:prstGeom>
            <a:ln w="28575" cap="flat" cmpd="sng">
              <a:solidFill>
                <a:schemeClr val="tx1"/>
              </a:solidFill>
              <a:prstDash val="solid"/>
              <a:headEnd type="none" w="med" len="med"/>
              <a:tailEnd type="none" w="med" len="med"/>
            </a:ln>
          </p:spPr>
        </p:sp>
        <p:sp>
          <p:nvSpPr>
            <p:cNvPr id="9240" name="Line 20"/>
            <p:cNvSpPr/>
            <p:nvPr/>
          </p:nvSpPr>
          <p:spPr>
            <a:xfrm>
              <a:off x="1111" y="2160"/>
              <a:ext cx="590" cy="0"/>
            </a:xfrm>
            <a:prstGeom prst="line">
              <a:avLst/>
            </a:prstGeom>
            <a:ln w="9525" cap="flat" cmpd="sng">
              <a:solidFill>
                <a:schemeClr val="tx1"/>
              </a:solidFill>
              <a:prstDash val="solid"/>
              <a:headEnd type="none" w="med" len="med"/>
              <a:tailEnd type="none" w="med" len="med"/>
            </a:ln>
          </p:spPr>
        </p:sp>
        <p:sp>
          <p:nvSpPr>
            <p:cNvPr id="9241" name="Line 21"/>
            <p:cNvSpPr/>
            <p:nvPr/>
          </p:nvSpPr>
          <p:spPr>
            <a:xfrm>
              <a:off x="1746" y="1162"/>
              <a:ext cx="680" cy="318"/>
            </a:xfrm>
            <a:prstGeom prst="line">
              <a:avLst/>
            </a:prstGeom>
            <a:ln w="9525" cap="flat" cmpd="sng">
              <a:solidFill>
                <a:schemeClr val="tx1"/>
              </a:solidFill>
              <a:prstDash val="solid"/>
              <a:headEnd type="none" w="med" len="med"/>
              <a:tailEnd type="none" w="med" len="med"/>
            </a:ln>
          </p:spPr>
        </p:sp>
        <p:sp>
          <p:nvSpPr>
            <p:cNvPr id="9242" name="Line 22"/>
            <p:cNvSpPr/>
            <p:nvPr/>
          </p:nvSpPr>
          <p:spPr>
            <a:xfrm>
              <a:off x="3152" y="709"/>
              <a:ext cx="46" cy="635"/>
            </a:xfrm>
            <a:prstGeom prst="line">
              <a:avLst/>
            </a:prstGeom>
            <a:ln w="9525" cap="flat" cmpd="sng">
              <a:solidFill>
                <a:schemeClr val="tx1"/>
              </a:solidFill>
              <a:prstDash val="solid"/>
              <a:headEnd type="none" w="med" len="med"/>
              <a:tailEnd type="none" w="med" len="med"/>
            </a:ln>
          </p:spPr>
        </p:sp>
        <p:sp>
          <p:nvSpPr>
            <p:cNvPr id="9243" name="Line 23"/>
            <p:cNvSpPr/>
            <p:nvPr/>
          </p:nvSpPr>
          <p:spPr>
            <a:xfrm flipV="1">
              <a:off x="4241" y="709"/>
              <a:ext cx="907" cy="1315"/>
            </a:xfrm>
            <a:prstGeom prst="line">
              <a:avLst/>
            </a:prstGeom>
            <a:ln w="9525" cap="flat" cmpd="sng">
              <a:solidFill>
                <a:schemeClr val="tx1"/>
              </a:solidFill>
              <a:prstDash val="solid"/>
              <a:headEnd type="none" w="med" len="med"/>
              <a:tailEnd type="none" w="med" len="med"/>
            </a:ln>
          </p:spPr>
        </p:sp>
        <p:sp>
          <p:nvSpPr>
            <p:cNvPr id="9244" name="Line 24"/>
            <p:cNvSpPr/>
            <p:nvPr/>
          </p:nvSpPr>
          <p:spPr>
            <a:xfrm>
              <a:off x="4241" y="2251"/>
              <a:ext cx="589" cy="725"/>
            </a:xfrm>
            <a:prstGeom prst="line">
              <a:avLst/>
            </a:prstGeom>
            <a:ln w="9525" cap="flat" cmpd="sng">
              <a:solidFill>
                <a:schemeClr val="tx1"/>
              </a:solidFill>
              <a:prstDash val="solid"/>
              <a:headEnd type="none" w="med" len="med"/>
              <a:tailEnd type="none" w="med" len="med"/>
            </a:ln>
          </p:spPr>
        </p:sp>
        <p:sp>
          <p:nvSpPr>
            <p:cNvPr id="9245" name="Line 25"/>
            <p:cNvSpPr/>
            <p:nvPr/>
          </p:nvSpPr>
          <p:spPr>
            <a:xfrm flipV="1">
              <a:off x="2880" y="2840"/>
              <a:ext cx="136" cy="726"/>
            </a:xfrm>
            <a:prstGeom prst="line">
              <a:avLst/>
            </a:prstGeom>
            <a:ln w="9525" cap="flat" cmpd="sng">
              <a:solidFill>
                <a:schemeClr val="tx1"/>
              </a:solidFill>
              <a:prstDash val="solid"/>
              <a:headEnd type="none" w="med" len="med"/>
              <a:tailEnd type="none" w="med" len="med"/>
            </a:ln>
          </p:spPr>
        </p:sp>
        <p:sp>
          <p:nvSpPr>
            <p:cNvPr id="9246" name="Text Box 26"/>
            <p:cNvSpPr txBox="1"/>
            <p:nvPr/>
          </p:nvSpPr>
          <p:spPr>
            <a:xfrm>
              <a:off x="793" y="2357"/>
              <a:ext cx="467" cy="382"/>
            </a:xfrm>
            <a:prstGeom prst="rect">
              <a:avLst/>
            </a:prstGeom>
            <a:noFill/>
            <a:ln w="9525">
              <a:noFill/>
            </a:ln>
          </p:spPr>
          <p:txBody>
            <a:bodyPr wrap="none">
              <a:spAutoFit/>
            </a:bodyPr>
            <a:p>
              <a:pPr eaLnBrk="1" hangingPunct="1"/>
              <a:r>
                <a:rPr lang="en-US" altLang="zh-CN" sz="2000" b="1" dirty="0">
                  <a:latin typeface="Arial" panose="020B0604020202020204" pitchFamily="34" charset="0"/>
                  <a:ea typeface="宋体" panose="02010600030101010101" pitchFamily="2" charset="-122"/>
                </a:rPr>
                <a:t>H</a:t>
              </a:r>
              <a:r>
                <a:rPr lang="en-US" altLang="zh-CN" sz="1600" b="1" dirty="0">
                  <a:latin typeface="Arial" panose="020B0604020202020204" pitchFamily="34" charset="0"/>
                  <a:ea typeface="宋体" panose="02010600030101010101" pitchFamily="2" charset="-122"/>
                </a:rPr>
                <a:t>1</a:t>
              </a:r>
              <a:endParaRPr lang="en-US" altLang="zh-CN" sz="1600" b="1" dirty="0">
                <a:latin typeface="Arial" panose="020B0604020202020204" pitchFamily="34" charset="0"/>
                <a:ea typeface="宋体" panose="02010600030101010101" pitchFamily="2" charset="-122"/>
              </a:endParaRPr>
            </a:p>
          </p:txBody>
        </p:sp>
        <p:sp>
          <p:nvSpPr>
            <p:cNvPr id="9247" name="Text Box 27"/>
            <p:cNvSpPr txBox="1"/>
            <p:nvPr/>
          </p:nvSpPr>
          <p:spPr>
            <a:xfrm>
              <a:off x="3063" y="3747"/>
              <a:ext cx="468" cy="382"/>
            </a:xfrm>
            <a:prstGeom prst="rect">
              <a:avLst/>
            </a:prstGeom>
            <a:noFill/>
            <a:ln w="9525">
              <a:noFill/>
            </a:ln>
          </p:spPr>
          <p:txBody>
            <a:bodyPr wrap="none">
              <a:spAutoFit/>
            </a:bodyPr>
            <a:p>
              <a:pPr eaLnBrk="1" hangingPunct="1"/>
              <a:r>
                <a:rPr lang="en-US" altLang="zh-CN" sz="2000" b="1" dirty="0">
                  <a:latin typeface="Arial" panose="020B0604020202020204" pitchFamily="34" charset="0"/>
                  <a:ea typeface="宋体" panose="02010600030101010101" pitchFamily="2" charset="-122"/>
                </a:rPr>
                <a:t>H</a:t>
              </a:r>
              <a:r>
                <a:rPr lang="en-US" altLang="zh-CN" sz="1600" b="1" dirty="0">
                  <a:latin typeface="Arial" panose="020B0604020202020204" pitchFamily="34" charset="0"/>
                  <a:ea typeface="宋体" panose="02010600030101010101" pitchFamily="2" charset="-122"/>
                </a:rPr>
                <a:t>3</a:t>
              </a:r>
              <a:endParaRPr lang="en-US" altLang="zh-CN" sz="1600" b="1" dirty="0">
                <a:latin typeface="Arial" panose="020B0604020202020204" pitchFamily="34" charset="0"/>
                <a:ea typeface="宋体" panose="02010600030101010101" pitchFamily="2" charset="-122"/>
              </a:endParaRPr>
            </a:p>
          </p:txBody>
        </p:sp>
        <p:sp>
          <p:nvSpPr>
            <p:cNvPr id="9248" name="Text Box 28"/>
            <p:cNvSpPr txBox="1"/>
            <p:nvPr/>
          </p:nvSpPr>
          <p:spPr>
            <a:xfrm>
              <a:off x="4785" y="3339"/>
              <a:ext cx="467" cy="382"/>
            </a:xfrm>
            <a:prstGeom prst="rect">
              <a:avLst/>
            </a:prstGeom>
            <a:noFill/>
            <a:ln w="9525">
              <a:noFill/>
            </a:ln>
          </p:spPr>
          <p:txBody>
            <a:bodyPr wrap="none">
              <a:spAutoFit/>
            </a:bodyPr>
            <a:p>
              <a:pPr eaLnBrk="1" hangingPunct="1"/>
              <a:r>
                <a:rPr lang="en-US" altLang="zh-CN" sz="2000" b="1" dirty="0">
                  <a:latin typeface="Arial" panose="020B0604020202020204" pitchFamily="34" charset="0"/>
                  <a:ea typeface="宋体" panose="02010600030101010101" pitchFamily="2" charset="-122"/>
                </a:rPr>
                <a:t>H</a:t>
              </a:r>
              <a:r>
                <a:rPr lang="en-US" altLang="zh-CN" sz="1600" b="1" dirty="0">
                  <a:latin typeface="Arial" panose="020B0604020202020204" pitchFamily="34" charset="0"/>
                  <a:ea typeface="宋体" panose="02010600030101010101" pitchFamily="2" charset="-122"/>
                </a:rPr>
                <a:t>5</a:t>
              </a:r>
              <a:endParaRPr lang="en-US" altLang="zh-CN" sz="1600" b="1" dirty="0">
                <a:latin typeface="Arial" panose="020B0604020202020204" pitchFamily="34" charset="0"/>
                <a:ea typeface="宋体" panose="02010600030101010101" pitchFamily="2" charset="-122"/>
              </a:endParaRPr>
            </a:p>
          </p:txBody>
        </p:sp>
        <p:sp>
          <p:nvSpPr>
            <p:cNvPr id="9249" name="Text Box 29"/>
            <p:cNvSpPr txBox="1"/>
            <p:nvPr/>
          </p:nvSpPr>
          <p:spPr>
            <a:xfrm>
              <a:off x="5328" y="754"/>
              <a:ext cx="468" cy="382"/>
            </a:xfrm>
            <a:prstGeom prst="rect">
              <a:avLst/>
            </a:prstGeom>
            <a:noFill/>
            <a:ln w="9525">
              <a:noFill/>
            </a:ln>
          </p:spPr>
          <p:txBody>
            <a:bodyPr wrap="none">
              <a:spAutoFit/>
            </a:bodyPr>
            <a:p>
              <a:pPr eaLnBrk="1" hangingPunct="1"/>
              <a:r>
                <a:rPr lang="en-US" altLang="zh-CN" sz="2000" b="1" dirty="0">
                  <a:latin typeface="Arial" panose="020B0604020202020204" pitchFamily="34" charset="0"/>
                  <a:ea typeface="宋体" panose="02010600030101010101" pitchFamily="2" charset="-122"/>
                </a:rPr>
                <a:t>H</a:t>
              </a:r>
              <a:r>
                <a:rPr lang="en-US" altLang="zh-CN" sz="1600" b="1" dirty="0">
                  <a:latin typeface="Arial" panose="020B0604020202020204" pitchFamily="34" charset="0"/>
                  <a:ea typeface="宋体" panose="02010600030101010101" pitchFamily="2" charset="-122"/>
                </a:rPr>
                <a:t>6</a:t>
              </a:r>
              <a:endParaRPr lang="en-US" altLang="zh-CN" sz="1600" b="1" dirty="0">
                <a:latin typeface="Arial" panose="020B0604020202020204" pitchFamily="34" charset="0"/>
                <a:ea typeface="宋体" panose="02010600030101010101" pitchFamily="2" charset="-122"/>
              </a:endParaRPr>
            </a:p>
          </p:txBody>
        </p:sp>
        <p:sp>
          <p:nvSpPr>
            <p:cNvPr id="9250" name="Text Box 30"/>
            <p:cNvSpPr txBox="1"/>
            <p:nvPr/>
          </p:nvSpPr>
          <p:spPr>
            <a:xfrm>
              <a:off x="3335" y="164"/>
              <a:ext cx="468" cy="382"/>
            </a:xfrm>
            <a:prstGeom prst="rect">
              <a:avLst/>
            </a:prstGeom>
            <a:noFill/>
            <a:ln w="9525">
              <a:noFill/>
            </a:ln>
          </p:spPr>
          <p:txBody>
            <a:bodyPr wrap="none">
              <a:spAutoFit/>
            </a:bodyPr>
            <a:p>
              <a:pPr eaLnBrk="1" hangingPunct="1"/>
              <a:r>
                <a:rPr lang="en-US" altLang="zh-CN" sz="2000" b="1" dirty="0">
                  <a:latin typeface="Arial" panose="020B0604020202020204" pitchFamily="34" charset="0"/>
                  <a:ea typeface="宋体" panose="02010600030101010101" pitchFamily="2" charset="-122"/>
                </a:rPr>
                <a:t>H</a:t>
              </a:r>
              <a:r>
                <a:rPr lang="en-US" altLang="zh-CN" sz="1600" b="1" dirty="0">
                  <a:latin typeface="Arial" panose="020B0604020202020204" pitchFamily="34" charset="0"/>
                  <a:ea typeface="宋体" panose="02010600030101010101" pitchFamily="2" charset="-122"/>
                </a:rPr>
                <a:t>4</a:t>
              </a:r>
              <a:endParaRPr lang="en-US" altLang="zh-CN" sz="1600" b="1" dirty="0">
                <a:latin typeface="Arial" panose="020B0604020202020204" pitchFamily="34" charset="0"/>
                <a:ea typeface="宋体" panose="02010600030101010101" pitchFamily="2" charset="-122"/>
              </a:endParaRPr>
            </a:p>
          </p:txBody>
        </p:sp>
        <p:sp>
          <p:nvSpPr>
            <p:cNvPr id="9251" name="Text Box 31"/>
            <p:cNvSpPr txBox="1"/>
            <p:nvPr/>
          </p:nvSpPr>
          <p:spPr>
            <a:xfrm>
              <a:off x="1383" y="528"/>
              <a:ext cx="467" cy="382"/>
            </a:xfrm>
            <a:prstGeom prst="rect">
              <a:avLst/>
            </a:prstGeom>
            <a:noFill/>
            <a:ln w="9525">
              <a:noFill/>
            </a:ln>
          </p:spPr>
          <p:txBody>
            <a:bodyPr wrap="none">
              <a:spAutoFit/>
            </a:bodyPr>
            <a:p>
              <a:pPr eaLnBrk="1" hangingPunct="1"/>
              <a:r>
                <a:rPr lang="en-US" altLang="zh-CN" sz="2000" b="1" dirty="0">
                  <a:latin typeface="Arial" panose="020B0604020202020204" pitchFamily="34" charset="0"/>
                  <a:ea typeface="宋体" panose="02010600030101010101" pitchFamily="2" charset="-122"/>
                </a:rPr>
                <a:t>H</a:t>
              </a:r>
              <a:r>
                <a:rPr lang="en-US" altLang="zh-CN" sz="1600" b="1" dirty="0">
                  <a:latin typeface="Arial" panose="020B0604020202020204" pitchFamily="34" charset="0"/>
                  <a:ea typeface="宋体" panose="02010600030101010101" pitchFamily="2" charset="-122"/>
                </a:rPr>
                <a:t>2</a:t>
              </a:r>
              <a:endParaRPr lang="en-US" altLang="zh-CN" sz="1600" b="1" dirty="0">
                <a:latin typeface="Arial" panose="020B0604020202020204" pitchFamily="34" charset="0"/>
                <a:ea typeface="宋体" panose="02010600030101010101" pitchFamily="2" charset="-122"/>
              </a:endParaRPr>
            </a:p>
          </p:txBody>
        </p:sp>
        <p:sp>
          <p:nvSpPr>
            <p:cNvPr id="9252" name="Rectangle 32"/>
            <p:cNvSpPr/>
            <p:nvPr/>
          </p:nvSpPr>
          <p:spPr>
            <a:xfrm>
              <a:off x="1927" y="1117"/>
              <a:ext cx="182" cy="9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a typeface="宋体" panose="02010600030101010101" pitchFamily="2" charset="-122"/>
              </a:endParaRPr>
            </a:p>
          </p:txBody>
        </p:sp>
        <p:sp>
          <p:nvSpPr>
            <p:cNvPr id="9253" name="Rectangle 33"/>
            <p:cNvSpPr/>
            <p:nvPr/>
          </p:nvSpPr>
          <p:spPr>
            <a:xfrm>
              <a:off x="3152" y="1706"/>
              <a:ext cx="182" cy="9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a typeface="宋体" panose="02010600030101010101" pitchFamily="2" charset="-122"/>
              </a:endParaRPr>
            </a:p>
          </p:txBody>
        </p:sp>
        <p:sp>
          <p:nvSpPr>
            <p:cNvPr id="9254" name="Rectangle 34"/>
            <p:cNvSpPr/>
            <p:nvPr/>
          </p:nvSpPr>
          <p:spPr>
            <a:xfrm>
              <a:off x="4740" y="1389"/>
              <a:ext cx="182" cy="9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a typeface="宋体" panose="02010600030101010101" pitchFamily="2" charset="-122"/>
              </a:endParaRPr>
            </a:p>
          </p:txBody>
        </p:sp>
        <p:sp>
          <p:nvSpPr>
            <p:cNvPr id="9255" name="Line 35"/>
            <p:cNvSpPr/>
            <p:nvPr/>
          </p:nvSpPr>
          <p:spPr>
            <a:xfrm>
              <a:off x="2064" y="1207"/>
              <a:ext cx="272" cy="137"/>
            </a:xfrm>
            <a:prstGeom prst="line">
              <a:avLst/>
            </a:prstGeom>
            <a:ln w="9525" cap="flat" cmpd="sng">
              <a:solidFill>
                <a:schemeClr val="tx1"/>
              </a:solidFill>
              <a:prstDash val="solid"/>
              <a:headEnd type="none" w="med" len="med"/>
              <a:tailEnd type="triangle" w="med" len="med"/>
            </a:ln>
          </p:spPr>
        </p:sp>
        <p:sp>
          <p:nvSpPr>
            <p:cNvPr id="9256" name="Line 36"/>
            <p:cNvSpPr/>
            <p:nvPr/>
          </p:nvSpPr>
          <p:spPr>
            <a:xfrm>
              <a:off x="3334" y="1797"/>
              <a:ext cx="226" cy="91"/>
            </a:xfrm>
            <a:prstGeom prst="line">
              <a:avLst/>
            </a:prstGeom>
            <a:ln w="9525" cap="flat" cmpd="sng">
              <a:solidFill>
                <a:schemeClr val="tx1"/>
              </a:solidFill>
              <a:prstDash val="solid"/>
              <a:headEnd type="none" w="med" len="med"/>
              <a:tailEnd type="triangle" w="med" len="med"/>
            </a:ln>
          </p:spPr>
        </p:sp>
        <p:sp>
          <p:nvSpPr>
            <p:cNvPr id="9257" name="Line 37"/>
            <p:cNvSpPr/>
            <p:nvPr/>
          </p:nvSpPr>
          <p:spPr>
            <a:xfrm flipV="1">
              <a:off x="4830" y="1207"/>
              <a:ext cx="137" cy="182"/>
            </a:xfrm>
            <a:prstGeom prst="line">
              <a:avLst/>
            </a:prstGeom>
            <a:ln w="9525" cap="flat" cmpd="sng">
              <a:solidFill>
                <a:schemeClr val="tx1"/>
              </a:solidFill>
              <a:prstDash val="solid"/>
              <a:headEnd type="none" w="med" len="med"/>
              <a:tailEnd type="triangle" w="med" len="med"/>
            </a:ln>
          </p:spPr>
        </p:sp>
        <p:sp>
          <p:nvSpPr>
            <p:cNvPr id="9258" name="Rectangle 38"/>
            <p:cNvSpPr/>
            <p:nvPr/>
          </p:nvSpPr>
          <p:spPr>
            <a:xfrm>
              <a:off x="4468" y="2432"/>
              <a:ext cx="182" cy="90"/>
            </a:xfrm>
            <a:prstGeom prst="rect">
              <a:avLst/>
            </a:prstGeom>
            <a:noFill/>
            <a:ln w="9525" cap="flat" cmpd="sng">
              <a:solidFill>
                <a:schemeClr val="tx1"/>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a typeface="宋体" panose="02010600030101010101" pitchFamily="2" charset="-122"/>
              </a:endParaRPr>
            </a:p>
          </p:txBody>
        </p:sp>
        <p:sp>
          <p:nvSpPr>
            <p:cNvPr id="9259" name="Rectangle 39"/>
            <p:cNvSpPr/>
            <p:nvPr/>
          </p:nvSpPr>
          <p:spPr>
            <a:xfrm>
              <a:off x="3379" y="2341"/>
              <a:ext cx="182" cy="90"/>
            </a:xfrm>
            <a:prstGeom prst="rect">
              <a:avLst/>
            </a:prstGeom>
            <a:noFill/>
            <a:ln w="9525" cap="flat" cmpd="sng">
              <a:solidFill>
                <a:schemeClr val="tx1"/>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a typeface="宋体" panose="02010600030101010101" pitchFamily="2" charset="-122"/>
              </a:endParaRPr>
            </a:p>
          </p:txBody>
        </p:sp>
        <p:sp>
          <p:nvSpPr>
            <p:cNvPr id="9260" name="Rectangle 40"/>
            <p:cNvSpPr/>
            <p:nvPr/>
          </p:nvSpPr>
          <p:spPr>
            <a:xfrm>
              <a:off x="3016" y="1933"/>
              <a:ext cx="182" cy="90"/>
            </a:xfrm>
            <a:prstGeom prst="rect">
              <a:avLst/>
            </a:prstGeom>
            <a:noFill/>
            <a:ln w="9525" cap="flat" cmpd="sng">
              <a:solidFill>
                <a:schemeClr val="tx1"/>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a typeface="宋体" panose="02010600030101010101" pitchFamily="2" charset="-122"/>
              </a:endParaRPr>
            </a:p>
          </p:txBody>
        </p:sp>
        <p:sp>
          <p:nvSpPr>
            <p:cNvPr id="9261" name="Rectangle 41"/>
            <p:cNvSpPr/>
            <p:nvPr/>
          </p:nvSpPr>
          <p:spPr>
            <a:xfrm>
              <a:off x="2245" y="2251"/>
              <a:ext cx="182" cy="90"/>
            </a:xfrm>
            <a:prstGeom prst="rect">
              <a:avLst/>
            </a:prstGeom>
            <a:noFill/>
            <a:ln w="9525" cap="flat" cmpd="sng">
              <a:solidFill>
                <a:schemeClr val="tx1"/>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a typeface="宋体" panose="02010600030101010101" pitchFamily="2" charset="-122"/>
              </a:endParaRPr>
            </a:p>
          </p:txBody>
        </p:sp>
        <p:sp>
          <p:nvSpPr>
            <p:cNvPr id="9262" name="Rectangle 42"/>
            <p:cNvSpPr/>
            <p:nvPr/>
          </p:nvSpPr>
          <p:spPr>
            <a:xfrm>
              <a:off x="1882" y="1797"/>
              <a:ext cx="182" cy="90"/>
            </a:xfrm>
            <a:prstGeom prst="rect">
              <a:avLst/>
            </a:prstGeom>
            <a:noFill/>
            <a:ln w="9525" cap="flat" cmpd="sng">
              <a:solidFill>
                <a:schemeClr val="tx1"/>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a typeface="宋体" panose="02010600030101010101" pitchFamily="2" charset="-122"/>
              </a:endParaRPr>
            </a:p>
          </p:txBody>
        </p:sp>
        <p:sp>
          <p:nvSpPr>
            <p:cNvPr id="9263" name="Rectangle 43"/>
            <p:cNvSpPr/>
            <p:nvPr/>
          </p:nvSpPr>
          <p:spPr>
            <a:xfrm>
              <a:off x="1292" y="1979"/>
              <a:ext cx="182" cy="90"/>
            </a:xfrm>
            <a:prstGeom prst="rect">
              <a:avLst/>
            </a:prstGeom>
            <a:noFill/>
            <a:ln w="9525" cap="flat" cmpd="sng">
              <a:solidFill>
                <a:schemeClr val="tx1"/>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a typeface="宋体" panose="02010600030101010101" pitchFamily="2" charset="-122"/>
              </a:endParaRPr>
            </a:p>
          </p:txBody>
        </p:sp>
        <p:sp>
          <p:nvSpPr>
            <p:cNvPr id="9264" name="Line 44"/>
            <p:cNvSpPr/>
            <p:nvPr/>
          </p:nvSpPr>
          <p:spPr>
            <a:xfrm>
              <a:off x="1474" y="2024"/>
              <a:ext cx="181" cy="0"/>
            </a:xfrm>
            <a:prstGeom prst="line">
              <a:avLst/>
            </a:prstGeom>
            <a:ln w="9525" cap="flat" cmpd="sng">
              <a:solidFill>
                <a:schemeClr val="tx1"/>
              </a:solidFill>
              <a:prstDash val="solid"/>
              <a:headEnd type="none" w="med" len="med"/>
              <a:tailEnd type="triangle" w="med" len="med"/>
            </a:ln>
          </p:spPr>
        </p:sp>
        <p:sp>
          <p:nvSpPr>
            <p:cNvPr id="9265" name="Line 45"/>
            <p:cNvSpPr/>
            <p:nvPr/>
          </p:nvSpPr>
          <p:spPr>
            <a:xfrm flipV="1">
              <a:off x="1973" y="1616"/>
              <a:ext cx="227" cy="181"/>
            </a:xfrm>
            <a:prstGeom prst="line">
              <a:avLst/>
            </a:prstGeom>
            <a:ln w="9525" cap="flat" cmpd="sng">
              <a:solidFill>
                <a:schemeClr val="tx1"/>
              </a:solidFill>
              <a:prstDash val="solid"/>
              <a:headEnd type="none" w="med" len="med"/>
              <a:tailEnd type="triangle" w="med" len="med"/>
            </a:ln>
          </p:spPr>
        </p:sp>
        <p:sp>
          <p:nvSpPr>
            <p:cNvPr id="9266" name="Line 46"/>
            <p:cNvSpPr/>
            <p:nvPr/>
          </p:nvSpPr>
          <p:spPr>
            <a:xfrm>
              <a:off x="2381" y="2341"/>
              <a:ext cx="181" cy="91"/>
            </a:xfrm>
            <a:prstGeom prst="line">
              <a:avLst/>
            </a:prstGeom>
            <a:ln w="9525" cap="flat" cmpd="sng">
              <a:solidFill>
                <a:schemeClr val="tx1"/>
              </a:solidFill>
              <a:prstDash val="solid"/>
              <a:headEnd type="none" w="med" len="med"/>
              <a:tailEnd type="triangle" w="med" len="med"/>
            </a:ln>
          </p:spPr>
        </p:sp>
        <p:sp>
          <p:nvSpPr>
            <p:cNvPr id="9267" name="Line 47"/>
            <p:cNvSpPr/>
            <p:nvPr/>
          </p:nvSpPr>
          <p:spPr>
            <a:xfrm>
              <a:off x="3198" y="2024"/>
              <a:ext cx="272" cy="136"/>
            </a:xfrm>
            <a:prstGeom prst="line">
              <a:avLst/>
            </a:prstGeom>
            <a:ln w="9525" cap="flat" cmpd="sng">
              <a:solidFill>
                <a:schemeClr val="tx1"/>
              </a:solidFill>
              <a:prstDash val="solid"/>
              <a:headEnd type="none" w="med" len="med"/>
              <a:tailEnd type="triangle" w="med" len="med"/>
            </a:ln>
          </p:spPr>
        </p:sp>
        <p:sp>
          <p:nvSpPr>
            <p:cNvPr id="9268" name="Line 48"/>
            <p:cNvSpPr/>
            <p:nvPr/>
          </p:nvSpPr>
          <p:spPr>
            <a:xfrm flipV="1">
              <a:off x="3560" y="2251"/>
              <a:ext cx="273" cy="90"/>
            </a:xfrm>
            <a:prstGeom prst="line">
              <a:avLst/>
            </a:prstGeom>
            <a:ln w="9525" cap="flat" cmpd="sng">
              <a:solidFill>
                <a:schemeClr val="tx1"/>
              </a:solidFill>
              <a:prstDash val="solid"/>
              <a:headEnd type="none" w="med" len="med"/>
              <a:tailEnd type="triangle" w="med" len="med"/>
            </a:ln>
          </p:spPr>
        </p:sp>
        <p:sp>
          <p:nvSpPr>
            <p:cNvPr id="9269" name="Line 49"/>
            <p:cNvSpPr/>
            <p:nvPr/>
          </p:nvSpPr>
          <p:spPr>
            <a:xfrm>
              <a:off x="4604" y="2523"/>
              <a:ext cx="136" cy="181"/>
            </a:xfrm>
            <a:prstGeom prst="line">
              <a:avLst/>
            </a:prstGeom>
            <a:ln w="9525" cap="flat" cmpd="sng">
              <a:solidFill>
                <a:schemeClr val="tx1"/>
              </a:solidFill>
              <a:prstDash val="solid"/>
              <a:headEnd type="none" w="med" len="med"/>
              <a:tailEnd type="triangle" w="med" len="med"/>
            </a:ln>
          </p:spPr>
        </p:sp>
        <p:sp>
          <p:nvSpPr>
            <p:cNvPr id="9270" name="Line 50"/>
            <p:cNvSpPr/>
            <p:nvPr/>
          </p:nvSpPr>
          <p:spPr>
            <a:xfrm flipV="1">
              <a:off x="2653" y="1480"/>
              <a:ext cx="454" cy="45"/>
            </a:xfrm>
            <a:prstGeom prst="line">
              <a:avLst/>
            </a:prstGeom>
            <a:ln w="28575" cap="flat" cmpd="sng">
              <a:solidFill>
                <a:schemeClr val="tx1"/>
              </a:solidFill>
              <a:prstDash val="solid"/>
              <a:headEnd type="none" w="med" len="med"/>
              <a:tailEnd type="none" w="med" len="med"/>
            </a:ln>
          </p:spPr>
        </p:sp>
        <p:sp>
          <p:nvSpPr>
            <p:cNvPr id="9271" name="Line 51"/>
            <p:cNvSpPr/>
            <p:nvPr/>
          </p:nvSpPr>
          <p:spPr>
            <a:xfrm>
              <a:off x="3379" y="1525"/>
              <a:ext cx="725" cy="499"/>
            </a:xfrm>
            <a:prstGeom prst="line">
              <a:avLst/>
            </a:prstGeom>
            <a:ln w="28575" cap="flat" cmpd="sng">
              <a:solidFill>
                <a:schemeClr val="tx1"/>
              </a:solidFill>
              <a:prstDash val="solid"/>
              <a:headEnd type="none" w="med" len="med"/>
              <a:tailEnd type="none" w="med" len="med"/>
            </a:ln>
          </p:spPr>
        </p:sp>
      </p:grpSp>
      <p:sp>
        <p:nvSpPr>
          <p:cNvPr id="9222" name="Text Box 53"/>
          <p:cNvSpPr txBox="1"/>
          <p:nvPr/>
        </p:nvSpPr>
        <p:spPr>
          <a:xfrm>
            <a:off x="411163" y="687388"/>
            <a:ext cx="3573462" cy="5410200"/>
          </a:xfrm>
          <a:prstGeom prst="rect">
            <a:avLst/>
          </a:prstGeom>
          <a:noFill/>
          <a:ln w="9525">
            <a:noFill/>
          </a:ln>
        </p:spPr>
        <p:txBody>
          <a:bodyPr>
            <a:spAutoFit/>
          </a:bodyPr>
          <a:p>
            <a:pPr eaLnBrk="1" hangingPunct="1">
              <a:lnSpc>
                <a:spcPct val="120000"/>
              </a:lnSpc>
              <a:spcBef>
                <a:spcPct val="50000"/>
              </a:spcBef>
            </a:pPr>
            <a:r>
              <a:rPr lang="en-US" altLang="zh-CN" sz="3200" b="1" dirty="0">
                <a:latin typeface="Times New Roman" panose="02020603050405020304" pitchFamily="18" charset="0"/>
                <a:ea typeface="宋体" panose="02010600030101010101" pitchFamily="2" charset="-122"/>
              </a:rPr>
              <a:t>The network layer protocols, running in every host and router, is mainly concerned with getting </a:t>
            </a:r>
            <a:r>
              <a:rPr lang="en-US" altLang="zh-CN" sz="3200" b="1" dirty="0">
                <a:solidFill>
                  <a:srgbClr val="FF0000"/>
                </a:solidFill>
                <a:latin typeface="Times New Roman" panose="02020603050405020304" pitchFamily="18" charset="0"/>
                <a:ea typeface="宋体" panose="02010600030101010101" pitchFamily="2" charset="-122"/>
              </a:rPr>
              <a:t>packets from the source to the destination</a:t>
            </a:r>
            <a:r>
              <a:rPr lang="en-US" altLang="en-US" sz="3200" b="1" dirty="0">
                <a:solidFill>
                  <a:srgbClr val="FF0000"/>
                </a:solidFill>
                <a:latin typeface="Times New Roman" panose="02020603050405020304" pitchFamily="18" charset="0"/>
                <a:ea typeface="宋体" panose="02010600030101010101" pitchFamily="2" charset="-122"/>
              </a:rPr>
              <a:t>, via different routes</a:t>
            </a:r>
            <a:endParaRPr lang="en-US" altLang="en-US" sz="3200" b="1" dirty="0">
              <a:solidFill>
                <a:srgbClr val="FF0000"/>
              </a:solidFill>
              <a:latin typeface="Times New Roman" panose="02020603050405020304" pitchFamily="18" charset="0"/>
              <a:ea typeface="宋体" panose="02010600030101010101" pitchFamily="2" charset="-122"/>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Two key network-layer functions</a:t>
            </a:r>
            <a:endParaRPr lang="en-US" sz="3600" dirty="0"/>
          </a:p>
        </p:txBody>
      </p:sp>
      <p:sp>
        <p:nvSpPr>
          <p:cNvPr id="16" name="Content Placeholder 2"/>
          <p:cNvSpPr>
            <a:spLocks noGrp="1"/>
          </p:cNvSpPr>
          <p:nvPr>
            <p:ph sz="half" idx="1"/>
          </p:nvPr>
        </p:nvSpPr>
        <p:spPr>
          <a:xfrm>
            <a:off x="74681" y="1550396"/>
            <a:ext cx="5181600" cy="1890791"/>
          </a:xfrm>
        </p:spPr>
        <p:txBody>
          <a:bodyPr/>
          <a:lstStyle/>
          <a:p>
            <a:pPr marL="0" indent="0">
              <a:spcBef>
                <a:spcPts val="600"/>
              </a:spcBef>
              <a:buNone/>
            </a:pPr>
            <a:r>
              <a:rPr lang="en-US" altLang="en-US" sz="3200" dirty="0">
                <a:solidFill>
                  <a:srgbClr val="CC0000"/>
                </a:solidFill>
                <a:ea typeface="MS PGothic" panose="020B0600070205080204" pitchFamily="34" charset="-128"/>
                <a:cs typeface="MS PGothic" panose="020B0600070205080204" pitchFamily="34" charset="-128"/>
              </a:rPr>
              <a:t>network-layer functions:</a:t>
            </a:r>
            <a:endParaRPr lang="en-US" altLang="en-US" sz="3200" dirty="0">
              <a:solidFill>
                <a:srgbClr val="CC0000"/>
              </a:solidFill>
              <a:ea typeface="MS PGothic" panose="020B0600070205080204" pitchFamily="34" charset="-128"/>
              <a:cs typeface="MS PGothic" panose="020B0600070205080204" pitchFamily="34" charset="-128"/>
            </a:endParaRPr>
          </a:p>
          <a:p>
            <a:pPr indent="-234950">
              <a:spcBef>
                <a:spcPts val="600"/>
              </a:spcBef>
            </a:pPr>
            <a:r>
              <a:rPr lang="en-US" altLang="en-US" i="1" dirty="0">
                <a:solidFill>
                  <a:srgbClr val="000099"/>
                </a:solidFill>
                <a:ea typeface="MS PGothic" panose="020B0600070205080204" pitchFamily="34" charset="-128"/>
                <a:cs typeface="MS PGothic" panose="020B0600070205080204" pitchFamily="34" charset="-128"/>
              </a:rPr>
              <a:t>forwarding:</a:t>
            </a:r>
            <a:r>
              <a:rPr lang="en-US" altLang="en-US" dirty="0">
                <a:ea typeface="MS PGothic" panose="020B0600070205080204" pitchFamily="34" charset="-128"/>
                <a:cs typeface="MS PGothic" panose="020B0600070205080204" pitchFamily="34" charset="-128"/>
              </a:rPr>
              <a:t> move packets from a router’</a:t>
            </a:r>
            <a:r>
              <a:rPr lang="en-US" altLang="ja-JP" dirty="0">
                <a:ea typeface="MS PGothic" panose="020B0600070205080204" pitchFamily="34" charset="-128"/>
                <a:cs typeface="MS PGothic" panose="020B0600070205080204" pitchFamily="34" charset="-128"/>
              </a:rPr>
              <a:t>s input link to appropriate router output link</a:t>
            </a:r>
            <a:endParaRPr lang="en-US" altLang="ja-JP" dirty="0">
              <a:ea typeface="MS PGothic" panose="020B0600070205080204" pitchFamily="34" charset="-128"/>
              <a:cs typeface="MS PGothic" panose="020B0600070205080204" pitchFamily="34" charset="-128"/>
            </a:endParaRPr>
          </a:p>
          <a:p>
            <a:endParaRPr lang="en-US" dirty="0"/>
          </a:p>
        </p:txBody>
      </p:sp>
      <p:sp>
        <p:nvSpPr>
          <p:cNvPr id="17" name="Content Placeholder 3"/>
          <p:cNvSpPr>
            <a:spLocks noGrp="1"/>
          </p:cNvSpPr>
          <p:nvPr>
            <p:ph sz="half" idx="2"/>
          </p:nvPr>
        </p:nvSpPr>
        <p:spPr>
          <a:xfrm>
            <a:off x="5368925" y="1576705"/>
            <a:ext cx="4430395" cy="4351655"/>
          </a:xfrm>
        </p:spPr>
        <p:txBody>
          <a:bodyPr/>
          <a:lstStyle/>
          <a:p>
            <a:pPr marL="342900" indent="-342900">
              <a:lnSpc>
                <a:spcPct val="85000"/>
              </a:lnSpc>
              <a:spcBef>
                <a:spcPts val="600"/>
              </a:spcBef>
              <a:buClr>
                <a:srgbClr val="000099"/>
              </a:buClr>
              <a:buSzPct val="65000"/>
              <a:buFont typeface="Wingdings" panose="05000000000000000000" charset="0"/>
              <a:buNone/>
              <a:defRPr/>
            </a:pPr>
            <a:r>
              <a:rPr lang="en-US" sz="3200" dirty="0">
                <a:solidFill>
                  <a:srgbClr val="CC0000"/>
                </a:solidFill>
                <a:ea typeface="MS PGothic" panose="020B0600070205080204" pitchFamily="34" charset="-128"/>
                <a:cs typeface="MS PGothic" panose="020B0600070205080204" pitchFamily="34" charset="-128"/>
              </a:rPr>
              <a:t>analogy: taking a trip</a:t>
            </a:r>
            <a:endParaRPr lang="en-US" sz="3200" dirty="0">
              <a:solidFill>
                <a:srgbClr val="CC0000"/>
              </a:solidFill>
              <a:ea typeface="MS PGothic" panose="020B0600070205080204" pitchFamily="34" charset="-128"/>
              <a:cs typeface="MS PGothic" panose="020B0600070205080204" pitchFamily="34" charset="-128"/>
            </a:endParaRPr>
          </a:p>
          <a:p>
            <a:pPr indent="-234950">
              <a:lnSpc>
                <a:spcPct val="85000"/>
              </a:lnSpc>
              <a:spcBef>
                <a:spcPts val="600"/>
              </a:spcBef>
              <a:buClr>
                <a:srgbClr val="000099"/>
              </a:buClr>
              <a:buSzPct val="100000"/>
              <a:buFont typeface="Wingdings" panose="05000000000000000000" pitchFamily="2" charset="2"/>
              <a:buChar char="§"/>
              <a:defRPr/>
            </a:pPr>
            <a:r>
              <a:rPr lang="en-US" i="1" dirty="0">
                <a:solidFill>
                  <a:srgbClr val="000099"/>
                </a:solidFill>
                <a:ea typeface="MS PGothic" panose="020B0600070205080204" pitchFamily="34" charset="-128"/>
                <a:cs typeface="MS PGothic" panose="020B0600070205080204" pitchFamily="34" charset="-128"/>
              </a:rPr>
              <a:t>forwarding</a:t>
            </a:r>
            <a:r>
              <a:rPr lang="en-US" i="1" dirty="0">
                <a:solidFill>
                  <a:schemeClr val="accent2"/>
                </a:solidFill>
                <a:ea typeface="MS PGothic" panose="020B0600070205080204" pitchFamily="34" charset="-128"/>
                <a:cs typeface="MS PGothic" panose="020B0600070205080204" pitchFamily="34" charset="-128"/>
              </a:rPr>
              <a:t>:</a:t>
            </a:r>
            <a:r>
              <a:rPr lang="en-US" dirty="0">
                <a:ea typeface="MS PGothic" panose="020B0600070205080204" pitchFamily="34" charset="-128"/>
                <a:cs typeface="MS PGothic" panose="020B0600070205080204" pitchFamily="34" charset="-128"/>
              </a:rPr>
              <a:t> process of getting through single interchange</a:t>
            </a:r>
            <a:endParaRPr lang="en-US" dirty="0">
              <a:ea typeface="MS PGothic" panose="020B0600070205080204" pitchFamily="34" charset="-128"/>
              <a:cs typeface="MS PGothic" panose="020B0600070205080204" pitchFamily="34" charset="-128"/>
            </a:endParaRPr>
          </a:p>
          <a:p>
            <a:pPr marL="130175" indent="0">
              <a:buNone/>
            </a:pPr>
            <a:endParaRPr lang="en-US" dirty="0"/>
          </a:p>
        </p:txBody>
      </p:sp>
      <p:grpSp>
        <p:nvGrpSpPr>
          <p:cNvPr id="18" name="Group 11"/>
          <p:cNvGrpSpPr/>
          <p:nvPr/>
        </p:nvGrpSpPr>
        <p:grpSpPr>
          <a:xfrm>
            <a:off x="5171864" y="3959727"/>
            <a:ext cx="2227101" cy="1745933"/>
            <a:chOff x="6519334" y="4075932"/>
            <a:chExt cx="2227101" cy="1745933"/>
          </a:xfrm>
        </p:grpSpPr>
        <p:pic>
          <p:nvPicPr>
            <p:cNvPr id="19" name="Picture 4" descr="Why traffic apps make congestion worse | Berkeley New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606213" y="4075932"/>
              <a:ext cx="2140222" cy="1426815"/>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5"/>
            <p:cNvSpPr txBox="1"/>
            <p:nvPr/>
          </p:nvSpPr>
          <p:spPr>
            <a:xfrm>
              <a:off x="6519334" y="5452533"/>
              <a:ext cx="120924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forwarding</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1" name="Group 12"/>
          <p:cNvGrpSpPr/>
          <p:nvPr/>
        </p:nvGrpSpPr>
        <p:grpSpPr>
          <a:xfrm>
            <a:off x="6148705" y="4905375"/>
            <a:ext cx="3405505" cy="1915811"/>
            <a:chOff x="8314267" y="4706696"/>
            <a:chExt cx="2953118" cy="1915990"/>
          </a:xfrm>
        </p:grpSpPr>
        <p:pic>
          <p:nvPicPr>
            <p:cNvPr id="22" name="Picture 8"/>
            <p:cNvPicPr>
              <a:picLocks noChangeAspect="1"/>
            </p:cNvPicPr>
            <p:nvPr/>
          </p:nvPicPr>
          <p:blipFill>
            <a:blip r:embed="rId2"/>
            <a:stretch>
              <a:fillRect/>
            </a:stretch>
          </p:blipFill>
          <p:spPr>
            <a:xfrm>
              <a:off x="8415131" y="4706696"/>
              <a:ext cx="2852254" cy="1323319"/>
            </a:xfrm>
            <a:prstGeom prst="rect">
              <a:avLst/>
            </a:prstGeom>
          </p:spPr>
        </p:pic>
        <p:sp>
          <p:nvSpPr>
            <p:cNvPr id="23" name="TextBox 9"/>
            <p:cNvSpPr txBox="1"/>
            <p:nvPr/>
          </p:nvSpPr>
          <p:spPr>
            <a:xfrm>
              <a:off x="8314267" y="5977466"/>
              <a:ext cx="865430" cy="645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routing</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4" name="Content Placeholder 3"/>
          <p:cNvSpPr txBox="1"/>
          <p:nvPr/>
        </p:nvSpPr>
        <p:spPr>
          <a:xfrm>
            <a:off x="4993005" y="3080385"/>
            <a:ext cx="4276090" cy="879475"/>
          </a:xfrm>
          <a:prstGeom prst="rect">
            <a:avLst/>
          </a:prstGeom>
        </p:spPr>
        <p:txBody>
          <a:bodyPr vert="horz" lIns="91440" tIns="45720" rIns="91440" bIns="45720" rtlCol="0">
            <a:normAutofit fontScale="80000"/>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34950" algn="l" defTabSz="914400" rtl="0" eaLnBrk="1" fontAlgn="auto" latinLnBrk="0" hangingPunct="1">
              <a:lnSpc>
                <a:spcPct val="90000"/>
              </a:lnSpc>
              <a:spcBef>
                <a:spcPts val="600"/>
              </a:spcBef>
              <a:spcAft>
                <a:spcPts val="0"/>
              </a:spcAft>
              <a:buClr>
                <a:srgbClr val="0000A3"/>
              </a:buClr>
              <a:buSzTx/>
              <a:buFont typeface="Wingdings" panose="05000000000000000000" pitchFamily="2" charset="2"/>
              <a:buChar char="§"/>
              <a:defRPr/>
            </a:pPr>
            <a:r>
              <a:rPr kumimoji="0" lang="en-US" sz="2800" b="0" i="1" u="none" strike="noStrike" kern="1200" cap="none" spc="0" normalizeH="0" baseline="0" noProof="0" dirty="0">
                <a:ln>
                  <a:noFill/>
                </a:ln>
                <a:solidFill>
                  <a:srgbClr val="000099"/>
                </a:solidFill>
                <a:effectLst/>
                <a:uLnTx/>
                <a:uFillTx/>
                <a:latin typeface="Calibri" panose="020F0502020204030204"/>
                <a:ea typeface="MS PGothic" panose="020B0600070205080204" pitchFamily="34" charset="-128"/>
                <a:cs typeface="MS PGothic" panose="020B0600070205080204" pitchFamily="34" charset="-128"/>
              </a:rPr>
              <a:t>routing:</a:t>
            </a:r>
            <a:r>
              <a:rPr kumimoji="0" 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S PGothic" panose="020B0600070205080204" pitchFamily="34" charset="-128"/>
              </a:rPr>
              <a:t> process of planning trip from source to destination</a:t>
            </a:r>
            <a:endParaRPr kumimoji="0" 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S PGothic" panose="020B0600070205080204" pitchFamily="34" charset="-128"/>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Char char="§"/>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 name="Content Placeholder 2"/>
          <p:cNvSpPr txBox="1"/>
          <p:nvPr/>
        </p:nvSpPr>
        <p:spPr>
          <a:xfrm>
            <a:off x="76769" y="3325321"/>
            <a:ext cx="5181600" cy="185698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34950" algn="l" defTabSz="914400" rtl="0" eaLnBrk="1" fontAlgn="auto" latinLnBrk="0" hangingPunct="1">
              <a:lnSpc>
                <a:spcPct val="90000"/>
              </a:lnSpc>
              <a:spcBef>
                <a:spcPts val="600"/>
              </a:spcBef>
              <a:spcAft>
                <a:spcPts val="0"/>
              </a:spcAft>
              <a:buClr>
                <a:srgbClr val="0000A3"/>
              </a:buClr>
              <a:buSzTx/>
              <a:buFont typeface="Wingdings" panose="05000000000000000000" pitchFamily="2" charset="2"/>
              <a:buChar char="§"/>
              <a:defRPr/>
            </a:pPr>
            <a:r>
              <a:rPr kumimoji="0" lang="en-US" altLang="en-US" sz="2800" b="0" i="1" u="none" strike="noStrike" kern="1200" cap="none" spc="0" normalizeH="0" baseline="0" noProof="0" dirty="0">
                <a:ln>
                  <a:noFill/>
                </a:ln>
                <a:solidFill>
                  <a:srgbClr val="000099"/>
                </a:solidFill>
                <a:effectLst/>
                <a:uLnTx/>
                <a:uFillTx/>
                <a:latin typeface="Calibri" panose="020F0502020204030204"/>
                <a:ea typeface="MS PGothic" panose="020B0600070205080204" pitchFamily="34" charset="-128"/>
                <a:cs typeface="MS PGothic" panose="020B0600070205080204" pitchFamily="34" charset="-128"/>
              </a:rPr>
              <a:t>routing:</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S PGothic" panose="020B0600070205080204" pitchFamily="34" charset="-128"/>
              </a:rPr>
              <a:t> determine route taken by packets from source to destination</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S PGothic" panose="020B0600070205080204" pitchFamily="34" charset="-128"/>
            </a:endParaRPr>
          </a:p>
          <a:p>
            <a:pPr marL="695325" marR="0" lvl="1" indent="-231775" algn="l" defTabSz="914400" rtl="0" eaLnBrk="1" fontAlgn="auto" latinLnBrk="0" hangingPunct="1">
              <a:lnSpc>
                <a:spcPct val="90000"/>
              </a:lnSpc>
              <a:spcBef>
                <a:spcPts val="600"/>
              </a:spcBef>
              <a:spcAft>
                <a:spcPts val="0"/>
              </a:spcAft>
              <a:buClr>
                <a:srgbClr val="0000A8"/>
              </a:buClr>
              <a:buSzTx/>
              <a:buFont typeface="Arial" panose="020B0604020202020204" pitchFamily="34" charset="0"/>
              <a:buChar char="•"/>
              <a:defRPr/>
            </a:pPr>
            <a:r>
              <a:rPr kumimoji="0" lang="en-US" altLang="en-US" sz="2800" b="0" i="1"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routing algorithms</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Char char="§"/>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ssolv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dissolve">
                                      <p:cBhvr>
                                        <p:cTn id="12" dur="500"/>
                                        <p:tgtEl>
                                          <p:spTgt spid="17"/>
                                        </p:tgtEl>
                                      </p:cBhvr>
                                    </p:animEffect>
                                  </p:childTnLst>
                                </p:cTn>
                              </p:par>
                              <p:par>
                                <p:cTn id="13" presetID="9"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dissolve">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dissolve">
                                      <p:cBhvr>
                                        <p:cTn id="20" dur="500"/>
                                        <p:tgtEl>
                                          <p:spTgt spid="24"/>
                                        </p:tgtEl>
                                      </p:cBhvr>
                                    </p:animEffect>
                                  </p:childTnLst>
                                </p:cTn>
                              </p:par>
                              <p:par>
                                <p:cTn id="21" presetID="9"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dissolve">
                                      <p:cBhvr>
                                        <p:cTn id="2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4" grpId="0"/>
      <p:bldP spid="2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F595C6F2-86D0-4060-AA96-500EB7A26CD8}"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Network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1268"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11269" name="Rectangle 2"/>
          <p:cNvSpPr>
            <a:spLocks noGrp="1"/>
          </p:cNvSpPr>
          <p:nvPr>
            <p:ph type="title"/>
          </p:nvPr>
        </p:nvSpPr>
        <p:spPr>
          <a:xfrm>
            <a:off x="0" y="258763"/>
            <a:ext cx="9144000" cy="1143000"/>
          </a:xfrm>
        </p:spPr>
        <p:txBody>
          <a:bodyPr vert="horz" wrap="square" lIns="91440" tIns="45720" rIns="91440" bIns="45720" anchor="ctr" anchorCtr="0"/>
          <a:p>
            <a:pPr eaLnBrk="1" hangingPunct="1"/>
            <a:r>
              <a:rPr lang="en-US" altLang="en-US" sz="4800" b="1" dirty="0"/>
              <a:t>Network Layer Design I</a:t>
            </a:r>
            <a:r>
              <a:rPr lang="en-US" altLang="zh-CN" sz="4800" b="1" dirty="0">
                <a:ea typeface="宋体" panose="02010600030101010101" pitchFamily="2" charset="-122"/>
              </a:rPr>
              <a:t>s</a:t>
            </a:r>
            <a:r>
              <a:rPr lang="en-US" altLang="en-US" sz="4800" b="1" dirty="0"/>
              <a:t>sues</a:t>
            </a:r>
            <a:endParaRPr lang="zh-CN" altLang="en-US" sz="4800" b="1" dirty="0">
              <a:ea typeface="宋体" panose="02010600030101010101" pitchFamily="2" charset="-122"/>
            </a:endParaRPr>
          </a:p>
        </p:txBody>
      </p:sp>
      <p:sp>
        <p:nvSpPr>
          <p:cNvPr id="11270" name="Rectangle 3"/>
          <p:cNvSpPr>
            <a:spLocks noGrp="1"/>
          </p:cNvSpPr>
          <p:nvPr>
            <p:ph idx="1"/>
          </p:nvPr>
        </p:nvSpPr>
        <p:spPr>
          <a:xfrm>
            <a:off x="331788" y="1506538"/>
            <a:ext cx="8812212" cy="4976812"/>
          </a:xfrm>
        </p:spPr>
        <p:txBody>
          <a:bodyPr vert="horz" wrap="square" lIns="91440" tIns="45720" rIns="91440" bIns="45720" anchor="t" anchorCtr="0"/>
          <a:p>
            <a:pPr eaLnBrk="1" hangingPunct="1">
              <a:spcAft>
                <a:spcPct val="20000"/>
              </a:spcAft>
              <a:buFont typeface="Wingdings" panose="05000000000000000000" pitchFamily="2" charset="2"/>
              <a:buChar char="p"/>
            </a:pPr>
            <a:r>
              <a:rPr lang="en-US" altLang="zh-CN" sz="3200" b="1" dirty="0">
                <a:ea typeface="黑体" panose="02010609060101010101" pitchFamily="49" charset="-122"/>
              </a:rPr>
              <a:t>The functions of network layer includes:</a:t>
            </a:r>
            <a:endParaRPr lang="en-US" altLang="zh-CN" sz="3200" b="1" dirty="0">
              <a:ea typeface="黑体" panose="02010609060101010101" pitchFamily="49" charset="-122"/>
            </a:endParaRPr>
          </a:p>
          <a:p>
            <a:pPr lvl="1" eaLnBrk="1" hangingPunct="1">
              <a:spcAft>
                <a:spcPct val="20000"/>
              </a:spcAft>
              <a:buClr>
                <a:srgbClr val="FF3300"/>
              </a:buClr>
              <a:buFont typeface="Wingdings" panose="05000000000000000000" pitchFamily="2" charset="2"/>
              <a:buChar char="F"/>
            </a:pPr>
            <a:r>
              <a:rPr lang="en-US" altLang="zh-CN" sz="3200" b="1" dirty="0">
                <a:ea typeface="黑体" panose="02010609060101010101" pitchFamily="49" charset="-122"/>
              </a:rPr>
              <a:t>Store-and-Forward Packet</a:t>
            </a:r>
            <a:r>
              <a:rPr lang="zh-CN" altLang="en-US" sz="3200" b="1" dirty="0">
                <a:ea typeface="黑体" panose="02010609060101010101" pitchFamily="49" charset="-122"/>
              </a:rPr>
              <a:t>存储转发数据包</a:t>
            </a:r>
            <a:endParaRPr lang="en-US" altLang="zh-CN" sz="3200" b="1" dirty="0">
              <a:ea typeface="黑体" panose="02010609060101010101" pitchFamily="49" charset="-122"/>
            </a:endParaRPr>
          </a:p>
          <a:p>
            <a:pPr lvl="1" eaLnBrk="1" hangingPunct="1">
              <a:spcAft>
                <a:spcPct val="20000"/>
              </a:spcAft>
              <a:buClr>
                <a:srgbClr val="FF3300"/>
              </a:buClr>
              <a:buFont typeface="Wingdings" panose="05000000000000000000" pitchFamily="2" charset="2"/>
              <a:buChar char="F"/>
            </a:pPr>
            <a:r>
              <a:rPr lang="en-US" altLang="zh-CN" sz="3200" b="1" dirty="0">
                <a:ea typeface="黑体" panose="02010609060101010101" pitchFamily="49" charset="-122"/>
              </a:rPr>
              <a:t>Routing </a:t>
            </a:r>
            <a:r>
              <a:rPr lang="zh-CN" altLang="en-US" sz="3200" b="1" dirty="0">
                <a:ea typeface="黑体" panose="02010609060101010101" pitchFamily="49" charset="-122"/>
              </a:rPr>
              <a:t>路由选择</a:t>
            </a:r>
            <a:endParaRPr lang="en-US" altLang="zh-CN" sz="3200" b="1" dirty="0">
              <a:ea typeface="黑体" panose="02010609060101010101" pitchFamily="49" charset="-122"/>
            </a:endParaRPr>
          </a:p>
          <a:p>
            <a:pPr lvl="1" eaLnBrk="1" hangingPunct="1">
              <a:spcAft>
                <a:spcPct val="20000"/>
              </a:spcAft>
              <a:buClr>
                <a:srgbClr val="FF3300"/>
              </a:buClr>
              <a:buFont typeface="Wingdings" panose="05000000000000000000" pitchFamily="2" charset="2"/>
              <a:buChar char="F"/>
            </a:pPr>
            <a:r>
              <a:rPr lang="en-US" altLang="zh-CN" sz="3200" b="1" dirty="0">
                <a:ea typeface="黑体" panose="02010609060101010101" pitchFamily="49" charset="-122"/>
              </a:rPr>
              <a:t>Congestion control </a:t>
            </a:r>
            <a:r>
              <a:rPr lang="zh-CN" altLang="en-US" sz="3200" b="1" dirty="0">
                <a:ea typeface="黑体" panose="02010609060101010101" pitchFamily="49" charset="-122"/>
              </a:rPr>
              <a:t>拥塞控制</a:t>
            </a:r>
            <a:endParaRPr lang="en-US" altLang="zh-CN" sz="3200" b="1" dirty="0">
              <a:ea typeface="黑体" panose="02010609060101010101" pitchFamily="49" charset="-122"/>
            </a:endParaRPr>
          </a:p>
          <a:p>
            <a:pPr lvl="1" eaLnBrk="1" hangingPunct="1">
              <a:spcAft>
                <a:spcPct val="20000"/>
              </a:spcAft>
              <a:buClr>
                <a:srgbClr val="FF3300"/>
              </a:buClr>
              <a:buFont typeface="Wingdings" panose="05000000000000000000" pitchFamily="2" charset="2"/>
              <a:buChar char="F"/>
            </a:pPr>
            <a:r>
              <a:rPr lang="en-US" altLang="zh-CN" sz="3200" b="1" dirty="0">
                <a:ea typeface="黑体" panose="02010609060101010101" pitchFamily="49" charset="-122"/>
              </a:rPr>
              <a:t>Internetworking </a:t>
            </a:r>
            <a:r>
              <a:rPr lang="zh-CN" altLang="en-US" sz="3200" b="1" dirty="0">
                <a:ea typeface="黑体" panose="02010609060101010101" pitchFamily="49" charset="-122"/>
              </a:rPr>
              <a:t>网络互联</a:t>
            </a:r>
            <a:endParaRPr lang="zh-CN" altLang="en-US" sz="3200" b="1" dirty="0">
              <a:ea typeface="黑体" panose="02010609060101010101" pitchFamily="49" charset="-122"/>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85AAE225-7F80-43B6-9090-9392A3F4F7C5}"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Network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5844"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35845" name="Rectangle 3"/>
          <p:cNvSpPr>
            <a:spLocks noGrp="1"/>
          </p:cNvSpPr>
          <p:nvPr>
            <p:ph idx="1"/>
          </p:nvPr>
        </p:nvSpPr>
        <p:spPr>
          <a:xfrm>
            <a:off x="493713" y="1089025"/>
            <a:ext cx="8331200" cy="4968875"/>
          </a:xfrm>
          <a:solidFill>
            <a:schemeClr val="bg1">
              <a:alpha val="100000"/>
            </a:schemeClr>
          </a:solidFill>
        </p:spPr>
        <p:txBody>
          <a:bodyPr vert="horz" wrap="square" lIns="91440" tIns="45720" rIns="91440" bIns="45720" anchor="t" anchorCtr="0"/>
          <a:p>
            <a:pPr eaLnBrk="1" hangingPunct="1">
              <a:lnSpc>
                <a:spcPct val="105000"/>
              </a:lnSpc>
              <a:spcBef>
                <a:spcPct val="0"/>
              </a:spcBef>
              <a:buFont typeface="Wingdings" panose="05000000000000000000" pitchFamily="2" charset="2"/>
              <a:buNone/>
            </a:pPr>
            <a:endParaRPr lang="en-US" altLang="zh-CN" sz="100" b="1" dirty="0">
              <a:ea typeface="宋体" panose="02010600030101010101" pitchFamily="2" charset="-122"/>
            </a:endParaRPr>
          </a:p>
          <a:p>
            <a:pPr eaLnBrk="1" hangingPunct="1">
              <a:lnSpc>
                <a:spcPct val="105000"/>
              </a:lnSpc>
              <a:spcBef>
                <a:spcPct val="0"/>
              </a:spcBef>
              <a:buFont typeface="Wingdings" panose="05000000000000000000" pitchFamily="2" charset="2"/>
              <a:buChar char="Ü"/>
            </a:pPr>
            <a:r>
              <a:rPr lang="en-US" altLang="zh-CN" sz="3200" b="1" dirty="0">
                <a:solidFill>
                  <a:schemeClr val="accent2"/>
                </a:solidFill>
                <a:ea typeface="宋体" panose="02010600030101010101" pitchFamily="2" charset="-122"/>
              </a:rPr>
              <a:t>Forwarding</a:t>
            </a:r>
            <a:r>
              <a:rPr lang="zh-CN" altLang="en-US" sz="3200" b="1" dirty="0">
                <a:solidFill>
                  <a:schemeClr val="accent2"/>
                </a:solidFill>
                <a:ea typeface="黑体" panose="02010609060101010101" pitchFamily="49" charset="-122"/>
              </a:rPr>
              <a:t>转发</a:t>
            </a:r>
            <a:r>
              <a:rPr lang="en-US" altLang="zh-CN" sz="3200" b="1" dirty="0">
                <a:ea typeface="宋体" panose="02010600030101010101" pitchFamily="2" charset="-122"/>
              </a:rPr>
              <a:t>: move packets from router’s input to appropriate router output.</a:t>
            </a:r>
            <a:endParaRPr lang="en-US" altLang="zh-CN" sz="3200" b="1" dirty="0">
              <a:ea typeface="宋体" panose="02010600030101010101" pitchFamily="2" charset="-122"/>
            </a:endParaRPr>
          </a:p>
          <a:p>
            <a:pPr eaLnBrk="1" hangingPunct="1">
              <a:lnSpc>
                <a:spcPct val="105000"/>
              </a:lnSpc>
              <a:spcBef>
                <a:spcPct val="0"/>
              </a:spcBef>
              <a:buFont typeface="Wingdings" panose="05000000000000000000" pitchFamily="2" charset="2"/>
              <a:buChar char="Ü"/>
            </a:pPr>
            <a:r>
              <a:rPr lang="en-US" altLang="zh-CN" sz="3200" b="1" dirty="0">
                <a:solidFill>
                  <a:schemeClr val="accent2"/>
                </a:solidFill>
                <a:ea typeface="宋体" panose="02010600030101010101" pitchFamily="2" charset="-122"/>
              </a:rPr>
              <a:t>Routing</a:t>
            </a:r>
            <a:r>
              <a:rPr lang="zh-CN" altLang="en-US" sz="3200" b="1" dirty="0">
                <a:solidFill>
                  <a:schemeClr val="accent2"/>
                </a:solidFill>
                <a:ea typeface="黑体" panose="02010609060101010101" pitchFamily="49" charset="-122"/>
              </a:rPr>
              <a:t>路由选择</a:t>
            </a:r>
            <a:r>
              <a:rPr lang="en-US" altLang="zh-CN" sz="3200" b="1" dirty="0">
                <a:ea typeface="宋体" panose="02010600030101010101" pitchFamily="2" charset="-122"/>
              </a:rPr>
              <a:t>: determine the path taken by packets as they flow from a sender to a receiver.</a:t>
            </a:r>
            <a:endParaRPr lang="en-US" altLang="zh-CN" sz="3200" b="1" dirty="0">
              <a:ea typeface="宋体" panose="02010600030101010101" pitchFamily="2" charset="-122"/>
            </a:endParaRPr>
          </a:p>
          <a:p>
            <a:pPr lvl="1" eaLnBrk="1" hangingPunct="1">
              <a:lnSpc>
                <a:spcPct val="105000"/>
              </a:lnSpc>
              <a:spcBef>
                <a:spcPct val="0"/>
              </a:spcBef>
              <a:buFont typeface="Wingdings" panose="05000000000000000000" pitchFamily="2" charset="2"/>
              <a:buChar char="n"/>
            </a:pPr>
            <a:r>
              <a:rPr lang="en-US" altLang="zh-CN" b="1" dirty="0">
                <a:ea typeface="宋体" panose="02010600030101010101" pitchFamily="2" charset="-122"/>
              </a:rPr>
              <a:t>Routing algorithms – run at routers to determine “paths”;</a:t>
            </a:r>
            <a:endParaRPr lang="en-US" altLang="zh-CN" b="1" dirty="0">
              <a:ea typeface="宋体" panose="02010600030101010101" pitchFamily="2" charset="-122"/>
            </a:endParaRPr>
          </a:p>
          <a:p>
            <a:pPr lvl="2" eaLnBrk="1" hangingPunct="1">
              <a:lnSpc>
                <a:spcPct val="105000"/>
              </a:lnSpc>
              <a:spcBef>
                <a:spcPct val="0"/>
              </a:spcBef>
              <a:buFont typeface="Wingdings" panose="05000000000000000000" pitchFamily="2" charset="2"/>
              <a:buChar char="l"/>
            </a:pPr>
            <a:r>
              <a:rPr lang="en-US" altLang="zh-CN" b="1" dirty="0">
                <a:ea typeface="宋体" panose="02010600030101010101" pitchFamily="2" charset="-122"/>
              </a:rPr>
              <a:t>Destination address-based in Datagram networks</a:t>
            </a:r>
            <a:endParaRPr lang="en-US" altLang="zh-CN" b="1" dirty="0">
              <a:ea typeface="宋体" panose="02010600030101010101" pitchFamily="2" charset="-122"/>
            </a:endParaRPr>
          </a:p>
          <a:p>
            <a:pPr lvl="2" eaLnBrk="1" hangingPunct="1">
              <a:lnSpc>
                <a:spcPct val="105000"/>
              </a:lnSpc>
              <a:spcBef>
                <a:spcPct val="0"/>
              </a:spcBef>
              <a:buFont typeface="Wingdings" panose="05000000000000000000" pitchFamily="2" charset="2"/>
              <a:buChar char="l"/>
            </a:pPr>
            <a:r>
              <a:rPr lang="en-US" altLang="zh-CN" b="1" dirty="0">
                <a:ea typeface="宋体" panose="02010600030101010101" pitchFamily="2" charset="-122"/>
              </a:rPr>
              <a:t>Virtual circuit ID-based in VC Networks</a:t>
            </a:r>
            <a:endParaRPr lang="zh-CN" altLang="en-US" b="1" dirty="0">
              <a:ea typeface="宋体" panose="02010600030101010101" pitchFamily="2" charset="-122"/>
            </a:endParaRPr>
          </a:p>
          <a:p>
            <a:pPr lvl="1" eaLnBrk="1" hangingPunct="1">
              <a:lnSpc>
                <a:spcPct val="105000"/>
              </a:lnSpc>
              <a:spcBef>
                <a:spcPct val="0"/>
              </a:spcBef>
              <a:buFont typeface="Wingdings" panose="05000000000000000000" pitchFamily="2" charset="2"/>
              <a:buChar char="n"/>
            </a:pPr>
            <a:r>
              <a:rPr lang="en-US" altLang="zh-CN" b="1" dirty="0">
                <a:ea typeface="宋体" panose="02010600030101010101" pitchFamily="2" charset="-122"/>
              </a:rPr>
              <a:t>Routers have a forwarding table</a:t>
            </a:r>
            <a:endParaRPr lang="en-US" altLang="zh-CN" b="1" dirty="0">
              <a:ea typeface="宋体" panose="02010600030101010101" pitchFamily="2" charset="-122"/>
            </a:endParaRPr>
          </a:p>
        </p:txBody>
      </p:sp>
      <p:sp>
        <p:nvSpPr>
          <p:cNvPr id="35846" name="Text Box 6"/>
          <p:cNvSpPr txBox="1"/>
          <p:nvPr/>
        </p:nvSpPr>
        <p:spPr>
          <a:xfrm>
            <a:off x="0" y="214313"/>
            <a:ext cx="9144000" cy="762000"/>
          </a:xfrm>
          <a:prstGeom prst="rect">
            <a:avLst/>
          </a:prstGeom>
          <a:noFill/>
          <a:ln w="9525">
            <a:noFill/>
          </a:ln>
        </p:spPr>
        <p:txBody>
          <a:bodyPr>
            <a:spAutoFit/>
          </a:bodyPr>
          <a:p>
            <a:pPr algn="ctr" eaLnBrk="1" hangingPunct="1">
              <a:spcBef>
                <a:spcPct val="50000"/>
              </a:spcBef>
            </a:pPr>
            <a:r>
              <a:rPr lang="en-US" altLang="zh-CN" b="1" dirty="0">
                <a:latin typeface="Times New Roman" panose="02020603050405020304" pitchFamily="18" charset="0"/>
                <a:ea typeface="宋体" panose="02010600030101010101" pitchFamily="2" charset="-122"/>
              </a:rPr>
              <a:t>Forwarding </a:t>
            </a:r>
            <a:r>
              <a:rPr lang="en-US" altLang="zh-CN" b="1" i="1" dirty="0">
                <a:latin typeface="Times New Roman" panose="02020603050405020304" pitchFamily="18" charset="0"/>
                <a:ea typeface="宋体" panose="02010600030101010101" pitchFamily="2" charset="-122"/>
              </a:rPr>
              <a:t>vs.</a:t>
            </a:r>
            <a:r>
              <a:rPr lang="en-US" altLang="zh-CN" b="1" dirty="0">
                <a:latin typeface="Times New Roman" panose="02020603050405020304" pitchFamily="18" charset="0"/>
                <a:ea typeface="宋体" panose="02010600030101010101" pitchFamily="2" charset="-122"/>
              </a:rPr>
              <a:t> Routing</a:t>
            </a:r>
            <a:endParaRPr lang="zh-CN" altLang="en-US" b="1" dirty="0">
              <a:latin typeface="Times New Roman" panose="02020603050405020304" pitchFamily="18" charset="0"/>
              <a:ea typeface="宋体" panose="02010600030101010101" pitchFamily="2" charset="-122"/>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7"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9D72EF11-8F5F-42D5-AC61-002AA4161F3B}"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68" name="页脚占位符 2"/>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Network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6868" name="灯片编号占位符 3"/>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grpSp>
        <p:nvGrpSpPr>
          <p:cNvPr id="36869" name="Group 2"/>
          <p:cNvGrpSpPr/>
          <p:nvPr/>
        </p:nvGrpSpPr>
        <p:grpSpPr>
          <a:xfrm>
            <a:off x="1485900" y="1117600"/>
            <a:ext cx="6100763" cy="5740400"/>
            <a:chOff x="398" y="129"/>
            <a:chExt cx="3484" cy="3304"/>
          </a:xfrm>
        </p:grpSpPr>
        <p:sp>
          <p:nvSpPr>
            <p:cNvPr id="36871" name="Freeform 3"/>
            <p:cNvSpPr/>
            <p:nvPr/>
          </p:nvSpPr>
          <p:spPr>
            <a:xfrm>
              <a:off x="2031" y="2058"/>
              <a:ext cx="1794" cy="933"/>
            </a:xfrm>
            <a:custGeom>
              <a:avLst/>
              <a:gdLst/>
              <a:ahLst/>
              <a:cxnLst>
                <a:cxn ang="0">
                  <a:pos x="6" y="483"/>
                </a:cxn>
                <a:cxn ang="0">
                  <a:pos x="108" y="125"/>
                </a:cxn>
                <a:cxn ang="0">
                  <a:pos x="559" y="100"/>
                </a:cxn>
                <a:cxn ang="0">
                  <a:pos x="1128" y="29"/>
                </a:cxn>
                <a:cxn ang="0">
                  <a:pos x="1716" y="275"/>
                </a:cxn>
                <a:cxn ang="0">
                  <a:pos x="1596" y="827"/>
                </a:cxn>
                <a:cxn ang="0">
                  <a:pos x="1380" y="911"/>
                </a:cxn>
                <a:cxn ang="0">
                  <a:pos x="840" y="929"/>
                </a:cxn>
                <a:cxn ang="0">
                  <a:pos x="414" y="911"/>
                </a:cxn>
                <a:cxn ang="0">
                  <a:pos x="143" y="832"/>
                </a:cxn>
                <a:cxn ang="0">
                  <a:pos x="6" y="483"/>
                </a:cxn>
              </a:cxnLst>
              <a:pathLst>
                <a:path w="1794" h="933">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alpha val="100000"/>
              </a:srgbClr>
            </a:solidFill>
            <a:ln w="9525">
              <a:noFill/>
            </a:ln>
          </p:spPr>
          <p:txBody>
            <a:bodyPr/>
            <a:p>
              <a:endParaRPr lang="zh-CN" altLang="en-US"/>
            </a:p>
          </p:txBody>
        </p:sp>
        <p:sp>
          <p:nvSpPr>
            <p:cNvPr id="36872" name="Freeform 4"/>
            <p:cNvSpPr/>
            <p:nvPr/>
          </p:nvSpPr>
          <p:spPr>
            <a:xfrm>
              <a:off x="1090" y="1594"/>
              <a:ext cx="1443" cy="816"/>
            </a:xfrm>
            <a:custGeom>
              <a:avLst/>
              <a:gdLst/>
              <a:ahLst/>
              <a:cxnLst>
                <a:cxn ang="0">
                  <a:pos x="0" y="0"/>
                </a:cxn>
                <a:cxn ang="0">
                  <a:pos x="1076" y="782"/>
                </a:cxn>
                <a:cxn ang="0">
                  <a:pos x="1320" y="788"/>
                </a:cxn>
                <a:cxn ang="0">
                  <a:pos x="1443" y="5"/>
                </a:cxn>
                <a:cxn ang="0">
                  <a:pos x="0" y="0"/>
                </a:cxn>
              </a:cxnLst>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alpha val="100000"/>
                  </a:schemeClr>
                </a:gs>
                <a:gs pos="100000">
                  <a:schemeClr val="bg1">
                    <a:alpha val="100000"/>
                  </a:schemeClr>
                </a:gs>
              </a:gsLst>
              <a:lin ang="5400000" scaled="1"/>
              <a:tileRect/>
            </a:gradFill>
            <a:ln w="9525">
              <a:noFill/>
            </a:ln>
          </p:spPr>
          <p:txBody>
            <a:bodyPr/>
            <a:p>
              <a:endParaRPr lang="zh-CN" altLang="en-US"/>
            </a:p>
          </p:txBody>
        </p:sp>
        <p:sp>
          <p:nvSpPr>
            <p:cNvPr id="36873" name="Rectangle 5"/>
            <p:cNvSpPr/>
            <p:nvPr/>
          </p:nvSpPr>
          <p:spPr>
            <a:xfrm>
              <a:off x="1084" y="129"/>
              <a:ext cx="1460" cy="1470"/>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a typeface="宋体" panose="02010600030101010101" pitchFamily="2" charset="-122"/>
              </a:endParaRPr>
            </a:p>
          </p:txBody>
        </p:sp>
        <p:sp>
          <p:nvSpPr>
            <p:cNvPr id="36874" name="Oval 6"/>
            <p:cNvSpPr/>
            <p:nvPr/>
          </p:nvSpPr>
          <p:spPr>
            <a:xfrm>
              <a:off x="1163" y="162"/>
              <a:ext cx="1320" cy="381"/>
            </a:xfrm>
            <a:prstGeom prst="ellipse">
              <a:avLst/>
            </a:prstGeom>
            <a:solidFill>
              <a:schemeClr val="bg1"/>
            </a:solidFill>
            <a:ln w="9525" cap="flat" cmpd="sng">
              <a:solidFill>
                <a:schemeClr val="tx1"/>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a typeface="宋体" panose="02010600030101010101" pitchFamily="2" charset="-122"/>
              </a:endParaRPr>
            </a:p>
          </p:txBody>
        </p:sp>
        <p:sp>
          <p:nvSpPr>
            <p:cNvPr id="36875" name="Freeform 7"/>
            <p:cNvSpPr/>
            <p:nvPr/>
          </p:nvSpPr>
          <p:spPr>
            <a:xfrm>
              <a:off x="2433" y="2249"/>
              <a:ext cx="342" cy="186"/>
            </a:xfrm>
            <a:custGeom>
              <a:avLst/>
              <a:gdLst/>
              <a:ahLst/>
              <a:cxnLst>
                <a:cxn ang="0">
                  <a:pos x="0" y="186"/>
                </a:cxn>
                <a:cxn ang="0">
                  <a:pos x="342" y="0"/>
                </a:cxn>
              </a:cxnLst>
              <a:pathLst>
                <a:path w="342" h="186">
                  <a:moveTo>
                    <a:pt x="0" y="186"/>
                  </a:moveTo>
                  <a:lnTo>
                    <a:pt x="342" y="0"/>
                  </a:lnTo>
                </a:path>
              </a:pathLst>
            </a:custGeom>
            <a:noFill/>
            <a:ln w="12700" cap="flat" cmpd="sng">
              <a:solidFill>
                <a:schemeClr val="tx1">
                  <a:alpha val="100000"/>
                </a:schemeClr>
              </a:solidFill>
              <a:prstDash val="solid"/>
              <a:round/>
              <a:headEnd type="none" w="med" len="med"/>
              <a:tailEnd type="none" w="med" len="med"/>
            </a:ln>
          </p:spPr>
          <p:txBody>
            <a:bodyPr/>
            <a:p>
              <a:endParaRPr lang="zh-CN" altLang="en-US"/>
            </a:p>
          </p:txBody>
        </p:sp>
        <p:grpSp>
          <p:nvGrpSpPr>
            <p:cNvPr id="36876" name="Group 8"/>
            <p:cNvGrpSpPr/>
            <p:nvPr/>
          </p:nvGrpSpPr>
          <p:grpSpPr>
            <a:xfrm>
              <a:off x="2122" y="2359"/>
              <a:ext cx="316" cy="147"/>
              <a:chOff x="3600" y="219"/>
              <a:chExt cx="360" cy="175"/>
            </a:xfrm>
          </p:grpSpPr>
          <p:sp>
            <p:nvSpPr>
              <p:cNvPr id="37021" name="Oval 9"/>
              <p:cNvSpPr/>
              <p:nvPr/>
            </p:nvSpPr>
            <p:spPr>
              <a:xfrm>
                <a:off x="3603" y="297"/>
                <a:ext cx="357" cy="97"/>
              </a:xfrm>
              <a:prstGeom prst="ellipse">
                <a:avLst/>
              </a:prstGeom>
              <a:solidFill>
                <a:schemeClr val="hlink"/>
              </a:solidFill>
              <a:ln w="12700" cap="flat" cmpd="sng">
                <a:solidFill>
                  <a:schemeClr val="tx1"/>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a typeface="宋体" panose="02010600030101010101" pitchFamily="2" charset="-122"/>
                </a:endParaRPr>
              </a:p>
            </p:txBody>
          </p:sp>
          <p:sp>
            <p:nvSpPr>
              <p:cNvPr id="37022" name="Line 10"/>
              <p:cNvSpPr/>
              <p:nvPr/>
            </p:nvSpPr>
            <p:spPr>
              <a:xfrm>
                <a:off x="3603" y="289"/>
                <a:ext cx="0" cy="60"/>
              </a:xfrm>
              <a:prstGeom prst="line">
                <a:avLst/>
              </a:prstGeom>
              <a:ln w="12700" cap="flat" cmpd="sng">
                <a:solidFill>
                  <a:schemeClr val="tx1"/>
                </a:solidFill>
                <a:prstDash val="solid"/>
                <a:headEnd type="none" w="med" len="med"/>
                <a:tailEnd type="none" w="med" len="med"/>
              </a:ln>
            </p:spPr>
          </p:sp>
          <p:sp>
            <p:nvSpPr>
              <p:cNvPr id="37023" name="Line 11"/>
              <p:cNvSpPr/>
              <p:nvPr/>
            </p:nvSpPr>
            <p:spPr>
              <a:xfrm>
                <a:off x="3960" y="289"/>
                <a:ext cx="0" cy="60"/>
              </a:xfrm>
              <a:prstGeom prst="line">
                <a:avLst/>
              </a:prstGeom>
              <a:ln w="12700" cap="flat" cmpd="sng">
                <a:solidFill>
                  <a:schemeClr val="tx1"/>
                </a:solidFill>
                <a:prstDash val="solid"/>
                <a:headEnd type="none" w="med" len="med"/>
                <a:tailEnd type="none" w="med" len="med"/>
              </a:ln>
            </p:spPr>
          </p:sp>
          <p:sp>
            <p:nvSpPr>
              <p:cNvPr id="37024" name="Rectangle 12"/>
              <p:cNvSpPr/>
              <p:nvPr/>
            </p:nvSpPr>
            <p:spPr>
              <a:xfrm>
                <a:off x="3603" y="289"/>
                <a:ext cx="354" cy="59"/>
              </a:xfrm>
              <a:prstGeom prst="rect">
                <a:avLst/>
              </a:prstGeom>
              <a:solidFill>
                <a:schemeClr val="hlink"/>
              </a:solidFill>
              <a:ln w="12700">
                <a:noFill/>
              </a:ln>
            </p:spPr>
            <p:txBody>
              <a:bodyPr wrap="none" anchor="ctr" anchorCtr="0"/>
              <a:p>
                <a:pPr algn="ctr"/>
                <a:endParaRPr lang="zh-CN" altLang="en-US" sz="2400" dirty="0">
                  <a:latin typeface="Times New Roman" panose="02020603050405020304" pitchFamily="18" charset="0"/>
                  <a:ea typeface="宋体" panose="02010600030101010101" pitchFamily="2" charset="-122"/>
                </a:endParaRPr>
              </a:p>
            </p:txBody>
          </p:sp>
          <p:sp>
            <p:nvSpPr>
              <p:cNvPr id="37025" name="Oval 13"/>
              <p:cNvSpPr/>
              <p:nvPr/>
            </p:nvSpPr>
            <p:spPr>
              <a:xfrm>
                <a:off x="3600" y="219"/>
                <a:ext cx="357" cy="113"/>
              </a:xfrm>
              <a:prstGeom prst="ellipse">
                <a:avLst/>
              </a:prstGeom>
              <a:solidFill>
                <a:schemeClr val="hlink"/>
              </a:solidFill>
              <a:ln w="12700" cap="flat" cmpd="sng">
                <a:solidFill>
                  <a:schemeClr val="tx1"/>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a typeface="宋体" panose="02010600030101010101" pitchFamily="2" charset="-122"/>
                </a:endParaRPr>
              </a:p>
            </p:txBody>
          </p:sp>
          <p:grpSp>
            <p:nvGrpSpPr>
              <p:cNvPr id="37026" name="Group 14"/>
              <p:cNvGrpSpPr/>
              <p:nvPr/>
            </p:nvGrpSpPr>
            <p:grpSpPr>
              <a:xfrm>
                <a:off x="3686" y="244"/>
                <a:ext cx="177" cy="66"/>
                <a:chOff x="2848" y="848"/>
                <a:chExt cx="140" cy="98"/>
              </a:xfrm>
            </p:grpSpPr>
            <p:sp>
              <p:nvSpPr>
                <p:cNvPr id="37031" name="Line 15"/>
                <p:cNvSpPr/>
                <p:nvPr/>
              </p:nvSpPr>
              <p:spPr>
                <a:xfrm flipV="1">
                  <a:off x="2848" y="848"/>
                  <a:ext cx="50" cy="2"/>
                </a:xfrm>
                <a:prstGeom prst="line">
                  <a:avLst/>
                </a:prstGeom>
                <a:ln w="28575" cap="flat" cmpd="sng">
                  <a:solidFill>
                    <a:schemeClr val="tx1"/>
                  </a:solidFill>
                  <a:prstDash val="solid"/>
                  <a:headEnd type="none" w="med" len="med"/>
                  <a:tailEnd type="none" w="med" len="med"/>
                </a:ln>
              </p:spPr>
            </p:sp>
            <p:sp>
              <p:nvSpPr>
                <p:cNvPr id="37032" name="Line 16"/>
                <p:cNvSpPr/>
                <p:nvPr/>
              </p:nvSpPr>
              <p:spPr>
                <a:xfrm>
                  <a:off x="2944" y="946"/>
                  <a:ext cx="44" cy="0"/>
                </a:xfrm>
                <a:prstGeom prst="line">
                  <a:avLst/>
                </a:prstGeom>
                <a:ln w="28575" cap="flat" cmpd="sng">
                  <a:solidFill>
                    <a:schemeClr val="tx1"/>
                  </a:solidFill>
                  <a:prstDash val="solid"/>
                  <a:headEnd type="none" w="med" len="med"/>
                  <a:tailEnd type="none" w="med" len="med"/>
                </a:ln>
              </p:spPr>
            </p:sp>
            <p:sp>
              <p:nvSpPr>
                <p:cNvPr id="37033" name="Line 17"/>
                <p:cNvSpPr/>
                <p:nvPr/>
              </p:nvSpPr>
              <p:spPr>
                <a:xfrm>
                  <a:off x="2894" y="850"/>
                  <a:ext cx="52" cy="96"/>
                </a:xfrm>
                <a:prstGeom prst="line">
                  <a:avLst/>
                </a:prstGeom>
                <a:ln w="28575" cap="flat" cmpd="sng">
                  <a:solidFill>
                    <a:schemeClr val="tx1"/>
                  </a:solidFill>
                  <a:prstDash val="solid"/>
                  <a:headEnd type="none" w="med" len="med"/>
                  <a:tailEnd type="none" w="med" len="med"/>
                </a:ln>
              </p:spPr>
            </p:sp>
          </p:grpSp>
          <p:grpSp>
            <p:nvGrpSpPr>
              <p:cNvPr id="37027" name="Group 18"/>
              <p:cNvGrpSpPr/>
              <p:nvPr/>
            </p:nvGrpSpPr>
            <p:grpSpPr>
              <a:xfrm flipV="1">
                <a:off x="3686" y="243"/>
                <a:ext cx="177" cy="66"/>
                <a:chOff x="2848" y="848"/>
                <a:chExt cx="140" cy="98"/>
              </a:xfrm>
            </p:grpSpPr>
            <p:sp>
              <p:nvSpPr>
                <p:cNvPr id="37028" name="Line 19"/>
                <p:cNvSpPr/>
                <p:nvPr/>
              </p:nvSpPr>
              <p:spPr>
                <a:xfrm flipV="1">
                  <a:off x="2848" y="848"/>
                  <a:ext cx="50" cy="2"/>
                </a:xfrm>
                <a:prstGeom prst="line">
                  <a:avLst/>
                </a:prstGeom>
                <a:ln w="28575" cap="flat" cmpd="sng">
                  <a:solidFill>
                    <a:schemeClr val="tx1"/>
                  </a:solidFill>
                  <a:prstDash val="solid"/>
                  <a:headEnd type="none" w="med" len="med"/>
                  <a:tailEnd type="none" w="med" len="med"/>
                </a:ln>
              </p:spPr>
            </p:sp>
            <p:sp>
              <p:nvSpPr>
                <p:cNvPr id="37029" name="Line 20"/>
                <p:cNvSpPr/>
                <p:nvPr/>
              </p:nvSpPr>
              <p:spPr>
                <a:xfrm>
                  <a:off x="2944" y="946"/>
                  <a:ext cx="44" cy="0"/>
                </a:xfrm>
                <a:prstGeom prst="line">
                  <a:avLst/>
                </a:prstGeom>
                <a:ln w="28575" cap="flat" cmpd="sng">
                  <a:solidFill>
                    <a:schemeClr val="tx1"/>
                  </a:solidFill>
                  <a:prstDash val="solid"/>
                  <a:headEnd type="none" w="med" len="med"/>
                  <a:tailEnd type="none" w="med" len="med"/>
                </a:ln>
              </p:spPr>
            </p:sp>
            <p:sp>
              <p:nvSpPr>
                <p:cNvPr id="37030" name="Line 21"/>
                <p:cNvSpPr/>
                <p:nvPr/>
              </p:nvSpPr>
              <p:spPr>
                <a:xfrm>
                  <a:off x="2894" y="850"/>
                  <a:ext cx="52" cy="96"/>
                </a:xfrm>
                <a:prstGeom prst="line">
                  <a:avLst/>
                </a:prstGeom>
                <a:ln w="28575" cap="flat" cmpd="sng">
                  <a:solidFill>
                    <a:schemeClr val="tx1"/>
                  </a:solidFill>
                  <a:prstDash val="solid"/>
                  <a:headEnd type="none" w="med" len="med"/>
                  <a:tailEnd type="none" w="med" len="med"/>
                </a:ln>
              </p:spPr>
            </p:sp>
          </p:grpSp>
        </p:grpSp>
        <p:grpSp>
          <p:nvGrpSpPr>
            <p:cNvPr id="36877" name="Group 22"/>
            <p:cNvGrpSpPr/>
            <p:nvPr/>
          </p:nvGrpSpPr>
          <p:grpSpPr>
            <a:xfrm>
              <a:off x="2344" y="2761"/>
              <a:ext cx="316" cy="147"/>
              <a:chOff x="3600" y="219"/>
              <a:chExt cx="360" cy="175"/>
            </a:xfrm>
          </p:grpSpPr>
          <p:sp>
            <p:nvSpPr>
              <p:cNvPr id="37008" name="Oval 23"/>
              <p:cNvSpPr/>
              <p:nvPr/>
            </p:nvSpPr>
            <p:spPr>
              <a:xfrm>
                <a:off x="3603" y="297"/>
                <a:ext cx="357" cy="97"/>
              </a:xfrm>
              <a:prstGeom prst="ellipse">
                <a:avLst/>
              </a:prstGeom>
              <a:solidFill>
                <a:schemeClr val="hlink"/>
              </a:solidFill>
              <a:ln w="12700" cap="flat" cmpd="sng">
                <a:solidFill>
                  <a:schemeClr val="tx1"/>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a typeface="宋体" panose="02010600030101010101" pitchFamily="2" charset="-122"/>
                </a:endParaRPr>
              </a:p>
            </p:txBody>
          </p:sp>
          <p:sp>
            <p:nvSpPr>
              <p:cNvPr id="37009" name="Line 24"/>
              <p:cNvSpPr/>
              <p:nvPr/>
            </p:nvSpPr>
            <p:spPr>
              <a:xfrm>
                <a:off x="3603" y="289"/>
                <a:ext cx="0" cy="60"/>
              </a:xfrm>
              <a:prstGeom prst="line">
                <a:avLst/>
              </a:prstGeom>
              <a:ln w="12700" cap="flat" cmpd="sng">
                <a:solidFill>
                  <a:schemeClr val="tx1"/>
                </a:solidFill>
                <a:prstDash val="solid"/>
                <a:headEnd type="none" w="med" len="med"/>
                <a:tailEnd type="none" w="med" len="med"/>
              </a:ln>
            </p:spPr>
          </p:sp>
          <p:sp>
            <p:nvSpPr>
              <p:cNvPr id="37010" name="Line 25"/>
              <p:cNvSpPr/>
              <p:nvPr/>
            </p:nvSpPr>
            <p:spPr>
              <a:xfrm>
                <a:off x="3960" y="289"/>
                <a:ext cx="0" cy="60"/>
              </a:xfrm>
              <a:prstGeom prst="line">
                <a:avLst/>
              </a:prstGeom>
              <a:ln w="12700" cap="flat" cmpd="sng">
                <a:solidFill>
                  <a:schemeClr val="tx1"/>
                </a:solidFill>
                <a:prstDash val="solid"/>
                <a:headEnd type="none" w="med" len="med"/>
                <a:tailEnd type="none" w="med" len="med"/>
              </a:ln>
            </p:spPr>
          </p:sp>
          <p:sp>
            <p:nvSpPr>
              <p:cNvPr id="37011" name="Rectangle 26"/>
              <p:cNvSpPr/>
              <p:nvPr/>
            </p:nvSpPr>
            <p:spPr>
              <a:xfrm>
                <a:off x="3603" y="289"/>
                <a:ext cx="354" cy="59"/>
              </a:xfrm>
              <a:prstGeom prst="rect">
                <a:avLst/>
              </a:prstGeom>
              <a:solidFill>
                <a:schemeClr val="hlink"/>
              </a:solidFill>
              <a:ln w="12700">
                <a:noFill/>
              </a:ln>
            </p:spPr>
            <p:txBody>
              <a:bodyPr wrap="none" anchor="ctr" anchorCtr="0"/>
              <a:p>
                <a:pPr algn="ctr"/>
                <a:endParaRPr lang="zh-CN" altLang="en-US" sz="2400" dirty="0">
                  <a:latin typeface="Times New Roman" panose="02020603050405020304" pitchFamily="18" charset="0"/>
                  <a:ea typeface="宋体" panose="02010600030101010101" pitchFamily="2" charset="-122"/>
                </a:endParaRPr>
              </a:p>
            </p:txBody>
          </p:sp>
          <p:sp>
            <p:nvSpPr>
              <p:cNvPr id="37012" name="Oval 27"/>
              <p:cNvSpPr/>
              <p:nvPr/>
            </p:nvSpPr>
            <p:spPr>
              <a:xfrm>
                <a:off x="3600" y="219"/>
                <a:ext cx="357" cy="113"/>
              </a:xfrm>
              <a:prstGeom prst="ellipse">
                <a:avLst/>
              </a:prstGeom>
              <a:solidFill>
                <a:schemeClr val="hlink"/>
              </a:solidFill>
              <a:ln w="12700" cap="flat" cmpd="sng">
                <a:solidFill>
                  <a:schemeClr val="tx1"/>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a typeface="宋体" panose="02010600030101010101" pitchFamily="2" charset="-122"/>
                </a:endParaRPr>
              </a:p>
            </p:txBody>
          </p:sp>
          <p:grpSp>
            <p:nvGrpSpPr>
              <p:cNvPr id="37013" name="Group 28"/>
              <p:cNvGrpSpPr/>
              <p:nvPr/>
            </p:nvGrpSpPr>
            <p:grpSpPr>
              <a:xfrm>
                <a:off x="3686" y="244"/>
                <a:ext cx="177" cy="66"/>
                <a:chOff x="2848" y="848"/>
                <a:chExt cx="140" cy="98"/>
              </a:xfrm>
            </p:grpSpPr>
            <p:sp>
              <p:nvSpPr>
                <p:cNvPr id="37018" name="Line 29"/>
                <p:cNvSpPr/>
                <p:nvPr/>
              </p:nvSpPr>
              <p:spPr>
                <a:xfrm flipV="1">
                  <a:off x="2848" y="848"/>
                  <a:ext cx="50" cy="2"/>
                </a:xfrm>
                <a:prstGeom prst="line">
                  <a:avLst/>
                </a:prstGeom>
                <a:ln w="28575" cap="flat" cmpd="sng">
                  <a:solidFill>
                    <a:schemeClr val="tx1"/>
                  </a:solidFill>
                  <a:prstDash val="solid"/>
                  <a:headEnd type="none" w="med" len="med"/>
                  <a:tailEnd type="none" w="med" len="med"/>
                </a:ln>
              </p:spPr>
            </p:sp>
            <p:sp>
              <p:nvSpPr>
                <p:cNvPr id="37019" name="Line 30"/>
                <p:cNvSpPr/>
                <p:nvPr/>
              </p:nvSpPr>
              <p:spPr>
                <a:xfrm>
                  <a:off x="2944" y="946"/>
                  <a:ext cx="44" cy="0"/>
                </a:xfrm>
                <a:prstGeom prst="line">
                  <a:avLst/>
                </a:prstGeom>
                <a:ln w="28575" cap="flat" cmpd="sng">
                  <a:solidFill>
                    <a:schemeClr val="tx1"/>
                  </a:solidFill>
                  <a:prstDash val="solid"/>
                  <a:headEnd type="none" w="med" len="med"/>
                  <a:tailEnd type="none" w="med" len="med"/>
                </a:ln>
              </p:spPr>
            </p:sp>
            <p:sp>
              <p:nvSpPr>
                <p:cNvPr id="37020" name="Line 31"/>
                <p:cNvSpPr/>
                <p:nvPr/>
              </p:nvSpPr>
              <p:spPr>
                <a:xfrm>
                  <a:off x="2894" y="850"/>
                  <a:ext cx="52" cy="96"/>
                </a:xfrm>
                <a:prstGeom prst="line">
                  <a:avLst/>
                </a:prstGeom>
                <a:ln w="28575" cap="flat" cmpd="sng">
                  <a:solidFill>
                    <a:schemeClr val="tx1"/>
                  </a:solidFill>
                  <a:prstDash val="solid"/>
                  <a:headEnd type="none" w="med" len="med"/>
                  <a:tailEnd type="none" w="med" len="med"/>
                </a:ln>
              </p:spPr>
            </p:sp>
          </p:grpSp>
          <p:grpSp>
            <p:nvGrpSpPr>
              <p:cNvPr id="37014" name="Group 32"/>
              <p:cNvGrpSpPr/>
              <p:nvPr/>
            </p:nvGrpSpPr>
            <p:grpSpPr>
              <a:xfrm flipV="1">
                <a:off x="3686" y="243"/>
                <a:ext cx="177" cy="66"/>
                <a:chOff x="2848" y="848"/>
                <a:chExt cx="140" cy="98"/>
              </a:xfrm>
            </p:grpSpPr>
            <p:sp>
              <p:nvSpPr>
                <p:cNvPr id="37015" name="Line 33"/>
                <p:cNvSpPr/>
                <p:nvPr/>
              </p:nvSpPr>
              <p:spPr>
                <a:xfrm flipV="1">
                  <a:off x="2848" y="848"/>
                  <a:ext cx="50" cy="2"/>
                </a:xfrm>
                <a:prstGeom prst="line">
                  <a:avLst/>
                </a:prstGeom>
                <a:ln w="28575" cap="flat" cmpd="sng">
                  <a:solidFill>
                    <a:schemeClr val="tx1"/>
                  </a:solidFill>
                  <a:prstDash val="solid"/>
                  <a:headEnd type="none" w="med" len="med"/>
                  <a:tailEnd type="none" w="med" len="med"/>
                </a:ln>
              </p:spPr>
            </p:sp>
            <p:sp>
              <p:nvSpPr>
                <p:cNvPr id="37016" name="Line 34"/>
                <p:cNvSpPr/>
                <p:nvPr/>
              </p:nvSpPr>
              <p:spPr>
                <a:xfrm>
                  <a:off x="2944" y="946"/>
                  <a:ext cx="44" cy="0"/>
                </a:xfrm>
                <a:prstGeom prst="line">
                  <a:avLst/>
                </a:prstGeom>
                <a:ln w="28575" cap="flat" cmpd="sng">
                  <a:solidFill>
                    <a:schemeClr val="tx1"/>
                  </a:solidFill>
                  <a:prstDash val="solid"/>
                  <a:headEnd type="none" w="med" len="med"/>
                  <a:tailEnd type="none" w="med" len="med"/>
                </a:ln>
              </p:spPr>
            </p:sp>
            <p:sp>
              <p:nvSpPr>
                <p:cNvPr id="37017" name="Line 35"/>
                <p:cNvSpPr/>
                <p:nvPr/>
              </p:nvSpPr>
              <p:spPr>
                <a:xfrm>
                  <a:off x="2894" y="850"/>
                  <a:ext cx="52" cy="96"/>
                </a:xfrm>
                <a:prstGeom prst="line">
                  <a:avLst/>
                </a:prstGeom>
                <a:ln w="28575" cap="flat" cmpd="sng">
                  <a:solidFill>
                    <a:schemeClr val="tx1"/>
                  </a:solidFill>
                  <a:prstDash val="solid"/>
                  <a:headEnd type="none" w="med" len="med"/>
                  <a:tailEnd type="none" w="med" len="med"/>
                </a:ln>
              </p:spPr>
            </p:sp>
          </p:grpSp>
        </p:grpSp>
        <p:grpSp>
          <p:nvGrpSpPr>
            <p:cNvPr id="36878" name="Group 36"/>
            <p:cNvGrpSpPr/>
            <p:nvPr/>
          </p:nvGrpSpPr>
          <p:grpSpPr>
            <a:xfrm>
              <a:off x="2769" y="2167"/>
              <a:ext cx="316" cy="147"/>
              <a:chOff x="3600" y="219"/>
              <a:chExt cx="360" cy="175"/>
            </a:xfrm>
          </p:grpSpPr>
          <p:sp>
            <p:nvSpPr>
              <p:cNvPr id="36995" name="Oval 37"/>
              <p:cNvSpPr/>
              <p:nvPr/>
            </p:nvSpPr>
            <p:spPr>
              <a:xfrm>
                <a:off x="3603" y="297"/>
                <a:ext cx="357" cy="97"/>
              </a:xfrm>
              <a:prstGeom prst="ellipse">
                <a:avLst/>
              </a:prstGeom>
              <a:solidFill>
                <a:schemeClr val="hlink"/>
              </a:solidFill>
              <a:ln w="12700" cap="flat" cmpd="sng">
                <a:solidFill>
                  <a:schemeClr val="tx1"/>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a typeface="宋体" panose="02010600030101010101" pitchFamily="2" charset="-122"/>
                </a:endParaRPr>
              </a:p>
            </p:txBody>
          </p:sp>
          <p:sp>
            <p:nvSpPr>
              <p:cNvPr id="36996" name="Line 38"/>
              <p:cNvSpPr/>
              <p:nvPr/>
            </p:nvSpPr>
            <p:spPr>
              <a:xfrm>
                <a:off x="3603" y="289"/>
                <a:ext cx="0" cy="60"/>
              </a:xfrm>
              <a:prstGeom prst="line">
                <a:avLst/>
              </a:prstGeom>
              <a:ln w="12700" cap="flat" cmpd="sng">
                <a:solidFill>
                  <a:schemeClr val="tx1"/>
                </a:solidFill>
                <a:prstDash val="solid"/>
                <a:headEnd type="none" w="med" len="med"/>
                <a:tailEnd type="none" w="med" len="med"/>
              </a:ln>
            </p:spPr>
          </p:sp>
          <p:sp>
            <p:nvSpPr>
              <p:cNvPr id="36997" name="Line 39"/>
              <p:cNvSpPr/>
              <p:nvPr/>
            </p:nvSpPr>
            <p:spPr>
              <a:xfrm>
                <a:off x="3960" y="289"/>
                <a:ext cx="0" cy="60"/>
              </a:xfrm>
              <a:prstGeom prst="line">
                <a:avLst/>
              </a:prstGeom>
              <a:ln w="12700" cap="flat" cmpd="sng">
                <a:solidFill>
                  <a:schemeClr val="tx1"/>
                </a:solidFill>
                <a:prstDash val="solid"/>
                <a:headEnd type="none" w="med" len="med"/>
                <a:tailEnd type="none" w="med" len="med"/>
              </a:ln>
            </p:spPr>
          </p:sp>
          <p:sp>
            <p:nvSpPr>
              <p:cNvPr id="36998" name="Rectangle 40"/>
              <p:cNvSpPr/>
              <p:nvPr/>
            </p:nvSpPr>
            <p:spPr>
              <a:xfrm>
                <a:off x="3603" y="289"/>
                <a:ext cx="354" cy="59"/>
              </a:xfrm>
              <a:prstGeom prst="rect">
                <a:avLst/>
              </a:prstGeom>
              <a:solidFill>
                <a:schemeClr val="hlink"/>
              </a:solidFill>
              <a:ln w="12700">
                <a:noFill/>
              </a:ln>
            </p:spPr>
            <p:txBody>
              <a:bodyPr wrap="none" anchor="ctr" anchorCtr="0"/>
              <a:p>
                <a:pPr algn="ctr"/>
                <a:endParaRPr lang="zh-CN" altLang="en-US" sz="2400" dirty="0">
                  <a:latin typeface="Times New Roman" panose="02020603050405020304" pitchFamily="18" charset="0"/>
                  <a:ea typeface="宋体" panose="02010600030101010101" pitchFamily="2" charset="-122"/>
                </a:endParaRPr>
              </a:p>
            </p:txBody>
          </p:sp>
          <p:sp>
            <p:nvSpPr>
              <p:cNvPr id="36999" name="Oval 41"/>
              <p:cNvSpPr/>
              <p:nvPr/>
            </p:nvSpPr>
            <p:spPr>
              <a:xfrm>
                <a:off x="3600" y="219"/>
                <a:ext cx="357" cy="113"/>
              </a:xfrm>
              <a:prstGeom prst="ellipse">
                <a:avLst/>
              </a:prstGeom>
              <a:solidFill>
                <a:schemeClr val="hlink"/>
              </a:solidFill>
              <a:ln w="12700" cap="flat" cmpd="sng">
                <a:solidFill>
                  <a:schemeClr val="tx1"/>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a typeface="宋体" panose="02010600030101010101" pitchFamily="2" charset="-122"/>
                </a:endParaRPr>
              </a:p>
            </p:txBody>
          </p:sp>
          <p:grpSp>
            <p:nvGrpSpPr>
              <p:cNvPr id="37000" name="Group 42"/>
              <p:cNvGrpSpPr/>
              <p:nvPr/>
            </p:nvGrpSpPr>
            <p:grpSpPr>
              <a:xfrm>
                <a:off x="3686" y="244"/>
                <a:ext cx="177" cy="66"/>
                <a:chOff x="2848" y="848"/>
                <a:chExt cx="140" cy="98"/>
              </a:xfrm>
            </p:grpSpPr>
            <p:sp>
              <p:nvSpPr>
                <p:cNvPr id="37005" name="Line 43"/>
                <p:cNvSpPr/>
                <p:nvPr/>
              </p:nvSpPr>
              <p:spPr>
                <a:xfrm flipV="1">
                  <a:off x="2848" y="848"/>
                  <a:ext cx="50" cy="2"/>
                </a:xfrm>
                <a:prstGeom prst="line">
                  <a:avLst/>
                </a:prstGeom>
                <a:ln w="28575" cap="flat" cmpd="sng">
                  <a:solidFill>
                    <a:schemeClr val="tx1"/>
                  </a:solidFill>
                  <a:prstDash val="solid"/>
                  <a:headEnd type="none" w="med" len="med"/>
                  <a:tailEnd type="none" w="med" len="med"/>
                </a:ln>
              </p:spPr>
            </p:sp>
            <p:sp>
              <p:nvSpPr>
                <p:cNvPr id="37006" name="Line 44"/>
                <p:cNvSpPr/>
                <p:nvPr/>
              </p:nvSpPr>
              <p:spPr>
                <a:xfrm>
                  <a:off x="2944" y="946"/>
                  <a:ext cx="44" cy="0"/>
                </a:xfrm>
                <a:prstGeom prst="line">
                  <a:avLst/>
                </a:prstGeom>
                <a:ln w="28575" cap="flat" cmpd="sng">
                  <a:solidFill>
                    <a:schemeClr val="tx1"/>
                  </a:solidFill>
                  <a:prstDash val="solid"/>
                  <a:headEnd type="none" w="med" len="med"/>
                  <a:tailEnd type="none" w="med" len="med"/>
                </a:ln>
              </p:spPr>
            </p:sp>
            <p:sp>
              <p:nvSpPr>
                <p:cNvPr id="37007" name="Line 45"/>
                <p:cNvSpPr/>
                <p:nvPr/>
              </p:nvSpPr>
              <p:spPr>
                <a:xfrm>
                  <a:off x="2894" y="850"/>
                  <a:ext cx="52" cy="96"/>
                </a:xfrm>
                <a:prstGeom prst="line">
                  <a:avLst/>
                </a:prstGeom>
                <a:ln w="28575" cap="flat" cmpd="sng">
                  <a:solidFill>
                    <a:schemeClr val="tx1"/>
                  </a:solidFill>
                  <a:prstDash val="solid"/>
                  <a:headEnd type="none" w="med" len="med"/>
                  <a:tailEnd type="none" w="med" len="med"/>
                </a:ln>
              </p:spPr>
            </p:sp>
          </p:grpSp>
          <p:grpSp>
            <p:nvGrpSpPr>
              <p:cNvPr id="37001" name="Group 46"/>
              <p:cNvGrpSpPr/>
              <p:nvPr/>
            </p:nvGrpSpPr>
            <p:grpSpPr>
              <a:xfrm flipV="1">
                <a:off x="3686" y="243"/>
                <a:ext cx="177" cy="66"/>
                <a:chOff x="2848" y="848"/>
                <a:chExt cx="140" cy="98"/>
              </a:xfrm>
            </p:grpSpPr>
            <p:sp>
              <p:nvSpPr>
                <p:cNvPr id="37002" name="Line 47"/>
                <p:cNvSpPr/>
                <p:nvPr/>
              </p:nvSpPr>
              <p:spPr>
                <a:xfrm flipV="1">
                  <a:off x="2848" y="848"/>
                  <a:ext cx="50" cy="2"/>
                </a:xfrm>
                <a:prstGeom prst="line">
                  <a:avLst/>
                </a:prstGeom>
                <a:ln w="28575" cap="flat" cmpd="sng">
                  <a:solidFill>
                    <a:schemeClr val="tx1"/>
                  </a:solidFill>
                  <a:prstDash val="solid"/>
                  <a:headEnd type="none" w="med" len="med"/>
                  <a:tailEnd type="none" w="med" len="med"/>
                </a:ln>
              </p:spPr>
            </p:sp>
            <p:sp>
              <p:nvSpPr>
                <p:cNvPr id="37003" name="Line 48"/>
                <p:cNvSpPr/>
                <p:nvPr/>
              </p:nvSpPr>
              <p:spPr>
                <a:xfrm>
                  <a:off x="2944" y="946"/>
                  <a:ext cx="44" cy="0"/>
                </a:xfrm>
                <a:prstGeom prst="line">
                  <a:avLst/>
                </a:prstGeom>
                <a:ln w="28575" cap="flat" cmpd="sng">
                  <a:solidFill>
                    <a:schemeClr val="tx1"/>
                  </a:solidFill>
                  <a:prstDash val="solid"/>
                  <a:headEnd type="none" w="med" len="med"/>
                  <a:tailEnd type="none" w="med" len="med"/>
                </a:ln>
              </p:spPr>
            </p:sp>
            <p:sp>
              <p:nvSpPr>
                <p:cNvPr id="37004" name="Line 49"/>
                <p:cNvSpPr/>
                <p:nvPr/>
              </p:nvSpPr>
              <p:spPr>
                <a:xfrm>
                  <a:off x="2894" y="850"/>
                  <a:ext cx="52" cy="96"/>
                </a:xfrm>
                <a:prstGeom prst="line">
                  <a:avLst/>
                </a:prstGeom>
                <a:ln w="28575" cap="flat" cmpd="sng">
                  <a:solidFill>
                    <a:schemeClr val="tx1"/>
                  </a:solidFill>
                  <a:prstDash val="solid"/>
                  <a:headEnd type="none" w="med" len="med"/>
                  <a:tailEnd type="none" w="med" len="med"/>
                </a:ln>
              </p:spPr>
            </p:sp>
          </p:grpSp>
        </p:grpSp>
        <p:grpSp>
          <p:nvGrpSpPr>
            <p:cNvPr id="36879" name="Group 50"/>
            <p:cNvGrpSpPr/>
            <p:nvPr/>
          </p:nvGrpSpPr>
          <p:grpSpPr>
            <a:xfrm>
              <a:off x="2720" y="2586"/>
              <a:ext cx="315" cy="147"/>
              <a:chOff x="3600" y="219"/>
              <a:chExt cx="360" cy="175"/>
            </a:xfrm>
          </p:grpSpPr>
          <p:sp>
            <p:nvSpPr>
              <p:cNvPr id="36982" name="Oval 51"/>
              <p:cNvSpPr/>
              <p:nvPr/>
            </p:nvSpPr>
            <p:spPr>
              <a:xfrm>
                <a:off x="3603" y="297"/>
                <a:ext cx="357" cy="97"/>
              </a:xfrm>
              <a:prstGeom prst="ellipse">
                <a:avLst/>
              </a:prstGeom>
              <a:solidFill>
                <a:schemeClr val="hlink"/>
              </a:solidFill>
              <a:ln w="12700" cap="flat" cmpd="sng">
                <a:solidFill>
                  <a:schemeClr val="tx1"/>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a typeface="宋体" panose="02010600030101010101" pitchFamily="2" charset="-122"/>
                </a:endParaRPr>
              </a:p>
            </p:txBody>
          </p:sp>
          <p:sp>
            <p:nvSpPr>
              <p:cNvPr id="36983" name="Line 52"/>
              <p:cNvSpPr/>
              <p:nvPr/>
            </p:nvSpPr>
            <p:spPr>
              <a:xfrm>
                <a:off x="3603" y="289"/>
                <a:ext cx="0" cy="60"/>
              </a:xfrm>
              <a:prstGeom prst="line">
                <a:avLst/>
              </a:prstGeom>
              <a:ln w="12700" cap="flat" cmpd="sng">
                <a:solidFill>
                  <a:schemeClr val="tx1"/>
                </a:solidFill>
                <a:prstDash val="solid"/>
                <a:headEnd type="none" w="med" len="med"/>
                <a:tailEnd type="none" w="med" len="med"/>
              </a:ln>
            </p:spPr>
          </p:sp>
          <p:sp>
            <p:nvSpPr>
              <p:cNvPr id="36984" name="Line 53"/>
              <p:cNvSpPr/>
              <p:nvPr/>
            </p:nvSpPr>
            <p:spPr>
              <a:xfrm>
                <a:off x="3960" y="289"/>
                <a:ext cx="0" cy="60"/>
              </a:xfrm>
              <a:prstGeom prst="line">
                <a:avLst/>
              </a:prstGeom>
              <a:ln w="12700" cap="flat" cmpd="sng">
                <a:solidFill>
                  <a:schemeClr val="tx1"/>
                </a:solidFill>
                <a:prstDash val="solid"/>
                <a:headEnd type="none" w="med" len="med"/>
                <a:tailEnd type="none" w="med" len="med"/>
              </a:ln>
            </p:spPr>
          </p:sp>
          <p:sp>
            <p:nvSpPr>
              <p:cNvPr id="36985" name="Rectangle 54"/>
              <p:cNvSpPr/>
              <p:nvPr/>
            </p:nvSpPr>
            <p:spPr>
              <a:xfrm>
                <a:off x="3603" y="289"/>
                <a:ext cx="354" cy="59"/>
              </a:xfrm>
              <a:prstGeom prst="rect">
                <a:avLst/>
              </a:prstGeom>
              <a:solidFill>
                <a:schemeClr val="hlink"/>
              </a:solidFill>
              <a:ln w="12700">
                <a:noFill/>
              </a:ln>
            </p:spPr>
            <p:txBody>
              <a:bodyPr wrap="none" anchor="ctr" anchorCtr="0"/>
              <a:p>
                <a:pPr algn="ctr"/>
                <a:endParaRPr lang="zh-CN" altLang="en-US" sz="2400" dirty="0">
                  <a:latin typeface="Times New Roman" panose="02020603050405020304" pitchFamily="18" charset="0"/>
                  <a:ea typeface="宋体" panose="02010600030101010101" pitchFamily="2" charset="-122"/>
                </a:endParaRPr>
              </a:p>
            </p:txBody>
          </p:sp>
          <p:sp>
            <p:nvSpPr>
              <p:cNvPr id="36986" name="Oval 55"/>
              <p:cNvSpPr/>
              <p:nvPr/>
            </p:nvSpPr>
            <p:spPr>
              <a:xfrm>
                <a:off x="3600" y="219"/>
                <a:ext cx="357" cy="113"/>
              </a:xfrm>
              <a:prstGeom prst="ellipse">
                <a:avLst/>
              </a:prstGeom>
              <a:solidFill>
                <a:schemeClr val="hlink"/>
              </a:solidFill>
              <a:ln w="12700" cap="flat" cmpd="sng">
                <a:solidFill>
                  <a:schemeClr val="tx1"/>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a typeface="宋体" panose="02010600030101010101" pitchFamily="2" charset="-122"/>
                </a:endParaRPr>
              </a:p>
            </p:txBody>
          </p:sp>
          <p:grpSp>
            <p:nvGrpSpPr>
              <p:cNvPr id="36987" name="Group 56"/>
              <p:cNvGrpSpPr/>
              <p:nvPr/>
            </p:nvGrpSpPr>
            <p:grpSpPr>
              <a:xfrm>
                <a:off x="3686" y="244"/>
                <a:ext cx="177" cy="66"/>
                <a:chOff x="2848" y="848"/>
                <a:chExt cx="140" cy="98"/>
              </a:xfrm>
            </p:grpSpPr>
            <p:sp>
              <p:nvSpPr>
                <p:cNvPr id="36992" name="Line 57"/>
                <p:cNvSpPr/>
                <p:nvPr/>
              </p:nvSpPr>
              <p:spPr>
                <a:xfrm flipV="1">
                  <a:off x="2848" y="848"/>
                  <a:ext cx="50" cy="2"/>
                </a:xfrm>
                <a:prstGeom prst="line">
                  <a:avLst/>
                </a:prstGeom>
                <a:ln w="28575" cap="flat" cmpd="sng">
                  <a:solidFill>
                    <a:schemeClr val="tx1"/>
                  </a:solidFill>
                  <a:prstDash val="solid"/>
                  <a:headEnd type="none" w="med" len="med"/>
                  <a:tailEnd type="none" w="med" len="med"/>
                </a:ln>
              </p:spPr>
            </p:sp>
            <p:sp>
              <p:nvSpPr>
                <p:cNvPr id="36993" name="Line 58"/>
                <p:cNvSpPr/>
                <p:nvPr/>
              </p:nvSpPr>
              <p:spPr>
                <a:xfrm>
                  <a:off x="2944" y="946"/>
                  <a:ext cx="44" cy="0"/>
                </a:xfrm>
                <a:prstGeom prst="line">
                  <a:avLst/>
                </a:prstGeom>
                <a:ln w="28575" cap="flat" cmpd="sng">
                  <a:solidFill>
                    <a:schemeClr val="tx1"/>
                  </a:solidFill>
                  <a:prstDash val="solid"/>
                  <a:headEnd type="none" w="med" len="med"/>
                  <a:tailEnd type="none" w="med" len="med"/>
                </a:ln>
              </p:spPr>
            </p:sp>
            <p:sp>
              <p:nvSpPr>
                <p:cNvPr id="36994" name="Line 59"/>
                <p:cNvSpPr/>
                <p:nvPr/>
              </p:nvSpPr>
              <p:spPr>
                <a:xfrm>
                  <a:off x="2894" y="850"/>
                  <a:ext cx="52" cy="96"/>
                </a:xfrm>
                <a:prstGeom prst="line">
                  <a:avLst/>
                </a:prstGeom>
                <a:ln w="28575" cap="flat" cmpd="sng">
                  <a:solidFill>
                    <a:schemeClr val="tx1"/>
                  </a:solidFill>
                  <a:prstDash val="solid"/>
                  <a:headEnd type="none" w="med" len="med"/>
                  <a:tailEnd type="none" w="med" len="med"/>
                </a:ln>
              </p:spPr>
            </p:sp>
          </p:grpSp>
          <p:grpSp>
            <p:nvGrpSpPr>
              <p:cNvPr id="36988" name="Group 60"/>
              <p:cNvGrpSpPr/>
              <p:nvPr/>
            </p:nvGrpSpPr>
            <p:grpSpPr>
              <a:xfrm flipV="1">
                <a:off x="3686" y="243"/>
                <a:ext cx="177" cy="66"/>
                <a:chOff x="2848" y="848"/>
                <a:chExt cx="140" cy="98"/>
              </a:xfrm>
            </p:grpSpPr>
            <p:sp>
              <p:nvSpPr>
                <p:cNvPr id="36989" name="Line 61"/>
                <p:cNvSpPr/>
                <p:nvPr/>
              </p:nvSpPr>
              <p:spPr>
                <a:xfrm flipV="1">
                  <a:off x="2848" y="848"/>
                  <a:ext cx="50" cy="2"/>
                </a:xfrm>
                <a:prstGeom prst="line">
                  <a:avLst/>
                </a:prstGeom>
                <a:ln w="28575" cap="flat" cmpd="sng">
                  <a:solidFill>
                    <a:schemeClr val="tx1"/>
                  </a:solidFill>
                  <a:prstDash val="solid"/>
                  <a:headEnd type="none" w="med" len="med"/>
                  <a:tailEnd type="none" w="med" len="med"/>
                </a:ln>
              </p:spPr>
            </p:sp>
            <p:sp>
              <p:nvSpPr>
                <p:cNvPr id="36990" name="Line 62"/>
                <p:cNvSpPr/>
                <p:nvPr/>
              </p:nvSpPr>
              <p:spPr>
                <a:xfrm>
                  <a:off x="2944" y="946"/>
                  <a:ext cx="44" cy="0"/>
                </a:xfrm>
                <a:prstGeom prst="line">
                  <a:avLst/>
                </a:prstGeom>
                <a:ln w="28575" cap="flat" cmpd="sng">
                  <a:solidFill>
                    <a:schemeClr val="tx1"/>
                  </a:solidFill>
                  <a:prstDash val="solid"/>
                  <a:headEnd type="none" w="med" len="med"/>
                  <a:tailEnd type="none" w="med" len="med"/>
                </a:ln>
              </p:spPr>
            </p:sp>
            <p:sp>
              <p:nvSpPr>
                <p:cNvPr id="36991" name="Line 63"/>
                <p:cNvSpPr/>
                <p:nvPr/>
              </p:nvSpPr>
              <p:spPr>
                <a:xfrm>
                  <a:off x="2894" y="850"/>
                  <a:ext cx="52" cy="96"/>
                </a:xfrm>
                <a:prstGeom prst="line">
                  <a:avLst/>
                </a:prstGeom>
                <a:ln w="28575" cap="flat" cmpd="sng">
                  <a:solidFill>
                    <a:schemeClr val="tx1"/>
                  </a:solidFill>
                  <a:prstDash val="solid"/>
                  <a:headEnd type="none" w="med" len="med"/>
                  <a:tailEnd type="none" w="med" len="med"/>
                </a:ln>
              </p:spPr>
            </p:sp>
          </p:grpSp>
        </p:grpSp>
        <p:grpSp>
          <p:nvGrpSpPr>
            <p:cNvPr id="36880" name="Group 64"/>
            <p:cNvGrpSpPr/>
            <p:nvPr/>
          </p:nvGrpSpPr>
          <p:grpSpPr>
            <a:xfrm>
              <a:off x="3120" y="2773"/>
              <a:ext cx="316" cy="147"/>
              <a:chOff x="3600" y="219"/>
              <a:chExt cx="360" cy="175"/>
            </a:xfrm>
          </p:grpSpPr>
          <p:sp>
            <p:nvSpPr>
              <p:cNvPr id="36969" name="Oval 65"/>
              <p:cNvSpPr/>
              <p:nvPr/>
            </p:nvSpPr>
            <p:spPr>
              <a:xfrm>
                <a:off x="3603" y="297"/>
                <a:ext cx="357" cy="97"/>
              </a:xfrm>
              <a:prstGeom prst="ellipse">
                <a:avLst/>
              </a:prstGeom>
              <a:solidFill>
                <a:schemeClr val="hlink"/>
              </a:solidFill>
              <a:ln w="12700" cap="flat" cmpd="sng">
                <a:solidFill>
                  <a:schemeClr val="tx1"/>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a typeface="宋体" panose="02010600030101010101" pitchFamily="2" charset="-122"/>
                </a:endParaRPr>
              </a:p>
            </p:txBody>
          </p:sp>
          <p:sp>
            <p:nvSpPr>
              <p:cNvPr id="36970" name="Line 66"/>
              <p:cNvSpPr/>
              <p:nvPr/>
            </p:nvSpPr>
            <p:spPr>
              <a:xfrm>
                <a:off x="3603" y="289"/>
                <a:ext cx="0" cy="60"/>
              </a:xfrm>
              <a:prstGeom prst="line">
                <a:avLst/>
              </a:prstGeom>
              <a:ln w="12700" cap="flat" cmpd="sng">
                <a:solidFill>
                  <a:schemeClr val="tx1"/>
                </a:solidFill>
                <a:prstDash val="solid"/>
                <a:headEnd type="none" w="med" len="med"/>
                <a:tailEnd type="none" w="med" len="med"/>
              </a:ln>
            </p:spPr>
          </p:sp>
          <p:sp>
            <p:nvSpPr>
              <p:cNvPr id="36971" name="Line 67"/>
              <p:cNvSpPr/>
              <p:nvPr/>
            </p:nvSpPr>
            <p:spPr>
              <a:xfrm>
                <a:off x="3960" y="289"/>
                <a:ext cx="0" cy="60"/>
              </a:xfrm>
              <a:prstGeom prst="line">
                <a:avLst/>
              </a:prstGeom>
              <a:ln w="12700" cap="flat" cmpd="sng">
                <a:solidFill>
                  <a:schemeClr val="tx1"/>
                </a:solidFill>
                <a:prstDash val="solid"/>
                <a:headEnd type="none" w="med" len="med"/>
                <a:tailEnd type="none" w="med" len="med"/>
              </a:ln>
            </p:spPr>
          </p:sp>
          <p:sp>
            <p:nvSpPr>
              <p:cNvPr id="36972" name="Rectangle 68"/>
              <p:cNvSpPr/>
              <p:nvPr/>
            </p:nvSpPr>
            <p:spPr>
              <a:xfrm>
                <a:off x="3603" y="289"/>
                <a:ext cx="354" cy="59"/>
              </a:xfrm>
              <a:prstGeom prst="rect">
                <a:avLst/>
              </a:prstGeom>
              <a:solidFill>
                <a:schemeClr val="hlink"/>
              </a:solidFill>
              <a:ln w="12700">
                <a:noFill/>
              </a:ln>
            </p:spPr>
            <p:txBody>
              <a:bodyPr wrap="none" anchor="ctr" anchorCtr="0"/>
              <a:p>
                <a:pPr algn="ctr"/>
                <a:endParaRPr lang="zh-CN" altLang="en-US" sz="2400" dirty="0">
                  <a:latin typeface="Times New Roman" panose="02020603050405020304" pitchFamily="18" charset="0"/>
                  <a:ea typeface="宋体" panose="02010600030101010101" pitchFamily="2" charset="-122"/>
                </a:endParaRPr>
              </a:p>
            </p:txBody>
          </p:sp>
          <p:sp>
            <p:nvSpPr>
              <p:cNvPr id="36973" name="Oval 69"/>
              <p:cNvSpPr/>
              <p:nvPr/>
            </p:nvSpPr>
            <p:spPr>
              <a:xfrm>
                <a:off x="3600" y="219"/>
                <a:ext cx="357" cy="113"/>
              </a:xfrm>
              <a:prstGeom prst="ellipse">
                <a:avLst/>
              </a:prstGeom>
              <a:solidFill>
                <a:schemeClr val="hlink"/>
              </a:solidFill>
              <a:ln w="12700" cap="flat" cmpd="sng">
                <a:solidFill>
                  <a:schemeClr val="tx1"/>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a typeface="宋体" panose="02010600030101010101" pitchFamily="2" charset="-122"/>
                </a:endParaRPr>
              </a:p>
            </p:txBody>
          </p:sp>
          <p:grpSp>
            <p:nvGrpSpPr>
              <p:cNvPr id="36974" name="Group 70"/>
              <p:cNvGrpSpPr/>
              <p:nvPr/>
            </p:nvGrpSpPr>
            <p:grpSpPr>
              <a:xfrm>
                <a:off x="3686" y="244"/>
                <a:ext cx="177" cy="66"/>
                <a:chOff x="2848" y="848"/>
                <a:chExt cx="140" cy="98"/>
              </a:xfrm>
            </p:grpSpPr>
            <p:sp>
              <p:nvSpPr>
                <p:cNvPr id="36979" name="Line 71"/>
                <p:cNvSpPr/>
                <p:nvPr/>
              </p:nvSpPr>
              <p:spPr>
                <a:xfrm flipV="1">
                  <a:off x="2848" y="848"/>
                  <a:ext cx="50" cy="2"/>
                </a:xfrm>
                <a:prstGeom prst="line">
                  <a:avLst/>
                </a:prstGeom>
                <a:ln w="28575" cap="flat" cmpd="sng">
                  <a:solidFill>
                    <a:schemeClr val="tx1"/>
                  </a:solidFill>
                  <a:prstDash val="solid"/>
                  <a:headEnd type="none" w="med" len="med"/>
                  <a:tailEnd type="none" w="med" len="med"/>
                </a:ln>
              </p:spPr>
            </p:sp>
            <p:sp>
              <p:nvSpPr>
                <p:cNvPr id="36980" name="Line 72"/>
                <p:cNvSpPr/>
                <p:nvPr/>
              </p:nvSpPr>
              <p:spPr>
                <a:xfrm>
                  <a:off x="2944" y="946"/>
                  <a:ext cx="44" cy="0"/>
                </a:xfrm>
                <a:prstGeom prst="line">
                  <a:avLst/>
                </a:prstGeom>
                <a:ln w="28575" cap="flat" cmpd="sng">
                  <a:solidFill>
                    <a:schemeClr val="tx1"/>
                  </a:solidFill>
                  <a:prstDash val="solid"/>
                  <a:headEnd type="none" w="med" len="med"/>
                  <a:tailEnd type="none" w="med" len="med"/>
                </a:ln>
              </p:spPr>
            </p:sp>
            <p:sp>
              <p:nvSpPr>
                <p:cNvPr id="36981" name="Line 73"/>
                <p:cNvSpPr/>
                <p:nvPr/>
              </p:nvSpPr>
              <p:spPr>
                <a:xfrm>
                  <a:off x="2894" y="850"/>
                  <a:ext cx="52" cy="96"/>
                </a:xfrm>
                <a:prstGeom prst="line">
                  <a:avLst/>
                </a:prstGeom>
                <a:ln w="28575" cap="flat" cmpd="sng">
                  <a:solidFill>
                    <a:schemeClr val="tx1"/>
                  </a:solidFill>
                  <a:prstDash val="solid"/>
                  <a:headEnd type="none" w="med" len="med"/>
                  <a:tailEnd type="none" w="med" len="med"/>
                </a:ln>
              </p:spPr>
            </p:sp>
          </p:grpSp>
          <p:grpSp>
            <p:nvGrpSpPr>
              <p:cNvPr id="36975" name="Group 74"/>
              <p:cNvGrpSpPr/>
              <p:nvPr/>
            </p:nvGrpSpPr>
            <p:grpSpPr>
              <a:xfrm flipV="1">
                <a:off x="3686" y="243"/>
                <a:ext cx="177" cy="66"/>
                <a:chOff x="2848" y="848"/>
                <a:chExt cx="140" cy="98"/>
              </a:xfrm>
            </p:grpSpPr>
            <p:sp>
              <p:nvSpPr>
                <p:cNvPr id="36976" name="Line 75"/>
                <p:cNvSpPr/>
                <p:nvPr/>
              </p:nvSpPr>
              <p:spPr>
                <a:xfrm flipV="1">
                  <a:off x="2848" y="848"/>
                  <a:ext cx="50" cy="2"/>
                </a:xfrm>
                <a:prstGeom prst="line">
                  <a:avLst/>
                </a:prstGeom>
                <a:ln w="28575" cap="flat" cmpd="sng">
                  <a:solidFill>
                    <a:schemeClr val="tx1"/>
                  </a:solidFill>
                  <a:prstDash val="solid"/>
                  <a:headEnd type="none" w="med" len="med"/>
                  <a:tailEnd type="none" w="med" len="med"/>
                </a:ln>
              </p:spPr>
            </p:sp>
            <p:sp>
              <p:nvSpPr>
                <p:cNvPr id="36977" name="Line 76"/>
                <p:cNvSpPr/>
                <p:nvPr/>
              </p:nvSpPr>
              <p:spPr>
                <a:xfrm>
                  <a:off x="2944" y="946"/>
                  <a:ext cx="44" cy="0"/>
                </a:xfrm>
                <a:prstGeom prst="line">
                  <a:avLst/>
                </a:prstGeom>
                <a:ln w="28575" cap="flat" cmpd="sng">
                  <a:solidFill>
                    <a:schemeClr val="tx1"/>
                  </a:solidFill>
                  <a:prstDash val="solid"/>
                  <a:headEnd type="none" w="med" len="med"/>
                  <a:tailEnd type="none" w="med" len="med"/>
                </a:ln>
              </p:spPr>
            </p:sp>
            <p:sp>
              <p:nvSpPr>
                <p:cNvPr id="36978" name="Line 77"/>
                <p:cNvSpPr/>
                <p:nvPr/>
              </p:nvSpPr>
              <p:spPr>
                <a:xfrm>
                  <a:off x="2894" y="850"/>
                  <a:ext cx="52" cy="96"/>
                </a:xfrm>
                <a:prstGeom prst="line">
                  <a:avLst/>
                </a:prstGeom>
                <a:ln w="28575" cap="flat" cmpd="sng">
                  <a:solidFill>
                    <a:schemeClr val="tx1"/>
                  </a:solidFill>
                  <a:prstDash val="solid"/>
                  <a:headEnd type="none" w="med" len="med"/>
                  <a:tailEnd type="none" w="med" len="med"/>
                </a:ln>
              </p:spPr>
            </p:sp>
          </p:grpSp>
        </p:grpSp>
        <p:grpSp>
          <p:nvGrpSpPr>
            <p:cNvPr id="36881" name="Group 78"/>
            <p:cNvGrpSpPr/>
            <p:nvPr/>
          </p:nvGrpSpPr>
          <p:grpSpPr>
            <a:xfrm>
              <a:off x="3400" y="2360"/>
              <a:ext cx="316" cy="147"/>
              <a:chOff x="3600" y="219"/>
              <a:chExt cx="360" cy="175"/>
            </a:xfrm>
          </p:grpSpPr>
          <p:sp>
            <p:nvSpPr>
              <p:cNvPr id="36956" name="Oval 79"/>
              <p:cNvSpPr/>
              <p:nvPr/>
            </p:nvSpPr>
            <p:spPr>
              <a:xfrm>
                <a:off x="3603" y="297"/>
                <a:ext cx="357" cy="97"/>
              </a:xfrm>
              <a:prstGeom prst="ellipse">
                <a:avLst/>
              </a:prstGeom>
              <a:solidFill>
                <a:schemeClr val="hlink"/>
              </a:solidFill>
              <a:ln w="12700" cap="flat" cmpd="sng">
                <a:solidFill>
                  <a:schemeClr val="tx1"/>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a typeface="宋体" panose="02010600030101010101" pitchFamily="2" charset="-122"/>
                </a:endParaRPr>
              </a:p>
            </p:txBody>
          </p:sp>
          <p:sp>
            <p:nvSpPr>
              <p:cNvPr id="36957" name="Line 80"/>
              <p:cNvSpPr/>
              <p:nvPr/>
            </p:nvSpPr>
            <p:spPr>
              <a:xfrm>
                <a:off x="3603" y="289"/>
                <a:ext cx="0" cy="60"/>
              </a:xfrm>
              <a:prstGeom prst="line">
                <a:avLst/>
              </a:prstGeom>
              <a:ln w="12700" cap="flat" cmpd="sng">
                <a:solidFill>
                  <a:schemeClr val="tx1"/>
                </a:solidFill>
                <a:prstDash val="solid"/>
                <a:headEnd type="none" w="med" len="med"/>
                <a:tailEnd type="none" w="med" len="med"/>
              </a:ln>
            </p:spPr>
          </p:sp>
          <p:sp>
            <p:nvSpPr>
              <p:cNvPr id="36958" name="Line 81"/>
              <p:cNvSpPr/>
              <p:nvPr/>
            </p:nvSpPr>
            <p:spPr>
              <a:xfrm>
                <a:off x="3960" y="289"/>
                <a:ext cx="0" cy="60"/>
              </a:xfrm>
              <a:prstGeom prst="line">
                <a:avLst/>
              </a:prstGeom>
              <a:ln w="12700" cap="flat" cmpd="sng">
                <a:solidFill>
                  <a:schemeClr val="tx1"/>
                </a:solidFill>
                <a:prstDash val="solid"/>
                <a:headEnd type="none" w="med" len="med"/>
                <a:tailEnd type="none" w="med" len="med"/>
              </a:ln>
            </p:spPr>
          </p:sp>
          <p:sp>
            <p:nvSpPr>
              <p:cNvPr id="36959" name="Rectangle 82"/>
              <p:cNvSpPr/>
              <p:nvPr/>
            </p:nvSpPr>
            <p:spPr>
              <a:xfrm>
                <a:off x="3603" y="289"/>
                <a:ext cx="354" cy="59"/>
              </a:xfrm>
              <a:prstGeom prst="rect">
                <a:avLst/>
              </a:prstGeom>
              <a:solidFill>
                <a:schemeClr val="hlink"/>
              </a:solidFill>
              <a:ln w="12700">
                <a:noFill/>
              </a:ln>
            </p:spPr>
            <p:txBody>
              <a:bodyPr wrap="none" anchor="ctr" anchorCtr="0"/>
              <a:p>
                <a:pPr algn="ctr"/>
                <a:endParaRPr lang="zh-CN" altLang="en-US" sz="2400" dirty="0">
                  <a:latin typeface="Times New Roman" panose="02020603050405020304" pitchFamily="18" charset="0"/>
                  <a:ea typeface="宋体" panose="02010600030101010101" pitchFamily="2" charset="-122"/>
                </a:endParaRPr>
              </a:p>
            </p:txBody>
          </p:sp>
          <p:sp>
            <p:nvSpPr>
              <p:cNvPr id="36960" name="Oval 83"/>
              <p:cNvSpPr/>
              <p:nvPr/>
            </p:nvSpPr>
            <p:spPr>
              <a:xfrm>
                <a:off x="3600" y="219"/>
                <a:ext cx="357" cy="113"/>
              </a:xfrm>
              <a:prstGeom prst="ellipse">
                <a:avLst/>
              </a:prstGeom>
              <a:solidFill>
                <a:schemeClr val="hlink"/>
              </a:solidFill>
              <a:ln w="12700" cap="flat" cmpd="sng">
                <a:solidFill>
                  <a:schemeClr val="tx1"/>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a typeface="宋体" panose="02010600030101010101" pitchFamily="2" charset="-122"/>
                </a:endParaRPr>
              </a:p>
            </p:txBody>
          </p:sp>
          <p:grpSp>
            <p:nvGrpSpPr>
              <p:cNvPr id="36961" name="Group 84"/>
              <p:cNvGrpSpPr/>
              <p:nvPr/>
            </p:nvGrpSpPr>
            <p:grpSpPr>
              <a:xfrm>
                <a:off x="3686" y="244"/>
                <a:ext cx="177" cy="66"/>
                <a:chOff x="2848" y="848"/>
                <a:chExt cx="140" cy="98"/>
              </a:xfrm>
            </p:grpSpPr>
            <p:sp>
              <p:nvSpPr>
                <p:cNvPr id="36966" name="Line 85"/>
                <p:cNvSpPr/>
                <p:nvPr/>
              </p:nvSpPr>
              <p:spPr>
                <a:xfrm flipV="1">
                  <a:off x="2848" y="848"/>
                  <a:ext cx="50" cy="2"/>
                </a:xfrm>
                <a:prstGeom prst="line">
                  <a:avLst/>
                </a:prstGeom>
                <a:ln w="28575" cap="flat" cmpd="sng">
                  <a:solidFill>
                    <a:schemeClr val="tx1"/>
                  </a:solidFill>
                  <a:prstDash val="solid"/>
                  <a:headEnd type="none" w="med" len="med"/>
                  <a:tailEnd type="none" w="med" len="med"/>
                </a:ln>
              </p:spPr>
            </p:sp>
            <p:sp>
              <p:nvSpPr>
                <p:cNvPr id="36967" name="Line 86"/>
                <p:cNvSpPr/>
                <p:nvPr/>
              </p:nvSpPr>
              <p:spPr>
                <a:xfrm>
                  <a:off x="2944" y="946"/>
                  <a:ext cx="44" cy="0"/>
                </a:xfrm>
                <a:prstGeom prst="line">
                  <a:avLst/>
                </a:prstGeom>
                <a:ln w="28575" cap="flat" cmpd="sng">
                  <a:solidFill>
                    <a:schemeClr val="tx1"/>
                  </a:solidFill>
                  <a:prstDash val="solid"/>
                  <a:headEnd type="none" w="med" len="med"/>
                  <a:tailEnd type="none" w="med" len="med"/>
                </a:ln>
              </p:spPr>
            </p:sp>
            <p:sp>
              <p:nvSpPr>
                <p:cNvPr id="36968" name="Line 87"/>
                <p:cNvSpPr/>
                <p:nvPr/>
              </p:nvSpPr>
              <p:spPr>
                <a:xfrm>
                  <a:off x="2894" y="850"/>
                  <a:ext cx="52" cy="96"/>
                </a:xfrm>
                <a:prstGeom prst="line">
                  <a:avLst/>
                </a:prstGeom>
                <a:ln w="28575" cap="flat" cmpd="sng">
                  <a:solidFill>
                    <a:schemeClr val="tx1"/>
                  </a:solidFill>
                  <a:prstDash val="solid"/>
                  <a:headEnd type="none" w="med" len="med"/>
                  <a:tailEnd type="none" w="med" len="med"/>
                </a:ln>
              </p:spPr>
            </p:sp>
          </p:grpSp>
          <p:grpSp>
            <p:nvGrpSpPr>
              <p:cNvPr id="36962" name="Group 88"/>
              <p:cNvGrpSpPr/>
              <p:nvPr/>
            </p:nvGrpSpPr>
            <p:grpSpPr>
              <a:xfrm flipV="1">
                <a:off x="3686" y="243"/>
                <a:ext cx="177" cy="66"/>
                <a:chOff x="2848" y="848"/>
                <a:chExt cx="140" cy="98"/>
              </a:xfrm>
            </p:grpSpPr>
            <p:sp>
              <p:nvSpPr>
                <p:cNvPr id="36963" name="Line 89"/>
                <p:cNvSpPr/>
                <p:nvPr/>
              </p:nvSpPr>
              <p:spPr>
                <a:xfrm flipV="1">
                  <a:off x="2848" y="848"/>
                  <a:ext cx="50" cy="2"/>
                </a:xfrm>
                <a:prstGeom prst="line">
                  <a:avLst/>
                </a:prstGeom>
                <a:ln w="28575" cap="flat" cmpd="sng">
                  <a:solidFill>
                    <a:schemeClr val="tx1"/>
                  </a:solidFill>
                  <a:prstDash val="solid"/>
                  <a:headEnd type="none" w="med" len="med"/>
                  <a:tailEnd type="none" w="med" len="med"/>
                </a:ln>
              </p:spPr>
            </p:sp>
            <p:sp>
              <p:nvSpPr>
                <p:cNvPr id="36964" name="Line 90"/>
                <p:cNvSpPr/>
                <p:nvPr/>
              </p:nvSpPr>
              <p:spPr>
                <a:xfrm>
                  <a:off x="2944" y="946"/>
                  <a:ext cx="44" cy="0"/>
                </a:xfrm>
                <a:prstGeom prst="line">
                  <a:avLst/>
                </a:prstGeom>
                <a:ln w="28575" cap="flat" cmpd="sng">
                  <a:solidFill>
                    <a:schemeClr val="tx1"/>
                  </a:solidFill>
                  <a:prstDash val="solid"/>
                  <a:headEnd type="none" w="med" len="med"/>
                  <a:tailEnd type="none" w="med" len="med"/>
                </a:ln>
              </p:spPr>
            </p:sp>
            <p:sp>
              <p:nvSpPr>
                <p:cNvPr id="36965" name="Line 91"/>
                <p:cNvSpPr/>
                <p:nvPr/>
              </p:nvSpPr>
              <p:spPr>
                <a:xfrm>
                  <a:off x="2894" y="850"/>
                  <a:ext cx="52" cy="96"/>
                </a:xfrm>
                <a:prstGeom prst="line">
                  <a:avLst/>
                </a:prstGeom>
                <a:ln w="28575" cap="flat" cmpd="sng">
                  <a:solidFill>
                    <a:schemeClr val="tx1"/>
                  </a:solidFill>
                  <a:prstDash val="solid"/>
                  <a:headEnd type="none" w="med" len="med"/>
                  <a:tailEnd type="none" w="med" len="med"/>
                </a:ln>
              </p:spPr>
            </p:sp>
          </p:grpSp>
        </p:grpSp>
        <p:sp>
          <p:nvSpPr>
            <p:cNvPr id="36882" name="Freeform 92"/>
            <p:cNvSpPr/>
            <p:nvPr/>
          </p:nvSpPr>
          <p:spPr>
            <a:xfrm>
              <a:off x="3089" y="2245"/>
              <a:ext cx="318" cy="194"/>
            </a:xfrm>
            <a:custGeom>
              <a:avLst/>
              <a:gdLst/>
              <a:ahLst/>
              <a:cxnLst>
                <a:cxn ang="0">
                  <a:pos x="0" y="0"/>
                </a:cxn>
                <a:cxn ang="0">
                  <a:pos x="318" y="194"/>
                </a:cxn>
              </a:cxnLst>
              <a:pathLst>
                <a:path w="318" h="194">
                  <a:moveTo>
                    <a:pt x="0" y="0"/>
                  </a:moveTo>
                  <a:lnTo>
                    <a:pt x="318" y="194"/>
                  </a:lnTo>
                </a:path>
              </a:pathLst>
            </a:custGeom>
            <a:noFill/>
            <a:ln w="12700" cap="flat" cmpd="sng">
              <a:solidFill>
                <a:schemeClr val="tx1">
                  <a:alpha val="100000"/>
                </a:schemeClr>
              </a:solidFill>
              <a:prstDash val="solid"/>
              <a:round/>
              <a:headEnd type="none" w="med" len="med"/>
              <a:tailEnd type="none" w="med" len="med"/>
            </a:ln>
          </p:spPr>
          <p:txBody>
            <a:bodyPr/>
            <a:p>
              <a:endParaRPr lang="zh-CN" altLang="en-US"/>
            </a:p>
          </p:txBody>
        </p:sp>
        <p:sp>
          <p:nvSpPr>
            <p:cNvPr id="36883" name="Freeform 93"/>
            <p:cNvSpPr/>
            <p:nvPr/>
          </p:nvSpPr>
          <p:spPr>
            <a:xfrm>
              <a:off x="2418" y="2492"/>
              <a:ext cx="303" cy="150"/>
            </a:xfrm>
            <a:custGeom>
              <a:avLst/>
              <a:gdLst/>
              <a:ahLst/>
              <a:cxnLst>
                <a:cxn ang="0">
                  <a:pos x="0" y="0"/>
                </a:cxn>
                <a:cxn ang="0">
                  <a:pos x="704" y="3"/>
                </a:cxn>
              </a:cxnLst>
              <a:pathLst>
                <a:path w="294" h="174">
                  <a:moveTo>
                    <a:pt x="0" y="0"/>
                  </a:moveTo>
                  <a:lnTo>
                    <a:pt x="294" y="174"/>
                  </a:lnTo>
                </a:path>
              </a:pathLst>
            </a:custGeom>
            <a:noFill/>
            <a:ln w="12700" cap="flat" cmpd="sng">
              <a:solidFill>
                <a:schemeClr val="tx1">
                  <a:alpha val="100000"/>
                </a:schemeClr>
              </a:solidFill>
              <a:prstDash val="solid"/>
              <a:round/>
              <a:headEnd type="none" w="med" len="med"/>
              <a:tailEnd type="none" w="med" len="med"/>
            </a:ln>
          </p:spPr>
          <p:txBody>
            <a:bodyPr/>
            <a:p>
              <a:endParaRPr lang="zh-CN" altLang="en-US"/>
            </a:p>
          </p:txBody>
        </p:sp>
        <p:sp>
          <p:nvSpPr>
            <p:cNvPr id="36884" name="Freeform 94"/>
            <p:cNvSpPr/>
            <p:nvPr/>
          </p:nvSpPr>
          <p:spPr>
            <a:xfrm>
              <a:off x="3015" y="2477"/>
              <a:ext cx="396" cy="156"/>
            </a:xfrm>
            <a:custGeom>
              <a:avLst/>
              <a:gdLst/>
              <a:ahLst/>
              <a:cxnLst>
                <a:cxn ang="0">
                  <a:pos x="0" y="8"/>
                </a:cxn>
                <a:cxn ang="0">
                  <a:pos x="1462" y="0"/>
                </a:cxn>
              </a:cxnLst>
              <a:pathLst>
                <a:path w="378" h="174">
                  <a:moveTo>
                    <a:pt x="0" y="174"/>
                  </a:moveTo>
                  <a:lnTo>
                    <a:pt x="378" y="0"/>
                  </a:lnTo>
                </a:path>
              </a:pathLst>
            </a:custGeom>
            <a:noFill/>
            <a:ln w="12700" cap="flat" cmpd="sng">
              <a:solidFill>
                <a:schemeClr val="tx1">
                  <a:alpha val="100000"/>
                </a:schemeClr>
              </a:solidFill>
              <a:prstDash val="solid"/>
              <a:round/>
              <a:headEnd type="none" w="med" len="med"/>
              <a:tailEnd type="none" w="med" len="med"/>
            </a:ln>
          </p:spPr>
          <p:txBody>
            <a:bodyPr/>
            <a:p>
              <a:endParaRPr lang="zh-CN" altLang="en-US"/>
            </a:p>
          </p:txBody>
        </p:sp>
        <p:sp>
          <p:nvSpPr>
            <p:cNvPr id="36885" name="Freeform 95"/>
            <p:cNvSpPr/>
            <p:nvPr/>
          </p:nvSpPr>
          <p:spPr>
            <a:xfrm>
              <a:off x="3435" y="2511"/>
              <a:ext cx="130" cy="320"/>
            </a:xfrm>
            <a:custGeom>
              <a:avLst/>
              <a:gdLst/>
              <a:ahLst/>
              <a:cxnLst>
                <a:cxn ang="0">
                  <a:pos x="0" y="1"/>
                </a:cxn>
                <a:cxn ang="0">
                  <a:pos x="1974" y="0"/>
                </a:cxn>
              </a:cxnLst>
              <a:pathLst>
                <a:path w="118" h="500">
                  <a:moveTo>
                    <a:pt x="0" y="500"/>
                  </a:moveTo>
                  <a:lnTo>
                    <a:pt x="118" y="0"/>
                  </a:lnTo>
                </a:path>
              </a:pathLst>
            </a:custGeom>
            <a:noFill/>
            <a:ln w="12700" cap="flat" cmpd="sng">
              <a:solidFill>
                <a:schemeClr val="tx1">
                  <a:alpha val="100000"/>
                </a:schemeClr>
              </a:solidFill>
              <a:prstDash val="solid"/>
              <a:round/>
              <a:headEnd type="none" w="med" len="med"/>
              <a:tailEnd type="none" w="med" len="med"/>
            </a:ln>
          </p:spPr>
          <p:txBody>
            <a:bodyPr/>
            <a:p>
              <a:endParaRPr lang="zh-CN" altLang="en-US"/>
            </a:p>
          </p:txBody>
        </p:sp>
        <p:sp>
          <p:nvSpPr>
            <p:cNvPr id="36886" name="Freeform 96"/>
            <p:cNvSpPr/>
            <p:nvPr/>
          </p:nvSpPr>
          <p:spPr>
            <a:xfrm>
              <a:off x="2657" y="2847"/>
              <a:ext cx="464" cy="47"/>
            </a:xfrm>
            <a:custGeom>
              <a:avLst/>
              <a:gdLst/>
              <a:ahLst/>
              <a:cxnLst>
                <a:cxn ang="0">
                  <a:pos x="262322" y="2208454"/>
                </a:cxn>
                <a:cxn ang="0">
                  <a:pos x="0" y="0"/>
                </a:cxn>
              </a:cxnLst>
              <a:pathLst>
                <a:path w="370" h="32">
                  <a:moveTo>
                    <a:pt x="370" y="32"/>
                  </a:moveTo>
                  <a:lnTo>
                    <a:pt x="0" y="0"/>
                  </a:lnTo>
                </a:path>
              </a:pathLst>
            </a:custGeom>
            <a:noFill/>
            <a:ln w="12700" cap="flat" cmpd="sng">
              <a:solidFill>
                <a:schemeClr val="tx1">
                  <a:alpha val="100000"/>
                </a:schemeClr>
              </a:solidFill>
              <a:prstDash val="solid"/>
              <a:round/>
              <a:headEnd type="none" w="med" len="med"/>
              <a:tailEnd type="none" w="med" len="med"/>
            </a:ln>
          </p:spPr>
          <p:txBody>
            <a:bodyPr/>
            <a:p>
              <a:endParaRPr lang="zh-CN" altLang="en-US"/>
            </a:p>
          </p:txBody>
        </p:sp>
        <p:sp>
          <p:nvSpPr>
            <p:cNvPr id="36887" name="Freeform 97"/>
            <p:cNvSpPr/>
            <p:nvPr/>
          </p:nvSpPr>
          <p:spPr>
            <a:xfrm>
              <a:off x="2319" y="2507"/>
              <a:ext cx="122" cy="268"/>
            </a:xfrm>
            <a:custGeom>
              <a:avLst/>
              <a:gdLst/>
              <a:ahLst/>
              <a:cxnLst>
                <a:cxn ang="0">
                  <a:pos x="1" y="1"/>
                </a:cxn>
                <a:cxn ang="0">
                  <a:pos x="1" y="1"/>
                </a:cxn>
                <a:cxn ang="0">
                  <a:pos x="0" y="0"/>
                </a:cxn>
              </a:cxnLst>
              <a:pathLst>
                <a:path w="176" h="412">
                  <a:moveTo>
                    <a:pt x="162" y="408"/>
                  </a:moveTo>
                  <a:lnTo>
                    <a:pt x="176" y="412"/>
                  </a:lnTo>
                  <a:lnTo>
                    <a:pt x="0" y="0"/>
                  </a:lnTo>
                </a:path>
              </a:pathLst>
            </a:custGeom>
            <a:noFill/>
            <a:ln w="12700" cap="flat" cmpd="sng">
              <a:solidFill>
                <a:schemeClr val="tx1">
                  <a:alpha val="100000"/>
                </a:schemeClr>
              </a:solidFill>
              <a:prstDash val="solid"/>
              <a:round/>
              <a:headEnd type="none" w="med" len="med"/>
              <a:tailEnd type="none" w="med" len="med"/>
            </a:ln>
          </p:spPr>
          <p:txBody>
            <a:bodyPr/>
            <a:p>
              <a:endParaRPr lang="zh-CN" altLang="en-US"/>
            </a:p>
          </p:txBody>
        </p:sp>
        <p:sp>
          <p:nvSpPr>
            <p:cNvPr id="36888" name="Rectangle 98"/>
            <p:cNvSpPr/>
            <p:nvPr/>
          </p:nvSpPr>
          <p:spPr>
            <a:xfrm>
              <a:off x="1128" y="2264"/>
              <a:ext cx="728" cy="150"/>
            </a:xfrm>
            <a:prstGeom prst="rect">
              <a:avLst/>
            </a:prstGeom>
            <a:solidFill>
              <a:schemeClr val="bg2"/>
            </a:solidFill>
            <a:ln w="9525">
              <a:noFill/>
            </a:ln>
          </p:spPr>
          <p:txBody>
            <a:bodyPr wrap="none" anchor="ctr" anchorCtr="0"/>
            <a:p>
              <a:pPr eaLnBrk="1" hangingPunct="1"/>
              <a:endParaRPr lang="zh-CN" altLang="en-US" dirty="0">
                <a:latin typeface="Arial" panose="020B0604020202020204" pitchFamily="34" charset="0"/>
                <a:ea typeface="宋体" panose="02010600030101010101" pitchFamily="2" charset="-122"/>
              </a:endParaRPr>
            </a:p>
          </p:txBody>
        </p:sp>
        <p:sp>
          <p:nvSpPr>
            <p:cNvPr id="36889" name="Rectangle 99"/>
            <p:cNvSpPr/>
            <p:nvPr/>
          </p:nvSpPr>
          <p:spPr>
            <a:xfrm>
              <a:off x="1113" y="2279"/>
              <a:ext cx="723" cy="150"/>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a typeface="宋体" panose="02010600030101010101" pitchFamily="2" charset="-122"/>
              </a:endParaRPr>
            </a:p>
          </p:txBody>
        </p:sp>
        <p:sp>
          <p:nvSpPr>
            <p:cNvPr id="36890" name="Line 100"/>
            <p:cNvSpPr/>
            <p:nvPr/>
          </p:nvSpPr>
          <p:spPr>
            <a:xfrm>
              <a:off x="1759" y="2362"/>
              <a:ext cx="266" cy="0"/>
            </a:xfrm>
            <a:prstGeom prst="line">
              <a:avLst/>
            </a:prstGeom>
            <a:ln w="9525" cap="flat" cmpd="sng">
              <a:solidFill>
                <a:schemeClr val="accent2"/>
              </a:solidFill>
              <a:prstDash val="solid"/>
              <a:headEnd type="none" w="med" len="med"/>
              <a:tailEnd type="triangle" w="med" len="med"/>
            </a:ln>
          </p:spPr>
        </p:sp>
        <p:sp>
          <p:nvSpPr>
            <p:cNvPr id="36891" name="Text Box 101"/>
            <p:cNvSpPr txBox="1"/>
            <p:nvPr/>
          </p:nvSpPr>
          <p:spPr>
            <a:xfrm>
              <a:off x="2390" y="2183"/>
              <a:ext cx="177" cy="211"/>
            </a:xfrm>
            <a:prstGeom prst="rect">
              <a:avLst/>
            </a:prstGeom>
            <a:noFill/>
            <a:ln w="9525">
              <a:noFill/>
            </a:ln>
          </p:spPr>
          <p:txBody>
            <a:bodyPr wrap="none">
              <a:spAutoFit/>
            </a:bodyPr>
            <a:p>
              <a:pPr eaLnBrk="1" hangingPunct="1"/>
              <a:r>
                <a:rPr lang="en-US" altLang="zh-CN" sz="1800" dirty="0">
                  <a:latin typeface="Arial" panose="020B0604020202020204" pitchFamily="34" charset="0"/>
                  <a:ea typeface="宋体" panose="02010600030101010101" pitchFamily="2" charset="-122"/>
                </a:rPr>
                <a:t>1</a:t>
              </a:r>
              <a:endParaRPr lang="en-US" altLang="zh-CN" sz="1800" dirty="0">
                <a:latin typeface="Arial" panose="020B0604020202020204" pitchFamily="34" charset="0"/>
                <a:ea typeface="宋体" panose="02010600030101010101" pitchFamily="2" charset="-122"/>
              </a:endParaRPr>
            </a:p>
          </p:txBody>
        </p:sp>
        <p:sp>
          <p:nvSpPr>
            <p:cNvPr id="36892" name="Text Box 102"/>
            <p:cNvSpPr txBox="1"/>
            <p:nvPr/>
          </p:nvSpPr>
          <p:spPr>
            <a:xfrm>
              <a:off x="2336" y="2459"/>
              <a:ext cx="170" cy="194"/>
            </a:xfrm>
            <a:prstGeom prst="rect">
              <a:avLst/>
            </a:prstGeom>
            <a:noFill/>
            <a:ln w="9525">
              <a:noFill/>
            </a:ln>
          </p:spPr>
          <p:txBody>
            <a:bodyPr wrap="none">
              <a:spAutoFit/>
            </a:bodyPr>
            <a:p>
              <a:pPr eaLnBrk="1" hangingPunct="1"/>
              <a:r>
                <a:rPr lang="en-US" altLang="zh-CN" sz="1600" dirty="0">
                  <a:latin typeface="Arial" panose="020B0604020202020204" pitchFamily="34" charset="0"/>
                  <a:ea typeface="宋体" panose="02010600030101010101" pitchFamily="2" charset="-122"/>
                </a:rPr>
                <a:t>2</a:t>
              </a:r>
              <a:endParaRPr lang="en-US" altLang="zh-CN" sz="1600" dirty="0">
                <a:latin typeface="Arial" panose="020B0604020202020204" pitchFamily="34" charset="0"/>
                <a:ea typeface="宋体" panose="02010600030101010101" pitchFamily="2" charset="-122"/>
              </a:endParaRPr>
            </a:p>
          </p:txBody>
        </p:sp>
        <p:sp>
          <p:nvSpPr>
            <p:cNvPr id="36893" name="Text Box 103"/>
            <p:cNvSpPr txBox="1"/>
            <p:nvPr/>
          </p:nvSpPr>
          <p:spPr>
            <a:xfrm>
              <a:off x="2178" y="2505"/>
              <a:ext cx="169" cy="193"/>
            </a:xfrm>
            <a:prstGeom prst="rect">
              <a:avLst/>
            </a:prstGeom>
            <a:noFill/>
            <a:ln w="9525">
              <a:noFill/>
            </a:ln>
          </p:spPr>
          <p:txBody>
            <a:bodyPr wrap="none">
              <a:spAutoFit/>
            </a:bodyPr>
            <a:p>
              <a:pPr eaLnBrk="1" hangingPunct="1"/>
              <a:r>
                <a:rPr lang="en-US" altLang="zh-CN" sz="1600" dirty="0">
                  <a:latin typeface="Arial" panose="020B0604020202020204" pitchFamily="34" charset="0"/>
                  <a:ea typeface="宋体" panose="02010600030101010101" pitchFamily="2" charset="-122"/>
                </a:rPr>
                <a:t>3</a:t>
              </a:r>
              <a:endParaRPr lang="en-US" altLang="zh-CN" sz="1600" dirty="0">
                <a:latin typeface="Arial" panose="020B0604020202020204" pitchFamily="34" charset="0"/>
                <a:ea typeface="宋体" panose="02010600030101010101" pitchFamily="2" charset="-122"/>
              </a:endParaRPr>
            </a:p>
          </p:txBody>
        </p:sp>
        <p:sp>
          <p:nvSpPr>
            <p:cNvPr id="36894" name="Rectangle 104"/>
            <p:cNvSpPr/>
            <p:nvPr/>
          </p:nvSpPr>
          <p:spPr>
            <a:xfrm>
              <a:off x="1509" y="2281"/>
              <a:ext cx="269" cy="151"/>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a typeface="宋体" panose="02010600030101010101" pitchFamily="2" charset="-122"/>
              </a:endParaRPr>
            </a:p>
          </p:txBody>
        </p:sp>
        <p:sp>
          <p:nvSpPr>
            <p:cNvPr id="36895" name="Text Box 105"/>
            <p:cNvSpPr txBox="1"/>
            <p:nvPr/>
          </p:nvSpPr>
          <p:spPr>
            <a:xfrm>
              <a:off x="1479" y="2264"/>
              <a:ext cx="297" cy="158"/>
            </a:xfrm>
            <a:prstGeom prst="rect">
              <a:avLst/>
            </a:prstGeom>
            <a:noFill/>
            <a:ln w="9525">
              <a:noFill/>
            </a:ln>
          </p:spPr>
          <p:txBody>
            <a:bodyPr wrap="none">
              <a:spAutoFit/>
            </a:bodyPr>
            <a:p>
              <a:pPr eaLnBrk="1" hangingPunct="1"/>
              <a:r>
                <a:rPr lang="en-US" altLang="zh-CN" sz="1200" dirty="0">
                  <a:latin typeface="Arial" panose="020B0604020202020204" pitchFamily="34" charset="0"/>
                  <a:ea typeface="宋体" panose="02010600030101010101" pitchFamily="2" charset="-122"/>
                </a:rPr>
                <a:t>0111</a:t>
              </a:r>
              <a:endParaRPr lang="en-US" altLang="zh-CN" sz="1200" dirty="0">
                <a:latin typeface="Arial" panose="020B0604020202020204" pitchFamily="34" charset="0"/>
                <a:ea typeface="宋体" panose="02010600030101010101" pitchFamily="2" charset="-122"/>
              </a:endParaRPr>
            </a:p>
          </p:txBody>
        </p:sp>
        <p:sp>
          <p:nvSpPr>
            <p:cNvPr id="36896" name="Text Box 106"/>
            <p:cNvSpPr txBox="1"/>
            <p:nvPr/>
          </p:nvSpPr>
          <p:spPr>
            <a:xfrm>
              <a:off x="398" y="1841"/>
              <a:ext cx="924" cy="335"/>
            </a:xfrm>
            <a:prstGeom prst="rect">
              <a:avLst/>
            </a:prstGeom>
            <a:noFill/>
            <a:ln w="9525">
              <a:noFill/>
            </a:ln>
          </p:spPr>
          <p:txBody>
            <a:bodyPr wrap="none">
              <a:spAutoFit/>
            </a:bodyPr>
            <a:p>
              <a:pPr eaLnBrk="1" hangingPunct="1"/>
              <a:r>
                <a:rPr lang="en-US" altLang="zh-CN" sz="1600" dirty="0">
                  <a:latin typeface="Arial" panose="020B0604020202020204" pitchFamily="34" charset="0"/>
                  <a:ea typeface="宋体" panose="02010600030101010101" pitchFamily="2" charset="-122"/>
                </a:rPr>
                <a:t>value in arriving</a:t>
              </a:r>
              <a:endParaRPr lang="en-US" altLang="zh-CN" sz="1600" dirty="0">
                <a:latin typeface="Arial" panose="020B0604020202020204" pitchFamily="34" charset="0"/>
                <a:ea typeface="宋体" panose="02010600030101010101" pitchFamily="2" charset="-122"/>
              </a:endParaRPr>
            </a:p>
            <a:p>
              <a:pPr eaLnBrk="1" hangingPunct="1"/>
              <a:r>
                <a:rPr lang="en-US" altLang="zh-CN" sz="1600" dirty="0">
                  <a:latin typeface="Arial" panose="020B0604020202020204" pitchFamily="34" charset="0"/>
                  <a:ea typeface="宋体" panose="02010600030101010101" pitchFamily="2" charset="-122"/>
                </a:rPr>
                <a:t>packet’s header</a:t>
              </a:r>
              <a:endParaRPr lang="en-US" altLang="zh-CN" sz="1600" dirty="0">
                <a:latin typeface="Arial" panose="020B0604020202020204" pitchFamily="34" charset="0"/>
                <a:ea typeface="宋体" panose="02010600030101010101" pitchFamily="2" charset="-122"/>
              </a:endParaRPr>
            </a:p>
          </p:txBody>
        </p:sp>
        <p:sp>
          <p:nvSpPr>
            <p:cNvPr id="36897" name="Line 107"/>
            <p:cNvSpPr/>
            <p:nvPr/>
          </p:nvSpPr>
          <p:spPr>
            <a:xfrm flipH="1">
              <a:off x="1269" y="2444"/>
              <a:ext cx="850" cy="0"/>
            </a:xfrm>
            <a:prstGeom prst="line">
              <a:avLst/>
            </a:prstGeom>
            <a:ln w="9525" cap="flat" cmpd="sng">
              <a:solidFill>
                <a:schemeClr val="tx1"/>
              </a:solidFill>
              <a:prstDash val="solid"/>
              <a:headEnd type="none" w="med" len="med"/>
              <a:tailEnd type="none" w="med" len="med"/>
            </a:ln>
          </p:spPr>
        </p:sp>
        <p:sp>
          <p:nvSpPr>
            <p:cNvPr id="36898" name="Text Box 108"/>
            <p:cNvSpPr txBox="1"/>
            <p:nvPr/>
          </p:nvSpPr>
          <p:spPr>
            <a:xfrm>
              <a:off x="1244" y="261"/>
              <a:ext cx="1174" cy="175"/>
            </a:xfrm>
            <a:prstGeom prst="rect">
              <a:avLst/>
            </a:prstGeom>
            <a:noFill/>
            <a:ln w="9525">
              <a:noFill/>
            </a:ln>
          </p:spPr>
          <p:txBody>
            <a:bodyPr>
              <a:spAutoFit/>
            </a:bodyPr>
            <a:p>
              <a:pPr algn="ctr" eaLnBrk="1" hangingPunct="1"/>
              <a:r>
                <a:rPr lang="en-US" altLang="zh-CN" sz="1400" dirty="0">
                  <a:latin typeface="Arial" panose="020B0604020202020204" pitchFamily="34" charset="0"/>
                  <a:ea typeface="宋体" panose="02010600030101010101" pitchFamily="2" charset="-122"/>
                </a:rPr>
                <a:t>routing algorithm</a:t>
              </a:r>
              <a:endParaRPr lang="en-US" altLang="zh-CN" sz="1400" dirty="0">
                <a:latin typeface="Arial" panose="020B0604020202020204" pitchFamily="34" charset="0"/>
                <a:ea typeface="宋体" panose="02010600030101010101" pitchFamily="2" charset="-122"/>
              </a:endParaRPr>
            </a:p>
          </p:txBody>
        </p:sp>
        <p:sp>
          <p:nvSpPr>
            <p:cNvPr id="36899" name="Rectangle 109"/>
            <p:cNvSpPr/>
            <p:nvPr/>
          </p:nvSpPr>
          <p:spPr>
            <a:xfrm>
              <a:off x="1197" y="732"/>
              <a:ext cx="1263" cy="80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a typeface="宋体" panose="02010600030101010101" pitchFamily="2" charset="-122"/>
              </a:endParaRPr>
            </a:p>
          </p:txBody>
        </p:sp>
        <p:sp>
          <p:nvSpPr>
            <p:cNvPr id="36900" name="Text Box 110"/>
            <p:cNvSpPr txBox="1"/>
            <p:nvPr/>
          </p:nvSpPr>
          <p:spPr>
            <a:xfrm>
              <a:off x="1248" y="702"/>
              <a:ext cx="1062" cy="175"/>
            </a:xfrm>
            <a:prstGeom prst="rect">
              <a:avLst/>
            </a:prstGeom>
            <a:noFill/>
            <a:ln w="9525">
              <a:noFill/>
            </a:ln>
          </p:spPr>
          <p:txBody>
            <a:bodyPr wrap="none">
              <a:spAutoFit/>
            </a:bodyPr>
            <a:p>
              <a:pPr eaLnBrk="1" hangingPunct="1"/>
              <a:r>
                <a:rPr lang="en-US" altLang="zh-CN" sz="1400" dirty="0">
                  <a:latin typeface="Arial" panose="020B0604020202020204" pitchFamily="34" charset="0"/>
                  <a:ea typeface="宋体" panose="02010600030101010101" pitchFamily="2" charset="-122"/>
                </a:rPr>
                <a:t>local forwarding table</a:t>
              </a:r>
              <a:endParaRPr lang="en-US" altLang="zh-CN" sz="1400" dirty="0">
                <a:latin typeface="Arial" panose="020B0604020202020204" pitchFamily="34" charset="0"/>
                <a:ea typeface="宋体" panose="02010600030101010101" pitchFamily="2" charset="-122"/>
              </a:endParaRPr>
            </a:p>
          </p:txBody>
        </p:sp>
        <p:sp>
          <p:nvSpPr>
            <p:cNvPr id="36901" name="Text Box 111"/>
            <p:cNvSpPr txBox="1"/>
            <p:nvPr/>
          </p:nvSpPr>
          <p:spPr>
            <a:xfrm>
              <a:off x="1174" y="858"/>
              <a:ext cx="764" cy="176"/>
            </a:xfrm>
            <a:prstGeom prst="rect">
              <a:avLst/>
            </a:prstGeom>
            <a:noFill/>
            <a:ln w="9525">
              <a:noFill/>
            </a:ln>
          </p:spPr>
          <p:txBody>
            <a:bodyPr>
              <a:spAutoFit/>
            </a:bodyPr>
            <a:p>
              <a:pPr algn="ctr" eaLnBrk="1" hangingPunct="1"/>
              <a:r>
                <a:rPr lang="en-US" altLang="zh-CN" sz="1400" dirty="0">
                  <a:latin typeface="Arial" panose="020B0604020202020204" pitchFamily="34" charset="0"/>
                  <a:ea typeface="宋体" panose="02010600030101010101" pitchFamily="2" charset="-122"/>
                </a:rPr>
                <a:t>header value</a:t>
              </a:r>
              <a:endParaRPr lang="en-US" altLang="zh-CN" sz="1400" dirty="0">
                <a:latin typeface="Arial" panose="020B0604020202020204" pitchFamily="34" charset="0"/>
                <a:ea typeface="宋体" panose="02010600030101010101" pitchFamily="2" charset="-122"/>
              </a:endParaRPr>
            </a:p>
          </p:txBody>
        </p:sp>
        <p:sp>
          <p:nvSpPr>
            <p:cNvPr id="36902" name="Text Box 112"/>
            <p:cNvSpPr txBox="1"/>
            <p:nvPr/>
          </p:nvSpPr>
          <p:spPr>
            <a:xfrm>
              <a:off x="1846" y="859"/>
              <a:ext cx="656" cy="175"/>
            </a:xfrm>
            <a:prstGeom prst="rect">
              <a:avLst/>
            </a:prstGeom>
            <a:noFill/>
            <a:ln w="9525">
              <a:noFill/>
            </a:ln>
          </p:spPr>
          <p:txBody>
            <a:bodyPr>
              <a:spAutoFit/>
            </a:bodyPr>
            <a:p>
              <a:pPr algn="ctr" eaLnBrk="1" hangingPunct="1"/>
              <a:r>
                <a:rPr lang="en-US" altLang="zh-CN" sz="1400" dirty="0">
                  <a:latin typeface="Arial" panose="020B0604020202020204" pitchFamily="34" charset="0"/>
                  <a:ea typeface="宋体" panose="02010600030101010101" pitchFamily="2" charset="-122"/>
                </a:rPr>
                <a:t>output link</a:t>
              </a:r>
              <a:endParaRPr lang="en-US" altLang="zh-CN" sz="1400" dirty="0">
                <a:latin typeface="Arial" panose="020B0604020202020204" pitchFamily="34" charset="0"/>
                <a:ea typeface="宋体" panose="02010600030101010101" pitchFamily="2" charset="-122"/>
              </a:endParaRPr>
            </a:p>
          </p:txBody>
        </p:sp>
        <p:sp>
          <p:nvSpPr>
            <p:cNvPr id="36903" name="Line 113"/>
            <p:cNvSpPr/>
            <p:nvPr/>
          </p:nvSpPr>
          <p:spPr>
            <a:xfrm>
              <a:off x="1908" y="866"/>
              <a:ext cx="5" cy="672"/>
            </a:xfrm>
            <a:prstGeom prst="line">
              <a:avLst/>
            </a:prstGeom>
            <a:ln w="9525" cap="flat" cmpd="sng">
              <a:solidFill>
                <a:schemeClr val="tx1"/>
              </a:solidFill>
              <a:prstDash val="solid"/>
              <a:headEnd type="none" w="med" len="med"/>
              <a:tailEnd type="none" w="med" len="med"/>
            </a:ln>
          </p:spPr>
        </p:sp>
        <p:sp>
          <p:nvSpPr>
            <p:cNvPr id="36904" name="Text Box 114"/>
            <p:cNvSpPr txBox="1"/>
            <p:nvPr/>
          </p:nvSpPr>
          <p:spPr>
            <a:xfrm>
              <a:off x="1617" y="1037"/>
              <a:ext cx="298" cy="474"/>
            </a:xfrm>
            <a:prstGeom prst="rect">
              <a:avLst/>
            </a:prstGeom>
            <a:noFill/>
            <a:ln w="9525">
              <a:noFill/>
            </a:ln>
          </p:spPr>
          <p:txBody>
            <a:bodyPr wrap="none">
              <a:spAutoFit/>
            </a:bodyPr>
            <a:p>
              <a:pPr algn="r" eaLnBrk="1" hangingPunct="1"/>
              <a:r>
                <a:rPr lang="en-US" altLang="zh-CN" sz="1200" dirty="0">
                  <a:latin typeface="Arial" panose="020B0604020202020204" pitchFamily="34" charset="0"/>
                  <a:ea typeface="宋体" panose="02010600030101010101" pitchFamily="2" charset="-122"/>
                </a:rPr>
                <a:t>0100</a:t>
              </a:r>
              <a:endParaRPr lang="en-US" altLang="zh-CN" sz="1200" dirty="0">
                <a:latin typeface="Arial" panose="020B0604020202020204" pitchFamily="34" charset="0"/>
                <a:ea typeface="宋体" panose="02010600030101010101" pitchFamily="2" charset="-122"/>
              </a:endParaRPr>
            </a:p>
            <a:p>
              <a:pPr algn="r" eaLnBrk="1" hangingPunct="1"/>
              <a:r>
                <a:rPr lang="en-US" altLang="zh-CN" sz="1200" dirty="0">
                  <a:latin typeface="Arial" panose="020B0604020202020204" pitchFamily="34" charset="0"/>
                  <a:ea typeface="宋体" panose="02010600030101010101" pitchFamily="2" charset="-122"/>
                </a:rPr>
                <a:t>0101</a:t>
              </a:r>
              <a:endParaRPr lang="en-US" altLang="zh-CN" sz="1200" dirty="0">
                <a:latin typeface="Arial" panose="020B0604020202020204" pitchFamily="34" charset="0"/>
                <a:ea typeface="宋体" panose="02010600030101010101" pitchFamily="2" charset="-122"/>
              </a:endParaRPr>
            </a:p>
            <a:p>
              <a:pPr algn="r" eaLnBrk="1" hangingPunct="1"/>
              <a:r>
                <a:rPr lang="en-US" altLang="zh-CN" sz="1200" dirty="0">
                  <a:latin typeface="Arial" panose="020B0604020202020204" pitchFamily="34" charset="0"/>
                  <a:ea typeface="宋体" panose="02010600030101010101" pitchFamily="2" charset="-122"/>
                </a:rPr>
                <a:t>0111</a:t>
              </a:r>
              <a:endParaRPr lang="en-US" altLang="zh-CN" sz="1200" dirty="0">
                <a:latin typeface="Arial" panose="020B0604020202020204" pitchFamily="34" charset="0"/>
                <a:ea typeface="宋体" panose="02010600030101010101" pitchFamily="2" charset="-122"/>
              </a:endParaRPr>
            </a:p>
            <a:p>
              <a:pPr algn="r" eaLnBrk="1" hangingPunct="1"/>
              <a:r>
                <a:rPr lang="en-US" altLang="zh-CN" sz="1200" dirty="0">
                  <a:latin typeface="Arial" panose="020B0604020202020204" pitchFamily="34" charset="0"/>
                  <a:ea typeface="宋体" panose="02010600030101010101" pitchFamily="2" charset="-122"/>
                </a:rPr>
                <a:t>1001</a:t>
              </a:r>
              <a:endParaRPr lang="en-US" altLang="zh-CN" sz="1200" dirty="0">
                <a:latin typeface="Arial" panose="020B0604020202020204" pitchFamily="34" charset="0"/>
                <a:ea typeface="宋体" panose="02010600030101010101" pitchFamily="2" charset="-122"/>
              </a:endParaRPr>
            </a:p>
          </p:txBody>
        </p:sp>
        <p:sp>
          <p:nvSpPr>
            <p:cNvPr id="36905" name="Text Box 115"/>
            <p:cNvSpPr txBox="1"/>
            <p:nvPr/>
          </p:nvSpPr>
          <p:spPr>
            <a:xfrm>
              <a:off x="1926" y="1037"/>
              <a:ext cx="153" cy="474"/>
            </a:xfrm>
            <a:prstGeom prst="rect">
              <a:avLst/>
            </a:prstGeom>
            <a:noFill/>
            <a:ln w="9525">
              <a:noFill/>
            </a:ln>
          </p:spPr>
          <p:txBody>
            <a:bodyPr wrap="none">
              <a:spAutoFit/>
            </a:bodyPr>
            <a:p>
              <a:pPr algn="ctr" eaLnBrk="1" hangingPunct="1"/>
              <a:r>
                <a:rPr lang="en-US" altLang="zh-CN" sz="1200" dirty="0">
                  <a:latin typeface="Arial" panose="020B0604020202020204" pitchFamily="34" charset="0"/>
                  <a:ea typeface="宋体" panose="02010600030101010101" pitchFamily="2" charset="-122"/>
                </a:rPr>
                <a:t>3</a:t>
              </a:r>
              <a:endParaRPr lang="en-US" altLang="zh-CN" sz="1200" dirty="0">
                <a:latin typeface="Arial" panose="020B0604020202020204" pitchFamily="34" charset="0"/>
                <a:ea typeface="宋体" panose="02010600030101010101" pitchFamily="2" charset="-122"/>
              </a:endParaRPr>
            </a:p>
            <a:p>
              <a:pPr algn="ctr" eaLnBrk="1" hangingPunct="1"/>
              <a:r>
                <a:rPr lang="en-US" altLang="zh-CN" sz="1200" dirty="0">
                  <a:latin typeface="Arial" panose="020B0604020202020204" pitchFamily="34" charset="0"/>
                  <a:ea typeface="宋体" panose="02010600030101010101" pitchFamily="2" charset="-122"/>
                </a:rPr>
                <a:t>2</a:t>
              </a:r>
              <a:endParaRPr lang="en-US" altLang="zh-CN" sz="1200" dirty="0">
                <a:latin typeface="Arial" panose="020B0604020202020204" pitchFamily="34" charset="0"/>
                <a:ea typeface="宋体" panose="02010600030101010101" pitchFamily="2" charset="-122"/>
              </a:endParaRPr>
            </a:p>
            <a:p>
              <a:pPr algn="ctr" eaLnBrk="1" hangingPunct="1"/>
              <a:r>
                <a:rPr lang="en-US" altLang="zh-CN" sz="1200" dirty="0">
                  <a:latin typeface="Arial" panose="020B0604020202020204" pitchFamily="34" charset="0"/>
                  <a:ea typeface="宋体" panose="02010600030101010101" pitchFamily="2" charset="-122"/>
                </a:rPr>
                <a:t>2</a:t>
              </a:r>
              <a:endParaRPr lang="en-US" altLang="zh-CN" sz="1200" dirty="0">
                <a:latin typeface="Arial" panose="020B0604020202020204" pitchFamily="34" charset="0"/>
                <a:ea typeface="宋体" panose="02010600030101010101" pitchFamily="2" charset="-122"/>
              </a:endParaRPr>
            </a:p>
            <a:p>
              <a:pPr algn="ctr" eaLnBrk="1" hangingPunct="1"/>
              <a:r>
                <a:rPr lang="en-US" altLang="zh-CN" sz="1200" dirty="0">
                  <a:latin typeface="Arial" panose="020B0604020202020204" pitchFamily="34" charset="0"/>
                  <a:ea typeface="宋体" panose="02010600030101010101" pitchFamily="2" charset="-122"/>
                </a:rPr>
                <a:t>1</a:t>
              </a:r>
              <a:endParaRPr lang="en-US" altLang="zh-CN" sz="1200" dirty="0">
                <a:latin typeface="Arial" panose="020B0604020202020204" pitchFamily="34" charset="0"/>
                <a:ea typeface="宋体" panose="02010600030101010101" pitchFamily="2" charset="-122"/>
              </a:endParaRPr>
            </a:p>
          </p:txBody>
        </p:sp>
        <p:sp>
          <p:nvSpPr>
            <p:cNvPr id="36906" name="Line 116"/>
            <p:cNvSpPr/>
            <p:nvPr/>
          </p:nvSpPr>
          <p:spPr>
            <a:xfrm>
              <a:off x="1197" y="1028"/>
              <a:ext cx="1264" cy="0"/>
            </a:xfrm>
            <a:prstGeom prst="line">
              <a:avLst/>
            </a:prstGeom>
            <a:ln w="9525" cap="flat" cmpd="sng">
              <a:solidFill>
                <a:schemeClr val="tx1"/>
              </a:solidFill>
              <a:prstDash val="solid"/>
              <a:headEnd type="none" w="med" len="med"/>
              <a:tailEnd type="none" w="med" len="med"/>
            </a:ln>
          </p:spPr>
        </p:sp>
        <p:sp>
          <p:nvSpPr>
            <p:cNvPr id="36907" name="Line 117"/>
            <p:cNvSpPr/>
            <p:nvPr/>
          </p:nvSpPr>
          <p:spPr>
            <a:xfrm>
              <a:off x="1192" y="872"/>
              <a:ext cx="1264" cy="0"/>
            </a:xfrm>
            <a:prstGeom prst="line">
              <a:avLst/>
            </a:prstGeom>
            <a:ln w="9525" cap="flat" cmpd="sng">
              <a:solidFill>
                <a:schemeClr val="tx1"/>
              </a:solidFill>
              <a:prstDash val="solid"/>
              <a:headEnd type="none" w="med" len="med"/>
              <a:tailEnd type="none" w="med" len="med"/>
            </a:ln>
          </p:spPr>
        </p:sp>
        <p:sp>
          <p:nvSpPr>
            <p:cNvPr id="36908" name="AutoShape 118"/>
            <p:cNvSpPr/>
            <p:nvPr/>
          </p:nvSpPr>
          <p:spPr>
            <a:xfrm rot="5400000">
              <a:off x="1763" y="547"/>
              <a:ext cx="151" cy="172"/>
            </a:xfrm>
            <a:prstGeom prst="rightArrow">
              <a:avLst>
                <a:gd name="adj1" fmla="val 51166"/>
                <a:gd name="adj2" fmla="val 39736"/>
              </a:avLst>
            </a:prstGeom>
            <a:solidFill>
              <a:schemeClr val="accent2"/>
            </a:solidFill>
            <a:ln w="9525" cap="flat" cmpd="sng">
              <a:solidFill>
                <a:schemeClr val="tx1"/>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a typeface="宋体" panose="02010600030101010101" pitchFamily="2" charset="-122"/>
              </a:endParaRPr>
            </a:p>
          </p:txBody>
        </p:sp>
        <p:sp>
          <p:nvSpPr>
            <p:cNvPr id="36909" name="Line 119"/>
            <p:cNvSpPr/>
            <p:nvPr/>
          </p:nvSpPr>
          <p:spPr>
            <a:xfrm>
              <a:off x="1371" y="2086"/>
              <a:ext cx="229" cy="216"/>
            </a:xfrm>
            <a:prstGeom prst="line">
              <a:avLst/>
            </a:prstGeom>
            <a:ln w="9525" cap="flat" cmpd="sng">
              <a:solidFill>
                <a:schemeClr val="tx1"/>
              </a:solidFill>
              <a:prstDash val="solid"/>
              <a:headEnd type="none" w="med" len="med"/>
              <a:tailEnd type="triangle" w="med" len="med"/>
            </a:ln>
          </p:spPr>
        </p:sp>
        <p:sp>
          <p:nvSpPr>
            <p:cNvPr id="36910" name="Freeform 120"/>
            <p:cNvSpPr/>
            <p:nvPr/>
          </p:nvSpPr>
          <p:spPr>
            <a:xfrm>
              <a:off x="2047" y="2395"/>
              <a:ext cx="554" cy="167"/>
            </a:xfrm>
            <a:custGeom>
              <a:avLst/>
              <a:gdLst/>
              <a:ahLst/>
              <a:cxnLst>
                <a:cxn ang="0">
                  <a:pos x="0" y="10"/>
                </a:cxn>
                <a:cxn ang="0">
                  <a:pos x="324" y="26"/>
                </a:cxn>
                <a:cxn ang="0">
                  <a:pos x="554" y="167"/>
                </a:cxn>
              </a:cxnLst>
              <a:pathLst>
                <a:path w="554" h="167">
                  <a:moveTo>
                    <a:pt x="0" y="10"/>
                  </a:moveTo>
                  <a:cubicBezTo>
                    <a:pt x="102" y="0"/>
                    <a:pt x="240" y="5"/>
                    <a:pt x="324" y="26"/>
                  </a:cubicBezTo>
                  <a:cubicBezTo>
                    <a:pt x="416" y="52"/>
                    <a:pt x="502" y="120"/>
                    <a:pt x="554" y="167"/>
                  </a:cubicBezTo>
                </a:path>
              </a:pathLst>
            </a:custGeom>
            <a:noFill/>
            <a:ln w="57150" cap="flat" cmpd="sng">
              <a:solidFill>
                <a:srgbClr val="FF3300">
                  <a:alpha val="100000"/>
                </a:srgbClr>
              </a:solidFill>
              <a:prstDash val="solid"/>
              <a:round/>
              <a:headEnd type="none" w="med" len="med"/>
              <a:tailEnd type="triangle" w="med" len="med"/>
            </a:ln>
          </p:spPr>
          <p:txBody>
            <a:bodyPr/>
            <a:p>
              <a:endParaRPr lang="zh-CN" altLang="en-US"/>
            </a:p>
          </p:txBody>
        </p:sp>
        <p:sp>
          <p:nvSpPr>
            <p:cNvPr id="36911" name="Freeform 121"/>
            <p:cNvSpPr/>
            <p:nvPr/>
          </p:nvSpPr>
          <p:spPr>
            <a:xfrm flipH="1">
              <a:off x="3518" y="2127"/>
              <a:ext cx="364" cy="234"/>
            </a:xfrm>
            <a:custGeom>
              <a:avLst/>
              <a:gdLst/>
              <a:ahLst/>
              <a:cxnLst>
                <a:cxn ang="0">
                  <a:pos x="0" y="0"/>
                </a:cxn>
                <a:cxn ang="0">
                  <a:pos x="0" y="0"/>
                </a:cxn>
                <a:cxn ang="0">
                  <a:pos x="0" y="0"/>
                </a:cxn>
                <a:cxn ang="0">
                  <a:pos x="0" y="0"/>
                </a:cxn>
                <a:cxn ang="0">
                  <a:pos x="0" y="0"/>
                </a:cxn>
              </a:cxnLst>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alpha val="100000"/>
                  </a:schemeClr>
                </a:gs>
                <a:gs pos="100000">
                  <a:schemeClr val="bg1">
                    <a:alpha val="100000"/>
                  </a:schemeClr>
                </a:gs>
              </a:gsLst>
              <a:lin ang="5400000" scaled="1"/>
              <a:tileRect/>
            </a:gradFill>
            <a:ln w="9525">
              <a:noFill/>
            </a:ln>
          </p:spPr>
          <p:txBody>
            <a:bodyPr/>
            <a:p>
              <a:endParaRPr lang="zh-CN" altLang="en-US"/>
            </a:p>
          </p:txBody>
        </p:sp>
        <p:sp>
          <p:nvSpPr>
            <p:cNvPr id="36912" name="Freeform 122"/>
            <p:cNvSpPr/>
            <p:nvPr/>
          </p:nvSpPr>
          <p:spPr>
            <a:xfrm flipH="1">
              <a:off x="2881" y="1948"/>
              <a:ext cx="364" cy="234"/>
            </a:xfrm>
            <a:custGeom>
              <a:avLst/>
              <a:gdLst/>
              <a:ahLst/>
              <a:cxnLst>
                <a:cxn ang="0">
                  <a:pos x="0" y="0"/>
                </a:cxn>
                <a:cxn ang="0">
                  <a:pos x="0" y="0"/>
                </a:cxn>
                <a:cxn ang="0">
                  <a:pos x="0" y="0"/>
                </a:cxn>
                <a:cxn ang="0">
                  <a:pos x="0" y="0"/>
                </a:cxn>
                <a:cxn ang="0">
                  <a:pos x="0" y="0"/>
                </a:cxn>
              </a:cxnLst>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alpha val="100000"/>
                  </a:schemeClr>
                </a:gs>
                <a:gs pos="100000">
                  <a:schemeClr val="bg1">
                    <a:alpha val="100000"/>
                  </a:schemeClr>
                </a:gs>
              </a:gsLst>
              <a:lin ang="5400000" scaled="1"/>
              <a:tileRect/>
            </a:gradFill>
            <a:ln w="9525">
              <a:noFill/>
            </a:ln>
          </p:spPr>
          <p:txBody>
            <a:bodyPr/>
            <a:p>
              <a:endParaRPr lang="zh-CN" altLang="en-US"/>
            </a:p>
          </p:txBody>
        </p:sp>
        <p:sp>
          <p:nvSpPr>
            <p:cNvPr id="36913" name="Freeform 123"/>
            <p:cNvSpPr/>
            <p:nvPr/>
          </p:nvSpPr>
          <p:spPr>
            <a:xfrm flipH="1" flipV="1">
              <a:off x="3302" y="2922"/>
              <a:ext cx="342" cy="234"/>
            </a:xfrm>
            <a:custGeom>
              <a:avLst/>
              <a:gdLst/>
              <a:ahLst/>
              <a:cxnLst>
                <a:cxn ang="0">
                  <a:pos x="0" y="0"/>
                </a:cxn>
                <a:cxn ang="0">
                  <a:pos x="0" y="0"/>
                </a:cxn>
                <a:cxn ang="0">
                  <a:pos x="0" y="0"/>
                </a:cxn>
                <a:cxn ang="0">
                  <a:pos x="0" y="0"/>
                </a:cxn>
                <a:cxn ang="0">
                  <a:pos x="0" y="0"/>
                </a:cxn>
              </a:cxnLst>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alpha val="100000"/>
                  </a:schemeClr>
                </a:gs>
                <a:gs pos="100000">
                  <a:schemeClr val="bg1">
                    <a:alpha val="100000"/>
                  </a:schemeClr>
                </a:gs>
              </a:gsLst>
              <a:lin ang="5400000" scaled="1"/>
              <a:tileRect/>
            </a:gradFill>
            <a:ln w="9525">
              <a:noFill/>
            </a:ln>
          </p:spPr>
          <p:txBody>
            <a:bodyPr/>
            <a:p>
              <a:endParaRPr lang="zh-CN" altLang="en-US"/>
            </a:p>
          </p:txBody>
        </p:sp>
        <p:sp>
          <p:nvSpPr>
            <p:cNvPr id="36914" name="Freeform 124"/>
            <p:cNvSpPr/>
            <p:nvPr/>
          </p:nvSpPr>
          <p:spPr>
            <a:xfrm flipH="1" flipV="1">
              <a:off x="2452" y="2912"/>
              <a:ext cx="342" cy="234"/>
            </a:xfrm>
            <a:custGeom>
              <a:avLst/>
              <a:gdLst/>
              <a:ahLst/>
              <a:cxnLst>
                <a:cxn ang="0">
                  <a:pos x="0" y="0"/>
                </a:cxn>
                <a:cxn ang="0">
                  <a:pos x="0" y="0"/>
                </a:cxn>
                <a:cxn ang="0">
                  <a:pos x="0" y="0"/>
                </a:cxn>
                <a:cxn ang="0">
                  <a:pos x="0" y="0"/>
                </a:cxn>
                <a:cxn ang="0">
                  <a:pos x="0" y="0"/>
                </a:cxn>
              </a:cxnLst>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alpha val="100000"/>
                  </a:schemeClr>
                </a:gs>
                <a:gs pos="100000">
                  <a:schemeClr val="bg1">
                    <a:alpha val="100000"/>
                  </a:schemeClr>
                </a:gs>
              </a:gsLst>
              <a:lin ang="5400000" scaled="1"/>
              <a:tileRect/>
            </a:gradFill>
            <a:ln w="9525">
              <a:noFill/>
            </a:ln>
          </p:spPr>
          <p:txBody>
            <a:bodyPr/>
            <a:p>
              <a:endParaRPr lang="zh-CN" altLang="en-US"/>
            </a:p>
          </p:txBody>
        </p:sp>
        <p:sp>
          <p:nvSpPr>
            <p:cNvPr id="36915" name="Freeform 125"/>
            <p:cNvSpPr/>
            <p:nvPr/>
          </p:nvSpPr>
          <p:spPr>
            <a:xfrm flipH="1" flipV="1">
              <a:off x="2855" y="2728"/>
              <a:ext cx="342" cy="285"/>
            </a:xfrm>
            <a:custGeom>
              <a:avLst/>
              <a:gdLst/>
              <a:ahLst/>
              <a:cxnLst>
                <a:cxn ang="0">
                  <a:pos x="0" y="0"/>
                </a:cxn>
                <a:cxn ang="0">
                  <a:pos x="0" y="0"/>
                </a:cxn>
                <a:cxn ang="0">
                  <a:pos x="0" y="0"/>
                </a:cxn>
                <a:cxn ang="0">
                  <a:pos x="0" y="0"/>
                </a:cxn>
                <a:cxn ang="0">
                  <a:pos x="0" y="0"/>
                </a:cxn>
              </a:cxnLst>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alpha val="100000"/>
                  </a:schemeClr>
                </a:gs>
                <a:gs pos="100000">
                  <a:schemeClr val="bg1">
                    <a:alpha val="100000"/>
                  </a:schemeClr>
                </a:gs>
              </a:gsLst>
              <a:lin ang="5400000" scaled="1"/>
              <a:tileRect/>
            </a:gradFill>
            <a:ln w="9525">
              <a:noFill/>
            </a:ln>
          </p:spPr>
          <p:txBody>
            <a:bodyPr/>
            <a:p>
              <a:endParaRPr lang="zh-CN" altLang="en-US"/>
            </a:p>
          </p:txBody>
        </p:sp>
        <p:grpSp>
          <p:nvGrpSpPr>
            <p:cNvPr id="36916" name="Group 126"/>
            <p:cNvGrpSpPr/>
            <p:nvPr/>
          </p:nvGrpSpPr>
          <p:grpSpPr>
            <a:xfrm>
              <a:off x="2886" y="1668"/>
              <a:ext cx="347" cy="285"/>
              <a:chOff x="2886" y="1668"/>
              <a:chExt cx="347" cy="285"/>
            </a:xfrm>
          </p:grpSpPr>
          <p:sp>
            <p:nvSpPr>
              <p:cNvPr id="36949" name="Rectangle 127"/>
              <p:cNvSpPr/>
              <p:nvPr/>
            </p:nvSpPr>
            <p:spPr>
              <a:xfrm>
                <a:off x="2886" y="1668"/>
                <a:ext cx="347" cy="28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a typeface="宋体" panose="02010600030101010101" pitchFamily="2" charset="-122"/>
                </a:endParaRPr>
              </a:p>
            </p:txBody>
          </p:sp>
          <p:sp>
            <p:nvSpPr>
              <p:cNvPr id="36950" name="Oval 128"/>
              <p:cNvSpPr/>
              <p:nvPr/>
            </p:nvSpPr>
            <p:spPr>
              <a:xfrm>
                <a:off x="2905" y="1674"/>
                <a:ext cx="314" cy="74"/>
              </a:xfrm>
              <a:prstGeom prst="ellipse">
                <a:avLst/>
              </a:prstGeom>
              <a:solidFill>
                <a:schemeClr val="bg1"/>
              </a:solidFill>
              <a:ln w="9525" cap="flat" cmpd="sng">
                <a:solidFill>
                  <a:schemeClr val="tx1"/>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a typeface="宋体" panose="02010600030101010101" pitchFamily="2" charset="-122"/>
                </a:endParaRPr>
              </a:p>
            </p:txBody>
          </p:sp>
          <p:sp>
            <p:nvSpPr>
              <p:cNvPr id="36951" name="Rectangle 129"/>
              <p:cNvSpPr/>
              <p:nvPr/>
            </p:nvSpPr>
            <p:spPr>
              <a:xfrm>
                <a:off x="2913" y="1785"/>
                <a:ext cx="300" cy="15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a typeface="宋体" panose="02010600030101010101" pitchFamily="2" charset="-122"/>
                </a:endParaRPr>
              </a:p>
            </p:txBody>
          </p:sp>
          <p:sp>
            <p:nvSpPr>
              <p:cNvPr id="36952" name="Line 130"/>
              <p:cNvSpPr/>
              <p:nvPr/>
            </p:nvSpPr>
            <p:spPr>
              <a:xfrm>
                <a:off x="3082" y="1811"/>
                <a:ext cx="1" cy="130"/>
              </a:xfrm>
              <a:prstGeom prst="line">
                <a:avLst/>
              </a:prstGeom>
              <a:ln w="9525" cap="flat" cmpd="sng">
                <a:solidFill>
                  <a:schemeClr val="tx1"/>
                </a:solidFill>
                <a:prstDash val="solid"/>
                <a:headEnd type="none" w="med" len="med"/>
                <a:tailEnd type="none" w="med" len="med"/>
              </a:ln>
            </p:spPr>
          </p:sp>
          <p:sp>
            <p:nvSpPr>
              <p:cNvPr id="36953" name="Line 131"/>
              <p:cNvSpPr/>
              <p:nvPr/>
            </p:nvSpPr>
            <p:spPr>
              <a:xfrm>
                <a:off x="2913" y="1842"/>
                <a:ext cx="300" cy="0"/>
              </a:xfrm>
              <a:prstGeom prst="line">
                <a:avLst/>
              </a:prstGeom>
              <a:ln w="9525" cap="flat" cmpd="sng">
                <a:solidFill>
                  <a:schemeClr val="tx1"/>
                </a:solidFill>
                <a:prstDash val="solid"/>
                <a:headEnd type="none" w="med" len="med"/>
                <a:tailEnd type="none" w="med" len="med"/>
              </a:ln>
            </p:spPr>
          </p:sp>
          <p:sp>
            <p:nvSpPr>
              <p:cNvPr id="36954" name="Line 132"/>
              <p:cNvSpPr/>
              <p:nvPr/>
            </p:nvSpPr>
            <p:spPr>
              <a:xfrm>
                <a:off x="2912" y="1812"/>
                <a:ext cx="300" cy="0"/>
              </a:xfrm>
              <a:prstGeom prst="line">
                <a:avLst/>
              </a:prstGeom>
              <a:ln w="9525" cap="flat" cmpd="sng">
                <a:solidFill>
                  <a:schemeClr val="tx1"/>
                </a:solidFill>
                <a:prstDash val="solid"/>
                <a:headEnd type="none" w="med" len="med"/>
                <a:tailEnd type="none" w="med" len="med"/>
              </a:ln>
            </p:spPr>
          </p:sp>
          <p:sp>
            <p:nvSpPr>
              <p:cNvPr id="36955" name="AutoShape 133"/>
              <p:cNvSpPr/>
              <p:nvPr/>
            </p:nvSpPr>
            <p:spPr>
              <a:xfrm rot="5400000">
                <a:off x="3051" y="1745"/>
                <a:ext cx="29" cy="41"/>
              </a:xfrm>
              <a:prstGeom prst="rightArrow">
                <a:avLst>
                  <a:gd name="adj1" fmla="val 51166"/>
                  <a:gd name="adj2" fmla="val 39736"/>
                </a:avLst>
              </a:prstGeom>
              <a:solidFill>
                <a:schemeClr val="accent2"/>
              </a:solidFill>
              <a:ln w="9525" cap="flat" cmpd="sng">
                <a:solidFill>
                  <a:schemeClr val="tx1"/>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a typeface="宋体" panose="02010600030101010101" pitchFamily="2" charset="-122"/>
                </a:endParaRPr>
              </a:p>
            </p:txBody>
          </p:sp>
        </p:grpSp>
        <p:grpSp>
          <p:nvGrpSpPr>
            <p:cNvPr id="36917" name="Group 134"/>
            <p:cNvGrpSpPr/>
            <p:nvPr/>
          </p:nvGrpSpPr>
          <p:grpSpPr>
            <a:xfrm>
              <a:off x="3524" y="1840"/>
              <a:ext cx="347" cy="285"/>
              <a:chOff x="2886" y="1668"/>
              <a:chExt cx="347" cy="285"/>
            </a:xfrm>
          </p:grpSpPr>
          <p:sp>
            <p:nvSpPr>
              <p:cNvPr id="36942" name="Rectangle 135"/>
              <p:cNvSpPr/>
              <p:nvPr/>
            </p:nvSpPr>
            <p:spPr>
              <a:xfrm>
                <a:off x="2886" y="1668"/>
                <a:ext cx="347" cy="28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a typeface="宋体" panose="02010600030101010101" pitchFamily="2" charset="-122"/>
                </a:endParaRPr>
              </a:p>
            </p:txBody>
          </p:sp>
          <p:sp>
            <p:nvSpPr>
              <p:cNvPr id="36943" name="Oval 136"/>
              <p:cNvSpPr/>
              <p:nvPr/>
            </p:nvSpPr>
            <p:spPr>
              <a:xfrm>
                <a:off x="2905" y="1674"/>
                <a:ext cx="314" cy="74"/>
              </a:xfrm>
              <a:prstGeom prst="ellipse">
                <a:avLst/>
              </a:prstGeom>
              <a:solidFill>
                <a:schemeClr val="bg1"/>
              </a:solidFill>
              <a:ln w="9525" cap="flat" cmpd="sng">
                <a:solidFill>
                  <a:schemeClr val="tx1"/>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a typeface="宋体" panose="02010600030101010101" pitchFamily="2" charset="-122"/>
                </a:endParaRPr>
              </a:p>
            </p:txBody>
          </p:sp>
          <p:sp>
            <p:nvSpPr>
              <p:cNvPr id="36944" name="Rectangle 137"/>
              <p:cNvSpPr/>
              <p:nvPr/>
            </p:nvSpPr>
            <p:spPr>
              <a:xfrm>
                <a:off x="2913" y="1785"/>
                <a:ext cx="300" cy="15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a typeface="宋体" panose="02010600030101010101" pitchFamily="2" charset="-122"/>
                </a:endParaRPr>
              </a:p>
            </p:txBody>
          </p:sp>
          <p:sp>
            <p:nvSpPr>
              <p:cNvPr id="36945" name="Line 138"/>
              <p:cNvSpPr/>
              <p:nvPr/>
            </p:nvSpPr>
            <p:spPr>
              <a:xfrm>
                <a:off x="3082" y="1811"/>
                <a:ext cx="1" cy="130"/>
              </a:xfrm>
              <a:prstGeom prst="line">
                <a:avLst/>
              </a:prstGeom>
              <a:ln w="9525" cap="flat" cmpd="sng">
                <a:solidFill>
                  <a:schemeClr val="tx1"/>
                </a:solidFill>
                <a:prstDash val="solid"/>
                <a:headEnd type="none" w="med" len="med"/>
                <a:tailEnd type="none" w="med" len="med"/>
              </a:ln>
            </p:spPr>
          </p:sp>
          <p:sp>
            <p:nvSpPr>
              <p:cNvPr id="36946" name="Line 139"/>
              <p:cNvSpPr/>
              <p:nvPr/>
            </p:nvSpPr>
            <p:spPr>
              <a:xfrm>
                <a:off x="2913" y="1842"/>
                <a:ext cx="300" cy="0"/>
              </a:xfrm>
              <a:prstGeom prst="line">
                <a:avLst/>
              </a:prstGeom>
              <a:ln w="9525" cap="flat" cmpd="sng">
                <a:solidFill>
                  <a:schemeClr val="tx1"/>
                </a:solidFill>
                <a:prstDash val="solid"/>
                <a:headEnd type="none" w="med" len="med"/>
                <a:tailEnd type="none" w="med" len="med"/>
              </a:ln>
            </p:spPr>
          </p:sp>
          <p:sp>
            <p:nvSpPr>
              <p:cNvPr id="36947" name="Line 140"/>
              <p:cNvSpPr/>
              <p:nvPr/>
            </p:nvSpPr>
            <p:spPr>
              <a:xfrm>
                <a:off x="2912" y="1812"/>
                <a:ext cx="300" cy="0"/>
              </a:xfrm>
              <a:prstGeom prst="line">
                <a:avLst/>
              </a:prstGeom>
              <a:ln w="9525" cap="flat" cmpd="sng">
                <a:solidFill>
                  <a:schemeClr val="tx1"/>
                </a:solidFill>
                <a:prstDash val="solid"/>
                <a:headEnd type="none" w="med" len="med"/>
                <a:tailEnd type="none" w="med" len="med"/>
              </a:ln>
            </p:spPr>
          </p:sp>
          <p:sp>
            <p:nvSpPr>
              <p:cNvPr id="36948" name="AutoShape 141"/>
              <p:cNvSpPr/>
              <p:nvPr/>
            </p:nvSpPr>
            <p:spPr>
              <a:xfrm rot="5400000">
                <a:off x="3051" y="1745"/>
                <a:ext cx="29" cy="41"/>
              </a:xfrm>
              <a:prstGeom prst="rightArrow">
                <a:avLst>
                  <a:gd name="adj1" fmla="val 51166"/>
                  <a:gd name="adj2" fmla="val 39736"/>
                </a:avLst>
              </a:prstGeom>
              <a:solidFill>
                <a:schemeClr val="accent2"/>
              </a:solidFill>
              <a:ln w="9525" cap="flat" cmpd="sng">
                <a:solidFill>
                  <a:schemeClr val="tx1"/>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a typeface="宋体" panose="02010600030101010101" pitchFamily="2" charset="-122"/>
                </a:endParaRPr>
              </a:p>
            </p:txBody>
          </p:sp>
        </p:grpSp>
        <p:grpSp>
          <p:nvGrpSpPr>
            <p:cNvPr id="36918" name="Group 142"/>
            <p:cNvGrpSpPr/>
            <p:nvPr/>
          </p:nvGrpSpPr>
          <p:grpSpPr>
            <a:xfrm>
              <a:off x="3291" y="3148"/>
              <a:ext cx="347" cy="285"/>
              <a:chOff x="2886" y="1668"/>
              <a:chExt cx="347" cy="285"/>
            </a:xfrm>
          </p:grpSpPr>
          <p:sp>
            <p:nvSpPr>
              <p:cNvPr id="36935" name="Rectangle 143"/>
              <p:cNvSpPr/>
              <p:nvPr/>
            </p:nvSpPr>
            <p:spPr>
              <a:xfrm>
                <a:off x="2886" y="1668"/>
                <a:ext cx="347" cy="28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a typeface="宋体" panose="02010600030101010101" pitchFamily="2" charset="-122"/>
                </a:endParaRPr>
              </a:p>
            </p:txBody>
          </p:sp>
          <p:sp>
            <p:nvSpPr>
              <p:cNvPr id="36936" name="Oval 144"/>
              <p:cNvSpPr/>
              <p:nvPr/>
            </p:nvSpPr>
            <p:spPr>
              <a:xfrm>
                <a:off x="2905" y="1674"/>
                <a:ext cx="314" cy="74"/>
              </a:xfrm>
              <a:prstGeom prst="ellipse">
                <a:avLst/>
              </a:prstGeom>
              <a:solidFill>
                <a:schemeClr val="bg1"/>
              </a:solidFill>
              <a:ln w="9525" cap="flat" cmpd="sng">
                <a:solidFill>
                  <a:schemeClr val="tx1"/>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a typeface="宋体" panose="02010600030101010101" pitchFamily="2" charset="-122"/>
                </a:endParaRPr>
              </a:p>
            </p:txBody>
          </p:sp>
          <p:sp>
            <p:nvSpPr>
              <p:cNvPr id="36937" name="Rectangle 145"/>
              <p:cNvSpPr/>
              <p:nvPr/>
            </p:nvSpPr>
            <p:spPr>
              <a:xfrm>
                <a:off x="2913" y="1785"/>
                <a:ext cx="300" cy="15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a typeface="宋体" panose="02010600030101010101" pitchFamily="2" charset="-122"/>
                </a:endParaRPr>
              </a:p>
            </p:txBody>
          </p:sp>
          <p:sp>
            <p:nvSpPr>
              <p:cNvPr id="36938" name="Line 146"/>
              <p:cNvSpPr/>
              <p:nvPr/>
            </p:nvSpPr>
            <p:spPr>
              <a:xfrm>
                <a:off x="3082" y="1811"/>
                <a:ext cx="1" cy="130"/>
              </a:xfrm>
              <a:prstGeom prst="line">
                <a:avLst/>
              </a:prstGeom>
              <a:ln w="9525" cap="flat" cmpd="sng">
                <a:solidFill>
                  <a:schemeClr val="tx1"/>
                </a:solidFill>
                <a:prstDash val="solid"/>
                <a:headEnd type="none" w="med" len="med"/>
                <a:tailEnd type="none" w="med" len="med"/>
              </a:ln>
            </p:spPr>
          </p:sp>
          <p:sp>
            <p:nvSpPr>
              <p:cNvPr id="36939" name="Line 147"/>
              <p:cNvSpPr/>
              <p:nvPr/>
            </p:nvSpPr>
            <p:spPr>
              <a:xfrm>
                <a:off x="2913" y="1842"/>
                <a:ext cx="300" cy="0"/>
              </a:xfrm>
              <a:prstGeom prst="line">
                <a:avLst/>
              </a:prstGeom>
              <a:ln w="9525" cap="flat" cmpd="sng">
                <a:solidFill>
                  <a:schemeClr val="tx1"/>
                </a:solidFill>
                <a:prstDash val="solid"/>
                <a:headEnd type="none" w="med" len="med"/>
                <a:tailEnd type="none" w="med" len="med"/>
              </a:ln>
            </p:spPr>
          </p:sp>
          <p:sp>
            <p:nvSpPr>
              <p:cNvPr id="36940" name="Line 148"/>
              <p:cNvSpPr/>
              <p:nvPr/>
            </p:nvSpPr>
            <p:spPr>
              <a:xfrm>
                <a:off x="2912" y="1812"/>
                <a:ext cx="300" cy="0"/>
              </a:xfrm>
              <a:prstGeom prst="line">
                <a:avLst/>
              </a:prstGeom>
              <a:ln w="9525" cap="flat" cmpd="sng">
                <a:solidFill>
                  <a:schemeClr val="tx1"/>
                </a:solidFill>
                <a:prstDash val="solid"/>
                <a:headEnd type="none" w="med" len="med"/>
                <a:tailEnd type="none" w="med" len="med"/>
              </a:ln>
            </p:spPr>
          </p:sp>
          <p:sp>
            <p:nvSpPr>
              <p:cNvPr id="36941" name="AutoShape 149"/>
              <p:cNvSpPr/>
              <p:nvPr/>
            </p:nvSpPr>
            <p:spPr>
              <a:xfrm rot="5400000">
                <a:off x="3051" y="1745"/>
                <a:ext cx="29" cy="41"/>
              </a:xfrm>
              <a:prstGeom prst="rightArrow">
                <a:avLst>
                  <a:gd name="adj1" fmla="val 51166"/>
                  <a:gd name="adj2" fmla="val 39736"/>
                </a:avLst>
              </a:prstGeom>
              <a:solidFill>
                <a:schemeClr val="accent2"/>
              </a:solidFill>
              <a:ln w="9525" cap="flat" cmpd="sng">
                <a:solidFill>
                  <a:schemeClr val="tx1"/>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a typeface="宋体" panose="02010600030101010101" pitchFamily="2" charset="-122"/>
                </a:endParaRPr>
              </a:p>
            </p:txBody>
          </p:sp>
        </p:grpSp>
        <p:grpSp>
          <p:nvGrpSpPr>
            <p:cNvPr id="36919" name="Group 150"/>
            <p:cNvGrpSpPr/>
            <p:nvPr/>
          </p:nvGrpSpPr>
          <p:grpSpPr>
            <a:xfrm>
              <a:off x="2853" y="3010"/>
              <a:ext cx="347" cy="285"/>
              <a:chOff x="2886" y="1668"/>
              <a:chExt cx="347" cy="285"/>
            </a:xfrm>
          </p:grpSpPr>
          <p:sp>
            <p:nvSpPr>
              <p:cNvPr id="36928" name="Rectangle 151"/>
              <p:cNvSpPr/>
              <p:nvPr/>
            </p:nvSpPr>
            <p:spPr>
              <a:xfrm>
                <a:off x="2886" y="1668"/>
                <a:ext cx="347" cy="28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a typeface="宋体" panose="02010600030101010101" pitchFamily="2" charset="-122"/>
                </a:endParaRPr>
              </a:p>
            </p:txBody>
          </p:sp>
          <p:sp>
            <p:nvSpPr>
              <p:cNvPr id="36929" name="Oval 152"/>
              <p:cNvSpPr/>
              <p:nvPr/>
            </p:nvSpPr>
            <p:spPr>
              <a:xfrm>
                <a:off x="2905" y="1674"/>
                <a:ext cx="314" cy="74"/>
              </a:xfrm>
              <a:prstGeom prst="ellipse">
                <a:avLst/>
              </a:prstGeom>
              <a:solidFill>
                <a:schemeClr val="bg1"/>
              </a:solidFill>
              <a:ln w="9525" cap="flat" cmpd="sng">
                <a:solidFill>
                  <a:schemeClr val="tx1"/>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a typeface="宋体" panose="02010600030101010101" pitchFamily="2" charset="-122"/>
                </a:endParaRPr>
              </a:p>
            </p:txBody>
          </p:sp>
          <p:sp>
            <p:nvSpPr>
              <p:cNvPr id="36930" name="Rectangle 153"/>
              <p:cNvSpPr/>
              <p:nvPr/>
            </p:nvSpPr>
            <p:spPr>
              <a:xfrm>
                <a:off x="2913" y="1785"/>
                <a:ext cx="300" cy="15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a typeface="宋体" panose="02010600030101010101" pitchFamily="2" charset="-122"/>
                </a:endParaRPr>
              </a:p>
            </p:txBody>
          </p:sp>
          <p:sp>
            <p:nvSpPr>
              <p:cNvPr id="36931" name="Line 154"/>
              <p:cNvSpPr/>
              <p:nvPr/>
            </p:nvSpPr>
            <p:spPr>
              <a:xfrm>
                <a:off x="3082" y="1811"/>
                <a:ext cx="1" cy="130"/>
              </a:xfrm>
              <a:prstGeom prst="line">
                <a:avLst/>
              </a:prstGeom>
              <a:ln w="9525" cap="flat" cmpd="sng">
                <a:solidFill>
                  <a:schemeClr val="tx1"/>
                </a:solidFill>
                <a:prstDash val="solid"/>
                <a:headEnd type="none" w="med" len="med"/>
                <a:tailEnd type="none" w="med" len="med"/>
              </a:ln>
            </p:spPr>
          </p:sp>
          <p:sp>
            <p:nvSpPr>
              <p:cNvPr id="36932" name="Line 155"/>
              <p:cNvSpPr/>
              <p:nvPr/>
            </p:nvSpPr>
            <p:spPr>
              <a:xfrm>
                <a:off x="2913" y="1842"/>
                <a:ext cx="300" cy="0"/>
              </a:xfrm>
              <a:prstGeom prst="line">
                <a:avLst/>
              </a:prstGeom>
              <a:ln w="9525" cap="flat" cmpd="sng">
                <a:solidFill>
                  <a:schemeClr val="tx1"/>
                </a:solidFill>
                <a:prstDash val="solid"/>
                <a:headEnd type="none" w="med" len="med"/>
                <a:tailEnd type="none" w="med" len="med"/>
              </a:ln>
            </p:spPr>
          </p:sp>
          <p:sp>
            <p:nvSpPr>
              <p:cNvPr id="36933" name="Line 156"/>
              <p:cNvSpPr/>
              <p:nvPr/>
            </p:nvSpPr>
            <p:spPr>
              <a:xfrm>
                <a:off x="2912" y="1812"/>
                <a:ext cx="300" cy="0"/>
              </a:xfrm>
              <a:prstGeom prst="line">
                <a:avLst/>
              </a:prstGeom>
              <a:ln w="9525" cap="flat" cmpd="sng">
                <a:solidFill>
                  <a:schemeClr val="tx1"/>
                </a:solidFill>
                <a:prstDash val="solid"/>
                <a:headEnd type="none" w="med" len="med"/>
                <a:tailEnd type="none" w="med" len="med"/>
              </a:ln>
            </p:spPr>
          </p:sp>
          <p:sp>
            <p:nvSpPr>
              <p:cNvPr id="36934" name="AutoShape 157"/>
              <p:cNvSpPr/>
              <p:nvPr/>
            </p:nvSpPr>
            <p:spPr>
              <a:xfrm rot="5400000">
                <a:off x="3051" y="1745"/>
                <a:ext cx="29" cy="41"/>
              </a:xfrm>
              <a:prstGeom prst="rightArrow">
                <a:avLst>
                  <a:gd name="adj1" fmla="val 51166"/>
                  <a:gd name="adj2" fmla="val 39736"/>
                </a:avLst>
              </a:prstGeom>
              <a:solidFill>
                <a:schemeClr val="accent2"/>
              </a:solidFill>
              <a:ln w="9525" cap="flat" cmpd="sng">
                <a:solidFill>
                  <a:schemeClr val="tx1"/>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a typeface="宋体" panose="02010600030101010101" pitchFamily="2" charset="-122"/>
                </a:endParaRPr>
              </a:p>
            </p:txBody>
          </p:sp>
        </p:grpSp>
        <p:grpSp>
          <p:nvGrpSpPr>
            <p:cNvPr id="36920" name="Group 158"/>
            <p:cNvGrpSpPr/>
            <p:nvPr/>
          </p:nvGrpSpPr>
          <p:grpSpPr>
            <a:xfrm>
              <a:off x="2440" y="3131"/>
              <a:ext cx="347" cy="285"/>
              <a:chOff x="2886" y="1668"/>
              <a:chExt cx="347" cy="285"/>
            </a:xfrm>
          </p:grpSpPr>
          <p:sp>
            <p:nvSpPr>
              <p:cNvPr id="36921" name="Rectangle 159"/>
              <p:cNvSpPr/>
              <p:nvPr/>
            </p:nvSpPr>
            <p:spPr>
              <a:xfrm>
                <a:off x="2886" y="1668"/>
                <a:ext cx="347" cy="28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a typeface="宋体" panose="02010600030101010101" pitchFamily="2" charset="-122"/>
                </a:endParaRPr>
              </a:p>
            </p:txBody>
          </p:sp>
          <p:sp>
            <p:nvSpPr>
              <p:cNvPr id="36922" name="Oval 160"/>
              <p:cNvSpPr/>
              <p:nvPr/>
            </p:nvSpPr>
            <p:spPr>
              <a:xfrm>
                <a:off x="2905" y="1674"/>
                <a:ext cx="314" cy="74"/>
              </a:xfrm>
              <a:prstGeom prst="ellipse">
                <a:avLst/>
              </a:prstGeom>
              <a:solidFill>
                <a:schemeClr val="bg1"/>
              </a:solidFill>
              <a:ln w="9525" cap="flat" cmpd="sng">
                <a:solidFill>
                  <a:schemeClr val="tx1"/>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a typeface="宋体" panose="02010600030101010101" pitchFamily="2" charset="-122"/>
                </a:endParaRPr>
              </a:p>
            </p:txBody>
          </p:sp>
          <p:sp>
            <p:nvSpPr>
              <p:cNvPr id="36923" name="Rectangle 161"/>
              <p:cNvSpPr/>
              <p:nvPr/>
            </p:nvSpPr>
            <p:spPr>
              <a:xfrm>
                <a:off x="2913" y="1785"/>
                <a:ext cx="300" cy="15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a typeface="宋体" panose="02010600030101010101" pitchFamily="2" charset="-122"/>
                </a:endParaRPr>
              </a:p>
            </p:txBody>
          </p:sp>
          <p:sp>
            <p:nvSpPr>
              <p:cNvPr id="36924" name="Line 162"/>
              <p:cNvSpPr/>
              <p:nvPr/>
            </p:nvSpPr>
            <p:spPr>
              <a:xfrm>
                <a:off x="3082" y="1811"/>
                <a:ext cx="1" cy="130"/>
              </a:xfrm>
              <a:prstGeom prst="line">
                <a:avLst/>
              </a:prstGeom>
              <a:ln w="9525" cap="flat" cmpd="sng">
                <a:solidFill>
                  <a:schemeClr val="tx1"/>
                </a:solidFill>
                <a:prstDash val="solid"/>
                <a:headEnd type="none" w="med" len="med"/>
                <a:tailEnd type="none" w="med" len="med"/>
              </a:ln>
            </p:spPr>
          </p:sp>
          <p:sp>
            <p:nvSpPr>
              <p:cNvPr id="36925" name="Line 163"/>
              <p:cNvSpPr/>
              <p:nvPr/>
            </p:nvSpPr>
            <p:spPr>
              <a:xfrm>
                <a:off x="2913" y="1842"/>
                <a:ext cx="300" cy="0"/>
              </a:xfrm>
              <a:prstGeom prst="line">
                <a:avLst/>
              </a:prstGeom>
              <a:ln w="9525" cap="flat" cmpd="sng">
                <a:solidFill>
                  <a:schemeClr val="tx1"/>
                </a:solidFill>
                <a:prstDash val="solid"/>
                <a:headEnd type="none" w="med" len="med"/>
                <a:tailEnd type="none" w="med" len="med"/>
              </a:ln>
            </p:spPr>
          </p:sp>
          <p:sp>
            <p:nvSpPr>
              <p:cNvPr id="36926" name="Line 164"/>
              <p:cNvSpPr/>
              <p:nvPr/>
            </p:nvSpPr>
            <p:spPr>
              <a:xfrm>
                <a:off x="2912" y="1812"/>
                <a:ext cx="300" cy="0"/>
              </a:xfrm>
              <a:prstGeom prst="line">
                <a:avLst/>
              </a:prstGeom>
              <a:ln w="9525" cap="flat" cmpd="sng">
                <a:solidFill>
                  <a:schemeClr val="tx1"/>
                </a:solidFill>
                <a:prstDash val="solid"/>
                <a:headEnd type="none" w="med" len="med"/>
                <a:tailEnd type="none" w="med" len="med"/>
              </a:ln>
            </p:spPr>
          </p:sp>
          <p:sp>
            <p:nvSpPr>
              <p:cNvPr id="36927" name="AutoShape 165"/>
              <p:cNvSpPr/>
              <p:nvPr/>
            </p:nvSpPr>
            <p:spPr>
              <a:xfrm rot="5400000">
                <a:off x="3051" y="1745"/>
                <a:ext cx="29" cy="41"/>
              </a:xfrm>
              <a:prstGeom prst="rightArrow">
                <a:avLst>
                  <a:gd name="adj1" fmla="val 51166"/>
                  <a:gd name="adj2" fmla="val 39736"/>
                </a:avLst>
              </a:prstGeom>
              <a:solidFill>
                <a:schemeClr val="accent2"/>
              </a:solidFill>
              <a:ln w="9525" cap="flat" cmpd="sng">
                <a:solidFill>
                  <a:schemeClr val="tx1"/>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a typeface="宋体" panose="02010600030101010101" pitchFamily="2" charset="-122"/>
                </a:endParaRPr>
              </a:p>
            </p:txBody>
          </p:sp>
        </p:grpSp>
      </p:grpSp>
      <p:sp>
        <p:nvSpPr>
          <p:cNvPr id="36870" name="Text Box 168"/>
          <p:cNvSpPr txBox="1"/>
          <p:nvPr/>
        </p:nvSpPr>
        <p:spPr>
          <a:xfrm>
            <a:off x="0" y="214313"/>
            <a:ext cx="9144000" cy="762000"/>
          </a:xfrm>
          <a:prstGeom prst="rect">
            <a:avLst/>
          </a:prstGeom>
          <a:noFill/>
          <a:ln w="9525">
            <a:noFill/>
          </a:ln>
        </p:spPr>
        <p:txBody>
          <a:bodyPr>
            <a:spAutoFit/>
          </a:bodyPr>
          <a:p>
            <a:pPr algn="ctr" eaLnBrk="1" hangingPunct="1">
              <a:spcBef>
                <a:spcPct val="50000"/>
              </a:spcBef>
            </a:pPr>
            <a:r>
              <a:rPr lang="en-US" altLang="zh-CN" b="1" dirty="0">
                <a:latin typeface="Times New Roman" panose="02020603050405020304" pitchFamily="18" charset="0"/>
                <a:ea typeface="宋体" panose="02010600030101010101" pitchFamily="2" charset="-122"/>
              </a:rPr>
              <a:t>Forwarding vs. Routing</a:t>
            </a:r>
            <a:endParaRPr lang="zh-CN" altLang="en-US" b="1" dirty="0">
              <a:latin typeface="Times New Roman" panose="02020603050405020304" pitchFamily="18" charset="0"/>
              <a:ea typeface="宋体" panose="02010600030101010101" pitchFamily="2" charset="-122"/>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ABD981A2-D2F8-42D1-BCF7-28E8E113E408}"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7"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Network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28676"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28677" name="Rectangle 2"/>
          <p:cNvSpPr>
            <a:spLocks noGrp="1"/>
          </p:cNvSpPr>
          <p:nvPr>
            <p:ph type="title"/>
          </p:nvPr>
        </p:nvSpPr>
        <p:spPr/>
        <p:txBody>
          <a:bodyPr vert="horz" wrap="square" lIns="91440" tIns="45720" rIns="91440" bIns="45720" anchor="ctr" anchorCtr="0"/>
          <a:p>
            <a:pPr eaLnBrk="1" hangingPunct="1"/>
            <a:r>
              <a:rPr lang="en-US" altLang="zh-CN" b="1" dirty="0">
                <a:ea typeface="宋体" panose="02010600030101010101" pitchFamily="2" charset="-122"/>
              </a:rPr>
              <a:t>Routing Algorithms</a:t>
            </a:r>
            <a:r>
              <a:rPr lang="zh-CN" altLang="en-US" b="1" dirty="0">
                <a:ea typeface="黑体" panose="02010609060101010101" pitchFamily="49" charset="-122"/>
              </a:rPr>
              <a:t>路由算法</a:t>
            </a:r>
            <a:endParaRPr lang="zh-CN" altLang="en-US" b="1" dirty="0">
              <a:ea typeface="黑体" panose="02010609060101010101" pitchFamily="49" charset="-122"/>
            </a:endParaRPr>
          </a:p>
        </p:txBody>
      </p:sp>
      <p:sp>
        <p:nvSpPr>
          <p:cNvPr id="28678" name="Rectangle 3"/>
          <p:cNvSpPr>
            <a:spLocks noGrp="1"/>
          </p:cNvSpPr>
          <p:nvPr>
            <p:ph idx="1"/>
          </p:nvPr>
        </p:nvSpPr>
        <p:spPr>
          <a:xfrm>
            <a:off x="704850" y="1382713"/>
            <a:ext cx="8148638" cy="5235575"/>
          </a:xfrm>
        </p:spPr>
        <p:txBody>
          <a:bodyPr vert="horz" wrap="square" lIns="91440" tIns="45720" rIns="91440" bIns="45720" anchor="t" anchorCtr="0"/>
          <a:p>
            <a:pPr eaLnBrk="1" hangingPunct="1">
              <a:spcBef>
                <a:spcPct val="30000"/>
              </a:spcBef>
              <a:spcAft>
                <a:spcPct val="30000"/>
              </a:spcAft>
              <a:buFontTx/>
              <a:buBlip>
                <a:blip r:embed="rId1"/>
              </a:buBlip>
            </a:pPr>
            <a:r>
              <a:rPr lang="en-US" altLang="zh-CN" sz="3200" b="1" dirty="0">
                <a:ea typeface="宋体" panose="02010600030101010101" pitchFamily="2" charset="-122"/>
              </a:rPr>
              <a:t>The main function of the network layer is </a:t>
            </a:r>
            <a:r>
              <a:rPr lang="en-US" altLang="zh-CN" sz="3200" b="1" dirty="0">
                <a:solidFill>
                  <a:srgbClr val="FF0000"/>
                </a:solidFill>
                <a:ea typeface="宋体" panose="02010600030101010101" pitchFamily="2" charset="-122"/>
              </a:rPr>
              <a:t>routing</a:t>
            </a:r>
            <a:r>
              <a:rPr lang="en-US" altLang="zh-CN" sz="3200" b="1" dirty="0">
                <a:ea typeface="宋体" panose="02010600030101010101" pitchFamily="2" charset="-122"/>
              </a:rPr>
              <a:t> packets from the source machine to the destination machine.</a:t>
            </a:r>
            <a:endParaRPr lang="en-US" altLang="zh-CN" sz="3200" b="1" dirty="0">
              <a:ea typeface="宋体" panose="02010600030101010101" pitchFamily="2" charset="-122"/>
            </a:endParaRPr>
          </a:p>
          <a:p>
            <a:pPr eaLnBrk="1" hangingPunct="1">
              <a:spcBef>
                <a:spcPct val="0"/>
              </a:spcBef>
              <a:buFontTx/>
              <a:buBlip>
                <a:blip r:embed="rId1"/>
              </a:buBlip>
            </a:pPr>
            <a:r>
              <a:rPr lang="en-US" altLang="zh-CN" sz="3200" b="1" dirty="0">
                <a:solidFill>
                  <a:srgbClr val="FF0000"/>
                </a:solidFill>
                <a:ea typeface="宋体" panose="02010600030101010101" pitchFamily="2" charset="-122"/>
              </a:rPr>
              <a:t>Routing</a:t>
            </a:r>
            <a:r>
              <a:rPr lang="en-US" altLang="zh-CN" sz="3200" b="1" dirty="0">
                <a:ea typeface="宋体" panose="02010600030101010101" pitchFamily="2" charset="-122"/>
              </a:rPr>
              <a:t> involves the </a:t>
            </a:r>
            <a:endParaRPr lang="en-US" altLang="zh-CN" sz="3200" b="1" dirty="0">
              <a:ea typeface="宋体" panose="02010600030101010101" pitchFamily="2" charset="-122"/>
            </a:endParaRPr>
          </a:p>
          <a:p>
            <a:pPr lvl="1" eaLnBrk="1" hangingPunct="1">
              <a:spcBef>
                <a:spcPct val="0"/>
              </a:spcBef>
              <a:buNone/>
            </a:pPr>
            <a:r>
              <a:rPr lang="en-US" altLang="zh-CN" sz="3600" b="1" dirty="0">
                <a:ea typeface="宋体" panose="02010600030101010101" pitchFamily="2" charset="-122"/>
              </a:rPr>
              <a:t> selection of the </a:t>
            </a:r>
            <a:endParaRPr lang="en-US" altLang="zh-CN" sz="3600" b="1" dirty="0">
              <a:ea typeface="宋体" panose="02010600030101010101" pitchFamily="2" charset="-122"/>
            </a:endParaRPr>
          </a:p>
          <a:p>
            <a:pPr lvl="1" eaLnBrk="1" hangingPunct="1">
              <a:spcBef>
                <a:spcPct val="0"/>
              </a:spcBef>
              <a:buNone/>
            </a:pPr>
            <a:r>
              <a:rPr lang="en-US" altLang="zh-CN" sz="3600" b="1" dirty="0">
                <a:ea typeface="宋体" panose="02010600030101010101" pitchFamily="2" charset="-122"/>
              </a:rPr>
              <a:t> paths for the </a:t>
            </a:r>
            <a:endParaRPr lang="en-US" altLang="zh-CN" sz="3600" b="1" dirty="0">
              <a:ea typeface="宋体" panose="02010600030101010101" pitchFamily="2" charset="-122"/>
            </a:endParaRPr>
          </a:p>
          <a:p>
            <a:pPr lvl="1" eaLnBrk="1" hangingPunct="1">
              <a:spcBef>
                <a:spcPct val="0"/>
              </a:spcBef>
              <a:buNone/>
            </a:pPr>
            <a:r>
              <a:rPr lang="en-US" altLang="zh-CN" sz="3600" b="1" dirty="0">
                <a:ea typeface="宋体" panose="02010600030101010101" pitchFamily="2" charset="-122"/>
              </a:rPr>
              <a:t> packets</a:t>
            </a:r>
            <a:endParaRPr lang="en-US" altLang="zh-CN" sz="3600" b="1" dirty="0">
              <a:ea typeface="宋体" panose="02010600030101010101" pitchFamily="2" charset="-122"/>
            </a:endParaRPr>
          </a:p>
        </p:txBody>
      </p:sp>
      <p:grpSp>
        <p:nvGrpSpPr>
          <p:cNvPr id="11301" name="Group 37"/>
          <p:cNvGrpSpPr/>
          <p:nvPr/>
        </p:nvGrpSpPr>
        <p:grpSpPr>
          <a:xfrm>
            <a:off x="4262438" y="3159125"/>
            <a:ext cx="4384675" cy="3054350"/>
            <a:chOff x="1039" y="2095"/>
            <a:chExt cx="3736" cy="2053"/>
          </a:xfrm>
        </p:grpSpPr>
        <p:sp>
          <p:nvSpPr>
            <p:cNvPr id="28680" name="Cloud"/>
            <p:cNvSpPr>
              <a:spLocks noChangeAspect="1" noEditPoints="1"/>
            </p:cNvSpPr>
            <p:nvPr/>
          </p:nvSpPr>
          <p:spPr>
            <a:xfrm>
              <a:off x="1629" y="2095"/>
              <a:ext cx="2699" cy="1721"/>
            </a:xfrm>
            <a:custGeom>
              <a:avLst/>
              <a:gdLst>
                <a:gd name="txL" fmla="*/ 2977 w 21600"/>
                <a:gd name="txT" fmla="*/ 3263 h 21600"/>
                <a:gd name="txR" fmla="*/ 17086 w 21600"/>
                <a:gd name="txB" fmla="*/ 17333 h 21600"/>
              </a:gdLst>
              <a:ahLst/>
              <a:cxnLst>
                <a:cxn ang="0">
                  <a:pos x="0" y="0"/>
                </a:cxn>
                <a:cxn ang="0">
                  <a:pos x="0" y="0"/>
                </a:cxn>
                <a:cxn ang="0">
                  <a:pos x="0" y="0"/>
                </a:cxn>
                <a:cxn ang="0">
                  <a:pos x="0" y="0"/>
                </a:cxn>
              </a:cxnLst>
              <a:rect l="txL" t="txT" r="txR" b="txB"/>
              <a:pathLst>
                <a:path w="21600" h="2160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a:moveTo>
                    <a:pt x="1074" y="12702"/>
                  </a:moveTo>
                  <a:cubicBezTo>
                    <a:pt x="1407" y="12969"/>
                    <a:pt x="1786" y="13110"/>
                    <a:pt x="2172" y="13110"/>
                  </a:cubicBezTo>
                  <a:cubicBezTo>
                    <a:pt x="2228" y="13109"/>
                    <a:pt x="2285" y="13107"/>
                    <a:pt x="2341" y="13101"/>
                  </a:cubicBezTo>
                </a:path>
                <a:path w="21600" h="21600" fill="none">
                  <a:moveTo>
                    <a:pt x="2909" y="17629"/>
                  </a:moveTo>
                  <a:cubicBezTo>
                    <a:pt x="3099" y="17599"/>
                    <a:pt x="3285" y="17535"/>
                    <a:pt x="3463" y="17439"/>
                  </a:cubicBezTo>
                </a:path>
                <a:path w="21600" h="21600" fill="none">
                  <a:moveTo>
                    <a:pt x="7895" y="18680"/>
                  </a:moveTo>
                  <a:cubicBezTo>
                    <a:pt x="7983" y="18985"/>
                    <a:pt x="8095" y="19277"/>
                    <a:pt x="8229" y="19550"/>
                  </a:cubicBezTo>
                </a:path>
                <a:path w="21600" h="21600" fill="none">
                  <a:moveTo>
                    <a:pt x="14267" y="18324"/>
                  </a:moveTo>
                  <a:cubicBezTo>
                    <a:pt x="14336" y="18013"/>
                    <a:pt x="14380" y="17693"/>
                    <a:pt x="14400" y="17370"/>
                  </a:cubicBezTo>
                </a:path>
                <a:path w="21600" h="21600" fill="none">
                  <a:moveTo>
                    <a:pt x="18694" y="15045"/>
                  </a:moveTo>
                  <a:cubicBezTo>
                    <a:pt x="18694" y="15034"/>
                    <a:pt x="18695" y="15024"/>
                    <a:pt x="18695" y="15013"/>
                  </a:cubicBezTo>
                  <a:cubicBezTo>
                    <a:pt x="18695" y="13508"/>
                    <a:pt x="18063" y="12136"/>
                    <a:pt x="17069" y="11477"/>
                  </a:cubicBezTo>
                </a:path>
                <a:path w="21600" h="21600" fill="none">
                  <a:moveTo>
                    <a:pt x="20165" y="8999"/>
                  </a:moveTo>
                  <a:cubicBezTo>
                    <a:pt x="20479" y="8635"/>
                    <a:pt x="20726" y="8177"/>
                    <a:pt x="20889" y="7661"/>
                  </a:cubicBezTo>
                </a:path>
                <a:path w="21600" h="21600" fill="none">
                  <a:moveTo>
                    <a:pt x="19186" y="3344"/>
                  </a:moveTo>
                  <a:cubicBezTo>
                    <a:pt x="19186" y="3328"/>
                    <a:pt x="19187" y="3313"/>
                    <a:pt x="19187" y="3297"/>
                  </a:cubicBezTo>
                  <a:cubicBezTo>
                    <a:pt x="19187" y="3101"/>
                    <a:pt x="19174" y="2905"/>
                    <a:pt x="19148" y="2712"/>
                  </a:cubicBezTo>
                </a:path>
                <a:path w="21600" h="21600" fill="none">
                  <a:moveTo>
                    <a:pt x="14905" y="1165"/>
                  </a:moveTo>
                  <a:cubicBezTo>
                    <a:pt x="14754" y="1408"/>
                    <a:pt x="14629" y="1679"/>
                    <a:pt x="14535" y="1971"/>
                  </a:cubicBezTo>
                </a:path>
                <a:path w="21600" h="21600" fill="none">
                  <a:moveTo>
                    <a:pt x="11221" y="1645"/>
                  </a:moveTo>
                  <a:cubicBezTo>
                    <a:pt x="11140" y="1866"/>
                    <a:pt x="11080" y="2099"/>
                    <a:pt x="11041" y="2340"/>
                  </a:cubicBezTo>
                </a:path>
                <a:path w="21600" h="21600" fill="none">
                  <a:moveTo>
                    <a:pt x="7645" y="3276"/>
                  </a:moveTo>
                  <a:cubicBezTo>
                    <a:pt x="7449" y="3016"/>
                    <a:pt x="7231" y="2790"/>
                    <a:pt x="6995" y="2602"/>
                  </a:cubicBezTo>
                </a:path>
                <a:path w="21600" h="21600" fill="none">
                  <a:moveTo>
                    <a:pt x="1942" y="7186"/>
                  </a:moveTo>
                  <a:cubicBezTo>
                    <a:pt x="1966" y="7426"/>
                    <a:pt x="2004" y="7663"/>
                    <a:pt x="2056" y="7895"/>
                  </a:cubicBezTo>
                </a:path>
              </a:pathLst>
            </a:custGeom>
            <a:noFill/>
            <a:ln w="9525" cap="flat" cmpd="sng">
              <a:solidFill>
                <a:srgbClr val="000000">
                  <a:alpha val="100000"/>
                </a:srgbClr>
              </a:solidFill>
              <a:prstDash val="solid"/>
              <a:miter lim="800000"/>
              <a:headEnd type="none" w="med" len="med"/>
              <a:tailEnd type="none" w="med" len="med"/>
            </a:ln>
            <a:effectLst>
              <a:outerShdw dist="107763" dir="2699999" algn="ctr" rotWithShape="0">
                <a:srgbClr val="808080">
                  <a:alpha val="100000"/>
                </a:srgbClr>
              </a:outerShdw>
            </a:effectLst>
          </p:spPr>
          <p:txBody>
            <a:bodyPr/>
            <a:p>
              <a:endParaRPr lang="zh-CN" altLang="en-US"/>
            </a:p>
          </p:txBody>
        </p:sp>
        <p:sp>
          <p:nvSpPr>
            <p:cNvPr id="28681" name="computr3"/>
            <p:cNvSpPr>
              <a:spLocks noEditPoints="1"/>
            </p:cNvSpPr>
            <p:nvPr/>
          </p:nvSpPr>
          <p:spPr>
            <a:xfrm>
              <a:off x="4291" y="3600"/>
              <a:ext cx="369" cy="246"/>
            </a:xfrm>
            <a:custGeom>
              <a:avLst/>
              <a:gdLst>
                <a:gd name="txL" fmla="*/ 7785 w 21600"/>
                <a:gd name="txT" fmla="*/ 2546 h 21600"/>
                <a:gd name="txR" fmla="*/ 16332 w 21600"/>
                <a:gd name="txB" fmla="*/ 11766 h 21600"/>
              </a:gdLst>
              <a:ahLst/>
              <a:cxnLst>
                <a:cxn ang="0">
                  <a:pos x="0" y="0"/>
                </a:cxn>
                <a:cxn ang="0">
                  <a:pos x="0" y="0"/>
                </a:cxn>
                <a:cxn ang="0">
                  <a:pos x="0" y="0"/>
                </a:cxn>
                <a:cxn ang="0">
                  <a:pos x="0" y="0"/>
                </a:cxn>
              </a:cxnLst>
              <a:rect l="txL" t="txT" r="txR" b="txB"/>
              <a:pathLst>
                <a:path w="21600" h="21600">
                  <a:moveTo>
                    <a:pt x="18250" y="17743"/>
                  </a:moveTo>
                  <a:lnTo>
                    <a:pt x="17557" y="16971"/>
                  </a:lnTo>
                  <a:lnTo>
                    <a:pt x="5429" y="16971"/>
                  </a:lnTo>
                  <a:lnTo>
                    <a:pt x="4736" y="17743"/>
                  </a:lnTo>
                  <a:lnTo>
                    <a:pt x="18250" y="17743"/>
                  </a:lnTo>
                  <a:close/>
                </a:path>
                <a:path w="21600" h="21600">
                  <a:moveTo>
                    <a:pt x="18250" y="17743"/>
                  </a:moveTo>
                  <a:moveTo>
                    <a:pt x="19405" y="19131"/>
                  </a:moveTo>
                  <a:lnTo>
                    <a:pt x="18712" y="18360"/>
                  </a:lnTo>
                  <a:lnTo>
                    <a:pt x="4274" y="18360"/>
                  </a:lnTo>
                  <a:lnTo>
                    <a:pt x="3581" y="19131"/>
                  </a:lnTo>
                  <a:lnTo>
                    <a:pt x="19405" y="19131"/>
                  </a:lnTo>
                  <a:close/>
                </a:path>
                <a:path w="21600" h="21600">
                  <a:moveTo>
                    <a:pt x="19405" y="19131"/>
                  </a:moveTo>
                  <a:moveTo>
                    <a:pt x="20560" y="20520"/>
                  </a:moveTo>
                  <a:lnTo>
                    <a:pt x="19867" y="19749"/>
                  </a:lnTo>
                  <a:lnTo>
                    <a:pt x="3119" y="19749"/>
                  </a:lnTo>
                  <a:lnTo>
                    <a:pt x="2426" y="20520"/>
                  </a:lnTo>
                  <a:lnTo>
                    <a:pt x="20560" y="20520"/>
                  </a:lnTo>
                  <a:close/>
                </a:path>
                <a:path w="21600" h="2160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a:moveTo>
                    <a:pt x="7624" y="2314"/>
                  </a:moveTo>
                  <a:moveTo>
                    <a:pt x="16402" y="2314"/>
                  </a:moveTo>
                  <a:lnTo>
                    <a:pt x="16402" y="11880"/>
                  </a:lnTo>
                  <a:lnTo>
                    <a:pt x="7624" y="11880"/>
                  </a:lnTo>
                  <a:lnTo>
                    <a:pt x="7624" y="2314"/>
                  </a:lnTo>
                  <a:lnTo>
                    <a:pt x="16402" y="2314"/>
                  </a:lnTo>
                  <a:close/>
                </a:path>
                <a:path w="21600" h="21600">
                  <a:moveTo>
                    <a:pt x="578" y="4011"/>
                  </a:moveTo>
                  <a:moveTo>
                    <a:pt x="4043" y="4011"/>
                  </a:moveTo>
                  <a:lnTo>
                    <a:pt x="4043" y="4320"/>
                  </a:lnTo>
                  <a:lnTo>
                    <a:pt x="578" y="4320"/>
                  </a:lnTo>
                  <a:lnTo>
                    <a:pt x="578" y="4011"/>
                  </a:lnTo>
                  <a:lnTo>
                    <a:pt x="4043" y="4011"/>
                  </a:lnTo>
                  <a:close/>
                  <a:moveTo>
                    <a:pt x="7624" y="14194"/>
                  </a:moveTo>
                  <a:lnTo>
                    <a:pt x="16402" y="14194"/>
                  </a:lnTo>
                  <a:lnTo>
                    <a:pt x="16402" y="16200"/>
                  </a:lnTo>
                  <a:lnTo>
                    <a:pt x="7624" y="16200"/>
                  </a:lnTo>
                </a:path>
              </a:pathLst>
            </a:custGeom>
            <a:solidFill>
              <a:srgbClr val="FFFFCC">
                <a:alpha val="100000"/>
              </a:srgbClr>
            </a:solidFill>
            <a:ln w="9525" cap="flat" cmpd="sng">
              <a:solidFill>
                <a:srgbClr val="000000">
                  <a:alpha val="100000"/>
                </a:srgbClr>
              </a:solidFill>
              <a:prstDash val="solid"/>
              <a:miter lim="800000"/>
              <a:headEnd type="none" w="med" len="med"/>
              <a:tailEnd type="none" w="med" len="med"/>
            </a:ln>
          </p:spPr>
          <p:txBody>
            <a:bodyPr/>
            <a:p>
              <a:endParaRPr lang="zh-CN" altLang="en-US"/>
            </a:p>
          </p:txBody>
        </p:sp>
        <p:sp>
          <p:nvSpPr>
            <p:cNvPr id="28682" name="computr3"/>
            <p:cNvSpPr>
              <a:spLocks noEditPoints="1"/>
            </p:cNvSpPr>
            <p:nvPr/>
          </p:nvSpPr>
          <p:spPr>
            <a:xfrm>
              <a:off x="1039" y="2844"/>
              <a:ext cx="369" cy="246"/>
            </a:xfrm>
            <a:custGeom>
              <a:avLst/>
              <a:gdLst>
                <a:gd name="txL" fmla="*/ 7785 w 21600"/>
                <a:gd name="txT" fmla="*/ 2546 h 21600"/>
                <a:gd name="txR" fmla="*/ 16332 w 21600"/>
                <a:gd name="txB" fmla="*/ 11766 h 21600"/>
              </a:gdLst>
              <a:ahLst/>
              <a:cxnLst>
                <a:cxn ang="0">
                  <a:pos x="0" y="0"/>
                </a:cxn>
                <a:cxn ang="0">
                  <a:pos x="0" y="0"/>
                </a:cxn>
                <a:cxn ang="0">
                  <a:pos x="0" y="0"/>
                </a:cxn>
                <a:cxn ang="0">
                  <a:pos x="0" y="0"/>
                </a:cxn>
              </a:cxnLst>
              <a:rect l="txL" t="txT" r="txR" b="txB"/>
              <a:pathLst>
                <a:path w="21600" h="21600">
                  <a:moveTo>
                    <a:pt x="18250" y="17743"/>
                  </a:moveTo>
                  <a:lnTo>
                    <a:pt x="17557" y="16971"/>
                  </a:lnTo>
                  <a:lnTo>
                    <a:pt x="5429" y="16971"/>
                  </a:lnTo>
                  <a:lnTo>
                    <a:pt x="4736" y="17743"/>
                  </a:lnTo>
                  <a:lnTo>
                    <a:pt x="18250" y="17743"/>
                  </a:lnTo>
                  <a:close/>
                </a:path>
                <a:path w="21600" h="21600">
                  <a:moveTo>
                    <a:pt x="18250" y="17743"/>
                  </a:moveTo>
                  <a:moveTo>
                    <a:pt x="19405" y="19131"/>
                  </a:moveTo>
                  <a:lnTo>
                    <a:pt x="18712" y="18360"/>
                  </a:lnTo>
                  <a:lnTo>
                    <a:pt x="4274" y="18360"/>
                  </a:lnTo>
                  <a:lnTo>
                    <a:pt x="3581" y="19131"/>
                  </a:lnTo>
                  <a:lnTo>
                    <a:pt x="19405" y="19131"/>
                  </a:lnTo>
                  <a:close/>
                </a:path>
                <a:path w="21600" h="21600">
                  <a:moveTo>
                    <a:pt x="19405" y="19131"/>
                  </a:moveTo>
                  <a:moveTo>
                    <a:pt x="20560" y="20520"/>
                  </a:moveTo>
                  <a:lnTo>
                    <a:pt x="19867" y="19749"/>
                  </a:lnTo>
                  <a:lnTo>
                    <a:pt x="3119" y="19749"/>
                  </a:lnTo>
                  <a:lnTo>
                    <a:pt x="2426" y="20520"/>
                  </a:lnTo>
                  <a:lnTo>
                    <a:pt x="20560" y="20520"/>
                  </a:lnTo>
                  <a:close/>
                </a:path>
                <a:path w="21600" h="2160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a:moveTo>
                    <a:pt x="7624" y="2314"/>
                  </a:moveTo>
                  <a:moveTo>
                    <a:pt x="16402" y="2314"/>
                  </a:moveTo>
                  <a:lnTo>
                    <a:pt x="16402" y="11880"/>
                  </a:lnTo>
                  <a:lnTo>
                    <a:pt x="7624" y="11880"/>
                  </a:lnTo>
                  <a:lnTo>
                    <a:pt x="7624" y="2314"/>
                  </a:lnTo>
                  <a:lnTo>
                    <a:pt x="16402" y="2314"/>
                  </a:lnTo>
                  <a:close/>
                </a:path>
                <a:path w="21600" h="21600">
                  <a:moveTo>
                    <a:pt x="578" y="4011"/>
                  </a:moveTo>
                  <a:moveTo>
                    <a:pt x="4043" y="4011"/>
                  </a:moveTo>
                  <a:lnTo>
                    <a:pt x="4043" y="4320"/>
                  </a:lnTo>
                  <a:lnTo>
                    <a:pt x="578" y="4320"/>
                  </a:lnTo>
                  <a:lnTo>
                    <a:pt x="578" y="4011"/>
                  </a:lnTo>
                  <a:lnTo>
                    <a:pt x="4043" y="4011"/>
                  </a:lnTo>
                  <a:close/>
                  <a:moveTo>
                    <a:pt x="7624" y="14194"/>
                  </a:moveTo>
                  <a:lnTo>
                    <a:pt x="16402" y="14194"/>
                  </a:lnTo>
                  <a:lnTo>
                    <a:pt x="16402" y="16200"/>
                  </a:lnTo>
                  <a:lnTo>
                    <a:pt x="7624" y="16200"/>
                  </a:lnTo>
                </a:path>
              </a:pathLst>
            </a:custGeom>
            <a:solidFill>
              <a:srgbClr val="FFFFCC">
                <a:alpha val="100000"/>
              </a:srgbClr>
            </a:solidFill>
            <a:ln w="9525" cap="flat" cmpd="sng">
              <a:solidFill>
                <a:srgbClr val="000000">
                  <a:alpha val="100000"/>
                </a:srgbClr>
              </a:solidFill>
              <a:prstDash val="solid"/>
              <a:miter lim="800000"/>
              <a:headEnd type="none" w="med" len="med"/>
              <a:tailEnd type="none" w="med" len="med"/>
            </a:ln>
          </p:spPr>
          <p:txBody>
            <a:bodyPr/>
            <a:p>
              <a:endParaRPr lang="zh-CN" altLang="en-US"/>
            </a:p>
          </p:txBody>
        </p:sp>
        <p:sp>
          <p:nvSpPr>
            <p:cNvPr id="28683" name="Oval 8"/>
            <p:cNvSpPr/>
            <p:nvPr/>
          </p:nvSpPr>
          <p:spPr>
            <a:xfrm>
              <a:off x="1852" y="2862"/>
              <a:ext cx="222" cy="211"/>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p>
              <a:pPr algn="ctr" eaLnBrk="1" hangingPunct="1"/>
              <a:r>
                <a:rPr lang="en-US" altLang="zh-CN" sz="1600" b="1" dirty="0">
                  <a:latin typeface="Arial" panose="020B0604020202020204" pitchFamily="34" charset="0"/>
                  <a:ea typeface="宋体" panose="02010600030101010101" pitchFamily="2" charset="-122"/>
                </a:rPr>
                <a:t>A</a:t>
              </a:r>
              <a:endParaRPr lang="en-US" altLang="zh-CN" sz="1600" b="1" dirty="0">
                <a:latin typeface="Arial" panose="020B0604020202020204" pitchFamily="34" charset="0"/>
                <a:ea typeface="宋体" panose="02010600030101010101" pitchFamily="2" charset="-122"/>
              </a:endParaRPr>
            </a:p>
          </p:txBody>
        </p:sp>
        <p:sp>
          <p:nvSpPr>
            <p:cNvPr id="28684" name="Oval 9"/>
            <p:cNvSpPr/>
            <p:nvPr/>
          </p:nvSpPr>
          <p:spPr>
            <a:xfrm>
              <a:off x="2813" y="3284"/>
              <a:ext cx="221" cy="21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p>
              <a:pPr algn="ctr" eaLnBrk="1" hangingPunct="1"/>
              <a:r>
                <a:rPr lang="en-US" altLang="zh-CN" sz="1600" b="1" dirty="0">
                  <a:latin typeface="Arial" panose="020B0604020202020204" pitchFamily="34" charset="0"/>
                  <a:ea typeface="宋体" panose="02010600030101010101" pitchFamily="2" charset="-122"/>
                </a:rPr>
                <a:t>C</a:t>
              </a:r>
              <a:endParaRPr lang="en-US" altLang="zh-CN" sz="1600" b="1" dirty="0">
                <a:latin typeface="Arial" panose="020B0604020202020204" pitchFamily="34" charset="0"/>
                <a:ea typeface="宋体" panose="02010600030101010101" pitchFamily="2" charset="-122"/>
              </a:endParaRPr>
            </a:p>
          </p:txBody>
        </p:sp>
        <p:sp>
          <p:nvSpPr>
            <p:cNvPr id="28685" name="Oval 10"/>
            <p:cNvSpPr/>
            <p:nvPr/>
          </p:nvSpPr>
          <p:spPr>
            <a:xfrm>
              <a:off x="3737" y="2862"/>
              <a:ext cx="221" cy="211"/>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p>
              <a:pPr algn="ctr" eaLnBrk="1" hangingPunct="1"/>
              <a:r>
                <a:rPr lang="en-US" altLang="zh-CN" sz="1600" b="1" dirty="0">
                  <a:latin typeface="Arial" panose="020B0604020202020204" pitchFamily="34" charset="0"/>
                  <a:ea typeface="宋体" panose="02010600030101010101" pitchFamily="2" charset="-122"/>
                </a:rPr>
                <a:t>E</a:t>
              </a:r>
              <a:endParaRPr lang="en-US" altLang="zh-CN" sz="1600" b="1" dirty="0">
                <a:latin typeface="Arial" panose="020B0604020202020204" pitchFamily="34" charset="0"/>
                <a:ea typeface="宋体" panose="02010600030101010101" pitchFamily="2" charset="-122"/>
              </a:endParaRPr>
            </a:p>
          </p:txBody>
        </p:sp>
        <p:sp>
          <p:nvSpPr>
            <p:cNvPr id="28686" name="Oval 11"/>
            <p:cNvSpPr/>
            <p:nvPr/>
          </p:nvSpPr>
          <p:spPr>
            <a:xfrm>
              <a:off x="2406" y="2405"/>
              <a:ext cx="222" cy="21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p>
              <a:pPr algn="ctr" eaLnBrk="1" hangingPunct="1"/>
              <a:r>
                <a:rPr lang="en-US" altLang="zh-CN" sz="1600" b="1" dirty="0">
                  <a:latin typeface="Arial" panose="020B0604020202020204" pitchFamily="34" charset="0"/>
                  <a:ea typeface="宋体" panose="02010600030101010101" pitchFamily="2" charset="-122"/>
                </a:rPr>
                <a:t>B</a:t>
              </a:r>
              <a:endParaRPr lang="en-US" altLang="zh-CN" sz="1600" b="1" dirty="0">
                <a:latin typeface="Arial" panose="020B0604020202020204" pitchFamily="34" charset="0"/>
                <a:ea typeface="宋体" panose="02010600030101010101" pitchFamily="2" charset="-122"/>
              </a:endParaRPr>
            </a:p>
          </p:txBody>
        </p:sp>
        <p:sp>
          <p:nvSpPr>
            <p:cNvPr id="28687" name="Oval 12"/>
            <p:cNvSpPr/>
            <p:nvPr/>
          </p:nvSpPr>
          <p:spPr>
            <a:xfrm>
              <a:off x="2998" y="2335"/>
              <a:ext cx="221" cy="211"/>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p>
              <a:pPr algn="ctr" eaLnBrk="1" hangingPunct="1"/>
              <a:r>
                <a:rPr lang="en-US" altLang="zh-CN" sz="1600" b="1" dirty="0">
                  <a:latin typeface="Arial" panose="020B0604020202020204" pitchFamily="34" charset="0"/>
                  <a:ea typeface="宋体" panose="02010600030101010101" pitchFamily="2" charset="-122"/>
                </a:rPr>
                <a:t>D</a:t>
              </a:r>
              <a:endParaRPr lang="en-US" altLang="zh-CN" sz="1600" b="1" dirty="0">
                <a:latin typeface="Arial" panose="020B0604020202020204" pitchFamily="34" charset="0"/>
                <a:ea typeface="宋体" panose="02010600030101010101" pitchFamily="2" charset="-122"/>
              </a:endParaRPr>
            </a:p>
          </p:txBody>
        </p:sp>
        <p:sp>
          <p:nvSpPr>
            <p:cNvPr id="28688" name="Line 13"/>
            <p:cNvSpPr/>
            <p:nvPr/>
          </p:nvSpPr>
          <p:spPr>
            <a:xfrm flipV="1">
              <a:off x="2036" y="2581"/>
              <a:ext cx="407" cy="316"/>
            </a:xfrm>
            <a:prstGeom prst="line">
              <a:avLst/>
            </a:prstGeom>
            <a:ln w="28575" cap="flat" cmpd="sng">
              <a:solidFill>
                <a:schemeClr val="tx1"/>
              </a:solidFill>
              <a:prstDash val="solid"/>
              <a:headEnd type="none" w="med" len="med"/>
              <a:tailEnd type="none" w="med" len="med"/>
            </a:ln>
          </p:spPr>
        </p:sp>
        <p:sp>
          <p:nvSpPr>
            <p:cNvPr id="28689" name="Line 14"/>
            <p:cNvSpPr/>
            <p:nvPr/>
          </p:nvSpPr>
          <p:spPr>
            <a:xfrm>
              <a:off x="2074" y="3038"/>
              <a:ext cx="739" cy="352"/>
            </a:xfrm>
            <a:prstGeom prst="line">
              <a:avLst/>
            </a:prstGeom>
            <a:ln w="28575" cap="flat" cmpd="sng">
              <a:solidFill>
                <a:schemeClr val="tx1"/>
              </a:solidFill>
              <a:prstDash val="solid"/>
              <a:headEnd type="none" w="med" len="med"/>
              <a:tailEnd type="none" w="med" len="med"/>
            </a:ln>
          </p:spPr>
        </p:sp>
        <p:sp>
          <p:nvSpPr>
            <p:cNvPr id="28690" name="Line 15"/>
            <p:cNvSpPr/>
            <p:nvPr/>
          </p:nvSpPr>
          <p:spPr>
            <a:xfrm>
              <a:off x="2554" y="2615"/>
              <a:ext cx="333" cy="669"/>
            </a:xfrm>
            <a:prstGeom prst="line">
              <a:avLst/>
            </a:prstGeom>
            <a:ln w="28575" cap="flat" cmpd="sng">
              <a:solidFill>
                <a:schemeClr val="tx1"/>
              </a:solidFill>
              <a:prstDash val="solid"/>
              <a:headEnd type="none" w="med" len="med"/>
              <a:tailEnd type="none" w="med" len="med"/>
            </a:ln>
          </p:spPr>
        </p:sp>
        <p:sp>
          <p:nvSpPr>
            <p:cNvPr id="28691" name="Line 16"/>
            <p:cNvSpPr/>
            <p:nvPr/>
          </p:nvSpPr>
          <p:spPr>
            <a:xfrm>
              <a:off x="2628" y="2546"/>
              <a:ext cx="1109" cy="421"/>
            </a:xfrm>
            <a:prstGeom prst="line">
              <a:avLst/>
            </a:prstGeom>
            <a:ln w="28575" cap="flat" cmpd="sng">
              <a:solidFill>
                <a:schemeClr val="tx1"/>
              </a:solidFill>
              <a:prstDash val="solid"/>
              <a:headEnd type="none" w="med" len="med"/>
              <a:tailEnd type="none" w="med" len="med"/>
            </a:ln>
          </p:spPr>
        </p:sp>
        <p:sp>
          <p:nvSpPr>
            <p:cNvPr id="28692" name="Line 17"/>
            <p:cNvSpPr/>
            <p:nvPr/>
          </p:nvSpPr>
          <p:spPr>
            <a:xfrm flipV="1">
              <a:off x="3034" y="3038"/>
              <a:ext cx="739" cy="351"/>
            </a:xfrm>
            <a:prstGeom prst="line">
              <a:avLst/>
            </a:prstGeom>
            <a:ln w="28575" cap="flat" cmpd="sng">
              <a:solidFill>
                <a:schemeClr val="tx1"/>
              </a:solidFill>
              <a:prstDash val="solid"/>
              <a:headEnd type="none" w="med" len="med"/>
              <a:tailEnd type="none" w="med" len="med"/>
            </a:ln>
          </p:spPr>
        </p:sp>
        <p:sp>
          <p:nvSpPr>
            <p:cNvPr id="28693" name="Line 18"/>
            <p:cNvSpPr/>
            <p:nvPr/>
          </p:nvSpPr>
          <p:spPr>
            <a:xfrm>
              <a:off x="1372" y="2967"/>
              <a:ext cx="480" cy="0"/>
            </a:xfrm>
            <a:prstGeom prst="line">
              <a:avLst/>
            </a:prstGeom>
            <a:ln w="9525" cap="flat" cmpd="sng">
              <a:solidFill>
                <a:schemeClr val="tx1"/>
              </a:solidFill>
              <a:prstDash val="solid"/>
              <a:headEnd type="none" w="med" len="med"/>
              <a:tailEnd type="none" w="med" len="med"/>
            </a:ln>
          </p:spPr>
        </p:sp>
        <p:sp>
          <p:nvSpPr>
            <p:cNvPr id="28694" name="Line 19"/>
            <p:cNvSpPr/>
            <p:nvPr/>
          </p:nvSpPr>
          <p:spPr>
            <a:xfrm>
              <a:off x="3922" y="3038"/>
              <a:ext cx="479" cy="562"/>
            </a:xfrm>
            <a:prstGeom prst="line">
              <a:avLst/>
            </a:prstGeom>
            <a:ln w="9525" cap="flat" cmpd="sng">
              <a:solidFill>
                <a:schemeClr val="tx1"/>
              </a:solidFill>
              <a:prstDash val="solid"/>
              <a:headEnd type="none" w="med" len="med"/>
              <a:tailEnd type="none" w="med" len="med"/>
            </a:ln>
          </p:spPr>
        </p:sp>
        <p:sp>
          <p:nvSpPr>
            <p:cNvPr id="28695" name="Text Box 20"/>
            <p:cNvSpPr txBox="1"/>
            <p:nvPr/>
          </p:nvSpPr>
          <p:spPr>
            <a:xfrm>
              <a:off x="1112" y="3118"/>
              <a:ext cx="410" cy="267"/>
            </a:xfrm>
            <a:prstGeom prst="rect">
              <a:avLst/>
            </a:prstGeom>
            <a:noFill/>
            <a:ln w="9525">
              <a:noFill/>
            </a:ln>
          </p:spPr>
          <p:txBody>
            <a:bodyPr wrap="none">
              <a:spAutoFit/>
            </a:bodyPr>
            <a:p>
              <a:pPr eaLnBrk="1" hangingPunct="1"/>
              <a:r>
                <a:rPr lang="en-US" altLang="zh-CN" sz="2000" b="1" dirty="0">
                  <a:latin typeface="Arial" panose="020B0604020202020204" pitchFamily="34" charset="0"/>
                  <a:ea typeface="宋体" panose="02010600030101010101" pitchFamily="2" charset="-122"/>
                </a:rPr>
                <a:t>H</a:t>
              </a:r>
              <a:r>
                <a:rPr lang="en-US" altLang="zh-CN" sz="1600" b="1" dirty="0">
                  <a:latin typeface="Arial" panose="020B0604020202020204" pitchFamily="34" charset="0"/>
                  <a:ea typeface="宋体" panose="02010600030101010101" pitchFamily="2" charset="-122"/>
                </a:rPr>
                <a:t>1</a:t>
              </a:r>
              <a:endParaRPr lang="en-US" altLang="zh-CN" sz="1600" b="1" dirty="0">
                <a:latin typeface="Arial" panose="020B0604020202020204" pitchFamily="34" charset="0"/>
                <a:ea typeface="宋体" panose="02010600030101010101" pitchFamily="2" charset="-122"/>
              </a:endParaRPr>
            </a:p>
          </p:txBody>
        </p:sp>
        <p:sp>
          <p:nvSpPr>
            <p:cNvPr id="28696" name="Text Box 21"/>
            <p:cNvSpPr txBox="1"/>
            <p:nvPr/>
          </p:nvSpPr>
          <p:spPr>
            <a:xfrm>
              <a:off x="4365" y="3882"/>
              <a:ext cx="410" cy="266"/>
            </a:xfrm>
            <a:prstGeom prst="rect">
              <a:avLst/>
            </a:prstGeom>
            <a:noFill/>
            <a:ln w="9525">
              <a:noFill/>
            </a:ln>
          </p:spPr>
          <p:txBody>
            <a:bodyPr wrap="none">
              <a:spAutoFit/>
            </a:bodyPr>
            <a:p>
              <a:pPr eaLnBrk="1" hangingPunct="1"/>
              <a:r>
                <a:rPr lang="en-US" altLang="zh-CN" sz="2000" b="1" dirty="0">
                  <a:latin typeface="Arial" panose="020B0604020202020204" pitchFamily="34" charset="0"/>
                  <a:ea typeface="宋体" panose="02010600030101010101" pitchFamily="2" charset="-122"/>
                </a:rPr>
                <a:t>H</a:t>
              </a:r>
              <a:r>
                <a:rPr lang="en-US" altLang="zh-CN" sz="1600" b="1" dirty="0">
                  <a:latin typeface="Arial" panose="020B0604020202020204" pitchFamily="34" charset="0"/>
                  <a:ea typeface="宋体" panose="02010600030101010101" pitchFamily="2" charset="-122"/>
                </a:rPr>
                <a:t>2</a:t>
              </a:r>
              <a:endParaRPr lang="en-US" altLang="zh-CN" sz="1600" b="1" dirty="0">
                <a:latin typeface="Arial" panose="020B0604020202020204" pitchFamily="34" charset="0"/>
                <a:ea typeface="宋体" panose="02010600030101010101" pitchFamily="2" charset="-122"/>
              </a:endParaRPr>
            </a:p>
          </p:txBody>
        </p:sp>
        <p:sp>
          <p:nvSpPr>
            <p:cNvPr id="28697" name="Rectangle 22"/>
            <p:cNvSpPr/>
            <p:nvPr/>
          </p:nvSpPr>
          <p:spPr>
            <a:xfrm>
              <a:off x="4107" y="3178"/>
              <a:ext cx="148" cy="70"/>
            </a:xfrm>
            <a:prstGeom prst="rect">
              <a:avLst/>
            </a:prstGeom>
            <a:noFill/>
            <a:ln w="9525" cap="flat" cmpd="sng">
              <a:solidFill>
                <a:schemeClr val="tx1"/>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a typeface="宋体" panose="02010600030101010101" pitchFamily="2" charset="-122"/>
              </a:endParaRPr>
            </a:p>
          </p:txBody>
        </p:sp>
        <p:sp>
          <p:nvSpPr>
            <p:cNvPr id="28698" name="Rectangle 23"/>
            <p:cNvSpPr/>
            <p:nvPr/>
          </p:nvSpPr>
          <p:spPr>
            <a:xfrm>
              <a:off x="3219" y="3108"/>
              <a:ext cx="149" cy="69"/>
            </a:xfrm>
            <a:prstGeom prst="rect">
              <a:avLst/>
            </a:prstGeom>
            <a:noFill/>
            <a:ln w="9525" cap="flat" cmpd="sng">
              <a:solidFill>
                <a:schemeClr val="tx1"/>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a typeface="宋体" panose="02010600030101010101" pitchFamily="2" charset="-122"/>
              </a:endParaRPr>
            </a:p>
          </p:txBody>
        </p:sp>
        <p:sp>
          <p:nvSpPr>
            <p:cNvPr id="28699" name="Rectangle 24"/>
            <p:cNvSpPr/>
            <p:nvPr/>
          </p:nvSpPr>
          <p:spPr>
            <a:xfrm>
              <a:off x="2924" y="2791"/>
              <a:ext cx="148" cy="70"/>
            </a:xfrm>
            <a:prstGeom prst="rect">
              <a:avLst/>
            </a:prstGeom>
            <a:noFill/>
            <a:ln w="9525" cap="flat" cmpd="sng">
              <a:solidFill>
                <a:schemeClr val="tx1"/>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a typeface="宋体" panose="02010600030101010101" pitchFamily="2" charset="-122"/>
              </a:endParaRPr>
            </a:p>
          </p:txBody>
        </p:sp>
        <p:sp>
          <p:nvSpPr>
            <p:cNvPr id="28700" name="Rectangle 25"/>
            <p:cNvSpPr/>
            <p:nvPr/>
          </p:nvSpPr>
          <p:spPr>
            <a:xfrm>
              <a:off x="2296" y="3038"/>
              <a:ext cx="148" cy="70"/>
            </a:xfrm>
            <a:prstGeom prst="rect">
              <a:avLst/>
            </a:prstGeom>
            <a:noFill/>
            <a:ln w="9525" cap="flat" cmpd="sng">
              <a:solidFill>
                <a:schemeClr val="tx1"/>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a typeface="宋体" panose="02010600030101010101" pitchFamily="2" charset="-122"/>
              </a:endParaRPr>
            </a:p>
          </p:txBody>
        </p:sp>
        <p:sp>
          <p:nvSpPr>
            <p:cNvPr id="28701" name="Rectangle 26"/>
            <p:cNvSpPr/>
            <p:nvPr/>
          </p:nvSpPr>
          <p:spPr>
            <a:xfrm>
              <a:off x="2000" y="2686"/>
              <a:ext cx="148" cy="70"/>
            </a:xfrm>
            <a:prstGeom prst="rect">
              <a:avLst/>
            </a:prstGeom>
            <a:noFill/>
            <a:ln w="9525" cap="flat" cmpd="sng">
              <a:solidFill>
                <a:schemeClr val="tx1"/>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a typeface="宋体" panose="02010600030101010101" pitchFamily="2" charset="-122"/>
              </a:endParaRPr>
            </a:p>
          </p:txBody>
        </p:sp>
        <p:sp>
          <p:nvSpPr>
            <p:cNvPr id="28702" name="Rectangle 27"/>
            <p:cNvSpPr/>
            <p:nvPr/>
          </p:nvSpPr>
          <p:spPr>
            <a:xfrm>
              <a:off x="1519" y="2827"/>
              <a:ext cx="148" cy="70"/>
            </a:xfrm>
            <a:prstGeom prst="rect">
              <a:avLst/>
            </a:prstGeom>
            <a:noFill/>
            <a:ln w="9525" cap="flat" cmpd="sng">
              <a:solidFill>
                <a:schemeClr val="tx1"/>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a typeface="宋体" panose="02010600030101010101" pitchFamily="2" charset="-122"/>
              </a:endParaRPr>
            </a:p>
          </p:txBody>
        </p:sp>
        <p:sp>
          <p:nvSpPr>
            <p:cNvPr id="28703" name="Line 28"/>
            <p:cNvSpPr/>
            <p:nvPr/>
          </p:nvSpPr>
          <p:spPr>
            <a:xfrm>
              <a:off x="1667" y="2862"/>
              <a:ext cx="148" cy="0"/>
            </a:xfrm>
            <a:prstGeom prst="line">
              <a:avLst/>
            </a:prstGeom>
            <a:ln w="9525" cap="flat" cmpd="sng">
              <a:solidFill>
                <a:schemeClr val="tx1"/>
              </a:solidFill>
              <a:prstDash val="solid"/>
              <a:headEnd type="none" w="med" len="med"/>
              <a:tailEnd type="triangle" w="med" len="med"/>
            </a:ln>
          </p:spPr>
        </p:sp>
        <p:sp>
          <p:nvSpPr>
            <p:cNvPr id="28704" name="Line 29"/>
            <p:cNvSpPr/>
            <p:nvPr/>
          </p:nvSpPr>
          <p:spPr>
            <a:xfrm flipV="1">
              <a:off x="2074" y="2546"/>
              <a:ext cx="185" cy="140"/>
            </a:xfrm>
            <a:prstGeom prst="line">
              <a:avLst/>
            </a:prstGeom>
            <a:ln w="9525" cap="flat" cmpd="sng">
              <a:solidFill>
                <a:schemeClr val="tx1"/>
              </a:solidFill>
              <a:prstDash val="solid"/>
              <a:headEnd type="none" w="med" len="med"/>
              <a:tailEnd type="triangle" w="med" len="med"/>
            </a:ln>
          </p:spPr>
        </p:sp>
        <p:sp>
          <p:nvSpPr>
            <p:cNvPr id="28705" name="Line 30"/>
            <p:cNvSpPr/>
            <p:nvPr/>
          </p:nvSpPr>
          <p:spPr>
            <a:xfrm>
              <a:off x="2406" y="3108"/>
              <a:ext cx="148" cy="70"/>
            </a:xfrm>
            <a:prstGeom prst="line">
              <a:avLst/>
            </a:prstGeom>
            <a:ln w="9525" cap="flat" cmpd="sng">
              <a:solidFill>
                <a:schemeClr val="tx1"/>
              </a:solidFill>
              <a:prstDash val="solid"/>
              <a:headEnd type="none" w="med" len="med"/>
              <a:tailEnd type="triangle" w="med" len="med"/>
            </a:ln>
          </p:spPr>
        </p:sp>
        <p:sp>
          <p:nvSpPr>
            <p:cNvPr id="28706" name="Line 31"/>
            <p:cNvSpPr/>
            <p:nvPr/>
          </p:nvSpPr>
          <p:spPr>
            <a:xfrm>
              <a:off x="3072" y="2862"/>
              <a:ext cx="221" cy="105"/>
            </a:xfrm>
            <a:prstGeom prst="line">
              <a:avLst/>
            </a:prstGeom>
            <a:ln w="9525" cap="flat" cmpd="sng">
              <a:solidFill>
                <a:schemeClr val="tx1"/>
              </a:solidFill>
              <a:prstDash val="solid"/>
              <a:headEnd type="none" w="med" len="med"/>
              <a:tailEnd type="triangle" w="med" len="med"/>
            </a:ln>
          </p:spPr>
        </p:sp>
        <p:sp>
          <p:nvSpPr>
            <p:cNvPr id="28707" name="Line 32"/>
            <p:cNvSpPr/>
            <p:nvPr/>
          </p:nvSpPr>
          <p:spPr>
            <a:xfrm flipV="1">
              <a:off x="3367" y="3038"/>
              <a:ext cx="222" cy="70"/>
            </a:xfrm>
            <a:prstGeom prst="line">
              <a:avLst/>
            </a:prstGeom>
            <a:ln w="9525" cap="flat" cmpd="sng">
              <a:solidFill>
                <a:schemeClr val="tx1"/>
              </a:solidFill>
              <a:prstDash val="solid"/>
              <a:headEnd type="none" w="med" len="med"/>
              <a:tailEnd type="triangle" w="med" len="med"/>
            </a:ln>
          </p:spPr>
        </p:sp>
        <p:sp>
          <p:nvSpPr>
            <p:cNvPr id="28708" name="Line 33"/>
            <p:cNvSpPr/>
            <p:nvPr/>
          </p:nvSpPr>
          <p:spPr>
            <a:xfrm>
              <a:off x="4217" y="3249"/>
              <a:ext cx="111" cy="140"/>
            </a:xfrm>
            <a:prstGeom prst="line">
              <a:avLst/>
            </a:prstGeom>
            <a:ln w="9525" cap="flat" cmpd="sng">
              <a:solidFill>
                <a:schemeClr val="tx1"/>
              </a:solidFill>
              <a:prstDash val="solid"/>
              <a:headEnd type="none" w="med" len="med"/>
              <a:tailEnd type="triangle" w="med" len="med"/>
            </a:ln>
          </p:spPr>
        </p:sp>
        <p:sp>
          <p:nvSpPr>
            <p:cNvPr id="28709" name="Line 35"/>
            <p:cNvSpPr/>
            <p:nvPr/>
          </p:nvSpPr>
          <p:spPr>
            <a:xfrm flipV="1">
              <a:off x="2628" y="2440"/>
              <a:ext cx="370" cy="35"/>
            </a:xfrm>
            <a:prstGeom prst="line">
              <a:avLst/>
            </a:prstGeom>
            <a:ln w="28575" cap="flat" cmpd="sng">
              <a:solidFill>
                <a:schemeClr val="tx1"/>
              </a:solidFill>
              <a:prstDash val="solid"/>
              <a:headEnd type="none" w="med" len="med"/>
              <a:tailEnd type="none" w="med" len="med"/>
            </a:ln>
          </p:spPr>
        </p:sp>
        <p:sp>
          <p:nvSpPr>
            <p:cNvPr id="28710" name="Line 36"/>
            <p:cNvSpPr/>
            <p:nvPr/>
          </p:nvSpPr>
          <p:spPr>
            <a:xfrm>
              <a:off x="3219" y="2475"/>
              <a:ext cx="591" cy="387"/>
            </a:xfrm>
            <a:prstGeom prst="line">
              <a:avLst/>
            </a:prstGeom>
            <a:ln w="28575" cap="flat" cmpd="sng">
              <a:solidFill>
                <a:schemeClr val="tx1"/>
              </a:solidFill>
              <a:prstDash val="solid"/>
              <a:headEnd type="none" w="med" len="med"/>
              <a:tailEnd type="none" w="med" len="med"/>
            </a:ln>
          </p:spPr>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1301"/>
                                        </p:tgtEl>
                                        <p:attrNameLst>
                                          <p:attrName>style.visibility</p:attrName>
                                        </p:attrNameLst>
                                      </p:cBhvr>
                                      <p:to>
                                        <p:strVal val="visible"/>
                                      </p:to>
                                    </p:set>
                                    <p:animEffect transition="in" filter="dissolve">
                                      <p:cBhvr>
                                        <p:cTn id="7" dur="1000"/>
                                        <p:tgtEl>
                                          <p:spTgt spid="11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99CE209D-3493-4E86-96CD-3967B47FC752}"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Network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3252"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4400"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53253" name="Rectangle 2"/>
          <p:cNvSpPr>
            <a:spLocks noGrp="1"/>
          </p:cNvSpPr>
          <p:nvPr>
            <p:ph type="title"/>
          </p:nvPr>
        </p:nvSpPr>
        <p:spPr/>
        <p:txBody>
          <a:bodyPr vert="horz" wrap="square" lIns="91440" tIns="45720" rIns="91440" bIns="45720" anchor="ctr" anchorCtr="0"/>
          <a:p>
            <a:pPr eaLnBrk="1" hangingPunct="1"/>
            <a:r>
              <a:rPr lang="en-US" altLang="zh-CN" b="1" dirty="0">
                <a:solidFill>
                  <a:schemeClr val="accent2"/>
                </a:solidFill>
                <a:ea typeface="宋体" panose="02010600030101010101" pitchFamily="2" charset="-122"/>
              </a:rPr>
              <a:t>Classification of Routing Algorithms</a:t>
            </a:r>
            <a:endParaRPr lang="en-US" altLang="zh-CN" b="1" dirty="0">
              <a:solidFill>
                <a:schemeClr val="accent2"/>
              </a:solidFill>
              <a:ea typeface="宋体" panose="02010600030101010101" pitchFamily="2" charset="-122"/>
            </a:endParaRPr>
          </a:p>
        </p:txBody>
      </p:sp>
      <p:sp>
        <p:nvSpPr>
          <p:cNvPr id="53254" name="Rectangle 3"/>
          <p:cNvSpPr>
            <a:spLocks noGrp="1"/>
          </p:cNvSpPr>
          <p:nvPr>
            <p:ph idx="1"/>
          </p:nvPr>
        </p:nvSpPr>
        <p:spPr>
          <a:xfrm>
            <a:off x="496888" y="1176338"/>
            <a:ext cx="8647112" cy="5235575"/>
          </a:xfrm>
        </p:spPr>
        <p:txBody>
          <a:bodyPr vert="horz" wrap="square" lIns="91440" tIns="45720" rIns="91440" bIns="45720" anchor="t" anchorCtr="0"/>
          <a:p>
            <a:pPr eaLnBrk="1" hangingPunct="1">
              <a:buFontTx/>
              <a:buBlip>
                <a:blip r:embed="rId1"/>
              </a:buBlip>
            </a:pPr>
            <a:r>
              <a:rPr lang="en-US" altLang="zh-CN" sz="3000" b="1" dirty="0">
                <a:ea typeface="黑体" panose="02010609060101010101" pitchFamily="49" charset="-122"/>
              </a:rPr>
              <a:t>Shortest Path Routing </a:t>
            </a:r>
            <a:r>
              <a:rPr lang="zh-CN" altLang="en-US" sz="3000" b="1" dirty="0">
                <a:ea typeface="黑体" panose="02010609060101010101" pitchFamily="49" charset="-122"/>
              </a:rPr>
              <a:t>最短路由选择</a:t>
            </a:r>
            <a:endParaRPr lang="en-US" altLang="zh-CN" sz="3000" b="1" dirty="0">
              <a:ea typeface="黑体" panose="02010609060101010101" pitchFamily="49" charset="-122"/>
            </a:endParaRPr>
          </a:p>
          <a:p>
            <a:pPr eaLnBrk="1" hangingPunct="1">
              <a:buFontTx/>
              <a:buBlip>
                <a:blip r:embed="rId1"/>
              </a:buBlip>
            </a:pPr>
            <a:r>
              <a:rPr lang="en-US" altLang="zh-CN" sz="3000" b="1" dirty="0">
                <a:ea typeface="黑体" panose="02010609060101010101" pitchFamily="49" charset="-122"/>
              </a:rPr>
              <a:t>Flooding </a:t>
            </a:r>
            <a:r>
              <a:rPr lang="zh-CN" altLang="en-US" sz="3000" b="1" dirty="0">
                <a:ea typeface="黑体" panose="02010609060101010101" pitchFamily="49" charset="-122"/>
              </a:rPr>
              <a:t>扩散法、泛洪法</a:t>
            </a:r>
            <a:endParaRPr lang="en-US" altLang="zh-CN" sz="3000" b="1" dirty="0">
              <a:ea typeface="黑体" panose="02010609060101010101" pitchFamily="49" charset="-122"/>
            </a:endParaRPr>
          </a:p>
          <a:p>
            <a:pPr eaLnBrk="1" hangingPunct="1">
              <a:buFontTx/>
              <a:buBlip>
                <a:blip r:embed="rId1"/>
              </a:buBlip>
            </a:pPr>
            <a:r>
              <a:rPr lang="en-US" altLang="zh-CN" sz="3000" b="1" dirty="0">
                <a:ea typeface="黑体" panose="02010609060101010101" pitchFamily="49" charset="-122"/>
              </a:rPr>
              <a:t>Distance Vector Routing </a:t>
            </a:r>
            <a:r>
              <a:rPr lang="zh-CN" altLang="en-US" sz="3000" b="1" dirty="0">
                <a:ea typeface="黑体" panose="02010609060101010101" pitchFamily="49" charset="-122"/>
              </a:rPr>
              <a:t>距离矢量路由选择</a:t>
            </a:r>
            <a:endParaRPr lang="en-US" altLang="zh-CN" sz="3000" b="1" dirty="0">
              <a:ea typeface="黑体" panose="02010609060101010101" pitchFamily="49" charset="-122"/>
            </a:endParaRPr>
          </a:p>
          <a:p>
            <a:pPr eaLnBrk="1" hangingPunct="1">
              <a:buFontTx/>
              <a:buBlip>
                <a:blip r:embed="rId1"/>
              </a:buBlip>
            </a:pPr>
            <a:r>
              <a:rPr lang="en-US" altLang="zh-CN" sz="3000" b="1" dirty="0">
                <a:ea typeface="黑体" panose="02010609060101010101" pitchFamily="49" charset="-122"/>
              </a:rPr>
              <a:t>Link State Routing </a:t>
            </a:r>
            <a:r>
              <a:rPr lang="zh-CN" altLang="en-US" sz="3000" b="1" dirty="0">
                <a:ea typeface="黑体" panose="02010609060101010101" pitchFamily="49" charset="-122"/>
              </a:rPr>
              <a:t>链路状态路由选择</a:t>
            </a:r>
            <a:endParaRPr lang="en-US" altLang="zh-CN" sz="3000" b="1" dirty="0">
              <a:ea typeface="黑体" panose="02010609060101010101" pitchFamily="49" charset="-122"/>
            </a:endParaRPr>
          </a:p>
          <a:p>
            <a:pPr eaLnBrk="1" hangingPunct="1">
              <a:buFontTx/>
              <a:buBlip>
                <a:blip r:embed="rId1"/>
              </a:buBlip>
            </a:pPr>
            <a:r>
              <a:rPr lang="en-US" altLang="zh-CN" sz="3000" b="1" dirty="0">
                <a:ea typeface="黑体" panose="02010609060101010101" pitchFamily="49" charset="-122"/>
              </a:rPr>
              <a:t>Hierarchical Routing </a:t>
            </a:r>
            <a:r>
              <a:rPr lang="zh-CN" altLang="en-US" sz="3000" b="1" dirty="0">
                <a:ea typeface="黑体" panose="02010609060101010101" pitchFamily="49" charset="-122"/>
              </a:rPr>
              <a:t>分级路由选择</a:t>
            </a:r>
            <a:endParaRPr lang="en-US" altLang="zh-CN" sz="3000" b="1" dirty="0">
              <a:ea typeface="黑体" panose="02010609060101010101" pitchFamily="49" charset="-122"/>
            </a:endParaRPr>
          </a:p>
          <a:p>
            <a:pPr eaLnBrk="1" hangingPunct="1">
              <a:buFontTx/>
              <a:buBlip>
                <a:blip r:embed="rId1"/>
              </a:buBlip>
            </a:pPr>
            <a:r>
              <a:rPr lang="en-US" altLang="zh-CN" sz="3000" b="1" dirty="0">
                <a:ea typeface="黑体" panose="02010609060101010101" pitchFamily="49" charset="-122"/>
              </a:rPr>
              <a:t>Broadcast Routing </a:t>
            </a:r>
            <a:r>
              <a:rPr lang="zh-CN" altLang="en-US" sz="3000" b="1" dirty="0">
                <a:ea typeface="黑体" panose="02010609060101010101" pitchFamily="49" charset="-122"/>
              </a:rPr>
              <a:t>广播路由选择</a:t>
            </a:r>
            <a:endParaRPr lang="en-US" altLang="zh-CN" sz="3000" b="1" dirty="0">
              <a:ea typeface="黑体" panose="02010609060101010101" pitchFamily="49" charset="-122"/>
            </a:endParaRPr>
          </a:p>
          <a:p>
            <a:pPr eaLnBrk="1" hangingPunct="1">
              <a:buFontTx/>
              <a:buBlip>
                <a:blip r:embed="rId1"/>
              </a:buBlip>
            </a:pPr>
            <a:r>
              <a:rPr lang="en-US" altLang="zh-CN" sz="3000" b="1" dirty="0">
                <a:ea typeface="黑体" panose="02010609060101010101" pitchFamily="49" charset="-122"/>
              </a:rPr>
              <a:t>Multicast Routing </a:t>
            </a:r>
            <a:r>
              <a:rPr lang="zh-CN" altLang="en-US" sz="3000" b="1" dirty="0">
                <a:ea typeface="黑体" panose="02010609060101010101" pitchFamily="49" charset="-122"/>
              </a:rPr>
              <a:t>组播路由选择</a:t>
            </a:r>
            <a:endParaRPr lang="en-US" altLang="zh-CN" sz="3000" b="1" dirty="0">
              <a:ea typeface="黑体" panose="02010609060101010101" pitchFamily="49" charset="-122"/>
            </a:endParaRPr>
          </a:p>
          <a:p>
            <a:pPr eaLnBrk="1" hangingPunct="1">
              <a:buFontTx/>
              <a:buBlip>
                <a:blip r:embed="rId1"/>
              </a:buBlip>
            </a:pPr>
            <a:r>
              <a:rPr lang="en-US" altLang="zh-CN" sz="3000" b="1" dirty="0">
                <a:ea typeface="黑体" panose="02010609060101010101" pitchFamily="49" charset="-122"/>
              </a:rPr>
              <a:t>Routing for Mobile Hosts </a:t>
            </a:r>
            <a:r>
              <a:rPr lang="zh-CN" altLang="en-US" sz="3000" b="1" dirty="0">
                <a:ea typeface="黑体" panose="02010609060101010101" pitchFamily="49" charset="-122"/>
              </a:rPr>
              <a:t>移动主机的路由选择</a:t>
            </a:r>
            <a:endParaRPr lang="en-US" altLang="zh-CN" sz="3000" b="1" dirty="0">
              <a:ea typeface="黑体" panose="02010609060101010101" pitchFamily="49" charset="-122"/>
            </a:endParaRPr>
          </a:p>
          <a:p>
            <a:pPr eaLnBrk="1" hangingPunct="1">
              <a:buFontTx/>
              <a:buBlip>
                <a:blip r:embed="rId1"/>
              </a:buBlip>
            </a:pPr>
            <a:r>
              <a:rPr lang="en-US" altLang="zh-CN" sz="3000" b="1" dirty="0">
                <a:ea typeface="黑体" panose="02010609060101010101" pitchFamily="49" charset="-122"/>
              </a:rPr>
              <a:t>Routing in Ad Hoc Networks</a:t>
            </a:r>
            <a:r>
              <a:rPr lang="zh-CN" altLang="en-US" sz="3000" b="1" dirty="0">
                <a:ea typeface="黑体" panose="02010609060101010101" pitchFamily="49" charset="-122"/>
              </a:rPr>
              <a:t>自组织网路由选择</a:t>
            </a:r>
            <a:r>
              <a:rPr lang="en-US" altLang="zh-CN" sz="3000" b="1" dirty="0">
                <a:ea typeface="黑体" panose="02010609060101010101" pitchFamily="49" charset="-122"/>
              </a:rPr>
              <a:t> </a:t>
            </a:r>
            <a:endParaRPr lang="en-US" altLang="zh-CN" sz="3000" b="1" dirty="0">
              <a:ea typeface="黑体" panose="02010609060101010101" pitchFamily="49" charset="-122"/>
            </a:endParaRPr>
          </a:p>
        </p:txBody>
      </p:sp>
    </p:spTree>
  </p:cSld>
  <p:clrMapOvr>
    <a:masterClrMapping/>
  </p:clrMapOvr>
  <p:transition/>
</p:sld>
</file>

<file path=ppt/tags/tag1.xml><?xml version="1.0" encoding="utf-8"?>
<p:tagLst xmlns:p="http://schemas.openxmlformats.org/presentationml/2006/main">
  <p:tag name="commondata" val="eyJoZGlkIjoiNmJhNmMzMDZhYmRjYWE5MGRkMDZkYmJhNjBmMDgxOTgifQ=="/>
</p:tagLst>
</file>

<file path=ppt/theme/theme1.xml><?xml version="1.0" encoding="utf-8"?>
<a:theme xmlns:a="http://schemas.openxmlformats.org/drawingml/2006/main" name="Tannenbaum">
  <a:themeElements>
    <a:clrScheme name="Tannenbau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annenbaum">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Tannenbaum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annenbau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annenbaum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annenbaum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annenbaum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annenbaum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annenbaum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Tannenbaum</Template>
  <TotalTime>0</TotalTime>
  <Words>7089</Words>
  <Application>WPS 演示</Application>
  <PresentationFormat>全屏显示(4:3)</PresentationFormat>
  <Paragraphs>456</Paragraphs>
  <Slides>26</Slides>
  <Notes>8</Notes>
  <HiddenSlides>0</HiddenSlides>
  <MMClips>0</MMClips>
  <ScaleCrop>false</ScaleCrop>
  <HeadingPairs>
    <vt:vector size="6" baseType="variant">
      <vt:variant>
        <vt:lpstr>已用的字体</vt:lpstr>
      </vt:variant>
      <vt:variant>
        <vt:i4>18</vt:i4>
      </vt:variant>
      <vt:variant>
        <vt:lpstr>主题</vt:lpstr>
      </vt:variant>
      <vt:variant>
        <vt:i4>2</vt:i4>
      </vt:variant>
      <vt:variant>
        <vt:lpstr>幻灯片标题</vt:lpstr>
      </vt:variant>
      <vt:variant>
        <vt:i4>26</vt:i4>
      </vt:variant>
    </vt:vector>
  </HeadingPairs>
  <TitlesOfParts>
    <vt:vector size="46" baseType="lpstr">
      <vt:lpstr>Arial</vt:lpstr>
      <vt:lpstr>宋体</vt:lpstr>
      <vt:lpstr>Wingdings</vt:lpstr>
      <vt:lpstr>Times New Roman</vt:lpstr>
      <vt:lpstr>Verdana</vt:lpstr>
      <vt:lpstr>黑体</vt:lpstr>
      <vt:lpstr>Calibri</vt:lpstr>
      <vt:lpstr>Calibri</vt:lpstr>
      <vt:lpstr>MS PGothic</vt:lpstr>
      <vt:lpstr>Gill Sans MT</vt:lpstr>
      <vt:lpstr>Comic Sans MS</vt:lpstr>
      <vt:lpstr>ZapfDingbats</vt:lpstr>
      <vt:lpstr>等线</vt:lpstr>
      <vt:lpstr>Wingdings</vt:lpstr>
      <vt:lpstr>微软雅黑</vt:lpstr>
      <vt:lpstr>Arial Unicode MS</vt:lpstr>
      <vt:lpstr>Helvetica</vt:lpstr>
      <vt:lpstr>Arial Black</vt:lpstr>
      <vt:lpstr>Tannenbaum</vt:lpstr>
      <vt:lpstr>Profile</vt:lpstr>
      <vt:lpstr>The Network Layer 网络层</vt:lpstr>
      <vt:lpstr>PowerPoint 演示文稿</vt:lpstr>
      <vt:lpstr>PowerPoint 演示文稿</vt:lpstr>
      <vt:lpstr>Two key network-layer functions</vt:lpstr>
      <vt:lpstr>Network Layer Design Issues</vt:lpstr>
      <vt:lpstr>PowerPoint 演示文稿</vt:lpstr>
      <vt:lpstr>PowerPoint 演示文稿</vt:lpstr>
      <vt:lpstr>Routing Algorithms路由算法</vt:lpstr>
      <vt:lpstr>Classification of Routing Algorithms</vt:lpstr>
      <vt:lpstr>Shortest Path Routing最短路由选择</vt:lpstr>
      <vt:lpstr>Flooding泛洪法</vt:lpstr>
      <vt:lpstr>Distance Vector Routing 距离矢量路由选择</vt:lpstr>
      <vt:lpstr>Distance vector algorithm </vt:lpstr>
      <vt:lpstr>Bellman-Ford Example</vt:lpstr>
      <vt:lpstr>Distance Vector Routing 距离矢量路由选择</vt:lpstr>
      <vt:lpstr>Link State Routing 链路状态路由选择</vt:lpstr>
      <vt:lpstr>Link State Routing 链路状态路由选择</vt:lpstr>
      <vt:lpstr>Comparison of LS and DV algorithms</vt:lpstr>
      <vt:lpstr>Hierarchical Routing分级路由选择</vt:lpstr>
      <vt:lpstr>Congestion Control Algorithms 拥塞控制算法</vt:lpstr>
      <vt:lpstr>Congestion Control vs. Flow control 拥塞控制 vs. 流量控制</vt:lpstr>
      <vt:lpstr>General Principles of Congestion Control</vt:lpstr>
      <vt:lpstr>PowerPoint 演示文稿</vt:lpstr>
      <vt:lpstr>Knowledge Checks</vt:lpstr>
      <vt:lpstr>Knowledge Checks</vt:lpstr>
      <vt:lpstr>Knowledge Checks</vt:lpstr>
    </vt:vector>
  </TitlesOfParts>
  <Company> East Texas Data Service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Network Layer</dc:title>
  <dc:creator>Steve Armstrong</dc:creator>
  <cp:lastModifiedBy>刘淼</cp:lastModifiedBy>
  <cp:revision>815</cp:revision>
  <dcterms:created xsi:type="dcterms:W3CDTF">2002-07-22T23:52:00Z</dcterms:created>
  <dcterms:modified xsi:type="dcterms:W3CDTF">2024-06-13T15:13:42Z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E4043C20A9634C029A743288C1530BB0_13</vt:lpwstr>
  </property>
  <property fmtid="{D5CDD505-2E9C-101B-9397-08002B2CF9AE}" pid="3" name="KSOProductBuildVer">
    <vt:lpwstr>2052-12.1.0.16929</vt:lpwstr>
  </property>
</Properties>
</file>