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gif" ContentType="image/gif"/>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 id="2147483660" r:id="rId3"/>
    <p:sldMasterId id="2147483672" r:id="rId4"/>
  </p:sldMasterIdLst>
  <p:notesMasterIdLst>
    <p:notesMasterId r:id="rId8"/>
  </p:notesMasterIdLst>
  <p:sldIdLst>
    <p:sldId id="256" r:id="rId5"/>
    <p:sldId id="329" r:id="rId6"/>
    <p:sldId id="385" r:id="rId7"/>
    <p:sldId id="398" r:id="rId9"/>
    <p:sldId id="410" r:id="rId10"/>
    <p:sldId id="411" r:id="rId11"/>
    <p:sldId id="544" r:id="rId12"/>
    <p:sldId id="545" r:id="rId13"/>
    <p:sldId id="546" r:id="rId14"/>
    <p:sldId id="550" r:id="rId15"/>
    <p:sldId id="566" r:id="rId16"/>
    <p:sldId id="576" r:id="rId17"/>
    <p:sldId id="578" r:id="rId18"/>
    <p:sldId id="586" r:id="rId19"/>
    <p:sldId id="587" r:id="rId20"/>
    <p:sldId id="597" r:id="rId21"/>
    <p:sldId id="609" r:id="rId22"/>
    <p:sldId id="613" r:id="rId23"/>
    <p:sldId id="614" r:id="rId24"/>
    <p:sldId id="616" r:id="rId25"/>
    <p:sldId id="617" r:id="rId26"/>
    <p:sldId id="626" r:id="rId27"/>
    <p:sldId id="627" r:id="rId28"/>
    <p:sldId id="628" r:id="rId29"/>
    <p:sldId id="635" r:id="rId30"/>
    <p:sldId id="636" r:id="rId31"/>
    <p:sldId id="647" r:id="rId32"/>
    <p:sldId id="656" r:id="rId33"/>
    <p:sldId id="657" r:id="rId34"/>
    <p:sldId id="658" r:id="rId35"/>
    <p:sldId id="659" r:id="rId36"/>
    <p:sldId id="660" r:id="rId37"/>
    <p:sldId id="661" r:id="rId38"/>
    <p:sldId id="662" r:id="rId39"/>
    <p:sldId id="663" r:id="rId40"/>
    <p:sldId id="664" r:id="rId41"/>
    <p:sldId id="665" r:id="rId42"/>
    <p:sldId id="666" r:id="rId43"/>
    <p:sldId id="667" r:id="rId44"/>
    <p:sldId id="668" r:id="rId45"/>
    <p:sldId id="669" r:id="rId46"/>
    <p:sldId id="670" r:id="rId47"/>
    <p:sldId id="671" r:id="rId48"/>
    <p:sldId id="672" r:id="rId49"/>
    <p:sldId id="673" r:id="rId50"/>
    <p:sldId id="674" r:id="rId51"/>
    <p:sldId id="675" r:id="rId52"/>
    <p:sldId id="676" r:id="rId53"/>
    <p:sldId id="678" r:id="rId54"/>
    <p:sldId id="679" r:id="rId55"/>
    <p:sldId id="680" r:id="rId56"/>
    <p:sldId id="681" r:id="rId57"/>
    <p:sldId id="682" r:id="rId58"/>
    <p:sldId id="683" r:id="rId59"/>
    <p:sldId id="684" r:id="rId60"/>
    <p:sldId id="685" r:id="rId61"/>
    <p:sldId id="686" r:id="rId62"/>
    <p:sldId id="687" r:id="rId63"/>
    <p:sldId id="688" r:id="rId64"/>
    <p:sldId id="695" r:id="rId65"/>
    <p:sldId id="699" r:id="rId66"/>
    <p:sldId id="702" r:id="rId67"/>
    <p:sldId id="703" r:id="rId68"/>
    <p:sldId id="706" r:id="rId69"/>
    <p:sldId id="707" r:id="rId70"/>
    <p:sldId id="708" r:id="rId71"/>
    <p:sldId id="709" r:id="rId72"/>
    <p:sldId id="712" r:id="rId73"/>
    <p:sldId id="713" r:id="rId74"/>
    <p:sldId id="714" r:id="rId75"/>
    <p:sldId id="715" r:id="rId76"/>
  </p:sldIdLst>
  <p:sldSz cx="9144000" cy="6858000" type="screen4x3"/>
  <p:notesSz cx="6858000" cy="9144000"/>
  <p:custDataLst>
    <p:tags r:id="rId80"/>
  </p:custDataLst>
  <p:defaultTextStyle>
    <a:defPPr>
      <a:defRPr lang="en-US"/>
    </a:defPPr>
    <a:lvl1pPr marL="0" lvl="0"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vl6pPr marL="2286000" lvl="5"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6pPr>
    <a:lvl7pPr marL="2743200" lvl="6"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7pPr>
    <a:lvl8pPr marL="3200400" lvl="7"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8pPr>
    <a:lvl9pPr marL="3657600" lvl="8"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292"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FF"/>
    <a:srgbClr val="FF0000"/>
    <a:srgbClr val="FFCC00"/>
    <a:srgbClr val="336600"/>
    <a:srgbClr val="FF6600"/>
    <a:srgbClr val="0099FF"/>
    <a:srgbClr val="990033"/>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showOutlineIcons="0" horzBarState="maximized">
    <p:restoredLeft sz="15620"/>
    <p:restoredTop sz="95588"/>
  </p:normalViewPr>
  <p:slideViewPr>
    <p:cSldViewPr snapToGrid="0" snapToObjects="1" showGuides="1">
      <p:cViewPr varScale="1">
        <p:scale>
          <a:sx n="110" d="100"/>
          <a:sy n="110" d="100"/>
        </p:scale>
        <p:origin x="870" y="96"/>
      </p:cViewPr>
      <p:guideLst>
        <p:guide orient="horz" pos="2292"/>
        <p:guide pos="2880"/>
      </p:guideLst>
    </p:cSldViewPr>
  </p:slideViewPr>
  <p:notesTextViewPr>
    <p:cViewPr>
      <p:scale>
        <a:sx n="100" d="100"/>
        <a:sy n="100" d="100"/>
      </p:scale>
      <p:origin x="0" y="0"/>
    </p:cViewPr>
  </p:notesTextViewPr>
  <p:sorterViewPr showFormatting="0">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4.xml"/><Relationship Id="rId80" Type="http://schemas.openxmlformats.org/officeDocument/2006/relationships/tags" Target="tags/tag1.xml"/><Relationship Id="rId8" Type="http://schemas.openxmlformats.org/officeDocument/2006/relationships/notesMaster" Target="notesMasters/notesMaster1.xml"/><Relationship Id="rId79" Type="http://schemas.openxmlformats.org/officeDocument/2006/relationships/tableStyles" Target="tableStyles.xml"/><Relationship Id="rId78" Type="http://schemas.openxmlformats.org/officeDocument/2006/relationships/viewProps" Target="viewProps.xml"/><Relationship Id="rId77" Type="http://schemas.openxmlformats.org/officeDocument/2006/relationships/presProps" Target="presProps.xml"/><Relationship Id="rId76" Type="http://schemas.openxmlformats.org/officeDocument/2006/relationships/slide" Target="slides/slide71.xml"/><Relationship Id="rId75" Type="http://schemas.openxmlformats.org/officeDocument/2006/relationships/slide" Target="slides/slide70.xml"/><Relationship Id="rId74" Type="http://schemas.openxmlformats.org/officeDocument/2006/relationships/slide" Target="slides/slide69.xml"/><Relationship Id="rId73" Type="http://schemas.openxmlformats.org/officeDocument/2006/relationships/slide" Target="slides/slide68.xml"/><Relationship Id="rId72" Type="http://schemas.openxmlformats.org/officeDocument/2006/relationships/slide" Target="slides/slide67.xml"/><Relationship Id="rId71" Type="http://schemas.openxmlformats.org/officeDocument/2006/relationships/slide" Target="slides/slide66.xml"/><Relationship Id="rId70" Type="http://schemas.openxmlformats.org/officeDocument/2006/relationships/slide" Target="slides/slide65.xml"/><Relationship Id="rId7" Type="http://schemas.openxmlformats.org/officeDocument/2006/relationships/slide" Target="slides/slide3.xml"/><Relationship Id="rId69" Type="http://schemas.openxmlformats.org/officeDocument/2006/relationships/slide" Target="slides/slide64.xml"/><Relationship Id="rId68" Type="http://schemas.openxmlformats.org/officeDocument/2006/relationships/slide" Target="slides/slide63.xml"/><Relationship Id="rId67" Type="http://schemas.openxmlformats.org/officeDocument/2006/relationships/slide" Target="slides/slide62.xml"/><Relationship Id="rId66" Type="http://schemas.openxmlformats.org/officeDocument/2006/relationships/slide" Target="slides/slide61.xml"/><Relationship Id="rId65" Type="http://schemas.openxmlformats.org/officeDocument/2006/relationships/slide" Target="slides/slide60.xml"/><Relationship Id="rId64" Type="http://schemas.openxmlformats.org/officeDocument/2006/relationships/slide" Target="slides/slide59.xml"/><Relationship Id="rId63" Type="http://schemas.openxmlformats.org/officeDocument/2006/relationships/slide" Target="slides/slide58.xml"/><Relationship Id="rId62" Type="http://schemas.openxmlformats.org/officeDocument/2006/relationships/slide" Target="slides/slide57.xml"/><Relationship Id="rId61" Type="http://schemas.openxmlformats.org/officeDocument/2006/relationships/slide" Target="slides/slide56.xml"/><Relationship Id="rId60" Type="http://schemas.openxmlformats.org/officeDocument/2006/relationships/slide" Target="slides/slide55.xml"/><Relationship Id="rId6" Type="http://schemas.openxmlformats.org/officeDocument/2006/relationships/slide" Target="slides/slide2.xml"/><Relationship Id="rId59" Type="http://schemas.openxmlformats.org/officeDocument/2006/relationships/slide" Target="slides/slide54.xml"/><Relationship Id="rId58" Type="http://schemas.openxmlformats.org/officeDocument/2006/relationships/slide" Target="slides/slide53.xml"/><Relationship Id="rId57" Type="http://schemas.openxmlformats.org/officeDocument/2006/relationships/slide" Target="slides/slide52.xml"/><Relationship Id="rId56" Type="http://schemas.openxmlformats.org/officeDocument/2006/relationships/slide" Target="slides/slide51.xml"/><Relationship Id="rId55" Type="http://schemas.openxmlformats.org/officeDocument/2006/relationships/slide" Target="slides/slide50.xml"/><Relationship Id="rId54" Type="http://schemas.openxmlformats.org/officeDocument/2006/relationships/slide" Target="slides/slide49.xml"/><Relationship Id="rId53" Type="http://schemas.openxmlformats.org/officeDocument/2006/relationships/slide" Target="slides/slide48.xml"/><Relationship Id="rId52" Type="http://schemas.openxmlformats.org/officeDocument/2006/relationships/slide" Target="slides/slide47.xml"/><Relationship Id="rId51" Type="http://schemas.openxmlformats.org/officeDocument/2006/relationships/slide" Target="slides/slide46.xml"/><Relationship Id="rId50" Type="http://schemas.openxmlformats.org/officeDocument/2006/relationships/slide" Target="slides/slide45.xml"/><Relationship Id="rId5" Type="http://schemas.openxmlformats.org/officeDocument/2006/relationships/slide" Target="slides/slide1.xml"/><Relationship Id="rId49" Type="http://schemas.openxmlformats.org/officeDocument/2006/relationships/slide" Target="slides/slide44.xml"/><Relationship Id="rId48" Type="http://schemas.openxmlformats.org/officeDocument/2006/relationships/slide" Target="slides/slide43.xml"/><Relationship Id="rId47" Type="http://schemas.openxmlformats.org/officeDocument/2006/relationships/slide" Target="slides/slide42.xml"/><Relationship Id="rId46" Type="http://schemas.openxmlformats.org/officeDocument/2006/relationships/slide" Target="slides/slide41.xml"/><Relationship Id="rId45" Type="http://schemas.openxmlformats.org/officeDocument/2006/relationships/slide" Target="slides/slide40.xml"/><Relationship Id="rId44" Type="http://schemas.openxmlformats.org/officeDocument/2006/relationships/slide" Target="slides/slide39.xml"/><Relationship Id="rId43" Type="http://schemas.openxmlformats.org/officeDocument/2006/relationships/slide" Target="slides/slide38.xml"/><Relationship Id="rId42" Type="http://schemas.openxmlformats.org/officeDocument/2006/relationships/slide" Target="slides/slide37.xml"/><Relationship Id="rId41" Type="http://schemas.openxmlformats.org/officeDocument/2006/relationships/slide" Target="slides/slide36.xml"/><Relationship Id="rId40" Type="http://schemas.openxmlformats.org/officeDocument/2006/relationships/slide" Target="slides/slide35.xml"/><Relationship Id="rId4" Type="http://schemas.openxmlformats.org/officeDocument/2006/relationships/slideMaster" Target="slideMasters/slideMaster3.xml"/><Relationship Id="rId39" Type="http://schemas.openxmlformats.org/officeDocument/2006/relationships/slide" Target="slides/slide34.xml"/><Relationship Id="rId38" Type="http://schemas.openxmlformats.org/officeDocument/2006/relationships/slide" Target="slides/slide33.xml"/><Relationship Id="rId37" Type="http://schemas.openxmlformats.org/officeDocument/2006/relationships/slide" Target="slides/slide32.xml"/><Relationship Id="rId36" Type="http://schemas.openxmlformats.org/officeDocument/2006/relationships/slide" Target="slides/slide31.xml"/><Relationship Id="rId35" Type="http://schemas.openxmlformats.org/officeDocument/2006/relationships/slide" Target="slides/slide30.xml"/><Relationship Id="rId34" Type="http://schemas.openxmlformats.org/officeDocument/2006/relationships/slide" Target="slides/slide29.xml"/><Relationship Id="rId33" Type="http://schemas.openxmlformats.org/officeDocument/2006/relationships/slide" Target="slides/slide28.xml"/><Relationship Id="rId32" Type="http://schemas.openxmlformats.org/officeDocument/2006/relationships/slide" Target="slides/slide27.xml"/><Relationship Id="rId31" Type="http://schemas.openxmlformats.org/officeDocument/2006/relationships/slide" Target="slides/slide26.xml"/><Relationship Id="rId30" Type="http://schemas.openxmlformats.org/officeDocument/2006/relationships/slide" Target="slides/slide25.xml"/><Relationship Id="rId3" Type="http://schemas.openxmlformats.org/officeDocument/2006/relationships/slideMaster" Target="slideMasters/slideMaster2.xml"/><Relationship Id="rId29" Type="http://schemas.openxmlformats.org/officeDocument/2006/relationships/slide" Target="slides/slide24.xml"/><Relationship Id="rId28" Type="http://schemas.openxmlformats.org/officeDocument/2006/relationships/slide" Target="slides/slide23.xml"/><Relationship Id="rId27" Type="http://schemas.openxmlformats.org/officeDocument/2006/relationships/slide" Target="slides/slide22.xml"/><Relationship Id="rId26" Type="http://schemas.openxmlformats.org/officeDocument/2006/relationships/slide" Target="slides/slide21.xml"/><Relationship Id="rId25" Type="http://schemas.openxmlformats.org/officeDocument/2006/relationships/slide" Target="slides/slide20.xml"/><Relationship Id="rId24" Type="http://schemas.openxmlformats.org/officeDocument/2006/relationships/slide" Target="slides/slide19.xml"/><Relationship Id="rId23" Type="http://schemas.openxmlformats.org/officeDocument/2006/relationships/slide" Target="slides/slide18.xml"/><Relationship Id="rId22" Type="http://schemas.openxmlformats.org/officeDocument/2006/relationships/slide" Target="slides/slide17.xml"/><Relationship Id="rId21" Type="http://schemas.openxmlformats.org/officeDocument/2006/relationships/slide" Target="slides/slide16.xml"/><Relationship Id="rId20" Type="http://schemas.openxmlformats.org/officeDocument/2006/relationships/slide" Target="slides/slide15.xml"/><Relationship Id="rId2" Type="http://schemas.openxmlformats.org/officeDocument/2006/relationships/theme" Target="theme/theme1.xml"/><Relationship Id="rId19" Type="http://schemas.openxmlformats.org/officeDocument/2006/relationships/slide" Target="slides/slide14.xml"/><Relationship Id="rId18" Type="http://schemas.openxmlformats.org/officeDocument/2006/relationships/slide" Target="slides/slide13.xml"/><Relationship Id="rId17" Type="http://schemas.openxmlformats.org/officeDocument/2006/relationships/slide" Target="slides/slide12.xml"/><Relationship Id="rId16" Type="http://schemas.openxmlformats.org/officeDocument/2006/relationships/slide" Target="slides/slide11.xml"/><Relationship Id="rId15" Type="http://schemas.openxmlformats.org/officeDocument/2006/relationships/slide" Target="slides/slide10.xml"/><Relationship Id="rId14" Type="http://schemas.openxmlformats.org/officeDocument/2006/relationships/slide" Target="slides/slide9.xml"/><Relationship Id="rId13" Type="http://schemas.openxmlformats.org/officeDocument/2006/relationships/slide" Target="slides/slide8.xml"/><Relationship Id="rId12" Type="http://schemas.openxmlformats.org/officeDocument/2006/relationships/slide" Target="slides/slide7.xml"/><Relationship Id="rId11" Type="http://schemas.openxmlformats.org/officeDocument/2006/relationships/slide" Target="slides/slide6.xml"/><Relationship Id="rId10" Type="http://schemas.openxmlformats.org/officeDocument/2006/relationships/slide" Target="slides/slide5.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83970" name="Rectangle 2"/>
          <p:cNvSpPr>
            <a:spLocks noGrp="1" noChangeArrowheads="1"/>
          </p:cNvSpPr>
          <p:nvPr>
            <p:ph type="hdr" sz="quarter"/>
          </p:nvPr>
        </p:nvSpPr>
        <p:spPr bwMode="auto">
          <a:xfrm>
            <a:off x="0" y="0"/>
            <a:ext cx="2971800" cy="457200"/>
          </a:xfrm>
          <a:prstGeom prst="rect">
            <a:avLst/>
          </a:prstGeom>
          <a:noFill/>
          <a:ln>
            <a:noFill/>
          </a:ln>
          <a:effectLst/>
        </p:spPr>
        <p:txBody>
          <a:bodyPr vert="horz" wrap="square" lIns="91440" tIns="45720" rIns="91440" bIns="45720" numCol="1" anchor="t" anchorCtr="0" compatLnSpc="1"/>
          <a:lstStyle>
            <a:lvl1pPr algn="l" eaLnBrk="1" hangingPunct="1">
              <a:defRPr sz="120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83971" name="Rectangle 3"/>
          <p:cNvSpPr>
            <a:spLocks noGrp="1" noChangeArrowheads="1"/>
          </p:cNvSpPr>
          <p:nvPr>
            <p:ph type="dt" idx="1"/>
          </p:nvPr>
        </p:nvSpPr>
        <p:spPr bwMode="auto">
          <a:xfrm>
            <a:off x="3884613" y="0"/>
            <a:ext cx="2971800" cy="457200"/>
          </a:xfrm>
          <a:prstGeom prst="rect">
            <a:avLst/>
          </a:prstGeom>
          <a:noFill/>
          <a:ln>
            <a:noFill/>
          </a:ln>
          <a:effectLst/>
        </p:spPr>
        <p:txBody>
          <a:bodyPr vert="horz" wrap="square" lIns="91440" tIns="45720" rIns="91440" bIns="45720" numCol="1" anchor="t" anchorCtr="0" compatLnSpc="1"/>
          <a:lstStyle>
            <a:lvl1pPr algn="r" eaLnBrk="1" hangingPunct="1">
              <a:defRPr sz="1200"/>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7412" name="Rectangle 4"/>
          <p:cNvSpPr>
            <a:spLocks noRot="1" noTextEdit="1"/>
          </p:cNvSpPr>
          <p:nvPr>
            <p:ph type="sldImg" idx="2"/>
          </p:nvPr>
        </p:nvSpPr>
        <p:spPr>
          <a:xfrm>
            <a:off x="1143000" y="685800"/>
            <a:ext cx="4572000" cy="3429000"/>
          </a:xfrm>
          <a:prstGeom prst="rect">
            <a:avLst/>
          </a:prstGeom>
          <a:noFill/>
          <a:ln w="9525" cap="flat" cmpd="sng">
            <a:solidFill>
              <a:srgbClr val="000000"/>
            </a:solidFill>
            <a:prstDash val="solid"/>
            <a:miter/>
            <a:headEnd type="none" w="med" len="med"/>
            <a:tailEnd type="none" w="med" len="med"/>
          </a:ln>
        </p:spPr>
      </p:sp>
      <p:sp>
        <p:nvSpPr>
          <p:cNvPr id="83973" name="Rectangle 5"/>
          <p:cNvSpPr>
            <a:spLocks noGrp="1" noChangeArrowheads="1"/>
          </p:cNvSpPr>
          <p:nvPr>
            <p:ph type="body" sz="quarter" idx="3"/>
          </p:nvPr>
        </p:nvSpPr>
        <p:spPr bwMode="auto">
          <a:xfrm>
            <a:off x="685800" y="4343400"/>
            <a:ext cx="5486400" cy="4114800"/>
          </a:xfrm>
          <a:prstGeom prst="rect">
            <a:avLst/>
          </a:prstGeom>
          <a:noFill/>
          <a:ln>
            <a:noFill/>
          </a:ln>
          <a:effectLst/>
        </p:spPr>
        <p:txBody>
          <a:bodyPr vert="horz" wrap="square" lIns="91440" tIns="45720" rIns="91440" bIns="45720" numCol="1" anchor="t" anchorCtr="0" compatLnSpc="1"/>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83974" name="Rectangle 6"/>
          <p:cNvSpPr>
            <a:spLocks noGrp="1" noChangeArrowheads="1"/>
          </p:cNvSpPr>
          <p:nvPr>
            <p:ph type="ftr" sz="quarter" idx="4"/>
          </p:nvPr>
        </p:nvSpPr>
        <p:spPr bwMode="auto">
          <a:xfrm>
            <a:off x="0" y="8685213"/>
            <a:ext cx="2971800" cy="457200"/>
          </a:xfrm>
          <a:prstGeom prst="rect">
            <a:avLst/>
          </a:prstGeom>
          <a:noFill/>
          <a:ln>
            <a:noFill/>
          </a:ln>
          <a:effectLst/>
        </p:spPr>
        <p:txBody>
          <a:bodyPr vert="horz" wrap="square" lIns="91440" tIns="45720" rIns="91440" bIns="45720" numCol="1" anchor="b" anchorCtr="0" compatLnSpc="1"/>
          <a:lstStyle>
            <a:lvl1pPr algn="l" eaLnBrk="1" hangingPunct="1">
              <a:defRPr sz="120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83975" name="Rectangle 7"/>
          <p:cNvSpPr>
            <a:spLocks noGrp="1" noChangeArrowheads="1"/>
          </p:cNvSpPr>
          <p:nvPr>
            <p:ph type="sldNum" sz="quarter" idx="5"/>
          </p:nvPr>
        </p:nvSpPr>
        <p:spPr bwMode="auto">
          <a:xfrm>
            <a:off x="3884613" y="8685213"/>
            <a:ext cx="2971800" cy="457200"/>
          </a:xfrm>
          <a:prstGeom prst="rect">
            <a:avLst/>
          </a:prstGeom>
          <a:noFill/>
          <a:ln>
            <a:noFill/>
          </a:ln>
          <a:effectLst/>
        </p:spPr>
        <p:txBody>
          <a:bodyPr vert="horz" wrap="square" lIns="91440" tIns="45720" rIns="91440" bIns="45720" numCol="1" anchor="b" anchorCtr="0" compatLnSpc="1"/>
          <a:p>
            <a:pPr lvl="0" algn="r" eaLnBrk="1" hangingPunct="1">
              <a:buNone/>
            </a:pPr>
            <a:fld id="{9A0DB2DC-4C9A-4742-B13C-FB6460FD3503}" type="slidenum">
              <a:rPr lang="zh-CN" altLang="en-US" sz="1200" dirty="0">
                <a:ea typeface="宋体" panose="02010600030101010101" pitchFamily="2" charset="-122"/>
              </a:rPr>
            </a:fld>
            <a:endParaRPr lang="zh-CN" altLang="en-US" sz="1200" dirty="0">
              <a:ea typeface="宋体" panose="02010600030101010101" pitchFamily="2" charset="-122"/>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2770" name="Rectangle 7"/>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zh-CN" altLang="en-US" sz="1200" dirty="0">
                <a:ea typeface="宋体" panose="02010600030101010101" pitchFamily="2" charset="-122"/>
              </a:rPr>
            </a:fld>
            <a:endParaRPr lang="zh-CN" altLang="en-US" sz="1200" dirty="0">
              <a:ea typeface="宋体" panose="02010600030101010101" pitchFamily="2" charset="-122"/>
            </a:endParaRPr>
          </a:p>
        </p:txBody>
      </p:sp>
      <p:sp>
        <p:nvSpPr>
          <p:cNvPr id="32771" name="Rectangle 2"/>
          <p:cNvSpPr>
            <a:spLocks noRot="1" noTextEdit="1"/>
          </p:cNvSpPr>
          <p:nvPr>
            <p:ph type="sldImg"/>
          </p:nvPr>
        </p:nvSpPr>
        <p:spPr/>
      </p:sp>
      <p:sp>
        <p:nvSpPr>
          <p:cNvPr id="32772" name="Rectangle 3"/>
          <p:cNvSpPr>
            <a:spLocks noGrp="1"/>
          </p:cNvSpPr>
          <p:nvPr>
            <p:ph type="body" idx="1"/>
          </p:nvPr>
        </p:nvSpPr>
        <p:spPr/>
        <p:txBody>
          <a:bodyPr wrap="square" lIns="91440" tIns="45720" rIns="91440" bIns="45720" anchor="t" anchorCtr="0"/>
          <a:p>
            <a:pPr lvl="0" eaLnBrk="1" hangingPunct="1"/>
            <a:endParaRPr lang="zh-CN" altLang="en-US" dirty="0">
              <a:ea typeface="宋体" panose="02010600030101010101" pitchFamily="2" charset="-122"/>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71010" name="Rectangle 7"/>
          <p:cNvSpPr txBox="1">
            <a:spLocks noGrp="1"/>
          </p:cNvSpPr>
          <p:nvPr>
            <p:ph type="sldNum" sz="quarter"/>
          </p:nvPr>
        </p:nvSpPr>
        <p:spPr>
          <a:xfrm>
            <a:off x="3829050" y="9444038"/>
            <a:ext cx="2930525" cy="496887"/>
          </a:xfrm>
          <a:prstGeom prst="rect">
            <a:avLst/>
          </a:prstGeom>
          <a:noFill/>
          <a:ln w="9525">
            <a:noFill/>
          </a:ln>
        </p:spPr>
        <p:txBody>
          <a:bodyPr anchor="b" anchorCtr="0"/>
          <a:p>
            <a:pPr lvl="0" algn="r" eaLnBrk="1" hangingPunct="1"/>
            <a:fld id="{9A0DB2DC-4C9A-4742-B13C-FB6460FD3503}" type="slidenum">
              <a:rPr lang="zh-CN" altLang="en-US" sz="1200" b="0" dirty="0">
                <a:ea typeface="宋体" panose="02010600030101010101" pitchFamily="2" charset="-122"/>
              </a:rPr>
            </a:fld>
            <a:endParaRPr lang="zh-CN" altLang="en-US" sz="1200" b="0" dirty="0">
              <a:ea typeface="宋体" panose="02010600030101010101" pitchFamily="2" charset="-122"/>
            </a:endParaRPr>
          </a:p>
        </p:txBody>
      </p:sp>
      <p:sp>
        <p:nvSpPr>
          <p:cNvPr id="171011" name="Rectangle 2"/>
          <p:cNvSpPr>
            <a:spLocks noRot="1" noTextEdit="1"/>
          </p:cNvSpPr>
          <p:nvPr>
            <p:ph type="sldImg"/>
          </p:nvPr>
        </p:nvSpPr>
        <p:spPr/>
      </p:sp>
      <p:sp>
        <p:nvSpPr>
          <p:cNvPr id="171012" name="Rectangle 3"/>
          <p:cNvSpPr>
            <a:spLocks noGrp="1"/>
          </p:cNvSpPr>
          <p:nvPr>
            <p:ph type="body" idx="1"/>
          </p:nvPr>
        </p:nvSpPr>
        <p:spPr/>
        <p:txBody>
          <a:bodyPr wrap="square" lIns="91440" tIns="45720" rIns="91440" bIns="45720" anchor="t" anchorCtr="0"/>
          <a:p>
            <a:pPr lvl="0" eaLnBrk="1" hangingPunct="1"/>
            <a:r>
              <a:rPr lang="zh-CN" altLang="en-US" dirty="0">
                <a:ea typeface="宋体" panose="02010600030101010101" pitchFamily="2" charset="-122"/>
              </a:rPr>
              <a:t>在拥塞窗口大小未达到</a:t>
            </a:r>
            <a:r>
              <a:rPr lang="en-US" altLang="zh-CN" dirty="0">
                <a:ea typeface="宋体" panose="02010600030101010101" pitchFamily="2" charset="-122"/>
              </a:rPr>
              <a:t>ssthresh</a:t>
            </a:r>
            <a:r>
              <a:rPr lang="zh-CN" altLang="en-US" dirty="0">
                <a:ea typeface="宋体" panose="02010600030101010101" pitchFamily="2" charset="-122"/>
              </a:rPr>
              <a:t>之前，它以指数速度增长； </a:t>
            </a:r>
            <a:endParaRPr lang="zh-CN" altLang="en-US" dirty="0">
              <a:ea typeface="宋体" panose="02010600030101010101" pitchFamily="2" charset="-122"/>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76130" name="Rectangle 7"/>
          <p:cNvSpPr txBox="1">
            <a:spLocks noGrp="1"/>
          </p:cNvSpPr>
          <p:nvPr>
            <p:ph type="sldNum" sz="quarter"/>
          </p:nvPr>
        </p:nvSpPr>
        <p:spPr>
          <a:xfrm>
            <a:off x="3829050" y="9444038"/>
            <a:ext cx="2930525" cy="496887"/>
          </a:xfrm>
          <a:prstGeom prst="rect">
            <a:avLst/>
          </a:prstGeom>
          <a:noFill/>
          <a:ln w="9525">
            <a:noFill/>
          </a:ln>
        </p:spPr>
        <p:txBody>
          <a:bodyPr anchor="b" anchorCtr="0"/>
          <a:p>
            <a:pPr lvl="0" algn="r" eaLnBrk="1" hangingPunct="1"/>
            <a:fld id="{9A0DB2DC-4C9A-4742-B13C-FB6460FD3503}" type="slidenum">
              <a:rPr lang="zh-CN" altLang="en-US" sz="1200" b="0" dirty="0">
                <a:ea typeface="宋体" panose="02010600030101010101" pitchFamily="2" charset="-122"/>
              </a:rPr>
            </a:fld>
            <a:endParaRPr lang="zh-CN" altLang="en-US" sz="1200" b="0" dirty="0">
              <a:ea typeface="宋体" panose="02010600030101010101" pitchFamily="2" charset="-122"/>
            </a:endParaRPr>
          </a:p>
        </p:txBody>
      </p:sp>
      <p:sp>
        <p:nvSpPr>
          <p:cNvPr id="176131" name="Rectangle 2"/>
          <p:cNvSpPr>
            <a:spLocks noRot="1" noTextEdit="1"/>
          </p:cNvSpPr>
          <p:nvPr>
            <p:ph type="sldImg"/>
          </p:nvPr>
        </p:nvSpPr>
        <p:spPr/>
      </p:sp>
      <p:sp>
        <p:nvSpPr>
          <p:cNvPr id="176132" name="Rectangle 3"/>
          <p:cNvSpPr>
            <a:spLocks noGrp="1"/>
          </p:cNvSpPr>
          <p:nvPr>
            <p:ph type="body" idx="1"/>
          </p:nvPr>
        </p:nvSpPr>
        <p:spPr/>
        <p:txBody>
          <a:bodyPr wrap="square" lIns="91440" tIns="45720" rIns="91440" bIns="45720" anchor="t" anchorCtr="0"/>
          <a:p>
            <a:pPr lvl="0" eaLnBrk="1" hangingPunct="1"/>
            <a:r>
              <a:rPr lang="zh-CN" altLang="en-US" dirty="0">
                <a:ea typeface="宋体" panose="02010600030101010101" pitchFamily="2" charset="-122"/>
              </a:rPr>
              <a:t>丢包检测机制有如下两种 </a:t>
            </a:r>
            <a:br>
              <a:rPr lang="zh-CN" altLang="en-US" dirty="0">
                <a:ea typeface="宋体" panose="02010600030101010101" pitchFamily="2" charset="-122"/>
              </a:rPr>
            </a:br>
            <a:br>
              <a:rPr lang="zh-CN" altLang="en-US" dirty="0">
                <a:ea typeface="宋体" panose="02010600030101010101" pitchFamily="2" charset="-122"/>
              </a:rPr>
            </a:br>
            <a:r>
              <a:rPr lang="en-US" altLang="zh-CN" dirty="0">
                <a:ea typeface="宋体" panose="02010600030101010101" pitchFamily="2" charset="-122"/>
              </a:rPr>
              <a:t>(1). </a:t>
            </a:r>
            <a:r>
              <a:rPr lang="zh-CN" altLang="en-US" dirty="0">
                <a:ea typeface="宋体" panose="02010600030101010101" pitchFamily="2" charset="-122"/>
              </a:rPr>
              <a:t>重复</a:t>
            </a:r>
            <a:r>
              <a:rPr lang="en-US" altLang="zh-CN" dirty="0">
                <a:ea typeface="宋体" panose="02010600030101010101" pitchFamily="2" charset="-122"/>
              </a:rPr>
              <a:t>ACK</a:t>
            </a:r>
            <a:r>
              <a:rPr lang="zh-CN" altLang="en-US" dirty="0">
                <a:ea typeface="宋体" panose="02010600030101010101" pitchFamily="2" charset="-122"/>
              </a:rPr>
              <a:t>信令 </a:t>
            </a:r>
            <a:br>
              <a:rPr lang="zh-CN" altLang="en-US" dirty="0">
                <a:ea typeface="宋体" panose="02010600030101010101" pitchFamily="2" charset="-122"/>
              </a:rPr>
            </a:br>
            <a:br>
              <a:rPr lang="zh-CN" altLang="en-US" dirty="0">
                <a:ea typeface="宋体" panose="02010600030101010101" pitchFamily="2" charset="-122"/>
              </a:rPr>
            </a:br>
            <a:r>
              <a:rPr lang="zh-CN" altLang="en-US" dirty="0">
                <a:ea typeface="宋体" panose="02010600030101010101" pitchFamily="2" charset="-122"/>
              </a:rPr>
              <a:t>重复</a:t>
            </a:r>
            <a:r>
              <a:rPr lang="en-US" altLang="zh-CN" dirty="0">
                <a:ea typeface="宋体" panose="02010600030101010101" pitchFamily="2" charset="-122"/>
              </a:rPr>
              <a:t>ACK</a:t>
            </a:r>
            <a:r>
              <a:rPr lang="zh-CN" altLang="en-US" dirty="0">
                <a:ea typeface="宋体" panose="02010600030101010101" pitchFamily="2" charset="-122"/>
              </a:rPr>
              <a:t>有两个作用，其一，发送端可以确信该</a:t>
            </a:r>
            <a:r>
              <a:rPr lang="en-US" altLang="zh-CN" dirty="0">
                <a:ea typeface="宋体" panose="02010600030101010101" pitchFamily="2" charset="-122"/>
              </a:rPr>
              <a:t>ACK</a:t>
            </a:r>
            <a:r>
              <a:rPr lang="zh-CN" altLang="en-US" dirty="0">
                <a:ea typeface="宋体" panose="02010600030101010101" pitchFamily="2" charset="-122"/>
              </a:rPr>
              <a:t>序列号之前的</a:t>
            </a:r>
            <a:r>
              <a:rPr lang="en-US" altLang="zh-CN" dirty="0">
                <a:ea typeface="宋体" panose="02010600030101010101" pitchFamily="2" charset="-122"/>
              </a:rPr>
              <a:t>TCP</a:t>
            </a:r>
            <a:r>
              <a:rPr lang="zh-CN" altLang="en-US" dirty="0">
                <a:ea typeface="宋体" panose="02010600030101010101" pitchFamily="2" charset="-122"/>
              </a:rPr>
              <a:t>报文段都已经被接收端成功接收；其二，发送端可以据此判断出接收端接收到的</a:t>
            </a:r>
            <a:r>
              <a:rPr lang="en-US" altLang="zh-CN" dirty="0">
                <a:ea typeface="宋体" panose="02010600030101010101" pitchFamily="2" charset="-122"/>
              </a:rPr>
              <a:t>TCP</a:t>
            </a:r>
            <a:r>
              <a:rPr lang="zh-CN" altLang="en-US" dirty="0">
                <a:ea typeface="宋体" panose="02010600030101010101" pitchFamily="2" charset="-122"/>
              </a:rPr>
              <a:t>报文段发生了乱序的情况和接收端当前期待的</a:t>
            </a:r>
            <a:r>
              <a:rPr lang="en-US" altLang="zh-CN" dirty="0">
                <a:ea typeface="宋体" panose="02010600030101010101" pitchFamily="2" charset="-122"/>
              </a:rPr>
              <a:t>TCP</a:t>
            </a:r>
            <a:r>
              <a:rPr lang="zh-CN" altLang="en-US" dirty="0">
                <a:ea typeface="宋体" panose="02010600030101010101" pitchFamily="2" charset="-122"/>
              </a:rPr>
              <a:t>报文段序列号，从而触发其拥塞控制策略。 </a:t>
            </a:r>
            <a:br>
              <a:rPr lang="zh-CN" altLang="en-US" dirty="0">
                <a:ea typeface="宋体" panose="02010600030101010101" pitchFamily="2" charset="-122"/>
              </a:rPr>
            </a:br>
            <a:br>
              <a:rPr lang="zh-CN" altLang="en-US" dirty="0">
                <a:ea typeface="宋体" panose="02010600030101010101" pitchFamily="2" charset="-122"/>
              </a:rPr>
            </a:br>
            <a:r>
              <a:rPr lang="en-US" altLang="zh-CN" dirty="0">
                <a:ea typeface="宋体" panose="02010600030101010101" pitchFamily="2" charset="-122"/>
              </a:rPr>
              <a:t>(2). </a:t>
            </a:r>
            <a:r>
              <a:rPr lang="zh-CN" altLang="en-US" dirty="0">
                <a:ea typeface="宋体" panose="02010600030101010101" pitchFamily="2" charset="-122"/>
              </a:rPr>
              <a:t>超时重传 </a:t>
            </a:r>
            <a:br>
              <a:rPr lang="zh-CN" altLang="en-US" dirty="0">
                <a:ea typeface="宋体" panose="02010600030101010101" pitchFamily="2" charset="-122"/>
              </a:rPr>
            </a:br>
            <a:br>
              <a:rPr lang="zh-CN" altLang="en-US" dirty="0">
                <a:ea typeface="宋体" panose="02010600030101010101" pitchFamily="2" charset="-122"/>
              </a:rPr>
            </a:br>
            <a:r>
              <a:rPr lang="zh-CN" altLang="en-US" dirty="0">
                <a:ea typeface="宋体" panose="02010600030101010101" pitchFamily="2" charset="-122"/>
              </a:rPr>
              <a:t>发送端发出报文段后，在规定的时间内没有能够收到接收端返回的</a:t>
            </a:r>
            <a:r>
              <a:rPr lang="en-US" altLang="zh-CN" dirty="0">
                <a:ea typeface="宋体" panose="02010600030101010101" pitchFamily="2" charset="-122"/>
              </a:rPr>
              <a:t>ACK</a:t>
            </a:r>
            <a:r>
              <a:rPr lang="zh-CN" altLang="en-US" dirty="0">
                <a:ea typeface="宋体" panose="02010600030101010101" pitchFamily="2" charset="-122"/>
              </a:rPr>
              <a:t>信令，从而使得发送端认为该报文段丢失，触发其拥塞控制策略。</a:t>
            </a:r>
            <a:endParaRPr lang="zh-CN" altLang="en-US" dirty="0">
              <a:ea typeface="宋体" panose="02010600030101010101" pitchFamily="2" charset="-122"/>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78178" name="Rectangle 7"/>
          <p:cNvSpPr txBox="1">
            <a:spLocks noGrp="1"/>
          </p:cNvSpPr>
          <p:nvPr>
            <p:ph type="sldNum" sz="quarter"/>
          </p:nvPr>
        </p:nvSpPr>
        <p:spPr>
          <a:xfrm>
            <a:off x="3829050" y="9444038"/>
            <a:ext cx="2930525" cy="496887"/>
          </a:xfrm>
          <a:prstGeom prst="rect">
            <a:avLst/>
          </a:prstGeom>
          <a:noFill/>
          <a:ln w="9525">
            <a:noFill/>
          </a:ln>
        </p:spPr>
        <p:txBody>
          <a:bodyPr anchor="b" anchorCtr="0"/>
          <a:p>
            <a:pPr lvl="0" algn="r" eaLnBrk="1" hangingPunct="1"/>
            <a:fld id="{9A0DB2DC-4C9A-4742-B13C-FB6460FD3503}" type="slidenum">
              <a:rPr lang="zh-CN" altLang="en-US" sz="1200" b="0" dirty="0">
                <a:ea typeface="宋体" panose="02010600030101010101" pitchFamily="2" charset="-122"/>
              </a:rPr>
            </a:fld>
            <a:endParaRPr lang="zh-CN" altLang="en-US" sz="1200" b="0" dirty="0">
              <a:ea typeface="宋体" panose="02010600030101010101" pitchFamily="2" charset="-122"/>
            </a:endParaRPr>
          </a:p>
        </p:txBody>
      </p:sp>
      <p:sp>
        <p:nvSpPr>
          <p:cNvPr id="178179" name="Rectangle 2"/>
          <p:cNvSpPr>
            <a:spLocks noRot="1" noTextEdit="1"/>
          </p:cNvSpPr>
          <p:nvPr>
            <p:ph type="sldImg"/>
          </p:nvPr>
        </p:nvSpPr>
        <p:spPr/>
      </p:sp>
      <p:sp>
        <p:nvSpPr>
          <p:cNvPr id="178180" name="Rectangle 3"/>
          <p:cNvSpPr>
            <a:spLocks noGrp="1"/>
          </p:cNvSpPr>
          <p:nvPr>
            <p:ph type="body" idx="1"/>
          </p:nvPr>
        </p:nvSpPr>
        <p:spPr/>
        <p:txBody>
          <a:bodyPr wrap="square" lIns="91440" tIns="45720" rIns="91440" bIns="45720" anchor="t" anchorCtr="0"/>
          <a:p>
            <a:pPr lvl="0" eaLnBrk="1" hangingPunct="1"/>
            <a:r>
              <a:rPr lang="zh-CN" altLang="en-US" dirty="0">
                <a:ea typeface="宋体" panose="02010600030101010101" pitchFamily="2" charset="-122"/>
              </a:rPr>
              <a:t>丢包检测机制有如下两种 </a:t>
            </a:r>
            <a:br>
              <a:rPr lang="zh-CN" altLang="en-US" dirty="0">
                <a:ea typeface="宋体" panose="02010600030101010101" pitchFamily="2" charset="-122"/>
              </a:rPr>
            </a:br>
            <a:br>
              <a:rPr lang="zh-CN" altLang="en-US" dirty="0">
                <a:ea typeface="宋体" panose="02010600030101010101" pitchFamily="2" charset="-122"/>
              </a:rPr>
            </a:br>
            <a:r>
              <a:rPr lang="en-US" altLang="zh-CN" dirty="0">
                <a:ea typeface="宋体" panose="02010600030101010101" pitchFamily="2" charset="-122"/>
              </a:rPr>
              <a:t>(1). </a:t>
            </a:r>
            <a:r>
              <a:rPr lang="zh-CN" altLang="en-US" dirty="0">
                <a:ea typeface="宋体" panose="02010600030101010101" pitchFamily="2" charset="-122"/>
              </a:rPr>
              <a:t>重复</a:t>
            </a:r>
            <a:r>
              <a:rPr lang="en-US" altLang="zh-CN" dirty="0">
                <a:ea typeface="宋体" panose="02010600030101010101" pitchFamily="2" charset="-122"/>
              </a:rPr>
              <a:t>ACK</a:t>
            </a:r>
            <a:r>
              <a:rPr lang="zh-CN" altLang="en-US" dirty="0">
                <a:ea typeface="宋体" panose="02010600030101010101" pitchFamily="2" charset="-122"/>
              </a:rPr>
              <a:t>信令 </a:t>
            </a:r>
            <a:br>
              <a:rPr lang="zh-CN" altLang="en-US" dirty="0">
                <a:ea typeface="宋体" panose="02010600030101010101" pitchFamily="2" charset="-122"/>
              </a:rPr>
            </a:br>
            <a:br>
              <a:rPr lang="zh-CN" altLang="en-US" dirty="0">
                <a:ea typeface="宋体" panose="02010600030101010101" pitchFamily="2" charset="-122"/>
              </a:rPr>
            </a:br>
            <a:r>
              <a:rPr lang="zh-CN" altLang="en-US" dirty="0">
                <a:ea typeface="宋体" panose="02010600030101010101" pitchFamily="2" charset="-122"/>
              </a:rPr>
              <a:t>重复</a:t>
            </a:r>
            <a:r>
              <a:rPr lang="en-US" altLang="zh-CN" dirty="0">
                <a:ea typeface="宋体" panose="02010600030101010101" pitchFamily="2" charset="-122"/>
              </a:rPr>
              <a:t>ACK</a:t>
            </a:r>
            <a:r>
              <a:rPr lang="zh-CN" altLang="en-US" dirty="0">
                <a:ea typeface="宋体" panose="02010600030101010101" pitchFamily="2" charset="-122"/>
              </a:rPr>
              <a:t>有两个作用，其一，发送端可以确信该</a:t>
            </a:r>
            <a:r>
              <a:rPr lang="en-US" altLang="zh-CN" dirty="0">
                <a:ea typeface="宋体" panose="02010600030101010101" pitchFamily="2" charset="-122"/>
              </a:rPr>
              <a:t>ACK</a:t>
            </a:r>
            <a:r>
              <a:rPr lang="zh-CN" altLang="en-US" dirty="0">
                <a:ea typeface="宋体" panose="02010600030101010101" pitchFamily="2" charset="-122"/>
              </a:rPr>
              <a:t>序列号之前的</a:t>
            </a:r>
            <a:r>
              <a:rPr lang="en-US" altLang="zh-CN" dirty="0">
                <a:ea typeface="宋体" panose="02010600030101010101" pitchFamily="2" charset="-122"/>
              </a:rPr>
              <a:t>TCP</a:t>
            </a:r>
            <a:r>
              <a:rPr lang="zh-CN" altLang="en-US" dirty="0">
                <a:ea typeface="宋体" panose="02010600030101010101" pitchFamily="2" charset="-122"/>
              </a:rPr>
              <a:t>报文段都已经被接收端成功接收；其二，发送端可以据此判断出接收端接收到的</a:t>
            </a:r>
            <a:r>
              <a:rPr lang="en-US" altLang="zh-CN" dirty="0">
                <a:ea typeface="宋体" panose="02010600030101010101" pitchFamily="2" charset="-122"/>
              </a:rPr>
              <a:t>TCP</a:t>
            </a:r>
            <a:r>
              <a:rPr lang="zh-CN" altLang="en-US" dirty="0">
                <a:ea typeface="宋体" panose="02010600030101010101" pitchFamily="2" charset="-122"/>
              </a:rPr>
              <a:t>报文段发生了乱序的情况和接收端当前期待的</a:t>
            </a:r>
            <a:r>
              <a:rPr lang="en-US" altLang="zh-CN" dirty="0">
                <a:ea typeface="宋体" panose="02010600030101010101" pitchFamily="2" charset="-122"/>
              </a:rPr>
              <a:t>TCP</a:t>
            </a:r>
            <a:r>
              <a:rPr lang="zh-CN" altLang="en-US" dirty="0">
                <a:ea typeface="宋体" panose="02010600030101010101" pitchFamily="2" charset="-122"/>
              </a:rPr>
              <a:t>报文段序列号，从而触发其拥塞控制策略。 </a:t>
            </a:r>
            <a:br>
              <a:rPr lang="zh-CN" altLang="en-US" dirty="0">
                <a:ea typeface="宋体" panose="02010600030101010101" pitchFamily="2" charset="-122"/>
              </a:rPr>
            </a:br>
            <a:br>
              <a:rPr lang="zh-CN" altLang="en-US" dirty="0">
                <a:ea typeface="宋体" panose="02010600030101010101" pitchFamily="2" charset="-122"/>
              </a:rPr>
            </a:br>
            <a:r>
              <a:rPr lang="en-US" altLang="zh-CN" dirty="0">
                <a:ea typeface="宋体" panose="02010600030101010101" pitchFamily="2" charset="-122"/>
              </a:rPr>
              <a:t>(2). </a:t>
            </a:r>
            <a:r>
              <a:rPr lang="zh-CN" altLang="en-US" dirty="0">
                <a:ea typeface="宋体" panose="02010600030101010101" pitchFamily="2" charset="-122"/>
              </a:rPr>
              <a:t>超时重传 </a:t>
            </a:r>
            <a:br>
              <a:rPr lang="zh-CN" altLang="en-US" dirty="0">
                <a:ea typeface="宋体" panose="02010600030101010101" pitchFamily="2" charset="-122"/>
              </a:rPr>
            </a:br>
            <a:br>
              <a:rPr lang="zh-CN" altLang="en-US" dirty="0">
                <a:ea typeface="宋体" panose="02010600030101010101" pitchFamily="2" charset="-122"/>
              </a:rPr>
            </a:br>
            <a:r>
              <a:rPr lang="zh-CN" altLang="en-US" dirty="0">
                <a:ea typeface="宋体" panose="02010600030101010101" pitchFamily="2" charset="-122"/>
              </a:rPr>
              <a:t>发送端发出报文段后，在规定的时间内没有能够收到接收端返回的</a:t>
            </a:r>
            <a:r>
              <a:rPr lang="en-US" altLang="zh-CN" dirty="0">
                <a:ea typeface="宋体" panose="02010600030101010101" pitchFamily="2" charset="-122"/>
              </a:rPr>
              <a:t>ACK</a:t>
            </a:r>
            <a:r>
              <a:rPr lang="zh-CN" altLang="en-US" dirty="0">
                <a:ea typeface="宋体" panose="02010600030101010101" pitchFamily="2" charset="-122"/>
              </a:rPr>
              <a:t>信令，从而使得发送端认为该报文段丢失，触发其拥塞控制策略。</a:t>
            </a:r>
            <a:endParaRPr lang="zh-CN" altLang="en-US" dirty="0">
              <a:ea typeface="宋体" panose="02010600030101010101" pitchFamily="2" charset="-122"/>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80226" name="Rectangle 7"/>
          <p:cNvSpPr txBox="1">
            <a:spLocks noGrp="1"/>
          </p:cNvSpPr>
          <p:nvPr>
            <p:ph type="sldNum" sz="quarter"/>
          </p:nvPr>
        </p:nvSpPr>
        <p:spPr>
          <a:xfrm>
            <a:off x="3829050" y="9444038"/>
            <a:ext cx="2930525" cy="496887"/>
          </a:xfrm>
          <a:prstGeom prst="rect">
            <a:avLst/>
          </a:prstGeom>
          <a:noFill/>
          <a:ln w="9525">
            <a:noFill/>
          </a:ln>
        </p:spPr>
        <p:txBody>
          <a:bodyPr anchor="b" anchorCtr="0"/>
          <a:p>
            <a:pPr lvl="0" algn="r" eaLnBrk="1" hangingPunct="1"/>
            <a:fld id="{9A0DB2DC-4C9A-4742-B13C-FB6460FD3503}" type="slidenum">
              <a:rPr lang="zh-CN" altLang="en-US" sz="1200" b="0" dirty="0">
                <a:ea typeface="宋体" panose="02010600030101010101" pitchFamily="2" charset="-122"/>
              </a:rPr>
            </a:fld>
            <a:endParaRPr lang="zh-CN" altLang="en-US" sz="1200" b="0" dirty="0">
              <a:ea typeface="宋体" panose="02010600030101010101" pitchFamily="2" charset="-122"/>
            </a:endParaRPr>
          </a:p>
        </p:txBody>
      </p:sp>
      <p:sp>
        <p:nvSpPr>
          <p:cNvPr id="180227" name="Rectangle 2"/>
          <p:cNvSpPr>
            <a:spLocks noRot="1" noTextEdit="1"/>
          </p:cNvSpPr>
          <p:nvPr>
            <p:ph type="sldImg"/>
          </p:nvPr>
        </p:nvSpPr>
        <p:spPr/>
      </p:sp>
      <p:sp>
        <p:nvSpPr>
          <p:cNvPr id="180228" name="Rectangle 3"/>
          <p:cNvSpPr>
            <a:spLocks noGrp="1"/>
          </p:cNvSpPr>
          <p:nvPr>
            <p:ph type="body" idx="1"/>
          </p:nvPr>
        </p:nvSpPr>
        <p:spPr/>
        <p:txBody>
          <a:bodyPr wrap="square" lIns="91440" tIns="45720" rIns="91440" bIns="45720" anchor="t" anchorCtr="0"/>
          <a:p>
            <a:pPr lvl="0" eaLnBrk="1" hangingPunct="1"/>
            <a:r>
              <a:rPr lang="zh-CN" altLang="en-US" dirty="0">
                <a:ea typeface="宋体" panose="02010600030101010101" pitchFamily="2" charset="-122"/>
              </a:rPr>
              <a:t>快速重传算法 </a:t>
            </a:r>
            <a:br>
              <a:rPr lang="zh-CN" altLang="en-US" dirty="0">
                <a:ea typeface="宋体" panose="02010600030101010101" pitchFamily="2" charset="-122"/>
              </a:rPr>
            </a:br>
            <a:br>
              <a:rPr lang="zh-CN" altLang="en-US" dirty="0">
                <a:ea typeface="宋体" panose="02010600030101010101" pitchFamily="2" charset="-122"/>
              </a:rPr>
            </a:br>
            <a:r>
              <a:rPr lang="zh-CN" altLang="en-US" dirty="0">
                <a:ea typeface="宋体" panose="02010600030101010101" pitchFamily="2" charset="-122"/>
              </a:rPr>
              <a:t>当发送端连续收到</a:t>
            </a:r>
            <a:r>
              <a:rPr lang="en-US" altLang="zh-CN" dirty="0">
                <a:ea typeface="宋体" panose="02010600030101010101" pitchFamily="2" charset="-122"/>
              </a:rPr>
              <a:t>3</a:t>
            </a:r>
            <a:r>
              <a:rPr lang="zh-CN" altLang="en-US" dirty="0">
                <a:ea typeface="宋体" panose="02010600030101010101" pitchFamily="2" charset="-122"/>
              </a:rPr>
              <a:t>个对应于同一个序列号的</a:t>
            </a:r>
            <a:r>
              <a:rPr lang="en-US" altLang="zh-CN" dirty="0">
                <a:ea typeface="宋体" panose="02010600030101010101" pitchFamily="2" charset="-122"/>
              </a:rPr>
              <a:t>ACK</a:t>
            </a:r>
            <a:r>
              <a:rPr lang="zh-CN" altLang="en-US" dirty="0">
                <a:ea typeface="宋体" panose="02010600030101010101" pitchFamily="2" charset="-122"/>
              </a:rPr>
              <a:t>信令时，就触发了其快速重传算法，即发送端不等重传计时器超时，立即向接收端发送指定的报文段。 </a:t>
            </a:r>
            <a:br>
              <a:rPr lang="zh-CN" altLang="en-US" dirty="0">
                <a:ea typeface="宋体" panose="02010600030101010101" pitchFamily="2" charset="-122"/>
              </a:rPr>
            </a:br>
            <a:endParaRPr lang="zh-CN" altLang="en-US" dirty="0">
              <a:ea typeface="宋体" panose="02010600030101010101" pitchFamily="2" charset="-122"/>
            </a:endParaRPr>
          </a:p>
          <a:p>
            <a:pPr lvl="0" eaLnBrk="1" hangingPunct="1"/>
            <a:endParaRPr lang="zh-CN" altLang="en-US" dirty="0">
              <a:ea typeface="宋体" panose="02010600030101010101" pitchFamily="2" charset="-122"/>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82274" name="Rectangle 7"/>
          <p:cNvSpPr txBox="1">
            <a:spLocks noGrp="1"/>
          </p:cNvSpPr>
          <p:nvPr>
            <p:ph type="sldNum" sz="quarter"/>
          </p:nvPr>
        </p:nvSpPr>
        <p:spPr>
          <a:xfrm>
            <a:off x="3829050" y="9444038"/>
            <a:ext cx="2930525" cy="496887"/>
          </a:xfrm>
          <a:prstGeom prst="rect">
            <a:avLst/>
          </a:prstGeom>
          <a:noFill/>
          <a:ln w="9525">
            <a:noFill/>
          </a:ln>
        </p:spPr>
        <p:txBody>
          <a:bodyPr anchor="b" anchorCtr="0"/>
          <a:p>
            <a:pPr lvl="0" algn="r" eaLnBrk="1" hangingPunct="1"/>
            <a:fld id="{9A0DB2DC-4C9A-4742-B13C-FB6460FD3503}" type="slidenum">
              <a:rPr lang="zh-CN" altLang="en-US" sz="1200" b="0" dirty="0">
                <a:ea typeface="宋体" panose="02010600030101010101" pitchFamily="2" charset="-122"/>
              </a:rPr>
            </a:fld>
            <a:endParaRPr lang="zh-CN" altLang="en-US" sz="1200" b="0" dirty="0">
              <a:ea typeface="宋体" panose="02010600030101010101" pitchFamily="2" charset="-122"/>
            </a:endParaRPr>
          </a:p>
        </p:txBody>
      </p:sp>
      <p:sp>
        <p:nvSpPr>
          <p:cNvPr id="182275" name="Rectangle 2"/>
          <p:cNvSpPr>
            <a:spLocks noRot="1" noTextEdit="1"/>
          </p:cNvSpPr>
          <p:nvPr>
            <p:ph type="sldImg"/>
          </p:nvPr>
        </p:nvSpPr>
        <p:spPr/>
      </p:sp>
      <p:sp>
        <p:nvSpPr>
          <p:cNvPr id="182276" name="Rectangle 3"/>
          <p:cNvSpPr>
            <a:spLocks noGrp="1"/>
          </p:cNvSpPr>
          <p:nvPr>
            <p:ph type="body" idx="1"/>
          </p:nvPr>
        </p:nvSpPr>
        <p:spPr/>
        <p:txBody>
          <a:bodyPr wrap="square" lIns="91440" tIns="45720" rIns="91440" bIns="45720" anchor="t" anchorCtr="0"/>
          <a:p>
            <a:pPr lvl="0" eaLnBrk="1" hangingPunct="1"/>
            <a:r>
              <a:rPr lang="zh-CN" altLang="en-US" dirty="0">
                <a:ea typeface="宋体" panose="02010600030101010101" pitchFamily="2" charset="-122"/>
              </a:rPr>
              <a:t>快速重传算法 </a:t>
            </a:r>
            <a:br>
              <a:rPr lang="zh-CN" altLang="en-US" dirty="0">
                <a:ea typeface="宋体" panose="02010600030101010101" pitchFamily="2" charset="-122"/>
              </a:rPr>
            </a:br>
            <a:br>
              <a:rPr lang="zh-CN" altLang="en-US" dirty="0">
                <a:ea typeface="宋体" panose="02010600030101010101" pitchFamily="2" charset="-122"/>
              </a:rPr>
            </a:br>
            <a:r>
              <a:rPr lang="zh-CN" altLang="en-US" dirty="0">
                <a:ea typeface="宋体" panose="02010600030101010101" pitchFamily="2" charset="-122"/>
              </a:rPr>
              <a:t>当发送端连续收到</a:t>
            </a:r>
            <a:r>
              <a:rPr lang="en-US" altLang="zh-CN" dirty="0">
                <a:ea typeface="宋体" panose="02010600030101010101" pitchFamily="2" charset="-122"/>
              </a:rPr>
              <a:t>3</a:t>
            </a:r>
            <a:r>
              <a:rPr lang="zh-CN" altLang="en-US" dirty="0">
                <a:ea typeface="宋体" panose="02010600030101010101" pitchFamily="2" charset="-122"/>
              </a:rPr>
              <a:t>个对应于同一个序列号的</a:t>
            </a:r>
            <a:r>
              <a:rPr lang="en-US" altLang="zh-CN" dirty="0">
                <a:ea typeface="宋体" panose="02010600030101010101" pitchFamily="2" charset="-122"/>
              </a:rPr>
              <a:t>ACK</a:t>
            </a:r>
            <a:r>
              <a:rPr lang="zh-CN" altLang="en-US" dirty="0">
                <a:ea typeface="宋体" panose="02010600030101010101" pitchFamily="2" charset="-122"/>
              </a:rPr>
              <a:t>信令时，就触发了其快速重传算法，即发送端不等重传计时器超时，立即向接收端发送指定的报文段。 </a:t>
            </a:r>
            <a:br>
              <a:rPr lang="zh-CN" altLang="en-US" dirty="0">
                <a:ea typeface="宋体" panose="02010600030101010101" pitchFamily="2" charset="-122"/>
              </a:rPr>
            </a:br>
            <a:endParaRPr lang="zh-CN" altLang="en-US" dirty="0">
              <a:ea typeface="宋体" panose="02010600030101010101" pitchFamily="2" charset="-122"/>
            </a:endParaRPr>
          </a:p>
          <a:p>
            <a:pPr lvl="0" eaLnBrk="1" hangingPunct="1"/>
            <a:endParaRPr lang="zh-CN" altLang="en-US" dirty="0">
              <a:ea typeface="宋体" panose="02010600030101010101" pitchFamily="2" charset="-122"/>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49506" name="Rectangle 7"/>
          <p:cNvSpPr txBox="1">
            <a:spLocks noGrp="1"/>
          </p:cNvSpPr>
          <p:nvPr>
            <p:ph type="sldNum" sz="quarter"/>
          </p:nvPr>
        </p:nvSpPr>
        <p:spPr>
          <a:xfrm>
            <a:off x="3829050" y="9444038"/>
            <a:ext cx="2930525" cy="496887"/>
          </a:xfrm>
          <a:prstGeom prst="rect">
            <a:avLst/>
          </a:prstGeom>
          <a:noFill/>
          <a:ln w="9525">
            <a:noFill/>
          </a:ln>
        </p:spPr>
        <p:txBody>
          <a:bodyPr anchor="b" anchorCtr="0"/>
          <a:p>
            <a:pPr lvl="0" algn="r" eaLnBrk="1" hangingPunct="1"/>
            <a:fld id="{9A0DB2DC-4C9A-4742-B13C-FB6460FD3503}" type="slidenum">
              <a:rPr lang="zh-CN" altLang="en-US" sz="1200" b="0" dirty="0">
                <a:ea typeface="宋体" panose="02010600030101010101" pitchFamily="2" charset="-122"/>
              </a:rPr>
            </a:fld>
            <a:endParaRPr lang="zh-CN" altLang="en-US" sz="1200" b="0" dirty="0">
              <a:ea typeface="宋体" panose="02010600030101010101" pitchFamily="2" charset="-122"/>
            </a:endParaRPr>
          </a:p>
        </p:txBody>
      </p:sp>
      <p:sp>
        <p:nvSpPr>
          <p:cNvPr id="149507" name="Rectangle 2"/>
          <p:cNvSpPr>
            <a:spLocks noRot="1" noTextEdit="1"/>
          </p:cNvSpPr>
          <p:nvPr>
            <p:ph type="sldImg"/>
          </p:nvPr>
        </p:nvSpPr>
        <p:spPr/>
      </p:sp>
      <p:sp>
        <p:nvSpPr>
          <p:cNvPr id="149508" name="Rectangle 3"/>
          <p:cNvSpPr>
            <a:spLocks noGrp="1"/>
          </p:cNvSpPr>
          <p:nvPr>
            <p:ph type="body" idx="1"/>
          </p:nvPr>
        </p:nvSpPr>
        <p:spPr/>
        <p:txBody>
          <a:bodyPr wrap="square" lIns="91440" tIns="45720" rIns="91440" bIns="45720" anchor="t" anchorCtr="0"/>
          <a:p>
            <a:pPr lvl="0" eaLnBrk="1" hangingPunct="1"/>
            <a:endParaRPr lang="zh-CN" altLang="en-US" dirty="0">
              <a:ea typeface="宋体" panose="02010600030101010101" pitchFamily="2" charset="-122"/>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51554" name="Rectangle 7"/>
          <p:cNvSpPr txBox="1">
            <a:spLocks noGrp="1"/>
          </p:cNvSpPr>
          <p:nvPr>
            <p:ph type="sldNum" sz="quarter"/>
          </p:nvPr>
        </p:nvSpPr>
        <p:spPr>
          <a:xfrm>
            <a:off x="3829050" y="9444038"/>
            <a:ext cx="2930525" cy="496887"/>
          </a:xfrm>
          <a:prstGeom prst="rect">
            <a:avLst/>
          </a:prstGeom>
          <a:noFill/>
          <a:ln w="9525">
            <a:noFill/>
          </a:ln>
        </p:spPr>
        <p:txBody>
          <a:bodyPr anchor="b" anchorCtr="0"/>
          <a:p>
            <a:pPr lvl="0" algn="r" eaLnBrk="1" hangingPunct="1"/>
            <a:fld id="{9A0DB2DC-4C9A-4742-B13C-FB6460FD3503}" type="slidenum">
              <a:rPr lang="zh-CN" altLang="en-US" sz="1200" b="0" dirty="0">
                <a:ea typeface="宋体" panose="02010600030101010101" pitchFamily="2" charset="-122"/>
              </a:rPr>
            </a:fld>
            <a:endParaRPr lang="zh-CN" altLang="en-US" sz="1200" b="0" dirty="0">
              <a:ea typeface="宋体" panose="02010600030101010101" pitchFamily="2" charset="-122"/>
            </a:endParaRPr>
          </a:p>
        </p:txBody>
      </p:sp>
      <p:sp>
        <p:nvSpPr>
          <p:cNvPr id="151555" name="Rectangle 2"/>
          <p:cNvSpPr>
            <a:spLocks noRot="1" noTextEdit="1"/>
          </p:cNvSpPr>
          <p:nvPr>
            <p:ph type="sldImg"/>
          </p:nvPr>
        </p:nvSpPr>
        <p:spPr/>
      </p:sp>
      <p:sp>
        <p:nvSpPr>
          <p:cNvPr id="151556" name="Rectangle 3"/>
          <p:cNvSpPr>
            <a:spLocks noGrp="1"/>
          </p:cNvSpPr>
          <p:nvPr>
            <p:ph type="body" idx="1"/>
          </p:nvPr>
        </p:nvSpPr>
        <p:spPr/>
        <p:txBody>
          <a:bodyPr wrap="square" lIns="91440" tIns="45720" rIns="91440" bIns="45720" anchor="t" anchorCtr="0"/>
          <a:p>
            <a:pPr lvl="0" eaLnBrk="1" hangingPunct="1"/>
            <a:endParaRPr lang="zh-CN" altLang="en-US" dirty="0">
              <a:ea typeface="宋体" panose="02010600030101010101" pitchFamily="2"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4" name="幻灯片图像占位符 1"/>
          <p:cNvSpPr>
            <a:spLocks noGrp="1" noRot="1" noChangeAspect="1" noTextEdit="1"/>
          </p:cNvSpPr>
          <p:nvPr>
            <p:ph type="sldImg"/>
          </p:nvPr>
        </p:nvSpPr>
        <p:spPr/>
      </p:sp>
      <p:sp>
        <p:nvSpPr>
          <p:cNvPr id="23555" name="备注占位符 2"/>
          <p:cNvSpPr>
            <a:spLocks noGrp="1"/>
          </p:cNvSpPr>
          <p:nvPr>
            <p:ph type="body" idx="1"/>
          </p:nvPr>
        </p:nvSpPr>
        <p:spPr/>
        <p:txBody>
          <a:bodyPr wrap="square" lIns="91440" tIns="45720" rIns="91440" bIns="45720" anchor="t" anchorCtr="0"/>
          <a:p>
            <a:pPr lvl="0" eaLnBrk="1" hangingPunct="1"/>
            <a:endParaRPr lang="zh-CN" altLang="en-US" dirty="0">
              <a:ea typeface="宋体" panose="02010600030101010101" pitchFamily="2" charset="-122"/>
            </a:endParaRPr>
          </a:p>
        </p:txBody>
      </p:sp>
      <p:sp>
        <p:nvSpPr>
          <p:cNvPr id="23556" name="灯片编号占位符 3"/>
          <p:cNvSpPr txBox="1">
            <a:spLocks noGrp="1"/>
          </p:cNvSpPr>
          <p:nvPr>
            <p:ph type="sldNum" sz="quarter"/>
          </p:nvPr>
        </p:nvSpPr>
        <p:spPr>
          <a:xfrm>
            <a:off x="3829050" y="9444038"/>
            <a:ext cx="2930525" cy="496887"/>
          </a:xfrm>
          <a:prstGeom prst="rect">
            <a:avLst/>
          </a:prstGeom>
          <a:noFill/>
          <a:ln w="9525">
            <a:noFill/>
          </a:ln>
        </p:spPr>
        <p:txBody>
          <a:bodyPr anchor="b" anchorCtr="0"/>
          <a:p>
            <a:pPr lvl="0" algn="r" eaLnBrk="1" hangingPunct="1"/>
            <a:fld id="{9A0DB2DC-4C9A-4742-B13C-FB6460FD3503}" type="slidenum">
              <a:rPr lang="zh-CN" altLang="en-US" sz="1200" b="0" dirty="0">
                <a:ea typeface="宋体" panose="02010600030101010101" pitchFamily="2" charset="-122"/>
              </a:rPr>
            </a:fld>
            <a:endParaRPr lang="zh-CN" altLang="en-US" sz="1200" b="0" dirty="0">
              <a:ea typeface="宋体" panose="02010600030101010101" pitchFamily="2"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we've seen, TCP operates in a point-to-point manner, that is, between one sender and one receiver, and the semantics of its reliable data transfer are that of an in-order byte stream. </a:t>
            </a:r>
            <a:endParaRPr lang="en-US" dirty="0"/>
          </a:p>
          <a:p>
            <a:endParaRPr lang="en-US" dirty="0"/>
          </a:p>
          <a:p>
            <a:r>
              <a:rPr lang="en-US" dirty="0"/>
              <a:t>We should contrast that with UDP, where we saw that UDP was message-oriented. What TCP implements is a reliable byte stream abstraction. </a:t>
            </a:r>
            <a:endParaRPr lang="en-US" dirty="0"/>
          </a:p>
          <a:p>
            <a:endParaRPr lang="en-US" dirty="0"/>
          </a:p>
          <a:p>
            <a:r>
              <a:rPr lang="en-US" dirty="0"/>
              <a:t>TCP is also full-duplex, meaning that data payloads can flow in both directions</a:t>
            </a:r>
            <a:endParaRPr lang="en-US" dirty="0"/>
          </a:p>
          <a:p>
            <a:endParaRPr lang="en-US" dirty="0"/>
          </a:p>
          <a:p>
            <a:r>
              <a:rPr lang="en-US" dirty="0"/>
              <a:t>. The data that's contained as a payload in a TCP segment has a maximum segment size of MSS, and this is typically 1460 bytes in practice but it could be any of a number of different values</a:t>
            </a:r>
            <a:endParaRPr lang="en-US" dirty="0"/>
          </a:p>
          <a:p>
            <a:endParaRPr lang="en-US" dirty="0"/>
          </a:p>
          <a:p>
            <a:r>
              <a:rPr lang="en-US" dirty="0"/>
              <a:t> as we've seen, and we'll illustrate shortly. TCP uses cumulative acknowledgments and is a pipelined protocol.</a:t>
            </a:r>
            <a:endParaRPr lang="en-US" dirty="0"/>
          </a:p>
          <a:p>
            <a:endParaRPr lang="en-US" dirty="0"/>
          </a:p>
          <a:p>
            <a:r>
              <a:rPr lang="en-US" dirty="0"/>
              <a:t> It's also connection-oriented, which means that there's a handshake that occurs between the sender and the receiver before data actually begins to flow. We'll take a look at that handshake procedure shortly. </a:t>
            </a:r>
            <a:endParaRPr lang="en-US" dirty="0"/>
          </a:p>
          <a:p>
            <a:endParaRPr lang="en-US" dirty="0"/>
          </a:p>
          <a:p>
            <a:r>
              <a:rPr lang="en-US" dirty="0"/>
              <a:t>TCP is also flow-controlled, which means that the sender and the receiver or speed match so that the sender won't overwhelm the receiver with data.</a:t>
            </a: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next take a look at the TCP segment structure. </a:t>
            </a:r>
            <a:endParaRPr lang="en-US" dirty="0"/>
          </a:p>
          <a:p>
            <a:endParaRPr lang="en-US" dirty="0"/>
          </a:p>
          <a:p>
            <a:r>
              <a:rPr lang="en-US" dirty="0"/>
              <a:t>The TCP header contains a 32-bit sequence number and a 32-bit acknowledgment number. The application data, which is the payload being carried by the TCP segment, is at the bottom of the segment. </a:t>
            </a:r>
            <a:endParaRPr lang="en-US" dirty="0"/>
          </a:p>
          <a:p>
            <a:endParaRPr lang="en-US" dirty="0"/>
          </a:p>
          <a:p>
            <a:r>
              <a:rPr lang="en-US" dirty="0"/>
              <a:t>The TCP header also has an internet checksum, just as we saw in UDP. </a:t>
            </a:r>
            <a:endParaRPr lang="en-US" dirty="0"/>
          </a:p>
          <a:p>
            <a:endParaRPr lang="en-US" dirty="0"/>
          </a:p>
          <a:p>
            <a:r>
              <a:rPr lang="en-US" dirty="0"/>
              <a:t>TCP also has a set of options, and there's a variable number of options that could be included. We're not going to go into those, but that makes the header that we see here of variable length. Because the header can be of variable length, we need to have a length field of the TCP header itself.</a:t>
            </a:r>
            <a:endParaRPr lang="en-US" dirty="0"/>
          </a:p>
          <a:p>
            <a:endParaRPr lang="en-US" dirty="0"/>
          </a:p>
          <a:p>
            <a:r>
              <a:rPr lang="en-US" dirty="0"/>
              <a:t> The reset (RST), SYN, and FIN bits are used for connection management. </a:t>
            </a:r>
            <a:endParaRPr lang="en-US" dirty="0"/>
          </a:p>
          <a:p>
            <a:endParaRPr lang="en-US" dirty="0"/>
          </a:p>
          <a:p>
            <a:r>
              <a:rPr lang="en-US" dirty="0"/>
              <a:t>There's a field in the header that's used for flow control, where the receiver can tell the sender the number of bytes it's willing to accept. </a:t>
            </a:r>
            <a:endParaRPr lang="en-US" dirty="0"/>
          </a:p>
          <a:p>
            <a:endParaRPr lang="en-US" dirty="0"/>
          </a:p>
          <a:p>
            <a:r>
              <a:rPr lang="en-US" dirty="0"/>
              <a:t>There are two bits in the header that are used for congestion notification. </a:t>
            </a:r>
            <a:endParaRPr lang="en-US" dirty="0"/>
          </a:p>
          <a:p>
            <a:endParaRPr lang="en-US" dirty="0"/>
          </a:p>
          <a:p>
            <a:r>
              <a:rPr lang="en-US" dirty="0"/>
              <a:t>The urgent field, which contains two bits in one field, is not really used in practice.</a:t>
            </a: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let's next look at a very simple example of TCP in action, looking at sequence numbers and acknowledgment numbers.</a:t>
            </a:r>
            <a:endParaRPr lang="en-US" dirty="0"/>
          </a:p>
          <a:p>
            <a:endParaRPr lang="en-US" dirty="0"/>
          </a:p>
          <a:p>
            <a:r>
              <a:rPr lang="en-US" dirty="0"/>
              <a:t> In this example, we're looking at a simple Telnet scenario where Host A sends a character to Host B, and Host B echoes that single character back.</a:t>
            </a:r>
            <a:endParaRPr lang="en-US" dirty="0"/>
          </a:p>
          <a:p>
            <a:endParaRPr lang="en-US" dirty="0"/>
          </a:p>
          <a:p>
            <a:r>
              <a:rPr lang="en-US" dirty="0"/>
              <a:t> So you're going to want to take a careful look at the sequence and ACK numbers on the segment shown in this example. </a:t>
            </a:r>
            <a:endParaRPr lang="en-US" dirty="0"/>
          </a:p>
          <a:p>
            <a:endParaRPr lang="en-US" dirty="0"/>
          </a:p>
          <a:p>
            <a:r>
              <a:rPr lang="en-US" dirty="0"/>
              <a:t>The key thing to note here is that the ACK number of 43 on the B to A segment is 1 more than the sequence number 42 on the A to B segment that triggered that acknowledgment. </a:t>
            </a:r>
            <a:endParaRPr lang="en-US" dirty="0"/>
          </a:p>
          <a:p>
            <a:endParaRPr lang="en-US" dirty="0"/>
          </a:p>
          <a:p>
            <a:r>
              <a:rPr lang="en-US" dirty="0"/>
              <a:t>Similarly, the ACK number 80 on the last segment of B is 1 more than the sequence number 79 on the B to A segment that triggered that acknowledgment.</a:t>
            </a:r>
            <a:endParaRPr lang="en-US" dirty="0"/>
          </a:p>
          <a:p>
            <a:endParaRPr lang="en-US" dirty="0"/>
          </a:p>
          <a:p>
            <a:r>
              <a:rPr lang="en-US" dirty="0"/>
              <a:t>Well, we've seen that TCP uses sequence numbers and acknowledgments pretty much as we would have anticipated from our principled study. </a:t>
            </a:r>
            <a:endParaRPr lang="en-US" dirty="0"/>
          </a:p>
          <a:p>
            <a:endParaRPr lang="en-US" dirty="0"/>
          </a:p>
          <a:p>
            <a:r>
              <a:rPr lang="en-US" dirty="0"/>
              <a:t>We saw that there were a couple of differences: the byte stream semantics and the fact that sequence numbers and acknowledgments correspond to offsets in that byte stream.</a:t>
            </a: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2466" name="Rectangle 7"/>
          <p:cNvSpPr txBox="1">
            <a:spLocks noGrp="1"/>
          </p:cNvSpPr>
          <p:nvPr>
            <p:ph type="sldNum" sz="quarter"/>
          </p:nvPr>
        </p:nvSpPr>
        <p:spPr>
          <a:xfrm>
            <a:off x="3829050" y="9444038"/>
            <a:ext cx="2930525" cy="496887"/>
          </a:xfrm>
          <a:prstGeom prst="rect">
            <a:avLst/>
          </a:prstGeom>
          <a:noFill/>
          <a:ln w="9525">
            <a:noFill/>
          </a:ln>
        </p:spPr>
        <p:txBody>
          <a:bodyPr anchor="b" anchorCtr="0"/>
          <a:p>
            <a:pPr lvl="0" algn="r" eaLnBrk="1" hangingPunct="1"/>
            <a:fld id="{9A0DB2DC-4C9A-4742-B13C-FB6460FD3503}" type="slidenum">
              <a:rPr lang="zh-CN" altLang="en-US" sz="1200" b="0" dirty="0">
                <a:ea typeface="宋体" panose="02010600030101010101" pitchFamily="2" charset="-122"/>
              </a:rPr>
            </a:fld>
            <a:endParaRPr lang="zh-CN" altLang="en-US" sz="1200" b="0" dirty="0">
              <a:ea typeface="宋体" panose="02010600030101010101" pitchFamily="2" charset="-122"/>
            </a:endParaRPr>
          </a:p>
        </p:txBody>
      </p:sp>
      <p:sp>
        <p:nvSpPr>
          <p:cNvPr id="62467" name="Rectangle 2"/>
          <p:cNvSpPr>
            <a:spLocks noRot="1" noTextEdit="1"/>
          </p:cNvSpPr>
          <p:nvPr>
            <p:ph type="sldImg"/>
          </p:nvPr>
        </p:nvSpPr>
        <p:spPr/>
      </p:sp>
      <p:sp>
        <p:nvSpPr>
          <p:cNvPr id="62468" name="Rectangle 3"/>
          <p:cNvSpPr>
            <a:spLocks noGrp="1"/>
          </p:cNvSpPr>
          <p:nvPr>
            <p:ph type="body" idx="1"/>
          </p:nvPr>
        </p:nvSpPr>
        <p:spPr/>
        <p:txBody>
          <a:bodyPr wrap="square" lIns="91440" tIns="45720" rIns="91440" bIns="45720" anchor="t" anchorCtr="0"/>
          <a:p>
            <a:pPr lvl="0" eaLnBrk="1" hangingPunct="1"/>
            <a:r>
              <a:rPr lang="zh-CN" altLang="en-US" dirty="0">
                <a:ea typeface="宋体" panose="02010600030101010101" pitchFamily="2" charset="-122"/>
              </a:rPr>
              <a:t>在这里面主要涉及到重传计时器（</a:t>
            </a:r>
            <a:r>
              <a:rPr lang="en-US" altLang="zh-CN" dirty="0">
                <a:ea typeface="宋体" panose="02010600030101010101" pitchFamily="2" charset="-122"/>
              </a:rPr>
              <a:t>retransmission timer</a:t>
            </a:r>
            <a:r>
              <a:rPr lang="zh-CN" altLang="en-US" dirty="0">
                <a:ea typeface="宋体" panose="02010600030101010101" pitchFamily="2" charset="-122"/>
              </a:rPr>
              <a:t>），它是</a:t>
            </a:r>
            <a:r>
              <a:rPr lang="en-US" altLang="zh-CN" dirty="0">
                <a:ea typeface="宋体" panose="02010600030101010101" pitchFamily="2" charset="-122"/>
              </a:rPr>
              <a:t>TCP</a:t>
            </a:r>
            <a:r>
              <a:rPr lang="zh-CN" altLang="en-US" dirty="0">
                <a:ea typeface="宋体" panose="02010600030101010101" pitchFamily="2" charset="-122"/>
              </a:rPr>
              <a:t>协议中最重要的计时器。根据</a:t>
            </a:r>
            <a:r>
              <a:rPr lang="en-US" altLang="zh-CN" dirty="0">
                <a:ea typeface="宋体" panose="02010600030101010101" pitchFamily="2" charset="-122"/>
              </a:rPr>
              <a:t>《Computer Networks, Fourth Edition》</a:t>
            </a:r>
            <a:r>
              <a:rPr lang="zh-CN" altLang="en-US" dirty="0">
                <a:ea typeface="宋体" panose="02010600030101010101" pitchFamily="2" charset="-122"/>
              </a:rPr>
              <a:t>，当报文段发出后，重传计时器立即启动，如果发送端在计时器超时之前得到</a:t>
            </a:r>
            <a:r>
              <a:rPr lang="en-US" altLang="zh-CN" dirty="0">
                <a:ea typeface="宋体" panose="02010600030101010101" pitchFamily="2" charset="-122"/>
              </a:rPr>
              <a:t>ACK</a:t>
            </a:r>
            <a:r>
              <a:rPr lang="zh-CN" altLang="en-US" dirty="0">
                <a:ea typeface="宋体" panose="02010600030101010101" pitchFamily="2" charset="-122"/>
              </a:rPr>
              <a:t>，则计时器停止；如果计时器超时后仍然没有收到</a:t>
            </a:r>
            <a:r>
              <a:rPr lang="en-US" altLang="zh-CN" dirty="0">
                <a:ea typeface="宋体" panose="02010600030101010101" pitchFamily="2" charset="-122"/>
              </a:rPr>
              <a:t>ACK</a:t>
            </a:r>
            <a:r>
              <a:rPr lang="zh-CN" altLang="en-US" dirty="0">
                <a:ea typeface="宋体" panose="02010600030101010101" pitchFamily="2" charset="-122"/>
              </a:rPr>
              <a:t>，那么报文段就重传，并且计时器重新启动。计算超时的主要公式有： </a:t>
            </a:r>
            <a:br>
              <a:rPr lang="zh-CN" altLang="en-US" dirty="0">
                <a:ea typeface="宋体" panose="02010600030101010101" pitchFamily="2" charset="-122"/>
              </a:rPr>
            </a:br>
            <a:br>
              <a:rPr lang="zh-CN" altLang="en-US" dirty="0">
                <a:ea typeface="宋体" panose="02010600030101010101" pitchFamily="2" charset="-122"/>
              </a:rPr>
            </a:br>
            <a:r>
              <a:rPr lang="en-US" altLang="zh-CN" dirty="0">
                <a:ea typeface="宋体" panose="02010600030101010101" pitchFamily="2" charset="-122"/>
              </a:rPr>
              <a:t>Timeout = RTT + 4×D </a:t>
            </a:r>
            <a:br>
              <a:rPr lang="en-US" altLang="zh-CN" dirty="0">
                <a:ea typeface="宋体" panose="02010600030101010101" pitchFamily="2" charset="-122"/>
              </a:rPr>
            </a:br>
            <a:br>
              <a:rPr lang="en-US" altLang="zh-CN" dirty="0">
                <a:ea typeface="宋体" panose="02010600030101010101" pitchFamily="2" charset="-122"/>
              </a:rPr>
            </a:br>
            <a:r>
              <a:rPr lang="en-US" altLang="zh-CN" dirty="0">
                <a:ea typeface="宋体" panose="02010600030101010101" pitchFamily="2" charset="-122"/>
              </a:rPr>
              <a:t>D = α D + (1</a:t>
            </a:r>
            <a:r>
              <a:rPr lang="zh-CN" altLang="en-US" dirty="0">
                <a:ea typeface="宋体" panose="02010600030101010101" pitchFamily="2" charset="-122"/>
              </a:rPr>
              <a:t>－</a:t>
            </a:r>
            <a:r>
              <a:rPr lang="en-US" altLang="zh-CN" dirty="0">
                <a:ea typeface="宋体" panose="02010600030101010101" pitchFamily="2" charset="-122"/>
              </a:rPr>
              <a:t>α) | RTT </a:t>
            </a:r>
            <a:r>
              <a:rPr lang="zh-CN" altLang="en-US" dirty="0">
                <a:ea typeface="宋体" panose="02010600030101010101" pitchFamily="2" charset="-122"/>
              </a:rPr>
              <a:t>－ </a:t>
            </a:r>
            <a:r>
              <a:rPr lang="en-US" altLang="zh-CN" dirty="0">
                <a:ea typeface="宋体" panose="02010600030101010101" pitchFamily="2" charset="-122"/>
              </a:rPr>
              <a:t>M | </a:t>
            </a:r>
            <a:br>
              <a:rPr lang="en-US" altLang="zh-CN" dirty="0">
                <a:ea typeface="宋体" panose="02010600030101010101" pitchFamily="2" charset="-122"/>
              </a:rPr>
            </a:br>
            <a:br>
              <a:rPr lang="en-US" altLang="zh-CN" dirty="0">
                <a:ea typeface="宋体" panose="02010600030101010101" pitchFamily="2" charset="-122"/>
              </a:rPr>
            </a:br>
            <a:r>
              <a:rPr lang="en-US" altLang="zh-CN" dirty="0">
                <a:ea typeface="宋体" panose="02010600030101010101" pitchFamily="2" charset="-122"/>
              </a:rPr>
              <a:t>RTT = α RTT + (1</a:t>
            </a:r>
            <a:r>
              <a:rPr lang="zh-CN" altLang="en-US" dirty="0">
                <a:ea typeface="宋体" panose="02010600030101010101" pitchFamily="2" charset="-122"/>
              </a:rPr>
              <a:t>－</a:t>
            </a:r>
            <a:r>
              <a:rPr lang="en-US" altLang="zh-CN" dirty="0">
                <a:ea typeface="宋体" panose="02010600030101010101" pitchFamily="2" charset="-122"/>
              </a:rPr>
              <a:t>α) M </a:t>
            </a:r>
            <a:br>
              <a:rPr lang="en-US" altLang="zh-CN" dirty="0">
                <a:ea typeface="宋体" panose="02010600030101010101" pitchFamily="2" charset="-122"/>
              </a:rPr>
            </a:br>
            <a:br>
              <a:rPr lang="en-US" altLang="zh-CN" dirty="0">
                <a:ea typeface="宋体" panose="02010600030101010101" pitchFamily="2" charset="-122"/>
              </a:rPr>
            </a:br>
            <a:r>
              <a:rPr lang="zh-CN" altLang="en-US" dirty="0">
                <a:ea typeface="宋体" panose="02010600030101010101" pitchFamily="2" charset="-122"/>
              </a:rPr>
              <a:t>其中</a:t>
            </a:r>
            <a:r>
              <a:rPr lang="en-US" altLang="zh-CN" dirty="0">
                <a:ea typeface="宋体" panose="02010600030101010101" pitchFamily="2" charset="-122"/>
              </a:rPr>
              <a:t>M </a:t>
            </a:r>
            <a:r>
              <a:rPr lang="zh-CN" altLang="en-US" dirty="0">
                <a:ea typeface="宋体" panose="02010600030101010101" pitchFamily="2" charset="-122"/>
              </a:rPr>
              <a:t>、</a:t>
            </a:r>
            <a:r>
              <a:rPr lang="en-US" altLang="zh-CN" dirty="0">
                <a:ea typeface="宋体" panose="02010600030101010101" pitchFamily="2" charset="-122"/>
              </a:rPr>
              <a:t>RTT</a:t>
            </a:r>
            <a:r>
              <a:rPr lang="zh-CN" altLang="en-US" dirty="0">
                <a:ea typeface="宋体" panose="02010600030101010101" pitchFamily="2" charset="-122"/>
              </a:rPr>
              <a:t>、</a:t>
            </a:r>
            <a:r>
              <a:rPr lang="en-US" altLang="zh-CN" dirty="0">
                <a:ea typeface="宋体" panose="02010600030101010101" pitchFamily="2" charset="-122"/>
              </a:rPr>
              <a:t>D</a:t>
            </a:r>
            <a:r>
              <a:rPr lang="zh-CN" altLang="en-US" dirty="0">
                <a:ea typeface="宋体" panose="02010600030101010101" pitchFamily="2" charset="-122"/>
              </a:rPr>
              <a:t>均为可变值，</a:t>
            </a:r>
            <a:r>
              <a:rPr lang="en-US" altLang="zh-CN" dirty="0">
                <a:ea typeface="宋体" panose="02010600030101010101" pitchFamily="2" charset="-122"/>
              </a:rPr>
              <a:t>M</a:t>
            </a:r>
            <a:r>
              <a:rPr lang="zh-CN" altLang="en-US" dirty="0">
                <a:ea typeface="宋体" panose="02010600030101010101" pitchFamily="2" charset="-122"/>
              </a:rPr>
              <a:t>是当次的</a:t>
            </a:r>
            <a:r>
              <a:rPr lang="en-US" altLang="zh-CN" dirty="0">
                <a:ea typeface="宋体" panose="02010600030101010101" pitchFamily="2" charset="-122"/>
              </a:rPr>
              <a:t>RTT</a:t>
            </a:r>
            <a:r>
              <a:rPr lang="zh-CN" altLang="en-US" dirty="0">
                <a:ea typeface="宋体" panose="02010600030101010101" pitchFamily="2" charset="-122"/>
              </a:rPr>
              <a:t>值。 </a:t>
            </a:r>
            <a:br>
              <a:rPr lang="zh-CN" altLang="en-US" dirty="0">
                <a:ea typeface="宋体" panose="02010600030101010101" pitchFamily="2" charset="-122"/>
              </a:rPr>
            </a:br>
            <a:endParaRPr lang="zh-CN" altLang="en-US" dirty="0">
              <a:ea typeface="宋体" panose="02010600030101010101" pitchFamily="2" charset="-122"/>
            </a:endParaRPr>
          </a:p>
          <a:p>
            <a:pPr lvl="0" eaLnBrk="1" hangingPunct="1"/>
            <a:endParaRPr lang="zh-CN" altLang="en-US" dirty="0">
              <a:ea typeface="宋体" panose="02010600030101010101" pitchFamily="2" charset="-12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35170" name="Rectangle 7"/>
          <p:cNvSpPr txBox="1">
            <a:spLocks noGrp="1"/>
          </p:cNvSpPr>
          <p:nvPr>
            <p:ph type="sldNum" sz="quarter"/>
          </p:nvPr>
        </p:nvSpPr>
        <p:spPr>
          <a:xfrm>
            <a:off x="3829050" y="9444038"/>
            <a:ext cx="2930525" cy="496887"/>
          </a:xfrm>
          <a:prstGeom prst="rect">
            <a:avLst/>
          </a:prstGeom>
          <a:noFill/>
          <a:ln w="9525">
            <a:noFill/>
          </a:ln>
        </p:spPr>
        <p:txBody>
          <a:bodyPr anchor="b" anchorCtr="0"/>
          <a:p>
            <a:pPr lvl="0" algn="r" eaLnBrk="1" hangingPunct="1"/>
            <a:fld id="{9A0DB2DC-4C9A-4742-B13C-FB6460FD3503}" type="slidenum">
              <a:rPr lang="zh-CN" altLang="en-US" sz="1200" b="0" dirty="0">
                <a:ea typeface="宋体" panose="02010600030101010101" pitchFamily="2" charset="-122"/>
              </a:rPr>
            </a:fld>
            <a:endParaRPr lang="zh-CN" altLang="en-US" sz="1200" b="0" dirty="0">
              <a:ea typeface="宋体" panose="02010600030101010101" pitchFamily="2" charset="-122"/>
            </a:endParaRPr>
          </a:p>
        </p:txBody>
      </p:sp>
      <p:sp>
        <p:nvSpPr>
          <p:cNvPr id="135171" name="Rectangle 2"/>
          <p:cNvSpPr>
            <a:spLocks noRot="1" noTextEdit="1"/>
          </p:cNvSpPr>
          <p:nvPr>
            <p:ph type="sldImg"/>
          </p:nvPr>
        </p:nvSpPr>
        <p:spPr/>
      </p:sp>
      <p:sp>
        <p:nvSpPr>
          <p:cNvPr id="135172" name="Rectangle 3"/>
          <p:cNvSpPr>
            <a:spLocks noGrp="1"/>
          </p:cNvSpPr>
          <p:nvPr>
            <p:ph type="body" idx="1"/>
          </p:nvPr>
        </p:nvSpPr>
        <p:spPr/>
        <p:txBody>
          <a:bodyPr wrap="square" lIns="91440" tIns="45720" rIns="91440" bIns="45720" anchor="t" anchorCtr="0"/>
          <a:p>
            <a:pPr lvl="0" eaLnBrk="1" hangingPunct="1"/>
            <a:r>
              <a:rPr lang="zh-CN" altLang="en-US" dirty="0">
                <a:ea typeface="宋体" panose="02010600030101010101" pitchFamily="2" charset="-122"/>
              </a:rPr>
              <a:t>在拥塞窗口大小未达到</a:t>
            </a:r>
            <a:r>
              <a:rPr lang="en-US" altLang="zh-CN" dirty="0">
                <a:ea typeface="宋体" panose="02010600030101010101" pitchFamily="2" charset="-122"/>
              </a:rPr>
              <a:t>ssthresh</a:t>
            </a:r>
            <a:r>
              <a:rPr lang="zh-CN" altLang="en-US" dirty="0">
                <a:ea typeface="宋体" panose="02010600030101010101" pitchFamily="2" charset="-122"/>
              </a:rPr>
              <a:t>之前，它以指数速度增长； </a:t>
            </a:r>
            <a:endParaRPr lang="zh-CN" altLang="en-US" dirty="0">
              <a:ea typeface="宋体" panose="02010600030101010101" pitchFamily="2" charset="-122"/>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37218" name="Rectangle 7"/>
          <p:cNvSpPr txBox="1">
            <a:spLocks noGrp="1"/>
          </p:cNvSpPr>
          <p:nvPr>
            <p:ph type="sldNum" sz="quarter"/>
          </p:nvPr>
        </p:nvSpPr>
        <p:spPr>
          <a:xfrm>
            <a:off x="3829050" y="9444038"/>
            <a:ext cx="2930525" cy="496887"/>
          </a:xfrm>
          <a:prstGeom prst="rect">
            <a:avLst/>
          </a:prstGeom>
          <a:noFill/>
          <a:ln w="9525">
            <a:noFill/>
          </a:ln>
        </p:spPr>
        <p:txBody>
          <a:bodyPr anchor="b" anchorCtr="0"/>
          <a:p>
            <a:pPr lvl="0" algn="r" eaLnBrk="1" hangingPunct="1"/>
            <a:fld id="{9A0DB2DC-4C9A-4742-B13C-FB6460FD3503}" type="slidenum">
              <a:rPr lang="zh-CN" altLang="en-US" sz="1200" b="0" dirty="0">
                <a:ea typeface="宋体" panose="02010600030101010101" pitchFamily="2" charset="-122"/>
              </a:rPr>
            </a:fld>
            <a:endParaRPr lang="zh-CN" altLang="en-US" sz="1200" b="0" dirty="0">
              <a:ea typeface="宋体" panose="02010600030101010101" pitchFamily="2" charset="-122"/>
            </a:endParaRPr>
          </a:p>
        </p:txBody>
      </p:sp>
      <p:sp>
        <p:nvSpPr>
          <p:cNvPr id="137219" name="Rectangle 2"/>
          <p:cNvSpPr>
            <a:spLocks noRot="1" noTextEdit="1"/>
          </p:cNvSpPr>
          <p:nvPr>
            <p:ph type="sldImg"/>
          </p:nvPr>
        </p:nvSpPr>
        <p:spPr/>
      </p:sp>
      <p:sp>
        <p:nvSpPr>
          <p:cNvPr id="137220" name="Rectangle 3"/>
          <p:cNvSpPr>
            <a:spLocks noGrp="1"/>
          </p:cNvSpPr>
          <p:nvPr>
            <p:ph type="body" idx="1"/>
          </p:nvPr>
        </p:nvSpPr>
        <p:spPr/>
        <p:txBody>
          <a:bodyPr wrap="square" lIns="91440" tIns="45720" rIns="91440" bIns="45720" anchor="t" anchorCtr="0"/>
          <a:p>
            <a:pPr lvl="0" eaLnBrk="1" hangingPunct="1"/>
            <a:r>
              <a:rPr lang="zh-CN" altLang="en-US" dirty="0">
                <a:ea typeface="宋体" panose="02010600030101010101" pitchFamily="2" charset="-122"/>
              </a:rPr>
              <a:t>在拥塞窗口大小未达到</a:t>
            </a:r>
            <a:r>
              <a:rPr lang="en-US" altLang="zh-CN" dirty="0">
                <a:ea typeface="宋体" panose="02010600030101010101" pitchFamily="2" charset="-122"/>
              </a:rPr>
              <a:t>ssthresh</a:t>
            </a:r>
            <a:r>
              <a:rPr lang="zh-CN" altLang="en-US" dirty="0">
                <a:ea typeface="宋体" panose="02010600030101010101" pitchFamily="2" charset="-122"/>
              </a:rPr>
              <a:t>之前，它以指数速度增长； </a:t>
            </a:r>
            <a:endParaRPr lang="zh-CN" altLang="en-US" dirty="0">
              <a:ea typeface="宋体" panose="02010600030101010101" pitchFamily="2" charset="-122"/>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47458" name="Rectangle 7"/>
          <p:cNvSpPr txBox="1">
            <a:spLocks noGrp="1"/>
          </p:cNvSpPr>
          <p:nvPr>
            <p:ph type="sldNum" sz="quarter"/>
          </p:nvPr>
        </p:nvSpPr>
        <p:spPr>
          <a:xfrm>
            <a:off x="3829050" y="9444038"/>
            <a:ext cx="2930525" cy="496887"/>
          </a:xfrm>
          <a:prstGeom prst="rect">
            <a:avLst/>
          </a:prstGeom>
          <a:noFill/>
          <a:ln w="9525">
            <a:noFill/>
          </a:ln>
        </p:spPr>
        <p:txBody>
          <a:bodyPr anchor="b" anchorCtr="0"/>
          <a:p>
            <a:pPr lvl="0" algn="r" eaLnBrk="1" hangingPunct="1"/>
            <a:fld id="{9A0DB2DC-4C9A-4742-B13C-FB6460FD3503}" type="slidenum">
              <a:rPr lang="zh-CN" altLang="en-US" sz="1200" b="0" dirty="0">
                <a:ea typeface="宋体" panose="02010600030101010101" pitchFamily="2" charset="-122"/>
              </a:rPr>
            </a:fld>
            <a:endParaRPr lang="zh-CN" altLang="en-US" sz="1200" b="0" dirty="0">
              <a:ea typeface="宋体" panose="02010600030101010101" pitchFamily="2" charset="-122"/>
            </a:endParaRPr>
          </a:p>
        </p:txBody>
      </p:sp>
      <p:sp>
        <p:nvSpPr>
          <p:cNvPr id="147459" name="Rectangle 2"/>
          <p:cNvSpPr>
            <a:spLocks noRot="1" noTextEdit="1"/>
          </p:cNvSpPr>
          <p:nvPr>
            <p:ph type="sldImg"/>
          </p:nvPr>
        </p:nvSpPr>
        <p:spPr/>
      </p:sp>
      <p:sp>
        <p:nvSpPr>
          <p:cNvPr id="147460" name="Rectangle 3"/>
          <p:cNvSpPr>
            <a:spLocks noGrp="1"/>
          </p:cNvSpPr>
          <p:nvPr>
            <p:ph type="body" idx="1"/>
          </p:nvPr>
        </p:nvSpPr>
        <p:spPr/>
        <p:txBody>
          <a:bodyPr wrap="square" lIns="91440" tIns="45720" rIns="91440" bIns="45720" anchor="t" anchorCtr="0"/>
          <a:p>
            <a:pPr lvl="0" eaLnBrk="1" hangingPunct="1"/>
            <a:r>
              <a:rPr lang="zh-CN" altLang="en-US" dirty="0">
                <a:ea typeface="宋体" panose="02010600030101010101" pitchFamily="2" charset="-122"/>
              </a:rPr>
              <a:t>发送端一旦监测到数据包丢失（其原因可能是重传计时器超时，亦可能是收到重复的</a:t>
            </a:r>
            <a:r>
              <a:rPr lang="en-US" altLang="zh-CN" dirty="0">
                <a:ea typeface="宋体" panose="02010600030101010101" pitchFamily="2" charset="-122"/>
              </a:rPr>
              <a:t>ACK</a:t>
            </a:r>
            <a:r>
              <a:rPr lang="zh-CN" altLang="en-US" dirty="0">
                <a:ea typeface="宋体" panose="02010600030101010101" pitchFamily="2" charset="-122"/>
              </a:rPr>
              <a:t>信令），它就会开始调整发送速率。这包括，</a:t>
            </a:r>
            <a:r>
              <a:rPr lang="en-US" altLang="zh-CN" dirty="0">
                <a:ea typeface="宋体" panose="02010600030101010101" pitchFamily="2" charset="-122"/>
              </a:rPr>
              <a:t>ssthresh</a:t>
            </a:r>
            <a:r>
              <a:rPr lang="zh-CN" altLang="en-US" dirty="0">
                <a:ea typeface="宋体" panose="02010600030101010101" pitchFamily="2" charset="-122"/>
              </a:rPr>
              <a:t>调整为当前拥塞窗口的一半，同时拥塞窗口将降低到</a:t>
            </a:r>
            <a:r>
              <a:rPr lang="en-US" altLang="zh-CN" dirty="0">
                <a:ea typeface="宋体" panose="02010600030101010101" pitchFamily="2" charset="-122"/>
              </a:rPr>
              <a:t>1</a:t>
            </a:r>
            <a:r>
              <a:rPr lang="zh-CN" altLang="en-US" dirty="0">
                <a:ea typeface="宋体" panose="02010600030101010101" pitchFamily="2" charset="-122"/>
              </a:rPr>
              <a:t>个报文段。然后，随着通信过程的恢复，拥塞窗口持续增长。在拥塞窗口大小未达到</a:t>
            </a:r>
            <a:r>
              <a:rPr lang="en-US" altLang="zh-CN" dirty="0">
                <a:ea typeface="宋体" panose="02010600030101010101" pitchFamily="2" charset="-122"/>
              </a:rPr>
              <a:t>ssthresh</a:t>
            </a:r>
            <a:r>
              <a:rPr lang="zh-CN" altLang="en-US" dirty="0">
                <a:ea typeface="宋体" panose="02010600030101010101" pitchFamily="2" charset="-122"/>
              </a:rPr>
              <a:t>之前，它以指数速度增长；到达之后则开始线性增长。有趣的是，虽然这种算法称为慢速启动算法，但实际上一点儿也不慢，它是指数增长的。 </a:t>
            </a:r>
            <a:br>
              <a:rPr lang="zh-CN" altLang="en-US" dirty="0">
                <a:ea typeface="宋体" panose="02010600030101010101" pitchFamily="2" charset="-122"/>
              </a:rPr>
            </a:br>
            <a:endParaRPr lang="zh-CN" altLang="en-US" dirty="0">
              <a:ea typeface="宋体" panose="02010600030101010101" pitchFamily="2"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6FDA8C0F-8296-4AF3-BD83-F1B72B8136FE}" type="datetime4">
              <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The Transport Layer</a:t>
            </a: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buNone/>
            </a:pPr>
            <a:fld id="{9A0DB2DC-4C9A-4742-B13C-FB6460FD3503}" type="slidenum">
              <a:rPr lang="zh-CN" altLang="en-US" dirty="0"/>
            </a:fld>
            <a:endParaRPr lang="zh-CN" altLang="en-US" dirty="0"/>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6FDA8C0F-8296-4AF3-BD83-F1B72B8136FE}" type="datetime4">
              <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The Transport Layer</a:t>
            </a: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buNone/>
            </a:pPr>
            <a:fld id="{9A0DB2DC-4C9A-4742-B13C-FB6460FD3503}" type="slidenum">
              <a:rPr lang="zh-CN" altLang="en-US" dirty="0"/>
            </a:fld>
            <a:endParaRPr lang="zh-CN" altLang="en-US" dirty="0"/>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58000" y="0"/>
            <a:ext cx="2286000" cy="6553200"/>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0" y="0"/>
            <a:ext cx="6705600" cy="6553200"/>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6FDA8C0F-8296-4AF3-BD83-F1B72B8136FE}" type="datetime4">
              <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The Transport Layer</a:t>
            </a: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buNone/>
            </a:pPr>
            <a:fld id="{9A0DB2DC-4C9A-4742-B13C-FB6460FD3503}" type="slidenum">
              <a:rPr lang="zh-CN" altLang="en-US" dirty="0"/>
            </a:fld>
            <a:endParaRPr lang="zh-CN" altLang="en-US" dirty="0"/>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p:bgPr>
        <a:blipFill rotWithShape="0">
          <a:blip r:embed="rId2"/>
        </a:blipFill>
        <a:effectLst/>
      </p:bgPr>
    </p:bg>
    <p:spTree>
      <p:nvGrpSpPr>
        <p:cNvPr id="1" name=""/>
        <p:cNvGrpSpPr/>
        <p:nvPr/>
      </p:nvGrpSpPr>
      <p:grpSpPr>
        <a:xfrm>
          <a:off x="0" y="0"/>
          <a:ext cx="0" cy="0"/>
          <a:chOff x="0" y="0"/>
          <a:chExt cx="0" cy="0"/>
        </a:xfrm>
      </p:grpSpPr>
      <p:sp>
        <p:nvSpPr>
          <p:cNvPr id="4098" name="AutoShape 7"/>
          <p:cNvSpPr/>
          <p:nvPr/>
        </p:nvSpPr>
        <p:spPr>
          <a:xfrm>
            <a:off x="685800" y="2393950"/>
            <a:ext cx="7772400" cy="109538"/>
          </a:xfrm>
          <a:custGeom>
            <a:avLst/>
            <a:gdLst/>
            <a:ahLst/>
            <a:cxnLst>
              <a:cxn ang="0">
                <a:pos x="0" y="0"/>
              </a:cxn>
              <a:cxn ang="0">
                <a:pos x="2147483646" y="0"/>
              </a:cxn>
              <a:cxn ang="0">
                <a:pos x="2147483646" y="2147483646"/>
              </a:cxn>
              <a:cxn ang="0">
                <a:pos x="0" y="2147483646"/>
              </a:cxn>
              <a:cxn ang="0">
                <a:pos x="0" y="0"/>
              </a:cxn>
              <a:cxn ang="0">
                <a:pos x="2147483646" y="0"/>
              </a:cxn>
            </a:cxnLst>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chemeClr val="accent2">
              <a:alpha val="100000"/>
            </a:schemeClr>
          </a:solidFill>
          <a:ln w="9525" cap="flat" cmpd="sng">
            <a:solidFill>
              <a:schemeClr val="accent2">
                <a:alpha val="100000"/>
              </a:schemeClr>
            </a:solidFill>
            <a:prstDash val="solid"/>
            <a:round/>
            <a:headEnd type="none" w="med" len="med"/>
            <a:tailEnd type="none" w="med" len="med"/>
          </a:ln>
        </p:spPr>
        <p:txBody>
          <a:bodyPr/>
          <a:p>
            <a:endParaRPr lang="zh-CN" altLang="en-US"/>
          </a:p>
        </p:txBody>
      </p:sp>
      <p:sp>
        <p:nvSpPr>
          <p:cNvPr id="79874" name="Rectangle 2"/>
          <p:cNvSpPr>
            <a:spLocks noGrp="1" noChangeArrowheads="1"/>
          </p:cNvSpPr>
          <p:nvPr>
            <p:ph type="ctrTitle"/>
          </p:nvPr>
        </p:nvSpPr>
        <p:spPr>
          <a:xfrm>
            <a:off x="685800" y="990600"/>
            <a:ext cx="7772400" cy="1371600"/>
          </a:xfrm>
        </p:spPr>
        <p:txBody>
          <a:bodyPr/>
          <a:lstStyle>
            <a:lvl1pPr>
              <a:defRPr sz="4000"/>
            </a:lvl1pPr>
          </a:lstStyle>
          <a:p>
            <a:pPr lvl="0"/>
            <a:r>
              <a:rPr lang="zh-CN" altLang="en-US" noProof="0"/>
              <a:t>单击此处编辑母版标题样式</a:t>
            </a:r>
            <a:endParaRPr lang="zh-CN" altLang="en-US" noProof="0"/>
          </a:p>
        </p:txBody>
      </p:sp>
      <p:sp>
        <p:nvSpPr>
          <p:cNvPr id="79875" name="Rectangle 3"/>
          <p:cNvSpPr>
            <a:spLocks noGrp="1" noChangeArrowheads="1"/>
          </p:cNvSpPr>
          <p:nvPr>
            <p:ph type="subTitle" idx="1"/>
          </p:nvPr>
        </p:nvSpPr>
        <p:spPr>
          <a:xfrm>
            <a:off x="1447800" y="3429000"/>
            <a:ext cx="7010400" cy="1600200"/>
          </a:xfrm>
        </p:spPr>
        <p:txBody>
          <a:bodyPr/>
          <a:lstStyle>
            <a:lvl1pPr marL="0" indent="0">
              <a:buFont typeface="Wingdings" panose="05000000000000000000" pitchFamily="2" charset="2"/>
              <a:buNone/>
              <a:defRPr sz="2800"/>
            </a:lvl1pPr>
          </a:lstStyle>
          <a:p>
            <a:pPr lvl="0"/>
            <a:r>
              <a:rPr lang="zh-CN" altLang="en-US" noProof="0"/>
              <a:t>单击此处编辑母版副标题样式</a:t>
            </a:r>
            <a:endParaRPr lang="zh-CN" altLang="en-US" noProof="0"/>
          </a:p>
        </p:txBody>
      </p:sp>
      <p:sp>
        <p:nvSpPr>
          <p:cNvPr id="10" name="Rectangle 4"/>
          <p:cNvSpPr>
            <a:spLocks noGrp="1" noChangeArrowheads="1"/>
          </p:cNvSpPr>
          <p:nvPr>
            <p:ph type="dt" sz="half" idx="2"/>
          </p:nvPr>
        </p:nvSpPr>
        <p:spPr bwMode="auto">
          <a:xfrm>
            <a:off x="685800" y="6248400"/>
            <a:ext cx="1905000" cy="457200"/>
          </a:xfrm>
          <a:prstGeom prst="rect">
            <a:avLst/>
          </a:prstGeom>
        </p:spPr>
        <p:txBody>
          <a:bodyPr vert="horz" wrap="square" lIns="91440" tIns="45720" rIns="91440" bIns="45720" numCol="1" anchor="t"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B32ED1CD-AB6A-49EF-AC07-3983497565D5}" type="datetime4">
              <a:rPr kumimoji="0" lang="en-US" altLang="zh-CN" sz="1200" b="0" i="0" u="none" strike="noStrike" kern="1200" cap="none" spc="0" normalizeH="0" baseline="0" noProof="0">
                <a:ln>
                  <a:noFill/>
                </a:ln>
                <a:solidFill>
                  <a:schemeClr val="tx1"/>
                </a:solidFill>
                <a:effectLst/>
                <a:uLnTx/>
                <a:uFillTx/>
                <a:latin typeface="+mn-lt"/>
                <a:ea typeface="+mn-ea"/>
                <a:cs typeface="+mn-cs"/>
              </a:rPr>
            </a:fld>
            <a:endParaRPr kumimoji="0" lang="en-US" altLang="zh-CN" sz="1200" b="0" i="0" u="none" strike="noStrike" kern="1200" cap="none" spc="0" normalizeH="0" baseline="0" noProof="0">
              <a:ln>
                <a:noFill/>
              </a:ln>
              <a:solidFill>
                <a:schemeClr val="tx1"/>
              </a:solidFill>
              <a:effectLst/>
              <a:uLnTx/>
              <a:uFillTx/>
              <a:latin typeface="+mn-lt"/>
              <a:ea typeface="+mn-ea"/>
              <a:cs typeface="+mn-cs"/>
            </a:endParaRPr>
          </a:p>
        </p:txBody>
      </p:sp>
      <p:sp>
        <p:nvSpPr>
          <p:cNvPr id="11" name="Rectangle 5"/>
          <p:cNvSpPr>
            <a:spLocks noGrp="1" noChangeArrowheads="1"/>
          </p:cNvSpPr>
          <p:nvPr>
            <p:ph type="ftr" sz="quarter" idx="3"/>
          </p:nvPr>
        </p:nvSpPr>
        <p:spPr bwMode="auto">
          <a:xfrm>
            <a:off x="3124200" y="6248400"/>
            <a:ext cx="2895600" cy="457200"/>
          </a:xfrm>
          <a:prstGeom prst="rect">
            <a:avLst/>
          </a:prstGeom>
        </p:spPr>
        <p:txBody>
          <a:bodyPr vert="horz" wrap="square" lIns="91440" tIns="45720" rIns="91440" bIns="45720" numCol="1" anchor="t"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The Transport Layer</a:t>
            </a:r>
            <a:endParaRPr kumimoji="0" lang="en-US" altLang="zh-CN" sz="1200" b="0" i="0" u="none" strike="noStrike" kern="1200" cap="none" spc="0" normalizeH="0" baseline="0" noProof="0">
              <a:ln>
                <a:noFill/>
              </a:ln>
              <a:solidFill>
                <a:schemeClr val="tx1"/>
              </a:solidFill>
              <a:effectLst/>
              <a:uLnTx/>
              <a:uFillTx/>
              <a:latin typeface="+mn-lt"/>
              <a:ea typeface="+mn-ea"/>
              <a:cs typeface="+mn-cs"/>
            </a:endParaRPr>
          </a:p>
        </p:txBody>
      </p:sp>
      <p:sp>
        <p:nvSpPr>
          <p:cNvPr id="12" name="Rectangle 6"/>
          <p:cNvSpPr>
            <a:spLocks noGrp="1" noChangeArrowheads="1"/>
          </p:cNvSpPr>
          <p:nvPr>
            <p:ph type="sldNum" sz="quarter" idx="4"/>
          </p:nvPr>
        </p:nvSpPr>
        <p:spPr bwMode="auto">
          <a:xfrm>
            <a:off x="6553200" y="6248400"/>
            <a:ext cx="1905000" cy="457200"/>
          </a:xfrm>
          <a:prstGeom prst="rect">
            <a:avLst/>
          </a:prstGeom>
        </p:spPr>
        <p:txBody>
          <a:bodyPr vert="horz" wrap="square" lIns="91440" tIns="45720" rIns="91440" bIns="45720" numCol="1" anchor="t" anchorCtr="0" compatLnSpc="1"/>
          <a:p>
            <a:pPr algn="r" eaLnBrk="1" hangingPunct="1">
              <a:buNone/>
            </a:pPr>
            <a:fld id="{9A0DB2DC-4C9A-4742-B13C-FB6460FD3503}" type="slidenum">
              <a:rPr lang="zh-CN" altLang="en-US" dirty="0">
                <a:latin typeface="Verdana" panose="020B0604030504040204" pitchFamily="34" charset="0"/>
                <a:ea typeface="宋体" panose="02010600030101010101" pitchFamily="2" charset="-122"/>
              </a:rPr>
            </a:fld>
            <a:endParaRPr lang="zh-CN" altLang="en-US" dirty="0">
              <a:latin typeface="Verdana" panose="020B0604030504040204" pitchFamily="34" charset="0"/>
              <a:ea typeface="宋体" panose="02010600030101010101" pitchFamily="2" charset="-122"/>
            </a:endParaRPr>
          </a:p>
        </p:txBody>
      </p:sp>
    </p:spTree>
  </p:cSld>
  <p:clrMapOvr>
    <a:masterClrMapping/>
  </p:clrMapOvr>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203D0103-A865-4580-9F98-2F1CF84F7117}" type="datetime4">
              <a:rPr kumimoji="0" lang="en-US" altLang="zh-CN" sz="1200" b="0" i="0" u="none" strike="noStrike" kern="1200" cap="none" spc="0" normalizeH="0" baseline="0" noProof="0">
                <a:ln>
                  <a:noFill/>
                </a:ln>
                <a:solidFill>
                  <a:schemeClr val="tx1"/>
                </a:solidFill>
                <a:effectLst/>
                <a:uLnTx/>
                <a:uFillTx/>
                <a:latin typeface="+mn-lt"/>
                <a:ea typeface="+mn-ea"/>
                <a:cs typeface="+mn-cs"/>
              </a:rPr>
            </a:fld>
            <a:endParaRPr kumimoji="0" lang="en-US" altLang="zh-CN" sz="1200" b="0" i="0" u="none" strike="noStrike" kern="1200" cap="none" spc="0" normalizeH="0" baseline="0" noProof="0">
              <a:ln>
                <a:noFill/>
              </a:ln>
              <a:solidFill>
                <a:schemeClr val="tx1"/>
              </a:solidFill>
              <a:effectLst/>
              <a:uLnTx/>
              <a:uFillTx/>
              <a:latin typeface="+mn-lt"/>
              <a:ea typeface="+mn-ea"/>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The Transport Layer</a:t>
            </a:r>
            <a:endParaRPr kumimoji="0" lang="en-US" altLang="zh-CN" sz="1200" b="0" i="0" u="none" strike="noStrike" kern="1200" cap="none" spc="0" normalizeH="0" baseline="0" noProof="0">
              <a:ln>
                <a:noFill/>
              </a:ln>
              <a:solidFill>
                <a:schemeClr val="tx1"/>
              </a:solidFill>
              <a:effectLst/>
              <a:uLnTx/>
              <a:uFillTx/>
              <a:latin typeface="+mn-lt"/>
              <a:ea typeface="+mn-ea"/>
              <a:cs typeface="+mn-cs"/>
            </a:endParaRPr>
          </a:p>
        </p:txBody>
      </p:sp>
      <p:sp>
        <p:nvSpPr>
          <p:cNvPr id="6" name="灯片编号占位符 5"/>
          <p:cNvSpPr>
            <a:spLocks noGrp="1"/>
          </p:cNvSpPr>
          <p:nvPr>
            <p:ph type="sldNum" sz="quarter" idx="12"/>
          </p:nvPr>
        </p:nvSpPr>
        <p:spPr/>
        <p:txBody>
          <a:bodyPr/>
          <a:p>
            <a:pPr lvl="0" eaLnBrk="1" hangingPunct="1">
              <a:buNone/>
            </a:pPr>
            <a:fld id="{9A0DB2DC-4C9A-4742-B13C-FB6460FD3503}" type="slidenum">
              <a:rPr lang="zh-CN" altLang="en-US" dirty="0"/>
            </a:fld>
            <a:endParaRPr lang="zh-CN" altLang="en-US" dirty="0"/>
          </a:p>
        </p:txBody>
      </p:sp>
    </p:spTree>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203D0103-A865-4580-9F98-2F1CF84F7117}" type="datetime4">
              <a:rPr kumimoji="0" lang="en-US" altLang="zh-CN" sz="1200" b="0" i="0" u="none" strike="noStrike" kern="1200" cap="none" spc="0" normalizeH="0" baseline="0" noProof="0">
                <a:ln>
                  <a:noFill/>
                </a:ln>
                <a:solidFill>
                  <a:schemeClr val="tx1"/>
                </a:solidFill>
                <a:effectLst/>
                <a:uLnTx/>
                <a:uFillTx/>
                <a:latin typeface="+mn-lt"/>
                <a:ea typeface="+mn-ea"/>
                <a:cs typeface="+mn-cs"/>
              </a:rPr>
            </a:fld>
            <a:endParaRPr kumimoji="0" lang="en-US" altLang="zh-CN" sz="1200" b="0" i="0" u="none" strike="noStrike" kern="1200" cap="none" spc="0" normalizeH="0" baseline="0" noProof="0">
              <a:ln>
                <a:noFill/>
              </a:ln>
              <a:solidFill>
                <a:schemeClr val="tx1"/>
              </a:solidFill>
              <a:effectLst/>
              <a:uLnTx/>
              <a:uFillTx/>
              <a:latin typeface="+mn-lt"/>
              <a:ea typeface="+mn-ea"/>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The Transport Layer</a:t>
            </a:r>
            <a:endParaRPr kumimoji="0" lang="en-US" altLang="zh-CN" sz="1200" b="0" i="0" u="none" strike="noStrike" kern="1200" cap="none" spc="0" normalizeH="0" baseline="0" noProof="0">
              <a:ln>
                <a:noFill/>
              </a:ln>
              <a:solidFill>
                <a:schemeClr val="tx1"/>
              </a:solidFill>
              <a:effectLst/>
              <a:uLnTx/>
              <a:uFillTx/>
              <a:latin typeface="+mn-lt"/>
              <a:ea typeface="+mn-ea"/>
              <a:cs typeface="+mn-cs"/>
            </a:endParaRPr>
          </a:p>
        </p:txBody>
      </p:sp>
      <p:sp>
        <p:nvSpPr>
          <p:cNvPr id="6" name="灯片编号占位符 5"/>
          <p:cNvSpPr>
            <a:spLocks noGrp="1"/>
          </p:cNvSpPr>
          <p:nvPr>
            <p:ph type="sldNum" sz="quarter" idx="12"/>
          </p:nvPr>
        </p:nvSpPr>
        <p:spPr/>
        <p:txBody>
          <a:bodyPr/>
          <a:p>
            <a:pPr lvl="0" eaLnBrk="1" hangingPunct="1">
              <a:buNone/>
            </a:pPr>
            <a:fld id="{9A0DB2DC-4C9A-4742-B13C-FB6460FD3503}" type="slidenum">
              <a:rPr lang="zh-CN" altLang="en-US" dirty="0"/>
            </a:fld>
            <a:endParaRPr lang="zh-CN" altLang="en-US" dirty="0"/>
          </a:p>
        </p:txBody>
      </p:sp>
    </p:spTree>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566738" y="1752600"/>
            <a:ext cx="3924300" cy="4267200"/>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3438" y="1752600"/>
            <a:ext cx="3924300" cy="4267200"/>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203D0103-A865-4580-9F98-2F1CF84F7117}" type="datetime4">
              <a:rPr kumimoji="0" lang="en-US" altLang="zh-CN" sz="1200" b="0" i="0" u="none" strike="noStrike" kern="1200" cap="none" spc="0" normalizeH="0" baseline="0" noProof="0">
                <a:ln>
                  <a:noFill/>
                </a:ln>
                <a:solidFill>
                  <a:schemeClr val="tx1"/>
                </a:solidFill>
                <a:effectLst/>
                <a:uLnTx/>
                <a:uFillTx/>
                <a:latin typeface="+mn-lt"/>
                <a:ea typeface="+mn-ea"/>
                <a:cs typeface="+mn-cs"/>
              </a:rPr>
            </a:fld>
            <a:endParaRPr kumimoji="0" lang="en-US" altLang="zh-CN" sz="1200" b="0" i="0" u="none" strike="noStrike" kern="1200" cap="none" spc="0" normalizeH="0" baseline="0" noProof="0">
              <a:ln>
                <a:noFill/>
              </a:ln>
              <a:solidFill>
                <a:schemeClr val="tx1"/>
              </a:solidFill>
              <a:effectLst/>
              <a:uLnTx/>
              <a:uFillTx/>
              <a:latin typeface="+mn-lt"/>
              <a:ea typeface="+mn-ea"/>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The Transport Layer</a:t>
            </a:r>
            <a:endParaRPr kumimoji="0" lang="en-US" altLang="zh-CN" sz="1200" b="0" i="0" u="none" strike="noStrike" kern="1200" cap="none" spc="0" normalizeH="0" baseline="0" noProof="0">
              <a:ln>
                <a:noFill/>
              </a:ln>
              <a:solidFill>
                <a:schemeClr val="tx1"/>
              </a:solidFill>
              <a:effectLst/>
              <a:uLnTx/>
              <a:uFillTx/>
              <a:latin typeface="+mn-lt"/>
              <a:ea typeface="+mn-ea"/>
              <a:cs typeface="+mn-cs"/>
            </a:endParaRPr>
          </a:p>
        </p:txBody>
      </p:sp>
      <p:sp>
        <p:nvSpPr>
          <p:cNvPr id="7" name="灯片编号占位符 6"/>
          <p:cNvSpPr>
            <a:spLocks noGrp="1"/>
          </p:cNvSpPr>
          <p:nvPr>
            <p:ph type="sldNum" sz="quarter" idx="12"/>
          </p:nvPr>
        </p:nvSpPr>
        <p:spPr/>
        <p:txBody>
          <a:bodyPr/>
          <a:p>
            <a:pPr lvl="0" eaLnBrk="1" hangingPunct="1">
              <a:buNone/>
            </a:pPr>
            <a:fld id="{9A0DB2DC-4C9A-4742-B13C-FB6460FD3503}" type="slidenum">
              <a:rPr lang="zh-CN" altLang="en-US" dirty="0"/>
            </a:fld>
            <a:endParaRPr lang="zh-CN" altLang="en-US" dirty="0"/>
          </a:p>
        </p:txBody>
      </p:sp>
    </p:spTree>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630238" y="2505075"/>
            <a:ext cx="3868737"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29150" y="2505075"/>
            <a:ext cx="3887788"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203D0103-A865-4580-9F98-2F1CF84F7117}" type="datetime4">
              <a:rPr kumimoji="0" lang="en-US" altLang="zh-CN" sz="1200" b="0" i="0" u="none" strike="noStrike" kern="1200" cap="none" spc="0" normalizeH="0" baseline="0" noProof="0">
                <a:ln>
                  <a:noFill/>
                </a:ln>
                <a:solidFill>
                  <a:schemeClr val="tx1"/>
                </a:solidFill>
                <a:effectLst/>
                <a:uLnTx/>
                <a:uFillTx/>
                <a:latin typeface="+mn-lt"/>
                <a:ea typeface="+mn-ea"/>
                <a:cs typeface="+mn-cs"/>
              </a:rPr>
            </a:fld>
            <a:endParaRPr kumimoji="0" lang="en-US" altLang="zh-CN" sz="1200" b="0" i="0" u="none" strike="noStrike" kern="1200" cap="none" spc="0" normalizeH="0" baseline="0" noProof="0">
              <a:ln>
                <a:noFill/>
              </a:ln>
              <a:solidFill>
                <a:schemeClr val="tx1"/>
              </a:solidFill>
              <a:effectLst/>
              <a:uLnTx/>
              <a:uFillTx/>
              <a:latin typeface="+mn-lt"/>
              <a:ea typeface="+mn-ea"/>
              <a:cs typeface="+mn-cs"/>
            </a:endParaRPr>
          </a:p>
        </p:txBody>
      </p:sp>
      <p:sp>
        <p:nvSpPr>
          <p:cNvPr id="8" name="页脚占位符 7"/>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The Transport Layer</a:t>
            </a:r>
            <a:endParaRPr kumimoji="0" lang="en-US" altLang="zh-CN" sz="1200" b="0" i="0" u="none" strike="noStrike" kern="1200" cap="none" spc="0" normalizeH="0" baseline="0" noProof="0">
              <a:ln>
                <a:noFill/>
              </a:ln>
              <a:solidFill>
                <a:schemeClr val="tx1"/>
              </a:solidFill>
              <a:effectLst/>
              <a:uLnTx/>
              <a:uFillTx/>
              <a:latin typeface="+mn-lt"/>
              <a:ea typeface="+mn-ea"/>
              <a:cs typeface="+mn-cs"/>
            </a:endParaRPr>
          </a:p>
        </p:txBody>
      </p:sp>
      <p:sp>
        <p:nvSpPr>
          <p:cNvPr id="9" name="灯片编号占位符 8"/>
          <p:cNvSpPr>
            <a:spLocks noGrp="1"/>
          </p:cNvSpPr>
          <p:nvPr>
            <p:ph type="sldNum" sz="quarter" idx="12"/>
          </p:nvPr>
        </p:nvSpPr>
        <p:spPr/>
        <p:txBody>
          <a:bodyPr/>
          <a:p>
            <a:pPr lvl="0" eaLnBrk="1" hangingPunct="1">
              <a:buNone/>
            </a:pPr>
            <a:fld id="{9A0DB2DC-4C9A-4742-B13C-FB6460FD3503}" type="slidenum">
              <a:rPr lang="zh-CN" altLang="en-US" dirty="0"/>
            </a:fld>
            <a:endParaRPr lang="zh-CN" altLang="en-US" dirty="0"/>
          </a:p>
        </p:txBody>
      </p:sp>
    </p:spTree>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203D0103-A865-4580-9F98-2F1CF84F7117}" type="datetime4">
              <a:rPr kumimoji="0" lang="en-US" altLang="zh-CN" sz="1200" b="0" i="0" u="none" strike="noStrike" kern="1200" cap="none" spc="0" normalizeH="0" baseline="0" noProof="0">
                <a:ln>
                  <a:noFill/>
                </a:ln>
                <a:solidFill>
                  <a:schemeClr val="tx1"/>
                </a:solidFill>
                <a:effectLst/>
                <a:uLnTx/>
                <a:uFillTx/>
                <a:latin typeface="+mn-lt"/>
                <a:ea typeface="+mn-ea"/>
                <a:cs typeface="+mn-cs"/>
              </a:rPr>
            </a:fld>
            <a:endParaRPr kumimoji="0" lang="en-US" altLang="zh-CN" sz="1200" b="0" i="0" u="none" strike="noStrike" kern="1200" cap="none" spc="0" normalizeH="0" baseline="0" noProof="0">
              <a:ln>
                <a:noFill/>
              </a:ln>
              <a:solidFill>
                <a:schemeClr val="tx1"/>
              </a:solidFill>
              <a:effectLst/>
              <a:uLnTx/>
              <a:uFillTx/>
              <a:latin typeface="+mn-lt"/>
              <a:ea typeface="+mn-ea"/>
              <a:cs typeface="+mn-cs"/>
            </a:endParaRPr>
          </a:p>
        </p:txBody>
      </p:sp>
      <p:sp>
        <p:nvSpPr>
          <p:cNvPr id="4" name="页脚占位符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The Transport Layer</a:t>
            </a:r>
            <a:endParaRPr kumimoji="0" lang="en-US" altLang="zh-CN" sz="1200" b="0" i="0" u="none" strike="noStrike" kern="1200" cap="none" spc="0" normalizeH="0" baseline="0" noProof="0">
              <a:ln>
                <a:noFill/>
              </a:ln>
              <a:solidFill>
                <a:schemeClr val="tx1"/>
              </a:solidFill>
              <a:effectLst/>
              <a:uLnTx/>
              <a:uFillTx/>
              <a:latin typeface="+mn-lt"/>
              <a:ea typeface="+mn-ea"/>
              <a:cs typeface="+mn-cs"/>
            </a:endParaRPr>
          </a:p>
        </p:txBody>
      </p:sp>
      <p:sp>
        <p:nvSpPr>
          <p:cNvPr id="5" name="灯片编号占位符 4"/>
          <p:cNvSpPr>
            <a:spLocks noGrp="1"/>
          </p:cNvSpPr>
          <p:nvPr>
            <p:ph type="sldNum" sz="quarter" idx="12"/>
          </p:nvPr>
        </p:nvSpPr>
        <p:spPr/>
        <p:txBody>
          <a:bodyPr/>
          <a:p>
            <a:pPr lvl="0" eaLnBrk="1" hangingPunct="1">
              <a:buNone/>
            </a:pPr>
            <a:fld id="{9A0DB2DC-4C9A-4742-B13C-FB6460FD3503}" type="slidenum">
              <a:rPr lang="zh-CN" altLang="en-US" dirty="0"/>
            </a:fld>
            <a:endParaRPr lang="zh-CN" altLang="en-US" dirty="0"/>
          </a:p>
        </p:txBody>
      </p:sp>
    </p:spTree>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203D0103-A865-4580-9F98-2F1CF84F7117}" type="datetime4">
              <a:rPr kumimoji="0" lang="en-US" altLang="zh-CN" sz="1200" b="0" i="0" u="none" strike="noStrike" kern="1200" cap="none" spc="0" normalizeH="0" baseline="0" noProof="0">
                <a:ln>
                  <a:noFill/>
                </a:ln>
                <a:solidFill>
                  <a:schemeClr val="tx1"/>
                </a:solidFill>
                <a:effectLst/>
                <a:uLnTx/>
                <a:uFillTx/>
                <a:latin typeface="+mn-lt"/>
                <a:ea typeface="+mn-ea"/>
                <a:cs typeface="+mn-cs"/>
              </a:rPr>
            </a:fld>
            <a:endParaRPr kumimoji="0" lang="en-US" altLang="zh-CN" sz="1200" b="0" i="0" u="none" strike="noStrike" kern="1200" cap="none" spc="0" normalizeH="0" baseline="0" noProof="0">
              <a:ln>
                <a:noFill/>
              </a:ln>
              <a:solidFill>
                <a:schemeClr val="tx1"/>
              </a:solidFill>
              <a:effectLst/>
              <a:uLnTx/>
              <a:uFillTx/>
              <a:latin typeface="+mn-lt"/>
              <a:ea typeface="+mn-ea"/>
              <a:cs typeface="+mn-cs"/>
            </a:endParaRPr>
          </a:p>
        </p:txBody>
      </p:sp>
      <p:sp>
        <p:nvSpPr>
          <p:cNvPr id="3" name="页脚占位符 2"/>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The Transport Layer</a:t>
            </a:r>
            <a:endParaRPr kumimoji="0" lang="en-US" altLang="zh-CN" sz="1200" b="0" i="0" u="none" strike="noStrike" kern="1200" cap="none" spc="0" normalizeH="0" baseline="0" noProof="0">
              <a:ln>
                <a:noFill/>
              </a:ln>
              <a:solidFill>
                <a:schemeClr val="tx1"/>
              </a:solidFill>
              <a:effectLst/>
              <a:uLnTx/>
              <a:uFillTx/>
              <a:latin typeface="+mn-lt"/>
              <a:ea typeface="+mn-ea"/>
              <a:cs typeface="+mn-cs"/>
            </a:endParaRPr>
          </a:p>
        </p:txBody>
      </p:sp>
      <p:sp>
        <p:nvSpPr>
          <p:cNvPr id="4" name="灯片编号占位符 3"/>
          <p:cNvSpPr>
            <a:spLocks noGrp="1"/>
          </p:cNvSpPr>
          <p:nvPr>
            <p:ph type="sldNum" sz="quarter" idx="12"/>
          </p:nvPr>
        </p:nvSpPr>
        <p:spPr/>
        <p:txBody>
          <a:bodyPr/>
          <a:p>
            <a:pPr lvl="0" eaLnBrk="1" hangingPunct="1">
              <a:buNone/>
            </a:pPr>
            <a:fld id="{9A0DB2DC-4C9A-4742-B13C-FB6460FD3503}" type="slidenum">
              <a:rPr lang="zh-CN" altLang="en-US" dirty="0"/>
            </a:fld>
            <a:endParaRPr lang="zh-CN" altLang="en-US" dirty="0"/>
          </a:p>
        </p:txBody>
      </p:sp>
    </p:spTree>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203D0103-A865-4580-9F98-2F1CF84F7117}" type="datetime4">
              <a:rPr kumimoji="0" lang="en-US" altLang="zh-CN" sz="1200" b="0" i="0" u="none" strike="noStrike" kern="1200" cap="none" spc="0" normalizeH="0" baseline="0" noProof="0">
                <a:ln>
                  <a:noFill/>
                </a:ln>
                <a:solidFill>
                  <a:schemeClr val="tx1"/>
                </a:solidFill>
                <a:effectLst/>
                <a:uLnTx/>
                <a:uFillTx/>
                <a:latin typeface="+mn-lt"/>
                <a:ea typeface="+mn-ea"/>
                <a:cs typeface="+mn-cs"/>
              </a:rPr>
            </a:fld>
            <a:endParaRPr kumimoji="0" lang="en-US" altLang="zh-CN" sz="1200" b="0" i="0" u="none" strike="noStrike" kern="1200" cap="none" spc="0" normalizeH="0" baseline="0" noProof="0">
              <a:ln>
                <a:noFill/>
              </a:ln>
              <a:solidFill>
                <a:schemeClr val="tx1"/>
              </a:solidFill>
              <a:effectLst/>
              <a:uLnTx/>
              <a:uFillTx/>
              <a:latin typeface="+mn-lt"/>
              <a:ea typeface="+mn-ea"/>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The Transport Layer</a:t>
            </a:r>
            <a:endParaRPr kumimoji="0" lang="en-US" altLang="zh-CN" sz="1200" b="0" i="0" u="none" strike="noStrike" kern="1200" cap="none" spc="0" normalizeH="0" baseline="0" noProof="0">
              <a:ln>
                <a:noFill/>
              </a:ln>
              <a:solidFill>
                <a:schemeClr val="tx1"/>
              </a:solidFill>
              <a:effectLst/>
              <a:uLnTx/>
              <a:uFillTx/>
              <a:latin typeface="+mn-lt"/>
              <a:ea typeface="+mn-ea"/>
              <a:cs typeface="+mn-cs"/>
            </a:endParaRPr>
          </a:p>
        </p:txBody>
      </p:sp>
      <p:sp>
        <p:nvSpPr>
          <p:cNvPr id="7" name="灯片编号占位符 6"/>
          <p:cNvSpPr>
            <a:spLocks noGrp="1"/>
          </p:cNvSpPr>
          <p:nvPr>
            <p:ph type="sldNum" sz="quarter" idx="12"/>
          </p:nvPr>
        </p:nvSpPr>
        <p:spPr/>
        <p:txBody>
          <a:bodyPr/>
          <a:p>
            <a:pPr lvl="0" eaLnBrk="1" hangingPunct="1">
              <a:buNone/>
            </a:pPr>
            <a:fld id="{9A0DB2DC-4C9A-4742-B13C-FB6460FD3503}" type="slidenum">
              <a:rPr lang="zh-CN" altLang="en-US" dirty="0"/>
            </a:fld>
            <a:endParaRPr lang="zh-CN" altLang="en-US" dirty="0"/>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6FDA8C0F-8296-4AF3-BD83-F1B72B8136FE}" type="datetime4">
              <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The Transport Layer</a:t>
            </a: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buNone/>
            </a:pPr>
            <a:fld id="{9A0DB2DC-4C9A-4742-B13C-FB6460FD3503}" type="slidenum">
              <a:rPr lang="zh-CN" altLang="en-US" dirty="0"/>
            </a:fld>
            <a:endParaRPr lang="zh-CN" altLang="en-US" dirty="0"/>
          </a:p>
        </p:txBody>
      </p:sp>
    </p:spTree>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3887788" y="987425"/>
            <a:ext cx="462915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chemeClr val="accent2"/>
              </a:buClr>
              <a:buSzTx/>
              <a:buFont typeface="Wingdings" panose="05000000000000000000" pitchFamily="2" charset="2"/>
              <a:buNone/>
              <a:defRPr/>
            </a:pPr>
            <a:endParaRPr kumimoji="0" lang="zh-CN" alt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203D0103-A865-4580-9F98-2F1CF84F7117}" type="datetime4">
              <a:rPr kumimoji="0" lang="en-US" altLang="zh-CN" sz="1200" b="0" i="0" u="none" strike="noStrike" kern="1200" cap="none" spc="0" normalizeH="0" baseline="0" noProof="0">
                <a:ln>
                  <a:noFill/>
                </a:ln>
                <a:solidFill>
                  <a:schemeClr val="tx1"/>
                </a:solidFill>
                <a:effectLst/>
                <a:uLnTx/>
                <a:uFillTx/>
                <a:latin typeface="+mn-lt"/>
                <a:ea typeface="+mn-ea"/>
                <a:cs typeface="+mn-cs"/>
              </a:rPr>
            </a:fld>
            <a:endParaRPr kumimoji="0" lang="en-US" altLang="zh-CN" sz="1200" b="0" i="0" u="none" strike="noStrike" kern="1200" cap="none" spc="0" normalizeH="0" baseline="0" noProof="0">
              <a:ln>
                <a:noFill/>
              </a:ln>
              <a:solidFill>
                <a:schemeClr val="tx1"/>
              </a:solidFill>
              <a:effectLst/>
              <a:uLnTx/>
              <a:uFillTx/>
              <a:latin typeface="+mn-lt"/>
              <a:ea typeface="+mn-ea"/>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The Transport Layer</a:t>
            </a:r>
            <a:endParaRPr kumimoji="0" lang="en-US" altLang="zh-CN" sz="1200" b="0" i="0" u="none" strike="noStrike" kern="1200" cap="none" spc="0" normalizeH="0" baseline="0" noProof="0">
              <a:ln>
                <a:noFill/>
              </a:ln>
              <a:solidFill>
                <a:schemeClr val="tx1"/>
              </a:solidFill>
              <a:effectLst/>
              <a:uLnTx/>
              <a:uFillTx/>
              <a:latin typeface="+mn-lt"/>
              <a:ea typeface="+mn-ea"/>
              <a:cs typeface="+mn-cs"/>
            </a:endParaRPr>
          </a:p>
        </p:txBody>
      </p:sp>
      <p:sp>
        <p:nvSpPr>
          <p:cNvPr id="7" name="灯片编号占位符 6"/>
          <p:cNvSpPr>
            <a:spLocks noGrp="1"/>
          </p:cNvSpPr>
          <p:nvPr>
            <p:ph type="sldNum" sz="quarter" idx="12"/>
          </p:nvPr>
        </p:nvSpPr>
        <p:spPr/>
        <p:txBody>
          <a:bodyPr/>
          <a:p>
            <a:pPr lvl="0" eaLnBrk="1" hangingPunct="1">
              <a:buNone/>
            </a:pPr>
            <a:fld id="{9A0DB2DC-4C9A-4742-B13C-FB6460FD3503}" type="slidenum">
              <a:rPr lang="zh-CN" altLang="en-US" dirty="0"/>
            </a:fld>
            <a:endParaRPr lang="zh-CN" altLang="en-US" dirty="0"/>
          </a:p>
        </p:txBody>
      </p:sp>
    </p:spTree>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203D0103-A865-4580-9F98-2F1CF84F7117}" type="datetime4">
              <a:rPr kumimoji="0" lang="en-US" altLang="zh-CN" sz="1200" b="0" i="0" u="none" strike="noStrike" kern="1200" cap="none" spc="0" normalizeH="0" baseline="0" noProof="0">
                <a:ln>
                  <a:noFill/>
                </a:ln>
                <a:solidFill>
                  <a:schemeClr val="tx1"/>
                </a:solidFill>
                <a:effectLst/>
                <a:uLnTx/>
                <a:uFillTx/>
                <a:latin typeface="+mn-lt"/>
                <a:ea typeface="+mn-ea"/>
                <a:cs typeface="+mn-cs"/>
              </a:rPr>
            </a:fld>
            <a:endParaRPr kumimoji="0" lang="en-US" altLang="zh-CN" sz="1200" b="0" i="0" u="none" strike="noStrike" kern="1200" cap="none" spc="0" normalizeH="0" baseline="0" noProof="0">
              <a:ln>
                <a:noFill/>
              </a:ln>
              <a:solidFill>
                <a:schemeClr val="tx1"/>
              </a:solidFill>
              <a:effectLst/>
              <a:uLnTx/>
              <a:uFillTx/>
              <a:latin typeface="+mn-lt"/>
              <a:ea typeface="+mn-ea"/>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The Transport Layer</a:t>
            </a:r>
            <a:endParaRPr kumimoji="0" lang="en-US" altLang="zh-CN" sz="1200" b="0" i="0" u="none" strike="noStrike" kern="1200" cap="none" spc="0" normalizeH="0" baseline="0" noProof="0">
              <a:ln>
                <a:noFill/>
              </a:ln>
              <a:solidFill>
                <a:schemeClr val="tx1"/>
              </a:solidFill>
              <a:effectLst/>
              <a:uLnTx/>
              <a:uFillTx/>
              <a:latin typeface="+mn-lt"/>
              <a:ea typeface="+mn-ea"/>
              <a:cs typeface="+mn-cs"/>
            </a:endParaRPr>
          </a:p>
        </p:txBody>
      </p:sp>
      <p:sp>
        <p:nvSpPr>
          <p:cNvPr id="6" name="灯片编号占位符 5"/>
          <p:cNvSpPr>
            <a:spLocks noGrp="1"/>
          </p:cNvSpPr>
          <p:nvPr>
            <p:ph type="sldNum" sz="quarter" idx="12"/>
          </p:nvPr>
        </p:nvSpPr>
        <p:spPr/>
        <p:txBody>
          <a:bodyPr/>
          <a:p>
            <a:pPr lvl="0" eaLnBrk="1" hangingPunct="1">
              <a:buNone/>
            </a:pPr>
            <a:fld id="{9A0DB2DC-4C9A-4742-B13C-FB6460FD3503}" type="slidenum">
              <a:rPr lang="zh-CN" altLang="en-US" dirty="0"/>
            </a:fld>
            <a:endParaRPr lang="zh-CN" altLang="en-US" dirty="0"/>
          </a:p>
        </p:txBody>
      </p:sp>
    </p:spTree>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3838" y="304800"/>
            <a:ext cx="2001837" cy="5715000"/>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566738" y="304800"/>
            <a:ext cx="5854700" cy="5715000"/>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203D0103-A865-4580-9F98-2F1CF84F7117}" type="datetime4">
              <a:rPr kumimoji="0" lang="en-US" altLang="zh-CN" sz="1200" b="0" i="0" u="none" strike="noStrike" kern="1200" cap="none" spc="0" normalizeH="0" baseline="0" noProof="0">
                <a:ln>
                  <a:noFill/>
                </a:ln>
                <a:solidFill>
                  <a:schemeClr val="tx1"/>
                </a:solidFill>
                <a:effectLst/>
                <a:uLnTx/>
                <a:uFillTx/>
                <a:latin typeface="+mn-lt"/>
                <a:ea typeface="+mn-ea"/>
                <a:cs typeface="+mn-cs"/>
              </a:rPr>
            </a:fld>
            <a:endParaRPr kumimoji="0" lang="en-US" altLang="zh-CN" sz="1200" b="0" i="0" u="none" strike="noStrike" kern="1200" cap="none" spc="0" normalizeH="0" baseline="0" noProof="0">
              <a:ln>
                <a:noFill/>
              </a:ln>
              <a:solidFill>
                <a:schemeClr val="tx1"/>
              </a:solidFill>
              <a:effectLst/>
              <a:uLnTx/>
              <a:uFillTx/>
              <a:latin typeface="+mn-lt"/>
              <a:ea typeface="+mn-ea"/>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The Transport Layer</a:t>
            </a:r>
            <a:endParaRPr kumimoji="0" lang="en-US" altLang="zh-CN" sz="1200" b="0" i="0" u="none" strike="noStrike" kern="1200" cap="none" spc="0" normalizeH="0" baseline="0" noProof="0">
              <a:ln>
                <a:noFill/>
              </a:ln>
              <a:solidFill>
                <a:schemeClr val="tx1"/>
              </a:solidFill>
              <a:effectLst/>
              <a:uLnTx/>
              <a:uFillTx/>
              <a:latin typeface="+mn-lt"/>
              <a:ea typeface="+mn-ea"/>
              <a:cs typeface="+mn-cs"/>
            </a:endParaRPr>
          </a:p>
        </p:txBody>
      </p:sp>
      <p:sp>
        <p:nvSpPr>
          <p:cNvPr id="6" name="灯片编号占位符 5"/>
          <p:cNvSpPr>
            <a:spLocks noGrp="1"/>
          </p:cNvSpPr>
          <p:nvPr>
            <p:ph type="sldNum" sz="quarter" idx="12"/>
          </p:nvPr>
        </p:nvSpPr>
        <p:spPr/>
        <p:txBody>
          <a:bodyPr/>
          <a:p>
            <a:pPr lvl="0" eaLnBrk="1" hangingPunct="1">
              <a:buNone/>
            </a:pPr>
            <a:fld id="{9A0DB2DC-4C9A-4742-B13C-FB6460FD3503}" type="slidenum">
              <a:rPr lang="zh-CN" altLang="en-US" dirty="0"/>
            </a:fld>
            <a:endParaRPr lang="zh-CN" altLang="en-US" dirty="0"/>
          </a:p>
        </p:txBody>
      </p:sp>
    </p:spTree>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7" name="日期占位符 3"/>
          <p:cNvSpPr>
            <a:spLocks noGrp="1"/>
          </p:cNvSpPr>
          <p:nvPr>
            <p:ph type="dt" sz="half" idx="2"/>
          </p:nvPr>
        </p:nvSpPr>
        <p:spPr bwMode="auto">
          <a:xfrm>
            <a:off x="685800" y="6248400"/>
            <a:ext cx="1905000" cy="457200"/>
          </a:xfrm>
          <a:prstGeom prst="rect">
            <a:avLst/>
          </a:prstGeom>
        </p:spPr>
        <p:txBody>
          <a:bodyPr vert="horz" wrap="square" lIns="91440" tIns="45720" rIns="91440" bIns="45720" numCol="1" anchor="t" anchorCtr="0" compatLnSpc="1"/>
          <a:lstStyle>
            <a:lvl1pPr eaLnBrk="0" hangingPunct="0">
              <a:defRPr/>
            </a:lvl1pPr>
          </a:lstStyle>
          <a:p>
            <a:pPr marL="0" marR="0" lvl="0" indent="0" algn="l" defTabSz="914400" rtl="0" eaLnBrk="0" fontAlgn="base" latinLnBrk="0" hangingPunct="0">
              <a:lnSpc>
                <a:spcPct val="100000"/>
              </a:lnSpc>
              <a:spcBef>
                <a:spcPct val="0"/>
              </a:spcBef>
              <a:spcAft>
                <a:spcPct val="0"/>
              </a:spcAft>
              <a:buClrTx/>
              <a:buSzTx/>
              <a:buFontTx/>
              <a:buNone/>
              <a:defRPr/>
            </a:pPr>
            <a:fld id="{03DDDF53-A966-44F0-B18B-4A48CBB242F6}" type="datetime4">
              <a:rPr kumimoji="0" lang="en-US" altLang="zh-CN" sz="1400" b="0" i="0" u="none" strike="noStrike" kern="1200" cap="none" spc="0" normalizeH="0" baseline="0" noProof="0">
                <a:ln>
                  <a:noFill/>
                </a:ln>
                <a:solidFill>
                  <a:srgbClr val="000000"/>
                </a:solidFill>
                <a:effectLst/>
                <a:uLnTx/>
                <a:uFillTx/>
                <a:latin typeface="+mn-lt"/>
                <a:ea typeface="宋体" panose="02010600030101010101" pitchFamily="2" charset="-122"/>
                <a:cs typeface="+mn-cs"/>
              </a:rPr>
            </a:fld>
            <a:endParaRPr kumimoji="0" lang="en-US" altLang="zh-CN" sz="1400" b="0" i="0" u="none" strike="noStrike" kern="1200" cap="none" spc="0" normalizeH="0" baseline="0" noProof="0">
              <a:ln>
                <a:noFill/>
              </a:ln>
              <a:solidFill>
                <a:srgbClr val="000000"/>
              </a:solidFill>
              <a:effectLst/>
              <a:uLnTx/>
              <a:uFillTx/>
              <a:latin typeface="+mn-lt"/>
              <a:ea typeface="宋体" panose="02010600030101010101" pitchFamily="2" charset="-122"/>
              <a:cs typeface="+mn-cs"/>
            </a:endParaRPr>
          </a:p>
        </p:txBody>
      </p:sp>
      <p:sp>
        <p:nvSpPr>
          <p:cNvPr id="8" name="页脚占位符 4"/>
          <p:cNvSpPr>
            <a:spLocks noGrp="1"/>
          </p:cNvSpPr>
          <p:nvPr>
            <p:ph type="ftr" sz="quarter" idx="3"/>
          </p:nvPr>
        </p:nvSpPr>
        <p:spPr bwMode="auto">
          <a:xfrm>
            <a:off x="3124200" y="6248400"/>
            <a:ext cx="2895600" cy="457200"/>
          </a:xfrm>
          <a:prstGeom prst="rect">
            <a:avLst/>
          </a:prstGeom>
        </p:spPr>
        <p:txBody>
          <a:bodyPr vert="horz" wrap="square" lIns="91440" tIns="45720" rIns="91440" bIns="45720" numCol="1" anchor="t" anchorCtr="0" compatLnSpc="1"/>
          <a:lstStyle>
            <a:lvl1pPr algn="l" eaLnBrk="0" hangingPunct="0">
              <a:defRPr/>
            </a:lvl1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1400" b="0" i="0" u="none" strike="noStrike" kern="1200" cap="none" spc="0" normalizeH="0" baseline="0" noProof="0">
                <a:ln>
                  <a:noFill/>
                </a:ln>
                <a:solidFill>
                  <a:srgbClr val="000000"/>
                </a:solidFill>
                <a:effectLst/>
                <a:uLnTx/>
                <a:uFillTx/>
                <a:latin typeface="+mn-lt"/>
                <a:ea typeface="宋体" panose="02010600030101010101" pitchFamily="2" charset="-122"/>
                <a:cs typeface="+mn-cs"/>
              </a:rPr>
              <a:t>The Transport Layer</a:t>
            </a:r>
            <a:endParaRPr kumimoji="0" lang="en-US" altLang="zh-CN" sz="1400" b="0" i="0" u="none" strike="noStrike" kern="1200" cap="none" spc="0" normalizeH="0" baseline="0" noProof="0">
              <a:ln>
                <a:noFill/>
              </a:ln>
              <a:solidFill>
                <a:srgbClr val="000000"/>
              </a:solidFill>
              <a:effectLst/>
              <a:uLnTx/>
              <a:uFillTx/>
              <a:latin typeface="+mn-lt"/>
              <a:ea typeface="宋体" panose="02010600030101010101" pitchFamily="2" charset="-122"/>
              <a:cs typeface="+mn-cs"/>
            </a:endParaRPr>
          </a:p>
        </p:txBody>
      </p:sp>
      <p:sp>
        <p:nvSpPr>
          <p:cNvPr id="9" name="灯片编号占位符 5"/>
          <p:cNvSpPr>
            <a:spLocks noGrp="1"/>
          </p:cNvSpPr>
          <p:nvPr>
            <p:ph type="sldNum" sz="quarter" idx="4"/>
          </p:nvPr>
        </p:nvSpPr>
        <p:spPr bwMode="auto">
          <a:xfrm>
            <a:off x="6553200" y="6248400"/>
            <a:ext cx="1905000" cy="457200"/>
          </a:xfrm>
          <a:prstGeom prst="rect">
            <a:avLst/>
          </a:prstGeom>
        </p:spPr>
        <p:txBody>
          <a:bodyPr vert="horz" wrap="square" lIns="91440" tIns="45720" rIns="91440" bIns="45720" numCol="1" anchor="t" anchorCtr="0" compatLnSpc="1"/>
          <a:p>
            <a:pPr algn="r">
              <a:buNone/>
            </a:pPr>
            <a:fld id="{9A0DB2DC-4C9A-4742-B13C-FB6460FD3503}" type="slidenum">
              <a:rPr lang="zh-CN" altLang="en-US" dirty="0">
                <a:latin typeface="Times New Roman" panose="02020603050405020304" pitchFamily="18" charset="0"/>
                <a:ea typeface="宋体" panose="02010600030101010101" pitchFamily="2" charset="-122"/>
              </a:rPr>
            </a:fld>
            <a:endParaRPr lang="zh-CN" altLang="en-US" dirty="0">
              <a:latin typeface="Times New Roman" panose="02020603050405020304" pitchFamily="18" charset="0"/>
              <a:ea typeface="宋体" panose="02010600030101010101" pitchFamily="2" charset="-122"/>
            </a:endParaRPr>
          </a:p>
        </p:txBody>
      </p:sp>
    </p:spTree>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3"/>
          <p:cNvSpPr>
            <a:spLocks noGrp="1"/>
          </p:cNvSpPr>
          <p:nvPr>
            <p:ph type="dt" sz="half" idx="2"/>
          </p:nvPr>
        </p:nvSpPr>
        <p:spPr bwMode="auto">
          <a:xfrm>
            <a:off x="685800" y="6248400"/>
            <a:ext cx="1905000" cy="457200"/>
          </a:xfrm>
          <a:prstGeom prst="rect">
            <a:avLst/>
          </a:prstGeom>
        </p:spPr>
        <p:txBody>
          <a:bodyPr vert="horz" wrap="square" lIns="91440" tIns="45720" rIns="91440" bIns="45720" numCol="1" anchor="t" anchorCtr="0" compatLnSpc="1"/>
          <a:lstStyle>
            <a:lvl1pPr eaLnBrk="0" hangingPunct="0">
              <a:defRPr/>
            </a:lvl1pPr>
          </a:lstStyle>
          <a:p>
            <a:pPr marL="0" marR="0" lvl="0" indent="0" algn="l" defTabSz="914400" rtl="0" eaLnBrk="0" fontAlgn="base" latinLnBrk="0" hangingPunct="0">
              <a:lnSpc>
                <a:spcPct val="100000"/>
              </a:lnSpc>
              <a:spcBef>
                <a:spcPct val="0"/>
              </a:spcBef>
              <a:spcAft>
                <a:spcPct val="0"/>
              </a:spcAft>
              <a:buClrTx/>
              <a:buSzTx/>
              <a:buFontTx/>
              <a:buNone/>
              <a:defRPr/>
            </a:pPr>
            <a:fld id="{2B79D99E-C6D3-4B03-991D-A33A7F70C8A1}" type="datetime4">
              <a:rPr kumimoji="0" lang="en-US" altLang="zh-CN" sz="1400" b="0" i="0" u="none" strike="noStrike" kern="1200" cap="none" spc="0" normalizeH="0" baseline="0" noProof="0">
                <a:ln>
                  <a:noFill/>
                </a:ln>
                <a:solidFill>
                  <a:srgbClr val="000000"/>
                </a:solidFill>
                <a:effectLst/>
                <a:uLnTx/>
                <a:uFillTx/>
                <a:latin typeface="+mn-lt"/>
                <a:ea typeface="宋体" panose="02010600030101010101" pitchFamily="2" charset="-122"/>
                <a:cs typeface="+mn-cs"/>
              </a:rPr>
            </a:fld>
            <a:endParaRPr kumimoji="0" lang="en-US" altLang="zh-CN" sz="1400" b="0" i="0" u="none" strike="noStrike" kern="1200" cap="none" spc="0" normalizeH="0" baseline="0" noProof="0">
              <a:ln>
                <a:noFill/>
              </a:ln>
              <a:solidFill>
                <a:srgbClr val="000000"/>
              </a:solidFill>
              <a:effectLst/>
              <a:uLnTx/>
              <a:uFillTx/>
              <a:latin typeface="+mn-lt"/>
              <a:ea typeface="宋体" panose="02010600030101010101" pitchFamily="2" charset="-122"/>
              <a:cs typeface="+mn-cs"/>
            </a:endParaRPr>
          </a:p>
        </p:txBody>
      </p:sp>
      <p:sp>
        <p:nvSpPr>
          <p:cNvPr id="8" name="页脚占位符 4"/>
          <p:cNvSpPr>
            <a:spLocks noGrp="1"/>
          </p:cNvSpPr>
          <p:nvPr>
            <p:ph type="ftr" sz="quarter" idx="3"/>
          </p:nvPr>
        </p:nvSpPr>
        <p:spPr bwMode="auto">
          <a:xfrm>
            <a:off x="3124200" y="6248400"/>
            <a:ext cx="2895600" cy="457200"/>
          </a:xfrm>
          <a:prstGeom prst="rect">
            <a:avLst/>
          </a:prstGeom>
        </p:spPr>
        <p:txBody>
          <a:bodyPr vert="horz" wrap="square" lIns="91440" tIns="45720" rIns="91440" bIns="45720" numCol="1" anchor="t" anchorCtr="0" compatLnSpc="1"/>
          <a:lstStyle>
            <a:lvl1pPr algn="l" eaLnBrk="0" hangingPunct="0">
              <a:defRPr/>
            </a:lvl1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1400" b="0" i="0" u="none" strike="noStrike" kern="1200" cap="none" spc="0" normalizeH="0" baseline="0" noProof="0">
                <a:ln>
                  <a:noFill/>
                </a:ln>
                <a:solidFill>
                  <a:srgbClr val="000000"/>
                </a:solidFill>
                <a:effectLst/>
                <a:uLnTx/>
                <a:uFillTx/>
                <a:latin typeface="+mn-lt"/>
                <a:ea typeface="宋体" panose="02010600030101010101" pitchFamily="2" charset="-122"/>
                <a:cs typeface="+mn-cs"/>
              </a:rPr>
              <a:t>The Transport Layer</a:t>
            </a:r>
            <a:endParaRPr kumimoji="0" lang="en-US" altLang="zh-CN" sz="1400" b="0" i="0" u="none" strike="noStrike" kern="1200" cap="none" spc="0" normalizeH="0" baseline="0" noProof="0">
              <a:ln>
                <a:noFill/>
              </a:ln>
              <a:solidFill>
                <a:srgbClr val="000000"/>
              </a:solidFill>
              <a:effectLst/>
              <a:uLnTx/>
              <a:uFillTx/>
              <a:latin typeface="+mn-lt"/>
              <a:ea typeface="宋体" panose="02010600030101010101" pitchFamily="2" charset="-122"/>
              <a:cs typeface="+mn-cs"/>
            </a:endParaRPr>
          </a:p>
        </p:txBody>
      </p:sp>
      <p:sp>
        <p:nvSpPr>
          <p:cNvPr id="9" name="灯片编号占位符 5"/>
          <p:cNvSpPr>
            <a:spLocks noGrp="1"/>
          </p:cNvSpPr>
          <p:nvPr>
            <p:ph type="sldNum" sz="quarter" idx="4"/>
          </p:nvPr>
        </p:nvSpPr>
        <p:spPr bwMode="auto">
          <a:xfrm>
            <a:off x="6553200" y="6248400"/>
            <a:ext cx="1905000" cy="457200"/>
          </a:xfrm>
          <a:prstGeom prst="rect">
            <a:avLst/>
          </a:prstGeom>
        </p:spPr>
        <p:txBody>
          <a:bodyPr vert="horz" wrap="square" lIns="91440" tIns="45720" rIns="91440" bIns="45720" numCol="1" anchor="t" anchorCtr="0" compatLnSpc="1"/>
          <a:p>
            <a:pPr algn="r">
              <a:buNone/>
            </a:pPr>
            <a:fld id="{9A0DB2DC-4C9A-4742-B13C-FB6460FD3503}" type="slidenum">
              <a:rPr lang="zh-CN" altLang="en-US" dirty="0">
                <a:latin typeface="Times New Roman" panose="02020603050405020304" pitchFamily="18" charset="0"/>
                <a:ea typeface="宋体" panose="02010600030101010101" pitchFamily="2" charset="-122"/>
              </a:rPr>
            </a:fld>
            <a:endParaRPr lang="zh-CN" altLang="en-US" dirty="0">
              <a:latin typeface="Times New Roman" panose="02020603050405020304" pitchFamily="18" charset="0"/>
              <a:ea typeface="宋体" panose="02010600030101010101" pitchFamily="2" charset="-122"/>
            </a:endParaRPr>
          </a:p>
        </p:txBody>
      </p:sp>
    </p:spTree>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endParaRPr lang="zh-CN" altLang="en-US"/>
          </a:p>
        </p:txBody>
      </p:sp>
      <p:sp>
        <p:nvSpPr>
          <p:cNvPr id="7" name="日期占位符 3"/>
          <p:cNvSpPr>
            <a:spLocks noGrp="1"/>
          </p:cNvSpPr>
          <p:nvPr>
            <p:ph type="dt" sz="half" idx="2"/>
          </p:nvPr>
        </p:nvSpPr>
        <p:spPr bwMode="auto">
          <a:xfrm>
            <a:off x="685800" y="6248400"/>
            <a:ext cx="1905000" cy="457200"/>
          </a:xfrm>
          <a:prstGeom prst="rect">
            <a:avLst/>
          </a:prstGeom>
        </p:spPr>
        <p:txBody>
          <a:bodyPr vert="horz" wrap="square" lIns="91440" tIns="45720" rIns="91440" bIns="45720" numCol="1" anchor="t" anchorCtr="0" compatLnSpc="1"/>
          <a:lstStyle>
            <a:lvl1pPr eaLnBrk="0" hangingPunct="0">
              <a:defRPr/>
            </a:lvl1pPr>
          </a:lstStyle>
          <a:p>
            <a:pPr marL="0" marR="0" lvl="0" indent="0" algn="l" defTabSz="914400" rtl="0" eaLnBrk="0" fontAlgn="base" latinLnBrk="0" hangingPunct="0">
              <a:lnSpc>
                <a:spcPct val="100000"/>
              </a:lnSpc>
              <a:spcBef>
                <a:spcPct val="0"/>
              </a:spcBef>
              <a:spcAft>
                <a:spcPct val="0"/>
              </a:spcAft>
              <a:buClrTx/>
              <a:buSzTx/>
              <a:buFontTx/>
              <a:buNone/>
              <a:defRPr/>
            </a:pPr>
            <a:fld id="{0DF016D4-6874-4BF2-882A-38EB8749D51E}" type="datetime4">
              <a:rPr kumimoji="0" lang="en-US" altLang="zh-CN" sz="1400" b="0" i="0" u="none" strike="noStrike" kern="1200" cap="none" spc="0" normalizeH="0" baseline="0" noProof="0">
                <a:ln>
                  <a:noFill/>
                </a:ln>
                <a:solidFill>
                  <a:srgbClr val="000000"/>
                </a:solidFill>
                <a:effectLst/>
                <a:uLnTx/>
                <a:uFillTx/>
                <a:latin typeface="+mn-lt"/>
                <a:ea typeface="宋体" panose="02010600030101010101" pitchFamily="2" charset="-122"/>
                <a:cs typeface="+mn-cs"/>
              </a:rPr>
            </a:fld>
            <a:endParaRPr kumimoji="0" lang="en-US" altLang="zh-CN" sz="1400" b="0" i="0" u="none" strike="noStrike" kern="1200" cap="none" spc="0" normalizeH="0" baseline="0" noProof="0">
              <a:ln>
                <a:noFill/>
              </a:ln>
              <a:solidFill>
                <a:srgbClr val="000000"/>
              </a:solidFill>
              <a:effectLst/>
              <a:uLnTx/>
              <a:uFillTx/>
              <a:latin typeface="+mn-lt"/>
              <a:ea typeface="宋体" panose="02010600030101010101" pitchFamily="2" charset="-122"/>
              <a:cs typeface="+mn-cs"/>
            </a:endParaRPr>
          </a:p>
        </p:txBody>
      </p:sp>
      <p:sp>
        <p:nvSpPr>
          <p:cNvPr id="8" name="页脚占位符 4"/>
          <p:cNvSpPr>
            <a:spLocks noGrp="1"/>
          </p:cNvSpPr>
          <p:nvPr>
            <p:ph type="ftr" sz="quarter" idx="3"/>
          </p:nvPr>
        </p:nvSpPr>
        <p:spPr bwMode="auto">
          <a:xfrm>
            <a:off x="3124200" y="6248400"/>
            <a:ext cx="2895600" cy="457200"/>
          </a:xfrm>
          <a:prstGeom prst="rect">
            <a:avLst/>
          </a:prstGeom>
        </p:spPr>
        <p:txBody>
          <a:bodyPr vert="horz" wrap="square" lIns="91440" tIns="45720" rIns="91440" bIns="45720" numCol="1" anchor="t" anchorCtr="0" compatLnSpc="1"/>
          <a:lstStyle>
            <a:lvl1pPr algn="l" eaLnBrk="0" hangingPunct="0">
              <a:defRPr/>
            </a:lvl1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1400" b="0" i="0" u="none" strike="noStrike" kern="1200" cap="none" spc="0" normalizeH="0" baseline="0" noProof="0">
                <a:ln>
                  <a:noFill/>
                </a:ln>
                <a:solidFill>
                  <a:srgbClr val="000000"/>
                </a:solidFill>
                <a:effectLst/>
                <a:uLnTx/>
                <a:uFillTx/>
                <a:latin typeface="+mn-lt"/>
                <a:ea typeface="宋体" panose="02010600030101010101" pitchFamily="2" charset="-122"/>
                <a:cs typeface="+mn-cs"/>
              </a:rPr>
              <a:t>The Transport Layer</a:t>
            </a:r>
            <a:endParaRPr kumimoji="0" lang="en-US" altLang="zh-CN" sz="1400" b="0" i="0" u="none" strike="noStrike" kern="1200" cap="none" spc="0" normalizeH="0" baseline="0" noProof="0">
              <a:ln>
                <a:noFill/>
              </a:ln>
              <a:solidFill>
                <a:srgbClr val="000000"/>
              </a:solidFill>
              <a:effectLst/>
              <a:uLnTx/>
              <a:uFillTx/>
              <a:latin typeface="+mn-lt"/>
              <a:ea typeface="宋体" panose="02010600030101010101" pitchFamily="2" charset="-122"/>
              <a:cs typeface="+mn-cs"/>
            </a:endParaRPr>
          </a:p>
        </p:txBody>
      </p:sp>
      <p:sp>
        <p:nvSpPr>
          <p:cNvPr id="9" name="灯片编号占位符 5"/>
          <p:cNvSpPr>
            <a:spLocks noGrp="1"/>
          </p:cNvSpPr>
          <p:nvPr>
            <p:ph type="sldNum" sz="quarter" idx="4"/>
          </p:nvPr>
        </p:nvSpPr>
        <p:spPr bwMode="auto">
          <a:xfrm>
            <a:off x="6553200" y="6248400"/>
            <a:ext cx="1905000" cy="457200"/>
          </a:xfrm>
          <a:prstGeom prst="rect">
            <a:avLst/>
          </a:prstGeom>
        </p:spPr>
        <p:txBody>
          <a:bodyPr vert="horz" wrap="square" lIns="91440" tIns="45720" rIns="91440" bIns="45720" numCol="1" anchor="t" anchorCtr="0" compatLnSpc="1"/>
          <a:p>
            <a:pPr algn="r">
              <a:buNone/>
            </a:pPr>
            <a:fld id="{9A0DB2DC-4C9A-4742-B13C-FB6460FD3503}" type="slidenum">
              <a:rPr lang="zh-CN" altLang="en-US" dirty="0">
                <a:latin typeface="Times New Roman" panose="02020603050405020304" pitchFamily="18" charset="0"/>
                <a:ea typeface="宋体" panose="02010600030101010101" pitchFamily="2" charset="-122"/>
              </a:rPr>
            </a:fld>
            <a:endParaRPr lang="zh-CN" altLang="en-US" dirty="0">
              <a:latin typeface="Times New Roman" panose="02020603050405020304" pitchFamily="18" charset="0"/>
              <a:ea typeface="宋体" panose="02010600030101010101" pitchFamily="2" charset="-122"/>
            </a:endParaRPr>
          </a:p>
        </p:txBody>
      </p:sp>
    </p:spTree>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0" y="5715000"/>
            <a:ext cx="4495800" cy="838200"/>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5715000"/>
            <a:ext cx="4495800" cy="838200"/>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4"/>
          <p:cNvSpPr>
            <a:spLocks noGrp="1"/>
          </p:cNvSpPr>
          <p:nvPr>
            <p:ph type="dt" sz="half" idx="12"/>
          </p:nvPr>
        </p:nvSpPr>
        <p:spPr bwMode="auto">
          <a:xfrm>
            <a:off x="685800" y="6248400"/>
            <a:ext cx="1905000" cy="457200"/>
          </a:xfrm>
          <a:prstGeom prst="rect">
            <a:avLst/>
          </a:prstGeom>
        </p:spPr>
        <p:txBody>
          <a:bodyPr vert="horz" wrap="square" lIns="91440" tIns="45720" rIns="91440" bIns="45720" numCol="1" anchor="t" anchorCtr="0" compatLnSpc="1"/>
          <a:lstStyle>
            <a:lvl1pPr eaLnBrk="0" hangingPunct="0">
              <a:defRPr/>
            </a:lvl1pPr>
          </a:lstStyle>
          <a:p>
            <a:pPr marL="0" marR="0" lvl="0" indent="0" algn="l" defTabSz="914400" rtl="0" eaLnBrk="0" fontAlgn="base" latinLnBrk="0" hangingPunct="0">
              <a:lnSpc>
                <a:spcPct val="100000"/>
              </a:lnSpc>
              <a:spcBef>
                <a:spcPct val="0"/>
              </a:spcBef>
              <a:spcAft>
                <a:spcPct val="0"/>
              </a:spcAft>
              <a:buClrTx/>
              <a:buSzTx/>
              <a:buFontTx/>
              <a:buNone/>
              <a:defRPr/>
            </a:pPr>
            <a:fld id="{8731E44E-3CD5-4AC2-A450-2F6ACDAD1CCD}" type="datetime4">
              <a:rPr kumimoji="0" lang="en-US" altLang="zh-CN" sz="1400" b="0" i="0" u="none" strike="noStrike" kern="1200" cap="none" spc="0" normalizeH="0" baseline="0" noProof="0">
                <a:ln>
                  <a:noFill/>
                </a:ln>
                <a:solidFill>
                  <a:srgbClr val="000000"/>
                </a:solidFill>
                <a:effectLst/>
                <a:uLnTx/>
                <a:uFillTx/>
                <a:latin typeface="+mn-lt"/>
                <a:ea typeface="宋体" panose="02010600030101010101" pitchFamily="2" charset="-122"/>
                <a:cs typeface="+mn-cs"/>
              </a:rPr>
            </a:fld>
            <a:endParaRPr kumimoji="0" lang="en-US" altLang="zh-CN" sz="1400" b="0" i="0" u="none" strike="noStrike" kern="1200" cap="none" spc="0" normalizeH="0" baseline="0" noProof="0">
              <a:ln>
                <a:noFill/>
              </a:ln>
              <a:solidFill>
                <a:srgbClr val="000000"/>
              </a:solidFill>
              <a:effectLst/>
              <a:uLnTx/>
              <a:uFillTx/>
              <a:latin typeface="+mn-lt"/>
              <a:ea typeface="宋体" panose="02010600030101010101" pitchFamily="2" charset="-122"/>
              <a:cs typeface="+mn-cs"/>
            </a:endParaRPr>
          </a:p>
        </p:txBody>
      </p:sp>
      <p:sp>
        <p:nvSpPr>
          <p:cNvPr id="8" name="页脚占位符 5"/>
          <p:cNvSpPr>
            <a:spLocks noGrp="1"/>
          </p:cNvSpPr>
          <p:nvPr>
            <p:ph type="ftr" sz="quarter" idx="3"/>
          </p:nvPr>
        </p:nvSpPr>
        <p:spPr bwMode="auto">
          <a:xfrm>
            <a:off x="3124200" y="6248400"/>
            <a:ext cx="2895600" cy="457200"/>
          </a:xfrm>
          <a:prstGeom prst="rect">
            <a:avLst/>
          </a:prstGeom>
        </p:spPr>
        <p:txBody>
          <a:bodyPr vert="horz" wrap="square" lIns="91440" tIns="45720" rIns="91440" bIns="45720" numCol="1" anchor="t" anchorCtr="0" compatLnSpc="1"/>
          <a:lstStyle>
            <a:lvl1pPr algn="l" eaLnBrk="0" hangingPunct="0">
              <a:defRPr/>
            </a:lvl1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1400" b="0" i="0" u="none" strike="noStrike" kern="1200" cap="none" spc="0" normalizeH="0" baseline="0" noProof="0">
                <a:ln>
                  <a:noFill/>
                </a:ln>
                <a:solidFill>
                  <a:srgbClr val="000000"/>
                </a:solidFill>
                <a:effectLst/>
                <a:uLnTx/>
                <a:uFillTx/>
                <a:latin typeface="+mn-lt"/>
                <a:ea typeface="宋体" panose="02010600030101010101" pitchFamily="2" charset="-122"/>
                <a:cs typeface="+mn-cs"/>
              </a:rPr>
              <a:t>The Transport Layer</a:t>
            </a:r>
            <a:endParaRPr kumimoji="0" lang="en-US" altLang="zh-CN" sz="1400" b="0" i="0" u="none" strike="noStrike" kern="1200" cap="none" spc="0" normalizeH="0" baseline="0" noProof="0">
              <a:ln>
                <a:noFill/>
              </a:ln>
              <a:solidFill>
                <a:srgbClr val="000000"/>
              </a:solidFill>
              <a:effectLst/>
              <a:uLnTx/>
              <a:uFillTx/>
              <a:latin typeface="+mn-lt"/>
              <a:ea typeface="宋体" panose="02010600030101010101" pitchFamily="2" charset="-122"/>
              <a:cs typeface="+mn-cs"/>
            </a:endParaRPr>
          </a:p>
        </p:txBody>
      </p:sp>
      <p:sp>
        <p:nvSpPr>
          <p:cNvPr id="9" name="灯片编号占位符 6"/>
          <p:cNvSpPr>
            <a:spLocks noGrp="1"/>
          </p:cNvSpPr>
          <p:nvPr>
            <p:ph type="sldNum" sz="quarter" idx="4"/>
          </p:nvPr>
        </p:nvSpPr>
        <p:spPr bwMode="auto">
          <a:xfrm>
            <a:off x="6553200" y="6248400"/>
            <a:ext cx="1905000" cy="457200"/>
          </a:xfrm>
          <a:prstGeom prst="rect">
            <a:avLst/>
          </a:prstGeom>
        </p:spPr>
        <p:txBody>
          <a:bodyPr vert="horz" wrap="square" lIns="91440" tIns="45720" rIns="91440" bIns="45720" numCol="1" anchor="t" anchorCtr="0" compatLnSpc="1"/>
          <a:p>
            <a:pPr algn="r">
              <a:buNone/>
            </a:pPr>
            <a:fld id="{9A0DB2DC-4C9A-4742-B13C-FB6460FD3503}" type="slidenum">
              <a:rPr lang="zh-CN" altLang="en-US" dirty="0">
                <a:latin typeface="Times New Roman" panose="02020603050405020304" pitchFamily="18" charset="0"/>
                <a:ea typeface="宋体" panose="02010600030101010101" pitchFamily="2" charset="-122"/>
              </a:rPr>
            </a:fld>
            <a:endParaRPr lang="zh-CN" altLang="en-US" dirty="0">
              <a:latin typeface="Times New Roman" panose="02020603050405020304" pitchFamily="18" charset="0"/>
              <a:ea typeface="宋体" panose="02010600030101010101" pitchFamily="2" charset="-122"/>
            </a:endParaRPr>
          </a:p>
        </p:txBody>
      </p:sp>
    </p:spTree>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630238" y="2505075"/>
            <a:ext cx="3868737"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29150" y="2505075"/>
            <a:ext cx="3887788"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2"/>
          </p:nvPr>
        </p:nvSpPr>
        <p:spPr bwMode="auto">
          <a:xfrm>
            <a:off x="685800" y="6248400"/>
            <a:ext cx="1905000" cy="457200"/>
          </a:xfrm>
          <a:prstGeom prst="rect">
            <a:avLst/>
          </a:prstGeom>
        </p:spPr>
        <p:txBody>
          <a:bodyPr vert="horz" wrap="square" lIns="91440" tIns="45720" rIns="91440" bIns="45720" numCol="1" anchor="t" anchorCtr="0" compatLnSpc="1"/>
          <a:lstStyle>
            <a:lvl1pPr eaLnBrk="0" hangingPunct="0">
              <a:defRPr/>
            </a:lvl1pPr>
          </a:lstStyle>
          <a:p>
            <a:pPr marL="0" marR="0" lvl="0" indent="0" algn="l" defTabSz="914400" rtl="0" eaLnBrk="0" fontAlgn="base" latinLnBrk="0" hangingPunct="0">
              <a:lnSpc>
                <a:spcPct val="100000"/>
              </a:lnSpc>
              <a:spcBef>
                <a:spcPct val="0"/>
              </a:spcBef>
              <a:spcAft>
                <a:spcPct val="0"/>
              </a:spcAft>
              <a:buClrTx/>
              <a:buSzTx/>
              <a:buFontTx/>
              <a:buNone/>
              <a:defRPr/>
            </a:pPr>
            <a:fld id="{1D40D6D2-658E-446F-B015-D3F9ADA0B1D1}" type="datetime4">
              <a:rPr kumimoji="0" lang="en-US" altLang="zh-CN" sz="1400" b="0" i="0" u="none" strike="noStrike" kern="1200" cap="none" spc="0" normalizeH="0" baseline="0" noProof="0">
                <a:ln>
                  <a:noFill/>
                </a:ln>
                <a:solidFill>
                  <a:srgbClr val="000000"/>
                </a:solidFill>
                <a:effectLst/>
                <a:uLnTx/>
                <a:uFillTx/>
                <a:latin typeface="+mn-lt"/>
                <a:ea typeface="宋体" panose="02010600030101010101" pitchFamily="2" charset="-122"/>
                <a:cs typeface="+mn-cs"/>
              </a:rPr>
            </a:fld>
            <a:endParaRPr kumimoji="0" lang="en-US" altLang="zh-CN" sz="1400" b="0" i="0" u="none" strike="noStrike" kern="1200" cap="none" spc="0" normalizeH="0" baseline="0" noProof="0">
              <a:ln>
                <a:noFill/>
              </a:ln>
              <a:solidFill>
                <a:srgbClr val="000000"/>
              </a:solidFill>
              <a:effectLst/>
              <a:uLnTx/>
              <a:uFillTx/>
              <a:latin typeface="+mn-lt"/>
              <a:ea typeface="宋体" panose="02010600030101010101" pitchFamily="2" charset="-122"/>
              <a:cs typeface="+mn-cs"/>
            </a:endParaRPr>
          </a:p>
        </p:txBody>
      </p:sp>
      <p:sp>
        <p:nvSpPr>
          <p:cNvPr id="8" name="页脚占位符 7"/>
          <p:cNvSpPr>
            <a:spLocks noGrp="1"/>
          </p:cNvSpPr>
          <p:nvPr>
            <p:ph type="ftr" sz="quarter" idx="13"/>
          </p:nvPr>
        </p:nvSpPr>
        <p:spPr bwMode="auto">
          <a:xfrm>
            <a:off x="3124200" y="6248400"/>
            <a:ext cx="2895600" cy="457200"/>
          </a:xfrm>
          <a:prstGeom prst="rect">
            <a:avLst/>
          </a:prstGeom>
        </p:spPr>
        <p:txBody>
          <a:bodyPr vert="horz" wrap="square" lIns="91440" tIns="45720" rIns="91440" bIns="45720" numCol="1" anchor="t" anchorCtr="0" compatLnSpc="1"/>
          <a:lstStyle>
            <a:lvl1pPr algn="l" eaLnBrk="0" hangingPunct="0">
              <a:defRPr/>
            </a:lvl1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1400" b="0" i="0" u="none" strike="noStrike" kern="1200" cap="none" spc="0" normalizeH="0" baseline="0" noProof="0">
                <a:ln>
                  <a:noFill/>
                </a:ln>
                <a:solidFill>
                  <a:srgbClr val="000000"/>
                </a:solidFill>
                <a:effectLst/>
                <a:uLnTx/>
                <a:uFillTx/>
                <a:latin typeface="+mn-lt"/>
                <a:ea typeface="宋体" panose="02010600030101010101" pitchFamily="2" charset="-122"/>
                <a:cs typeface="+mn-cs"/>
              </a:rPr>
              <a:t>The Transport Layer</a:t>
            </a:r>
            <a:endParaRPr kumimoji="0" lang="en-US" altLang="zh-CN" sz="1400" b="0" i="0" u="none" strike="noStrike" kern="1200" cap="none" spc="0" normalizeH="0" baseline="0" noProof="0">
              <a:ln>
                <a:noFill/>
              </a:ln>
              <a:solidFill>
                <a:srgbClr val="000000"/>
              </a:solidFill>
              <a:effectLst/>
              <a:uLnTx/>
              <a:uFillTx/>
              <a:latin typeface="+mn-lt"/>
              <a:ea typeface="宋体" panose="02010600030101010101" pitchFamily="2" charset="-122"/>
              <a:cs typeface="+mn-cs"/>
            </a:endParaRPr>
          </a:p>
        </p:txBody>
      </p:sp>
      <p:sp>
        <p:nvSpPr>
          <p:cNvPr id="9" name="灯片编号占位符 8"/>
          <p:cNvSpPr>
            <a:spLocks noGrp="1"/>
          </p:cNvSpPr>
          <p:nvPr>
            <p:ph type="sldNum" sz="quarter" idx="14"/>
          </p:nvPr>
        </p:nvSpPr>
        <p:spPr bwMode="auto">
          <a:xfrm>
            <a:off x="6553200" y="6248400"/>
            <a:ext cx="1905000" cy="457200"/>
          </a:xfrm>
          <a:prstGeom prst="rect">
            <a:avLst/>
          </a:prstGeom>
        </p:spPr>
        <p:txBody>
          <a:bodyPr vert="horz" wrap="square" lIns="91440" tIns="45720" rIns="91440" bIns="45720" numCol="1" anchor="t" anchorCtr="0" compatLnSpc="1"/>
          <a:p>
            <a:pPr algn="r">
              <a:buNone/>
            </a:pPr>
            <a:fld id="{9A0DB2DC-4C9A-4742-B13C-FB6460FD3503}" type="slidenum">
              <a:rPr lang="zh-CN" altLang="en-US" dirty="0">
                <a:latin typeface="Times New Roman" panose="02020603050405020304" pitchFamily="18" charset="0"/>
                <a:ea typeface="宋体" panose="02010600030101010101" pitchFamily="2" charset="-122"/>
              </a:rPr>
            </a:fld>
            <a:endParaRPr lang="zh-CN" altLang="en-US" dirty="0">
              <a:latin typeface="Times New Roman" panose="02020603050405020304" pitchFamily="18" charset="0"/>
              <a:ea typeface="宋体" panose="02010600030101010101" pitchFamily="2" charset="-122"/>
            </a:endParaRPr>
          </a:p>
        </p:txBody>
      </p:sp>
    </p:spTree>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7" name="日期占位符 2"/>
          <p:cNvSpPr>
            <a:spLocks noGrp="1"/>
          </p:cNvSpPr>
          <p:nvPr>
            <p:ph type="dt" sz="half" idx="2"/>
          </p:nvPr>
        </p:nvSpPr>
        <p:spPr bwMode="auto">
          <a:xfrm>
            <a:off x="685800" y="6248400"/>
            <a:ext cx="1905000" cy="457200"/>
          </a:xfrm>
          <a:prstGeom prst="rect">
            <a:avLst/>
          </a:prstGeom>
        </p:spPr>
        <p:txBody>
          <a:bodyPr vert="horz" wrap="square" lIns="91440" tIns="45720" rIns="91440" bIns="45720" numCol="1" anchor="t" anchorCtr="0" compatLnSpc="1"/>
          <a:lstStyle>
            <a:lvl1pPr eaLnBrk="0" hangingPunct="0">
              <a:defRPr/>
            </a:lvl1pPr>
          </a:lstStyle>
          <a:p>
            <a:pPr marL="0" marR="0" lvl="0" indent="0" algn="l" defTabSz="914400" rtl="0" eaLnBrk="0" fontAlgn="base" latinLnBrk="0" hangingPunct="0">
              <a:lnSpc>
                <a:spcPct val="100000"/>
              </a:lnSpc>
              <a:spcBef>
                <a:spcPct val="0"/>
              </a:spcBef>
              <a:spcAft>
                <a:spcPct val="0"/>
              </a:spcAft>
              <a:buClrTx/>
              <a:buSzTx/>
              <a:buFontTx/>
              <a:buNone/>
              <a:defRPr/>
            </a:pPr>
            <a:fld id="{81895C7A-D645-42B4-8C29-8328172B4BD4}" type="datetime4">
              <a:rPr kumimoji="0" lang="en-US" altLang="zh-CN" sz="1400" b="0" i="0" u="none" strike="noStrike" kern="1200" cap="none" spc="0" normalizeH="0" baseline="0" noProof="0">
                <a:ln>
                  <a:noFill/>
                </a:ln>
                <a:solidFill>
                  <a:srgbClr val="000000"/>
                </a:solidFill>
                <a:effectLst/>
                <a:uLnTx/>
                <a:uFillTx/>
                <a:latin typeface="+mn-lt"/>
                <a:ea typeface="宋体" panose="02010600030101010101" pitchFamily="2" charset="-122"/>
                <a:cs typeface="+mn-cs"/>
              </a:rPr>
            </a:fld>
            <a:endParaRPr kumimoji="0" lang="en-US" altLang="zh-CN" sz="1400" b="0" i="0" u="none" strike="noStrike" kern="1200" cap="none" spc="0" normalizeH="0" baseline="0" noProof="0">
              <a:ln>
                <a:noFill/>
              </a:ln>
              <a:solidFill>
                <a:srgbClr val="000000"/>
              </a:solidFill>
              <a:effectLst/>
              <a:uLnTx/>
              <a:uFillTx/>
              <a:latin typeface="+mn-lt"/>
              <a:ea typeface="宋体" panose="02010600030101010101" pitchFamily="2" charset="-122"/>
              <a:cs typeface="+mn-cs"/>
            </a:endParaRPr>
          </a:p>
        </p:txBody>
      </p:sp>
      <p:sp>
        <p:nvSpPr>
          <p:cNvPr id="8" name="页脚占位符 3"/>
          <p:cNvSpPr>
            <a:spLocks noGrp="1"/>
          </p:cNvSpPr>
          <p:nvPr>
            <p:ph type="ftr" sz="quarter" idx="3"/>
          </p:nvPr>
        </p:nvSpPr>
        <p:spPr bwMode="auto">
          <a:xfrm>
            <a:off x="3124200" y="6248400"/>
            <a:ext cx="2895600" cy="457200"/>
          </a:xfrm>
          <a:prstGeom prst="rect">
            <a:avLst/>
          </a:prstGeom>
        </p:spPr>
        <p:txBody>
          <a:bodyPr vert="horz" wrap="square" lIns="91440" tIns="45720" rIns="91440" bIns="45720" numCol="1" anchor="t" anchorCtr="0" compatLnSpc="1"/>
          <a:lstStyle>
            <a:lvl1pPr algn="l" eaLnBrk="0" hangingPunct="0">
              <a:defRPr/>
            </a:lvl1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1400" b="0" i="0" u="none" strike="noStrike" kern="1200" cap="none" spc="0" normalizeH="0" baseline="0" noProof="0">
                <a:ln>
                  <a:noFill/>
                </a:ln>
                <a:solidFill>
                  <a:srgbClr val="000000"/>
                </a:solidFill>
                <a:effectLst/>
                <a:uLnTx/>
                <a:uFillTx/>
                <a:latin typeface="+mn-lt"/>
                <a:ea typeface="宋体" panose="02010600030101010101" pitchFamily="2" charset="-122"/>
                <a:cs typeface="+mn-cs"/>
              </a:rPr>
              <a:t>The Transport Layer</a:t>
            </a:r>
            <a:endParaRPr kumimoji="0" lang="en-US" altLang="zh-CN" sz="1400" b="0" i="0" u="none" strike="noStrike" kern="1200" cap="none" spc="0" normalizeH="0" baseline="0" noProof="0">
              <a:ln>
                <a:noFill/>
              </a:ln>
              <a:solidFill>
                <a:srgbClr val="000000"/>
              </a:solidFill>
              <a:effectLst/>
              <a:uLnTx/>
              <a:uFillTx/>
              <a:latin typeface="+mn-lt"/>
              <a:ea typeface="宋体" panose="02010600030101010101" pitchFamily="2" charset="-122"/>
              <a:cs typeface="+mn-cs"/>
            </a:endParaRPr>
          </a:p>
        </p:txBody>
      </p:sp>
      <p:sp>
        <p:nvSpPr>
          <p:cNvPr id="9" name="灯片编号占位符 4"/>
          <p:cNvSpPr>
            <a:spLocks noGrp="1"/>
          </p:cNvSpPr>
          <p:nvPr>
            <p:ph type="sldNum" sz="quarter" idx="4"/>
          </p:nvPr>
        </p:nvSpPr>
        <p:spPr bwMode="auto">
          <a:xfrm>
            <a:off x="6553200" y="6248400"/>
            <a:ext cx="1905000" cy="457200"/>
          </a:xfrm>
          <a:prstGeom prst="rect">
            <a:avLst/>
          </a:prstGeom>
        </p:spPr>
        <p:txBody>
          <a:bodyPr vert="horz" wrap="square" lIns="91440" tIns="45720" rIns="91440" bIns="45720" numCol="1" anchor="t" anchorCtr="0" compatLnSpc="1"/>
          <a:p>
            <a:pPr algn="r">
              <a:buNone/>
            </a:pPr>
            <a:fld id="{9A0DB2DC-4C9A-4742-B13C-FB6460FD3503}" type="slidenum">
              <a:rPr lang="zh-CN" altLang="en-US" dirty="0">
                <a:latin typeface="Times New Roman" panose="02020603050405020304" pitchFamily="18" charset="0"/>
                <a:ea typeface="宋体" panose="02010600030101010101" pitchFamily="2" charset="-122"/>
              </a:rPr>
            </a:fld>
            <a:endParaRPr lang="zh-CN" altLang="en-US" dirty="0">
              <a:latin typeface="Times New Roman" panose="02020603050405020304" pitchFamily="18" charset="0"/>
              <a:ea typeface="宋体" panose="02010600030101010101" pitchFamily="2" charset="-122"/>
            </a:endParaRPr>
          </a:p>
        </p:txBody>
      </p:sp>
    </p:spTree>
  </p:cSld>
  <p:clrMapOvr>
    <a:masterClrMapping/>
  </p:clrMapOv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1"/>
        </a:solidFill>
        <a:effectLst/>
      </p:bgPr>
    </p:bg>
    <p:spTree>
      <p:nvGrpSpPr>
        <p:cNvPr id="1" name=""/>
        <p:cNvGrpSpPr/>
        <p:nvPr/>
      </p:nvGrpSpPr>
      <p:grpSpPr>
        <a:xfrm>
          <a:off x="0" y="0"/>
          <a:ext cx="0" cy="0"/>
          <a:chOff x="0" y="0"/>
          <a:chExt cx="0" cy="0"/>
        </a:xfrm>
      </p:grpSpPr>
      <p:sp>
        <p:nvSpPr>
          <p:cNvPr id="7" name="日期占位符 1"/>
          <p:cNvSpPr>
            <a:spLocks noGrp="1"/>
          </p:cNvSpPr>
          <p:nvPr>
            <p:ph type="dt" sz="half" idx="2"/>
          </p:nvPr>
        </p:nvSpPr>
        <p:spPr bwMode="auto">
          <a:xfrm>
            <a:off x="685800" y="6248400"/>
            <a:ext cx="1905000" cy="457200"/>
          </a:xfrm>
          <a:prstGeom prst="rect">
            <a:avLst/>
          </a:prstGeom>
        </p:spPr>
        <p:txBody>
          <a:bodyPr vert="horz" wrap="square" lIns="91440" tIns="45720" rIns="91440" bIns="45720" numCol="1" anchor="t" anchorCtr="0" compatLnSpc="1"/>
          <a:lstStyle>
            <a:lvl1pPr eaLnBrk="0" hangingPunct="0">
              <a:defRPr/>
            </a:lvl1pPr>
          </a:lstStyle>
          <a:p>
            <a:pPr marL="0" marR="0" lvl="0" indent="0" algn="l" defTabSz="914400" rtl="0" eaLnBrk="0" fontAlgn="base" latinLnBrk="0" hangingPunct="0">
              <a:lnSpc>
                <a:spcPct val="100000"/>
              </a:lnSpc>
              <a:spcBef>
                <a:spcPct val="0"/>
              </a:spcBef>
              <a:spcAft>
                <a:spcPct val="0"/>
              </a:spcAft>
              <a:buClrTx/>
              <a:buSzTx/>
              <a:buFontTx/>
              <a:buNone/>
              <a:defRPr/>
            </a:pPr>
            <a:fld id="{9124222F-A6D6-4AD1-AFF3-98A4B22CD1A3}" type="datetime4">
              <a:rPr kumimoji="0" lang="en-US" altLang="zh-CN" sz="1400" b="0" i="0" u="none" strike="noStrike" kern="1200" cap="none" spc="0" normalizeH="0" baseline="0" noProof="0">
                <a:ln>
                  <a:noFill/>
                </a:ln>
                <a:solidFill>
                  <a:srgbClr val="000000"/>
                </a:solidFill>
                <a:effectLst/>
                <a:uLnTx/>
                <a:uFillTx/>
                <a:latin typeface="+mn-lt"/>
                <a:ea typeface="宋体" panose="02010600030101010101" pitchFamily="2" charset="-122"/>
                <a:cs typeface="+mn-cs"/>
              </a:rPr>
            </a:fld>
            <a:endParaRPr kumimoji="0" lang="en-US" altLang="zh-CN" sz="1400" b="0" i="0" u="none" strike="noStrike" kern="1200" cap="none" spc="0" normalizeH="0" baseline="0" noProof="0">
              <a:ln>
                <a:noFill/>
              </a:ln>
              <a:solidFill>
                <a:srgbClr val="000000"/>
              </a:solidFill>
              <a:effectLst/>
              <a:uLnTx/>
              <a:uFillTx/>
              <a:latin typeface="+mn-lt"/>
              <a:ea typeface="宋体" panose="02010600030101010101" pitchFamily="2" charset="-122"/>
              <a:cs typeface="+mn-cs"/>
            </a:endParaRPr>
          </a:p>
        </p:txBody>
      </p:sp>
      <p:sp>
        <p:nvSpPr>
          <p:cNvPr id="8" name="页脚占位符 2"/>
          <p:cNvSpPr>
            <a:spLocks noGrp="1"/>
          </p:cNvSpPr>
          <p:nvPr>
            <p:ph type="ftr" sz="quarter" idx="3"/>
          </p:nvPr>
        </p:nvSpPr>
        <p:spPr bwMode="auto">
          <a:xfrm>
            <a:off x="3124200" y="6248400"/>
            <a:ext cx="2895600" cy="457200"/>
          </a:xfrm>
          <a:prstGeom prst="rect">
            <a:avLst/>
          </a:prstGeom>
        </p:spPr>
        <p:txBody>
          <a:bodyPr vert="horz" wrap="square" lIns="91440" tIns="45720" rIns="91440" bIns="45720" numCol="1" anchor="t" anchorCtr="0" compatLnSpc="1"/>
          <a:lstStyle>
            <a:lvl1pPr algn="l" eaLnBrk="0" hangingPunct="0">
              <a:defRPr/>
            </a:lvl1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1400" b="0" i="0" u="none" strike="noStrike" kern="1200" cap="none" spc="0" normalizeH="0" baseline="0" noProof="0">
                <a:ln>
                  <a:noFill/>
                </a:ln>
                <a:solidFill>
                  <a:srgbClr val="000000"/>
                </a:solidFill>
                <a:effectLst/>
                <a:uLnTx/>
                <a:uFillTx/>
                <a:latin typeface="+mn-lt"/>
                <a:ea typeface="宋体" panose="02010600030101010101" pitchFamily="2" charset="-122"/>
                <a:cs typeface="+mn-cs"/>
              </a:rPr>
              <a:t>The Transport Layer</a:t>
            </a:r>
            <a:endParaRPr kumimoji="0" lang="en-US" altLang="zh-CN" sz="1400" b="0" i="0" u="none" strike="noStrike" kern="1200" cap="none" spc="0" normalizeH="0" baseline="0" noProof="0">
              <a:ln>
                <a:noFill/>
              </a:ln>
              <a:solidFill>
                <a:srgbClr val="000000"/>
              </a:solidFill>
              <a:effectLst/>
              <a:uLnTx/>
              <a:uFillTx/>
              <a:latin typeface="+mn-lt"/>
              <a:ea typeface="宋体" panose="02010600030101010101" pitchFamily="2" charset="-122"/>
              <a:cs typeface="+mn-cs"/>
            </a:endParaRPr>
          </a:p>
        </p:txBody>
      </p:sp>
      <p:sp>
        <p:nvSpPr>
          <p:cNvPr id="9" name="灯片编号占位符 3"/>
          <p:cNvSpPr>
            <a:spLocks noGrp="1"/>
          </p:cNvSpPr>
          <p:nvPr>
            <p:ph type="sldNum" sz="quarter" idx="4"/>
          </p:nvPr>
        </p:nvSpPr>
        <p:spPr bwMode="auto">
          <a:xfrm>
            <a:off x="6553200" y="6248400"/>
            <a:ext cx="1905000" cy="457200"/>
          </a:xfrm>
          <a:prstGeom prst="rect">
            <a:avLst/>
          </a:prstGeom>
        </p:spPr>
        <p:txBody>
          <a:bodyPr vert="horz" wrap="square" lIns="91440" tIns="45720" rIns="91440" bIns="45720" numCol="1" anchor="t" anchorCtr="0" compatLnSpc="1"/>
          <a:p>
            <a:pPr algn="r">
              <a:buNone/>
            </a:pPr>
            <a:fld id="{9A0DB2DC-4C9A-4742-B13C-FB6460FD3503}" type="slidenum">
              <a:rPr lang="zh-CN" altLang="en-US" dirty="0">
                <a:latin typeface="Times New Roman" panose="02020603050405020304" pitchFamily="18" charset="0"/>
                <a:ea typeface="宋体" panose="02010600030101010101" pitchFamily="2" charset="-122"/>
              </a:rPr>
            </a:fld>
            <a:endParaRPr lang="zh-CN" altLang="en-US" dirty="0">
              <a:latin typeface="Times New Roman" panose="02020603050405020304" pitchFamily="18" charset="0"/>
              <a:ea typeface="宋体" panose="02010600030101010101" pitchFamily="2" charset="-122"/>
            </a:endParaRPr>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6FDA8C0F-8296-4AF3-BD83-F1B72B8136FE}" type="datetime4">
              <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The Transport Layer</a:t>
            </a: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buNone/>
            </a:pPr>
            <a:fld id="{9A0DB2DC-4C9A-4742-B13C-FB6460FD3503}" type="slidenum">
              <a:rPr lang="zh-CN" altLang="en-US" dirty="0"/>
            </a:fld>
            <a:endParaRPr lang="zh-CN" altLang="en-US" dirty="0"/>
          </a:p>
        </p:txBody>
      </p:sp>
    </p:spTree>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7" name="日期占位符 4"/>
          <p:cNvSpPr>
            <a:spLocks noGrp="1"/>
          </p:cNvSpPr>
          <p:nvPr>
            <p:ph type="dt" sz="half" idx="12"/>
          </p:nvPr>
        </p:nvSpPr>
        <p:spPr bwMode="auto">
          <a:xfrm>
            <a:off x="685800" y="6248400"/>
            <a:ext cx="1905000" cy="457200"/>
          </a:xfrm>
          <a:prstGeom prst="rect">
            <a:avLst/>
          </a:prstGeom>
        </p:spPr>
        <p:txBody>
          <a:bodyPr vert="horz" wrap="square" lIns="91440" tIns="45720" rIns="91440" bIns="45720" numCol="1" anchor="t" anchorCtr="0" compatLnSpc="1"/>
          <a:lstStyle>
            <a:lvl1pPr eaLnBrk="0" hangingPunct="0">
              <a:defRPr/>
            </a:lvl1pPr>
          </a:lstStyle>
          <a:p>
            <a:pPr marL="0" marR="0" lvl="0" indent="0" algn="l" defTabSz="914400" rtl="0" eaLnBrk="0" fontAlgn="base" latinLnBrk="0" hangingPunct="0">
              <a:lnSpc>
                <a:spcPct val="100000"/>
              </a:lnSpc>
              <a:spcBef>
                <a:spcPct val="0"/>
              </a:spcBef>
              <a:spcAft>
                <a:spcPct val="0"/>
              </a:spcAft>
              <a:buClrTx/>
              <a:buSzTx/>
              <a:buFontTx/>
              <a:buNone/>
              <a:defRPr/>
            </a:pPr>
            <a:fld id="{1E779E6D-7DF2-425E-9D35-7A5ABD1E331D}" type="datetime4">
              <a:rPr kumimoji="0" lang="en-US" altLang="zh-CN" sz="1400" b="0" i="0" u="none" strike="noStrike" kern="1200" cap="none" spc="0" normalizeH="0" baseline="0" noProof="0">
                <a:ln>
                  <a:noFill/>
                </a:ln>
                <a:solidFill>
                  <a:srgbClr val="000000"/>
                </a:solidFill>
                <a:effectLst/>
                <a:uLnTx/>
                <a:uFillTx/>
                <a:latin typeface="+mn-lt"/>
                <a:ea typeface="宋体" panose="02010600030101010101" pitchFamily="2" charset="-122"/>
                <a:cs typeface="+mn-cs"/>
              </a:rPr>
            </a:fld>
            <a:endParaRPr kumimoji="0" lang="en-US" altLang="zh-CN" sz="1400" b="0" i="0" u="none" strike="noStrike" kern="1200" cap="none" spc="0" normalizeH="0" baseline="0" noProof="0">
              <a:ln>
                <a:noFill/>
              </a:ln>
              <a:solidFill>
                <a:srgbClr val="000000"/>
              </a:solidFill>
              <a:effectLst/>
              <a:uLnTx/>
              <a:uFillTx/>
              <a:latin typeface="+mn-lt"/>
              <a:ea typeface="宋体" panose="02010600030101010101" pitchFamily="2" charset="-122"/>
              <a:cs typeface="+mn-cs"/>
            </a:endParaRPr>
          </a:p>
        </p:txBody>
      </p:sp>
      <p:sp>
        <p:nvSpPr>
          <p:cNvPr id="8" name="页脚占位符 5"/>
          <p:cNvSpPr>
            <a:spLocks noGrp="1"/>
          </p:cNvSpPr>
          <p:nvPr>
            <p:ph type="ftr" sz="quarter" idx="3"/>
          </p:nvPr>
        </p:nvSpPr>
        <p:spPr bwMode="auto">
          <a:xfrm>
            <a:off x="3124200" y="6248400"/>
            <a:ext cx="2895600" cy="457200"/>
          </a:xfrm>
          <a:prstGeom prst="rect">
            <a:avLst/>
          </a:prstGeom>
        </p:spPr>
        <p:txBody>
          <a:bodyPr vert="horz" wrap="square" lIns="91440" tIns="45720" rIns="91440" bIns="45720" numCol="1" anchor="t" anchorCtr="0" compatLnSpc="1"/>
          <a:lstStyle>
            <a:lvl1pPr algn="l" eaLnBrk="0" hangingPunct="0">
              <a:defRPr/>
            </a:lvl1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1400" b="0" i="0" u="none" strike="noStrike" kern="1200" cap="none" spc="0" normalizeH="0" baseline="0" noProof="0">
                <a:ln>
                  <a:noFill/>
                </a:ln>
                <a:solidFill>
                  <a:srgbClr val="000000"/>
                </a:solidFill>
                <a:effectLst/>
                <a:uLnTx/>
                <a:uFillTx/>
                <a:latin typeface="+mn-lt"/>
                <a:ea typeface="宋体" panose="02010600030101010101" pitchFamily="2" charset="-122"/>
                <a:cs typeface="+mn-cs"/>
              </a:rPr>
              <a:t>The Transport Layer</a:t>
            </a:r>
            <a:endParaRPr kumimoji="0" lang="en-US" altLang="zh-CN" sz="1400" b="0" i="0" u="none" strike="noStrike" kern="1200" cap="none" spc="0" normalizeH="0" baseline="0" noProof="0">
              <a:ln>
                <a:noFill/>
              </a:ln>
              <a:solidFill>
                <a:srgbClr val="000000"/>
              </a:solidFill>
              <a:effectLst/>
              <a:uLnTx/>
              <a:uFillTx/>
              <a:latin typeface="+mn-lt"/>
              <a:ea typeface="宋体" panose="02010600030101010101" pitchFamily="2" charset="-122"/>
              <a:cs typeface="+mn-cs"/>
            </a:endParaRPr>
          </a:p>
        </p:txBody>
      </p:sp>
      <p:sp>
        <p:nvSpPr>
          <p:cNvPr id="9" name="灯片编号占位符 6"/>
          <p:cNvSpPr>
            <a:spLocks noGrp="1"/>
          </p:cNvSpPr>
          <p:nvPr>
            <p:ph type="sldNum" sz="quarter" idx="4"/>
          </p:nvPr>
        </p:nvSpPr>
        <p:spPr bwMode="auto">
          <a:xfrm>
            <a:off x="6553200" y="6248400"/>
            <a:ext cx="1905000" cy="457200"/>
          </a:xfrm>
          <a:prstGeom prst="rect">
            <a:avLst/>
          </a:prstGeom>
        </p:spPr>
        <p:txBody>
          <a:bodyPr vert="horz" wrap="square" lIns="91440" tIns="45720" rIns="91440" bIns="45720" numCol="1" anchor="t" anchorCtr="0" compatLnSpc="1"/>
          <a:p>
            <a:pPr algn="r">
              <a:buNone/>
            </a:pPr>
            <a:fld id="{9A0DB2DC-4C9A-4742-B13C-FB6460FD3503}" type="slidenum">
              <a:rPr lang="zh-CN" altLang="en-US" dirty="0">
                <a:latin typeface="Times New Roman" panose="02020603050405020304" pitchFamily="18" charset="0"/>
                <a:ea typeface="宋体" panose="02010600030101010101" pitchFamily="2" charset="-122"/>
              </a:rPr>
            </a:fld>
            <a:endParaRPr lang="zh-CN" altLang="en-US" dirty="0">
              <a:latin typeface="Times New Roman" panose="02020603050405020304" pitchFamily="18" charset="0"/>
              <a:ea typeface="宋体" panose="02010600030101010101" pitchFamily="2" charset="-122"/>
            </a:endParaRPr>
          </a:p>
        </p:txBody>
      </p:sp>
    </p:spTree>
  </p:cSld>
  <p:clrMapOvr>
    <a:masterClrMapping/>
  </p:clrMapOv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3887788" y="987425"/>
            <a:ext cx="462915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chemeClr val="accent2"/>
              </a:buClr>
              <a:buSzTx/>
              <a:buFontTx/>
              <a:buNone/>
              <a:defRPr/>
            </a:pPr>
            <a:endParaRPr kumimoji="0" lang="zh-CN" alt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7" name="日期占位符 4"/>
          <p:cNvSpPr>
            <a:spLocks noGrp="1"/>
          </p:cNvSpPr>
          <p:nvPr>
            <p:ph type="dt" sz="half" idx="12"/>
          </p:nvPr>
        </p:nvSpPr>
        <p:spPr bwMode="auto">
          <a:xfrm>
            <a:off x="685800" y="6248400"/>
            <a:ext cx="1905000" cy="457200"/>
          </a:xfrm>
          <a:prstGeom prst="rect">
            <a:avLst/>
          </a:prstGeom>
        </p:spPr>
        <p:txBody>
          <a:bodyPr vert="horz" wrap="square" lIns="91440" tIns="45720" rIns="91440" bIns="45720" numCol="1" anchor="t" anchorCtr="0" compatLnSpc="1"/>
          <a:lstStyle>
            <a:lvl1pPr eaLnBrk="0" hangingPunct="0">
              <a:defRPr/>
            </a:lvl1pPr>
          </a:lstStyle>
          <a:p>
            <a:pPr marL="0" marR="0" lvl="0" indent="0" algn="l" defTabSz="914400" rtl="0" eaLnBrk="0" fontAlgn="base" latinLnBrk="0" hangingPunct="0">
              <a:lnSpc>
                <a:spcPct val="100000"/>
              </a:lnSpc>
              <a:spcBef>
                <a:spcPct val="0"/>
              </a:spcBef>
              <a:spcAft>
                <a:spcPct val="0"/>
              </a:spcAft>
              <a:buClrTx/>
              <a:buSzTx/>
              <a:buFontTx/>
              <a:buNone/>
              <a:defRPr/>
            </a:pPr>
            <a:fld id="{D2637D96-85D4-42B7-AEE4-B308569F9BDA}" type="datetime4">
              <a:rPr kumimoji="0" lang="en-US" altLang="zh-CN" sz="1400" b="0" i="0" u="none" strike="noStrike" kern="1200" cap="none" spc="0" normalizeH="0" baseline="0" noProof="0">
                <a:ln>
                  <a:noFill/>
                </a:ln>
                <a:solidFill>
                  <a:srgbClr val="000000"/>
                </a:solidFill>
                <a:effectLst/>
                <a:uLnTx/>
                <a:uFillTx/>
                <a:latin typeface="+mn-lt"/>
                <a:ea typeface="宋体" panose="02010600030101010101" pitchFamily="2" charset="-122"/>
                <a:cs typeface="+mn-cs"/>
              </a:rPr>
            </a:fld>
            <a:endParaRPr kumimoji="0" lang="en-US" altLang="zh-CN" sz="1400" b="0" i="0" u="none" strike="noStrike" kern="1200" cap="none" spc="0" normalizeH="0" baseline="0" noProof="0">
              <a:ln>
                <a:noFill/>
              </a:ln>
              <a:solidFill>
                <a:srgbClr val="000000"/>
              </a:solidFill>
              <a:effectLst/>
              <a:uLnTx/>
              <a:uFillTx/>
              <a:latin typeface="+mn-lt"/>
              <a:ea typeface="宋体" panose="02010600030101010101" pitchFamily="2" charset="-122"/>
              <a:cs typeface="+mn-cs"/>
            </a:endParaRPr>
          </a:p>
        </p:txBody>
      </p:sp>
      <p:sp>
        <p:nvSpPr>
          <p:cNvPr id="8" name="页脚占位符 5"/>
          <p:cNvSpPr>
            <a:spLocks noGrp="1"/>
          </p:cNvSpPr>
          <p:nvPr>
            <p:ph type="ftr" sz="quarter" idx="3"/>
          </p:nvPr>
        </p:nvSpPr>
        <p:spPr bwMode="auto">
          <a:xfrm>
            <a:off x="3124200" y="6248400"/>
            <a:ext cx="2895600" cy="457200"/>
          </a:xfrm>
          <a:prstGeom prst="rect">
            <a:avLst/>
          </a:prstGeom>
        </p:spPr>
        <p:txBody>
          <a:bodyPr vert="horz" wrap="square" lIns="91440" tIns="45720" rIns="91440" bIns="45720" numCol="1" anchor="t" anchorCtr="0" compatLnSpc="1"/>
          <a:lstStyle>
            <a:lvl1pPr algn="l" eaLnBrk="0" hangingPunct="0">
              <a:defRPr/>
            </a:lvl1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1400" b="0" i="0" u="none" strike="noStrike" kern="1200" cap="none" spc="0" normalizeH="0" baseline="0" noProof="0">
                <a:ln>
                  <a:noFill/>
                </a:ln>
                <a:solidFill>
                  <a:srgbClr val="000000"/>
                </a:solidFill>
                <a:effectLst/>
                <a:uLnTx/>
                <a:uFillTx/>
                <a:latin typeface="+mn-lt"/>
                <a:ea typeface="宋体" panose="02010600030101010101" pitchFamily="2" charset="-122"/>
                <a:cs typeface="+mn-cs"/>
              </a:rPr>
              <a:t>The Transport Layer</a:t>
            </a:r>
            <a:endParaRPr kumimoji="0" lang="en-US" altLang="zh-CN" sz="1400" b="0" i="0" u="none" strike="noStrike" kern="1200" cap="none" spc="0" normalizeH="0" baseline="0" noProof="0">
              <a:ln>
                <a:noFill/>
              </a:ln>
              <a:solidFill>
                <a:srgbClr val="000000"/>
              </a:solidFill>
              <a:effectLst/>
              <a:uLnTx/>
              <a:uFillTx/>
              <a:latin typeface="+mn-lt"/>
              <a:ea typeface="宋体" panose="02010600030101010101" pitchFamily="2" charset="-122"/>
              <a:cs typeface="+mn-cs"/>
            </a:endParaRPr>
          </a:p>
        </p:txBody>
      </p:sp>
      <p:sp>
        <p:nvSpPr>
          <p:cNvPr id="9" name="灯片编号占位符 6"/>
          <p:cNvSpPr>
            <a:spLocks noGrp="1"/>
          </p:cNvSpPr>
          <p:nvPr>
            <p:ph type="sldNum" sz="quarter" idx="4"/>
          </p:nvPr>
        </p:nvSpPr>
        <p:spPr bwMode="auto">
          <a:xfrm>
            <a:off x="6553200" y="6248400"/>
            <a:ext cx="1905000" cy="457200"/>
          </a:xfrm>
          <a:prstGeom prst="rect">
            <a:avLst/>
          </a:prstGeom>
        </p:spPr>
        <p:txBody>
          <a:bodyPr vert="horz" wrap="square" lIns="91440" tIns="45720" rIns="91440" bIns="45720" numCol="1" anchor="t" anchorCtr="0" compatLnSpc="1"/>
          <a:p>
            <a:pPr algn="r">
              <a:buNone/>
            </a:pPr>
            <a:fld id="{9A0DB2DC-4C9A-4742-B13C-FB6460FD3503}" type="slidenum">
              <a:rPr lang="zh-CN" altLang="en-US" dirty="0">
                <a:latin typeface="Times New Roman" panose="02020603050405020304" pitchFamily="18" charset="0"/>
                <a:ea typeface="宋体" panose="02010600030101010101" pitchFamily="2" charset="-122"/>
              </a:rPr>
            </a:fld>
            <a:endParaRPr lang="zh-CN" altLang="en-US" dirty="0">
              <a:latin typeface="Times New Roman" panose="02020603050405020304" pitchFamily="18" charset="0"/>
              <a:ea typeface="宋体" panose="02010600030101010101" pitchFamily="2" charset="-122"/>
            </a:endParaRPr>
          </a:p>
        </p:txBody>
      </p:sp>
    </p:spTree>
  </p:cSld>
  <p:clrMapOvr>
    <a:masterClrMapping/>
  </p:clrMapOv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3"/>
          <p:cNvSpPr>
            <a:spLocks noGrp="1"/>
          </p:cNvSpPr>
          <p:nvPr>
            <p:ph type="dt" sz="half" idx="2"/>
          </p:nvPr>
        </p:nvSpPr>
        <p:spPr bwMode="auto">
          <a:xfrm>
            <a:off x="685800" y="6248400"/>
            <a:ext cx="1905000" cy="457200"/>
          </a:xfrm>
          <a:prstGeom prst="rect">
            <a:avLst/>
          </a:prstGeom>
        </p:spPr>
        <p:txBody>
          <a:bodyPr vert="horz" wrap="square" lIns="91440" tIns="45720" rIns="91440" bIns="45720" numCol="1" anchor="t" anchorCtr="0" compatLnSpc="1"/>
          <a:lstStyle>
            <a:lvl1pPr eaLnBrk="0" hangingPunct="0">
              <a:defRPr/>
            </a:lvl1pPr>
          </a:lstStyle>
          <a:p>
            <a:pPr marL="0" marR="0" lvl="0" indent="0" algn="l" defTabSz="914400" rtl="0" eaLnBrk="0" fontAlgn="base" latinLnBrk="0" hangingPunct="0">
              <a:lnSpc>
                <a:spcPct val="100000"/>
              </a:lnSpc>
              <a:spcBef>
                <a:spcPct val="0"/>
              </a:spcBef>
              <a:spcAft>
                <a:spcPct val="0"/>
              </a:spcAft>
              <a:buClrTx/>
              <a:buSzTx/>
              <a:buFontTx/>
              <a:buNone/>
              <a:defRPr/>
            </a:pPr>
            <a:fld id="{AB9C2DD3-FB3D-4772-98A4-9208930BFF20}" type="datetime4">
              <a:rPr kumimoji="0" lang="en-US" altLang="zh-CN" sz="1400" b="0" i="0" u="none" strike="noStrike" kern="1200" cap="none" spc="0" normalizeH="0" baseline="0" noProof="0">
                <a:ln>
                  <a:noFill/>
                </a:ln>
                <a:solidFill>
                  <a:srgbClr val="000000"/>
                </a:solidFill>
                <a:effectLst/>
                <a:uLnTx/>
                <a:uFillTx/>
                <a:latin typeface="+mn-lt"/>
                <a:ea typeface="宋体" panose="02010600030101010101" pitchFamily="2" charset="-122"/>
                <a:cs typeface="+mn-cs"/>
              </a:rPr>
            </a:fld>
            <a:endParaRPr kumimoji="0" lang="en-US" altLang="zh-CN" sz="1400" b="0" i="0" u="none" strike="noStrike" kern="1200" cap="none" spc="0" normalizeH="0" baseline="0" noProof="0">
              <a:ln>
                <a:noFill/>
              </a:ln>
              <a:solidFill>
                <a:srgbClr val="000000"/>
              </a:solidFill>
              <a:effectLst/>
              <a:uLnTx/>
              <a:uFillTx/>
              <a:latin typeface="+mn-lt"/>
              <a:ea typeface="宋体" panose="02010600030101010101" pitchFamily="2" charset="-122"/>
              <a:cs typeface="+mn-cs"/>
            </a:endParaRPr>
          </a:p>
        </p:txBody>
      </p:sp>
      <p:sp>
        <p:nvSpPr>
          <p:cNvPr id="8" name="页脚占位符 4"/>
          <p:cNvSpPr>
            <a:spLocks noGrp="1"/>
          </p:cNvSpPr>
          <p:nvPr>
            <p:ph type="ftr" sz="quarter" idx="3"/>
          </p:nvPr>
        </p:nvSpPr>
        <p:spPr bwMode="auto">
          <a:xfrm>
            <a:off x="3124200" y="6248400"/>
            <a:ext cx="2895600" cy="457200"/>
          </a:xfrm>
          <a:prstGeom prst="rect">
            <a:avLst/>
          </a:prstGeom>
        </p:spPr>
        <p:txBody>
          <a:bodyPr vert="horz" wrap="square" lIns="91440" tIns="45720" rIns="91440" bIns="45720" numCol="1" anchor="t" anchorCtr="0" compatLnSpc="1"/>
          <a:lstStyle>
            <a:lvl1pPr algn="l" eaLnBrk="0" hangingPunct="0">
              <a:defRPr/>
            </a:lvl1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1400" b="0" i="0" u="none" strike="noStrike" kern="1200" cap="none" spc="0" normalizeH="0" baseline="0" noProof="0">
                <a:ln>
                  <a:noFill/>
                </a:ln>
                <a:solidFill>
                  <a:srgbClr val="000000"/>
                </a:solidFill>
                <a:effectLst/>
                <a:uLnTx/>
                <a:uFillTx/>
                <a:latin typeface="+mn-lt"/>
                <a:ea typeface="宋体" panose="02010600030101010101" pitchFamily="2" charset="-122"/>
                <a:cs typeface="+mn-cs"/>
              </a:rPr>
              <a:t>The Transport Layer</a:t>
            </a:r>
            <a:endParaRPr kumimoji="0" lang="en-US" altLang="zh-CN" sz="1400" b="0" i="0" u="none" strike="noStrike" kern="1200" cap="none" spc="0" normalizeH="0" baseline="0" noProof="0">
              <a:ln>
                <a:noFill/>
              </a:ln>
              <a:solidFill>
                <a:srgbClr val="000000"/>
              </a:solidFill>
              <a:effectLst/>
              <a:uLnTx/>
              <a:uFillTx/>
              <a:latin typeface="+mn-lt"/>
              <a:ea typeface="宋体" panose="02010600030101010101" pitchFamily="2" charset="-122"/>
              <a:cs typeface="+mn-cs"/>
            </a:endParaRPr>
          </a:p>
        </p:txBody>
      </p:sp>
      <p:sp>
        <p:nvSpPr>
          <p:cNvPr id="9" name="灯片编号占位符 5"/>
          <p:cNvSpPr>
            <a:spLocks noGrp="1"/>
          </p:cNvSpPr>
          <p:nvPr>
            <p:ph type="sldNum" sz="quarter" idx="4"/>
          </p:nvPr>
        </p:nvSpPr>
        <p:spPr bwMode="auto">
          <a:xfrm>
            <a:off x="6553200" y="6248400"/>
            <a:ext cx="1905000" cy="457200"/>
          </a:xfrm>
          <a:prstGeom prst="rect">
            <a:avLst/>
          </a:prstGeom>
        </p:spPr>
        <p:txBody>
          <a:bodyPr vert="horz" wrap="square" lIns="91440" tIns="45720" rIns="91440" bIns="45720" numCol="1" anchor="t" anchorCtr="0" compatLnSpc="1"/>
          <a:p>
            <a:pPr algn="r">
              <a:buNone/>
            </a:pPr>
            <a:fld id="{9A0DB2DC-4C9A-4742-B13C-FB6460FD3503}" type="slidenum">
              <a:rPr lang="zh-CN" altLang="en-US" dirty="0">
                <a:latin typeface="Times New Roman" panose="02020603050405020304" pitchFamily="18" charset="0"/>
                <a:ea typeface="宋体" panose="02010600030101010101" pitchFamily="2" charset="-122"/>
              </a:rPr>
            </a:fld>
            <a:endParaRPr lang="zh-CN" altLang="en-US" dirty="0">
              <a:latin typeface="Times New Roman" panose="02020603050405020304" pitchFamily="18" charset="0"/>
              <a:ea typeface="宋体" panose="02010600030101010101" pitchFamily="2" charset="-122"/>
            </a:endParaRPr>
          </a:p>
        </p:txBody>
      </p:sp>
    </p:spTree>
  </p:cSld>
  <p:clrMapOvr>
    <a:masterClrMapping/>
  </p:clrMapOv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bg>
      <p:bgPr>
        <a:solidFill>
          <a:schemeClr val="bg1"/>
        </a:solidFill>
        <a:effectLst/>
      </p:bgPr>
    </p:bg>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58000" y="0"/>
            <a:ext cx="2286000" cy="6553200"/>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0" y="0"/>
            <a:ext cx="6705600" cy="6553200"/>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3"/>
          <p:cNvSpPr>
            <a:spLocks noGrp="1"/>
          </p:cNvSpPr>
          <p:nvPr>
            <p:ph type="dt" sz="half" idx="2"/>
          </p:nvPr>
        </p:nvSpPr>
        <p:spPr bwMode="auto">
          <a:xfrm>
            <a:off x="685800" y="6248400"/>
            <a:ext cx="1905000" cy="457200"/>
          </a:xfrm>
          <a:prstGeom prst="rect">
            <a:avLst/>
          </a:prstGeom>
        </p:spPr>
        <p:txBody>
          <a:bodyPr vert="horz" wrap="square" lIns="91440" tIns="45720" rIns="91440" bIns="45720" numCol="1" anchor="t" anchorCtr="0" compatLnSpc="1"/>
          <a:lstStyle>
            <a:lvl1pPr eaLnBrk="0" hangingPunct="0">
              <a:defRPr/>
            </a:lvl1pPr>
          </a:lstStyle>
          <a:p>
            <a:pPr marL="0" marR="0" lvl="0" indent="0" algn="l" defTabSz="914400" rtl="0" eaLnBrk="0" fontAlgn="base" latinLnBrk="0" hangingPunct="0">
              <a:lnSpc>
                <a:spcPct val="100000"/>
              </a:lnSpc>
              <a:spcBef>
                <a:spcPct val="0"/>
              </a:spcBef>
              <a:spcAft>
                <a:spcPct val="0"/>
              </a:spcAft>
              <a:buClrTx/>
              <a:buSzTx/>
              <a:buFontTx/>
              <a:buNone/>
              <a:defRPr/>
            </a:pPr>
            <a:fld id="{4BBD4AA2-218F-4A8A-8457-08E2978C8F58}" type="datetime4">
              <a:rPr kumimoji="0" lang="en-US" altLang="zh-CN" sz="1400" b="0" i="0" u="none" strike="noStrike" kern="1200" cap="none" spc="0" normalizeH="0" baseline="0" noProof="0">
                <a:ln>
                  <a:noFill/>
                </a:ln>
                <a:solidFill>
                  <a:srgbClr val="000000"/>
                </a:solidFill>
                <a:effectLst/>
                <a:uLnTx/>
                <a:uFillTx/>
                <a:latin typeface="+mn-lt"/>
                <a:ea typeface="宋体" panose="02010600030101010101" pitchFamily="2" charset="-122"/>
                <a:cs typeface="+mn-cs"/>
              </a:rPr>
            </a:fld>
            <a:endParaRPr kumimoji="0" lang="en-US" altLang="zh-CN" sz="1400" b="0" i="0" u="none" strike="noStrike" kern="1200" cap="none" spc="0" normalizeH="0" baseline="0" noProof="0">
              <a:ln>
                <a:noFill/>
              </a:ln>
              <a:solidFill>
                <a:srgbClr val="000000"/>
              </a:solidFill>
              <a:effectLst/>
              <a:uLnTx/>
              <a:uFillTx/>
              <a:latin typeface="+mn-lt"/>
              <a:ea typeface="宋体" panose="02010600030101010101" pitchFamily="2" charset="-122"/>
              <a:cs typeface="+mn-cs"/>
            </a:endParaRPr>
          </a:p>
        </p:txBody>
      </p:sp>
      <p:sp>
        <p:nvSpPr>
          <p:cNvPr id="8" name="页脚占位符 4"/>
          <p:cNvSpPr>
            <a:spLocks noGrp="1"/>
          </p:cNvSpPr>
          <p:nvPr>
            <p:ph type="ftr" sz="quarter" idx="3"/>
          </p:nvPr>
        </p:nvSpPr>
        <p:spPr bwMode="auto">
          <a:xfrm>
            <a:off x="3124200" y="6248400"/>
            <a:ext cx="2895600" cy="457200"/>
          </a:xfrm>
          <a:prstGeom prst="rect">
            <a:avLst/>
          </a:prstGeom>
        </p:spPr>
        <p:txBody>
          <a:bodyPr vert="horz" wrap="square" lIns="91440" tIns="45720" rIns="91440" bIns="45720" numCol="1" anchor="t" anchorCtr="0" compatLnSpc="1"/>
          <a:lstStyle>
            <a:lvl1pPr algn="l" eaLnBrk="0" hangingPunct="0">
              <a:defRPr/>
            </a:lvl1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1400" b="0" i="0" u="none" strike="noStrike" kern="1200" cap="none" spc="0" normalizeH="0" baseline="0" noProof="0">
                <a:ln>
                  <a:noFill/>
                </a:ln>
                <a:solidFill>
                  <a:srgbClr val="000000"/>
                </a:solidFill>
                <a:effectLst/>
                <a:uLnTx/>
                <a:uFillTx/>
                <a:latin typeface="+mn-lt"/>
                <a:ea typeface="宋体" panose="02010600030101010101" pitchFamily="2" charset="-122"/>
                <a:cs typeface="+mn-cs"/>
              </a:rPr>
              <a:t>The Transport Layer</a:t>
            </a:r>
            <a:endParaRPr kumimoji="0" lang="en-US" altLang="zh-CN" sz="1400" b="0" i="0" u="none" strike="noStrike" kern="1200" cap="none" spc="0" normalizeH="0" baseline="0" noProof="0">
              <a:ln>
                <a:noFill/>
              </a:ln>
              <a:solidFill>
                <a:srgbClr val="000000"/>
              </a:solidFill>
              <a:effectLst/>
              <a:uLnTx/>
              <a:uFillTx/>
              <a:latin typeface="+mn-lt"/>
              <a:ea typeface="宋体" panose="02010600030101010101" pitchFamily="2" charset="-122"/>
              <a:cs typeface="+mn-cs"/>
            </a:endParaRPr>
          </a:p>
        </p:txBody>
      </p:sp>
      <p:sp>
        <p:nvSpPr>
          <p:cNvPr id="9" name="灯片编号占位符 5"/>
          <p:cNvSpPr>
            <a:spLocks noGrp="1"/>
          </p:cNvSpPr>
          <p:nvPr>
            <p:ph type="sldNum" sz="quarter" idx="4"/>
          </p:nvPr>
        </p:nvSpPr>
        <p:spPr bwMode="auto">
          <a:xfrm>
            <a:off x="6553200" y="6248400"/>
            <a:ext cx="1905000" cy="457200"/>
          </a:xfrm>
          <a:prstGeom prst="rect">
            <a:avLst/>
          </a:prstGeom>
        </p:spPr>
        <p:txBody>
          <a:bodyPr vert="horz" wrap="square" lIns="91440" tIns="45720" rIns="91440" bIns="45720" numCol="1" anchor="t" anchorCtr="0" compatLnSpc="1"/>
          <a:p>
            <a:pPr algn="r">
              <a:buNone/>
            </a:pPr>
            <a:fld id="{9A0DB2DC-4C9A-4742-B13C-FB6460FD3503}" type="slidenum">
              <a:rPr lang="zh-CN" altLang="en-US" dirty="0">
                <a:latin typeface="Times New Roman" panose="02020603050405020304" pitchFamily="18" charset="0"/>
                <a:ea typeface="宋体" panose="02010600030101010101" pitchFamily="2" charset="-122"/>
              </a:rPr>
            </a:fld>
            <a:endParaRPr lang="zh-CN" altLang="en-US" dirty="0">
              <a:latin typeface="Times New Roman" panose="02020603050405020304" pitchFamily="18" charset="0"/>
              <a:ea typeface="宋体" panose="02010600030101010101" pitchFamily="2" charset="-122"/>
            </a:endParaRPr>
          </a:p>
        </p:txBody>
      </p:sp>
    </p:spTree>
  </p:cSld>
  <p:clrMapOvr>
    <a:masterClrMapping/>
  </p:clrMapOvr>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txAndObj" preserve="1">
  <p:cSld name="标题，文本与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9144000" cy="1143000"/>
          </a:xfrm>
        </p:spPr>
        <p:txBody>
          <a:bodyPr/>
          <a:lstStyle/>
          <a:p>
            <a:r>
              <a:rPr lang="zh-CN" altLang="en-US"/>
              <a:t>单击此处编辑母版标题样式</a:t>
            </a:r>
            <a:endParaRPr lang="zh-CN" altLang="en-US"/>
          </a:p>
        </p:txBody>
      </p:sp>
      <p:sp>
        <p:nvSpPr>
          <p:cNvPr id="3" name="文本占位符 2"/>
          <p:cNvSpPr>
            <a:spLocks noGrp="1"/>
          </p:cNvSpPr>
          <p:nvPr>
            <p:ph type="body" sz="half" idx="1"/>
          </p:nvPr>
        </p:nvSpPr>
        <p:spPr>
          <a:xfrm>
            <a:off x="0" y="5715000"/>
            <a:ext cx="4495800" cy="838200"/>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5715000"/>
            <a:ext cx="4495800" cy="838200"/>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4"/>
          <p:cNvSpPr>
            <a:spLocks noGrp="1"/>
          </p:cNvSpPr>
          <p:nvPr>
            <p:ph type="dt" sz="half" idx="12"/>
          </p:nvPr>
        </p:nvSpPr>
        <p:spPr bwMode="auto">
          <a:xfrm>
            <a:off x="685800" y="6248400"/>
            <a:ext cx="1905000" cy="457200"/>
          </a:xfrm>
          <a:prstGeom prst="rect">
            <a:avLst/>
          </a:prstGeom>
        </p:spPr>
        <p:txBody>
          <a:bodyPr vert="horz" wrap="square" lIns="91440" tIns="45720" rIns="91440" bIns="45720" numCol="1" anchor="t" anchorCtr="0" compatLnSpc="1"/>
          <a:lstStyle>
            <a:lvl1pPr eaLnBrk="0" hangingPunct="0">
              <a:defRPr/>
            </a:lvl1pPr>
          </a:lstStyle>
          <a:p>
            <a:pPr marL="0" marR="0" lvl="0" indent="0" algn="l" defTabSz="914400" rtl="0" eaLnBrk="0" fontAlgn="base" latinLnBrk="0" hangingPunct="0">
              <a:lnSpc>
                <a:spcPct val="100000"/>
              </a:lnSpc>
              <a:spcBef>
                <a:spcPct val="0"/>
              </a:spcBef>
              <a:spcAft>
                <a:spcPct val="0"/>
              </a:spcAft>
              <a:buClrTx/>
              <a:buSzTx/>
              <a:buFontTx/>
              <a:buNone/>
              <a:defRPr/>
            </a:pPr>
            <a:fld id="{F2A54653-2EE6-4189-A6F2-DCC7EC840138}" type="datetime4">
              <a:rPr kumimoji="0" lang="en-US" altLang="zh-CN" sz="1400" b="0" i="0" u="none" strike="noStrike" kern="1200" cap="none" spc="0" normalizeH="0" baseline="0" noProof="0">
                <a:ln>
                  <a:noFill/>
                </a:ln>
                <a:solidFill>
                  <a:srgbClr val="000000"/>
                </a:solidFill>
                <a:effectLst/>
                <a:uLnTx/>
                <a:uFillTx/>
                <a:latin typeface="+mn-lt"/>
                <a:ea typeface="宋体" panose="02010600030101010101" pitchFamily="2" charset="-122"/>
                <a:cs typeface="+mn-cs"/>
              </a:rPr>
            </a:fld>
            <a:endParaRPr kumimoji="0" lang="en-US" altLang="zh-CN" sz="1400" b="0" i="0" u="none" strike="noStrike" kern="1200" cap="none" spc="0" normalizeH="0" baseline="0" noProof="0">
              <a:ln>
                <a:noFill/>
              </a:ln>
              <a:solidFill>
                <a:srgbClr val="000000"/>
              </a:solidFill>
              <a:effectLst/>
              <a:uLnTx/>
              <a:uFillTx/>
              <a:latin typeface="+mn-lt"/>
              <a:ea typeface="宋体" panose="02010600030101010101" pitchFamily="2" charset="-122"/>
              <a:cs typeface="+mn-cs"/>
            </a:endParaRPr>
          </a:p>
        </p:txBody>
      </p:sp>
      <p:sp>
        <p:nvSpPr>
          <p:cNvPr id="8" name="页脚占位符 5"/>
          <p:cNvSpPr>
            <a:spLocks noGrp="1"/>
          </p:cNvSpPr>
          <p:nvPr>
            <p:ph type="ftr" sz="quarter" idx="3"/>
          </p:nvPr>
        </p:nvSpPr>
        <p:spPr bwMode="auto">
          <a:xfrm>
            <a:off x="3124200" y="6248400"/>
            <a:ext cx="2895600" cy="457200"/>
          </a:xfrm>
          <a:prstGeom prst="rect">
            <a:avLst/>
          </a:prstGeom>
        </p:spPr>
        <p:txBody>
          <a:bodyPr vert="horz" wrap="square" lIns="91440" tIns="45720" rIns="91440" bIns="45720" numCol="1" anchor="t" anchorCtr="0" compatLnSpc="1"/>
          <a:lstStyle>
            <a:lvl1pPr algn="l" eaLnBrk="0" hangingPunct="0">
              <a:defRPr/>
            </a:lvl1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1400" b="0" i="0" u="none" strike="noStrike" kern="1200" cap="none" spc="0" normalizeH="0" baseline="0" noProof="0">
                <a:ln>
                  <a:noFill/>
                </a:ln>
                <a:solidFill>
                  <a:srgbClr val="000000"/>
                </a:solidFill>
                <a:effectLst/>
                <a:uLnTx/>
                <a:uFillTx/>
                <a:latin typeface="+mn-lt"/>
                <a:ea typeface="宋体" panose="02010600030101010101" pitchFamily="2" charset="-122"/>
                <a:cs typeface="+mn-cs"/>
              </a:rPr>
              <a:t>The Transport Layer</a:t>
            </a:r>
            <a:endParaRPr kumimoji="0" lang="en-US" altLang="zh-CN" sz="1400" b="0" i="0" u="none" strike="noStrike" kern="1200" cap="none" spc="0" normalizeH="0" baseline="0" noProof="0">
              <a:ln>
                <a:noFill/>
              </a:ln>
              <a:solidFill>
                <a:srgbClr val="000000"/>
              </a:solidFill>
              <a:effectLst/>
              <a:uLnTx/>
              <a:uFillTx/>
              <a:latin typeface="+mn-lt"/>
              <a:ea typeface="宋体" panose="02010600030101010101" pitchFamily="2" charset="-122"/>
              <a:cs typeface="+mn-cs"/>
            </a:endParaRPr>
          </a:p>
        </p:txBody>
      </p:sp>
      <p:sp>
        <p:nvSpPr>
          <p:cNvPr id="9" name="灯片编号占位符 6"/>
          <p:cNvSpPr>
            <a:spLocks noGrp="1"/>
          </p:cNvSpPr>
          <p:nvPr>
            <p:ph type="sldNum" sz="quarter" idx="4"/>
          </p:nvPr>
        </p:nvSpPr>
        <p:spPr bwMode="auto">
          <a:xfrm>
            <a:off x="6553200" y="6248400"/>
            <a:ext cx="1905000" cy="457200"/>
          </a:xfrm>
          <a:prstGeom prst="rect">
            <a:avLst/>
          </a:prstGeom>
        </p:spPr>
        <p:txBody>
          <a:bodyPr vert="horz" wrap="square" lIns="91440" tIns="45720" rIns="91440" bIns="45720" numCol="1" anchor="t" anchorCtr="0" compatLnSpc="1"/>
          <a:p>
            <a:pPr algn="r">
              <a:buNone/>
            </a:pPr>
            <a:fld id="{9A0DB2DC-4C9A-4742-B13C-FB6460FD3503}" type="slidenum">
              <a:rPr lang="zh-CN" altLang="en-US" dirty="0">
                <a:latin typeface="Times New Roman" panose="02020603050405020304" pitchFamily="18" charset="0"/>
                <a:ea typeface="宋体" panose="02010600030101010101" pitchFamily="2" charset="-122"/>
              </a:rPr>
            </a:fld>
            <a:endParaRPr lang="zh-CN" altLang="en-US" dirty="0">
              <a:latin typeface="Times New Roman" panose="02020603050405020304" pitchFamily="18" charset="0"/>
              <a:ea typeface="宋体" panose="02010600030101010101" pitchFamily="2" charset="-122"/>
            </a:endParaRPr>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0" y="5715000"/>
            <a:ext cx="4495800" cy="838200"/>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5715000"/>
            <a:ext cx="4495800" cy="838200"/>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6FDA8C0F-8296-4AF3-BD83-F1B72B8136FE}" type="datetime4">
              <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The Transport Layer</a:t>
            </a: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hangingPunct="1">
              <a:buNone/>
            </a:pPr>
            <a:fld id="{9A0DB2DC-4C9A-4742-B13C-FB6460FD3503}" type="slidenum">
              <a:rPr lang="zh-CN" altLang="en-US" dirty="0"/>
            </a:fld>
            <a:endParaRPr lang="zh-CN" altLang="en-US" dirty="0"/>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630238" y="2505075"/>
            <a:ext cx="3868737"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29150" y="2505075"/>
            <a:ext cx="3887788"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6FDA8C0F-8296-4AF3-BD83-F1B72B8136FE}" type="datetime4">
              <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8" name="页脚占位符 7"/>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The Transport Layer</a:t>
            </a: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9" name="灯片编号占位符 8"/>
          <p:cNvSpPr>
            <a:spLocks noGrp="1"/>
          </p:cNvSpPr>
          <p:nvPr>
            <p:ph type="sldNum" sz="quarter" idx="12"/>
          </p:nvPr>
        </p:nvSpPr>
        <p:spPr/>
        <p:txBody>
          <a:bodyPr/>
          <a:p>
            <a:pPr lvl="0" eaLnBrk="1" hangingPunct="1">
              <a:buNone/>
            </a:pPr>
            <a:fld id="{9A0DB2DC-4C9A-4742-B13C-FB6460FD3503}" type="slidenum">
              <a:rPr lang="zh-CN" altLang="en-US" dirty="0"/>
            </a:fld>
            <a:endParaRPr lang="zh-CN" altLang="en-US" dirty="0"/>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6FDA8C0F-8296-4AF3-BD83-F1B72B8136FE}" type="datetime4">
              <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4" name="页脚占位符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The Transport Layer</a:t>
            </a: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5" name="灯片编号占位符 4"/>
          <p:cNvSpPr>
            <a:spLocks noGrp="1"/>
          </p:cNvSpPr>
          <p:nvPr>
            <p:ph type="sldNum" sz="quarter" idx="12"/>
          </p:nvPr>
        </p:nvSpPr>
        <p:spPr/>
        <p:txBody>
          <a:bodyPr/>
          <a:p>
            <a:pPr lvl="0" eaLnBrk="1" hangingPunct="1">
              <a:buNone/>
            </a:pPr>
            <a:fld id="{9A0DB2DC-4C9A-4742-B13C-FB6460FD3503}" type="slidenum">
              <a:rPr lang="zh-CN" altLang="en-US" dirty="0"/>
            </a:fld>
            <a:endParaRPr lang="zh-CN" altLang="en-US" dirty="0"/>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6FDA8C0F-8296-4AF3-BD83-F1B72B8136FE}" type="datetime4">
              <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3" name="页脚占位符 2"/>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The Transport Layer</a:t>
            </a: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4" name="灯片编号占位符 3"/>
          <p:cNvSpPr>
            <a:spLocks noGrp="1"/>
          </p:cNvSpPr>
          <p:nvPr>
            <p:ph type="sldNum" sz="quarter" idx="12"/>
          </p:nvPr>
        </p:nvSpPr>
        <p:spPr/>
        <p:txBody>
          <a:bodyPr/>
          <a:p>
            <a:pPr lvl="0" eaLnBrk="1" hangingPunct="1">
              <a:buNone/>
            </a:pPr>
            <a:fld id="{9A0DB2DC-4C9A-4742-B13C-FB6460FD3503}" type="slidenum">
              <a:rPr lang="zh-CN" altLang="en-US" dirty="0"/>
            </a:fld>
            <a:endParaRPr lang="zh-CN" altLang="en-US" dirty="0"/>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6FDA8C0F-8296-4AF3-BD83-F1B72B8136FE}" type="datetime4">
              <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The Transport Layer</a:t>
            </a: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hangingPunct="1">
              <a:buNone/>
            </a:pPr>
            <a:fld id="{9A0DB2DC-4C9A-4742-B13C-FB6460FD3503}" type="slidenum">
              <a:rPr lang="zh-CN" altLang="en-US" dirty="0"/>
            </a:fld>
            <a:endParaRPr lang="zh-CN" altLang="en-US" dirty="0"/>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3887788" y="987425"/>
            <a:ext cx="462915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chemeClr val="accent2"/>
              </a:buClr>
              <a:buSzTx/>
              <a:buFontTx/>
              <a:buNone/>
              <a:defRPr/>
            </a:pPr>
            <a:endParaRPr kumimoji="0" lang="zh-CN" alt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6FDA8C0F-8296-4AF3-BD83-F1B72B8136FE}" type="datetime4">
              <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The Transport Layer</a:t>
            </a: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hangingPunct="1">
              <a:buNone/>
            </a:pPr>
            <a:fld id="{9A0DB2DC-4C9A-4742-B13C-FB6460FD3503}" type="slidenum">
              <a:rPr lang="zh-CN" altLang="en-US" dirty="0"/>
            </a:fld>
            <a:endParaRPr lang="zh-CN" altLang="en-US" dirty="0"/>
          </a:p>
        </p:txBody>
      </p:sp>
    </p:spTree>
  </p:cSld>
  <p:clrMapOvr>
    <a:masterClrMapping/>
  </p:clrMapOvr>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3" Type="http://schemas.openxmlformats.org/officeDocument/2006/relationships/theme" Target="../theme/theme2.xml"/><Relationship Id="rId12" Type="http://schemas.openxmlformats.org/officeDocument/2006/relationships/image" Target="../media/image1.png"/><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1.xml"/><Relationship Id="rId8" Type="http://schemas.openxmlformats.org/officeDocument/2006/relationships/slideLayout" Target="../slideLayouts/slideLayout30.xml"/><Relationship Id="rId7" Type="http://schemas.openxmlformats.org/officeDocument/2006/relationships/slideLayout" Target="../slideLayouts/slideLayout29.xml"/><Relationship Id="rId6" Type="http://schemas.openxmlformats.org/officeDocument/2006/relationships/slideLayout" Target="../slideLayouts/slideLayout28.xml"/><Relationship Id="rId5" Type="http://schemas.openxmlformats.org/officeDocument/2006/relationships/slideLayout" Target="../slideLayouts/slideLayout27.xml"/><Relationship Id="rId4" Type="http://schemas.openxmlformats.org/officeDocument/2006/relationships/slideLayout" Target="../slideLayouts/slideLayout26.xml"/><Relationship Id="rId3" Type="http://schemas.openxmlformats.org/officeDocument/2006/relationships/slideLayout" Target="../slideLayouts/slideLayout25.xml"/><Relationship Id="rId2" Type="http://schemas.openxmlformats.org/officeDocument/2006/relationships/slideLayout" Target="../slideLayouts/slideLayout24.xml"/><Relationship Id="rId13" Type="http://schemas.openxmlformats.org/officeDocument/2006/relationships/theme" Target="../theme/theme3.xml"/><Relationship Id="rId12" Type="http://schemas.openxmlformats.org/officeDocument/2006/relationships/slideLayout" Target="../slideLayouts/slideLayout34.xml"/><Relationship Id="rId11" Type="http://schemas.openxmlformats.org/officeDocument/2006/relationships/slideLayout" Target="../slideLayouts/slideLayout33.xml"/><Relationship Id="rId10" Type="http://schemas.openxmlformats.org/officeDocument/2006/relationships/slideLayout" Target="../slideLayouts/slideLayout32.xml"/><Relationship Id="rId1"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Rectangle 2"/>
          <p:cNvSpPr>
            <a:spLocks noGrp="1"/>
          </p:cNvSpPr>
          <p:nvPr>
            <p:ph type="title"/>
          </p:nvPr>
        </p:nvSpPr>
        <p:spPr>
          <a:xfrm>
            <a:off x="0" y="0"/>
            <a:ext cx="9144000" cy="1143000"/>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7" name="Rectangle 3"/>
          <p:cNvSpPr>
            <a:spLocks noGrp="1"/>
          </p:cNvSpPr>
          <p:nvPr>
            <p:ph type="body" idx="1"/>
          </p:nvPr>
        </p:nvSpPr>
        <p:spPr>
          <a:xfrm>
            <a:off x="0" y="5715000"/>
            <a:ext cx="9144000" cy="8382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4100" name="Rectangle 4"/>
          <p:cNvSpPr>
            <a:spLocks noGrp="1" noChangeArrowheads="1"/>
          </p:cNvSpPr>
          <p:nvPr>
            <p:ph type="dt" sz="half" idx="2"/>
          </p:nvPr>
        </p:nvSpPr>
        <p:spPr bwMode="auto">
          <a:xfrm>
            <a:off x="685800" y="6248400"/>
            <a:ext cx="1905000" cy="457200"/>
          </a:xfrm>
          <a:prstGeom prst="rect">
            <a:avLst/>
          </a:prstGeom>
          <a:noFill/>
          <a:ln>
            <a:noFill/>
          </a:ln>
          <a:effectLst/>
        </p:spPr>
        <p:txBody>
          <a:bodyPr vert="horz" wrap="square" lIns="91440" tIns="45720" rIns="91440" bIns="45720" numCol="1" anchor="t" anchorCtr="0" compatLnSpc="1"/>
          <a:lstStyle>
            <a:lvl1pPr algn="l" eaLnBrk="1" hangingPunct="1">
              <a:defRPr sz="1400">
                <a:latin typeface="+mn-lt"/>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6FDA8C0F-8296-4AF3-BD83-F1B72B8136FE}" type="datetime4">
              <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4101" name="Rectangle 5"/>
          <p:cNvSpPr>
            <a:spLocks noGrp="1" noChangeArrowheads="1"/>
          </p:cNvSpPr>
          <p:nvPr>
            <p:ph type="ftr" sz="quarter" idx="3"/>
          </p:nvPr>
        </p:nvSpPr>
        <p:spPr bwMode="auto">
          <a:xfrm>
            <a:off x="3124200" y="6248400"/>
            <a:ext cx="2895600" cy="457200"/>
          </a:xfrm>
          <a:prstGeom prst="rect">
            <a:avLst/>
          </a:prstGeom>
          <a:noFill/>
          <a:ln>
            <a:noFill/>
          </a:ln>
          <a:effectLst/>
        </p:spPr>
        <p:txBody>
          <a:bodyPr vert="horz" wrap="square" lIns="91440" tIns="45720" rIns="91440" bIns="45720" numCol="1" anchor="t" anchorCtr="0" compatLnSpc="1"/>
          <a:lstStyle>
            <a:lvl1pPr algn="ctr" eaLnBrk="1" hangingPunct="1">
              <a:defRPr sz="1400">
                <a:latin typeface="+mn-lt"/>
                <a:ea typeface="宋体" panose="02010600030101010101" pitchFamily="2" charset="-122"/>
              </a:defRPr>
            </a:lvl1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The Transport Layer</a:t>
            </a: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4102" name="Rectangle 6"/>
          <p:cNvSpPr>
            <a:spLocks noGrp="1" noChangeArrowheads="1"/>
          </p:cNvSpPr>
          <p:nvPr>
            <p:ph type="sldNum" sz="quarter" idx="4"/>
          </p:nvPr>
        </p:nvSpPr>
        <p:spPr bwMode="auto">
          <a:xfrm>
            <a:off x="6553200" y="6248400"/>
            <a:ext cx="1905000" cy="457200"/>
          </a:xfrm>
          <a:prstGeom prst="rect">
            <a:avLst/>
          </a:prstGeom>
          <a:noFill/>
          <a:ln>
            <a:noFill/>
          </a:ln>
          <a:effectLst/>
        </p:spPr>
        <p:txBody>
          <a:bodyPr vert="horz" wrap="square" lIns="91440" tIns="45720" rIns="91440" bIns="45720" numCol="1" anchor="t" anchorCtr="0" compatLnSpc="1"/>
          <a:lstStyle>
            <a:lvl1pPr algn="r">
              <a:defRPr sz="1400">
                <a:latin typeface="Times New Roman" panose="02020603050405020304" pitchFamily="18" charset="0"/>
                <a:ea typeface="宋体" panose="02010600030101010101" pitchFamily="2" charset="-122"/>
              </a:defRPr>
            </a:lvl1pPr>
          </a:lstStyle>
          <a:p>
            <a:pPr lvl="0" eaLnBrk="1" hangingPunct="1">
              <a:buNone/>
            </a:pPr>
            <a:fld id="{9A0DB2DC-4C9A-4742-B13C-FB6460FD3503}" type="slidenum">
              <a:rPr lang="zh-CN" altLang="en-US" dirty="0"/>
            </a:fld>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hf sldNum="0" hdr="0" ftr="0"/>
  <p:txStyles>
    <p:titleStyle>
      <a:lvl1pPr algn="ctr" rtl="0" eaLnBrk="0" fontAlgn="base" hangingPunct="0">
        <a:spcBef>
          <a:spcPct val="0"/>
        </a:spcBef>
        <a:spcAft>
          <a:spcPct val="0"/>
        </a:spcAft>
        <a:defRPr sz="4400" kern="1200">
          <a:solidFill>
            <a:srgbClr val="FF0000"/>
          </a:solidFill>
          <a:latin typeface="+mj-lt"/>
          <a:ea typeface="+mj-ea"/>
          <a:cs typeface="+mj-cs"/>
        </a:defRPr>
      </a:lvl1pPr>
      <a:lvl2pPr algn="ctr" rtl="0" eaLnBrk="0" fontAlgn="base" hangingPunct="0">
        <a:spcBef>
          <a:spcPct val="0"/>
        </a:spcBef>
        <a:spcAft>
          <a:spcPct val="0"/>
        </a:spcAft>
        <a:defRPr sz="4400">
          <a:solidFill>
            <a:srgbClr val="FF0000"/>
          </a:solidFill>
          <a:latin typeface="Times New Roman" panose="02020603050405020304" pitchFamily="18" charset="0"/>
        </a:defRPr>
      </a:lvl2pPr>
      <a:lvl3pPr algn="ctr" rtl="0" eaLnBrk="0" fontAlgn="base" hangingPunct="0">
        <a:spcBef>
          <a:spcPct val="0"/>
        </a:spcBef>
        <a:spcAft>
          <a:spcPct val="0"/>
        </a:spcAft>
        <a:defRPr sz="4400">
          <a:solidFill>
            <a:srgbClr val="FF0000"/>
          </a:solidFill>
          <a:latin typeface="Times New Roman" panose="02020603050405020304" pitchFamily="18" charset="0"/>
        </a:defRPr>
      </a:lvl3pPr>
      <a:lvl4pPr algn="ctr" rtl="0" eaLnBrk="0" fontAlgn="base" hangingPunct="0">
        <a:spcBef>
          <a:spcPct val="0"/>
        </a:spcBef>
        <a:spcAft>
          <a:spcPct val="0"/>
        </a:spcAft>
        <a:defRPr sz="4400">
          <a:solidFill>
            <a:srgbClr val="FF0000"/>
          </a:solidFill>
          <a:latin typeface="Times New Roman" panose="02020603050405020304" pitchFamily="18" charset="0"/>
        </a:defRPr>
      </a:lvl4pPr>
      <a:lvl5pPr algn="ctr" rtl="0" eaLnBrk="0" fontAlgn="base" hangingPunct="0">
        <a:spcBef>
          <a:spcPct val="0"/>
        </a:spcBef>
        <a:spcAft>
          <a:spcPct val="0"/>
        </a:spcAft>
        <a:defRPr sz="4400">
          <a:solidFill>
            <a:srgbClr val="FF0000"/>
          </a:solidFill>
          <a:latin typeface="Times New Roman" panose="02020603050405020304" pitchFamily="18" charset="0"/>
        </a:defRPr>
      </a:lvl5pPr>
      <a:lvl6pPr marL="457200" algn="ctr" rtl="0" fontAlgn="base">
        <a:spcBef>
          <a:spcPct val="0"/>
        </a:spcBef>
        <a:spcAft>
          <a:spcPct val="0"/>
        </a:spcAft>
        <a:defRPr sz="4400">
          <a:solidFill>
            <a:srgbClr val="FF0000"/>
          </a:solidFill>
          <a:latin typeface="Times New Roman" panose="02020603050405020304" pitchFamily="18" charset="0"/>
        </a:defRPr>
      </a:lvl6pPr>
      <a:lvl7pPr marL="914400" algn="ctr" rtl="0" fontAlgn="base">
        <a:spcBef>
          <a:spcPct val="0"/>
        </a:spcBef>
        <a:spcAft>
          <a:spcPct val="0"/>
        </a:spcAft>
        <a:defRPr sz="4400">
          <a:solidFill>
            <a:srgbClr val="FF0000"/>
          </a:solidFill>
          <a:latin typeface="Times New Roman" panose="02020603050405020304" pitchFamily="18" charset="0"/>
        </a:defRPr>
      </a:lvl7pPr>
      <a:lvl8pPr marL="1371600" algn="ctr" rtl="0" fontAlgn="base">
        <a:spcBef>
          <a:spcPct val="0"/>
        </a:spcBef>
        <a:spcAft>
          <a:spcPct val="0"/>
        </a:spcAft>
        <a:defRPr sz="4400">
          <a:solidFill>
            <a:srgbClr val="FF0000"/>
          </a:solidFill>
          <a:latin typeface="Times New Roman" panose="02020603050405020304" pitchFamily="18" charset="0"/>
        </a:defRPr>
      </a:lvl8pPr>
      <a:lvl9pPr marL="1828800" algn="ctr" rtl="0" fontAlgn="base">
        <a:spcBef>
          <a:spcPct val="0"/>
        </a:spcBef>
        <a:spcAft>
          <a:spcPct val="0"/>
        </a:spcAft>
        <a:defRPr sz="4400">
          <a:solidFill>
            <a:srgbClr val="FF0000"/>
          </a:solidFill>
          <a:latin typeface="Times New Roman" panose="02020603050405020304" pitchFamily="18" charset="0"/>
        </a:defRPr>
      </a:lvl9pPr>
    </p:titleStyle>
    <p:bodyStyle>
      <a:lvl1pPr marL="609600" indent="-609600" algn="l" rtl="0" eaLnBrk="0" fontAlgn="base" hangingPunct="0">
        <a:spcBef>
          <a:spcPct val="20000"/>
        </a:spcBef>
        <a:spcAft>
          <a:spcPct val="0"/>
        </a:spcAft>
        <a:buClr>
          <a:schemeClr val="accent2"/>
        </a:buClr>
        <a:buAutoNum type="alphaLcParenR"/>
        <a:defRPr sz="2400" kern="1200">
          <a:solidFill>
            <a:schemeClr val="tx1"/>
          </a:solidFill>
          <a:latin typeface="+mn-lt"/>
          <a:ea typeface="+mn-ea"/>
          <a:cs typeface="+mn-cs"/>
        </a:defRPr>
      </a:lvl1pPr>
      <a:lvl2pPr marL="990600" indent="-533400" algn="l" rtl="0" eaLnBrk="0" fontAlgn="base" hangingPunct="0">
        <a:spcBef>
          <a:spcPct val="20000"/>
        </a:spcBef>
        <a:spcAft>
          <a:spcPct val="0"/>
        </a:spcAft>
        <a:buClr>
          <a:schemeClr val="accent2"/>
        </a:buClr>
        <a:buChar char="–"/>
        <a:defRPr sz="2000" kern="1200">
          <a:solidFill>
            <a:schemeClr val="tx1"/>
          </a:solidFill>
          <a:latin typeface="+mn-lt"/>
          <a:ea typeface="+mn-ea"/>
          <a:cs typeface="+mn-cs"/>
        </a:defRPr>
      </a:lvl2pPr>
      <a:lvl3pPr marL="1371600" indent="-457200" algn="l" rtl="0" eaLnBrk="0" fontAlgn="base" hangingPunct="0">
        <a:spcBef>
          <a:spcPct val="20000"/>
        </a:spcBef>
        <a:spcAft>
          <a:spcPct val="0"/>
        </a:spcAft>
        <a:buClr>
          <a:schemeClr val="accent2"/>
        </a:buClr>
        <a:buChar char="•"/>
        <a:defRPr sz="2400" kern="1200">
          <a:solidFill>
            <a:schemeClr val="tx1"/>
          </a:solidFill>
          <a:latin typeface="+mn-lt"/>
          <a:ea typeface="+mn-ea"/>
          <a:cs typeface="+mn-cs"/>
        </a:defRPr>
      </a:lvl3pPr>
      <a:lvl4pPr marL="1752600" indent="-381000" algn="l" rtl="0" eaLnBrk="0" fontAlgn="base" hangingPunct="0">
        <a:spcBef>
          <a:spcPct val="20000"/>
        </a:spcBef>
        <a:spcAft>
          <a:spcPct val="0"/>
        </a:spcAft>
        <a:buClr>
          <a:schemeClr val="accent2"/>
        </a:buClr>
        <a:buChar char="–"/>
        <a:defRPr sz="2000" kern="1200">
          <a:solidFill>
            <a:schemeClr val="tx1"/>
          </a:solidFill>
          <a:latin typeface="+mn-lt"/>
          <a:ea typeface="+mn-ea"/>
          <a:cs typeface="+mn-cs"/>
        </a:defRPr>
      </a:lvl4pPr>
      <a:lvl5pPr marL="2209800" indent="-381000" algn="l" rtl="0" eaLnBrk="0" fontAlgn="base" hangingPunct="0">
        <a:spcBef>
          <a:spcPct val="20000"/>
        </a:spcBef>
        <a:spcAft>
          <a:spcPct val="0"/>
        </a:spcAft>
        <a:buClr>
          <a:schemeClr val="accent2"/>
        </a:buClr>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rotWithShape="0">
          <a:blip r:embed="rId12"/>
        </a:blipFill>
        <a:effectLst/>
      </p:bgPr>
    </p:bg>
    <p:spTree>
      <p:nvGrpSpPr>
        <p:cNvPr id="1" name=""/>
        <p:cNvGrpSpPr/>
        <p:nvPr/>
      </p:nvGrpSpPr>
      <p:grpSpPr/>
      <p:sp>
        <p:nvSpPr>
          <p:cNvPr id="2050" name="Rectangle 2"/>
          <p:cNvSpPr>
            <a:spLocks noGrp="1"/>
          </p:cNvSpPr>
          <p:nvPr>
            <p:ph type="title"/>
          </p:nvPr>
        </p:nvSpPr>
        <p:spPr>
          <a:xfrm>
            <a:off x="574675" y="304800"/>
            <a:ext cx="8001000" cy="1216025"/>
          </a:xfrm>
          <a:prstGeom prst="rect">
            <a:avLst/>
          </a:prstGeom>
          <a:noFill/>
          <a:ln w="9525">
            <a:noFill/>
          </a:ln>
        </p:spPr>
        <p:txBody>
          <a:bodyPr anchor="b" anchorCtr="0"/>
          <a:p>
            <a:pPr lvl="0"/>
            <a:r>
              <a:rPr lang="zh-CN" altLang="en-US" dirty="0"/>
              <a:t>单击此处编辑母版标题样式</a:t>
            </a:r>
            <a:endParaRPr lang="zh-CN" altLang="en-US" dirty="0"/>
          </a:p>
        </p:txBody>
      </p:sp>
      <p:sp>
        <p:nvSpPr>
          <p:cNvPr id="2051" name="Rectangle 3"/>
          <p:cNvSpPr>
            <a:spLocks noGrp="1"/>
          </p:cNvSpPr>
          <p:nvPr>
            <p:ph type="body" idx="1"/>
          </p:nvPr>
        </p:nvSpPr>
        <p:spPr>
          <a:xfrm>
            <a:off x="566738" y="1752600"/>
            <a:ext cx="8001000" cy="4267200"/>
          </a:xfrm>
          <a:prstGeom prst="rect">
            <a:avLst/>
          </a:prstGeom>
          <a:noFill/>
          <a:ln w="9525">
            <a:noFill/>
          </a:ln>
        </p:spPr>
        <p:txBody>
          <a:bodyP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2052" name="AutoShape 4"/>
          <p:cNvSpPr/>
          <p:nvPr/>
        </p:nvSpPr>
        <p:spPr>
          <a:xfrm>
            <a:off x="609600" y="1566863"/>
            <a:ext cx="7958138" cy="109537"/>
          </a:xfrm>
          <a:custGeom>
            <a:avLst/>
            <a:gdLst/>
            <a:ahLst/>
            <a:cxnLst>
              <a:cxn ang="0">
                <a:pos x="0" y="0"/>
              </a:cxn>
              <a:cxn ang="0">
                <a:pos x="2147483646" y="0"/>
              </a:cxn>
              <a:cxn ang="0">
                <a:pos x="2147483646" y="2147483646"/>
              </a:cxn>
              <a:cxn ang="0">
                <a:pos x="0" y="2147483646"/>
              </a:cxn>
              <a:cxn ang="0">
                <a:pos x="0" y="0"/>
              </a:cxn>
              <a:cxn ang="0">
                <a:pos x="2147483646" y="0"/>
              </a:cxn>
            </a:cxnLst>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alpha val="100000"/>
            </a:schemeClr>
          </a:solidFill>
          <a:ln w="9525" cap="flat" cmpd="sng">
            <a:solidFill>
              <a:schemeClr val="accent2">
                <a:alpha val="100000"/>
              </a:schemeClr>
            </a:solidFill>
            <a:prstDash val="solid"/>
            <a:round/>
            <a:headEnd type="none" w="med" len="med"/>
            <a:tailEnd type="none" w="med" len="med"/>
          </a:ln>
        </p:spPr>
        <p:txBody>
          <a:bodyPr/>
          <a:p>
            <a:endParaRPr lang="zh-CN" altLang="en-US"/>
          </a:p>
        </p:txBody>
      </p:sp>
      <p:sp>
        <p:nvSpPr>
          <p:cNvPr id="2053" name="Line 5"/>
          <p:cNvSpPr/>
          <p:nvPr/>
        </p:nvSpPr>
        <p:spPr>
          <a:xfrm flipV="1">
            <a:off x="609600" y="6172200"/>
            <a:ext cx="7924800" cy="0"/>
          </a:xfrm>
          <a:prstGeom prst="line">
            <a:avLst/>
          </a:prstGeom>
          <a:ln w="3175" cap="flat" cmpd="sng">
            <a:solidFill>
              <a:schemeClr val="accent2"/>
            </a:solidFill>
            <a:prstDash val="solid"/>
            <a:headEnd type="none" w="med" len="med"/>
            <a:tailEnd type="none" w="med" len="med"/>
          </a:ln>
        </p:spPr>
      </p:sp>
      <p:sp>
        <p:nvSpPr>
          <p:cNvPr id="78854" name="Rectangle 6"/>
          <p:cNvSpPr>
            <a:spLocks noGrp="1" noChangeArrowheads="1"/>
          </p:cNvSpPr>
          <p:nvPr>
            <p:ph type="dt" sz="half" idx="2"/>
          </p:nvPr>
        </p:nvSpPr>
        <p:spPr bwMode="auto">
          <a:xfrm>
            <a:off x="609600" y="6245225"/>
            <a:ext cx="1981200" cy="476250"/>
          </a:xfrm>
          <a:prstGeom prst="rect">
            <a:avLst/>
          </a:prstGeom>
          <a:noFill/>
          <a:ln>
            <a:noFill/>
          </a:ln>
          <a:effectLst/>
        </p:spPr>
        <p:txBody>
          <a:bodyPr vert="horz" wrap="square" lIns="91440" tIns="45720" rIns="91440" bIns="45720" numCol="1" anchor="t" anchorCtr="0" compatLnSpc="1"/>
          <a:lstStyle>
            <a:lvl1pPr algn="l" eaLnBrk="1" hangingPunct="1">
              <a:defRPr sz="1200">
                <a:latin typeface="+mn-lt"/>
                <a:ea typeface="+mn-ea"/>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203D0103-A865-4580-9F98-2F1CF84F7117}" type="datetime4">
              <a:rPr kumimoji="0" lang="en-US" altLang="zh-CN" sz="1200" b="0" i="0" u="none" strike="noStrike" kern="1200" cap="none" spc="0" normalizeH="0" baseline="0" noProof="0">
                <a:ln>
                  <a:noFill/>
                </a:ln>
                <a:solidFill>
                  <a:schemeClr val="tx1"/>
                </a:solidFill>
                <a:effectLst/>
                <a:uLnTx/>
                <a:uFillTx/>
                <a:latin typeface="+mn-lt"/>
                <a:ea typeface="+mn-ea"/>
                <a:cs typeface="+mn-cs"/>
              </a:rPr>
            </a:fld>
            <a:endParaRPr kumimoji="0" lang="en-US" altLang="zh-CN" sz="1200" b="0" i="0" u="none" strike="noStrike" kern="1200" cap="none" spc="0" normalizeH="0" baseline="0" noProof="0">
              <a:ln>
                <a:noFill/>
              </a:ln>
              <a:solidFill>
                <a:schemeClr val="tx1"/>
              </a:solidFill>
              <a:effectLst/>
              <a:uLnTx/>
              <a:uFillTx/>
              <a:latin typeface="+mn-lt"/>
              <a:ea typeface="+mn-ea"/>
              <a:cs typeface="+mn-cs"/>
            </a:endParaRPr>
          </a:p>
        </p:txBody>
      </p:sp>
      <p:sp>
        <p:nvSpPr>
          <p:cNvPr id="78855" name="Rectangle 7"/>
          <p:cNvSpPr>
            <a:spLocks noGrp="1" noChangeArrowheads="1"/>
          </p:cNvSpPr>
          <p:nvPr>
            <p:ph type="ftr" sz="quarter" idx="3"/>
          </p:nvPr>
        </p:nvSpPr>
        <p:spPr bwMode="auto">
          <a:xfrm>
            <a:off x="3124200" y="6245225"/>
            <a:ext cx="2895600" cy="476250"/>
          </a:xfrm>
          <a:prstGeom prst="rect">
            <a:avLst/>
          </a:prstGeom>
          <a:noFill/>
          <a:ln>
            <a:noFill/>
          </a:ln>
          <a:effectLst/>
        </p:spPr>
        <p:txBody>
          <a:bodyPr vert="horz" wrap="square" lIns="91440" tIns="45720" rIns="91440" bIns="45720" numCol="1" anchor="t" anchorCtr="0" compatLnSpc="1"/>
          <a:lstStyle>
            <a:lvl1pPr algn="ctr" eaLnBrk="1" hangingPunct="1">
              <a:defRPr sz="1200">
                <a:latin typeface="+mn-lt"/>
                <a:ea typeface="+mn-ea"/>
              </a:defRPr>
            </a:lvl1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The Transport Layer</a:t>
            </a:r>
            <a:endParaRPr kumimoji="0" lang="en-US" altLang="zh-CN" sz="1200" b="0" i="0" u="none" strike="noStrike" kern="1200" cap="none" spc="0" normalizeH="0" baseline="0" noProof="0">
              <a:ln>
                <a:noFill/>
              </a:ln>
              <a:solidFill>
                <a:schemeClr val="tx1"/>
              </a:solidFill>
              <a:effectLst/>
              <a:uLnTx/>
              <a:uFillTx/>
              <a:latin typeface="+mn-lt"/>
              <a:ea typeface="+mn-ea"/>
              <a:cs typeface="+mn-cs"/>
            </a:endParaRPr>
          </a:p>
        </p:txBody>
      </p:sp>
      <p:sp>
        <p:nvSpPr>
          <p:cNvPr id="78856" name="Rectangle 8"/>
          <p:cNvSpPr>
            <a:spLocks noGrp="1" noChangeArrowheads="1"/>
          </p:cNvSpPr>
          <p:nvPr>
            <p:ph type="sldNum" sz="quarter" idx="4"/>
          </p:nvPr>
        </p:nvSpPr>
        <p:spPr bwMode="auto">
          <a:xfrm>
            <a:off x="6553200" y="6245225"/>
            <a:ext cx="1981200" cy="476250"/>
          </a:xfrm>
          <a:prstGeom prst="rect">
            <a:avLst/>
          </a:prstGeom>
          <a:noFill/>
          <a:ln>
            <a:noFill/>
          </a:ln>
          <a:effectLst/>
        </p:spPr>
        <p:txBody>
          <a:bodyPr vert="horz" wrap="square" lIns="91440" tIns="45720" rIns="91440" bIns="45720" numCol="1" anchor="t" anchorCtr="0" compatLnSpc="1"/>
          <a:lstStyle>
            <a:lvl1pPr algn="r">
              <a:defRPr sz="1200">
                <a:latin typeface="Verdana" panose="020B0604030504040204" pitchFamily="34" charset="0"/>
                <a:ea typeface="宋体" panose="02010600030101010101" pitchFamily="2" charset="-122"/>
              </a:defRPr>
            </a:lvl1pPr>
          </a:lstStyle>
          <a:p>
            <a:pPr lvl="0" eaLnBrk="1" hangingPunct="1">
              <a:buNone/>
            </a:pPr>
            <a:fld id="{9A0DB2DC-4C9A-4742-B13C-FB6460FD3503}" type="slidenum">
              <a:rPr lang="zh-CN" altLang="en-US" dirty="0"/>
            </a:fld>
            <a:endParaRPr lang="zh-CN" alt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p:timing>
    <p:tnLst>
      <p:par>
        <p:cTn id="1" dur="indefinite" restart="never" nodeType="tmRoot"/>
      </p:par>
    </p:tnLst>
  </p:timing>
  <p:hf sldNum="0" hdr="0" ftr="0"/>
  <p:txStyles>
    <p:titleStyle>
      <a:lvl1pPr algn="l" rtl="0" eaLnBrk="0" fontAlgn="base" hangingPunct="0">
        <a:spcBef>
          <a:spcPct val="0"/>
        </a:spcBef>
        <a:spcAft>
          <a:spcPct val="0"/>
        </a:spcAft>
        <a:defRPr sz="3800" kern="12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2pPr>
      <a:lvl3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3pPr>
      <a:lvl4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4pPr>
      <a:lvl5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5pPr>
      <a:lvl6pPr marL="4572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6pPr>
      <a:lvl7pPr marL="9144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7pPr>
      <a:lvl8pPr marL="13716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8pPr>
      <a:lvl9pPr marL="18288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9pPr>
    </p:titleStyle>
    <p:body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kern="120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kern="1200">
          <a:solidFill>
            <a:schemeClr val="tx1"/>
          </a:solidFill>
          <a:latin typeface="+mn-lt"/>
          <a:ea typeface="+mn-ea"/>
          <a:cs typeface="+mn-cs"/>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kern="1200">
          <a:solidFill>
            <a:schemeClr val="tx1"/>
          </a:solidFill>
          <a:latin typeface="+mn-lt"/>
          <a:ea typeface="+mn-ea"/>
          <a:cs typeface="+mn-cs"/>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kern="1200">
          <a:solidFill>
            <a:schemeClr val="tx1"/>
          </a:solidFill>
          <a:latin typeface="+mn-lt"/>
          <a:ea typeface="+mn-ea"/>
          <a:cs typeface="+mn-cs"/>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3074" name="Rectangle 2"/>
          <p:cNvSpPr>
            <a:spLocks noGrp="1"/>
          </p:cNvSpPr>
          <p:nvPr>
            <p:ph type="title"/>
          </p:nvPr>
        </p:nvSpPr>
        <p:spPr>
          <a:xfrm>
            <a:off x="0" y="0"/>
            <a:ext cx="9144000" cy="1143000"/>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3075" name="Rectangle 3"/>
          <p:cNvSpPr>
            <a:spLocks noGrp="1"/>
          </p:cNvSpPr>
          <p:nvPr>
            <p:ph type="body" idx="1"/>
          </p:nvPr>
        </p:nvSpPr>
        <p:spPr>
          <a:xfrm>
            <a:off x="0" y="5715000"/>
            <a:ext cx="9144000" cy="8382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4100" name="Rectangle 4"/>
          <p:cNvSpPr>
            <a:spLocks noGrp="1" noChangeArrowheads="1"/>
          </p:cNvSpPr>
          <p:nvPr>
            <p:ph type="dt" sz="half" idx="2"/>
          </p:nvPr>
        </p:nvSpPr>
        <p:spPr bwMode="auto">
          <a:xfrm>
            <a:off x="685800" y="6248400"/>
            <a:ext cx="1905000" cy="457200"/>
          </a:xfrm>
          <a:prstGeom prst="rect">
            <a:avLst/>
          </a:prstGeom>
          <a:noFill/>
          <a:ln>
            <a:noFill/>
          </a:ln>
          <a:effectLst/>
        </p:spPr>
        <p:txBody>
          <a:bodyPr vert="horz" wrap="square" lIns="91440" tIns="45720" rIns="91440" bIns="45720" numCol="1" anchor="t" anchorCtr="0" compatLnSpc="1"/>
          <a:lstStyle>
            <a:lvl1pPr algn="l" eaLnBrk="1" hangingPunct="1">
              <a:defRPr sz="1400">
                <a:solidFill>
                  <a:srgbClr val="000000"/>
                </a:solidFill>
                <a:latin typeface="+mn-lt"/>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38678B5A-B9E1-4218-8176-4FFE90EE0324}" type="datetime4">
              <a:rPr kumimoji="0" lang="en-US" altLang="zh-CN" sz="1400" b="0" i="0" u="none" strike="noStrike" kern="1200" cap="none" spc="0" normalizeH="0" baseline="0" noProof="0">
                <a:ln>
                  <a:noFill/>
                </a:ln>
                <a:solidFill>
                  <a:srgbClr val="000000"/>
                </a:solidFill>
                <a:effectLst/>
                <a:uLnTx/>
                <a:uFillTx/>
                <a:latin typeface="+mn-lt"/>
                <a:ea typeface="宋体" panose="02010600030101010101" pitchFamily="2" charset="-122"/>
                <a:cs typeface="+mn-cs"/>
              </a:rPr>
            </a:fld>
            <a:endParaRPr kumimoji="0" lang="en-US" altLang="zh-CN" sz="1400" b="0" i="0" u="none" strike="noStrike" kern="1200" cap="none" spc="0" normalizeH="0" baseline="0" noProof="0">
              <a:ln>
                <a:noFill/>
              </a:ln>
              <a:solidFill>
                <a:srgbClr val="000000"/>
              </a:solidFill>
              <a:effectLst/>
              <a:uLnTx/>
              <a:uFillTx/>
              <a:latin typeface="+mn-lt"/>
              <a:ea typeface="宋体" panose="02010600030101010101" pitchFamily="2" charset="-122"/>
              <a:cs typeface="+mn-cs"/>
            </a:endParaRPr>
          </a:p>
        </p:txBody>
      </p:sp>
      <p:sp>
        <p:nvSpPr>
          <p:cNvPr id="4101" name="Rectangle 5"/>
          <p:cNvSpPr>
            <a:spLocks noGrp="1" noChangeArrowheads="1"/>
          </p:cNvSpPr>
          <p:nvPr>
            <p:ph type="ftr" sz="quarter" idx="3"/>
          </p:nvPr>
        </p:nvSpPr>
        <p:spPr bwMode="auto">
          <a:xfrm>
            <a:off x="3124200" y="6248400"/>
            <a:ext cx="2895600" cy="457200"/>
          </a:xfrm>
          <a:prstGeom prst="rect">
            <a:avLst/>
          </a:prstGeom>
          <a:noFill/>
          <a:ln>
            <a:noFill/>
          </a:ln>
          <a:effectLst/>
        </p:spPr>
        <p:txBody>
          <a:bodyPr vert="horz" wrap="square" lIns="91440" tIns="45720" rIns="91440" bIns="45720" numCol="1" anchor="t" anchorCtr="0" compatLnSpc="1"/>
          <a:lstStyle>
            <a:lvl1pPr algn="ctr" eaLnBrk="1" hangingPunct="1">
              <a:defRPr sz="1400">
                <a:solidFill>
                  <a:srgbClr val="000000"/>
                </a:solidFill>
                <a:latin typeface="+mn-lt"/>
                <a:ea typeface="宋体" panose="02010600030101010101" pitchFamily="2" charset="-122"/>
              </a:defRPr>
            </a:lvl1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400" b="0" i="0" u="none" strike="noStrike" kern="1200" cap="none" spc="0" normalizeH="0" baseline="0" noProof="0">
                <a:ln>
                  <a:noFill/>
                </a:ln>
                <a:solidFill>
                  <a:srgbClr val="000000"/>
                </a:solidFill>
                <a:effectLst/>
                <a:uLnTx/>
                <a:uFillTx/>
                <a:latin typeface="+mn-lt"/>
                <a:ea typeface="宋体" panose="02010600030101010101" pitchFamily="2" charset="-122"/>
                <a:cs typeface="+mn-cs"/>
              </a:rPr>
              <a:t>The Transport Layer</a:t>
            </a:r>
            <a:endParaRPr kumimoji="0" lang="en-US" altLang="zh-CN" sz="1400" b="0" i="0" u="none" strike="noStrike" kern="1200" cap="none" spc="0" normalizeH="0" baseline="0" noProof="0">
              <a:ln>
                <a:noFill/>
              </a:ln>
              <a:solidFill>
                <a:srgbClr val="000000"/>
              </a:solidFill>
              <a:effectLst/>
              <a:uLnTx/>
              <a:uFillTx/>
              <a:latin typeface="+mn-lt"/>
              <a:ea typeface="宋体" panose="02010600030101010101" pitchFamily="2" charset="-122"/>
              <a:cs typeface="+mn-cs"/>
            </a:endParaRPr>
          </a:p>
        </p:txBody>
      </p:sp>
      <p:sp>
        <p:nvSpPr>
          <p:cNvPr id="4102" name="Rectangle 6"/>
          <p:cNvSpPr>
            <a:spLocks noGrp="1" noChangeArrowheads="1"/>
          </p:cNvSpPr>
          <p:nvPr>
            <p:ph type="sldNum" sz="quarter" idx="4"/>
          </p:nvPr>
        </p:nvSpPr>
        <p:spPr bwMode="auto">
          <a:xfrm>
            <a:off x="6553200" y="6248400"/>
            <a:ext cx="1905000" cy="457200"/>
          </a:xfrm>
          <a:prstGeom prst="rect">
            <a:avLst/>
          </a:prstGeom>
          <a:noFill/>
          <a:ln>
            <a:noFill/>
          </a:ln>
          <a:effectLst/>
        </p:spPr>
        <p:txBody>
          <a:bodyPr vert="horz" wrap="square" lIns="91440" tIns="45720" rIns="91440" bIns="45720" numCol="1" anchor="t" anchorCtr="0" compatLnSpc="1"/>
          <a:lstStyle>
            <a:lvl1pPr algn="r">
              <a:defRPr sz="1400">
                <a:solidFill>
                  <a:srgbClr val="000000"/>
                </a:solidFill>
                <a:latin typeface="Times New Roman" panose="02020603050405020304" pitchFamily="18" charset="0"/>
                <a:ea typeface="宋体" panose="02010600030101010101" pitchFamily="2" charset="-122"/>
              </a:defRPr>
            </a:lvl1pPr>
          </a:lstStyle>
          <a:p>
            <a:pPr lvl="0" eaLnBrk="1" hangingPunct="1">
              <a:buNone/>
            </a:pPr>
            <a:fld id="{9A0DB2DC-4C9A-4742-B13C-FB6460FD3503}" type="slidenum">
              <a:rPr lang="zh-CN" altLang="en-US" dirty="0"/>
            </a:fld>
            <a:endParaRPr lang="zh-CN" altLang="en-US" dirty="0"/>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Lst>
  <p:transition/>
  <p:hf sldNum="0" hdr="0" ftr="0"/>
  <p:txStyles>
    <p:titleStyle>
      <a:lvl1pPr algn="ctr" rtl="0" eaLnBrk="0" fontAlgn="base" hangingPunct="0">
        <a:spcBef>
          <a:spcPct val="0"/>
        </a:spcBef>
        <a:spcAft>
          <a:spcPct val="0"/>
        </a:spcAft>
        <a:defRPr sz="4400" kern="1200">
          <a:solidFill>
            <a:srgbClr val="FF0000"/>
          </a:solidFill>
          <a:latin typeface="+mj-lt"/>
          <a:ea typeface="+mj-ea"/>
          <a:cs typeface="+mj-cs"/>
        </a:defRPr>
      </a:lvl1pPr>
      <a:lvl2pPr algn="ctr" rtl="0" eaLnBrk="0" fontAlgn="base" hangingPunct="0">
        <a:spcBef>
          <a:spcPct val="0"/>
        </a:spcBef>
        <a:spcAft>
          <a:spcPct val="0"/>
        </a:spcAft>
        <a:defRPr sz="4400">
          <a:solidFill>
            <a:srgbClr val="FF0000"/>
          </a:solidFill>
          <a:latin typeface="Times New Roman" panose="02020603050405020304" pitchFamily="18" charset="0"/>
        </a:defRPr>
      </a:lvl2pPr>
      <a:lvl3pPr algn="ctr" rtl="0" eaLnBrk="0" fontAlgn="base" hangingPunct="0">
        <a:spcBef>
          <a:spcPct val="0"/>
        </a:spcBef>
        <a:spcAft>
          <a:spcPct val="0"/>
        </a:spcAft>
        <a:defRPr sz="4400">
          <a:solidFill>
            <a:srgbClr val="FF0000"/>
          </a:solidFill>
          <a:latin typeface="Times New Roman" panose="02020603050405020304" pitchFamily="18" charset="0"/>
        </a:defRPr>
      </a:lvl3pPr>
      <a:lvl4pPr algn="ctr" rtl="0" eaLnBrk="0" fontAlgn="base" hangingPunct="0">
        <a:spcBef>
          <a:spcPct val="0"/>
        </a:spcBef>
        <a:spcAft>
          <a:spcPct val="0"/>
        </a:spcAft>
        <a:defRPr sz="4400">
          <a:solidFill>
            <a:srgbClr val="FF0000"/>
          </a:solidFill>
          <a:latin typeface="Times New Roman" panose="02020603050405020304" pitchFamily="18" charset="0"/>
        </a:defRPr>
      </a:lvl4pPr>
      <a:lvl5pPr algn="ctr" rtl="0" eaLnBrk="0" fontAlgn="base" hangingPunct="0">
        <a:spcBef>
          <a:spcPct val="0"/>
        </a:spcBef>
        <a:spcAft>
          <a:spcPct val="0"/>
        </a:spcAft>
        <a:defRPr sz="4400">
          <a:solidFill>
            <a:srgbClr val="FF0000"/>
          </a:solidFill>
          <a:latin typeface="Times New Roman" panose="02020603050405020304" pitchFamily="18" charset="0"/>
        </a:defRPr>
      </a:lvl5pPr>
      <a:lvl6pPr marL="457200" algn="ctr" rtl="0" fontAlgn="base">
        <a:spcBef>
          <a:spcPct val="0"/>
        </a:spcBef>
        <a:spcAft>
          <a:spcPct val="0"/>
        </a:spcAft>
        <a:defRPr sz="4400">
          <a:solidFill>
            <a:srgbClr val="FF0000"/>
          </a:solidFill>
          <a:latin typeface="Times New Roman" panose="02020603050405020304" pitchFamily="18" charset="0"/>
        </a:defRPr>
      </a:lvl6pPr>
      <a:lvl7pPr marL="914400" algn="ctr" rtl="0" fontAlgn="base">
        <a:spcBef>
          <a:spcPct val="0"/>
        </a:spcBef>
        <a:spcAft>
          <a:spcPct val="0"/>
        </a:spcAft>
        <a:defRPr sz="4400">
          <a:solidFill>
            <a:srgbClr val="FF0000"/>
          </a:solidFill>
          <a:latin typeface="Times New Roman" panose="02020603050405020304" pitchFamily="18" charset="0"/>
        </a:defRPr>
      </a:lvl7pPr>
      <a:lvl8pPr marL="1371600" algn="ctr" rtl="0" fontAlgn="base">
        <a:spcBef>
          <a:spcPct val="0"/>
        </a:spcBef>
        <a:spcAft>
          <a:spcPct val="0"/>
        </a:spcAft>
        <a:defRPr sz="4400">
          <a:solidFill>
            <a:srgbClr val="FF0000"/>
          </a:solidFill>
          <a:latin typeface="Times New Roman" panose="02020603050405020304" pitchFamily="18" charset="0"/>
        </a:defRPr>
      </a:lvl8pPr>
      <a:lvl9pPr marL="1828800" algn="ctr" rtl="0" fontAlgn="base">
        <a:spcBef>
          <a:spcPct val="0"/>
        </a:spcBef>
        <a:spcAft>
          <a:spcPct val="0"/>
        </a:spcAft>
        <a:defRPr sz="4400">
          <a:solidFill>
            <a:srgbClr val="FF0000"/>
          </a:solidFill>
          <a:latin typeface="Times New Roman" panose="02020603050405020304" pitchFamily="18" charset="0"/>
        </a:defRPr>
      </a:lvl9pPr>
    </p:titleStyle>
    <p:bodyStyle>
      <a:lvl1pPr marL="609600" indent="-609600" algn="l" rtl="0" eaLnBrk="0" fontAlgn="base" hangingPunct="0">
        <a:spcBef>
          <a:spcPct val="20000"/>
        </a:spcBef>
        <a:spcAft>
          <a:spcPct val="0"/>
        </a:spcAft>
        <a:buClr>
          <a:schemeClr val="accent2"/>
        </a:buClr>
        <a:buAutoNum type="alphaLcParenR"/>
        <a:defRPr sz="2400" kern="1200">
          <a:solidFill>
            <a:schemeClr val="tx1"/>
          </a:solidFill>
          <a:latin typeface="+mn-lt"/>
          <a:ea typeface="+mn-ea"/>
          <a:cs typeface="+mn-cs"/>
        </a:defRPr>
      </a:lvl1pPr>
      <a:lvl2pPr marL="990600" indent="-533400" algn="l" rtl="0" eaLnBrk="0" fontAlgn="base" hangingPunct="0">
        <a:spcBef>
          <a:spcPct val="20000"/>
        </a:spcBef>
        <a:spcAft>
          <a:spcPct val="0"/>
        </a:spcAft>
        <a:buClr>
          <a:schemeClr val="accent2"/>
        </a:buClr>
        <a:buChar char="–"/>
        <a:defRPr sz="2000" kern="1200">
          <a:solidFill>
            <a:schemeClr val="tx1"/>
          </a:solidFill>
          <a:latin typeface="+mn-lt"/>
          <a:ea typeface="+mn-ea"/>
          <a:cs typeface="+mn-cs"/>
        </a:defRPr>
      </a:lvl2pPr>
      <a:lvl3pPr marL="1371600" indent="-457200" algn="l" rtl="0" eaLnBrk="0" fontAlgn="base" hangingPunct="0">
        <a:spcBef>
          <a:spcPct val="20000"/>
        </a:spcBef>
        <a:spcAft>
          <a:spcPct val="0"/>
        </a:spcAft>
        <a:buClr>
          <a:schemeClr val="accent2"/>
        </a:buClr>
        <a:buChar char="•"/>
        <a:defRPr sz="2400" kern="1200">
          <a:solidFill>
            <a:schemeClr val="tx1"/>
          </a:solidFill>
          <a:latin typeface="+mn-lt"/>
          <a:ea typeface="+mn-ea"/>
          <a:cs typeface="+mn-cs"/>
        </a:defRPr>
      </a:lvl3pPr>
      <a:lvl4pPr marL="1752600" indent="-381000" algn="l" rtl="0" eaLnBrk="0" fontAlgn="base" hangingPunct="0">
        <a:spcBef>
          <a:spcPct val="20000"/>
        </a:spcBef>
        <a:spcAft>
          <a:spcPct val="0"/>
        </a:spcAft>
        <a:buClr>
          <a:schemeClr val="accent2"/>
        </a:buClr>
        <a:buChar char="–"/>
        <a:defRPr sz="2000" kern="1200">
          <a:solidFill>
            <a:schemeClr val="tx1"/>
          </a:solidFill>
          <a:latin typeface="+mn-lt"/>
          <a:ea typeface="+mn-ea"/>
          <a:cs typeface="+mn-cs"/>
        </a:defRPr>
      </a:lvl4pPr>
      <a:lvl5pPr marL="2209800" indent="-381000" algn="l" rtl="0" eaLnBrk="0" fontAlgn="base" hangingPunct="0">
        <a:spcBef>
          <a:spcPct val="20000"/>
        </a:spcBef>
        <a:spcAft>
          <a:spcPct val="0"/>
        </a:spcAft>
        <a:buClr>
          <a:schemeClr val="accent2"/>
        </a:buClr>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4.xml"/><Relationship Id="rId1" Type="http://schemas.openxmlformats.org/officeDocument/2006/relationships/image" Target="../media/image4.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4.xml"/><Relationship Id="rId1" Type="http://schemas.openxmlformats.org/officeDocument/2006/relationships/image" Target="../media/image5.jpe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6.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6.xml"/><Relationship Id="rId1"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5.xml.rels><?xml version="1.0" encoding="UTF-8" standalone="yes"?>
<Relationships xmlns="http://schemas.openxmlformats.org/package/2006/relationships"><Relationship Id="rId5" Type="http://schemas.openxmlformats.org/officeDocument/2006/relationships/vmlDrawing" Target="../drawings/vmlDrawing1.vml"/><Relationship Id="rId4" Type="http://schemas.openxmlformats.org/officeDocument/2006/relationships/slideLayout" Target="../slideLayouts/slideLayout26.xml"/><Relationship Id="rId3" Type="http://schemas.openxmlformats.org/officeDocument/2006/relationships/oleObject" Target="../embeddings/oleObject2.bin"/><Relationship Id="rId2" Type="http://schemas.openxmlformats.org/officeDocument/2006/relationships/image" Target="../media/image7.wmf"/><Relationship Id="rId1" Type="http://schemas.openxmlformats.org/officeDocument/2006/relationships/oleObject" Target="../embeddings/oleObject1.bin"/></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4.xml"/><Relationship Id="rId1"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8.xml.rels><?xml version="1.0" encoding="UTF-8" standalone="yes"?>
<Relationships xmlns="http://schemas.openxmlformats.org/package/2006/relationships"><Relationship Id="rId7" Type="http://schemas.openxmlformats.org/officeDocument/2006/relationships/vmlDrawing" Target="../drawings/vmlDrawing2.vml"/><Relationship Id="rId6" Type="http://schemas.openxmlformats.org/officeDocument/2006/relationships/slideLayout" Target="../slideLayouts/slideLayout26.xml"/><Relationship Id="rId5" Type="http://schemas.openxmlformats.org/officeDocument/2006/relationships/oleObject" Target="../embeddings/oleObject4.bin"/><Relationship Id="rId4" Type="http://schemas.openxmlformats.org/officeDocument/2006/relationships/image" Target="../media/image9.png"/><Relationship Id="rId3" Type="http://schemas.openxmlformats.org/officeDocument/2006/relationships/image" Target="../media/image8.jpeg"/><Relationship Id="rId2" Type="http://schemas.openxmlformats.org/officeDocument/2006/relationships/image" Target="../media/image7.wmf"/><Relationship Id="rId1" Type="http://schemas.openxmlformats.org/officeDocument/2006/relationships/oleObject" Target="../embeddings/oleObject3.bin"/></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6.xml"/><Relationship Id="rId1"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4.xml"/><Relationship Id="rId1" Type="http://schemas.openxmlformats.org/officeDocument/2006/relationships/image" Target="../media/image4.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4.xml"/><Relationship Id="rId1" Type="http://schemas.openxmlformats.org/officeDocument/2006/relationships/image" Target="../media/image11.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6.xml"/><Relationship Id="rId1" Type="http://schemas.openxmlformats.org/officeDocument/2006/relationships/image" Target="../media/image12.png"/></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26.xml"/><Relationship Id="rId2" Type="http://schemas.openxmlformats.org/officeDocument/2006/relationships/image" Target="../media/image13.jpeg"/><Relationship Id="rId1" Type="http://schemas.openxmlformats.org/officeDocument/2006/relationships/image" Target="../media/image12.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4.xml"/><Relationship Id="rId1" Type="http://schemas.openxmlformats.org/officeDocument/2006/relationships/image" Target="../media/image14.jpe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4.xml"/><Relationship Id="rId1" Type="http://schemas.openxmlformats.org/officeDocument/2006/relationships/image" Target="../media/image15.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4.xml"/><Relationship Id="rId1" Type="http://schemas.openxmlformats.org/officeDocument/2006/relationships/image" Target="../media/image15.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4.xml"/><Relationship Id="rId1" Type="http://schemas.openxmlformats.org/officeDocument/2006/relationships/image" Target="../media/image4.png"/></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24.xml"/><Relationship Id="rId2" Type="http://schemas.openxmlformats.org/officeDocument/2006/relationships/image" Target="../media/image16.png"/><Relationship Id="rId1" Type="http://schemas.openxmlformats.org/officeDocument/2006/relationships/image" Target="../media/image4.png"/></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24.xml"/><Relationship Id="rId2" Type="http://schemas.openxmlformats.org/officeDocument/2006/relationships/image" Target="../media/image17.png"/><Relationship Id="rId1" Type="http://schemas.openxmlformats.org/officeDocument/2006/relationships/image" Target="../media/image4.png"/></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2.xml"/><Relationship Id="rId2" Type="http://schemas.openxmlformats.org/officeDocument/2006/relationships/image" Target="../media/image3.wmf"/><Relationship Id="rId1" Type="http://schemas.openxmlformats.org/officeDocument/2006/relationships/image" Target="../media/image2.wmf"/></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24.xml"/><Relationship Id="rId1" Type="http://schemas.openxmlformats.org/officeDocument/2006/relationships/image" Target="../media/image18.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4.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4.xml"/><Relationship Id="rId1" Type="http://schemas.openxmlformats.org/officeDocument/2006/relationships/image" Target="../media/image19.GIF"/></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29.xml"/><Relationship Id="rId1" Type="http://schemas.openxmlformats.org/officeDocument/2006/relationships/image" Target="../media/image20.jpe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29.xml"/><Relationship Id="rId1" Type="http://schemas.openxmlformats.org/officeDocument/2006/relationships/image" Target="../media/image20.jpeg"/></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26.xml"/><Relationship Id="rId1" Type="http://schemas.openxmlformats.org/officeDocument/2006/relationships/image" Target="../media/image21.jpe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4.xml"/><Relationship Id="rId1" Type="http://schemas.openxmlformats.org/officeDocument/2006/relationships/image" Target="../media/image4.png"/></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4.xml"/><Relationship Id="rId1" Type="http://schemas.openxmlformats.org/officeDocument/2006/relationships/image" Target="../media/image4.png"/></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29.xml"/><Relationship Id="rId1" Type="http://schemas.openxmlformats.org/officeDocument/2006/relationships/image" Target="../media/image20.jpe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4.xml"/></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29.xml"/><Relationship Id="rId1" Type="http://schemas.openxmlformats.org/officeDocument/2006/relationships/image" Target="../media/image20.jpe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4.xml"/><Relationship Id="rId1" Type="http://schemas.openxmlformats.org/officeDocument/2006/relationships/image" Target="../media/image4.png"/></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4.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4.xml"/></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4.xml"/><Relationship Id="rId1" Type="http://schemas.openxmlformats.org/officeDocument/2006/relationships/image" Target="../media/image4.png"/></Relationships>
</file>

<file path=ppt/slides/_rels/slide53.xml.rels><?xml version="1.0" encoding="UTF-8" standalone="yes"?>
<Relationships xmlns="http://schemas.openxmlformats.org/package/2006/relationships"><Relationship Id="rId2" Type="http://schemas.openxmlformats.org/officeDocument/2006/relationships/slideLayout" Target="../slideLayouts/slideLayout24.xml"/><Relationship Id="rId1" Type="http://schemas.openxmlformats.org/officeDocument/2006/relationships/image" Target="../media/image4.png"/></Relationships>
</file>

<file path=ppt/slides/_rels/slide54.xml.rels><?xml version="1.0" encoding="UTF-8" standalone="yes"?>
<Relationships xmlns="http://schemas.openxmlformats.org/package/2006/relationships"><Relationship Id="rId2" Type="http://schemas.openxmlformats.org/officeDocument/2006/relationships/slideLayout" Target="../slideLayouts/slideLayout24.xml"/><Relationship Id="rId1" Type="http://schemas.openxmlformats.org/officeDocument/2006/relationships/image" Target="../media/image22.jpe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7.xml.rels><?xml version="1.0" encoding="UTF-8" standalone="yes"?>
<Relationships xmlns="http://schemas.openxmlformats.org/package/2006/relationships"><Relationship Id="rId2" Type="http://schemas.openxmlformats.org/officeDocument/2006/relationships/slideLayout" Target="../slideLayouts/slideLayout24.xml"/><Relationship Id="rId1" Type="http://schemas.openxmlformats.org/officeDocument/2006/relationships/image" Target="../media/image23.jpeg"/></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4.xml"/><Relationship Id="rId1" Type="http://schemas.openxmlformats.org/officeDocument/2006/relationships/image" Target="../media/image4.png"/></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4.xml"/><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4.xml"/><Relationship Id="rId1" Type="http://schemas.openxmlformats.org/officeDocument/2006/relationships/image" Target="../media/image4.png"/></Relationships>
</file>

<file path=ppt/slides/_rels/slide60.xml.rels><?xml version="1.0" encoding="UTF-8" standalone="yes"?>
<Relationships xmlns="http://schemas.openxmlformats.org/package/2006/relationships"><Relationship Id="rId2" Type="http://schemas.openxmlformats.org/officeDocument/2006/relationships/slideLayout" Target="../slideLayouts/slideLayout24.xml"/><Relationship Id="rId1" Type="http://schemas.openxmlformats.org/officeDocument/2006/relationships/image" Target="../media/image4.png"/></Relationships>
</file>

<file path=ppt/slides/_rels/slide61.xml.rels><?xml version="1.0" encoding="UTF-8" standalone="yes"?>
<Relationships xmlns="http://schemas.openxmlformats.org/package/2006/relationships"><Relationship Id="rId3" Type="http://schemas.openxmlformats.org/officeDocument/2006/relationships/slideLayout" Target="../slideLayouts/slideLayout24.xml"/><Relationship Id="rId2" Type="http://schemas.openxmlformats.org/officeDocument/2006/relationships/image" Target="../media/image25.png"/><Relationship Id="rId1" Type="http://schemas.openxmlformats.org/officeDocument/2006/relationships/image" Target="../media/image24.jpe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7.xml.rels><?xml version="1.0" encoding="UTF-8" standalone="yes"?>
<Relationships xmlns="http://schemas.openxmlformats.org/package/2006/relationships"><Relationship Id="rId2" Type="http://schemas.openxmlformats.org/officeDocument/2006/relationships/slideLayout" Target="../slideLayouts/slideLayout29.xml"/><Relationship Id="rId1" Type="http://schemas.openxmlformats.org/officeDocument/2006/relationships/image" Target="../media/image20.jpe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1.xml.rels><?xml version="1.0" encoding="UTF-8" standalone="yes"?>
<Relationships xmlns="http://schemas.openxmlformats.org/package/2006/relationships"><Relationship Id="rId2" Type="http://schemas.openxmlformats.org/officeDocument/2006/relationships/slideLayout" Target="../slideLayouts/slideLayout24.xml"/><Relationship Id="rId1" Type="http://schemas.openxmlformats.org/officeDocument/2006/relationships/image" Target="../media/image26.jpe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4" name="Rectangle 2"/>
          <p:cNvSpPr>
            <a:spLocks noGrp="1"/>
          </p:cNvSpPr>
          <p:nvPr>
            <p:ph type="ctrTitle"/>
          </p:nvPr>
        </p:nvSpPr>
        <p:spPr>
          <a:xfrm>
            <a:off x="769938" y="2630488"/>
            <a:ext cx="7772400" cy="1603375"/>
          </a:xfrm>
        </p:spPr>
        <p:txBody>
          <a:bodyPr vert="horz" wrap="square" lIns="91440" tIns="45720" rIns="91440" bIns="45720" anchor="b" anchorCtr="0"/>
          <a:p>
            <a:pPr eaLnBrk="1" hangingPunct="1">
              <a:buClrTx/>
              <a:buSzTx/>
              <a:buFontTx/>
            </a:pPr>
            <a:r>
              <a:rPr lang="en-US" altLang="zh-CN" sz="4800" b="1" kern="1200" dirty="0">
                <a:solidFill>
                  <a:schemeClr val="tx1"/>
                </a:solidFill>
                <a:latin typeface="+mj-lt"/>
                <a:ea typeface="+mj-ea"/>
                <a:cs typeface="+mj-cs"/>
              </a:rPr>
              <a:t>The Transport Layer</a:t>
            </a:r>
            <a:br>
              <a:rPr lang="en-US" altLang="zh-CN" sz="4800" b="1" kern="1200" dirty="0">
                <a:solidFill>
                  <a:schemeClr val="tx1"/>
                </a:solidFill>
                <a:latin typeface="+mj-lt"/>
                <a:ea typeface="+mj-ea"/>
                <a:cs typeface="+mj-cs"/>
              </a:rPr>
            </a:br>
            <a:r>
              <a:rPr lang="zh-CN" altLang="en-US" sz="4800" b="1" kern="1200" dirty="0">
                <a:solidFill>
                  <a:schemeClr val="tx1"/>
                </a:solidFill>
                <a:latin typeface="黑体" panose="02010609060101010101" pitchFamily="49" charset="-122"/>
                <a:ea typeface="黑体" panose="02010609060101010101" pitchFamily="49" charset="-122"/>
                <a:cs typeface="+mj-cs"/>
              </a:rPr>
              <a:t>传输层</a:t>
            </a:r>
            <a:endParaRPr lang="zh-CN" altLang="en-US" sz="4800" b="1" kern="1200" dirty="0">
              <a:solidFill>
                <a:schemeClr val="tx1"/>
              </a:solidFill>
              <a:latin typeface="黑体" panose="02010609060101010101" pitchFamily="49" charset="-122"/>
              <a:ea typeface="黑体" panose="02010609060101010101" pitchFamily="49" charset="-122"/>
              <a:cs typeface="+mj-cs"/>
            </a:endParaRPr>
          </a:p>
        </p:txBody>
      </p:sp>
      <p:sp>
        <p:nvSpPr>
          <p:cNvPr id="18435" name="Rectangle 3"/>
          <p:cNvSpPr>
            <a:spLocks noGrp="1"/>
          </p:cNvSpPr>
          <p:nvPr>
            <p:ph type="subTitle" idx="1"/>
          </p:nvPr>
        </p:nvSpPr>
        <p:spPr>
          <a:xfrm>
            <a:off x="769938" y="1592263"/>
            <a:ext cx="6400800" cy="763587"/>
          </a:xfrm>
        </p:spPr>
        <p:txBody>
          <a:bodyPr vert="horz" wrap="square" lIns="91440" tIns="45720" rIns="91440" bIns="45720" anchor="t" anchorCtr="0"/>
          <a:p>
            <a:pPr eaLnBrk="1" hangingPunct="1">
              <a:buSzTx/>
              <a:buFontTx/>
            </a:pPr>
            <a:r>
              <a:rPr lang="en-US" altLang="zh-CN" sz="3600" b="1" kern="1200" dirty="0">
                <a:solidFill>
                  <a:srgbClr val="990033"/>
                </a:solidFill>
                <a:latin typeface="+mn-lt"/>
                <a:ea typeface="+mn-ea"/>
                <a:cs typeface="+mn-cs"/>
              </a:rPr>
              <a:t>Chapter 6</a:t>
            </a:r>
            <a:endParaRPr lang="en-US" altLang="zh-CN" sz="3600" b="1" kern="1200" dirty="0">
              <a:solidFill>
                <a:srgbClr val="990033"/>
              </a:solidFill>
              <a:latin typeface="+mn-lt"/>
              <a:ea typeface="+mn-ea"/>
              <a:cs typeface="+mn-cs"/>
            </a:endParaRPr>
          </a:p>
        </p:txBody>
      </p:sp>
    </p:spTree>
  </p:cSld>
  <p:clrMapOvr>
    <a:masterClrMapping/>
  </p:clrMapOvr>
  <p:transition>
    <p:zoom/>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日期占位符 3"/>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BAB663F0-B88A-46D7-8040-CFE7535959A1}" type="datetime4">
              <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5" name="页脚占位符 4"/>
          <p:cNvSpPr txBox="1">
            <a:spLocks noGrp="1"/>
          </p:cNvSpPr>
          <p:nvPr>
            <p:ph type="ftr" sz="quarter" idx="11"/>
          </p:nvPr>
        </p:nvSpPr>
        <p:spPr bwMode="auto"/>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The Transport Layer</a:t>
            </a: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27652" name="灯片编号占位符 5"/>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20204" pitchFamily="34" charset="0"/>
                <a:ea typeface="+mn-ea"/>
                <a:cs typeface="+mn-cs"/>
              </a:defRPr>
            </a:lvl5pPr>
          </a:lstStyle>
          <a:p>
            <a:pPr lvl="0" algn="r" eaLnBrk="1" hangingPunct="1"/>
            <a:fld id="{9A0DB2DC-4C9A-4742-B13C-FB6460FD3503}" type="slidenum">
              <a:rPr lang="zh-CN" altLang="en-US" sz="1400" b="0" dirty="0">
                <a:latin typeface="Times New Roman" panose="02020603050405020304" pitchFamily="18" charset="0"/>
                <a:ea typeface="宋体" panose="02010600030101010101" pitchFamily="2" charset="-122"/>
              </a:rPr>
            </a:fld>
            <a:endParaRPr lang="zh-CN" altLang="en-US" sz="1400" b="0" dirty="0">
              <a:latin typeface="Times New Roman" panose="02020603050405020304" pitchFamily="18" charset="0"/>
              <a:ea typeface="宋体" panose="02010600030101010101" pitchFamily="2" charset="-122"/>
            </a:endParaRPr>
          </a:p>
        </p:txBody>
      </p:sp>
      <p:sp>
        <p:nvSpPr>
          <p:cNvPr id="27653" name="Rectangle 2"/>
          <p:cNvSpPr>
            <a:spLocks noGrp="1"/>
          </p:cNvSpPr>
          <p:nvPr>
            <p:ph idx="1"/>
          </p:nvPr>
        </p:nvSpPr>
        <p:spPr>
          <a:xfrm>
            <a:off x="357188" y="1165225"/>
            <a:ext cx="8480425" cy="5083175"/>
          </a:xfrm>
          <a:solidFill>
            <a:schemeClr val="bg1">
              <a:alpha val="100000"/>
            </a:schemeClr>
          </a:solidFill>
        </p:spPr>
        <p:txBody>
          <a:bodyPr vert="horz" wrap="square" lIns="91440" tIns="45720" rIns="91440" bIns="45720" anchor="t" anchorCtr="0"/>
          <a:p>
            <a:pPr eaLnBrk="1" hangingPunct="1">
              <a:spcBef>
                <a:spcPct val="15000"/>
              </a:spcBef>
              <a:spcAft>
                <a:spcPct val="15000"/>
              </a:spcAft>
              <a:buFontTx/>
              <a:buBlip>
                <a:blip r:embed="rId1"/>
              </a:buBlip>
            </a:pPr>
            <a:r>
              <a:rPr lang="en-US" altLang="zh-CN" sz="3200" b="1" dirty="0">
                <a:ea typeface="宋体" panose="02010600030101010101" pitchFamily="2" charset="-122"/>
              </a:rPr>
              <a:t>Converting an unreliable connection into a  reliable connection is basically the same problem we have considered at the data link layer, and essentially the same solution is used:</a:t>
            </a:r>
            <a:endParaRPr lang="en-US" altLang="zh-CN" sz="3200" b="1" dirty="0">
              <a:ea typeface="宋体" panose="02010600030101010101" pitchFamily="2" charset="-122"/>
            </a:endParaRPr>
          </a:p>
          <a:p>
            <a:pPr lvl="1" eaLnBrk="1" hangingPunct="1">
              <a:spcBef>
                <a:spcPct val="15000"/>
              </a:spcBef>
              <a:spcAft>
                <a:spcPct val="15000"/>
              </a:spcAft>
              <a:buFont typeface="Wingdings" panose="05000000000000000000" pitchFamily="2" charset="2"/>
              <a:buChar char="@"/>
            </a:pPr>
            <a:r>
              <a:rPr lang="en-US" altLang="zh-CN" sz="2400" b="1" dirty="0">
                <a:ea typeface="宋体" panose="02010600030101010101" pitchFamily="2" charset="-122"/>
              </a:rPr>
              <a:t>TCP numbers each segment and uses an</a:t>
            </a:r>
            <a:r>
              <a:rPr lang="en-US" altLang="zh-CN" sz="2400" b="1" dirty="0">
                <a:solidFill>
                  <a:srgbClr val="FF0000"/>
                </a:solidFill>
                <a:ea typeface="宋体" panose="02010600030101010101" pitchFamily="2" charset="-122"/>
              </a:rPr>
              <a:t> ARQ</a:t>
            </a:r>
            <a:r>
              <a:rPr lang="zh-CN" altLang="en-US" sz="2400" b="1" dirty="0">
                <a:ea typeface="宋体" panose="02010600030101010101" pitchFamily="2" charset="-122"/>
              </a:rPr>
              <a:t>（自动重发</a:t>
            </a:r>
            <a:r>
              <a:rPr lang="zh-CN" altLang="en-US" sz="2400" b="1" dirty="0">
                <a:ea typeface="宋体" panose="02010600030101010101" pitchFamily="2" charset="-122"/>
              </a:rPr>
              <a:t>请求）</a:t>
            </a:r>
            <a:r>
              <a:rPr lang="en-US" altLang="zh-CN" sz="2400" b="1" dirty="0">
                <a:ea typeface="宋体" panose="02010600030101010101" pitchFamily="2" charset="-122"/>
              </a:rPr>
              <a:t> protocol to recover lost segments.  </a:t>
            </a:r>
            <a:endParaRPr lang="en-US" altLang="zh-CN" sz="2400" b="1" dirty="0">
              <a:ea typeface="宋体" panose="02010600030101010101" pitchFamily="2" charset="-122"/>
            </a:endParaRPr>
          </a:p>
          <a:p>
            <a:pPr lvl="1" eaLnBrk="1" hangingPunct="1">
              <a:spcBef>
                <a:spcPct val="15000"/>
              </a:spcBef>
              <a:spcAft>
                <a:spcPct val="15000"/>
              </a:spcAft>
              <a:buFont typeface="Wingdings" panose="05000000000000000000" pitchFamily="2" charset="2"/>
              <a:buChar char="@"/>
            </a:pPr>
            <a:r>
              <a:rPr lang="en-US" altLang="zh-CN" sz="2400" b="1" dirty="0">
                <a:ea typeface="宋体" panose="02010600030101010101" pitchFamily="2" charset="-122"/>
              </a:rPr>
              <a:t>The </a:t>
            </a:r>
            <a:r>
              <a:rPr lang="en-US" altLang="zh-CN" sz="2400" b="1" dirty="0">
                <a:solidFill>
                  <a:srgbClr val="FF0000"/>
                </a:solidFill>
                <a:ea typeface="宋体" panose="02010600030101010101" pitchFamily="2" charset="-122"/>
              </a:rPr>
              <a:t>sliding window protocol </a:t>
            </a:r>
            <a:r>
              <a:rPr lang="en-US" altLang="zh-CN" sz="2400" b="1" dirty="0">
                <a:ea typeface="宋体" panose="02010600030101010101" pitchFamily="2" charset="-122"/>
              </a:rPr>
              <a:t>is used for flow control</a:t>
            </a:r>
            <a:r>
              <a:rPr lang="zh-CN" altLang="en-US" sz="2400" b="1" dirty="0">
                <a:ea typeface="黑体" panose="02010609060101010101" pitchFamily="49" charset="-122"/>
              </a:rPr>
              <a:t>使用滑动窗口协议进行流量控制</a:t>
            </a:r>
            <a:r>
              <a:rPr lang="en-US" altLang="zh-CN" sz="2400" b="1" dirty="0">
                <a:ea typeface="宋体" panose="02010600030101010101" pitchFamily="2" charset="-122"/>
              </a:rPr>
              <a:t>.</a:t>
            </a:r>
            <a:endParaRPr lang="en-US" altLang="zh-CN" sz="2400" b="1" dirty="0">
              <a:ea typeface="宋体" panose="02010600030101010101" pitchFamily="2" charset="-122"/>
            </a:endParaRPr>
          </a:p>
          <a:p>
            <a:pPr lvl="1" eaLnBrk="1" hangingPunct="1">
              <a:spcBef>
                <a:spcPct val="15000"/>
              </a:spcBef>
              <a:spcAft>
                <a:spcPct val="15000"/>
              </a:spcAft>
              <a:buFont typeface="Wingdings" panose="05000000000000000000" pitchFamily="2" charset="2"/>
              <a:buChar char="@"/>
            </a:pPr>
            <a:r>
              <a:rPr lang="en-US" altLang="zh-CN" sz="2400" b="1" dirty="0">
                <a:ea typeface="宋体" panose="02010600030101010101" pitchFamily="2" charset="-122"/>
              </a:rPr>
              <a:t>Some versions of TCP implement </a:t>
            </a:r>
            <a:r>
              <a:rPr lang="en-US" altLang="zh-CN" sz="2400" b="1" i="1" dirty="0">
                <a:ea typeface="宋体" panose="02010600030101010101" pitchFamily="2" charset="-122"/>
              </a:rPr>
              <a:t>Go Back N</a:t>
            </a:r>
            <a:r>
              <a:rPr lang="en-US" altLang="zh-CN" sz="2400" b="1" dirty="0">
                <a:ea typeface="宋体" panose="02010600030101010101" pitchFamily="2" charset="-122"/>
              </a:rPr>
              <a:t> and other versions implement </a:t>
            </a:r>
            <a:r>
              <a:rPr lang="en-US" altLang="zh-CN" sz="2400" b="1" i="1" dirty="0">
                <a:ea typeface="宋体" panose="02010600030101010101" pitchFamily="2" charset="-122"/>
              </a:rPr>
              <a:t>Selective Repeat</a:t>
            </a:r>
            <a:r>
              <a:rPr lang="en-US" altLang="zh-CN" sz="2400" b="1" dirty="0">
                <a:ea typeface="宋体" panose="02010600030101010101" pitchFamily="2" charset="-122"/>
              </a:rPr>
              <a:t>.  </a:t>
            </a:r>
            <a:endParaRPr lang="zh-CN" altLang="en-US" sz="2400" b="1" dirty="0">
              <a:ea typeface="宋体" panose="02010600030101010101" pitchFamily="2" charset="-122"/>
            </a:endParaRPr>
          </a:p>
        </p:txBody>
      </p:sp>
      <p:sp>
        <p:nvSpPr>
          <p:cNvPr id="27654" name="Rectangle 3"/>
          <p:cNvSpPr>
            <a:spLocks noGrp="1"/>
          </p:cNvSpPr>
          <p:nvPr>
            <p:ph type="title"/>
          </p:nvPr>
        </p:nvSpPr>
        <p:spPr>
          <a:xfrm>
            <a:off x="0" y="0"/>
            <a:ext cx="9144000" cy="989013"/>
          </a:xfrm>
          <a:solidFill>
            <a:schemeClr val="hlink">
              <a:alpha val="100000"/>
            </a:schemeClr>
          </a:solidFill>
        </p:spPr>
        <p:txBody>
          <a:bodyPr vert="horz" wrap="square" lIns="91440" tIns="45720" rIns="91440" bIns="45720" anchor="ctr" anchorCtr="0"/>
          <a:p>
            <a:pPr eaLnBrk="1" hangingPunct="1"/>
            <a:r>
              <a:rPr lang="en-US" altLang="zh-CN" sz="4000" b="1" dirty="0">
                <a:solidFill>
                  <a:schemeClr val="tx1"/>
                </a:solidFill>
                <a:ea typeface="宋体" panose="02010600030101010101" pitchFamily="2" charset="-122"/>
              </a:rPr>
              <a:t>Introduction to TCP </a:t>
            </a:r>
            <a:endParaRPr lang="en-US" altLang="zh-CN" sz="4000" b="1" dirty="0">
              <a:solidFill>
                <a:schemeClr val="tx1"/>
              </a:solidFill>
              <a:ea typeface="宋体" panose="02010600030101010101" pitchFamily="2" charset="-122"/>
            </a:endParaRP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日期占位符 3"/>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1886E4E0-3CC4-4F19-9642-F0A7ACA28C53}" type="datetime4">
              <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8" name="页脚占位符 4"/>
          <p:cNvSpPr txBox="1">
            <a:spLocks noGrp="1"/>
          </p:cNvSpPr>
          <p:nvPr>
            <p:ph type="ftr" sz="quarter" idx="11"/>
          </p:nvPr>
        </p:nvSpPr>
        <p:spPr bwMode="auto"/>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The Transport Layer</a:t>
            </a: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34820" name="灯片编号占位符 5"/>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20204" pitchFamily="34" charset="0"/>
                <a:ea typeface="+mn-ea"/>
                <a:cs typeface="+mn-cs"/>
              </a:defRPr>
            </a:lvl5pPr>
          </a:lstStyle>
          <a:p>
            <a:pPr lvl="0" algn="r" eaLnBrk="1" hangingPunct="1"/>
            <a:fld id="{9A0DB2DC-4C9A-4742-B13C-FB6460FD3503}" type="slidenum">
              <a:rPr lang="zh-CN" altLang="en-US" sz="1400" b="0" dirty="0">
                <a:latin typeface="Times New Roman" panose="02020603050405020304" pitchFamily="18" charset="0"/>
                <a:ea typeface="宋体" panose="02010600030101010101" pitchFamily="2" charset="-122"/>
              </a:rPr>
            </a:fld>
            <a:endParaRPr lang="zh-CN" altLang="en-US" sz="1400" b="0" dirty="0">
              <a:latin typeface="Times New Roman" panose="02020603050405020304" pitchFamily="18" charset="0"/>
              <a:ea typeface="宋体" panose="02010600030101010101" pitchFamily="2" charset="-122"/>
            </a:endParaRPr>
          </a:p>
        </p:txBody>
      </p:sp>
      <p:sp>
        <p:nvSpPr>
          <p:cNvPr id="34821" name="Rectangle 3"/>
          <p:cNvSpPr>
            <a:spLocks noGrp="1"/>
          </p:cNvSpPr>
          <p:nvPr>
            <p:ph idx="1"/>
          </p:nvPr>
        </p:nvSpPr>
        <p:spPr>
          <a:xfrm>
            <a:off x="217488" y="1374775"/>
            <a:ext cx="8643937" cy="1760538"/>
          </a:xfrm>
          <a:solidFill>
            <a:schemeClr val="bg1">
              <a:alpha val="100000"/>
            </a:schemeClr>
          </a:solidFill>
        </p:spPr>
        <p:txBody>
          <a:bodyPr vert="horz" wrap="square" lIns="91440" tIns="45720" rIns="91440" bIns="45720" anchor="t" anchorCtr="0"/>
          <a:p>
            <a:pPr eaLnBrk="1" hangingPunct="1">
              <a:lnSpc>
                <a:spcPct val="110000"/>
              </a:lnSpc>
              <a:spcAft>
                <a:spcPct val="20000"/>
              </a:spcAft>
              <a:buFont typeface="Wingdings" panose="05000000000000000000" pitchFamily="2" charset="2"/>
              <a:buChar char="l"/>
            </a:pPr>
            <a:r>
              <a:rPr lang="en-US" altLang="zh-CN" sz="3200" b="1" dirty="0">
                <a:ea typeface="宋体" panose="02010600030101010101" pitchFamily="2" charset="-122"/>
              </a:rPr>
              <a:t>A TCP TPDU is called a segment, consisting of (minimal) 20-byte header. </a:t>
            </a:r>
            <a:endParaRPr lang="en-US" altLang="zh-CN" sz="3200" b="1" dirty="0">
              <a:ea typeface="宋体" panose="02010600030101010101" pitchFamily="2" charset="-122"/>
            </a:endParaRPr>
          </a:p>
        </p:txBody>
      </p:sp>
      <p:pic>
        <p:nvPicPr>
          <p:cNvPr id="34822" name="Picture 5" descr="6-29"/>
          <p:cNvPicPr>
            <a:picLocks noChangeAspect="1"/>
          </p:cNvPicPr>
          <p:nvPr/>
        </p:nvPicPr>
        <p:blipFill>
          <a:blip r:embed="rId1"/>
          <a:stretch>
            <a:fillRect/>
          </a:stretch>
        </p:blipFill>
        <p:spPr>
          <a:xfrm>
            <a:off x="1779905" y="3082925"/>
            <a:ext cx="6058535" cy="3165475"/>
          </a:xfrm>
          <a:prstGeom prst="rect">
            <a:avLst/>
          </a:prstGeom>
          <a:noFill/>
          <a:ln w="9525">
            <a:noFill/>
          </a:ln>
        </p:spPr>
      </p:pic>
      <p:sp>
        <p:nvSpPr>
          <p:cNvPr id="34823" name="AutoShape 6"/>
          <p:cNvSpPr/>
          <p:nvPr/>
        </p:nvSpPr>
        <p:spPr>
          <a:xfrm>
            <a:off x="1600518" y="3521075"/>
            <a:ext cx="223837" cy="1954213"/>
          </a:xfrm>
          <a:prstGeom prst="leftBrace">
            <a:avLst>
              <a:gd name="adj1" fmla="val 76998"/>
              <a:gd name="adj2" fmla="val 50000"/>
            </a:avLst>
          </a:prstGeom>
          <a:noFill/>
          <a:ln w="9525" cap="flat" cmpd="sng">
            <a:solidFill>
              <a:schemeClr val="tx1"/>
            </a:solidFill>
            <a:prstDash val="solid"/>
            <a:headEnd type="none" w="med" len="med"/>
            <a:tailEnd type="none" w="med" len="med"/>
          </a:ln>
        </p:spPr>
        <p:txBody>
          <a:bodyPr wrap="none" anchor="ctr" anchorCtr="0"/>
          <a:p>
            <a:pPr eaLnBrk="1" hangingPunct="1"/>
            <a:endParaRPr lang="zh-CN" altLang="en-US" dirty="0">
              <a:latin typeface="Arial" panose="020B0604020202020204" pitchFamily="34" charset="0"/>
              <a:ea typeface="宋体" panose="02010600030101010101" pitchFamily="2" charset="-122"/>
            </a:endParaRPr>
          </a:p>
        </p:txBody>
      </p:sp>
      <p:sp>
        <p:nvSpPr>
          <p:cNvPr id="34824" name="Text Box 7"/>
          <p:cNvSpPr txBox="1"/>
          <p:nvPr/>
        </p:nvSpPr>
        <p:spPr>
          <a:xfrm rot="-5400000">
            <a:off x="931545" y="4322128"/>
            <a:ext cx="1046480" cy="368300"/>
          </a:xfrm>
          <a:prstGeom prst="rect">
            <a:avLst/>
          </a:prstGeom>
          <a:noFill/>
          <a:ln w="9525">
            <a:noFill/>
          </a:ln>
        </p:spPr>
        <p:txBody>
          <a:bodyPr wrap="none">
            <a:spAutoFit/>
          </a:bodyPr>
          <a:p>
            <a:pPr algn="ctr" eaLnBrk="1" hangingPunct="1"/>
            <a:r>
              <a:rPr lang="en-US" altLang="zh-CN" sz="1800" b="0" dirty="0">
                <a:solidFill>
                  <a:srgbClr val="FF0000"/>
                </a:solidFill>
                <a:latin typeface="Arial" panose="020B0604020202020204" pitchFamily="34" charset="0"/>
                <a:ea typeface="宋体" panose="02010600030101010101" pitchFamily="2" charset="-122"/>
              </a:rPr>
              <a:t>20 bytes</a:t>
            </a:r>
            <a:endParaRPr lang="en-US" altLang="zh-CN" sz="1800" b="0" dirty="0">
              <a:solidFill>
                <a:srgbClr val="FF0000"/>
              </a:solidFill>
              <a:latin typeface="Arial" panose="020B0604020202020204" pitchFamily="34" charset="0"/>
              <a:ea typeface="宋体" panose="02010600030101010101" pitchFamily="2" charset="-122"/>
            </a:endParaRPr>
          </a:p>
        </p:txBody>
      </p:sp>
      <p:sp>
        <p:nvSpPr>
          <p:cNvPr id="34825" name="Rectangle 8"/>
          <p:cNvSpPr/>
          <p:nvPr/>
        </p:nvSpPr>
        <p:spPr>
          <a:xfrm>
            <a:off x="0" y="0"/>
            <a:ext cx="9144000" cy="989013"/>
          </a:xfrm>
          <a:prstGeom prst="rect">
            <a:avLst/>
          </a:prstGeom>
          <a:solidFill>
            <a:schemeClr val="hlink"/>
          </a:solidFill>
          <a:ln w="9525">
            <a:noFill/>
          </a:ln>
        </p:spPr>
        <p:txBody>
          <a:bodyPr anchor="ctr" anchorCtr="0"/>
          <a:p>
            <a:pPr algn="ctr" eaLnBrk="1" hangingPunct="1"/>
            <a:r>
              <a:rPr lang="en-US" altLang="zh-CN" sz="4000" dirty="0">
                <a:latin typeface="Times New Roman" panose="02020603050405020304" pitchFamily="18" charset="0"/>
                <a:ea typeface="宋体" panose="02010600030101010101" pitchFamily="2" charset="-122"/>
              </a:rPr>
              <a:t>The TCP Service Model</a:t>
            </a:r>
            <a:endParaRPr lang="en-US" altLang="zh-CN" sz="4000" dirty="0">
              <a:latin typeface="Times New Roman" panose="02020603050405020304" pitchFamily="18" charset="0"/>
              <a:ea typeface="宋体" panose="02010600030101010101" pitchFamily="2" charset="-122"/>
            </a:endParaRP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Rectangle 4"/>
          <p:cNvSpPr>
            <a:spLocks noChangeArrowheads="1"/>
          </p:cNvSpPr>
          <p:nvPr/>
        </p:nvSpPr>
        <p:spPr bwMode="auto">
          <a:xfrm>
            <a:off x="3324055" y="2027297"/>
            <a:ext cx="2963465" cy="3618309"/>
          </a:xfrm>
          <a:prstGeom prst="rect">
            <a:avLst/>
          </a:prstGeom>
          <a:solidFill>
            <a:srgbClr val="000099"/>
          </a:solidFill>
          <a:ln>
            <a:noFill/>
          </a:ln>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rgbClr val="000000"/>
              </a:solidFill>
              <a:effectLst/>
              <a:uLnTx/>
              <a:uFillTx/>
              <a:latin typeface="Tahoma" panose="020B0604030504040204" pitchFamily="34" charset="0"/>
              <a:ea typeface="MS PGothic" panose="020B0600070205080204" pitchFamily="34" charset="-128"/>
              <a:cs typeface="+mn-cs"/>
            </a:endParaRPr>
          </a:p>
        </p:txBody>
      </p:sp>
      <p:sp>
        <p:nvSpPr>
          <p:cNvPr id="61" name="Rectangle 5"/>
          <p:cNvSpPr>
            <a:spLocks noChangeArrowheads="1"/>
          </p:cNvSpPr>
          <p:nvPr/>
        </p:nvSpPr>
        <p:spPr bwMode="auto">
          <a:xfrm>
            <a:off x="3259761" y="2114212"/>
            <a:ext cx="2963465" cy="3604022"/>
          </a:xfrm>
          <a:prstGeom prst="rect">
            <a:avLst/>
          </a:prstGeom>
          <a:solidFill>
            <a:srgbClr val="FFFFFF"/>
          </a:solidFill>
          <a:ln w="19050">
            <a:solidFill>
              <a:srgbClr val="000000"/>
            </a:solidFill>
            <a:miter lim="800000"/>
          </a:ln>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MS PGothic" panose="020B0600070205080204" pitchFamily="34" charset="-128"/>
              <a:cs typeface="+mn-cs"/>
            </a:endParaRPr>
          </a:p>
        </p:txBody>
      </p:sp>
      <p:grpSp>
        <p:nvGrpSpPr>
          <p:cNvPr id="4" name="Group 3"/>
          <p:cNvGrpSpPr/>
          <p:nvPr/>
        </p:nvGrpSpPr>
        <p:grpSpPr>
          <a:xfrm>
            <a:off x="3348185" y="2103227"/>
            <a:ext cx="2634819" cy="325786"/>
            <a:chOff x="4464246" y="1661303"/>
            <a:chExt cx="3513092" cy="434382"/>
          </a:xfrm>
        </p:grpSpPr>
        <p:sp>
          <p:nvSpPr>
            <p:cNvPr id="62" name="Text Box 6"/>
            <p:cNvSpPr txBox="1">
              <a:spLocks noChangeArrowheads="1"/>
            </p:cNvSpPr>
            <p:nvPr/>
          </p:nvSpPr>
          <p:spPr bwMode="auto">
            <a:xfrm>
              <a:off x="4464246" y="1661303"/>
              <a:ext cx="1726353" cy="429260"/>
            </a:xfrm>
            <a:prstGeom prst="rect">
              <a:avLst/>
            </a:prstGeom>
            <a:noFill/>
            <a:ln>
              <a:noFill/>
            </a:ln>
            <a:effectLst/>
          </p:spPr>
          <p:txBody>
            <a:bodyPr wrap="none">
              <a:spAutoFit/>
            </a:bodyP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sz="1500" b="0" i="0" u="none" strike="noStrike" kern="120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mn-cs"/>
                </a:rPr>
                <a:t>source port #</a:t>
              </a:r>
              <a:endParaRPr kumimoji="0" lang="en-US" sz="1800" b="0" i="0" u="none" strike="noStrike" kern="120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mn-cs"/>
              </a:endParaRPr>
            </a:p>
          </p:txBody>
        </p:sp>
        <p:sp>
          <p:nvSpPr>
            <p:cNvPr id="63" name="Text Box 7"/>
            <p:cNvSpPr txBox="1">
              <a:spLocks noChangeArrowheads="1"/>
            </p:cNvSpPr>
            <p:nvPr/>
          </p:nvSpPr>
          <p:spPr bwMode="auto">
            <a:xfrm>
              <a:off x="6533771" y="1666425"/>
              <a:ext cx="1443567" cy="429260"/>
            </a:xfrm>
            <a:prstGeom prst="rect">
              <a:avLst/>
            </a:prstGeom>
            <a:noFill/>
            <a:ln>
              <a:noFill/>
            </a:ln>
            <a:effectLst/>
          </p:spPr>
          <p:txBody>
            <a:bodyPr wrap="none">
              <a:spAutoFit/>
            </a:bodyP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sz="1500" b="0" i="0" u="none" strike="noStrike" kern="1200" cap="none" spc="0" normalizeH="0" baseline="0" noProof="0" dirty="0" err="1">
                  <a:ln>
                    <a:noFill/>
                  </a:ln>
                  <a:solidFill>
                    <a:srgbClr val="000000"/>
                  </a:solidFill>
                  <a:effectLst/>
                  <a:uLnTx/>
                  <a:uFillTx/>
                  <a:latin typeface="Arial" panose="020B0604020202020204" pitchFamily="34" charset="0"/>
                  <a:ea typeface="MS PGothic" panose="020B0600070205080204" pitchFamily="34" charset="-128"/>
                  <a:cs typeface="+mn-cs"/>
                </a:rPr>
                <a:t>dest</a:t>
              </a:r>
              <a:r>
                <a:rPr kumimoji="0" lang="en-US" sz="1500" b="0" i="0" u="none" strike="noStrike" kern="120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mn-cs"/>
                </a:rPr>
                <a:t> port #</a:t>
              </a:r>
              <a:endParaRPr kumimoji="0" lang="en-US" sz="1350" b="0" i="0" u="none" strike="noStrike" kern="120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mn-cs"/>
              </a:endParaRPr>
            </a:p>
          </p:txBody>
        </p:sp>
      </p:grpSp>
      <p:sp>
        <p:nvSpPr>
          <p:cNvPr id="64" name="Line 8"/>
          <p:cNvSpPr>
            <a:spLocks noChangeShapeType="1"/>
          </p:cNvSpPr>
          <p:nvPr/>
        </p:nvSpPr>
        <p:spPr bwMode="auto">
          <a:xfrm>
            <a:off x="3262142" y="2395199"/>
            <a:ext cx="2959894" cy="3572"/>
          </a:xfrm>
          <a:prstGeom prst="line">
            <a:avLst/>
          </a:prstGeom>
          <a:noFill/>
          <a:ln w="19050">
            <a:solidFill>
              <a:srgbClr val="000000"/>
            </a:solidFill>
            <a:round/>
          </a:ln>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200" b="0" i="0" u="none" strike="noStrike" kern="0" cap="none" spc="0" normalizeH="0" baseline="0" noProof="0">
              <a:ln>
                <a:noFill/>
              </a:ln>
              <a:solidFill>
                <a:srgbClr val="000000"/>
              </a:solidFill>
              <a:effectLst/>
              <a:uLnTx/>
              <a:uFillTx/>
              <a:latin typeface="Tahoma" panose="020B0604030504040204" pitchFamily="34" charset="0"/>
              <a:ea typeface="MS PGothic" panose="020B0600070205080204" pitchFamily="34" charset="-128"/>
              <a:cs typeface="+mn-cs"/>
            </a:endParaRPr>
          </a:p>
        </p:txBody>
      </p:sp>
      <p:sp>
        <p:nvSpPr>
          <p:cNvPr id="65" name="Line 9"/>
          <p:cNvSpPr>
            <a:spLocks noChangeShapeType="1"/>
          </p:cNvSpPr>
          <p:nvPr/>
        </p:nvSpPr>
        <p:spPr bwMode="auto">
          <a:xfrm flipV="1">
            <a:off x="3257380" y="2679759"/>
            <a:ext cx="2963465" cy="0"/>
          </a:xfrm>
          <a:prstGeom prst="line">
            <a:avLst/>
          </a:prstGeom>
          <a:noFill/>
          <a:ln w="19050">
            <a:solidFill>
              <a:srgbClr val="000000"/>
            </a:solidFill>
            <a:round/>
          </a:ln>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200" b="0" i="0" u="none" strike="noStrike" kern="0" cap="none" spc="0" normalizeH="0" baseline="0" noProof="0">
              <a:ln>
                <a:noFill/>
              </a:ln>
              <a:solidFill>
                <a:srgbClr val="000000"/>
              </a:solidFill>
              <a:effectLst/>
              <a:uLnTx/>
              <a:uFillTx/>
              <a:latin typeface="Tahoma" panose="020B0604030504040204" pitchFamily="34" charset="0"/>
              <a:ea typeface="MS PGothic" panose="020B0600070205080204" pitchFamily="34" charset="-128"/>
              <a:cs typeface="+mn-cs"/>
            </a:endParaRPr>
          </a:p>
        </p:txBody>
      </p:sp>
      <p:grpSp>
        <p:nvGrpSpPr>
          <p:cNvPr id="12" name="Group 11"/>
          <p:cNvGrpSpPr/>
          <p:nvPr/>
        </p:nvGrpSpPr>
        <p:grpSpPr>
          <a:xfrm>
            <a:off x="3243092" y="1716543"/>
            <a:ext cx="2951559" cy="299085"/>
            <a:chOff x="4324123" y="1145724"/>
            <a:chExt cx="3935412" cy="398780"/>
          </a:xfrm>
        </p:grpSpPr>
        <p:sp>
          <p:nvSpPr>
            <p:cNvPr id="67" name="Text Box 11"/>
            <p:cNvSpPr txBox="1">
              <a:spLocks noChangeArrowheads="1"/>
            </p:cNvSpPr>
            <p:nvPr/>
          </p:nvSpPr>
          <p:spPr bwMode="auto">
            <a:xfrm>
              <a:off x="5802403" y="1145724"/>
              <a:ext cx="916940" cy="398780"/>
            </a:xfrm>
            <a:prstGeom prst="rect">
              <a:avLst/>
            </a:prstGeom>
            <a:noFill/>
            <a:ln>
              <a:noFill/>
            </a:ln>
            <a:effectLst/>
          </p:spPr>
          <p:txBody>
            <a:bodyPr wrap="none">
              <a:spAutoFit/>
            </a:bodyP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sz="1350" b="0" i="0" u="none" strike="noStrike" kern="1200" cap="none" spc="0" normalizeH="0" baseline="0" noProof="0">
                  <a:ln>
                    <a:noFill/>
                  </a:ln>
                  <a:solidFill>
                    <a:srgbClr val="000000"/>
                  </a:solidFill>
                  <a:effectLst/>
                  <a:uLnTx/>
                  <a:uFillTx/>
                  <a:latin typeface="Arial" panose="020B0604020202020204" pitchFamily="34" charset="0"/>
                  <a:ea typeface="MS PGothic" panose="020B0600070205080204" pitchFamily="34" charset="-128"/>
                  <a:cs typeface="+mn-cs"/>
                </a:rPr>
                <a:t>32 bits</a:t>
              </a: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S PGothic" panose="020B0600070205080204" pitchFamily="34" charset="-128"/>
                <a:cs typeface="+mn-cs"/>
              </a:endParaRPr>
            </a:p>
          </p:txBody>
        </p:sp>
        <p:sp>
          <p:nvSpPr>
            <p:cNvPr id="68" name="Line 12"/>
            <p:cNvSpPr>
              <a:spLocks noChangeShapeType="1"/>
            </p:cNvSpPr>
            <p:nvPr/>
          </p:nvSpPr>
          <p:spPr bwMode="auto">
            <a:xfrm>
              <a:off x="6832373" y="1391787"/>
              <a:ext cx="1427162" cy="4762"/>
            </a:xfrm>
            <a:prstGeom prst="line">
              <a:avLst/>
            </a:prstGeom>
            <a:noFill/>
            <a:ln w="19050">
              <a:solidFill>
                <a:srgbClr val="000000"/>
              </a:solidFill>
              <a:round/>
              <a:tailEnd type="triangle" w="med" len="med"/>
            </a:ln>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200" b="0" i="0" u="none" strike="noStrike" kern="0" cap="none" spc="0" normalizeH="0" baseline="0" noProof="0">
                <a:ln>
                  <a:noFill/>
                </a:ln>
                <a:solidFill>
                  <a:srgbClr val="000000"/>
                </a:solidFill>
                <a:effectLst/>
                <a:uLnTx/>
                <a:uFillTx/>
                <a:latin typeface="Tahoma" panose="020B0604030504040204" pitchFamily="34" charset="0"/>
                <a:ea typeface="MS PGothic" panose="020B0600070205080204" pitchFamily="34" charset="-128"/>
                <a:cs typeface="+mn-cs"/>
              </a:endParaRPr>
            </a:p>
          </p:txBody>
        </p:sp>
        <p:sp>
          <p:nvSpPr>
            <p:cNvPr id="69" name="Line 13"/>
            <p:cNvSpPr>
              <a:spLocks noChangeShapeType="1"/>
            </p:cNvSpPr>
            <p:nvPr/>
          </p:nvSpPr>
          <p:spPr bwMode="auto">
            <a:xfrm rot="10800000">
              <a:off x="4324123" y="1402899"/>
              <a:ext cx="1341437" cy="0"/>
            </a:xfrm>
            <a:prstGeom prst="line">
              <a:avLst/>
            </a:prstGeom>
            <a:noFill/>
            <a:ln w="19050">
              <a:solidFill>
                <a:srgbClr val="000000"/>
              </a:solidFill>
              <a:round/>
              <a:tailEnd type="triangle" w="med" len="med"/>
            </a:ln>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200" b="0" i="0" u="none" strike="noStrike" kern="0" cap="none" spc="0" normalizeH="0" baseline="0" noProof="0">
                <a:ln>
                  <a:noFill/>
                </a:ln>
                <a:solidFill>
                  <a:srgbClr val="000000"/>
                </a:solidFill>
                <a:effectLst/>
                <a:uLnTx/>
                <a:uFillTx/>
                <a:latin typeface="Tahoma" panose="020B0604030504040204" pitchFamily="34" charset="0"/>
                <a:ea typeface="MS PGothic" panose="020B0600070205080204" pitchFamily="34" charset="-128"/>
                <a:cs typeface="+mn-cs"/>
              </a:endParaRPr>
            </a:p>
          </p:txBody>
        </p:sp>
      </p:grpSp>
      <p:sp>
        <p:nvSpPr>
          <p:cNvPr id="74" name="Line 16"/>
          <p:cNvSpPr>
            <a:spLocks noChangeShapeType="1"/>
          </p:cNvSpPr>
          <p:nvPr/>
        </p:nvSpPr>
        <p:spPr bwMode="auto">
          <a:xfrm flipV="1">
            <a:off x="3264524" y="2965509"/>
            <a:ext cx="2963465" cy="0"/>
          </a:xfrm>
          <a:prstGeom prst="line">
            <a:avLst/>
          </a:prstGeom>
          <a:noFill/>
          <a:ln w="19050">
            <a:solidFill>
              <a:srgbClr val="000000"/>
            </a:solidFill>
            <a:round/>
          </a:ln>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200" b="0" i="0" u="none" strike="noStrike" kern="0" cap="none" spc="0" normalizeH="0" baseline="0" noProof="0">
              <a:ln>
                <a:noFill/>
              </a:ln>
              <a:solidFill>
                <a:srgbClr val="000000"/>
              </a:solidFill>
              <a:effectLst/>
              <a:uLnTx/>
              <a:uFillTx/>
              <a:latin typeface="Tahoma" panose="020B0604030504040204" pitchFamily="34" charset="0"/>
              <a:ea typeface="MS PGothic" panose="020B0600070205080204" pitchFamily="34" charset="-128"/>
              <a:cs typeface="+mn-cs"/>
            </a:endParaRPr>
          </a:p>
        </p:txBody>
      </p:sp>
      <p:sp>
        <p:nvSpPr>
          <p:cNvPr id="76" name="Line 18"/>
          <p:cNvSpPr>
            <a:spLocks noChangeShapeType="1"/>
          </p:cNvSpPr>
          <p:nvPr/>
        </p:nvSpPr>
        <p:spPr bwMode="auto">
          <a:xfrm flipV="1">
            <a:off x="3260951" y="3261974"/>
            <a:ext cx="2963466" cy="0"/>
          </a:xfrm>
          <a:prstGeom prst="line">
            <a:avLst/>
          </a:prstGeom>
          <a:noFill/>
          <a:ln w="19050">
            <a:solidFill>
              <a:srgbClr val="000000"/>
            </a:solidFill>
            <a:round/>
          </a:ln>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200" b="0" i="0" u="none" strike="noStrike" kern="0" cap="none" spc="0" normalizeH="0" baseline="0" noProof="0">
              <a:ln>
                <a:noFill/>
              </a:ln>
              <a:solidFill>
                <a:srgbClr val="000000"/>
              </a:solidFill>
              <a:effectLst/>
              <a:uLnTx/>
              <a:uFillTx/>
              <a:latin typeface="Tahoma" panose="020B0604030504040204" pitchFamily="34" charset="0"/>
              <a:ea typeface="MS PGothic" panose="020B0600070205080204" pitchFamily="34" charset="-128"/>
              <a:cs typeface="+mn-cs"/>
            </a:endParaRPr>
          </a:p>
        </p:txBody>
      </p:sp>
      <p:sp>
        <p:nvSpPr>
          <p:cNvPr id="77" name="Line 19"/>
          <p:cNvSpPr>
            <a:spLocks noChangeShapeType="1"/>
          </p:cNvSpPr>
          <p:nvPr/>
        </p:nvSpPr>
        <p:spPr bwMode="auto">
          <a:xfrm flipV="1">
            <a:off x="3257380" y="3554868"/>
            <a:ext cx="2963465" cy="0"/>
          </a:xfrm>
          <a:prstGeom prst="line">
            <a:avLst/>
          </a:prstGeom>
          <a:noFill/>
          <a:ln w="19050">
            <a:solidFill>
              <a:srgbClr val="000000"/>
            </a:solidFill>
            <a:round/>
          </a:ln>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200" b="0" i="0" u="none" strike="noStrike" kern="0" cap="none" spc="0" normalizeH="0" baseline="0" noProof="0">
              <a:ln>
                <a:noFill/>
              </a:ln>
              <a:solidFill>
                <a:srgbClr val="000000"/>
              </a:solidFill>
              <a:effectLst/>
              <a:uLnTx/>
              <a:uFillTx/>
              <a:latin typeface="Tahoma" panose="020B0604030504040204" pitchFamily="34" charset="0"/>
              <a:ea typeface="MS PGothic" panose="020B0600070205080204" pitchFamily="34" charset="-128"/>
              <a:cs typeface="+mn-cs"/>
            </a:endParaRPr>
          </a:p>
        </p:txBody>
      </p:sp>
      <p:sp>
        <p:nvSpPr>
          <p:cNvPr id="78" name="Line 20"/>
          <p:cNvSpPr>
            <a:spLocks noChangeShapeType="1"/>
          </p:cNvSpPr>
          <p:nvPr/>
        </p:nvSpPr>
        <p:spPr bwMode="auto">
          <a:xfrm flipV="1">
            <a:off x="3257380" y="3976349"/>
            <a:ext cx="2963465" cy="0"/>
          </a:xfrm>
          <a:prstGeom prst="line">
            <a:avLst/>
          </a:prstGeom>
          <a:noFill/>
          <a:ln w="19050">
            <a:solidFill>
              <a:srgbClr val="000000"/>
            </a:solidFill>
            <a:round/>
          </a:ln>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200" b="0" i="0" u="none" strike="noStrike" kern="0" cap="none" spc="0" normalizeH="0" baseline="0" noProof="0">
              <a:ln>
                <a:noFill/>
              </a:ln>
              <a:solidFill>
                <a:srgbClr val="000000"/>
              </a:solidFill>
              <a:effectLst/>
              <a:uLnTx/>
              <a:uFillTx/>
              <a:latin typeface="Tahoma" panose="020B0604030504040204" pitchFamily="34" charset="0"/>
              <a:ea typeface="MS PGothic" panose="020B0600070205080204" pitchFamily="34" charset="-128"/>
              <a:cs typeface="+mn-cs"/>
            </a:endParaRPr>
          </a:p>
        </p:txBody>
      </p:sp>
      <p:sp>
        <p:nvSpPr>
          <p:cNvPr id="79" name="Line 21"/>
          <p:cNvSpPr>
            <a:spLocks noChangeShapeType="1"/>
          </p:cNvSpPr>
          <p:nvPr/>
        </p:nvSpPr>
        <p:spPr bwMode="auto">
          <a:xfrm flipH="1" flipV="1">
            <a:off x="4727801" y="2967890"/>
            <a:ext cx="3572" cy="583406"/>
          </a:xfrm>
          <a:prstGeom prst="line">
            <a:avLst/>
          </a:prstGeom>
          <a:noFill/>
          <a:ln w="19050">
            <a:solidFill>
              <a:srgbClr val="000000"/>
            </a:solidFill>
            <a:round/>
          </a:ln>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200" b="0" i="0" u="none" strike="noStrike" kern="0" cap="none" spc="0" normalizeH="0" baseline="0" noProof="0">
              <a:ln>
                <a:noFill/>
              </a:ln>
              <a:solidFill>
                <a:srgbClr val="000000"/>
              </a:solidFill>
              <a:effectLst/>
              <a:uLnTx/>
              <a:uFillTx/>
              <a:latin typeface="Tahoma" panose="020B0604030504040204" pitchFamily="34" charset="0"/>
              <a:ea typeface="MS PGothic" panose="020B0600070205080204" pitchFamily="34" charset="-128"/>
              <a:cs typeface="+mn-cs"/>
            </a:endParaRPr>
          </a:p>
        </p:txBody>
      </p:sp>
      <p:sp>
        <p:nvSpPr>
          <p:cNvPr id="87" name="Line 29"/>
          <p:cNvSpPr>
            <a:spLocks noChangeShapeType="1"/>
          </p:cNvSpPr>
          <p:nvPr/>
        </p:nvSpPr>
        <p:spPr bwMode="auto">
          <a:xfrm flipV="1">
            <a:off x="4251551" y="2967890"/>
            <a:ext cx="0" cy="294084"/>
          </a:xfrm>
          <a:prstGeom prst="line">
            <a:avLst/>
          </a:prstGeom>
          <a:noFill/>
          <a:ln w="12700">
            <a:solidFill>
              <a:srgbClr val="000000"/>
            </a:solidFill>
            <a:round/>
          </a:ln>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20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endParaRPr>
          </a:p>
        </p:txBody>
      </p:sp>
      <p:sp>
        <p:nvSpPr>
          <p:cNvPr id="88" name="Line 30"/>
          <p:cNvSpPr>
            <a:spLocks noChangeShapeType="1"/>
          </p:cNvSpPr>
          <p:nvPr/>
        </p:nvSpPr>
        <p:spPr bwMode="auto">
          <a:xfrm flipV="1">
            <a:off x="4136061" y="2964318"/>
            <a:ext cx="0" cy="294085"/>
          </a:xfrm>
          <a:prstGeom prst="line">
            <a:avLst/>
          </a:prstGeom>
          <a:noFill/>
          <a:ln w="12700">
            <a:solidFill>
              <a:srgbClr val="000000"/>
            </a:solidFill>
            <a:round/>
          </a:ln>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20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endParaRPr>
          </a:p>
        </p:txBody>
      </p:sp>
      <p:sp>
        <p:nvSpPr>
          <p:cNvPr id="89" name="Line 31"/>
          <p:cNvSpPr>
            <a:spLocks noChangeShapeType="1"/>
          </p:cNvSpPr>
          <p:nvPr/>
        </p:nvSpPr>
        <p:spPr bwMode="auto">
          <a:xfrm flipV="1">
            <a:off x="4016999" y="2971462"/>
            <a:ext cx="0" cy="294085"/>
          </a:xfrm>
          <a:prstGeom prst="line">
            <a:avLst/>
          </a:prstGeom>
          <a:noFill/>
          <a:ln w="12700">
            <a:solidFill>
              <a:srgbClr val="000000"/>
            </a:solidFill>
            <a:round/>
          </a:ln>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20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endParaRPr>
          </a:p>
        </p:txBody>
      </p:sp>
      <p:sp>
        <p:nvSpPr>
          <p:cNvPr id="96" name="Text Box 38"/>
          <p:cNvSpPr txBox="1">
            <a:spLocks noChangeArrowheads="1"/>
          </p:cNvSpPr>
          <p:nvPr/>
        </p:nvSpPr>
        <p:spPr bwMode="auto">
          <a:xfrm>
            <a:off x="3456219" y="2974464"/>
            <a:ext cx="405130" cy="325755"/>
          </a:xfrm>
          <a:prstGeom prst="rect">
            <a:avLst/>
          </a:prstGeom>
          <a:noFill/>
          <a:ln>
            <a:noFill/>
          </a:ln>
          <a:effectLst/>
        </p:spPr>
        <p:txBody>
          <a:bodyPr wrap="none">
            <a:spAutoFit/>
          </a:bodyP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pPr marL="0" marR="0" lvl="0" indent="0" algn="ctr" defTabSz="914400" rtl="0" eaLnBrk="0" fontAlgn="base" latinLnBrk="0" hangingPunct="0">
              <a:lnSpc>
                <a:spcPct val="85000"/>
              </a:lnSpc>
              <a:spcBef>
                <a:spcPct val="0"/>
              </a:spcBef>
              <a:spcAft>
                <a:spcPct val="0"/>
              </a:spcAft>
              <a:buClrTx/>
              <a:buSzTx/>
              <a:buFontTx/>
              <a:buNone/>
              <a:defRPr/>
            </a:pPr>
            <a:r>
              <a:rPr kumimoji="0" lang="en-US" sz="900" b="0" i="0" u="none" strike="noStrike" kern="1200" cap="none" spc="0" normalizeH="0" baseline="0" noProof="0" dirty="0">
                <a:ln>
                  <a:noFill/>
                </a:ln>
                <a:solidFill>
                  <a:srgbClr val="000000"/>
                </a:solidFill>
                <a:effectLst/>
                <a:uLnTx/>
                <a:uFillTx/>
                <a:latin typeface="Calibri" panose="020F0502020204030204"/>
                <a:ea typeface="MS PGothic" panose="020B0600070205080204" pitchFamily="34" charset="-128"/>
                <a:cs typeface="+mn-cs"/>
              </a:rPr>
              <a:t>not</a:t>
            </a:r>
            <a:endParaRPr kumimoji="0" lang="en-US" sz="900" b="0" i="0" u="none" strike="noStrike" kern="1200" cap="none" spc="0" normalizeH="0" baseline="0" noProof="0" dirty="0">
              <a:ln>
                <a:noFill/>
              </a:ln>
              <a:solidFill>
                <a:srgbClr val="000000"/>
              </a:solidFill>
              <a:effectLst/>
              <a:uLnTx/>
              <a:uFillTx/>
              <a:latin typeface="Calibri" panose="020F0502020204030204"/>
              <a:ea typeface="MS PGothic" panose="020B0600070205080204" pitchFamily="34" charset="-128"/>
              <a:cs typeface="+mn-cs"/>
            </a:endParaRPr>
          </a:p>
          <a:p>
            <a:pPr marL="0" marR="0" lvl="0" indent="0" algn="ctr" defTabSz="914400" rtl="0" eaLnBrk="0" fontAlgn="base" latinLnBrk="0" hangingPunct="0">
              <a:lnSpc>
                <a:spcPct val="85000"/>
              </a:lnSpc>
              <a:spcBef>
                <a:spcPct val="0"/>
              </a:spcBef>
              <a:spcAft>
                <a:spcPct val="0"/>
              </a:spcAft>
              <a:buClrTx/>
              <a:buSzTx/>
              <a:buFontTx/>
              <a:buNone/>
              <a:defRPr/>
            </a:pPr>
            <a:r>
              <a:rPr kumimoji="0" lang="en-US" sz="900" b="0" i="0" u="none" strike="noStrike" kern="1200" cap="none" spc="0" normalizeH="0" baseline="0" noProof="0" dirty="0">
                <a:ln>
                  <a:noFill/>
                </a:ln>
                <a:solidFill>
                  <a:srgbClr val="000000"/>
                </a:solidFill>
                <a:effectLst/>
                <a:uLnTx/>
                <a:uFillTx/>
                <a:latin typeface="Calibri" panose="020F0502020204030204"/>
                <a:ea typeface="MS PGothic" panose="020B0600070205080204" pitchFamily="34" charset="-128"/>
                <a:cs typeface="+mn-cs"/>
              </a:rPr>
              <a:t>used</a:t>
            </a:r>
            <a:endParaRPr kumimoji="0" lang="en-US" sz="1200" b="0" i="0" u="none" strike="noStrike" kern="1200" cap="none" spc="0" normalizeH="0" baseline="0" noProof="0" dirty="0">
              <a:ln>
                <a:noFill/>
              </a:ln>
              <a:solidFill>
                <a:srgbClr val="000000"/>
              </a:solidFill>
              <a:effectLst/>
              <a:uLnTx/>
              <a:uFillTx/>
              <a:latin typeface="Calibri" panose="020F0502020204030204"/>
              <a:ea typeface="MS PGothic" panose="020B0600070205080204" pitchFamily="34" charset="-128"/>
              <a:cs typeface="+mn-cs"/>
            </a:endParaRPr>
          </a:p>
        </p:txBody>
      </p:sp>
      <p:sp>
        <p:nvSpPr>
          <p:cNvPr id="97" name="Line 39"/>
          <p:cNvSpPr>
            <a:spLocks noChangeShapeType="1"/>
          </p:cNvSpPr>
          <p:nvPr/>
        </p:nvSpPr>
        <p:spPr bwMode="auto">
          <a:xfrm flipV="1">
            <a:off x="3535325" y="2964318"/>
            <a:ext cx="0" cy="294085"/>
          </a:xfrm>
          <a:prstGeom prst="line">
            <a:avLst/>
          </a:prstGeom>
          <a:noFill/>
          <a:ln w="12700">
            <a:solidFill>
              <a:srgbClr val="000000"/>
            </a:solidFill>
            <a:round/>
          </a:ln>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20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endParaRPr>
          </a:p>
        </p:txBody>
      </p:sp>
      <p:grpSp>
        <p:nvGrpSpPr>
          <p:cNvPr id="115" name="Group 114"/>
          <p:cNvGrpSpPr/>
          <p:nvPr/>
        </p:nvGrpSpPr>
        <p:grpSpPr>
          <a:xfrm>
            <a:off x="4781618" y="2970272"/>
            <a:ext cx="3961823" cy="569685"/>
            <a:chOff x="6375490" y="2817362"/>
            <a:chExt cx="5282431" cy="759580"/>
          </a:xfrm>
        </p:grpSpPr>
        <p:sp>
          <p:nvSpPr>
            <p:cNvPr id="80" name="Text Box 22"/>
            <p:cNvSpPr txBox="1">
              <a:spLocks noChangeArrowheads="1"/>
            </p:cNvSpPr>
            <p:nvPr/>
          </p:nvSpPr>
          <p:spPr bwMode="auto">
            <a:xfrm>
              <a:off x="6375490" y="2817362"/>
              <a:ext cx="1805940" cy="398780"/>
            </a:xfrm>
            <a:prstGeom prst="rect">
              <a:avLst/>
            </a:prstGeom>
            <a:noFill/>
            <a:ln>
              <a:noFill/>
            </a:ln>
            <a:effectLst/>
          </p:spPr>
          <p:txBody>
            <a:bodyPr wrap="none">
              <a:spAutoFit/>
            </a:bodyP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sz="1350" b="0" i="0" u="none" strike="noStrike" kern="120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mn-cs"/>
                </a:rPr>
                <a:t>receive window</a:t>
              </a:r>
              <a:endParaRPr kumimoji="0" lang="en-US" sz="1350" b="0" i="0" u="none" strike="noStrike" kern="120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mn-cs"/>
              </a:endParaRPr>
            </a:p>
          </p:txBody>
        </p:sp>
        <p:sp>
          <p:nvSpPr>
            <p:cNvPr id="107" name="Text Box 49"/>
            <p:cNvSpPr txBox="1">
              <a:spLocks noChangeArrowheads="1"/>
            </p:cNvSpPr>
            <p:nvPr/>
          </p:nvSpPr>
          <p:spPr bwMode="auto">
            <a:xfrm>
              <a:off x="8724900" y="2847115"/>
              <a:ext cx="2933021" cy="729827"/>
            </a:xfrm>
            <a:prstGeom prst="rect">
              <a:avLst/>
            </a:prstGeom>
            <a:noFill/>
            <a:ln>
              <a:noFill/>
            </a:ln>
            <a:effectLst/>
          </p:spPr>
          <p:txBody>
            <a:bodyPr wrap="square">
              <a:spAutoFit/>
            </a:bodyP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pPr marL="0" marR="0" lvl="0" indent="0" algn="l" defTabSz="914400" rtl="0" eaLnBrk="0" fontAlgn="base" latinLnBrk="0" hangingPunct="0">
                <a:lnSpc>
                  <a:spcPct val="90000"/>
                </a:lnSpc>
                <a:spcBef>
                  <a:spcPct val="0"/>
                </a:spcBef>
                <a:spcAft>
                  <a:spcPct val="0"/>
                </a:spcAft>
                <a:buClrTx/>
                <a:buSzTx/>
                <a:buFontTx/>
                <a:buNone/>
                <a:defRPr/>
              </a:pPr>
              <a:r>
                <a:rPr kumimoji="0" lang="en-US" sz="1800" b="0" i="0" u="none" strike="noStrike" kern="1200" cap="none" spc="0" normalizeH="0" baseline="0" noProof="0" dirty="0">
                  <a:ln>
                    <a:noFill/>
                  </a:ln>
                  <a:solidFill>
                    <a:srgbClr val="000000"/>
                  </a:solidFill>
                  <a:effectLst/>
                  <a:uLnTx/>
                  <a:uFillTx/>
                  <a:latin typeface="Calibri" panose="020F0502020204030204"/>
                  <a:ea typeface="MS PGothic" panose="020B0600070205080204" pitchFamily="34" charset="-128"/>
                  <a:cs typeface="+mn-cs"/>
                </a:rPr>
                <a:t>flow control: </a:t>
              </a:r>
              <a:r>
                <a:rPr kumimoji="0" lang="en-US" sz="1500" b="0" i="0" u="none" strike="noStrike" kern="1200" cap="none" spc="0" normalizeH="0" baseline="0" noProof="0" dirty="0">
                  <a:ln>
                    <a:noFill/>
                  </a:ln>
                  <a:solidFill>
                    <a:srgbClr val="000000"/>
                  </a:solidFill>
                  <a:effectLst/>
                  <a:uLnTx/>
                  <a:uFillTx/>
                  <a:latin typeface="Calibri" panose="020F0502020204030204"/>
                  <a:ea typeface="MS PGothic" panose="020B0600070205080204" pitchFamily="34" charset="-128"/>
                  <a:cs typeface="+mn-cs"/>
                </a:rPr>
                <a:t># bytes receiver willing to accept</a:t>
              </a:r>
              <a:endParaRPr kumimoji="0" lang="en-US" sz="1800" b="0" i="0" u="none" strike="noStrike" kern="1200" cap="none" spc="0" normalizeH="0" baseline="0" noProof="0" dirty="0">
                <a:ln>
                  <a:noFill/>
                </a:ln>
                <a:solidFill>
                  <a:srgbClr val="000000"/>
                </a:solidFill>
                <a:effectLst/>
                <a:uLnTx/>
                <a:uFillTx/>
                <a:latin typeface="Calibri" panose="020F0502020204030204"/>
                <a:ea typeface="MS PGothic" panose="020B0600070205080204" pitchFamily="34" charset="-128"/>
                <a:cs typeface="+mn-cs"/>
              </a:endParaRPr>
            </a:p>
          </p:txBody>
        </p:sp>
        <p:sp>
          <p:nvSpPr>
            <p:cNvPr id="111" name="Line 53"/>
            <p:cNvSpPr>
              <a:spLocks noChangeShapeType="1"/>
            </p:cNvSpPr>
            <p:nvPr/>
          </p:nvSpPr>
          <p:spPr bwMode="auto">
            <a:xfrm flipH="1">
              <a:off x="8142852" y="3044701"/>
              <a:ext cx="582048" cy="0"/>
            </a:xfrm>
            <a:prstGeom prst="line">
              <a:avLst/>
            </a:prstGeom>
            <a:noFill/>
            <a:ln w="19050">
              <a:solidFill>
                <a:srgbClr val="C00000"/>
              </a:solidFill>
              <a:round/>
            </a:ln>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rgbClr val="000000"/>
                </a:solidFill>
                <a:effectLst/>
                <a:uLnTx/>
                <a:uFillTx/>
                <a:latin typeface="Tahoma" panose="020B0604030504040204" pitchFamily="34" charset="0"/>
                <a:ea typeface="MS PGothic" panose="020B0600070205080204" pitchFamily="34" charset="-128"/>
                <a:cs typeface="+mn-cs"/>
              </a:endParaRPr>
            </a:p>
          </p:txBody>
        </p:sp>
      </p:grpSp>
      <p:grpSp>
        <p:nvGrpSpPr>
          <p:cNvPr id="6" name="Group 5"/>
          <p:cNvGrpSpPr/>
          <p:nvPr/>
        </p:nvGrpSpPr>
        <p:grpSpPr>
          <a:xfrm>
            <a:off x="3734820" y="2113077"/>
            <a:ext cx="5280325" cy="796290"/>
            <a:chOff x="4979760" y="1674436"/>
            <a:chExt cx="7040433" cy="1061720"/>
          </a:xfrm>
        </p:grpSpPr>
        <p:sp>
          <p:nvSpPr>
            <p:cNvPr id="73" name="Text Box 15"/>
            <p:cNvSpPr txBox="1">
              <a:spLocks noChangeArrowheads="1"/>
            </p:cNvSpPr>
            <p:nvPr/>
          </p:nvSpPr>
          <p:spPr bwMode="auto">
            <a:xfrm>
              <a:off x="4979760" y="2029962"/>
              <a:ext cx="2486025" cy="429260"/>
            </a:xfrm>
            <a:prstGeom prst="rect">
              <a:avLst/>
            </a:prstGeom>
            <a:noFill/>
            <a:ln>
              <a:noFill/>
            </a:ln>
            <a:effectLst/>
          </p:spPr>
          <p:txBody>
            <a:bodyPr>
              <a:spAutoFit/>
            </a:bodyP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sz="1500" b="0" i="0" u="none" strike="noStrike" kern="120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mn-cs"/>
                </a:rPr>
                <a:t>sequence number</a:t>
              </a:r>
              <a:endParaRPr kumimoji="0" lang="en-US" sz="1800" b="0" i="0" u="none" strike="noStrike" kern="120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mn-cs"/>
              </a:endParaRPr>
            </a:p>
          </p:txBody>
        </p:sp>
        <p:sp>
          <p:nvSpPr>
            <p:cNvPr id="108" name="Text Box 50"/>
            <p:cNvSpPr txBox="1">
              <a:spLocks noChangeArrowheads="1"/>
            </p:cNvSpPr>
            <p:nvPr/>
          </p:nvSpPr>
          <p:spPr bwMode="auto">
            <a:xfrm>
              <a:off x="8724900" y="1674436"/>
              <a:ext cx="3295293" cy="1061720"/>
            </a:xfrm>
            <a:prstGeom prst="rect">
              <a:avLst/>
            </a:prstGeom>
            <a:noFill/>
            <a:ln>
              <a:noFill/>
            </a:ln>
            <a:effectLst/>
          </p:spPr>
          <p:txBody>
            <a:bodyPr wrap="square">
              <a:spAutoFit/>
            </a:bodyP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pPr marL="0" marR="0" lvl="0" indent="0" algn="l" defTabSz="914400" rtl="0" eaLnBrk="0" fontAlgn="base" latinLnBrk="0" hangingPunct="0">
                <a:lnSpc>
                  <a:spcPct val="90000"/>
                </a:lnSpc>
                <a:spcBef>
                  <a:spcPct val="0"/>
                </a:spcBef>
                <a:spcAft>
                  <a:spcPct val="0"/>
                </a:spcAft>
                <a:buClrTx/>
                <a:buSzTx/>
                <a:buFontTx/>
                <a:buNone/>
                <a:defRPr/>
              </a:pPr>
              <a:r>
                <a:rPr kumimoji="0" lang="en-US" sz="1800" b="0" i="0" u="none" strike="noStrike" kern="1200" cap="none" spc="0" normalizeH="0" baseline="0" noProof="0" dirty="0">
                  <a:ln>
                    <a:noFill/>
                  </a:ln>
                  <a:solidFill>
                    <a:srgbClr val="000000"/>
                  </a:solidFill>
                  <a:effectLst/>
                  <a:uLnTx/>
                  <a:uFillTx/>
                  <a:latin typeface="Calibri" panose="020F0502020204030204"/>
                  <a:ea typeface="MS PGothic" panose="020B0600070205080204" pitchFamily="34" charset="-128"/>
                  <a:cs typeface="+mn-cs"/>
                </a:rPr>
                <a:t>segment seq  #: </a:t>
              </a:r>
              <a:r>
                <a:rPr kumimoji="0" lang="en-US" sz="1500" b="0" i="0" u="none" strike="noStrike" kern="1200" cap="none" spc="0" normalizeH="0" baseline="0" noProof="0" dirty="0">
                  <a:ln>
                    <a:noFill/>
                  </a:ln>
                  <a:solidFill>
                    <a:srgbClr val="000000"/>
                  </a:solidFill>
                  <a:effectLst/>
                  <a:uLnTx/>
                  <a:uFillTx/>
                  <a:latin typeface="Calibri" panose="020F0502020204030204"/>
                  <a:ea typeface="MS PGothic" panose="020B0600070205080204" pitchFamily="34" charset="-128"/>
                  <a:cs typeface="+mn-cs"/>
                </a:rPr>
                <a:t>counting bytes of data</a:t>
              </a:r>
              <a:r>
                <a:rPr kumimoji="0" lang="en-US" sz="1800" b="0" i="0" u="none" strike="noStrike" kern="1200" cap="none" spc="0" normalizeH="0" baseline="0" noProof="0" dirty="0">
                  <a:ln>
                    <a:noFill/>
                  </a:ln>
                  <a:solidFill>
                    <a:srgbClr val="000000"/>
                  </a:solidFill>
                  <a:effectLst/>
                  <a:uLnTx/>
                  <a:uFillTx/>
                  <a:latin typeface="Calibri" panose="020F0502020204030204"/>
                  <a:ea typeface="MS PGothic" panose="020B0600070205080204" pitchFamily="34" charset="-128"/>
                  <a:cs typeface="+mn-cs"/>
                </a:rPr>
                <a:t> </a:t>
              </a:r>
              <a:r>
                <a:rPr kumimoji="0" lang="en-US" sz="1500" b="0" i="0" u="none" strike="noStrike" kern="1200" cap="none" spc="0" normalizeH="0" baseline="0" noProof="0" dirty="0">
                  <a:ln>
                    <a:noFill/>
                  </a:ln>
                  <a:solidFill>
                    <a:srgbClr val="000000"/>
                  </a:solidFill>
                  <a:effectLst/>
                  <a:uLnTx/>
                  <a:uFillTx/>
                  <a:latin typeface="Calibri" panose="020F0502020204030204"/>
                  <a:ea typeface="MS PGothic" panose="020B0600070205080204" pitchFamily="34" charset="-128"/>
                  <a:cs typeface="+mn-cs"/>
                </a:rPr>
                <a:t>into </a:t>
              </a:r>
              <a:r>
                <a:rPr kumimoji="0" lang="en-US" sz="1500" b="0" i="0" u="none" strike="noStrike" kern="1200" cap="none" spc="0" normalizeH="0" baseline="0" noProof="0" dirty="0" err="1">
                  <a:ln>
                    <a:noFill/>
                  </a:ln>
                  <a:solidFill>
                    <a:srgbClr val="000000"/>
                  </a:solidFill>
                  <a:effectLst/>
                  <a:uLnTx/>
                  <a:uFillTx/>
                  <a:latin typeface="Calibri" panose="020F0502020204030204"/>
                  <a:ea typeface="MS PGothic" panose="020B0600070205080204" pitchFamily="34" charset="-128"/>
                  <a:cs typeface="+mn-cs"/>
                </a:rPr>
                <a:t>bytestream</a:t>
              </a:r>
              <a:r>
                <a:rPr kumimoji="0" lang="en-US" sz="1800" b="0" i="0" u="none" strike="noStrike" kern="1200" cap="none" spc="0" normalizeH="0" baseline="0" noProof="0" dirty="0">
                  <a:ln>
                    <a:noFill/>
                  </a:ln>
                  <a:solidFill>
                    <a:srgbClr val="000000"/>
                  </a:solidFill>
                  <a:effectLst/>
                  <a:uLnTx/>
                  <a:uFillTx/>
                  <a:latin typeface="Calibri" panose="020F0502020204030204"/>
                  <a:ea typeface="MS PGothic" panose="020B0600070205080204" pitchFamily="34" charset="-128"/>
                  <a:cs typeface="+mn-cs"/>
                </a:rPr>
                <a:t> </a:t>
              </a:r>
              <a:r>
                <a:rPr kumimoji="0" lang="en-US" sz="1500" b="0" i="0" u="none" strike="noStrike" kern="1200" cap="none" spc="0" normalizeH="0" baseline="0" noProof="0" dirty="0">
                  <a:ln>
                    <a:noFill/>
                  </a:ln>
                  <a:solidFill>
                    <a:srgbClr val="000000"/>
                  </a:solidFill>
                  <a:effectLst/>
                  <a:uLnTx/>
                  <a:uFillTx/>
                  <a:latin typeface="Calibri" panose="020F0502020204030204"/>
                  <a:ea typeface="MS PGothic" panose="020B0600070205080204" pitchFamily="34" charset="-128"/>
                  <a:cs typeface="+mn-cs"/>
                </a:rPr>
                <a:t>(not segments!)</a:t>
              </a:r>
              <a:endParaRPr kumimoji="0" lang="en-US" sz="1800" b="0" i="0" u="none" strike="noStrike" kern="1200" cap="none" spc="0" normalizeH="0" baseline="0" noProof="0" dirty="0">
                <a:ln>
                  <a:noFill/>
                </a:ln>
                <a:solidFill>
                  <a:srgbClr val="000000"/>
                </a:solidFill>
                <a:effectLst/>
                <a:uLnTx/>
                <a:uFillTx/>
                <a:latin typeface="Calibri" panose="020F0502020204030204"/>
                <a:ea typeface="MS PGothic" panose="020B0600070205080204" pitchFamily="34" charset="-128"/>
                <a:cs typeface="+mn-cs"/>
              </a:endParaRPr>
            </a:p>
          </p:txBody>
        </p:sp>
        <p:sp>
          <p:nvSpPr>
            <p:cNvPr id="113" name="Line 55"/>
            <p:cNvSpPr>
              <a:spLocks noChangeShapeType="1"/>
            </p:cNvSpPr>
            <p:nvPr/>
          </p:nvSpPr>
          <p:spPr bwMode="auto">
            <a:xfrm flipH="1" flipV="1">
              <a:off x="7924797" y="2244436"/>
              <a:ext cx="800102" cy="0"/>
            </a:xfrm>
            <a:prstGeom prst="line">
              <a:avLst/>
            </a:prstGeom>
            <a:noFill/>
            <a:ln w="19050">
              <a:solidFill>
                <a:srgbClr val="C00000"/>
              </a:solidFill>
              <a:round/>
            </a:ln>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200" b="0" i="0" u="none" strike="noStrike" kern="1200" cap="none" spc="0" normalizeH="0" baseline="0" noProof="0" dirty="0">
                <a:ln>
                  <a:noFill/>
                </a:ln>
                <a:solidFill>
                  <a:srgbClr val="000000"/>
                </a:solidFill>
                <a:effectLst/>
                <a:uLnTx/>
                <a:uFillTx/>
                <a:latin typeface="Tahoma" panose="020B0604030504040204" pitchFamily="34" charset="0"/>
                <a:ea typeface="MS PGothic" panose="020B0600070205080204" pitchFamily="34" charset="-128"/>
                <a:cs typeface="+mn-cs"/>
              </a:endParaRPr>
            </a:p>
          </p:txBody>
        </p:sp>
      </p:grpSp>
      <p:grpSp>
        <p:nvGrpSpPr>
          <p:cNvPr id="129" name="Group 128"/>
          <p:cNvGrpSpPr/>
          <p:nvPr/>
        </p:nvGrpSpPr>
        <p:grpSpPr>
          <a:xfrm>
            <a:off x="4026007" y="4318059"/>
            <a:ext cx="4351250" cy="855512"/>
            <a:chOff x="5368010" y="4614412"/>
            <a:chExt cx="5801666" cy="1140683"/>
          </a:xfrm>
        </p:grpSpPr>
        <p:sp>
          <p:nvSpPr>
            <p:cNvPr id="72" name="Text Box 14"/>
            <p:cNvSpPr txBox="1">
              <a:spLocks noChangeArrowheads="1"/>
            </p:cNvSpPr>
            <p:nvPr/>
          </p:nvSpPr>
          <p:spPr bwMode="auto">
            <a:xfrm>
              <a:off x="5368010" y="4614412"/>
              <a:ext cx="2066713" cy="1044787"/>
            </a:xfrm>
            <a:prstGeom prst="rect">
              <a:avLst/>
            </a:prstGeom>
            <a:noFill/>
            <a:ln>
              <a:noFill/>
            </a:ln>
            <a:effectLst/>
          </p:spPr>
          <p:txBody>
            <a:bodyPr wrap="none">
              <a:spAutoFit/>
            </a:bodyP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sz="1500" b="0" i="0" u="none" strike="noStrike" kern="120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mn-cs"/>
                </a:rPr>
                <a:t>application</a:t>
              </a:r>
              <a:endParaRPr kumimoji="0" lang="en-US" sz="1500" b="0" i="0" u="none" strike="noStrike" kern="120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mn-cs"/>
              </a:endParaRPr>
            </a:p>
            <a:p>
              <a:pPr marL="0" marR="0" lvl="0" indent="0" algn="ctr" defTabSz="914400" rtl="0" eaLnBrk="0" fontAlgn="base" latinLnBrk="0" hangingPunct="0">
                <a:lnSpc>
                  <a:spcPct val="100000"/>
                </a:lnSpc>
                <a:spcBef>
                  <a:spcPct val="0"/>
                </a:spcBef>
                <a:spcAft>
                  <a:spcPct val="0"/>
                </a:spcAft>
                <a:buClrTx/>
                <a:buSzTx/>
                <a:buFontTx/>
                <a:buNone/>
                <a:defRPr/>
              </a:pPr>
              <a:r>
                <a:rPr kumimoji="0" lang="en-US" sz="1500" b="0" i="0" u="none" strike="noStrike" kern="120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mn-cs"/>
                </a:rPr>
                <a:t>data </a:t>
              </a:r>
              <a:endParaRPr kumimoji="0" lang="en-US" sz="1500" b="0" i="0" u="none" strike="noStrike" kern="120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mn-cs"/>
              </a:endParaRPr>
            </a:p>
            <a:p>
              <a:pPr marL="0" marR="0" lvl="0" indent="0" algn="ctr" defTabSz="914400" rtl="0" eaLnBrk="0" fontAlgn="base" latinLnBrk="0" hangingPunct="0">
                <a:lnSpc>
                  <a:spcPct val="100000"/>
                </a:lnSpc>
                <a:spcBef>
                  <a:spcPct val="0"/>
                </a:spcBef>
                <a:spcAft>
                  <a:spcPct val="0"/>
                </a:spcAft>
                <a:buClrTx/>
                <a:buSzTx/>
                <a:buFontTx/>
                <a:buNone/>
                <a:defRPr/>
              </a:pPr>
              <a:r>
                <a:rPr kumimoji="0" lang="en-US" sz="1500" b="0" i="0" u="none" strike="noStrike" kern="120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mn-cs"/>
                </a:rPr>
                <a:t>(variable length)</a:t>
              </a:r>
              <a:endParaRPr kumimoji="0" lang="en-US" sz="1800" b="0" i="0" u="none" strike="noStrike" kern="120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mn-cs"/>
              </a:endParaRPr>
            </a:p>
          </p:txBody>
        </p:sp>
        <p:sp>
          <p:nvSpPr>
            <p:cNvPr id="125" name="TextBox 124"/>
            <p:cNvSpPr txBox="1"/>
            <p:nvPr/>
          </p:nvSpPr>
          <p:spPr>
            <a:xfrm>
              <a:off x="8980285" y="4638342"/>
              <a:ext cx="2189391" cy="1116753"/>
            </a:xfrm>
            <a:prstGeom prst="rect">
              <a:avLst/>
            </a:prstGeom>
            <a:noFill/>
          </p:spPr>
          <p:txBody>
            <a:bodyPr wrap="square" rtlCol="0">
              <a:spAutoFit/>
            </a:bodyPr>
            <a:lstStyle/>
            <a:p>
              <a:pPr marL="0" marR="0" lvl="0" indent="0" algn="l" defTabSz="914400" rtl="0" eaLnBrk="1" fontAlgn="auto" latinLnBrk="0" hangingPunct="1">
                <a:lnSpc>
                  <a:spcPct val="90000"/>
                </a:lnSpc>
                <a:spcBef>
                  <a:spcPts val="0"/>
                </a:spcBef>
                <a:spcAft>
                  <a:spcPts val="0"/>
                </a:spcAft>
                <a:buClrTx/>
                <a:buSzTx/>
                <a:buFontTx/>
                <a:buNone/>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data sent by application into TCP socket</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127" name="Straight Connector 126"/>
            <p:cNvCxnSpPr/>
            <p:nvPr/>
          </p:nvCxnSpPr>
          <p:spPr>
            <a:xfrm>
              <a:off x="6727821" y="5150307"/>
              <a:ext cx="2149479" cy="0"/>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grpSp>
      <p:grpSp>
        <p:nvGrpSpPr>
          <p:cNvPr id="26" name="Group 25"/>
          <p:cNvGrpSpPr/>
          <p:nvPr/>
        </p:nvGrpSpPr>
        <p:grpSpPr>
          <a:xfrm>
            <a:off x="172795" y="2321807"/>
            <a:ext cx="5828845" cy="952634"/>
            <a:chOff x="230393" y="1952743"/>
            <a:chExt cx="7771793" cy="1270179"/>
          </a:xfrm>
        </p:grpSpPr>
        <p:sp>
          <p:nvSpPr>
            <p:cNvPr id="137" name="Text Box 35"/>
            <p:cNvSpPr txBox="1">
              <a:spLocks noChangeArrowheads="1"/>
            </p:cNvSpPr>
            <p:nvPr/>
          </p:nvSpPr>
          <p:spPr bwMode="auto">
            <a:xfrm>
              <a:off x="5418178" y="2855469"/>
              <a:ext cx="361527" cy="367453"/>
            </a:xfrm>
            <a:prstGeom prst="rect">
              <a:avLst/>
            </a:prstGeom>
            <a:noFill/>
            <a:ln>
              <a:noFill/>
            </a:ln>
            <a:effectLst/>
          </p:spPr>
          <p:txBody>
            <a:bodyPr wrap="none">
              <a:spAutoFit/>
            </a:bodyP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sz="1200" b="0" i="0" u="none" strike="noStrike" kern="1200" cap="none" spc="0" normalizeH="0" baseline="0" noProof="0" dirty="0">
                  <a:ln>
                    <a:noFill/>
                  </a:ln>
                  <a:solidFill>
                    <a:srgbClr val="000000"/>
                  </a:solidFill>
                  <a:effectLst/>
                  <a:uLnTx/>
                  <a:uFillTx/>
                  <a:latin typeface="Calibri" panose="020F0502020204030204"/>
                  <a:ea typeface="MS PGothic" panose="020B0600070205080204" pitchFamily="34" charset="-128"/>
                  <a:cs typeface="+mn-cs"/>
                </a:rPr>
                <a:t>A</a:t>
              </a:r>
              <a:endParaRPr kumimoji="0" lang="en-US" sz="1800" b="0" i="0" u="none" strike="noStrike" kern="1200" cap="none" spc="0" normalizeH="0" baseline="0" noProof="0" dirty="0">
                <a:ln>
                  <a:noFill/>
                </a:ln>
                <a:solidFill>
                  <a:srgbClr val="000000"/>
                </a:solidFill>
                <a:effectLst/>
                <a:uLnTx/>
                <a:uFillTx/>
                <a:latin typeface="Calibri" panose="020F0502020204030204"/>
                <a:ea typeface="MS PGothic" panose="020B0600070205080204" pitchFamily="34" charset="-128"/>
                <a:cs typeface="+mn-cs"/>
              </a:endParaRPr>
            </a:p>
          </p:txBody>
        </p:sp>
        <p:grpSp>
          <p:nvGrpSpPr>
            <p:cNvPr id="15" name="Group 14"/>
            <p:cNvGrpSpPr/>
            <p:nvPr/>
          </p:nvGrpSpPr>
          <p:grpSpPr>
            <a:xfrm>
              <a:off x="230393" y="1952743"/>
              <a:ext cx="7771793" cy="971860"/>
              <a:chOff x="217867" y="1965269"/>
              <a:chExt cx="7771793" cy="971860"/>
            </a:xfrm>
          </p:grpSpPr>
          <p:sp>
            <p:nvSpPr>
              <p:cNvPr id="75" name="Text Box 17"/>
              <p:cNvSpPr txBox="1">
                <a:spLocks noChangeArrowheads="1"/>
              </p:cNvSpPr>
              <p:nvPr/>
            </p:nvSpPr>
            <p:spPr bwMode="auto">
              <a:xfrm>
                <a:off x="4579710" y="2430012"/>
                <a:ext cx="3409950" cy="429260"/>
              </a:xfrm>
              <a:prstGeom prst="rect">
                <a:avLst/>
              </a:prstGeom>
              <a:noFill/>
              <a:ln>
                <a:noFill/>
              </a:ln>
              <a:effectLst/>
            </p:spPr>
            <p:txBody>
              <a:bodyPr>
                <a:spAutoFit/>
              </a:bodyP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sz="1500" b="0" i="0" u="none" strike="noStrike" kern="120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mn-cs"/>
                  </a:rPr>
                  <a:t>acknowledgement number</a:t>
                </a:r>
                <a:endParaRPr kumimoji="0" lang="en-US" sz="1500" b="0" i="0" u="none" strike="noStrike" kern="120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mn-cs"/>
                </a:endParaRPr>
              </a:p>
            </p:txBody>
          </p:sp>
          <p:sp>
            <p:nvSpPr>
              <p:cNvPr id="119" name="Text Box 42"/>
              <p:cNvSpPr txBox="1">
                <a:spLocks noChangeArrowheads="1"/>
              </p:cNvSpPr>
              <p:nvPr/>
            </p:nvSpPr>
            <p:spPr bwMode="auto">
              <a:xfrm>
                <a:off x="217867" y="1965269"/>
                <a:ext cx="3287333" cy="729827"/>
              </a:xfrm>
              <a:prstGeom prst="rect">
                <a:avLst/>
              </a:prstGeom>
              <a:noFill/>
              <a:ln>
                <a:noFill/>
              </a:ln>
              <a:effectLst/>
            </p:spPr>
            <p:txBody>
              <a:bodyPr wrap="square">
                <a:spAutoFit/>
              </a:bodyP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pPr marL="0" marR="0" lvl="0" indent="0" algn="r" defTabSz="914400" rtl="0" eaLnBrk="0" fontAlgn="base" latinLnBrk="0" hangingPunct="0">
                  <a:lnSpc>
                    <a:spcPct val="90000"/>
                  </a:lnSpc>
                  <a:spcBef>
                    <a:spcPct val="0"/>
                  </a:spcBef>
                  <a:spcAft>
                    <a:spcPct val="0"/>
                  </a:spcAft>
                  <a:buClrTx/>
                  <a:buSzTx/>
                  <a:buFontTx/>
                  <a:buNone/>
                  <a:defRPr/>
                </a:pPr>
                <a:r>
                  <a:rPr kumimoji="0" lang="en-US" sz="1800" b="0" i="0" u="none" strike="noStrike" kern="1200" cap="none" spc="0" normalizeH="0" baseline="0" noProof="0" dirty="0">
                    <a:ln>
                      <a:noFill/>
                    </a:ln>
                    <a:solidFill>
                      <a:srgbClr val="000000"/>
                    </a:solidFill>
                    <a:effectLst/>
                    <a:uLnTx/>
                    <a:uFillTx/>
                    <a:latin typeface="Calibri" panose="020F0502020204030204"/>
                    <a:ea typeface="MS PGothic" panose="020B0600070205080204" pitchFamily="34" charset="-128"/>
                    <a:cs typeface="+mn-cs"/>
                  </a:rPr>
                  <a:t>ACK: </a:t>
                </a:r>
                <a:r>
                  <a:rPr kumimoji="0" lang="en-US" sz="1500" b="0" i="0" u="none" strike="noStrike" kern="1200" cap="none" spc="0" normalizeH="0" baseline="0" noProof="0" dirty="0">
                    <a:ln>
                      <a:noFill/>
                    </a:ln>
                    <a:solidFill>
                      <a:srgbClr val="000000"/>
                    </a:solidFill>
                    <a:effectLst/>
                    <a:uLnTx/>
                    <a:uFillTx/>
                    <a:latin typeface="Calibri" panose="020F0502020204030204"/>
                    <a:ea typeface="MS PGothic" panose="020B0600070205080204" pitchFamily="34" charset="-128"/>
                    <a:cs typeface="+mn-cs"/>
                  </a:rPr>
                  <a:t>seq # of next expected byte; A bit: this is an ACK</a:t>
                </a:r>
                <a:endParaRPr kumimoji="0" lang="en-US" sz="825" b="0" i="0" u="none" strike="noStrike" kern="1200" cap="none" spc="0" normalizeH="0" baseline="0" noProof="0" dirty="0">
                  <a:ln>
                    <a:noFill/>
                  </a:ln>
                  <a:solidFill>
                    <a:srgbClr val="000000"/>
                  </a:solidFill>
                  <a:effectLst/>
                  <a:uLnTx/>
                  <a:uFillTx/>
                  <a:latin typeface="Calibri" panose="020F0502020204030204"/>
                  <a:ea typeface="MS PGothic" panose="020B0600070205080204" pitchFamily="34" charset="-128"/>
                  <a:cs typeface="+mn-cs"/>
                </a:endParaRPr>
              </a:p>
            </p:txBody>
          </p:sp>
          <p:sp>
            <p:nvSpPr>
              <p:cNvPr id="130" name="Line 46"/>
              <p:cNvSpPr>
                <a:spLocks noChangeShapeType="1"/>
              </p:cNvSpPr>
              <p:nvPr/>
            </p:nvSpPr>
            <p:spPr bwMode="auto">
              <a:xfrm>
                <a:off x="3505200" y="2417523"/>
                <a:ext cx="2076276" cy="519606"/>
              </a:xfrm>
              <a:custGeom>
                <a:avLst/>
                <a:gdLst>
                  <a:gd name="connsiteX0" fmla="*/ 0 w 2082626"/>
                  <a:gd name="connsiteY0" fmla="*/ 0 h 560881"/>
                  <a:gd name="connsiteX1" fmla="*/ 2082626 w 2082626"/>
                  <a:gd name="connsiteY1" fmla="*/ 560881 h 560881"/>
                  <a:gd name="connsiteX0-1" fmla="*/ 0 w 2076276"/>
                  <a:gd name="connsiteY0-2" fmla="*/ 0 h 519606"/>
                  <a:gd name="connsiteX1-3" fmla="*/ 2076276 w 2076276"/>
                  <a:gd name="connsiteY1-4" fmla="*/ 519606 h 519606"/>
                </a:gdLst>
                <a:ahLst/>
                <a:cxnLst>
                  <a:cxn ang="0">
                    <a:pos x="connsiteX0-1" y="connsiteY0-2"/>
                  </a:cxn>
                  <a:cxn ang="0">
                    <a:pos x="connsiteX1-3" y="connsiteY1-4"/>
                  </a:cxn>
                </a:cxnLst>
                <a:rect l="l" t="t" r="r" b="b"/>
                <a:pathLst>
                  <a:path w="2076276" h="519606">
                    <a:moveTo>
                      <a:pt x="0" y="0"/>
                    </a:moveTo>
                    <a:cubicBezTo>
                      <a:pt x="694209" y="186960"/>
                      <a:pt x="1382067" y="332646"/>
                      <a:pt x="2076276" y="519606"/>
                    </a:cubicBezTo>
                  </a:path>
                </a:pathLst>
              </a:custGeom>
              <a:noFill/>
              <a:ln w="19050">
                <a:solidFill>
                  <a:srgbClr val="C00000"/>
                </a:solidFill>
                <a:round/>
              </a:ln>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rgbClr val="000000"/>
                  </a:solidFill>
                  <a:effectLst/>
                  <a:uLnTx/>
                  <a:uFillTx/>
                  <a:latin typeface="Tahoma" panose="020B0604030504040204" pitchFamily="34" charset="0"/>
                  <a:ea typeface="MS PGothic" panose="020B0600070205080204" pitchFamily="34" charset="-128"/>
                  <a:cs typeface="+mn-cs"/>
                </a:endParaRPr>
              </a:p>
            </p:txBody>
          </p:sp>
          <p:sp>
            <p:nvSpPr>
              <p:cNvPr id="139" name="Line 46"/>
              <p:cNvSpPr>
                <a:spLocks noChangeShapeType="1"/>
              </p:cNvSpPr>
              <p:nvPr/>
            </p:nvSpPr>
            <p:spPr bwMode="auto">
              <a:xfrm>
                <a:off x="3505200" y="2404996"/>
                <a:ext cx="1263476" cy="215853"/>
              </a:xfrm>
              <a:prstGeom prst="line">
                <a:avLst/>
              </a:prstGeom>
              <a:noFill/>
              <a:ln w="19050">
                <a:solidFill>
                  <a:srgbClr val="C00000"/>
                </a:solidFill>
                <a:round/>
              </a:ln>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rgbClr val="000000"/>
                  </a:solidFill>
                  <a:effectLst/>
                  <a:uLnTx/>
                  <a:uFillTx/>
                  <a:latin typeface="Tahoma" panose="020B0604030504040204" pitchFamily="34" charset="0"/>
                  <a:ea typeface="MS PGothic" panose="020B0600070205080204" pitchFamily="34" charset="-128"/>
                  <a:cs typeface="+mn-cs"/>
                </a:endParaRPr>
              </a:p>
            </p:txBody>
          </p:sp>
        </p:grpSp>
      </p:grpSp>
      <p:grpSp>
        <p:nvGrpSpPr>
          <p:cNvPr id="19" name="Group 18"/>
          <p:cNvGrpSpPr/>
          <p:nvPr/>
        </p:nvGrpSpPr>
        <p:grpSpPr>
          <a:xfrm>
            <a:off x="1421563" y="3602102"/>
            <a:ext cx="4371717" cy="839411"/>
            <a:chOff x="1895418" y="3659802"/>
            <a:chExt cx="5828956" cy="1119215"/>
          </a:xfrm>
        </p:grpSpPr>
        <p:sp>
          <p:nvSpPr>
            <p:cNvPr id="98" name="Text Box 40"/>
            <p:cNvSpPr txBox="1">
              <a:spLocks noChangeArrowheads="1"/>
            </p:cNvSpPr>
            <p:nvPr/>
          </p:nvSpPr>
          <p:spPr bwMode="auto">
            <a:xfrm>
              <a:off x="4830361" y="3659802"/>
              <a:ext cx="2894013" cy="737447"/>
            </a:xfrm>
            <a:prstGeom prst="rect">
              <a:avLst/>
            </a:prstGeom>
            <a:noFill/>
            <a:ln>
              <a:noFill/>
            </a:ln>
            <a:effectLst/>
          </p:spPr>
          <p:txBody>
            <a:bodyPr wrap="square">
              <a:spAutoFit/>
            </a:bodyP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sz="1500" b="0" i="0" u="none" strike="noStrike" kern="120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mn-cs"/>
                </a:rPr>
                <a:t>options (variable length)</a:t>
              </a:r>
              <a:endParaRPr kumimoji="0" lang="en-US" sz="1800" b="0" i="0" u="none" strike="noStrike" kern="120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mn-cs"/>
              </a:endParaRPr>
            </a:p>
          </p:txBody>
        </p:sp>
        <p:sp>
          <p:nvSpPr>
            <p:cNvPr id="99" name="Text Box 42"/>
            <p:cNvSpPr txBox="1">
              <a:spLocks noChangeArrowheads="1"/>
            </p:cNvSpPr>
            <p:nvPr/>
          </p:nvSpPr>
          <p:spPr bwMode="auto">
            <a:xfrm>
              <a:off x="1895418" y="4326050"/>
              <a:ext cx="1688926" cy="452967"/>
            </a:xfrm>
            <a:prstGeom prst="rect">
              <a:avLst/>
            </a:prstGeom>
            <a:noFill/>
            <a:ln>
              <a:noFill/>
            </a:ln>
            <a:effectLst/>
          </p:spPr>
          <p:txBody>
            <a:bodyPr wrap="square">
              <a:spAutoFit/>
            </a:bodyP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pPr marL="0" marR="0" lvl="0" indent="0" algn="r" defTabSz="914400" rtl="0" eaLnBrk="0" fontAlgn="base" latinLnBrk="0" hangingPunct="0">
                <a:lnSpc>
                  <a:spcPct val="90000"/>
                </a:lnSpc>
                <a:spcBef>
                  <a:spcPct val="0"/>
                </a:spcBef>
                <a:spcAft>
                  <a:spcPct val="0"/>
                </a:spcAft>
                <a:buClrTx/>
                <a:buSzTx/>
                <a:buFontTx/>
                <a:buNone/>
                <a:defRPr/>
              </a:pPr>
              <a:r>
                <a:rPr kumimoji="0" lang="en-US" sz="1500" b="0" i="0" u="none" strike="noStrike" kern="1200" cap="none" spc="0" normalizeH="0" baseline="0" noProof="0" dirty="0">
                  <a:ln>
                    <a:noFill/>
                  </a:ln>
                  <a:solidFill>
                    <a:srgbClr val="000000"/>
                  </a:solidFill>
                  <a:effectLst/>
                  <a:uLnTx/>
                  <a:uFillTx/>
                  <a:latin typeface="Calibri" panose="020F0502020204030204"/>
                  <a:ea typeface="MS PGothic" panose="020B0600070205080204" pitchFamily="34" charset="-128"/>
                  <a:cs typeface="+mn-cs"/>
                </a:rPr>
                <a:t>TCP</a:t>
              </a:r>
              <a:r>
                <a:rPr kumimoji="0" lang="en-US" sz="1800" b="0" i="0" u="none" strike="noStrike" kern="1200" cap="none" spc="0" normalizeH="0" baseline="0" noProof="0" dirty="0">
                  <a:ln>
                    <a:noFill/>
                  </a:ln>
                  <a:solidFill>
                    <a:srgbClr val="000000"/>
                  </a:solidFill>
                  <a:effectLst/>
                  <a:uLnTx/>
                  <a:uFillTx/>
                  <a:latin typeface="Calibri" panose="020F0502020204030204"/>
                  <a:ea typeface="MS PGothic" panose="020B0600070205080204" pitchFamily="34" charset="-128"/>
                  <a:cs typeface="+mn-cs"/>
                </a:rPr>
                <a:t> options</a:t>
              </a:r>
              <a:endParaRPr kumimoji="0" lang="en-US" sz="1500" b="0" i="0" u="none" strike="noStrike" kern="1200" cap="none" spc="0" normalizeH="0" baseline="0" noProof="0" dirty="0">
                <a:ln>
                  <a:noFill/>
                </a:ln>
                <a:solidFill>
                  <a:srgbClr val="000000"/>
                </a:solidFill>
                <a:effectLst/>
                <a:uLnTx/>
                <a:uFillTx/>
                <a:latin typeface="Calibri" panose="020F0502020204030204"/>
                <a:ea typeface="MS PGothic" panose="020B0600070205080204" pitchFamily="34" charset="-128"/>
                <a:cs typeface="+mn-cs"/>
              </a:endParaRPr>
            </a:p>
          </p:txBody>
        </p:sp>
        <p:cxnSp>
          <p:nvCxnSpPr>
            <p:cNvPr id="7" name="Straight Connector 6"/>
            <p:cNvCxnSpPr>
              <a:stCxn id="99" idx="3"/>
              <a:endCxn id="98" idx="1"/>
            </p:cNvCxnSpPr>
            <p:nvPr/>
          </p:nvCxnSpPr>
          <p:spPr>
            <a:xfrm flipV="1">
              <a:off x="3585191" y="4029569"/>
              <a:ext cx="1245447" cy="524087"/>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grpSp>
      <p:grpSp>
        <p:nvGrpSpPr>
          <p:cNvPr id="24" name="Group 23"/>
          <p:cNvGrpSpPr/>
          <p:nvPr/>
        </p:nvGrpSpPr>
        <p:grpSpPr>
          <a:xfrm>
            <a:off x="238556" y="2971594"/>
            <a:ext cx="3364120" cy="339725"/>
            <a:chOff x="318075" y="2819126"/>
            <a:chExt cx="4485494" cy="452967"/>
          </a:xfrm>
        </p:grpSpPr>
        <p:sp>
          <p:nvSpPr>
            <p:cNvPr id="95" name="Text Box 37"/>
            <p:cNvSpPr txBox="1">
              <a:spLocks noChangeArrowheads="1"/>
            </p:cNvSpPr>
            <p:nvPr/>
          </p:nvSpPr>
          <p:spPr bwMode="auto">
            <a:xfrm>
              <a:off x="4249849" y="2826980"/>
              <a:ext cx="553720" cy="434340"/>
            </a:xfrm>
            <a:prstGeom prst="rect">
              <a:avLst/>
            </a:prstGeom>
            <a:noFill/>
            <a:ln>
              <a:noFill/>
            </a:ln>
            <a:effectLst/>
          </p:spPr>
          <p:txBody>
            <a:bodyPr wrap="none">
              <a:spAutoFit/>
            </a:bodyP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pPr marL="0" marR="0" lvl="0" indent="0" algn="ctr" defTabSz="914400" rtl="0" eaLnBrk="0" fontAlgn="base" latinLnBrk="0" hangingPunct="0">
                <a:lnSpc>
                  <a:spcPct val="85000"/>
                </a:lnSpc>
                <a:spcBef>
                  <a:spcPct val="0"/>
                </a:spcBef>
                <a:spcAft>
                  <a:spcPct val="0"/>
                </a:spcAft>
                <a:buClrTx/>
                <a:buSzTx/>
                <a:buFontTx/>
                <a:buNone/>
                <a:defRPr/>
              </a:pPr>
              <a:r>
                <a:rPr kumimoji="0" lang="en-US" sz="900" b="0" i="0" u="none" strike="noStrike" kern="1200" cap="none" spc="0" normalizeH="0" baseline="0" noProof="0" dirty="0">
                  <a:ln>
                    <a:noFill/>
                  </a:ln>
                  <a:solidFill>
                    <a:srgbClr val="000000"/>
                  </a:solidFill>
                  <a:effectLst/>
                  <a:uLnTx/>
                  <a:uFillTx/>
                  <a:latin typeface="Calibri" panose="020F0502020204030204"/>
                  <a:ea typeface="MS PGothic" panose="020B0600070205080204" pitchFamily="34" charset="-128"/>
                  <a:cs typeface="+mn-cs"/>
                </a:rPr>
                <a:t>head</a:t>
              </a:r>
              <a:endParaRPr kumimoji="0" lang="en-US" sz="900" b="0" i="0" u="none" strike="noStrike" kern="1200" cap="none" spc="0" normalizeH="0" baseline="0" noProof="0" dirty="0">
                <a:ln>
                  <a:noFill/>
                </a:ln>
                <a:solidFill>
                  <a:srgbClr val="000000"/>
                </a:solidFill>
                <a:effectLst/>
                <a:uLnTx/>
                <a:uFillTx/>
                <a:latin typeface="Calibri" panose="020F0502020204030204"/>
                <a:ea typeface="MS PGothic" panose="020B0600070205080204" pitchFamily="34" charset="-128"/>
                <a:cs typeface="+mn-cs"/>
              </a:endParaRPr>
            </a:p>
            <a:p>
              <a:pPr marL="0" marR="0" lvl="0" indent="0" algn="ctr" defTabSz="914400" rtl="0" eaLnBrk="0" fontAlgn="base" latinLnBrk="0" hangingPunct="0">
                <a:lnSpc>
                  <a:spcPct val="85000"/>
                </a:lnSpc>
                <a:spcBef>
                  <a:spcPct val="0"/>
                </a:spcBef>
                <a:spcAft>
                  <a:spcPct val="0"/>
                </a:spcAft>
                <a:buClrTx/>
                <a:buSzTx/>
                <a:buFontTx/>
                <a:buNone/>
                <a:defRPr/>
              </a:pPr>
              <a:r>
                <a:rPr kumimoji="0" lang="en-US" sz="900" b="0" i="0" u="none" strike="noStrike" kern="1200" cap="none" spc="0" normalizeH="0" baseline="0" noProof="0" dirty="0" err="1">
                  <a:ln>
                    <a:noFill/>
                  </a:ln>
                  <a:solidFill>
                    <a:srgbClr val="000000"/>
                  </a:solidFill>
                  <a:effectLst/>
                  <a:uLnTx/>
                  <a:uFillTx/>
                  <a:latin typeface="Calibri" panose="020F0502020204030204"/>
                  <a:ea typeface="MS PGothic" panose="020B0600070205080204" pitchFamily="34" charset="-128"/>
                  <a:cs typeface="+mn-cs"/>
                </a:rPr>
                <a:t>len</a:t>
              </a:r>
              <a:endParaRPr kumimoji="0" lang="en-US" sz="1200" b="0" i="0" u="none" strike="noStrike" kern="1200" cap="none" spc="0" normalizeH="0" baseline="0" noProof="0" dirty="0">
                <a:ln>
                  <a:noFill/>
                </a:ln>
                <a:solidFill>
                  <a:srgbClr val="000000"/>
                </a:solidFill>
                <a:effectLst/>
                <a:uLnTx/>
                <a:uFillTx/>
                <a:latin typeface="Calibri" panose="020F0502020204030204"/>
                <a:ea typeface="MS PGothic" panose="020B0600070205080204" pitchFamily="34" charset="-128"/>
                <a:cs typeface="+mn-cs"/>
              </a:endParaRPr>
            </a:p>
          </p:txBody>
        </p:sp>
        <p:sp>
          <p:nvSpPr>
            <p:cNvPr id="93" name="Text Box 42"/>
            <p:cNvSpPr txBox="1">
              <a:spLocks noChangeArrowheads="1"/>
            </p:cNvSpPr>
            <p:nvPr/>
          </p:nvSpPr>
          <p:spPr bwMode="auto">
            <a:xfrm>
              <a:off x="318075" y="2819126"/>
              <a:ext cx="3287333" cy="452967"/>
            </a:xfrm>
            <a:prstGeom prst="rect">
              <a:avLst/>
            </a:prstGeom>
            <a:noFill/>
            <a:ln>
              <a:noFill/>
            </a:ln>
            <a:effectLst/>
          </p:spPr>
          <p:txBody>
            <a:bodyPr wrap="square">
              <a:spAutoFit/>
            </a:bodyP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pPr marL="0" marR="0" lvl="0" indent="0" algn="r" defTabSz="914400" rtl="0" eaLnBrk="0" fontAlgn="base" latinLnBrk="0" hangingPunct="0">
                <a:lnSpc>
                  <a:spcPct val="90000"/>
                </a:lnSpc>
                <a:spcBef>
                  <a:spcPct val="0"/>
                </a:spcBef>
                <a:spcAft>
                  <a:spcPct val="0"/>
                </a:spcAft>
                <a:buClrTx/>
                <a:buSzTx/>
                <a:buFontTx/>
                <a:buNone/>
                <a:defRPr/>
              </a:pPr>
              <a:r>
                <a:rPr kumimoji="0" lang="en-US" sz="1800" b="0" i="0" u="none" strike="noStrike" kern="1200" cap="none" spc="0" normalizeH="0" baseline="0" noProof="0" dirty="0">
                  <a:ln>
                    <a:noFill/>
                  </a:ln>
                  <a:solidFill>
                    <a:srgbClr val="000000"/>
                  </a:solidFill>
                  <a:effectLst/>
                  <a:uLnTx/>
                  <a:uFillTx/>
                  <a:latin typeface="Calibri" panose="020F0502020204030204"/>
                  <a:ea typeface="MS PGothic" panose="020B0600070205080204" pitchFamily="34" charset="-128"/>
                  <a:cs typeface="+mn-cs"/>
                </a:rPr>
                <a:t>length </a:t>
              </a:r>
              <a:r>
                <a:rPr kumimoji="0" lang="en-US" sz="1500" b="0" i="0" u="none" strike="noStrike" kern="1200" cap="none" spc="0" normalizeH="0" baseline="0" noProof="0" dirty="0">
                  <a:ln>
                    <a:noFill/>
                  </a:ln>
                  <a:solidFill>
                    <a:srgbClr val="000000"/>
                  </a:solidFill>
                  <a:effectLst/>
                  <a:uLnTx/>
                  <a:uFillTx/>
                  <a:latin typeface="Calibri" panose="020F0502020204030204"/>
                  <a:ea typeface="MS PGothic" panose="020B0600070205080204" pitchFamily="34" charset="-128"/>
                  <a:cs typeface="+mn-cs"/>
                </a:rPr>
                <a:t>(of TCP header)</a:t>
              </a:r>
              <a:endParaRPr kumimoji="0" lang="en-US" sz="1500" b="0" i="0" u="none" strike="noStrike" kern="1200" cap="none" spc="0" normalizeH="0" baseline="0" noProof="0" dirty="0">
                <a:ln>
                  <a:noFill/>
                </a:ln>
                <a:solidFill>
                  <a:srgbClr val="000000"/>
                </a:solidFill>
                <a:effectLst/>
                <a:uLnTx/>
                <a:uFillTx/>
                <a:latin typeface="Calibri" panose="020F0502020204030204"/>
                <a:ea typeface="MS PGothic" panose="020B0600070205080204" pitchFamily="34" charset="-128"/>
                <a:cs typeface="+mn-cs"/>
              </a:endParaRPr>
            </a:p>
          </p:txBody>
        </p:sp>
        <p:cxnSp>
          <p:nvCxnSpPr>
            <p:cNvPr id="100" name="Straight Connector 99"/>
            <p:cNvCxnSpPr/>
            <p:nvPr/>
          </p:nvCxnSpPr>
          <p:spPr>
            <a:xfrm>
              <a:off x="3544867" y="3031480"/>
              <a:ext cx="783888"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grpSp>
      <p:grpSp>
        <p:nvGrpSpPr>
          <p:cNvPr id="16" name="Group 15"/>
          <p:cNvGrpSpPr/>
          <p:nvPr/>
        </p:nvGrpSpPr>
        <p:grpSpPr>
          <a:xfrm>
            <a:off x="-18658" y="3237836"/>
            <a:ext cx="4546197" cy="339725"/>
            <a:chOff x="-24878" y="3174115"/>
            <a:chExt cx="6061596" cy="452967"/>
          </a:xfrm>
        </p:grpSpPr>
        <p:sp>
          <p:nvSpPr>
            <p:cNvPr id="82" name="Text Box 24"/>
            <p:cNvSpPr txBox="1">
              <a:spLocks noChangeArrowheads="1"/>
            </p:cNvSpPr>
            <p:nvPr/>
          </p:nvSpPr>
          <p:spPr bwMode="auto">
            <a:xfrm>
              <a:off x="4764178" y="3203124"/>
              <a:ext cx="1272540" cy="398780"/>
            </a:xfrm>
            <a:prstGeom prst="rect">
              <a:avLst/>
            </a:prstGeom>
            <a:noFill/>
            <a:ln>
              <a:noFill/>
            </a:ln>
            <a:effectLst/>
          </p:spPr>
          <p:txBody>
            <a:bodyPr wrap="none">
              <a:spAutoFit/>
            </a:bodyP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sz="1350" b="0" i="0" u="none" strike="noStrike" kern="120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mn-cs"/>
                </a:rPr>
                <a:t>checksum</a:t>
              </a:r>
              <a:endParaRPr kumimoji="0" lang="en-US" sz="1350" b="0" i="0" u="none" strike="noStrike" kern="120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mn-cs"/>
              </a:endParaRPr>
            </a:p>
          </p:txBody>
        </p:sp>
        <p:sp>
          <p:nvSpPr>
            <p:cNvPr id="109" name="Text Box 51"/>
            <p:cNvSpPr txBox="1">
              <a:spLocks noChangeArrowheads="1"/>
            </p:cNvSpPr>
            <p:nvPr/>
          </p:nvSpPr>
          <p:spPr bwMode="auto">
            <a:xfrm>
              <a:off x="-24878" y="3174115"/>
              <a:ext cx="3595495" cy="452967"/>
            </a:xfrm>
            <a:prstGeom prst="rect">
              <a:avLst/>
            </a:prstGeom>
            <a:noFill/>
            <a:ln>
              <a:noFill/>
            </a:ln>
            <a:effectLst/>
          </p:spPr>
          <p:txBody>
            <a:bodyPr wrap="square">
              <a:spAutoFit/>
            </a:bodyP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pPr marL="0" marR="0" lvl="0" indent="0" algn="r" defTabSz="914400" rtl="0" eaLnBrk="0" fontAlgn="base" latinLnBrk="0" hangingPunct="0">
                <a:lnSpc>
                  <a:spcPct val="90000"/>
                </a:lnSpc>
                <a:spcBef>
                  <a:spcPct val="0"/>
                </a:spcBef>
                <a:spcAft>
                  <a:spcPct val="0"/>
                </a:spcAft>
                <a:buClrTx/>
                <a:buSzTx/>
                <a:buFontTx/>
                <a:buNone/>
                <a:defRPr/>
              </a:pPr>
              <a:r>
                <a:rPr kumimoji="0" lang="en-US" sz="1500" b="0" i="0" u="none" strike="noStrike" kern="1200" cap="none" spc="0" normalizeH="0" baseline="0" noProof="0" dirty="0">
                  <a:ln>
                    <a:noFill/>
                  </a:ln>
                  <a:solidFill>
                    <a:srgbClr val="000000"/>
                  </a:solidFill>
                  <a:effectLst/>
                  <a:uLnTx/>
                  <a:uFillTx/>
                  <a:latin typeface="Calibri" panose="020F0502020204030204"/>
                  <a:ea typeface="MS PGothic" panose="020B0600070205080204" pitchFamily="34" charset="-128"/>
                  <a:cs typeface="+mn-cs"/>
                </a:rPr>
                <a:t>Internet</a:t>
              </a:r>
              <a:r>
                <a:rPr kumimoji="0" lang="en-US" sz="1800" b="0" i="0" u="none" strike="noStrike" kern="1200" cap="none" spc="0" normalizeH="0" baseline="0" noProof="0" dirty="0">
                  <a:ln>
                    <a:noFill/>
                  </a:ln>
                  <a:solidFill>
                    <a:srgbClr val="000000"/>
                  </a:solidFill>
                  <a:effectLst/>
                  <a:uLnTx/>
                  <a:uFillTx/>
                  <a:latin typeface="Calibri" panose="020F0502020204030204"/>
                  <a:ea typeface="MS PGothic" panose="020B0600070205080204" pitchFamily="34" charset="-128"/>
                  <a:cs typeface="+mn-cs"/>
                </a:rPr>
                <a:t> checksum</a:t>
              </a:r>
              <a:endParaRPr kumimoji="0" lang="en-US" sz="1800" b="0" i="0" u="none" strike="noStrike" kern="1200" cap="none" spc="0" normalizeH="0" baseline="0" noProof="0" dirty="0">
                <a:ln>
                  <a:noFill/>
                </a:ln>
                <a:solidFill>
                  <a:srgbClr val="000000"/>
                </a:solidFill>
                <a:effectLst/>
                <a:uLnTx/>
                <a:uFillTx/>
                <a:latin typeface="Calibri" panose="020F0502020204030204"/>
                <a:ea typeface="MS PGothic" panose="020B0600070205080204" pitchFamily="34" charset="-128"/>
                <a:cs typeface="+mn-cs"/>
              </a:endParaRPr>
            </a:p>
          </p:txBody>
        </p:sp>
        <p:cxnSp>
          <p:nvCxnSpPr>
            <p:cNvPr id="101" name="Straight Connector 100"/>
            <p:cNvCxnSpPr>
              <a:stCxn id="109" idx="3"/>
              <a:endCxn id="82" idx="1"/>
            </p:cNvCxnSpPr>
            <p:nvPr/>
          </p:nvCxnSpPr>
          <p:spPr>
            <a:xfrm>
              <a:off x="3571464" y="3400874"/>
              <a:ext cx="1192953" cy="1693"/>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66" name="Line 10"/>
          <p:cNvSpPr>
            <a:spLocks noChangeShapeType="1"/>
          </p:cNvSpPr>
          <p:nvPr/>
        </p:nvSpPr>
        <p:spPr bwMode="auto">
          <a:xfrm flipH="1" flipV="1">
            <a:off x="4717085" y="2116781"/>
            <a:ext cx="1321" cy="273888"/>
          </a:xfrm>
          <a:prstGeom prst="line">
            <a:avLst/>
          </a:prstGeom>
          <a:noFill/>
          <a:ln w="19050">
            <a:solidFill>
              <a:srgbClr val="000000"/>
            </a:solidFill>
            <a:round/>
          </a:ln>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200" b="0" i="0" u="none" strike="noStrike" kern="0" cap="none" spc="0" normalizeH="0" baseline="0" noProof="0">
              <a:ln>
                <a:noFill/>
              </a:ln>
              <a:solidFill>
                <a:srgbClr val="000000"/>
              </a:solidFill>
              <a:effectLst/>
              <a:uLnTx/>
              <a:uFillTx/>
              <a:latin typeface="Tahoma" panose="020B0604030504040204" pitchFamily="34" charset="0"/>
              <a:ea typeface="MS PGothic" panose="020B0600070205080204" pitchFamily="34" charset="-128"/>
              <a:cs typeface="+mn-cs"/>
            </a:endParaRPr>
          </a:p>
        </p:txBody>
      </p:sp>
      <p:sp>
        <p:nvSpPr>
          <p:cNvPr id="84" name="Line 26"/>
          <p:cNvSpPr>
            <a:spLocks noChangeShapeType="1"/>
          </p:cNvSpPr>
          <p:nvPr/>
        </p:nvSpPr>
        <p:spPr bwMode="auto">
          <a:xfrm flipV="1">
            <a:off x="4613033" y="2960747"/>
            <a:ext cx="0" cy="294084"/>
          </a:xfrm>
          <a:prstGeom prst="line">
            <a:avLst/>
          </a:prstGeom>
          <a:noFill/>
          <a:ln w="12700">
            <a:solidFill>
              <a:srgbClr val="000000"/>
            </a:solidFill>
            <a:round/>
          </a:ln>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20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endParaRPr>
          </a:p>
        </p:txBody>
      </p:sp>
      <p:sp>
        <p:nvSpPr>
          <p:cNvPr id="85" name="Line 27"/>
          <p:cNvSpPr>
            <a:spLocks noChangeShapeType="1"/>
          </p:cNvSpPr>
          <p:nvPr/>
        </p:nvSpPr>
        <p:spPr bwMode="auto">
          <a:xfrm flipV="1">
            <a:off x="4494693" y="2964318"/>
            <a:ext cx="0" cy="294085"/>
          </a:xfrm>
          <a:prstGeom prst="line">
            <a:avLst/>
          </a:prstGeom>
          <a:noFill/>
          <a:ln w="12700">
            <a:solidFill>
              <a:srgbClr val="000000"/>
            </a:solidFill>
            <a:round/>
          </a:ln>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20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endParaRPr>
          </a:p>
        </p:txBody>
      </p:sp>
      <p:sp>
        <p:nvSpPr>
          <p:cNvPr id="86" name="Line 28"/>
          <p:cNvSpPr>
            <a:spLocks noChangeShapeType="1"/>
          </p:cNvSpPr>
          <p:nvPr/>
        </p:nvSpPr>
        <p:spPr bwMode="auto">
          <a:xfrm flipV="1">
            <a:off x="4372781" y="2964318"/>
            <a:ext cx="0" cy="294085"/>
          </a:xfrm>
          <a:prstGeom prst="line">
            <a:avLst/>
          </a:prstGeom>
          <a:noFill/>
          <a:ln w="12700">
            <a:solidFill>
              <a:srgbClr val="000000"/>
            </a:solidFill>
            <a:round/>
          </a:ln>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20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endParaRPr>
          </a:p>
        </p:txBody>
      </p:sp>
      <p:grpSp>
        <p:nvGrpSpPr>
          <p:cNvPr id="28" name="Group 27"/>
          <p:cNvGrpSpPr/>
          <p:nvPr/>
        </p:nvGrpSpPr>
        <p:grpSpPr>
          <a:xfrm>
            <a:off x="129407" y="3005212"/>
            <a:ext cx="4664498" cy="2016485"/>
            <a:chOff x="172543" y="2863949"/>
            <a:chExt cx="6219331" cy="2688647"/>
          </a:xfrm>
        </p:grpSpPr>
        <p:sp>
          <p:nvSpPr>
            <p:cNvPr id="102" name="Text Box 44"/>
            <p:cNvSpPr txBox="1">
              <a:spLocks noChangeArrowheads="1"/>
            </p:cNvSpPr>
            <p:nvPr/>
          </p:nvSpPr>
          <p:spPr bwMode="auto">
            <a:xfrm>
              <a:off x="172543" y="4822769"/>
              <a:ext cx="3419248" cy="729827"/>
            </a:xfrm>
            <a:prstGeom prst="rect">
              <a:avLst/>
            </a:prstGeom>
            <a:noFill/>
            <a:ln>
              <a:noFill/>
            </a:ln>
            <a:effectLst/>
          </p:spPr>
          <p:txBody>
            <a:bodyPr wrap="square">
              <a:spAutoFit/>
            </a:bodyP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pPr marL="0" marR="0" lvl="0" indent="0" algn="r" defTabSz="914400" rtl="0" eaLnBrk="0" fontAlgn="base" latinLnBrk="0" hangingPunct="0">
                <a:lnSpc>
                  <a:spcPct val="90000"/>
                </a:lnSpc>
                <a:spcBef>
                  <a:spcPct val="0"/>
                </a:spcBef>
                <a:spcAft>
                  <a:spcPct val="0"/>
                </a:spcAft>
                <a:buClrTx/>
                <a:buSzTx/>
                <a:buFontTx/>
                <a:buNone/>
                <a:defRPr/>
              </a:pPr>
              <a:r>
                <a:rPr kumimoji="0" lang="en-US" sz="1800" b="0" i="0" u="none" strike="noStrike" kern="1200" cap="none" spc="0" normalizeH="0" baseline="0" noProof="0" dirty="0">
                  <a:ln>
                    <a:noFill/>
                  </a:ln>
                  <a:solidFill>
                    <a:srgbClr val="000000"/>
                  </a:solidFill>
                  <a:effectLst/>
                  <a:uLnTx/>
                  <a:uFillTx/>
                  <a:latin typeface="Calibri" panose="020F0502020204030204"/>
                  <a:ea typeface="MS PGothic" panose="020B0600070205080204" pitchFamily="34" charset="-128"/>
                  <a:cs typeface="+mn-cs"/>
                </a:rPr>
                <a:t>RST, SYN, FIN: </a:t>
              </a:r>
              <a:r>
                <a:rPr kumimoji="0" lang="en-US" sz="1500" b="0" i="0" u="none" strike="noStrike" kern="1200" cap="none" spc="0" normalizeH="0" baseline="0" noProof="0" dirty="0">
                  <a:ln>
                    <a:noFill/>
                  </a:ln>
                  <a:solidFill>
                    <a:srgbClr val="000000"/>
                  </a:solidFill>
                  <a:effectLst/>
                  <a:uLnTx/>
                  <a:uFillTx/>
                  <a:latin typeface="Calibri" panose="020F0502020204030204"/>
                  <a:ea typeface="MS PGothic" panose="020B0600070205080204" pitchFamily="34" charset="-128"/>
                  <a:cs typeface="+mn-cs"/>
                </a:rPr>
                <a:t>connection management</a:t>
              </a:r>
              <a:endParaRPr kumimoji="0" lang="en-US" sz="1800" b="0" i="0" u="none" strike="noStrike" kern="1200" cap="none" spc="0" normalizeH="0" baseline="0" noProof="0" dirty="0">
                <a:ln>
                  <a:noFill/>
                </a:ln>
                <a:solidFill>
                  <a:srgbClr val="000000"/>
                </a:solidFill>
                <a:effectLst/>
                <a:uLnTx/>
                <a:uFillTx/>
                <a:latin typeface="Calibri" panose="020F0502020204030204"/>
                <a:ea typeface="MS PGothic" panose="020B0600070205080204" pitchFamily="34" charset="-128"/>
                <a:cs typeface="+mn-cs"/>
              </a:endParaRPr>
            </a:p>
          </p:txBody>
        </p:sp>
        <p:sp>
          <p:nvSpPr>
            <p:cNvPr id="106" name="Freeform 48"/>
            <p:cNvSpPr/>
            <p:nvPr/>
          </p:nvSpPr>
          <p:spPr bwMode="auto">
            <a:xfrm>
              <a:off x="3558336" y="3152325"/>
              <a:ext cx="2678659" cy="2026938"/>
            </a:xfrm>
            <a:custGeom>
              <a:avLst/>
              <a:gdLst>
                <a:gd name="T0" fmla="*/ 0 w 1458"/>
                <a:gd name="T1" fmla="*/ 2147483647 h 444"/>
                <a:gd name="T2" fmla="*/ 2147483647 w 1458"/>
                <a:gd name="T3" fmla="*/ 0 h 444"/>
                <a:gd name="T4" fmla="*/ 2147483647 w 1458"/>
                <a:gd name="T5" fmla="*/ 2147483647 h 444"/>
                <a:gd name="T6" fmla="*/ 0 60000 65536"/>
                <a:gd name="T7" fmla="*/ 0 60000 65536"/>
                <a:gd name="T8" fmla="*/ 0 60000 65536"/>
                <a:gd name="connsiteX0" fmla="*/ 0 w 10533"/>
                <a:gd name="connsiteY0" fmla="*/ 10875 h 10875"/>
                <a:gd name="connsiteX1" fmla="*/ 9093 w 10533"/>
                <a:gd name="connsiteY1" fmla="*/ 0 h 10875"/>
                <a:gd name="connsiteX2" fmla="*/ 10533 w 10533"/>
                <a:gd name="connsiteY2" fmla="*/ 135 h 10875"/>
                <a:gd name="connsiteX0-1" fmla="*/ 0 w 11345"/>
                <a:gd name="connsiteY0-2" fmla="*/ 13363 h 13363"/>
                <a:gd name="connsiteX1-3" fmla="*/ 9905 w 11345"/>
                <a:gd name="connsiteY1-4" fmla="*/ 0 h 13363"/>
                <a:gd name="connsiteX2-5" fmla="*/ 11345 w 11345"/>
                <a:gd name="connsiteY2-6" fmla="*/ 135 h 13363"/>
                <a:gd name="connsiteX0-7" fmla="*/ 0 w 11465"/>
                <a:gd name="connsiteY0-8" fmla="*/ 23977 h 23977"/>
                <a:gd name="connsiteX1-9" fmla="*/ 10025 w 11465"/>
                <a:gd name="connsiteY1-10" fmla="*/ 0 h 23977"/>
                <a:gd name="connsiteX2-11" fmla="*/ 11465 w 11465"/>
                <a:gd name="connsiteY2-12" fmla="*/ 135 h 23977"/>
                <a:gd name="connsiteX0-13" fmla="*/ 0 w 11405"/>
                <a:gd name="connsiteY0-14" fmla="*/ 28694 h 28694"/>
                <a:gd name="connsiteX1-15" fmla="*/ 9965 w 11405"/>
                <a:gd name="connsiteY1-16" fmla="*/ 0 h 28694"/>
                <a:gd name="connsiteX2-17" fmla="*/ 11405 w 11405"/>
                <a:gd name="connsiteY2-18" fmla="*/ 135 h 28694"/>
                <a:gd name="connsiteX0-19" fmla="*/ 0 w 11391"/>
                <a:gd name="connsiteY0-20" fmla="*/ 28694 h 28694"/>
                <a:gd name="connsiteX1-21" fmla="*/ 9965 w 11391"/>
                <a:gd name="connsiteY1-22" fmla="*/ 0 h 28694"/>
                <a:gd name="connsiteX2-23" fmla="*/ 11391 w 11391"/>
                <a:gd name="connsiteY2-24" fmla="*/ 0 h 28694"/>
                <a:gd name="connsiteX0-25" fmla="*/ 0 w 11877"/>
                <a:gd name="connsiteY0-26" fmla="*/ 32885 h 32885"/>
                <a:gd name="connsiteX1-27" fmla="*/ 10451 w 11877"/>
                <a:gd name="connsiteY1-28" fmla="*/ 0 h 32885"/>
                <a:gd name="connsiteX2-29" fmla="*/ 11877 w 11877"/>
                <a:gd name="connsiteY2-30" fmla="*/ 0 h 32885"/>
                <a:gd name="connsiteX0-31" fmla="*/ 0 w 11573"/>
                <a:gd name="connsiteY0-32" fmla="*/ 32885 h 32885"/>
                <a:gd name="connsiteX1-33" fmla="*/ 10147 w 11573"/>
                <a:gd name="connsiteY1-34" fmla="*/ 0 h 32885"/>
                <a:gd name="connsiteX2-35" fmla="*/ 11573 w 11573"/>
                <a:gd name="connsiteY2-36" fmla="*/ 0 h 32885"/>
                <a:gd name="connsiteX0-37" fmla="*/ 0 w 11573"/>
                <a:gd name="connsiteY0-38" fmla="*/ 28757 h 28757"/>
                <a:gd name="connsiteX1-39" fmla="*/ 10147 w 11573"/>
                <a:gd name="connsiteY1-40" fmla="*/ 0 h 28757"/>
                <a:gd name="connsiteX2-41" fmla="*/ 11573 w 11573"/>
                <a:gd name="connsiteY2-42" fmla="*/ 0 h 28757"/>
              </a:gdLst>
              <a:ahLst/>
              <a:cxnLst>
                <a:cxn ang="0">
                  <a:pos x="connsiteX0-1" y="connsiteY0-2"/>
                </a:cxn>
                <a:cxn ang="0">
                  <a:pos x="connsiteX1-3" y="connsiteY1-4"/>
                </a:cxn>
                <a:cxn ang="0">
                  <a:pos x="connsiteX2-5" y="connsiteY2-6"/>
                </a:cxn>
              </a:cxnLst>
              <a:rect l="l" t="t" r="r" b="b"/>
              <a:pathLst>
                <a:path w="11573" h="28757">
                  <a:moveTo>
                    <a:pt x="0" y="28757"/>
                  </a:moveTo>
                  <a:lnTo>
                    <a:pt x="10147" y="0"/>
                  </a:lnTo>
                  <a:lnTo>
                    <a:pt x="11573" y="0"/>
                  </a:lnTo>
                </a:path>
              </a:pathLst>
            </a:custGeom>
            <a:noFill/>
            <a:ln w="19050" cap="flat" cmpd="sng">
              <a:solidFill>
                <a:srgbClr val="C00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rgbClr val="000000"/>
                </a:solidFill>
                <a:effectLst/>
                <a:uLnTx/>
                <a:uFillTx/>
                <a:latin typeface="Tahoma" panose="020B0604030504040204" pitchFamily="34" charset="0"/>
                <a:ea typeface="MS PGothic" panose="020B0600070205080204" pitchFamily="34" charset="-128"/>
                <a:cs typeface="+mn-cs"/>
              </a:endParaRPr>
            </a:p>
          </p:txBody>
        </p:sp>
        <p:grpSp>
          <p:nvGrpSpPr>
            <p:cNvPr id="27" name="Group 26"/>
            <p:cNvGrpSpPr/>
            <p:nvPr/>
          </p:nvGrpSpPr>
          <p:grpSpPr>
            <a:xfrm>
              <a:off x="5746784" y="2863949"/>
              <a:ext cx="645090" cy="368080"/>
              <a:chOff x="5746784" y="2863949"/>
              <a:chExt cx="645090" cy="368080"/>
            </a:xfrm>
          </p:grpSpPr>
          <p:sp>
            <p:nvSpPr>
              <p:cNvPr id="104" name="Text Box 25"/>
              <p:cNvSpPr txBox="1">
                <a:spLocks noChangeArrowheads="1"/>
              </p:cNvSpPr>
              <p:nvPr/>
            </p:nvSpPr>
            <p:spPr bwMode="auto">
              <a:xfrm>
                <a:off x="6054901" y="2864576"/>
                <a:ext cx="336973" cy="367453"/>
              </a:xfrm>
              <a:prstGeom prst="rect">
                <a:avLst/>
              </a:prstGeom>
              <a:noFill/>
              <a:ln>
                <a:noFill/>
              </a:ln>
              <a:effectLst/>
            </p:spPr>
            <p:txBody>
              <a:bodyPr wrap="none">
                <a:spAutoFit/>
              </a:bodyP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sz="1200" b="0" i="0" u="none" strike="noStrike" kern="1200" cap="none" spc="0" normalizeH="0" baseline="0" noProof="0" dirty="0">
                    <a:ln>
                      <a:noFill/>
                    </a:ln>
                    <a:solidFill>
                      <a:srgbClr val="000000"/>
                    </a:solidFill>
                    <a:effectLst/>
                    <a:uLnTx/>
                    <a:uFillTx/>
                    <a:latin typeface="Calibri" panose="020F0502020204030204"/>
                    <a:ea typeface="MS PGothic" panose="020B0600070205080204" pitchFamily="34" charset="-128"/>
                    <a:cs typeface="+mn-cs"/>
                  </a:rPr>
                  <a:t>F</a:t>
                </a:r>
                <a:endParaRPr kumimoji="0" lang="en-US" sz="1800" b="0" i="0" u="none" strike="noStrike" kern="1200" cap="none" spc="0" normalizeH="0" baseline="0" noProof="0" dirty="0">
                  <a:ln>
                    <a:noFill/>
                  </a:ln>
                  <a:solidFill>
                    <a:srgbClr val="000000"/>
                  </a:solidFill>
                  <a:effectLst/>
                  <a:uLnTx/>
                  <a:uFillTx/>
                  <a:latin typeface="Calibri" panose="020F0502020204030204"/>
                  <a:ea typeface="MS PGothic" panose="020B0600070205080204" pitchFamily="34" charset="-128"/>
                  <a:cs typeface="+mn-cs"/>
                </a:endParaRPr>
              </a:p>
            </p:txBody>
          </p:sp>
          <p:sp>
            <p:nvSpPr>
              <p:cNvPr id="105" name="Text Box 32"/>
              <p:cNvSpPr txBox="1">
                <a:spLocks noChangeArrowheads="1"/>
              </p:cNvSpPr>
              <p:nvPr/>
            </p:nvSpPr>
            <p:spPr bwMode="auto">
              <a:xfrm>
                <a:off x="5910319" y="2863949"/>
                <a:ext cx="336973" cy="367453"/>
              </a:xfrm>
              <a:prstGeom prst="rect">
                <a:avLst/>
              </a:prstGeom>
              <a:noFill/>
              <a:ln>
                <a:noFill/>
              </a:ln>
              <a:effectLst/>
            </p:spPr>
            <p:txBody>
              <a:bodyPr wrap="none">
                <a:spAutoFit/>
              </a:bodyP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sz="1200" b="0" i="0" u="none" strike="noStrike" kern="1200" cap="none" spc="0" normalizeH="0" baseline="0" noProof="0" dirty="0">
                    <a:ln>
                      <a:noFill/>
                    </a:ln>
                    <a:solidFill>
                      <a:srgbClr val="000000"/>
                    </a:solidFill>
                    <a:effectLst/>
                    <a:uLnTx/>
                    <a:uFillTx/>
                    <a:latin typeface="Calibri" panose="020F0502020204030204"/>
                    <a:ea typeface="MS PGothic" panose="020B0600070205080204" pitchFamily="34" charset="-128"/>
                    <a:cs typeface="+mn-cs"/>
                  </a:rPr>
                  <a:t>S</a:t>
                </a:r>
                <a:endParaRPr kumimoji="0" lang="en-US" sz="1800" b="0" i="0" u="none" strike="noStrike" kern="1200" cap="none" spc="0" normalizeH="0" baseline="0" noProof="0" dirty="0">
                  <a:ln>
                    <a:noFill/>
                  </a:ln>
                  <a:solidFill>
                    <a:srgbClr val="000000"/>
                  </a:solidFill>
                  <a:effectLst/>
                  <a:uLnTx/>
                  <a:uFillTx/>
                  <a:latin typeface="Calibri" panose="020F0502020204030204"/>
                  <a:ea typeface="MS PGothic" panose="020B0600070205080204" pitchFamily="34" charset="-128"/>
                  <a:cs typeface="+mn-cs"/>
                </a:endParaRPr>
              </a:p>
            </p:txBody>
          </p:sp>
          <p:sp>
            <p:nvSpPr>
              <p:cNvPr id="112" name="Text Box 33"/>
              <p:cNvSpPr txBox="1">
                <a:spLocks noChangeArrowheads="1"/>
              </p:cNvSpPr>
              <p:nvPr/>
            </p:nvSpPr>
            <p:spPr bwMode="auto">
              <a:xfrm>
                <a:off x="5746784" y="2863950"/>
                <a:ext cx="353907" cy="367453"/>
              </a:xfrm>
              <a:prstGeom prst="rect">
                <a:avLst/>
              </a:prstGeom>
              <a:noFill/>
              <a:ln>
                <a:noFill/>
              </a:ln>
              <a:effectLst/>
            </p:spPr>
            <p:txBody>
              <a:bodyPr wrap="none">
                <a:spAutoFit/>
              </a:bodyP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sz="1200" b="0" i="0" u="none" strike="noStrike" kern="1200" cap="none" spc="0" normalizeH="0" baseline="0" noProof="0" dirty="0">
                    <a:ln>
                      <a:noFill/>
                    </a:ln>
                    <a:solidFill>
                      <a:srgbClr val="000000"/>
                    </a:solidFill>
                    <a:effectLst/>
                    <a:uLnTx/>
                    <a:uFillTx/>
                    <a:latin typeface="Calibri" panose="020F0502020204030204"/>
                    <a:ea typeface="MS PGothic" panose="020B0600070205080204" pitchFamily="34" charset="-128"/>
                    <a:cs typeface="+mn-cs"/>
                  </a:rPr>
                  <a:t>R</a:t>
                </a:r>
                <a:endParaRPr kumimoji="0" lang="en-US" sz="1800" b="0" i="0" u="none" strike="noStrike" kern="1200" cap="none" spc="0" normalizeH="0" baseline="0" noProof="0" dirty="0">
                  <a:ln>
                    <a:noFill/>
                  </a:ln>
                  <a:solidFill>
                    <a:srgbClr val="000000"/>
                  </a:solidFill>
                  <a:effectLst/>
                  <a:uLnTx/>
                  <a:uFillTx/>
                  <a:latin typeface="Calibri" panose="020F0502020204030204"/>
                  <a:ea typeface="MS PGothic" panose="020B0600070205080204" pitchFamily="34" charset="-128"/>
                  <a:cs typeface="+mn-cs"/>
                </a:endParaRPr>
              </a:p>
            </p:txBody>
          </p:sp>
        </p:grpSp>
      </p:grpSp>
      <p:grpSp>
        <p:nvGrpSpPr>
          <p:cNvPr id="25" name="Group 24"/>
          <p:cNvGrpSpPr/>
          <p:nvPr/>
        </p:nvGrpSpPr>
        <p:grpSpPr>
          <a:xfrm>
            <a:off x="3929440" y="3002218"/>
            <a:ext cx="2282833" cy="563604"/>
            <a:chOff x="5239253" y="2859957"/>
            <a:chExt cx="3043777" cy="751472"/>
          </a:xfrm>
        </p:grpSpPr>
        <p:sp>
          <p:nvSpPr>
            <p:cNvPr id="81" name="Text Box 23"/>
            <p:cNvSpPr txBox="1">
              <a:spLocks noChangeArrowheads="1"/>
            </p:cNvSpPr>
            <p:nvPr/>
          </p:nvSpPr>
          <p:spPr bwMode="auto">
            <a:xfrm>
              <a:off x="6400890" y="3212649"/>
              <a:ext cx="1882140" cy="398780"/>
            </a:xfrm>
            <a:prstGeom prst="rect">
              <a:avLst/>
            </a:prstGeom>
            <a:noFill/>
            <a:ln>
              <a:noFill/>
            </a:ln>
            <a:effectLst/>
          </p:spPr>
          <p:txBody>
            <a:bodyPr wrap="none">
              <a:spAutoFit/>
            </a:bodyP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sz="1350" b="0" i="0" u="none" strike="noStrike" kern="1200" cap="none" spc="0" normalizeH="0" baseline="0" noProof="0" dirty="0" err="1">
                  <a:ln>
                    <a:noFill/>
                  </a:ln>
                  <a:solidFill>
                    <a:prstClr val="white">
                      <a:lumMod val="75000"/>
                    </a:prstClr>
                  </a:solidFill>
                  <a:effectLst/>
                  <a:uLnTx/>
                  <a:uFillTx/>
                  <a:latin typeface="Arial" panose="020B0604020202020204" pitchFamily="34" charset="0"/>
                  <a:ea typeface="MS PGothic" panose="020B0600070205080204" pitchFamily="34" charset="-128"/>
                  <a:cs typeface="+mn-cs"/>
                </a:rPr>
                <a:t>Urg</a:t>
              </a:r>
              <a:r>
                <a:rPr kumimoji="0" lang="en-US" sz="1350" b="0" i="0" u="none" strike="noStrike" kern="1200" cap="none" spc="0" normalizeH="0" baseline="0" noProof="0" dirty="0">
                  <a:ln>
                    <a:noFill/>
                  </a:ln>
                  <a:solidFill>
                    <a:prstClr val="white">
                      <a:lumMod val="75000"/>
                    </a:prstClr>
                  </a:solidFill>
                  <a:effectLst/>
                  <a:uLnTx/>
                  <a:uFillTx/>
                  <a:latin typeface="Arial" panose="020B0604020202020204" pitchFamily="34" charset="0"/>
                  <a:ea typeface="MS PGothic" panose="020B0600070205080204" pitchFamily="34" charset="-128"/>
                  <a:cs typeface="+mn-cs"/>
                </a:rPr>
                <a:t> data pointer</a:t>
              </a:r>
              <a:endParaRPr kumimoji="0" lang="en-US" sz="1350" b="0" i="0" u="none" strike="noStrike" kern="1200" cap="none" spc="0" normalizeH="0" baseline="0" noProof="0" dirty="0">
                <a:ln>
                  <a:noFill/>
                </a:ln>
                <a:solidFill>
                  <a:prstClr val="white">
                    <a:lumMod val="75000"/>
                  </a:prstClr>
                </a:solidFill>
                <a:effectLst/>
                <a:uLnTx/>
                <a:uFillTx/>
                <a:latin typeface="Arial" panose="020B0604020202020204" pitchFamily="34" charset="0"/>
                <a:ea typeface="MS PGothic" panose="020B0600070205080204" pitchFamily="34" charset="-128"/>
                <a:cs typeface="+mn-cs"/>
              </a:endParaRPr>
            </a:p>
          </p:txBody>
        </p:sp>
        <p:grpSp>
          <p:nvGrpSpPr>
            <p:cNvPr id="20" name="Group 19"/>
            <p:cNvGrpSpPr/>
            <p:nvPr/>
          </p:nvGrpSpPr>
          <p:grpSpPr>
            <a:xfrm>
              <a:off x="5239253" y="2859957"/>
              <a:ext cx="694772" cy="397722"/>
              <a:chOff x="5489774" y="3067992"/>
              <a:chExt cx="694772" cy="397722"/>
            </a:xfrm>
          </p:grpSpPr>
          <p:sp>
            <p:nvSpPr>
              <p:cNvPr id="114" name="Text Box 34"/>
              <p:cNvSpPr txBox="1">
                <a:spLocks noChangeArrowheads="1"/>
              </p:cNvSpPr>
              <p:nvPr/>
            </p:nvSpPr>
            <p:spPr bwMode="auto">
              <a:xfrm>
                <a:off x="5835719" y="3067992"/>
                <a:ext cx="348827" cy="367453"/>
              </a:xfrm>
              <a:prstGeom prst="rect">
                <a:avLst/>
              </a:prstGeom>
              <a:noFill/>
              <a:ln>
                <a:noFill/>
              </a:ln>
              <a:effectLst/>
            </p:spPr>
            <p:txBody>
              <a:bodyPr wrap="none">
                <a:spAutoFit/>
              </a:bodyP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sz="1200" b="0" i="0" u="none" strike="noStrike" kern="1200" cap="none" spc="0" normalizeH="0" baseline="0" noProof="0" dirty="0">
                    <a:ln>
                      <a:noFill/>
                    </a:ln>
                    <a:solidFill>
                      <a:prstClr val="white">
                        <a:lumMod val="65000"/>
                      </a:prstClr>
                    </a:solidFill>
                    <a:effectLst/>
                    <a:uLnTx/>
                    <a:uFillTx/>
                    <a:latin typeface="Calibri" panose="020F0502020204030204"/>
                    <a:ea typeface="MS PGothic" panose="020B0600070205080204" pitchFamily="34" charset="-128"/>
                    <a:cs typeface="+mn-cs"/>
                  </a:rPr>
                  <a:t>P</a:t>
                </a:r>
                <a:endParaRPr kumimoji="0" lang="en-US" sz="1800" b="0" i="0" u="none" strike="noStrike" kern="1200" cap="none" spc="0" normalizeH="0" baseline="0" noProof="0" dirty="0">
                  <a:ln>
                    <a:noFill/>
                  </a:ln>
                  <a:solidFill>
                    <a:prstClr val="white">
                      <a:lumMod val="65000"/>
                    </a:prstClr>
                  </a:solidFill>
                  <a:effectLst/>
                  <a:uLnTx/>
                  <a:uFillTx/>
                  <a:latin typeface="Calibri" panose="020F0502020204030204"/>
                  <a:ea typeface="MS PGothic" panose="020B0600070205080204" pitchFamily="34" charset="-128"/>
                  <a:cs typeface="+mn-cs"/>
                </a:endParaRPr>
              </a:p>
            </p:txBody>
          </p:sp>
          <p:sp>
            <p:nvSpPr>
              <p:cNvPr id="120" name="Text Box 36"/>
              <p:cNvSpPr txBox="1">
                <a:spLocks noChangeArrowheads="1"/>
              </p:cNvSpPr>
              <p:nvPr/>
            </p:nvSpPr>
            <p:spPr bwMode="auto">
              <a:xfrm>
                <a:off x="5489774" y="3075133"/>
                <a:ext cx="391621" cy="390581"/>
              </a:xfrm>
              <a:prstGeom prst="rect">
                <a:avLst/>
              </a:prstGeom>
              <a:noFill/>
              <a:ln>
                <a:noFill/>
              </a:ln>
              <a:effectLst/>
            </p:spPr>
            <p:txBody>
              <a:bodyPr wrap="none">
                <a:spAutoFit/>
              </a:bodyP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sz="1200" b="0" i="0" u="none" strike="noStrike" kern="1200" cap="none" spc="0" normalizeH="0" baseline="0" noProof="0" dirty="0">
                    <a:ln>
                      <a:noFill/>
                    </a:ln>
                    <a:solidFill>
                      <a:prstClr val="white">
                        <a:lumMod val="65000"/>
                      </a:prstClr>
                    </a:solidFill>
                    <a:effectLst/>
                    <a:uLnTx/>
                    <a:uFillTx/>
                    <a:latin typeface="Calibri" panose="020F0502020204030204"/>
                    <a:ea typeface="MS PGothic" panose="020B0600070205080204" pitchFamily="34" charset="-128"/>
                    <a:cs typeface="+mn-cs"/>
                  </a:rPr>
                  <a:t>U</a:t>
                </a:r>
                <a:endParaRPr kumimoji="0" lang="en-US" sz="1800" b="0" i="0" u="none" strike="noStrike" kern="1200" cap="none" spc="0" normalizeH="0" baseline="0" noProof="0" dirty="0">
                  <a:ln>
                    <a:noFill/>
                  </a:ln>
                  <a:solidFill>
                    <a:prstClr val="white">
                      <a:lumMod val="65000"/>
                    </a:prstClr>
                  </a:solidFill>
                  <a:effectLst/>
                  <a:uLnTx/>
                  <a:uFillTx/>
                  <a:latin typeface="Calibri" panose="020F0502020204030204"/>
                  <a:ea typeface="MS PGothic" panose="020B0600070205080204" pitchFamily="34" charset="-128"/>
                  <a:cs typeface="+mn-cs"/>
                </a:endParaRPr>
              </a:p>
            </p:txBody>
          </p:sp>
        </p:grpSp>
      </p:grpSp>
      <p:sp>
        <p:nvSpPr>
          <p:cNvPr id="83" name="Line 39"/>
          <p:cNvSpPr>
            <a:spLocks noChangeShapeType="1"/>
          </p:cNvSpPr>
          <p:nvPr/>
        </p:nvSpPr>
        <p:spPr bwMode="auto">
          <a:xfrm flipV="1">
            <a:off x="3778729" y="2973111"/>
            <a:ext cx="0" cy="294085"/>
          </a:xfrm>
          <a:prstGeom prst="line">
            <a:avLst/>
          </a:prstGeom>
          <a:noFill/>
          <a:ln w="12700">
            <a:solidFill>
              <a:srgbClr val="000000"/>
            </a:solidFill>
            <a:round/>
          </a:ln>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20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endParaRPr>
          </a:p>
        </p:txBody>
      </p:sp>
      <p:sp>
        <p:nvSpPr>
          <p:cNvPr id="90" name="Line 39"/>
          <p:cNvSpPr>
            <a:spLocks noChangeShapeType="1"/>
          </p:cNvSpPr>
          <p:nvPr/>
        </p:nvSpPr>
        <p:spPr bwMode="auto">
          <a:xfrm flipV="1">
            <a:off x="3899020" y="2966387"/>
            <a:ext cx="0" cy="294085"/>
          </a:xfrm>
          <a:prstGeom prst="line">
            <a:avLst/>
          </a:prstGeom>
          <a:noFill/>
          <a:ln w="12700">
            <a:solidFill>
              <a:srgbClr val="000000"/>
            </a:solidFill>
            <a:round/>
          </a:ln>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20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endParaRPr>
          </a:p>
        </p:txBody>
      </p:sp>
      <p:grpSp>
        <p:nvGrpSpPr>
          <p:cNvPr id="21" name="Group 20"/>
          <p:cNvGrpSpPr/>
          <p:nvPr/>
        </p:nvGrpSpPr>
        <p:grpSpPr>
          <a:xfrm>
            <a:off x="137160" y="3005213"/>
            <a:ext cx="3951501" cy="1063732"/>
            <a:chOff x="182880" y="2863950"/>
            <a:chExt cx="5268668" cy="1418309"/>
          </a:xfrm>
        </p:grpSpPr>
        <p:grpSp>
          <p:nvGrpSpPr>
            <p:cNvPr id="18" name="Group 17"/>
            <p:cNvGrpSpPr/>
            <p:nvPr/>
          </p:nvGrpSpPr>
          <p:grpSpPr>
            <a:xfrm>
              <a:off x="4934830" y="2863950"/>
              <a:ext cx="516718" cy="398819"/>
              <a:chOff x="4934830" y="2863950"/>
              <a:chExt cx="516718" cy="398819"/>
            </a:xfrm>
          </p:grpSpPr>
          <p:sp>
            <p:nvSpPr>
              <p:cNvPr id="91" name="Text Box 33"/>
              <p:cNvSpPr txBox="1">
                <a:spLocks noChangeArrowheads="1"/>
              </p:cNvSpPr>
              <p:nvPr/>
            </p:nvSpPr>
            <p:spPr bwMode="auto">
              <a:xfrm>
                <a:off x="4934830" y="2863950"/>
                <a:ext cx="352213" cy="367453"/>
              </a:xfrm>
              <a:prstGeom prst="rect">
                <a:avLst/>
              </a:prstGeom>
              <a:noFill/>
              <a:ln>
                <a:noFill/>
              </a:ln>
              <a:effectLst/>
            </p:spPr>
            <p:txBody>
              <a:bodyPr wrap="none">
                <a:spAutoFit/>
              </a:bodyP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sz="1200" b="0" i="0" u="none" strike="noStrike" kern="1200" cap="none" spc="0" normalizeH="0" baseline="0" noProof="0" dirty="0">
                    <a:ln>
                      <a:noFill/>
                    </a:ln>
                    <a:solidFill>
                      <a:srgbClr val="000000"/>
                    </a:solidFill>
                    <a:effectLst/>
                    <a:uLnTx/>
                    <a:uFillTx/>
                    <a:latin typeface="Calibri" panose="020F0502020204030204"/>
                    <a:ea typeface="MS PGothic" panose="020B0600070205080204" pitchFamily="34" charset="-128"/>
                    <a:cs typeface="+mn-cs"/>
                  </a:rPr>
                  <a:t>C</a:t>
                </a:r>
                <a:endParaRPr kumimoji="0" lang="en-US" sz="1800" b="0" i="0" u="none" strike="noStrike" kern="1200" cap="none" spc="0" normalizeH="0" baseline="0" noProof="0" dirty="0">
                  <a:ln>
                    <a:noFill/>
                  </a:ln>
                  <a:solidFill>
                    <a:srgbClr val="000000"/>
                  </a:solidFill>
                  <a:effectLst/>
                  <a:uLnTx/>
                  <a:uFillTx/>
                  <a:latin typeface="Calibri" panose="020F0502020204030204"/>
                  <a:ea typeface="MS PGothic" panose="020B0600070205080204" pitchFamily="34" charset="-128"/>
                  <a:cs typeface="+mn-cs"/>
                </a:endParaRPr>
              </a:p>
            </p:txBody>
          </p:sp>
          <p:sp>
            <p:nvSpPr>
              <p:cNvPr id="92" name="Text Box 33"/>
              <p:cNvSpPr txBox="1">
                <a:spLocks noChangeArrowheads="1"/>
              </p:cNvSpPr>
              <p:nvPr/>
            </p:nvSpPr>
            <p:spPr bwMode="auto">
              <a:xfrm>
                <a:off x="5087825" y="2863950"/>
                <a:ext cx="363723" cy="398819"/>
              </a:xfrm>
              <a:prstGeom prst="rect">
                <a:avLst/>
              </a:prstGeom>
              <a:noFill/>
              <a:ln>
                <a:noFill/>
              </a:ln>
              <a:effectLst/>
            </p:spPr>
            <p:txBody>
              <a:bodyPr wrap="none">
                <a:spAutoFit/>
              </a:bodyP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sz="1200" b="0" i="0" u="none" strike="noStrike" kern="1200" cap="none" spc="0" normalizeH="0" baseline="0" noProof="0" dirty="0">
                    <a:ln>
                      <a:noFill/>
                    </a:ln>
                    <a:solidFill>
                      <a:srgbClr val="000000"/>
                    </a:solidFill>
                    <a:effectLst/>
                    <a:uLnTx/>
                    <a:uFillTx/>
                    <a:latin typeface="Calibri" panose="020F0502020204030204"/>
                    <a:ea typeface="MS PGothic" panose="020B0600070205080204" pitchFamily="34" charset="-128"/>
                    <a:cs typeface="+mn-cs"/>
                  </a:rPr>
                  <a:t>E</a:t>
                </a:r>
                <a:endParaRPr kumimoji="0" lang="en-US" sz="1800" b="0" i="0" u="none" strike="noStrike" kern="1200" cap="none" spc="0" normalizeH="0" baseline="0" noProof="0" dirty="0">
                  <a:ln>
                    <a:noFill/>
                  </a:ln>
                  <a:solidFill>
                    <a:srgbClr val="000000"/>
                  </a:solidFill>
                  <a:effectLst/>
                  <a:uLnTx/>
                  <a:uFillTx/>
                  <a:latin typeface="Calibri" panose="020F0502020204030204"/>
                  <a:ea typeface="MS PGothic" panose="020B0600070205080204" pitchFamily="34" charset="-128"/>
                  <a:cs typeface="+mn-cs"/>
                </a:endParaRPr>
              </a:p>
            </p:txBody>
          </p:sp>
        </p:grpSp>
        <p:sp>
          <p:nvSpPr>
            <p:cNvPr id="103" name="Text Box 44"/>
            <p:cNvSpPr txBox="1">
              <a:spLocks noChangeArrowheads="1"/>
            </p:cNvSpPr>
            <p:nvPr/>
          </p:nvSpPr>
          <p:spPr bwMode="auto">
            <a:xfrm>
              <a:off x="182880" y="3829292"/>
              <a:ext cx="3384479" cy="452967"/>
            </a:xfrm>
            <a:prstGeom prst="rect">
              <a:avLst/>
            </a:prstGeom>
            <a:noFill/>
            <a:ln>
              <a:noFill/>
            </a:ln>
            <a:effectLst/>
          </p:spPr>
          <p:txBody>
            <a:bodyPr wrap="square">
              <a:spAutoFit/>
            </a:bodyP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pPr marL="0" marR="0" lvl="0" indent="0" algn="r" defTabSz="914400" rtl="0" eaLnBrk="0" fontAlgn="base" latinLnBrk="0" hangingPunct="0">
                <a:lnSpc>
                  <a:spcPct val="90000"/>
                </a:lnSpc>
                <a:spcBef>
                  <a:spcPct val="0"/>
                </a:spcBef>
                <a:spcAft>
                  <a:spcPct val="0"/>
                </a:spcAft>
                <a:buClrTx/>
                <a:buSzTx/>
                <a:buFontTx/>
                <a:buNone/>
                <a:defRPr/>
              </a:pPr>
              <a:r>
                <a:rPr kumimoji="0" lang="en-US" sz="1800" b="0" i="0" u="none" strike="noStrike" kern="1200" cap="none" spc="0" normalizeH="0" baseline="0" noProof="0" dirty="0">
                  <a:ln>
                    <a:noFill/>
                  </a:ln>
                  <a:solidFill>
                    <a:srgbClr val="000000"/>
                  </a:solidFill>
                  <a:effectLst/>
                  <a:uLnTx/>
                  <a:uFillTx/>
                  <a:latin typeface="Calibri" panose="020F0502020204030204"/>
                  <a:ea typeface="MS PGothic" panose="020B0600070205080204" pitchFamily="34" charset="-128"/>
                  <a:cs typeface="+mn-cs"/>
                </a:rPr>
                <a:t>C, E: </a:t>
              </a:r>
              <a:r>
                <a:rPr kumimoji="0" lang="en-US" sz="1500" b="0" i="0" u="none" strike="noStrike" kern="1200" cap="none" spc="0" normalizeH="0" baseline="0" noProof="0" dirty="0">
                  <a:ln>
                    <a:noFill/>
                  </a:ln>
                  <a:solidFill>
                    <a:srgbClr val="000000"/>
                  </a:solidFill>
                  <a:effectLst/>
                  <a:uLnTx/>
                  <a:uFillTx/>
                  <a:latin typeface="Calibri" panose="020F0502020204030204"/>
                  <a:ea typeface="MS PGothic" panose="020B0600070205080204" pitchFamily="34" charset="-128"/>
                  <a:cs typeface="+mn-cs"/>
                </a:rPr>
                <a:t>congestion notification</a:t>
              </a:r>
              <a:endParaRPr kumimoji="0" lang="en-US" sz="1800" b="0" i="0" u="none" strike="noStrike" kern="1200" cap="none" spc="0" normalizeH="0" baseline="0" noProof="0" dirty="0">
                <a:ln>
                  <a:noFill/>
                </a:ln>
                <a:solidFill>
                  <a:srgbClr val="000000"/>
                </a:solidFill>
                <a:effectLst/>
                <a:uLnTx/>
                <a:uFillTx/>
                <a:latin typeface="Calibri" panose="020F0502020204030204"/>
                <a:ea typeface="MS PGothic" panose="020B0600070205080204" pitchFamily="34" charset="-128"/>
                <a:cs typeface="+mn-cs"/>
              </a:endParaRPr>
            </a:p>
          </p:txBody>
        </p:sp>
        <p:sp>
          <p:nvSpPr>
            <p:cNvPr id="110" name="Freeform 48"/>
            <p:cNvSpPr/>
            <p:nvPr/>
          </p:nvSpPr>
          <p:spPr bwMode="auto">
            <a:xfrm>
              <a:off x="3573195" y="3136684"/>
              <a:ext cx="1749482" cy="914811"/>
            </a:xfrm>
            <a:custGeom>
              <a:avLst/>
              <a:gdLst>
                <a:gd name="T0" fmla="*/ 0 w 1458"/>
                <a:gd name="T1" fmla="*/ 2147483647 h 444"/>
                <a:gd name="T2" fmla="*/ 2147483647 w 1458"/>
                <a:gd name="T3" fmla="*/ 0 h 444"/>
                <a:gd name="T4" fmla="*/ 2147483647 w 1458"/>
                <a:gd name="T5" fmla="*/ 2147483647 h 444"/>
                <a:gd name="T6" fmla="*/ 0 60000 65536"/>
                <a:gd name="T7" fmla="*/ 0 60000 65536"/>
                <a:gd name="T8" fmla="*/ 0 60000 65536"/>
                <a:gd name="connsiteX0" fmla="*/ 0 w 10533"/>
                <a:gd name="connsiteY0" fmla="*/ 10875 h 10875"/>
                <a:gd name="connsiteX1" fmla="*/ 9093 w 10533"/>
                <a:gd name="connsiteY1" fmla="*/ 0 h 10875"/>
                <a:gd name="connsiteX2" fmla="*/ 10533 w 10533"/>
                <a:gd name="connsiteY2" fmla="*/ 135 h 10875"/>
                <a:gd name="connsiteX0-1" fmla="*/ 0 w 11345"/>
                <a:gd name="connsiteY0-2" fmla="*/ 13363 h 13363"/>
                <a:gd name="connsiteX1-3" fmla="*/ 9905 w 11345"/>
                <a:gd name="connsiteY1-4" fmla="*/ 0 h 13363"/>
                <a:gd name="connsiteX2-5" fmla="*/ 11345 w 11345"/>
                <a:gd name="connsiteY2-6" fmla="*/ 135 h 13363"/>
                <a:gd name="connsiteX0-7" fmla="*/ 0 w 11465"/>
                <a:gd name="connsiteY0-8" fmla="*/ 23977 h 23977"/>
                <a:gd name="connsiteX1-9" fmla="*/ 10025 w 11465"/>
                <a:gd name="connsiteY1-10" fmla="*/ 0 h 23977"/>
                <a:gd name="connsiteX2-11" fmla="*/ 11465 w 11465"/>
                <a:gd name="connsiteY2-12" fmla="*/ 135 h 23977"/>
                <a:gd name="connsiteX0-13" fmla="*/ 0 w 11405"/>
                <a:gd name="connsiteY0-14" fmla="*/ 28694 h 28694"/>
                <a:gd name="connsiteX1-15" fmla="*/ 9965 w 11405"/>
                <a:gd name="connsiteY1-16" fmla="*/ 0 h 28694"/>
                <a:gd name="connsiteX2-17" fmla="*/ 11405 w 11405"/>
                <a:gd name="connsiteY2-18" fmla="*/ 135 h 28694"/>
                <a:gd name="connsiteX0-19" fmla="*/ 0 w 11391"/>
                <a:gd name="connsiteY0-20" fmla="*/ 28694 h 28694"/>
                <a:gd name="connsiteX1-21" fmla="*/ 9965 w 11391"/>
                <a:gd name="connsiteY1-22" fmla="*/ 0 h 28694"/>
                <a:gd name="connsiteX2-23" fmla="*/ 11391 w 11391"/>
                <a:gd name="connsiteY2-24" fmla="*/ 0 h 28694"/>
                <a:gd name="connsiteX0-25" fmla="*/ 0 w 11391"/>
                <a:gd name="connsiteY0-26" fmla="*/ 28743 h 28743"/>
                <a:gd name="connsiteX1-27" fmla="*/ 6388 w 11391"/>
                <a:gd name="connsiteY1-28" fmla="*/ 0 h 28743"/>
                <a:gd name="connsiteX2-29" fmla="*/ 11391 w 11391"/>
                <a:gd name="connsiteY2-30" fmla="*/ 49 h 28743"/>
                <a:gd name="connsiteX0-31" fmla="*/ 0 w 7455"/>
                <a:gd name="connsiteY0-32" fmla="*/ 28792 h 28792"/>
                <a:gd name="connsiteX1-33" fmla="*/ 6388 w 7455"/>
                <a:gd name="connsiteY1-34" fmla="*/ 49 h 28792"/>
                <a:gd name="connsiteX2-35" fmla="*/ 7455 w 7455"/>
                <a:gd name="connsiteY2-36" fmla="*/ 0 h 28792"/>
                <a:gd name="connsiteX0-37" fmla="*/ 0 w 9679"/>
                <a:gd name="connsiteY0-38" fmla="*/ 9983 h 9983"/>
                <a:gd name="connsiteX1-39" fmla="*/ 8569 w 9679"/>
                <a:gd name="connsiteY1-40" fmla="*/ 0 h 9983"/>
                <a:gd name="connsiteX2-41" fmla="*/ 9679 w 9679"/>
                <a:gd name="connsiteY2-42" fmla="*/ 34 h 9983"/>
                <a:gd name="connsiteX0-43" fmla="*/ 0 w 10062"/>
                <a:gd name="connsiteY0-44" fmla="*/ 10017 h 10017"/>
                <a:gd name="connsiteX1-45" fmla="*/ 8853 w 10062"/>
                <a:gd name="connsiteY1-46" fmla="*/ 17 h 10017"/>
                <a:gd name="connsiteX2-47" fmla="*/ 10062 w 10062"/>
                <a:gd name="connsiteY2-48" fmla="*/ 0 h 10017"/>
              </a:gdLst>
              <a:ahLst/>
              <a:cxnLst>
                <a:cxn ang="0">
                  <a:pos x="connsiteX0-1" y="connsiteY0-2"/>
                </a:cxn>
                <a:cxn ang="0">
                  <a:pos x="connsiteX1-3" y="connsiteY1-4"/>
                </a:cxn>
                <a:cxn ang="0">
                  <a:pos x="connsiteX2-5" y="connsiteY2-6"/>
                </a:cxn>
              </a:cxnLst>
              <a:rect l="l" t="t" r="r" b="b"/>
              <a:pathLst>
                <a:path w="10062" h="10017">
                  <a:moveTo>
                    <a:pt x="0" y="10017"/>
                  </a:moveTo>
                  <a:lnTo>
                    <a:pt x="8853" y="17"/>
                  </a:lnTo>
                  <a:lnTo>
                    <a:pt x="10062" y="0"/>
                  </a:lnTo>
                </a:path>
              </a:pathLst>
            </a:custGeom>
            <a:noFill/>
            <a:ln w="19050" cap="flat" cmpd="sng">
              <a:solidFill>
                <a:srgbClr val="C00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200" b="0" i="0" u="none" strike="noStrike" kern="1200" cap="none" spc="0" normalizeH="0" baseline="0" noProof="0" dirty="0">
                <a:ln>
                  <a:noFill/>
                </a:ln>
                <a:solidFill>
                  <a:srgbClr val="000000"/>
                </a:solidFill>
                <a:effectLst/>
                <a:uLnTx/>
                <a:uFillTx/>
                <a:latin typeface="Tahoma" panose="020B0604030504040204" pitchFamily="34" charset="0"/>
                <a:ea typeface="MS PGothic" panose="020B0600070205080204" pitchFamily="34" charset="-128"/>
                <a:cs typeface="+mn-cs"/>
              </a:endParaRPr>
            </a:p>
          </p:txBody>
        </p:sp>
      </p:grpSp>
      <p:sp>
        <p:nvSpPr>
          <p:cNvPr id="94" name="Slide Number Placeholder 2"/>
          <p:cNvSpPr>
            <a:spLocks noGrp="1"/>
          </p:cNvSpPr>
          <p:nvPr>
            <p:ph type="sldNum" sz="quarter" idx="4"/>
          </p:nvPr>
        </p:nvSpPr>
        <p:spPr>
          <a:xfrm>
            <a:off x="6914712" y="5689567"/>
            <a:ext cx="2057400" cy="273844"/>
          </a:xfrm>
        </p:spPr>
        <p:txBody>
          <a:bodyPr/>
          <a:lstStyle/>
          <a:p>
            <a:r>
              <a:rPr lang="en-US" sz="1050"/>
              <a:t>Transport Layer: 3-</a:t>
            </a:r>
            <a:fld id="{C4204591-24BD-A542-B9D5-F8D8A88D2FEE}" type="slidenum">
              <a:rPr lang="en-US" sz="1050" smtClean="0"/>
            </a:fld>
            <a:endParaRPr lang="en-US" sz="1050" dirty="0"/>
          </a:p>
        </p:txBody>
      </p:sp>
      <p:sp>
        <p:nvSpPr>
          <p:cNvPr id="44039" name="Rectangle 3"/>
          <p:cNvSpPr>
            <a:spLocks noGrp="1"/>
          </p:cNvSpPr>
          <p:nvPr/>
        </p:nvSpPr>
        <p:spPr>
          <a:xfrm>
            <a:off x="0" y="0"/>
            <a:ext cx="9144000" cy="989013"/>
          </a:xfrm>
          <a:prstGeom prst="rect">
            <a:avLst/>
          </a:prstGeom>
          <a:solidFill>
            <a:schemeClr val="hlink">
              <a:alpha val="100000"/>
            </a:schemeClr>
          </a:solidFill>
          <a:ln w="9525">
            <a:noFill/>
          </a:ln>
        </p:spPr>
        <p:txBody>
          <a:bodyPr vert="horz" wrap="square" lIns="91440" tIns="45720" rIns="91440" bIns="45720" anchor="ctr" anchorCtr="0"/>
          <a:lstStyle>
            <a:lvl1pPr algn="ctr" rtl="0" eaLnBrk="0" fontAlgn="base" hangingPunct="0">
              <a:spcBef>
                <a:spcPct val="0"/>
              </a:spcBef>
              <a:spcAft>
                <a:spcPct val="0"/>
              </a:spcAft>
              <a:defRPr sz="4400" kern="1200">
                <a:solidFill>
                  <a:srgbClr val="FF0000"/>
                </a:solidFill>
                <a:latin typeface="+mj-lt"/>
                <a:ea typeface="+mj-ea"/>
                <a:cs typeface="+mj-cs"/>
              </a:defRPr>
            </a:lvl1pPr>
            <a:lvl2pPr algn="ctr" rtl="0" eaLnBrk="0" fontAlgn="base" hangingPunct="0">
              <a:spcBef>
                <a:spcPct val="0"/>
              </a:spcBef>
              <a:spcAft>
                <a:spcPct val="0"/>
              </a:spcAft>
              <a:defRPr sz="4400">
                <a:solidFill>
                  <a:srgbClr val="FF0000"/>
                </a:solidFill>
                <a:latin typeface="Times New Roman" panose="02020603050405020304" pitchFamily="18" charset="0"/>
              </a:defRPr>
            </a:lvl2pPr>
            <a:lvl3pPr algn="ctr" rtl="0" eaLnBrk="0" fontAlgn="base" hangingPunct="0">
              <a:spcBef>
                <a:spcPct val="0"/>
              </a:spcBef>
              <a:spcAft>
                <a:spcPct val="0"/>
              </a:spcAft>
              <a:defRPr sz="4400">
                <a:solidFill>
                  <a:srgbClr val="FF0000"/>
                </a:solidFill>
                <a:latin typeface="Times New Roman" panose="02020603050405020304" pitchFamily="18" charset="0"/>
              </a:defRPr>
            </a:lvl3pPr>
            <a:lvl4pPr algn="ctr" rtl="0" eaLnBrk="0" fontAlgn="base" hangingPunct="0">
              <a:spcBef>
                <a:spcPct val="0"/>
              </a:spcBef>
              <a:spcAft>
                <a:spcPct val="0"/>
              </a:spcAft>
              <a:defRPr sz="4400">
                <a:solidFill>
                  <a:srgbClr val="FF0000"/>
                </a:solidFill>
                <a:latin typeface="Times New Roman" panose="02020603050405020304" pitchFamily="18" charset="0"/>
              </a:defRPr>
            </a:lvl4pPr>
            <a:lvl5pPr algn="ctr" rtl="0" eaLnBrk="0" fontAlgn="base" hangingPunct="0">
              <a:spcBef>
                <a:spcPct val="0"/>
              </a:spcBef>
              <a:spcAft>
                <a:spcPct val="0"/>
              </a:spcAft>
              <a:defRPr sz="4400">
                <a:solidFill>
                  <a:srgbClr val="FF0000"/>
                </a:solidFill>
                <a:latin typeface="Times New Roman" panose="02020603050405020304" pitchFamily="18" charset="0"/>
              </a:defRPr>
            </a:lvl5pPr>
            <a:lvl6pPr marL="457200" algn="ctr" rtl="0" fontAlgn="base">
              <a:spcBef>
                <a:spcPct val="0"/>
              </a:spcBef>
              <a:spcAft>
                <a:spcPct val="0"/>
              </a:spcAft>
              <a:defRPr sz="4400">
                <a:solidFill>
                  <a:srgbClr val="FF0000"/>
                </a:solidFill>
                <a:latin typeface="Times New Roman" panose="02020603050405020304" pitchFamily="18" charset="0"/>
              </a:defRPr>
            </a:lvl6pPr>
            <a:lvl7pPr marL="914400" algn="ctr" rtl="0" fontAlgn="base">
              <a:spcBef>
                <a:spcPct val="0"/>
              </a:spcBef>
              <a:spcAft>
                <a:spcPct val="0"/>
              </a:spcAft>
              <a:defRPr sz="4400">
                <a:solidFill>
                  <a:srgbClr val="FF0000"/>
                </a:solidFill>
                <a:latin typeface="Times New Roman" panose="02020603050405020304" pitchFamily="18" charset="0"/>
              </a:defRPr>
            </a:lvl7pPr>
            <a:lvl8pPr marL="1371600" algn="ctr" rtl="0" fontAlgn="base">
              <a:spcBef>
                <a:spcPct val="0"/>
              </a:spcBef>
              <a:spcAft>
                <a:spcPct val="0"/>
              </a:spcAft>
              <a:defRPr sz="4400">
                <a:solidFill>
                  <a:srgbClr val="FF0000"/>
                </a:solidFill>
                <a:latin typeface="Times New Roman" panose="02020603050405020304" pitchFamily="18" charset="0"/>
              </a:defRPr>
            </a:lvl8pPr>
            <a:lvl9pPr marL="1828800" algn="ctr" rtl="0" fontAlgn="base">
              <a:spcBef>
                <a:spcPct val="0"/>
              </a:spcBef>
              <a:spcAft>
                <a:spcPct val="0"/>
              </a:spcAft>
              <a:defRPr sz="4400">
                <a:solidFill>
                  <a:srgbClr val="FF0000"/>
                </a:solidFill>
                <a:latin typeface="Times New Roman" panose="02020603050405020304" pitchFamily="18" charset="0"/>
              </a:defRPr>
            </a:lvl9pPr>
          </a:lstStyle>
          <a:p>
            <a:pPr eaLnBrk="1" hangingPunct="1"/>
            <a:r>
              <a:rPr lang="en-US" altLang="zh-CN" sz="4000" b="1" dirty="0">
                <a:solidFill>
                  <a:schemeClr val="tx1"/>
                </a:solidFill>
                <a:ea typeface="宋体" panose="02010600030101010101" pitchFamily="2" charset="-122"/>
              </a:rPr>
              <a:t>The TCP Service Model</a:t>
            </a:r>
            <a:endParaRPr lang="en-US" altLang="zh-CN" sz="4000" b="1" dirty="0">
              <a:solidFill>
                <a:schemeClr val="tx1"/>
              </a:solidFill>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dissolv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26"/>
                                        </p:tgtEl>
                                        <p:attrNameLst>
                                          <p:attrName>style.visibility</p:attrName>
                                        </p:attrNameLst>
                                      </p:cBhvr>
                                      <p:to>
                                        <p:strVal val="visible"/>
                                      </p:to>
                                    </p:set>
                                    <p:animEffect transition="in" filter="dissolve">
                                      <p:cBhvr>
                                        <p:cTn id="17" dur="500"/>
                                        <p:tgtEl>
                                          <p:spTgt spid="26"/>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129"/>
                                        </p:tgtEl>
                                        <p:attrNameLst>
                                          <p:attrName>style.visibility</p:attrName>
                                        </p:attrNameLst>
                                      </p:cBhvr>
                                      <p:to>
                                        <p:strVal val="visible"/>
                                      </p:to>
                                    </p:set>
                                    <p:animEffect transition="in" filter="dissolve">
                                      <p:cBhvr>
                                        <p:cTn id="22" dur="500"/>
                                        <p:tgtEl>
                                          <p:spTgt spid="129"/>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dissolve">
                                      <p:cBhvr>
                                        <p:cTn id="27" dur="500"/>
                                        <p:tgtEl>
                                          <p:spTgt spid="16"/>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19"/>
                                        </p:tgtEl>
                                        <p:attrNameLst>
                                          <p:attrName>style.visibility</p:attrName>
                                        </p:attrNameLst>
                                      </p:cBhvr>
                                      <p:to>
                                        <p:strVal val="visible"/>
                                      </p:to>
                                    </p:set>
                                    <p:animEffect transition="in" filter="dissolve">
                                      <p:cBhvr>
                                        <p:cTn id="32" dur="500"/>
                                        <p:tgtEl>
                                          <p:spTgt spid="19"/>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childTnLst>
                                    <p:set>
                                      <p:cBhvr>
                                        <p:cTn id="36" dur="1" fill="hold">
                                          <p:stCondLst>
                                            <p:cond delay="0"/>
                                          </p:stCondLst>
                                        </p:cTn>
                                        <p:tgtEl>
                                          <p:spTgt spid="24"/>
                                        </p:tgtEl>
                                        <p:attrNameLst>
                                          <p:attrName>style.visibility</p:attrName>
                                        </p:attrNameLst>
                                      </p:cBhvr>
                                      <p:to>
                                        <p:strVal val="visible"/>
                                      </p:to>
                                    </p:set>
                                    <p:animEffect transition="in" filter="dissolve">
                                      <p:cBhvr>
                                        <p:cTn id="37" dur="500"/>
                                        <p:tgtEl>
                                          <p:spTgt spid="24"/>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nodeType="clickEffect">
                                  <p:stCondLst>
                                    <p:cond delay="0"/>
                                  </p:stCondLst>
                                  <p:childTnLst>
                                    <p:set>
                                      <p:cBhvr>
                                        <p:cTn id="41" dur="1" fill="hold">
                                          <p:stCondLst>
                                            <p:cond delay="0"/>
                                          </p:stCondLst>
                                        </p:cTn>
                                        <p:tgtEl>
                                          <p:spTgt spid="28"/>
                                        </p:tgtEl>
                                        <p:attrNameLst>
                                          <p:attrName>style.visibility</p:attrName>
                                        </p:attrNameLst>
                                      </p:cBhvr>
                                      <p:to>
                                        <p:strVal val="visible"/>
                                      </p:to>
                                    </p:set>
                                    <p:animEffect transition="in" filter="dissolve">
                                      <p:cBhvr>
                                        <p:cTn id="42" dur="500"/>
                                        <p:tgtEl>
                                          <p:spTgt spid="28"/>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nodeType="clickEffect">
                                  <p:stCondLst>
                                    <p:cond delay="0"/>
                                  </p:stCondLst>
                                  <p:childTnLst>
                                    <p:set>
                                      <p:cBhvr>
                                        <p:cTn id="46" dur="1" fill="hold">
                                          <p:stCondLst>
                                            <p:cond delay="0"/>
                                          </p:stCondLst>
                                        </p:cTn>
                                        <p:tgtEl>
                                          <p:spTgt spid="115"/>
                                        </p:tgtEl>
                                        <p:attrNameLst>
                                          <p:attrName>style.visibility</p:attrName>
                                        </p:attrNameLst>
                                      </p:cBhvr>
                                      <p:to>
                                        <p:strVal val="visible"/>
                                      </p:to>
                                    </p:set>
                                    <p:animEffect transition="in" filter="dissolve">
                                      <p:cBhvr>
                                        <p:cTn id="47" dur="500"/>
                                        <p:tgtEl>
                                          <p:spTgt spid="115"/>
                                        </p:tgtEl>
                                      </p:cBhvr>
                                    </p:animEffect>
                                  </p:childTnLst>
                                </p:cTn>
                              </p:par>
                            </p:childTnLst>
                          </p:cTn>
                        </p:par>
                      </p:childTnLst>
                    </p:cTn>
                  </p:par>
                  <p:par>
                    <p:cTn id="48" fill="hold">
                      <p:stCondLst>
                        <p:cond delay="indefinite"/>
                      </p:stCondLst>
                      <p:childTnLst>
                        <p:par>
                          <p:cTn id="49" fill="hold">
                            <p:stCondLst>
                              <p:cond delay="0"/>
                            </p:stCondLst>
                            <p:childTnLst>
                              <p:par>
                                <p:cTn id="50" presetID="9" presetClass="entr" presetSubtype="0" fill="hold" nodeType="clickEffect">
                                  <p:stCondLst>
                                    <p:cond delay="0"/>
                                  </p:stCondLst>
                                  <p:childTnLst>
                                    <p:set>
                                      <p:cBhvr>
                                        <p:cTn id="51" dur="1" fill="hold">
                                          <p:stCondLst>
                                            <p:cond delay="0"/>
                                          </p:stCondLst>
                                        </p:cTn>
                                        <p:tgtEl>
                                          <p:spTgt spid="21"/>
                                        </p:tgtEl>
                                        <p:attrNameLst>
                                          <p:attrName>style.visibility</p:attrName>
                                        </p:attrNameLst>
                                      </p:cBhvr>
                                      <p:to>
                                        <p:strVal val="visible"/>
                                      </p:to>
                                    </p:set>
                                    <p:animEffect transition="in" filter="dissolve">
                                      <p:cBhvr>
                                        <p:cTn id="52" dur="500"/>
                                        <p:tgtEl>
                                          <p:spTgt spid="21"/>
                                        </p:tgtEl>
                                      </p:cBhvr>
                                    </p:animEffect>
                                  </p:childTnLst>
                                </p:cTn>
                              </p:par>
                            </p:childTnLst>
                          </p:cTn>
                        </p:par>
                      </p:childTnLst>
                    </p:cTn>
                  </p:par>
                  <p:par>
                    <p:cTn id="53" fill="hold">
                      <p:stCondLst>
                        <p:cond delay="indefinite"/>
                      </p:stCondLst>
                      <p:childTnLst>
                        <p:par>
                          <p:cTn id="54" fill="hold">
                            <p:stCondLst>
                              <p:cond delay="0"/>
                            </p:stCondLst>
                            <p:childTnLst>
                              <p:par>
                                <p:cTn id="55" presetID="9" presetClass="entr" presetSubtype="0" fill="hold" nodeType="clickEffect">
                                  <p:stCondLst>
                                    <p:cond delay="0"/>
                                  </p:stCondLst>
                                  <p:childTnLst>
                                    <p:set>
                                      <p:cBhvr>
                                        <p:cTn id="56" dur="1" fill="hold">
                                          <p:stCondLst>
                                            <p:cond delay="0"/>
                                          </p:stCondLst>
                                        </p:cTn>
                                        <p:tgtEl>
                                          <p:spTgt spid="25"/>
                                        </p:tgtEl>
                                        <p:attrNameLst>
                                          <p:attrName>style.visibility</p:attrName>
                                        </p:attrNameLst>
                                      </p:cBhvr>
                                      <p:to>
                                        <p:strVal val="visible"/>
                                      </p:to>
                                    </p:set>
                                    <p:animEffect transition="in" filter="dissolve">
                                      <p:cBhvr>
                                        <p:cTn id="5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6933" y="171274"/>
            <a:ext cx="8544983" cy="670967"/>
          </a:xfrm>
          <a:solidFill>
            <a:schemeClr val="hlink">
              <a:alpha val="100000"/>
            </a:schemeClr>
          </a:solidFill>
          <a:ln w="9525">
            <a:noFill/>
          </a:ln>
        </p:spPr>
        <p:txBody>
          <a:bodyPr vert="horz" wrap="square" lIns="91440" tIns="45720" rIns="91440" bIns="45720" rtlCol="0" anchor="ctr" anchorCtr="0">
            <a:normAutofit fontScale="90000"/>
          </a:bodyPr>
          <a:lstStyle/>
          <a:p>
            <a:pPr lvl="0" algn="ctr" eaLnBrk="1" hangingPunct="1">
              <a:buClrTx/>
              <a:buSzTx/>
              <a:buFontTx/>
            </a:pPr>
            <a:r>
              <a:rPr lang="en-US" altLang="zh-CN" sz="4000" b="1" dirty="0">
                <a:solidFill>
                  <a:schemeClr val="tx1"/>
                </a:solidFill>
                <a:ea typeface="宋体" panose="02010600030101010101" pitchFamily="2" charset="-122"/>
                <a:sym typeface="+mn-ea"/>
              </a:rPr>
              <a:t>TCP </a:t>
            </a:r>
            <a:r>
              <a:rPr lang="en-US" altLang="zh-CN" sz="4000" b="1" dirty="0">
                <a:solidFill>
                  <a:schemeClr val="tx1"/>
                </a:solidFill>
                <a:ea typeface="宋体" panose="02010600030101010101" pitchFamily="2" charset="-122"/>
                <a:sym typeface="+mn-ea"/>
              </a:rPr>
              <a:t>sequence </a:t>
            </a:r>
            <a:r>
              <a:rPr lang="en-US" altLang="zh-CN" sz="4000" b="1" dirty="0">
                <a:solidFill>
                  <a:schemeClr val="tx1"/>
                </a:solidFill>
                <a:ea typeface="宋体" panose="02010600030101010101" pitchFamily="2" charset="-122"/>
                <a:sym typeface="+mn-ea"/>
              </a:rPr>
              <a:t>numbers, ACKs</a:t>
            </a:r>
            <a:endParaRPr lang="en-US" altLang="zh-CN" sz="4000" b="1" dirty="0">
              <a:solidFill>
                <a:schemeClr val="tx1"/>
              </a:solidFill>
              <a:ea typeface="宋体" panose="02010600030101010101" pitchFamily="2" charset="-122"/>
              <a:sym typeface="+mn-ea"/>
            </a:endParaRPr>
          </a:p>
        </p:txBody>
      </p:sp>
      <p:sp>
        <p:nvSpPr>
          <p:cNvPr id="133" name="Text Box 8"/>
          <p:cNvSpPr txBox="1">
            <a:spLocks noChangeArrowheads="1"/>
          </p:cNvSpPr>
          <p:nvPr/>
        </p:nvSpPr>
        <p:spPr bwMode="auto">
          <a:xfrm>
            <a:off x="1245838" y="3866051"/>
            <a:ext cx="1889389" cy="588645"/>
          </a:xfrm>
          <a:prstGeom prst="rect">
            <a:avLst/>
          </a:prstGeom>
          <a:noFill/>
          <a:ln>
            <a:noFill/>
          </a:ln>
          <a:effectLst/>
        </p:spPr>
        <p:txBody>
          <a:bodyPr wrap="square">
            <a:spAutoFit/>
          </a:bodyP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pPr marL="0" marR="0" lvl="0" indent="0" algn="r" defTabSz="914400" rtl="0" eaLnBrk="0" fontAlgn="base" latinLnBrk="0" hangingPunct="0">
              <a:lnSpc>
                <a:spcPct val="90000"/>
              </a:lnSpc>
              <a:spcBef>
                <a:spcPct val="0"/>
              </a:spcBef>
              <a:spcAft>
                <a:spcPct val="0"/>
              </a:spcAft>
              <a:buClrTx/>
              <a:buSzTx/>
              <a:buFontTx/>
              <a:buNone/>
              <a:defRPr/>
            </a:pPr>
            <a:r>
              <a:rPr kumimoji="0" lang="en-US" altLang="en-US" sz="1800" b="0" i="0" u="none" strike="noStrike" kern="0" cap="none" spc="0" normalizeH="0" baseline="0" noProof="0" dirty="0">
                <a:ln>
                  <a:noFill/>
                </a:ln>
                <a:solidFill>
                  <a:srgbClr val="000000"/>
                </a:solidFill>
                <a:effectLst/>
                <a:uLnTx/>
                <a:uFillTx/>
                <a:latin typeface="Calibri" panose="020F0502020204030204"/>
                <a:ea typeface="MS PGothic" panose="020B0600070205080204" pitchFamily="34" charset="-128"/>
                <a:cs typeface="+mn-cs"/>
              </a:rPr>
              <a:t>host ACKs receipt of echoed </a:t>
            </a:r>
            <a:r>
              <a:rPr kumimoji="0" lang="ja-JP" altLang="en-US" sz="180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rPr>
              <a:t>‘</a:t>
            </a:r>
            <a:r>
              <a:rPr kumimoji="0" lang="en-US" altLang="ja-JP" sz="1800" b="0" i="0" u="none" strike="noStrike" kern="0" cap="none" spc="0" normalizeH="0" baseline="0" noProof="0" dirty="0">
                <a:ln>
                  <a:noFill/>
                </a:ln>
                <a:solidFill>
                  <a:srgbClr val="000000"/>
                </a:solidFill>
                <a:effectLst/>
                <a:uLnTx/>
                <a:uFillTx/>
                <a:latin typeface="Calibri" panose="020F0502020204030204"/>
                <a:ea typeface="MS PGothic" panose="020B0600070205080204" pitchFamily="34" charset="-128"/>
                <a:cs typeface="+mn-cs"/>
              </a:rPr>
              <a:t>C</a:t>
            </a:r>
            <a:r>
              <a:rPr kumimoji="0" lang="ja-JP" altLang="en-US" sz="180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rPr>
              <a:t>’</a:t>
            </a:r>
            <a:endParaRPr kumimoji="0" lang="en-US" altLang="en-US" sz="900" b="0" i="0" u="none" strike="noStrike" kern="0" cap="none" spc="0" normalizeH="0" baseline="0" noProof="0" dirty="0">
              <a:ln>
                <a:noFill/>
              </a:ln>
              <a:solidFill>
                <a:srgbClr val="000000"/>
              </a:solidFill>
              <a:effectLst/>
              <a:uLnTx/>
              <a:uFillTx/>
              <a:latin typeface="Calibri" panose="020F0502020204030204"/>
              <a:ea typeface="MS PGothic" panose="020B0600070205080204" pitchFamily="34" charset="-128"/>
              <a:cs typeface="+mn-cs"/>
            </a:endParaRPr>
          </a:p>
        </p:txBody>
      </p:sp>
      <p:sp>
        <p:nvSpPr>
          <p:cNvPr id="134" name="Text Box 9"/>
          <p:cNvSpPr txBox="1">
            <a:spLocks noChangeArrowheads="1"/>
          </p:cNvSpPr>
          <p:nvPr/>
        </p:nvSpPr>
        <p:spPr bwMode="auto">
          <a:xfrm>
            <a:off x="5422108" y="3108649"/>
            <a:ext cx="2390409" cy="645160"/>
          </a:xfrm>
          <a:prstGeom prst="rect">
            <a:avLst/>
          </a:prstGeom>
          <a:noFill/>
          <a:ln>
            <a:noFill/>
          </a:ln>
          <a:effectLst/>
        </p:spPr>
        <p:txBody>
          <a:bodyPr wrap="square">
            <a:spAutoFit/>
          </a:bodyP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en-US" sz="1800" b="0" i="0" u="none" strike="noStrike" kern="0" cap="none" spc="0" normalizeH="0" baseline="0" noProof="0" dirty="0">
                <a:ln>
                  <a:noFill/>
                </a:ln>
                <a:solidFill>
                  <a:srgbClr val="000000"/>
                </a:solidFill>
                <a:effectLst/>
                <a:uLnTx/>
                <a:uFillTx/>
                <a:latin typeface="Calibri" panose="020F0502020204030204"/>
                <a:ea typeface="MS PGothic" panose="020B0600070205080204" pitchFamily="34" charset="-128"/>
                <a:cs typeface="+mn-cs"/>
              </a:rPr>
              <a:t>host ACKs receipt of</a:t>
            </a:r>
            <a:r>
              <a:rPr kumimoji="0" lang="ja-JP" altLang="en-US" sz="180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rPr>
              <a:t>‘</a:t>
            </a:r>
            <a:r>
              <a:rPr kumimoji="0" lang="en-US" altLang="ja-JP" sz="1800" b="0" i="0" u="none" strike="noStrike" kern="0" cap="none" spc="0" normalizeH="0" baseline="0" noProof="0" dirty="0">
                <a:ln>
                  <a:noFill/>
                </a:ln>
                <a:solidFill>
                  <a:srgbClr val="000000"/>
                </a:solidFill>
                <a:effectLst/>
                <a:uLnTx/>
                <a:uFillTx/>
                <a:latin typeface="Calibri" panose="020F0502020204030204"/>
                <a:ea typeface="MS PGothic" panose="020B0600070205080204" pitchFamily="34" charset="-128"/>
                <a:cs typeface="+mn-cs"/>
              </a:rPr>
              <a:t>C</a:t>
            </a:r>
            <a:r>
              <a:rPr kumimoji="0" lang="ja-JP" altLang="en-US" sz="180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rPr>
              <a:t>’</a:t>
            </a:r>
            <a:r>
              <a:rPr kumimoji="0" lang="en-US" altLang="ja-JP" sz="1800" b="0" i="0" u="none" strike="noStrike" kern="0" cap="none" spc="0" normalizeH="0" baseline="0" noProof="0" dirty="0">
                <a:ln>
                  <a:noFill/>
                </a:ln>
                <a:solidFill>
                  <a:srgbClr val="000000"/>
                </a:solidFill>
                <a:effectLst/>
                <a:uLnTx/>
                <a:uFillTx/>
                <a:latin typeface="Calibri" panose="020F0502020204030204"/>
                <a:ea typeface="MS PGothic" panose="020B0600070205080204" pitchFamily="34" charset="-128"/>
                <a:cs typeface="+mn-cs"/>
              </a:rPr>
              <a:t>, echoes </a:t>
            </a:r>
            <a:r>
              <a:rPr kumimoji="0" lang="en-US" altLang="en-US" sz="1800" b="0" i="0" u="none" strike="noStrike" kern="0" cap="none" spc="0" normalizeH="0" baseline="0" noProof="0" dirty="0">
                <a:ln>
                  <a:noFill/>
                </a:ln>
                <a:solidFill>
                  <a:srgbClr val="000000"/>
                </a:solidFill>
                <a:effectLst/>
                <a:uLnTx/>
                <a:uFillTx/>
                <a:latin typeface="Calibri" panose="020F0502020204030204"/>
                <a:ea typeface="MS PGothic" panose="020B0600070205080204" pitchFamily="34" charset="-128"/>
                <a:cs typeface="+mn-cs"/>
              </a:rPr>
              <a:t>back </a:t>
            </a:r>
            <a:r>
              <a:rPr kumimoji="0" lang="ja-JP" altLang="en-US" sz="180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rPr>
              <a:t>‘</a:t>
            </a:r>
            <a:r>
              <a:rPr kumimoji="0" lang="en-US" altLang="ja-JP" sz="1800" b="0" i="0" u="none" strike="noStrike" kern="0" cap="none" spc="0" normalizeH="0" baseline="0" noProof="0" dirty="0">
                <a:ln>
                  <a:noFill/>
                </a:ln>
                <a:solidFill>
                  <a:srgbClr val="000000"/>
                </a:solidFill>
                <a:effectLst/>
                <a:uLnTx/>
                <a:uFillTx/>
                <a:latin typeface="Calibri" panose="020F0502020204030204"/>
                <a:ea typeface="MS PGothic" panose="020B0600070205080204" pitchFamily="34" charset="-128"/>
                <a:cs typeface="+mn-cs"/>
              </a:rPr>
              <a:t>C</a:t>
            </a:r>
            <a:r>
              <a:rPr kumimoji="0" lang="ja-JP" altLang="en-US" sz="180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rPr>
              <a:t>’</a:t>
            </a:r>
            <a:endParaRPr kumimoji="0" lang="en-US" altLang="en-US" sz="1800" b="0" i="0" u="none" strike="noStrike" kern="0" cap="none" spc="0" normalizeH="0" baseline="0" noProof="0" dirty="0">
              <a:ln>
                <a:noFill/>
              </a:ln>
              <a:solidFill>
                <a:srgbClr val="000000"/>
              </a:solidFill>
              <a:effectLst/>
              <a:uLnTx/>
              <a:uFillTx/>
              <a:latin typeface="Calibri" panose="020F0502020204030204"/>
              <a:ea typeface="MS PGothic" panose="020B0600070205080204" pitchFamily="34" charset="-128"/>
              <a:cs typeface="+mn-cs"/>
            </a:endParaRPr>
          </a:p>
        </p:txBody>
      </p:sp>
      <p:sp>
        <p:nvSpPr>
          <p:cNvPr id="136" name="Text Box 11"/>
          <p:cNvSpPr txBox="1">
            <a:spLocks noChangeArrowheads="1"/>
          </p:cNvSpPr>
          <p:nvPr/>
        </p:nvSpPr>
        <p:spPr bwMode="auto">
          <a:xfrm>
            <a:off x="2959641" y="5090609"/>
            <a:ext cx="2573655" cy="414020"/>
          </a:xfrm>
          <a:prstGeom prst="rect">
            <a:avLst/>
          </a:prstGeom>
          <a:noFill/>
          <a:ln>
            <a:noFill/>
          </a:ln>
          <a:effectLst/>
        </p:spPr>
        <p:txBody>
          <a:bodyPr wrap="none">
            <a:spAutoFit/>
          </a:bodyP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sz="2100" b="0" i="0" u="none" strike="noStrike" kern="0" cap="none" spc="0" normalizeH="0" baseline="0" noProof="0" dirty="0">
                <a:ln>
                  <a:noFill/>
                </a:ln>
                <a:solidFill>
                  <a:srgbClr val="000099"/>
                </a:solidFill>
                <a:effectLst/>
                <a:uLnTx/>
                <a:uFillTx/>
                <a:latin typeface="Calibri" panose="020F0502020204030204"/>
                <a:ea typeface="MS PGothic" panose="020B0600070205080204" pitchFamily="34" charset="-128"/>
                <a:cs typeface="+mn-cs"/>
              </a:rPr>
              <a:t>simple telnet scenario</a:t>
            </a:r>
            <a:endParaRPr kumimoji="0" lang="en-US" sz="900" b="0" i="0" u="none" strike="noStrike" kern="0" cap="none" spc="0" normalizeH="0" baseline="0" noProof="0" dirty="0">
              <a:ln>
                <a:noFill/>
              </a:ln>
              <a:solidFill>
                <a:srgbClr val="000099"/>
              </a:solidFill>
              <a:effectLst/>
              <a:uLnTx/>
              <a:uFillTx/>
              <a:latin typeface="Calibri" panose="020F0502020204030204"/>
              <a:ea typeface="MS PGothic" panose="020B0600070205080204" pitchFamily="34" charset="-128"/>
              <a:cs typeface="+mn-cs"/>
            </a:endParaRPr>
          </a:p>
        </p:txBody>
      </p:sp>
      <p:sp>
        <p:nvSpPr>
          <p:cNvPr id="137" name="Text Box 13"/>
          <p:cNvSpPr txBox="1">
            <a:spLocks noChangeArrowheads="1"/>
          </p:cNvSpPr>
          <p:nvPr/>
        </p:nvSpPr>
        <p:spPr bwMode="auto">
          <a:xfrm>
            <a:off x="5327257" y="1976978"/>
            <a:ext cx="788035" cy="368300"/>
          </a:xfrm>
          <a:prstGeom prst="rect">
            <a:avLst/>
          </a:prstGeom>
          <a:noFill/>
          <a:ln>
            <a:noFill/>
          </a:ln>
          <a:effectLst/>
        </p:spPr>
        <p:txBody>
          <a:bodyPr wrap="none">
            <a:spAutoFit/>
          </a:bodyP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sz="1800" b="0" i="0" u="none" strike="noStrike" kern="0" cap="none" spc="0" normalizeH="0" baseline="0" noProof="0" dirty="0">
                <a:ln>
                  <a:noFill/>
                </a:ln>
                <a:solidFill>
                  <a:srgbClr val="000000"/>
                </a:solidFill>
                <a:effectLst/>
                <a:uLnTx/>
                <a:uFillTx/>
                <a:latin typeface="Calibri" panose="020F0502020204030204"/>
                <a:ea typeface="MS PGothic" panose="020B0600070205080204" pitchFamily="34" charset="-128"/>
                <a:cs typeface="+mn-cs"/>
              </a:rPr>
              <a:t>Host B</a:t>
            </a:r>
            <a:endParaRPr kumimoji="0" lang="en-US" sz="1800" b="0" i="0" u="none" strike="noStrike" kern="0" cap="none" spc="0" normalizeH="0" baseline="0" noProof="0" dirty="0">
              <a:ln>
                <a:noFill/>
              </a:ln>
              <a:solidFill>
                <a:srgbClr val="000000"/>
              </a:solidFill>
              <a:effectLst/>
              <a:uLnTx/>
              <a:uFillTx/>
              <a:latin typeface="Calibri" panose="020F0502020204030204"/>
              <a:ea typeface="MS PGothic" panose="020B0600070205080204" pitchFamily="34" charset="-128"/>
              <a:cs typeface="+mn-cs"/>
            </a:endParaRPr>
          </a:p>
        </p:txBody>
      </p:sp>
      <p:sp>
        <p:nvSpPr>
          <p:cNvPr id="138" name="Text Box 17"/>
          <p:cNvSpPr txBox="1">
            <a:spLocks noChangeArrowheads="1"/>
          </p:cNvSpPr>
          <p:nvPr/>
        </p:nvSpPr>
        <p:spPr bwMode="auto">
          <a:xfrm>
            <a:off x="2383694" y="1951752"/>
            <a:ext cx="795655" cy="368300"/>
          </a:xfrm>
          <a:prstGeom prst="rect">
            <a:avLst/>
          </a:prstGeom>
          <a:noFill/>
          <a:ln>
            <a:noFill/>
          </a:ln>
          <a:effectLst/>
        </p:spPr>
        <p:txBody>
          <a:bodyPr wrap="none">
            <a:spAutoFit/>
          </a:bodyP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sz="1800" b="0" i="0" u="none" strike="noStrike" kern="0" cap="none" spc="0" normalizeH="0" baseline="0" noProof="0" dirty="0">
                <a:ln>
                  <a:noFill/>
                </a:ln>
                <a:solidFill>
                  <a:srgbClr val="000000"/>
                </a:solidFill>
                <a:effectLst/>
                <a:uLnTx/>
                <a:uFillTx/>
                <a:latin typeface="Calibri" panose="020F0502020204030204"/>
                <a:ea typeface="MS PGothic" panose="020B0600070205080204" pitchFamily="34" charset="-128"/>
                <a:cs typeface="+mn-cs"/>
              </a:rPr>
              <a:t>Host A</a:t>
            </a:r>
            <a:endParaRPr kumimoji="0" lang="en-US" sz="1800" b="0" i="0" u="none" strike="noStrike" kern="0" cap="none" spc="0" normalizeH="0" baseline="0" noProof="0" dirty="0">
              <a:ln>
                <a:noFill/>
              </a:ln>
              <a:solidFill>
                <a:srgbClr val="000000"/>
              </a:solidFill>
              <a:effectLst/>
              <a:uLnTx/>
              <a:uFillTx/>
              <a:latin typeface="Calibri" panose="020F0502020204030204"/>
              <a:ea typeface="MS PGothic" panose="020B0600070205080204" pitchFamily="34" charset="-128"/>
              <a:cs typeface="+mn-cs"/>
            </a:endParaRPr>
          </a:p>
        </p:txBody>
      </p:sp>
      <p:grpSp>
        <p:nvGrpSpPr>
          <p:cNvPr id="4" name="Group 3"/>
          <p:cNvGrpSpPr/>
          <p:nvPr/>
        </p:nvGrpSpPr>
        <p:grpSpPr>
          <a:xfrm>
            <a:off x="1124250" y="2763016"/>
            <a:ext cx="4195255" cy="585294"/>
            <a:chOff x="1499000" y="2541021"/>
            <a:chExt cx="5593673" cy="780392"/>
          </a:xfrm>
        </p:grpSpPr>
        <p:sp>
          <p:nvSpPr>
            <p:cNvPr id="131" name="Line 4"/>
            <p:cNvSpPr>
              <a:spLocks noChangeShapeType="1"/>
            </p:cNvSpPr>
            <p:nvPr/>
          </p:nvSpPr>
          <p:spPr bwMode="auto">
            <a:xfrm>
              <a:off x="4354237" y="2749913"/>
              <a:ext cx="2586037" cy="571500"/>
            </a:xfrm>
            <a:prstGeom prst="line">
              <a:avLst/>
            </a:prstGeom>
            <a:noFill/>
            <a:ln w="28575">
              <a:solidFill>
                <a:srgbClr val="3333CC"/>
              </a:solidFill>
              <a:round/>
              <a:tailEnd type="triangle" w="med" len="med"/>
            </a:ln>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endParaRPr>
            </a:p>
          </p:txBody>
        </p:sp>
        <p:sp>
          <p:nvSpPr>
            <p:cNvPr id="132" name="Text Box 7"/>
            <p:cNvSpPr txBox="1">
              <a:spLocks noChangeArrowheads="1"/>
            </p:cNvSpPr>
            <p:nvPr/>
          </p:nvSpPr>
          <p:spPr bwMode="auto">
            <a:xfrm>
              <a:off x="1499000" y="2541021"/>
              <a:ext cx="2725007" cy="452967"/>
            </a:xfrm>
            <a:prstGeom prst="rect">
              <a:avLst/>
            </a:prstGeom>
            <a:noFill/>
            <a:ln>
              <a:noFill/>
            </a:ln>
            <a:effectLst/>
          </p:spPr>
          <p:txBody>
            <a:bodyPr wrap="square">
              <a:spAutoFit/>
            </a:bodyP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pPr marL="0" marR="0" lvl="0" indent="0" algn="r" defTabSz="914400" rtl="0" eaLnBrk="0" fontAlgn="base" latinLnBrk="0" hangingPunct="0">
                <a:lnSpc>
                  <a:spcPct val="90000"/>
                </a:lnSpc>
                <a:spcBef>
                  <a:spcPct val="0"/>
                </a:spcBef>
                <a:spcAft>
                  <a:spcPct val="0"/>
                </a:spcAft>
                <a:buClrTx/>
                <a:buSzTx/>
                <a:buFontTx/>
                <a:buNone/>
                <a:defRPr/>
              </a:pPr>
              <a:r>
                <a:rPr kumimoji="0" lang="en-US" altLang="en-US" sz="1800" b="0" i="0" u="none" strike="noStrike" kern="0" cap="none" spc="0" normalizeH="0" baseline="0" noProof="0" dirty="0">
                  <a:ln>
                    <a:noFill/>
                  </a:ln>
                  <a:solidFill>
                    <a:srgbClr val="000000"/>
                  </a:solidFill>
                  <a:effectLst/>
                  <a:uLnTx/>
                  <a:uFillTx/>
                  <a:latin typeface="Calibri" panose="020F0502020204030204"/>
                  <a:ea typeface="MS PGothic" panose="020B0600070205080204" pitchFamily="34" charset="-128"/>
                  <a:cs typeface="+mn-cs"/>
                </a:rPr>
                <a:t>User types</a:t>
              </a:r>
              <a:r>
                <a:rPr kumimoji="0" lang="ja-JP" altLang="en-US" sz="180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rPr>
                <a:t>‘</a:t>
              </a:r>
              <a:r>
                <a:rPr kumimoji="0" lang="en-US" altLang="ja-JP" sz="1800" b="0" i="0" u="none" strike="noStrike" kern="0" cap="none" spc="0" normalizeH="0" baseline="0" noProof="0" dirty="0">
                  <a:ln>
                    <a:noFill/>
                  </a:ln>
                  <a:solidFill>
                    <a:srgbClr val="000000"/>
                  </a:solidFill>
                  <a:effectLst/>
                  <a:uLnTx/>
                  <a:uFillTx/>
                  <a:latin typeface="Calibri" panose="020F0502020204030204"/>
                  <a:ea typeface="MS PGothic" panose="020B0600070205080204" pitchFamily="34" charset="-128"/>
                  <a:cs typeface="+mn-cs"/>
                </a:rPr>
                <a:t>C</a:t>
              </a:r>
              <a:r>
                <a:rPr kumimoji="0" lang="ja-JP" altLang="en-US" sz="180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rPr>
                <a:t>’</a:t>
              </a:r>
              <a:endParaRPr kumimoji="0" lang="en-US" altLang="en-US" sz="900" b="0" i="0" u="none" strike="noStrike" kern="0" cap="none" spc="0" normalizeH="0" baseline="0" noProof="0" dirty="0">
                <a:ln>
                  <a:noFill/>
                </a:ln>
                <a:solidFill>
                  <a:srgbClr val="000000"/>
                </a:solidFill>
                <a:effectLst/>
                <a:uLnTx/>
                <a:uFillTx/>
                <a:latin typeface="Calibri" panose="020F0502020204030204"/>
                <a:ea typeface="MS PGothic" panose="020B0600070205080204" pitchFamily="34" charset="-128"/>
                <a:cs typeface="+mn-cs"/>
              </a:endParaRPr>
            </a:p>
          </p:txBody>
        </p:sp>
        <p:sp>
          <p:nvSpPr>
            <p:cNvPr id="139" name="Rectangle 18"/>
            <p:cNvSpPr>
              <a:spLocks noChangeArrowheads="1"/>
            </p:cNvSpPr>
            <p:nvPr/>
          </p:nvSpPr>
          <p:spPr bwMode="auto">
            <a:xfrm>
              <a:off x="5167037" y="2841988"/>
              <a:ext cx="814387" cy="379413"/>
            </a:xfrm>
            <a:prstGeom prst="rect">
              <a:avLst/>
            </a:prstGeom>
            <a:solidFill>
              <a:srgbClr val="FFFFFF"/>
            </a:solidFill>
            <a:ln>
              <a:noFill/>
            </a:ln>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endParaRPr>
            </a:p>
          </p:txBody>
        </p:sp>
        <p:sp>
          <p:nvSpPr>
            <p:cNvPr id="140" name="Text Box 19"/>
            <p:cNvSpPr txBox="1">
              <a:spLocks noChangeArrowheads="1"/>
            </p:cNvSpPr>
            <p:nvPr/>
          </p:nvSpPr>
          <p:spPr bwMode="auto">
            <a:xfrm>
              <a:off x="4247873" y="2854620"/>
              <a:ext cx="2844800" cy="398780"/>
            </a:xfrm>
            <a:prstGeom prst="rect">
              <a:avLst/>
            </a:prstGeom>
            <a:noFill/>
            <a:ln>
              <a:noFill/>
            </a:ln>
            <a:effectLst/>
          </p:spPr>
          <p:txBody>
            <a:bodyPr wrap="none">
              <a:spAutoFit/>
            </a:bodyP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en-US" sz="1350" b="0" i="0" u="none" strike="noStrike" kern="0" cap="none" spc="0" normalizeH="0" baseline="0" noProof="0" dirty="0">
                  <a:ln>
                    <a:noFill/>
                  </a:ln>
                  <a:solidFill>
                    <a:srgbClr val="000000"/>
                  </a:solidFill>
                  <a:effectLst/>
                  <a:uLnTx/>
                  <a:uFillTx/>
                  <a:latin typeface="Calibri" panose="020F0502020204030204"/>
                  <a:ea typeface="MS PGothic" panose="020B0600070205080204" pitchFamily="34" charset="-128"/>
                  <a:cs typeface="+mn-cs"/>
                </a:rPr>
                <a:t>Seq=42, ACK=79, data = </a:t>
              </a:r>
              <a:r>
                <a:rPr kumimoji="0" lang="ja-JP" altLang="en-US" sz="135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rPr>
                <a:t>‘</a:t>
              </a:r>
              <a:r>
                <a:rPr kumimoji="0" lang="en-US" altLang="ja-JP" sz="1350" b="0" i="0" u="none" strike="noStrike" kern="0" cap="none" spc="0" normalizeH="0" baseline="0" noProof="0" dirty="0">
                  <a:ln>
                    <a:noFill/>
                  </a:ln>
                  <a:solidFill>
                    <a:srgbClr val="000000"/>
                  </a:solidFill>
                  <a:effectLst/>
                  <a:uLnTx/>
                  <a:uFillTx/>
                  <a:latin typeface="Calibri" panose="020F0502020204030204"/>
                  <a:ea typeface="MS PGothic" panose="020B0600070205080204" pitchFamily="34" charset="-128"/>
                  <a:cs typeface="+mn-cs"/>
                </a:rPr>
                <a:t>C</a:t>
              </a:r>
              <a:r>
                <a:rPr kumimoji="0" lang="ja-JP" altLang="en-US" sz="135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rPr>
                <a:t>’</a:t>
              </a:r>
              <a:endParaRPr kumimoji="0" lang="en-US" altLang="en-US" sz="1350" b="0" i="0" u="none" strike="noStrike" kern="0" cap="none" spc="0" normalizeH="0" baseline="0" noProof="0" dirty="0">
                <a:ln>
                  <a:noFill/>
                </a:ln>
                <a:solidFill>
                  <a:srgbClr val="000000"/>
                </a:solidFill>
                <a:effectLst/>
                <a:uLnTx/>
                <a:uFillTx/>
                <a:latin typeface="Calibri" panose="020F0502020204030204"/>
                <a:ea typeface="MS PGothic" panose="020B0600070205080204" pitchFamily="34" charset="-128"/>
                <a:cs typeface="+mn-cs"/>
              </a:endParaRPr>
            </a:p>
          </p:txBody>
        </p:sp>
      </p:grpSp>
      <p:grpSp>
        <p:nvGrpSpPr>
          <p:cNvPr id="5" name="Group 4"/>
          <p:cNvGrpSpPr/>
          <p:nvPr/>
        </p:nvGrpSpPr>
        <p:grpSpPr>
          <a:xfrm>
            <a:off x="3189359" y="3499519"/>
            <a:ext cx="2127885" cy="600075"/>
            <a:chOff x="4252478" y="3523026"/>
            <a:chExt cx="2837180" cy="800100"/>
          </a:xfrm>
        </p:grpSpPr>
        <p:sp>
          <p:nvSpPr>
            <p:cNvPr id="135" name="Line 10"/>
            <p:cNvSpPr>
              <a:spLocks noChangeShapeType="1"/>
            </p:cNvSpPr>
            <p:nvPr/>
          </p:nvSpPr>
          <p:spPr bwMode="auto">
            <a:xfrm flipH="1">
              <a:off x="4344712" y="3523026"/>
              <a:ext cx="2554287" cy="800100"/>
            </a:xfrm>
            <a:prstGeom prst="line">
              <a:avLst/>
            </a:prstGeom>
            <a:noFill/>
            <a:ln w="28575">
              <a:solidFill>
                <a:srgbClr val="3333CC"/>
              </a:solidFill>
              <a:round/>
              <a:tailEnd type="triangle" w="med" len="med"/>
            </a:ln>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endParaRPr>
            </a:p>
          </p:txBody>
        </p:sp>
        <p:sp>
          <p:nvSpPr>
            <p:cNvPr id="141" name="Rectangle 20"/>
            <p:cNvSpPr>
              <a:spLocks noChangeArrowheads="1"/>
            </p:cNvSpPr>
            <p:nvPr/>
          </p:nvSpPr>
          <p:spPr bwMode="auto">
            <a:xfrm>
              <a:off x="5201962" y="3800838"/>
              <a:ext cx="823912" cy="246063"/>
            </a:xfrm>
            <a:prstGeom prst="rect">
              <a:avLst/>
            </a:prstGeom>
            <a:solidFill>
              <a:srgbClr val="FFFFFF"/>
            </a:solidFill>
            <a:ln>
              <a:noFill/>
            </a:ln>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endParaRPr>
            </a:p>
          </p:txBody>
        </p:sp>
        <p:sp>
          <p:nvSpPr>
            <p:cNvPr id="142" name="Text Box 21"/>
            <p:cNvSpPr txBox="1">
              <a:spLocks noChangeArrowheads="1"/>
            </p:cNvSpPr>
            <p:nvPr/>
          </p:nvSpPr>
          <p:spPr bwMode="auto">
            <a:xfrm>
              <a:off x="4252478" y="3736718"/>
              <a:ext cx="2837180" cy="398780"/>
            </a:xfrm>
            <a:prstGeom prst="rect">
              <a:avLst/>
            </a:prstGeom>
            <a:noFill/>
            <a:ln>
              <a:noFill/>
            </a:ln>
            <a:effectLst/>
          </p:spPr>
          <p:txBody>
            <a:bodyPr wrap="none">
              <a:spAutoFit/>
            </a:bodyP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en-US" sz="1350" b="0" i="0" u="none" strike="noStrike" kern="1200" cap="none" spc="0" normalizeH="0" baseline="0" noProof="0" dirty="0">
                  <a:ln>
                    <a:noFill/>
                  </a:ln>
                  <a:solidFill>
                    <a:srgbClr val="000000"/>
                  </a:solidFill>
                  <a:effectLst/>
                  <a:uLnTx/>
                  <a:uFillTx/>
                  <a:latin typeface="Calibri" panose="020F0502020204030204"/>
                  <a:ea typeface="MS PGothic" panose="020B0600070205080204" pitchFamily="34" charset="-128"/>
                  <a:cs typeface="+mn-cs"/>
                </a:rPr>
                <a:t>Seq=79, ACK=43, data = </a:t>
              </a:r>
              <a:r>
                <a:rPr kumimoji="0" lang="ja-JP" altLang="en-US" sz="1350" b="0" i="0" u="none" strike="noStrike" kern="1200" cap="none" spc="0" normalizeH="0" baseline="0" noProof="0">
                  <a:ln>
                    <a:noFill/>
                  </a:ln>
                  <a:solidFill>
                    <a:srgbClr val="000000"/>
                  </a:solidFill>
                  <a:effectLst/>
                  <a:uLnTx/>
                  <a:uFillTx/>
                  <a:latin typeface="Calibri" panose="020F0502020204030204"/>
                  <a:ea typeface="MS PGothic" panose="020B0600070205080204" pitchFamily="34" charset="-128"/>
                  <a:cs typeface="+mn-cs"/>
                </a:rPr>
                <a:t>‘</a:t>
              </a:r>
              <a:r>
                <a:rPr kumimoji="0" lang="en-US" altLang="ja-JP" sz="1350" b="0" i="0" u="none" strike="noStrike" kern="1200" cap="none" spc="0" normalizeH="0" baseline="0" noProof="0" dirty="0">
                  <a:ln>
                    <a:noFill/>
                  </a:ln>
                  <a:solidFill>
                    <a:srgbClr val="000000"/>
                  </a:solidFill>
                  <a:effectLst/>
                  <a:uLnTx/>
                  <a:uFillTx/>
                  <a:latin typeface="Calibri" panose="020F0502020204030204"/>
                  <a:ea typeface="MS PGothic" panose="020B0600070205080204" pitchFamily="34" charset="-128"/>
                  <a:cs typeface="+mn-cs"/>
                </a:rPr>
                <a:t>C</a:t>
              </a:r>
              <a:r>
                <a:rPr kumimoji="0" lang="ja-JP" altLang="en-US" sz="1350" b="0" i="0" u="none" strike="noStrike" kern="1200" cap="none" spc="0" normalizeH="0" baseline="0" noProof="0">
                  <a:ln>
                    <a:noFill/>
                  </a:ln>
                  <a:solidFill>
                    <a:srgbClr val="000000"/>
                  </a:solidFill>
                  <a:effectLst/>
                  <a:uLnTx/>
                  <a:uFillTx/>
                  <a:latin typeface="Calibri" panose="020F0502020204030204"/>
                  <a:ea typeface="MS PGothic" panose="020B0600070205080204" pitchFamily="34" charset="-128"/>
                  <a:cs typeface="+mn-cs"/>
                </a:rPr>
                <a:t>’</a:t>
              </a:r>
              <a:endParaRPr kumimoji="0" lang="en-US" altLang="en-US" sz="825" b="0" i="0" u="none" strike="noStrike" kern="1200" cap="none" spc="0" normalizeH="0" baseline="0" noProof="0" dirty="0">
                <a:ln>
                  <a:noFill/>
                </a:ln>
                <a:solidFill>
                  <a:srgbClr val="000000"/>
                </a:solidFill>
                <a:effectLst/>
                <a:uLnTx/>
                <a:uFillTx/>
                <a:latin typeface="Calibri" panose="020F0502020204030204"/>
                <a:ea typeface="MS PGothic" panose="020B0600070205080204" pitchFamily="34" charset="-128"/>
                <a:cs typeface="+mn-cs"/>
              </a:endParaRPr>
            </a:p>
          </p:txBody>
        </p:sp>
      </p:grpSp>
      <p:grpSp>
        <p:nvGrpSpPr>
          <p:cNvPr id="6" name="Group 5"/>
          <p:cNvGrpSpPr/>
          <p:nvPr/>
        </p:nvGrpSpPr>
        <p:grpSpPr>
          <a:xfrm>
            <a:off x="3254962" y="4246041"/>
            <a:ext cx="1943100" cy="379810"/>
            <a:chOff x="4339949" y="4518388"/>
            <a:chExt cx="2590800" cy="506413"/>
          </a:xfrm>
        </p:grpSpPr>
        <p:sp>
          <p:nvSpPr>
            <p:cNvPr id="130" name="Line 3"/>
            <p:cNvSpPr>
              <a:spLocks noChangeShapeType="1"/>
            </p:cNvSpPr>
            <p:nvPr/>
          </p:nvSpPr>
          <p:spPr bwMode="auto">
            <a:xfrm>
              <a:off x="4339949" y="4518388"/>
              <a:ext cx="2590800" cy="506413"/>
            </a:xfrm>
            <a:prstGeom prst="line">
              <a:avLst/>
            </a:prstGeom>
            <a:noFill/>
            <a:ln w="28575">
              <a:solidFill>
                <a:srgbClr val="3333CC"/>
              </a:solidFill>
              <a:round/>
              <a:tailEnd type="triangle" w="med" len="med"/>
            </a:ln>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endParaRPr>
            </a:p>
          </p:txBody>
        </p:sp>
        <p:sp>
          <p:nvSpPr>
            <p:cNvPr id="143" name="Rectangle 22"/>
            <p:cNvSpPr>
              <a:spLocks noChangeArrowheads="1"/>
            </p:cNvSpPr>
            <p:nvPr/>
          </p:nvSpPr>
          <p:spPr bwMode="auto">
            <a:xfrm>
              <a:off x="5268637" y="4648563"/>
              <a:ext cx="958850" cy="357188"/>
            </a:xfrm>
            <a:prstGeom prst="rect">
              <a:avLst/>
            </a:prstGeom>
            <a:solidFill>
              <a:srgbClr val="FFFFFF"/>
            </a:solidFill>
            <a:ln>
              <a:noFill/>
            </a:ln>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endParaRPr>
            </a:p>
          </p:txBody>
        </p:sp>
        <p:sp>
          <p:nvSpPr>
            <p:cNvPr id="144" name="Text Box 23"/>
            <p:cNvSpPr txBox="1">
              <a:spLocks noChangeArrowheads="1"/>
            </p:cNvSpPr>
            <p:nvPr/>
          </p:nvSpPr>
          <p:spPr bwMode="auto">
            <a:xfrm>
              <a:off x="4934710" y="4609843"/>
              <a:ext cx="1752600" cy="398780"/>
            </a:xfrm>
            <a:prstGeom prst="rect">
              <a:avLst/>
            </a:prstGeom>
            <a:noFill/>
            <a:ln>
              <a:noFill/>
            </a:ln>
            <a:effectLst/>
          </p:spPr>
          <p:txBody>
            <a:bodyPr wrap="none">
              <a:spAutoFit/>
            </a:bodyPr>
            <a:lstStyle>
              <a:lvl1pPr>
                <a:defRPr sz="1600">
                  <a:solidFill>
                    <a:schemeClr val="tx1"/>
                  </a:solidFill>
                  <a:latin typeface="Tahoma" panose="020B0604030504040204" pitchFamily="34" charset="0"/>
                  <a:ea typeface="MS PGothic" panose="020B0600070205080204" pitchFamily="34" charset="-128"/>
                </a:defRPr>
              </a:lvl1pPr>
              <a:lvl2pPr marL="742950" indent="-285750">
                <a:defRPr sz="1600">
                  <a:solidFill>
                    <a:schemeClr val="tx1"/>
                  </a:solidFill>
                  <a:latin typeface="Tahoma" panose="020B0604030504040204" pitchFamily="34" charset="0"/>
                  <a:ea typeface="MS PGothic" panose="020B0600070205080204" pitchFamily="34" charset="-128"/>
                </a:defRPr>
              </a:lvl2pPr>
              <a:lvl3pPr marL="1143000" indent="-228600">
                <a:defRPr sz="1600">
                  <a:solidFill>
                    <a:schemeClr val="tx1"/>
                  </a:solidFill>
                  <a:latin typeface="Tahoma" panose="020B0604030504040204" pitchFamily="34" charset="0"/>
                  <a:ea typeface="MS PGothic" panose="020B0600070205080204" pitchFamily="34" charset="-128"/>
                </a:defRPr>
              </a:lvl3pPr>
              <a:lvl4pPr marL="1600200" indent="-228600">
                <a:defRPr sz="1600">
                  <a:solidFill>
                    <a:schemeClr val="tx1"/>
                  </a:solidFill>
                  <a:latin typeface="Tahoma" panose="020B0604030504040204" pitchFamily="34" charset="0"/>
                  <a:ea typeface="MS PGothic" panose="020B0600070205080204" pitchFamily="34" charset="-128"/>
                </a:defRPr>
              </a:lvl4pPr>
              <a:lvl5pPr marL="2057400" indent="-228600">
                <a:defRPr sz="1600">
                  <a:solidFill>
                    <a:schemeClr val="tx1"/>
                  </a:solidFill>
                  <a:latin typeface="Tahoma" panose="020B06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MS PGothic"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sz="1350" b="0" i="0" u="none" strike="noStrike" kern="1200" cap="none" spc="0" normalizeH="0" baseline="0" noProof="0" dirty="0">
                  <a:ln>
                    <a:noFill/>
                  </a:ln>
                  <a:solidFill>
                    <a:srgbClr val="000000"/>
                  </a:solidFill>
                  <a:effectLst/>
                  <a:uLnTx/>
                  <a:uFillTx/>
                  <a:latin typeface="Calibri" panose="020F0502020204030204"/>
                  <a:ea typeface="MS PGothic" panose="020B0600070205080204" pitchFamily="34" charset="-128"/>
                  <a:cs typeface="+mn-cs"/>
                </a:rPr>
                <a:t>Seq=43, ACK=80</a:t>
              </a:r>
              <a:endParaRPr kumimoji="0" lang="en-US" sz="825" b="0" i="0" u="none" strike="noStrike" kern="1200" cap="none" spc="0" normalizeH="0" baseline="0" noProof="0" dirty="0">
                <a:ln>
                  <a:noFill/>
                </a:ln>
                <a:solidFill>
                  <a:srgbClr val="000000"/>
                </a:solidFill>
                <a:effectLst/>
                <a:uLnTx/>
                <a:uFillTx/>
                <a:latin typeface="Calibri" panose="020F0502020204030204"/>
                <a:ea typeface="MS PGothic" panose="020B0600070205080204" pitchFamily="34" charset="-128"/>
                <a:cs typeface="+mn-cs"/>
              </a:endParaRPr>
            </a:p>
          </p:txBody>
        </p:sp>
      </p:grpSp>
      <p:sp>
        <p:nvSpPr>
          <p:cNvPr id="145" name="Line 24"/>
          <p:cNvSpPr>
            <a:spLocks noChangeShapeType="1"/>
          </p:cNvSpPr>
          <p:nvPr/>
        </p:nvSpPr>
        <p:spPr bwMode="auto">
          <a:xfrm>
            <a:off x="3249009" y="2738710"/>
            <a:ext cx="0" cy="1940719"/>
          </a:xfrm>
          <a:prstGeom prst="line">
            <a:avLst/>
          </a:prstGeom>
          <a:noFill/>
          <a:ln w="9525">
            <a:solidFill>
              <a:srgbClr val="808080"/>
            </a:solidFill>
            <a:round/>
          </a:ln>
          <a:effec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80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endParaRPr>
          </a:p>
        </p:txBody>
      </p:sp>
      <p:sp>
        <p:nvSpPr>
          <p:cNvPr id="146" name="Line 25"/>
          <p:cNvSpPr>
            <a:spLocks noChangeShapeType="1"/>
          </p:cNvSpPr>
          <p:nvPr/>
        </p:nvSpPr>
        <p:spPr bwMode="auto">
          <a:xfrm>
            <a:off x="5245687" y="2778001"/>
            <a:ext cx="0" cy="1940719"/>
          </a:xfrm>
          <a:prstGeom prst="line">
            <a:avLst/>
          </a:prstGeom>
          <a:noFill/>
          <a:ln w="9525">
            <a:solidFill>
              <a:srgbClr val="808080"/>
            </a:solidFill>
            <a:round/>
          </a:ln>
          <a:effec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endParaRPr>
          </a:p>
        </p:txBody>
      </p:sp>
      <p:grpSp>
        <p:nvGrpSpPr>
          <p:cNvPr id="147" name="Group 27"/>
          <p:cNvGrpSpPr/>
          <p:nvPr/>
        </p:nvGrpSpPr>
        <p:grpSpPr bwMode="auto">
          <a:xfrm>
            <a:off x="2868009" y="2123157"/>
            <a:ext cx="566738" cy="586978"/>
            <a:chOff x="-44" y="1473"/>
            <a:chExt cx="981" cy="1105"/>
          </a:xfrm>
        </p:grpSpPr>
        <p:pic>
          <p:nvPicPr>
            <p:cNvPr id="148" name="Picture 28" descr="desktop_computer_stylized_medium"/>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9" name="Freeform 29"/>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a:solidFill>
                    <a:schemeClr val="tx1"/>
                  </a:solidFill>
                  <a:prstDash val="solid"/>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80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endParaRPr>
            </a:p>
          </p:txBody>
        </p:sp>
      </p:grpSp>
      <p:grpSp>
        <p:nvGrpSpPr>
          <p:cNvPr id="150" name="Group 30"/>
          <p:cNvGrpSpPr/>
          <p:nvPr/>
        </p:nvGrpSpPr>
        <p:grpSpPr bwMode="auto">
          <a:xfrm flipH="1">
            <a:off x="5014706" y="2152922"/>
            <a:ext cx="591741" cy="646510"/>
            <a:chOff x="-44" y="1473"/>
            <a:chExt cx="981" cy="1105"/>
          </a:xfrm>
        </p:grpSpPr>
        <p:pic>
          <p:nvPicPr>
            <p:cNvPr id="151" name="Picture 31" descr="desktop_computer_stylized_medium"/>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2" name="Freeform 32"/>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a:solidFill>
                    <a:schemeClr val="tx1"/>
                  </a:solidFill>
                  <a:prstDash val="solid"/>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1800" b="0" i="0" u="none" strike="noStrike" kern="0" cap="none" spc="0" normalizeH="0" baseline="0" noProof="0">
                <a:ln>
                  <a:noFill/>
                </a:ln>
                <a:solidFill>
                  <a:srgbClr val="000000"/>
                </a:solidFill>
                <a:effectLst/>
                <a:uLnTx/>
                <a:uFillTx/>
                <a:latin typeface="Calibri" panose="020F0502020204030204"/>
                <a:ea typeface="MS PGothic" panose="020B0600070205080204" pitchFamily="34" charset="-128"/>
                <a:cs typeface="+mn-cs"/>
              </a:endParaRPr>
            </a:p>
          </p:txBody>
        </p:sp>
      </p:grpSp>
      <p:grpSp>
        <p:nvGrpSpPr>
          <p:cNvPr id="9" name="Group 8"/>
          <p:cNvGrpSpPr/>
          <p:nvPr/>
        </p:nvGrpSpPr>
        <p:grpSpPr>
          <a:xfrm>
            <a:off x="3519237" y="2968792"/>
            <a:ext cx="1041364" cy="1028700"/>
            <a:chOff x="4692316" y="2815389"/>
            <a:chExt cx="1388485" cy="1371600"/>
          </a:xfrm>
        </p:grpSpPr>
        <p:sp>
          <p:nvSpPr>
            <p:cNvPr id="3" name="Oval 2"/>
            <p:cNvSpPr/>
            <p:nvPr/>
          </p:nvSpPr>
          <p:spPr>
            <a:xfrm>
              <a:off x="5566610" y="3721768"/>
              <a:ext cx="514191" cy="465221"/>
            </a:xfrm>
            <a:prstGeom prst="ellipse">
              <a:avLst/>
            </a:prstGeom>
            <a:noFill/>
            <a:ln w="349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35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1" name="Oval 30"/>
            <p:cNvSpPr/>
            <p:nvPr/>
          </p:nvSpPr>
          <p:spPr>
            <a:xfrm>
              <a:off x="4692316" y="2815389"/>
              <a:ext cx="514191" cy="465221"/>
            </a:xfrm>
            <a:prstGeom prst="ellipse">
              <a:avLst/>
            </a:prstGeom>
            <a:noFill/>
            <a:ln w="349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35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8" name="Straight Arrow Connector 7"/>
            <p:cNvCxnSpPr/>
            <p:nvPr/>
          </p:nvCxnSpPr>
          <p:spPr>
            <a:xfrm flipH="1" flipV="1">
              <a:off x="5117431" y="3224463"/>
              <a:ext cx="513348" cy="513348"/>
            </a:xfrm>
            <a:prstGeom prst="straightConnector1">
              <a:avLst/>
            </a:prstGeom>
            <a:ln w="22225">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35" name="Group 34"/>
          <p:cNvGrpSpPr/>
          <p:nvPr/>
        </p:nvGrpSpPr>
        <p:grpSpPr>
          <a:xfrm>
            <a:off x="3513221" y="3660608"/>
            <a:ext cx="1486532" cy="980574"/>
            <a:chOff x="4692316" y="2815389"/>
            <a:chExt cx="1982043" cy="1307432"/>
          </a:xfrm>
        </p:grpSpPr>
        <p:sp>
          <p:nvSpPr>
            <p:cNvPr id="36" name="Oval 35"/>
            <p:cNvSpPr/>
            <p:nvPr/>
          </p:nvSpPr>
          <p:spPr>
            <a:xfrm>
              <a:off x="6160168" y="3657600"/>
              <a:ext cx="514191" cy="465221"/>
            </a:xfrm>
            <a:prstGeom prst="ellipse">
              <a:avLst/>
            </a:prstGeom>
            <a:noFill/>
            <a:ln w="349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35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7" name="Oval 36"/>
            <p:cNvSpPr/>
            <p:nvPr/>
          </p:nvSpPr>
          <p:spPr>
            <a:xfrm>
              <a:off x="4692316" y="2815389"/>
              <a:ext cx="514191" cy="465221"/>
            </a:xfrm>
            <a:prstGeom prst="ellipse">
              <a:avLst/>
            </a:prstGeom>
            <a:noFill/>
            <a:ln w="349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35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38" name="Straight Arrow Connector 37"/>
            <p:cNvCxnSpPr/>
            <p:nvPr/>
          </p:nvCxnSpPr>
          <p:spPr>
            <a:xfrm flipH="1" flipV="1">
              <a:off x="5165557" y="3224463"/>
              <a:ext cx="970548" cy="521369"/>
            </a:xfrm>
            <a:prstGeom prst="straightConnector1">
              <a:avLst/>
            </a:prstGeom>
            <a:ln w="22225">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sp>
        <p:nvSpPr>
          <p:cNvPr id="39" name="Slide Number Placeholder 2"/>
          <p:cNvSpPr>
            <a:spLocks noGrp="1"/>
          </p:cNvSpPr>
          <p:nvPr>
            <p:ph type="sldNum" sz="quarter" idx="4"/>
          </p:nvPr>
        </p:nvSpPr>
        <p:spPr>
          <a:xfrm>
            <a:off x="6914712" y="5689567"/>
            <a:ext cx="2057400" cy="273844"/>
          </a:xfrm>
        </p:spPr>
        <p:txBody>
          <a:bodyPr/>
          <a:lstStyle/>
          <a:p>
            <a:r>
              <a:rPr lang="en-US" sz="1050"/>
              <a:t>Transport Layer: 3-</a:t>
            </a:r>
            <a:fld id="{C4204591-24BD-A542-B9D5-F8D8A88D2FEE}" type="slidenum">
              <a:rPr lang="en-US" sz="1050" smtClean="0"/>
            </a:fld>
            <a:endParaRPr lang="en-US" sz="1050"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134"/>
                                        </p:tgtEl>
                                        <p:attrNameLst>
                                          <p:attrName>style.visibility</p:attrName>
                                        </p:attrNameLst>
                                      </p:cBhvr>
                                      <p:to>
                                        <p:strVal val="visible"/>
                                      </p:to>
                                    </p:set>
                                    <p:animEffect transition="in" filter="dissolve">
                                      <p:cBhvr>
                                        <p:cTn id="11" dur="500"/>
                                        <p:tgtEl>
                                          <p:spTgt spid="134"/>
                                        </p:tgtEl>
                                      </p:cBhvr>
                                    </p:animEffect>
                                  </p:childTnLst>
                                </p:cTn>
                              </p:par>
                            </p:childTnLst>
                          </p:cTn>
                        </p:par>
                        <p:par>
                          <p:cTn id="12" fill="hold">
                            <p:stCondLst>
                              <p:cond delay="1000"/>
                            </p:stCondLst>
                            <p:childTnLst>
                              <p:par>
                                <p:cTn id="13" presetID="22" presetClass="entr" presetSubtype="2" fill="hold"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right)">
                                      <p:cBhvr>
                                        <p:cTn id="15" dur="500"/>
                                        <p:tgtEl>
                                          <p:spTgt spid="5"/>
                                        </p:tgtEl>
                                      </p:cBhvr>
                                    </p:animEffect>
                                  </p:childTnLst>
                                </p:cTn>
                              </p:par>
                            </p:childTnLst>
                          </p:cTn>
                        </p:par>
                        <p:par>
                          <p:cTn id="16" fill="hold">
                            <p:stCondLst>
                              <p:cond delay="1500"/>
                            </p:stCondLst>
                            <p:childTnLst>
                              <p:par>
                                <p:cTn id="17" presetID="9" presetClass="entr" presetSubtype="0" fill="hold" grpId="0" nodeType="afterEffect">
                                  <p:stCondLst>
                                    <p:cond delay="0"/>
                                  </p:stCondLst>
                                  <p:childTnLst>
                                    <p:set>
                                      <p:cBhvr>
                                        <p:cTn id="18" dur="1" fill="hold">
                                          <p:stCondLst>
                                            <p:cond delay="0"/>
                                          </p:stCondLst>
                                        </p:cTn>
                                        <p:tgtEl>
                                          <p:spTgt spid="133"/>
                                        </p:tgtEl>
                                        <p:attrNameLst>
                                          <p:attrName>style.visibility</p:attrName>
                                        </p:attrNameLst>
                                      </p:cBhvr>
                                      <p:to>
                                        <p:strVal val="visible"/>
                                      </p:to>
                                    </p:set>
                                    <p:animEffect transition="in" filter="dissolve">
                                      <p:cBhvr>
                                        <p:cTn id="19" dur="500"/>
                                        <p:tgtEl>
                                          <p:spTgt spid="133"/>
                                        </p:tgtEl>
                                      </p:cBhvr>
                                    </p:animEffect>
                                  </p:childTnLst>
                                </p:cTn>
                              </p:par>
                            </p:childTnLst>
                          </p:cTn>
                        </p:par>
                        <p:par>
                          <p:cTn id="20" fill="hold">
                            <p:stCondLst>
                              <p:cond delay="2000"/>
                            </p:stCondLst>
                            <p:childTnLst>
                              <p:par>
                                <p:cTn id="21" presetID="22" presetClass="entr" presetSubtype="8" fill="hold" nodeType="after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wipe(left)">
                                      <p:cBhvr>
                                        <p:cTn id="23" dur="500"/>
                                        <p:tgtEl>
                                          <p:spTgt spid="6"/>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dissolve">
                                      <p:cBhvr>
                                        <p:cTn id="28" dur="500"/>
                                        <p:tgtEl>
                                          <p:spTgt spid="9"/>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xit" presetSubtype="0" fill="hold" nodeType="clickEffect">
                                  <p:stCondLst>
                                    <p:cond delay="0"/>
                                  </p:stCondLst>
                                  <p:childTnLst>
                                    <p:animEffect transition="out" filter="dissolve">
                                      <p:cBhvr>
                                        <p:cTn id="32" dur="500"/>
                                        <p:tgtEl>
                                          <p:spTgt spid="9"/>
                                        </p:tgtEl>
                                      </p:cBhvr>
                                    </p:animEffect>
                                    <p:set>
                                      <p:cBhvr>
                                        <p:cTn id="33" dur="1" fill="hold">
                                          <p:stCondLst>
                                            <p:cond delay="499"/>
                                          </p:stCondLst>
                                        </p:cTn>
                                        <p:tgtEl>
                                          <p:spTgt spid="9"/>
                                        </p:tgtEl>
                                        <p:attrNameLst>
                                          <p:attrName>style.visibility</p:attrName>
                                        </p:attrNameLst>
                                      </p:cBhvr>
                                      <p:to>
                                        <p:strVal val="hidden"/>
                                      </p:to>
                                    </p:set>
                                  </p:childTnLst>
                                </p:cTn>
                              </p:par>
                              <p:par>
                                <p:cTn id="34" presetID="9" presetClass="entr" presetSubtype="0" fill="hold" nodeType="withEffect">
                                  <p:stCondLst>
                                    <p:cond delay="0"/>
                                  </p:stCondLst>
                                  <p:childTnLst>
                                    <p:set>
                                      <p:cBhvr>
                                        <p:cTn id="35" dur="1" fill="hold">
                                          <p:stCondLst>
                                            <p:cond delay="0"/>
                                          </p:stCondLst>
                                        </p:cTn>
                                        <p:tgtEl>
                                          <p:spTgt spid="35"/>
                                        </p:tgtEl>
                                        <p:attrNameLst>
                                          <p:attrName>style.visibility</p:attrName>
                                        </p:attrNameLst>
                                      </p:cBhvr>
                                      <p:to>
                                        <p:strVal val="visible"/>
                                      </p:to>
                                    </p:set>
                                    <p:animEffect transition="in" filter="dissolve">
                                      <p:cBhvr>
                                        <p:cTn id="36"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 grpId="0" bldLvl="0" animBg="1"/>
      <p:bldP spid="134" grpId="0" bldLvl="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日期占位符 3"/>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A65B0CE8-3044-4042-B6A5-D35B6CEBC39D}" type="datetime4">
              <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5" name="页脚占位符 4"/>
          <p:cNvSpPr txBox="1">
            <a:spLocks noGrp="1"/>
          </p:cNvSpPr>
          <p:nvPr>
            <p:ph type="ftr" sz="quarter" idx="11"/>
          </p:nvPr>
        </p:nvSpPr>
        <p:spPr bwMode="auto"/>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The Transport Layer</a:t>
            </a: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53252" name="灯片编号占位符 5"/>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20204" pitchFamily="34" charset="0"/>
                <a:ea typeface="+mn-ea"/>
                <a:cs typeface="+mn-cs"/>
              </a:defRPr>
            </a:lvl5pPr>
          </a:lstStyle>
          <a:p>
            <a:pPr lvl="0" algn="r" eaLnBrk="1" hangingPunct="1"/>
            <a:fld id="{9A0DB2DC-4C9A-4742-B13C-FB6460FD3503}" type="slidenum">
              <a:rPr lang="zh-CN" altLang="en-US" sz="1400" b="0" dirty="0">
                <a:latin typeface="Times New Roman" panose="02020603050405020304" pitchFamily="18" charset="0"/>
                <a:ea typeface="宋体" panose="02010600030101010101" pitchFamily="2" charset="-122"/>
              </a:rPr>
            </a:fld>
            <a:endParaRPr lang="zh-CN" altLang="en-US" sz="1400" b="0" dirty="0">
              <a:latin typeface="Times New Roman" panose="02020603050405020304" pitchFamily="18" charset="0"/>
              <a:ea typeface="宋体" panose="02010600030101010101" pitchFamily="2" charset="-122"/>
            </a:endParaRPr>
          </a:p>
        </p:txBody>
      </p:sp>
      <p:sp>
        <p:nvSpPr>
          <p:cNvPr id="53253" name="Rectangle 3"/>
          <p:cNvSpPr>
            <a:spLocks noGrp="1"/>
          </p:cNvSpPr>
          <p:nvPr>
            <p:ph idx="1"/>
          </p:nvPr>
        </p:nvSpPr>
        <p:spPr>
          <a:xfrm>
            <a:off x="266700" y="1092200"/>
            <a:ext cx="8707438" cy="5549900"/>
          </a:xfrm>
          <a:solidFill>
            <a:schemeClr val="bg1">
              <a:alpha val="100000"/>
            </a:schemeClr>
          </a:solidFill>
        </p:spPr>
        <p:txBody>
          <a:bodyPr vert="horz" wrap="square" lIns="91440" tIns="45720" rIns="91440" bIns="45720" anchor="t" anchorCtr="0"/>
          <a:p>
            <a:pPr eaLnBrk="1" hangingPunct="1">
              <a:lnSpc>
                <a:spcPct val="105000"/>
              </a:lnSpc>
              <a:spcBef>
                <a:spcPct val="10000"/>
              </a:spcBef>
              <a:buFont typeface="Wingdings" panose="05000000000000000000" pitchFamily="2" charset="2"/>
              <a:buChar char="Ü"/>
            </a:pPr>
            <a:r>
              <a:rPr lang="en-US" altLang="zh-CN" sz="3200" b="1" dirty="0">
                <a:ea typeface="宋体" panose="02010600030101010101" pitchFamily="2" charset="-122"/>
              </a:rPr>
              <a:t>TCP is full duplex – numbering of data is independent in each direction</a:t>
            </a:r>
            <a:endParaRPr lang="en-US" altLang="zh-CN" sz="3200" b="1" dirty="0">
              <a:ea typeface="宋体" panose="02010600030101010101" pitchFamily="2" charset="-122"/>
            </a:endParaRPr>
          </a:p>
          <a:p>
            <a:pPr eaLnBrk="1" hangingPunct="1">
              <a:lnSpc>
                <a:spcPct val="105000"/>
              </a:lnSpc>
              <a:spcBef>
                <a:spcPct val="10000"/>
              </a:spcBef>
              <a:buFont typeface="Wingdings" panose="05000000000000000000" pitchFamily="2" charset="2"/>
              <a:buChar char="Ü"/>
            </a:pPr>
            <a:r>
              <a:rPr lang="en-US" altLang="zh-CN" sz="3200" b="1" dirty="0">
                <a:ea typeface="宋体" panose="02010600030101010101" pitchFamily="2" charset="-122"/>
              </a:rPr>
              <a:t>Initial sequence number</a:t>
            </a:r>
            <a:r>
              <a:rPr lang="zh-CN" altLang="en-US" sz="3200" b="1" dirty="0">
                <a:ea typeface="宋体" panose="02010600030101010101" pitchFamily="2" charset="-122"/>
              </a:rPr>
              <a:t> </a:t>
            </a:r>
            <a:r>
              <a:rPr lang="en-US" altLang="zh-CN" sz="3200" b="1" dirty="0">
                <a:ea typeface="宋体" panose="02010600030101010101" pitchFamily="2" charset="-122"/>
              </a:rPr>
              <a:t>is chosen randomly</a:t>
            </a:r>
            <a:r>
              <a:rPr lang="zh-CN" altLang="en-US" sz="3200" b="1" dirty="0">
                <a:ea typeface="黑体" panose="02010609060101010101" pitchFamily="49" charset="-122"/>
              </a:rPr>
              <a:t>随机选择初始序列号</a:t>
            </a:r>
            <a:endParaRPr lang="en-US" altLang="zh-CN" sz="3200" b="1" dirty="0">
              <a:ea typeface="黑体" panose="02010609060101010101" pitchFamily="49" charset="-122"/>
            </a:endParaRPr>
          </a:p>
          <a:p>
            <a:pPr eaLnBrk="1" hangingPunct="1">
              <a:lnSpc>
                <a:spcPct val="105000"/>
              </a:lnSpc>
              <a:spcBef>
                <a:spcPct val="10000"/>
              </a:spcBef>
              <a:buFont typeface="Wingdings" panose="05000000000000000000" pitchFamily="2" charset="2"/>
              <a:buChar char="Ü"/>
            </a:pPr>
            <a:r>
              <a:rPr lang="en-US" altLang="zh-CN" sz="3200" b="1" dirty="0">
                <a:ea typeface="宋体" panose="02010600030101010101" pitchFamily="2" charset="-122"/>
              </a:rPr>
              <a:t>Sequence numbers</a:t>
            </a:r>
            <a:r>
              <a:rPr lang="zh-CN" altLang="en-US" sz="3200" b="1" dirty="0">
                <a:ea typeface="宋体" panose="02010600030101010101" pitchFamily="2" charset="-122"/>
              </a:rPr>
              <a:t> </a:t>
            </a:r>
            <a:r>
              <a:rPr lang="en-US" altLang="zh-CN" sz="3200" b="1" dirty="0">
                <a:ea typeface="宋体" panose="02010600030101010101" pitchFamily="2" charset="-122"/>
              </a:rPr>
              <a:t>are over bytes, not segments</a:t>
            </a:r>
            <a:r>
              <a:rPr lang="zh-CN" altLang="en-US" sz="3200" b="1" dirty="0">
                <a:ea typeface="黑体" panose="02010609060101010101" pitchFamily="49" charset="-122"/>
              </a:rPr>
              <a:t>序列号按照字节编号，而不是按段</a:t>
            </a:r>
            <a:endParaRPr lang="en-US" altLang="zh-CN" sz="3200" b="1" dirty="0">
              <a:ea typeface="黑体" panose="02010609060101010101" pitchFamily="49" charset="-122"/>
            </a:endParaRPr>
          </a:p>
          <a:p>
            <a:pPr eaLnBrk="1" hangingPunct="1">
              <a:lnSpc>
                <a:spcPct val="105000"/>
              </a:lnSpc>
              <a:spcBef>
                <a:spcPct val="10000"/>
              </a:spcBef>
              <a:buFont typeface="Wingdings" panose="05000000000000000000" pitchFamily="2" charset="2"/>
              <a:buChar char="Ü"/>
            </a:pPr>
            <a:r>
              <a:rPr lang="en-US" altLang="zh-CN" sz="3200" b="1" dirty="0">
                <a:ea typeface="宋体" panose="02010600030101010101" pitchFamily="2" charset="-122"/>
              </a:rPr>
              <a:t>ACKs are </a:t>
            </a:r>
            <a:r>
              <a:rPr lang="en-US" altLang="zh-CN" sz="3200" b="1" dirty="0">
                <a:solidFill>
                  <a:srgbClr val="FF0000"/>
                </a:solidFill>
                <a:ea typeface="宋体" panose="02010600030101010101" pitchFamily="2" charset="-122"/>
              </a:rPr>
              <a:t>cumulative</a:t>
            </a:r>
            <a:r>
              <a:rPr lang="zh-CN" altLang="en-US" sz="3200" b="1" dirty="0">
                <a:ea typeface="黑体" panose="02010609060101010101" pitchFamily="49" charset="-122"/>
              </a:rPr>
              <a:t>累积确认</a:t>
            </a:r>
            <a:endParaRPr lang="en-US" altLang="zh-CN" sz="3200" b="1" dirty="0">
              <a:ea typeface="黑体" panose="02010609060101010101" pitchFamily="49" charset="-122"/>
            </a:endParaRPr>
          </a:p>
          <a:p>
            <a:pPr eaLnBrk="1" hangingPunct="1">
              <a:lnSpc>
                <a:spcPct val="105000"/>
              </a:lnSpc>
              <a:spcBef>
                <a:spcPct val="10000"/>
              </a:spcBef>
              <a:buFont typeface="Wingdings" panose="05000000000000000000" pitchFamily="2" charset="2"/>
              <a:buChar char="Ü"/>
            </a:pPr>
            <a:r>
              <a:rPr lang="en-US" altLang="zh-CN" sz="3200" b="1" dirty="0">
                <a:ea typeface="宋体" panose="02010600030101010101" pitchFamily="2" charset="-122"/>
              </a:rPr>
              <a:t>Acknowledgement number is the sequence number of </a:t>
            </a:r>
            <a:r>
              <a:rPr lang="en-US" altLang="zh-CN" sz="3200" b="1" dirty="0">
                <a:solidFill>
                  <a:srgbClr val="FF0000"/>
                </a:solidFill>
                <a:ea typeface="宋体" panose="02010600030101010101" pitchFamily="2" charset="-122"/>
              </a:rPr>
              <a:t>the next byte expected</a:t>
            </a:r>
            <a:r>
              <a:rPr lang="en-US" altLang="zh-CN" sz="3200" b="1" dirty="0">
                <a:ea typeface="宋体" panose="02010600030101010101" pitchFamily="2" charset="-122"/>
              </a:rPr>
              <a:t> from the sender</a:t>
            </a:r>
            <a:endParaRPr lang="en-US" altLang="zh-CN" sz="3200" b="1" dirty="0">
              <a:ea typeface="宋体" panose="02010600030101010101" pitchFamily="2" charset="-122"/>
            </a:endParaRPr>
          </a:p>
        </p:txBody>
      </p:sp>
      <p:sp>
        <p:nvSpPr>
          <p:cNvPr id="53254" name="Rectangle 4"/>
          <p:cNvSpPr>
            <a:spLocks noGrp="1"/>
          </p:cNvSpPr>
          <p:nvPr>
            <p:ph type="title"/>
          </p:nvPr>
        </p:nvSpPr>
        <p:spPr>
          <a:xfrm>
            <a:off x="0" y="0"/>
            <a:ext cx="9144000" cy="962025"/>
          </a:xfrm>
          <a:solidFill>
            <a:schemeClr val="hlink">
              <a:alpha val="100000"/>
            </a:schemeClr>
          </a:solidFill>
        </p:spPr>
        <p:txBody>
          <a:bodyPr vert="horz" wrap="square" lIns="91440" tIns="45720" rIns="91440" bIns="45720" anchor="ctr" anchorCtr="0"/>
          <a:p>
            <a:pPr eaLnBrk="1" hangingPunct="1"/>
            <a:r>
              <a:rPr lang="en-US" altLang="zh-CN" sz="4000" b="1" dirty="0">
                <a:solidFill>
                  <a:schemeClr val="tx1"/>
                </a:solidFill>
                <a:ea typeface="宋体" panose="02010600030101010101" pitchFamily="2" charset="-122"/>
              </a:rPr>
              <a:t>The TCP Segment Header</a:t>
            </a:r>
            <a:endParaRPr lang="en-US" altLang="zh-CN" sz="4000" b="1" dirty="0">
              <a:solidFill>
                <a:schemeClr val="tx1"/>
              </a:solidFill>
              <a:ea typeface="宋体" panose="02010600030101010101" pitchFamily="2" charset="-122"/>
            </a:endParaRP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 name="日期占位符 4"/>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4A2C71B3-FDA9-42B3-AEE2-679B84315CDD}" type="datetime4">
              <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24" name="页脚占位符 5"/>
          <p:cNvSpPr txBox="1">
            <a:spLocks noGrp="1"/>
          </p:cNvSpPr>
          <p:nvPr>
            <p:ph type="ftr" sz="quarter" idx="11"/>
          </p:nvPr>
        </p:nvSpPr>
        <p:spPr bwMode="auto"/>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The Transport Layer</a:t>
            </a: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54276" name="灯片编号占位符 6"/>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20204" pitchFamily="34" charset="0"/>
                <a:ea typeface="+mn-ea"/>
                <a:cs typeface="+mn-cs"/>
              </a:defRPr>
            </a:lvl5pPr>
          </a:lstStyle>
          <a:p>
            <a:pPr lvl="0" algn="r" eaLnBrk="1" hangingPunct="1"/>
            <a:fld id="{9A0DB2DC-4C9A-4742-B13C-FB6460FD3503}" type="slidenum">
              <a:rPr lang="zh-CN" altLang="en-US" sz="1400" b="0" dirty="0">
                <a:latin typeface="Times New Roman" panose="02020603050405020304" pitchFamily="18" charset="0"/>
                <a:ea typeface="宋体" panose="02010600030101010101" pitchFamily="2" charset="-122"/>
              </a:rPr>
            </a:fld>
            <a:endParaRPr lang="zh-CN" altLang="en-US" sz="1400" b="0" dirty="0">
              <a:latin typeface="Times New Roman" panose="02020603050405020304" pitchFamily="18" charset="0"/>
              <a:ea typeface="宋体" panose="02010600030101010101" pitchFamily="2" charset="-122"/>
            </a:endParaRPr>
          </a:p>
        </p:txBody>
      </p:sp>
      <p:sp>
        <p:nvSpPr>
          <p:cNvPr id="54277" name="Line 2"/>
          <p:cNvSpPr/>
          <p:nvPr/>
        </p:nvSpPr>
        <p:spPr>
          <a:xfrm>
            <a:off x="4972050" y="4686300"/>
            <a:ext cx="2790825" cy="561975"/>
          </a:xfrm>
          <a:prstGeom prst="line">
            <a:avLst/>
          </a:prstGeom>
          <a:ln w="28575" cap="flat" cmpd="sng">
            <a:solidFill>
              <a:schemeClr val="accent2"/>
            </a:solidFill>
            <a:prstDash val="solid"/>
            <a:headEnd type="none" w="med" len="med"/>
            <a:tailEnd type="triangle" w="med" len="med"/>
          </a:ln>
        </p:spPr>
      </p:sp>
      <p:sp>
        <p:nvSpPr>
          <p:cNvPr id="54278" name="Line 3"/>
          <p:cNvSpPr/>
          <p:nvPr/>
        </p:nvSpPr>
        <p:spPr>
          <a:xfrm>
            <a:off x="4895850" y="2238375"/>
            <a:ext cx="2619375" cy="571500"/>
          </a:xfrm>
          <a:prstGeom prst="line">
            <a:avLst/>
          </a:prstGeom>
          <a:ln w="28575" cap="flat" cmpd="sng">
            <a:solidFill>
              <a:schemeClr val="accent2"/>
            </a:solidFill>
            <a:prstDash val="solid"/>
            <a:headEnd type="none" w="med" len="med"/>
            <a:tailEnd type="triangle" w="med" len="med"/>
          </a:ln>
        </p:spPr>
      </p:sp>
      <p:sp>
        <p:nvSpPr>
          <p:cNvPr id="54279" name="Rectangle 4"/>
          <p:cNvSpPr>
            <a:spLocks noGrp="1"/>
          </p:cNvSpPr>
          <p:nvPr>
            <p:ph type="title"/>
          </p:nvPr>
        </p:nvSpPr>
        <p:spPr>
          <a:xfrm>
            <a:off x="0" y="0"/>
            <a:ext cx="9144000" cy="958850"/>
          </a:xfrm>
        </p:spPr>
        <p:txBody>
          <a:bodyPr vert="horz" wrap="square" lIns="91440" tIns="45720" rIns="91440" bIns="45720" anchor="ctr" anchorCtr="0"/>
          <a:p>
            <a:pPr eaLnBrk="1" hangingPunct="1"/>
            <a:r>
              <a:rPr lang="en-US" altLang="zh-CN" sz="4000" dirty="0">
                <a:solidFill>
                  <a:schemeClr val="tx1"/>
                </a:solidFill>
                <a:ea typeface="宋体" panose="02010600030101010101" pitchFamily="2" charset="-122"/>
              </a:rPr>
              <a:t>TCP seq. number</a:t>
            </a:r>
            <a:r>
              <a:rPr lang="en-US" altLang="zh-CN" sz="4000" dirty="0">
                <a:solidFill>
                  <a:schemeClr val="tx1"/>
                </a:solidFill>
                <a:latin typeface="Comic Sans MS" panose="030F0702030302020204" pitchFamily="66" charset="0"/>
                <a:ea typeface="宋体" panose="02010600030101010101" pitchFamily="2" charset="-122"/>
              </a:rPr>
              <a:t>’</a:t>
            </a:r>
            <a:r>
              <a:rPr lang="en-US" altLang="zh-CN" sz="4000" dirty="0">
                <a:solidFill>
                  <a:schemeClr val="tx1"/>
                </a:solidFill>
                <a:ea typeface="宋体" panose="02010600030101010101" pitchFamily="2" charset="-122"/>
              </a:rPr>
              <a:t>s and ACKs</a:t>
            </a:r>
            <a:endParaRPr lang="en-US" altLang="zh-CN" sz="4000" dirty="0">
              <a:solidFill>
                <a:schemeClr val="tx1"/>
              </a:solidFill>
              <a:ea typeface="宋体" panose="02010600030101010101" pitchFamily="2" charset="-122"/>
            </a:endParaRPr>
          </a:p>
        </p:txBody>
      </p:sp>
      <p:sp>
        <p:nvSpPr>
          <p:cNvPr id="54280" name="Rectangle 5"/>
          <p:cNvSpPr>
            <a:spLocks noGrp="1"/>
          </p:cNvSpPr>
          <p:nvPr>
            <p:ph sz="half" idx="1"/>
          </p:nvPr>
        </p:nvSpPr>
        <p:spPr>
          <a:xfrm>
            <a:off x="238125" y="1165225"/>
            <a:ext cx="3721100" cy="5281613"/>
          </a:xfrm>
          <a:solidFill>
            <a:schemeClr val="bg1">
              <a:alpha val="100000"/>
            </a:schemeClr>
          </a:solidFill>
        </p:spPr>
        <p:txBody>
          <a:bodyPr vert="horz" wrap="square" lIns="91440" tIns="45720" rIns="91440" bIns="45720" anchor="t" anchorCtr="0"/>
          <a:p>
            <a:pPr marL="0" indent="0" eaLnBrk="1" hangingPunct="1">
              <a:spcBef>
                <a:spcPct val="30000"/>
              </a:spcBef>
              <a:spcAft>
                <a:spcPct val="20000"/>
              </a:spcAft>
              <a:buClr>
                <a:schemeClr val="accent2"/>
              </a:buClr>
              <a:buSzTx/>
              <a:buFontTx/>
              <a:buNone/>
            </a:pPr>
            <a:r>
              <a:rPr lang="en-US" altLang="zh-CN" sz="3200" b="1" u="sng" dirty="0">
                <a:solidFill>
                  <a:srgbClr val="CC0000"/>
                </a:solidFill>
                <a:ea typeface="宋体" panose="02010600030101010101" pitchFamily="2" charset="-122"/>
              </a:rPr>
              <a:t>Seq. number</a:t>
            </a:r>
            <a:r>
              <a:rPr lang="en-US" altLang="zh-CN" sz="3200" b="1" u="sng" dirty="0">
                <a:solidFill>
                  <a:srgbClr val="CC0000"/>
                </a:solidFill>
                <a:latin typeface="Comic Sans MS" panose="030F0702030302020204" pitchFamily="66" charset="0"/>
                <a:ea typeface="宋体" panose="02010600030101010101" pitchFamily="2" charset="-122"/>
              </a:rPr>
              <a:t>’</a:t>
            </a:r>
            <a:r>
              <a:rPr lang="en-US" altLang="zh-CN" sz="3200" b="1" u="sng" dirty="0">
                <a:solidFill>
                  <a:srgbClr val="CC0000"/>
                </a:solidFill>
                <a:ea typeface="宋体" panose="02010600030101010101" pitchFamily="2" charset="-122"/>
              </a:rPr>
              <a:t>s:</a:t>
            </a:r>
            <a:endParaRPr lang="en-US" altLang="zh-CN" sz="3200" b="1" dirty="0">
              <a:solidFill>
                <a:srgbClr val="CC0000"/>
              </a:solidFill>
              <a:ea typeface="宋体" panose="02010600030101010101" pitchFamily="2" charset="-122"/>
            </a:endParaRPr>
          </a:p>
          <a:p>
            <a:pPr marL="0" indent="0" eaLnBrk="1" hangingPunct="1">
              <a:spcBef>
                <a:spcPct val="30000"/>
              </a:spcBef>
              <a:spcAft>
                <a:spcPct val="20000"/>
              </a:spcAft>
              <a:buClr>
                <a:schemeClr val="accent2"/>
              </a:buClr>
              <a:buSzTx/>
              <a:buFont typeface="Wingdings" panose="05000000000000000000" pitchFamily="2" charset="2"/>
              <a:buChar char="Ä"/>
            </a:pPr>
            <a:r>
              <a:rPr lang="en-US" altLang="zh-CN" sz="2800" b="1" dirty="0">
                <a:ea typeface="宋体" panose="02010600030101010101" pitchFamily="2" charset="-122"/>
              </a:rPr>
              <a:t>  byte stream </a:t>
            </a:r>
            <a:r>
              <a:rPr lang="en-US" altLang="zh-CN" sz="2800" b="1" dirty="0">
                <a:latin typeface="Comic Sans MS" panose="030F0702030302020204" pitchFamily="66" charset="0"/>
                <a:ea typeface="宋体" panose="02010600030101010101" pitchFamily="2" charset="-122"/>
              </a:rPr>
              <a:t>“</a:t>
            </a:r>
            <a:r>
              <a:rPr lang="en-US" altLang="zh-CN" sz="2800" b="1" dirty="0">
                <a:ea typeface="宋体" panose="02010600030101010101" pitchFamily="2" charset="-122"/>
              </a:rPr>
              <a:t>number</a:t>
            </a:r>
            <a:r>
              <a:rPr lang="en-US" altLang="zh-CN" sz="2800" b="1" dirty="0">
                <a:latin typeface="Comic Sans MS" panose="030F0702030302020204" pitchFamily="66" charset="0"/>
                <a:ea typeface="宋体" panose="02010600030101010101" pitchFamily="2" charset="-122"/>
              </a:rPr>
              <a:t>”</a:t>
            </a:r>
            <a:r>
              <a:rPr lang="en-US" altLang="zh-CN" sz="2800" b="1" dirty="0">
                <a:ea typeface="宋体" panose="02010600030101010101" pitchFamily="2" charset="-122"/>
              </a:rPr>
              <a:t> of first byte in segment</a:t>
            </a:r>
            <a:r>
              <a:rPr lang="en-US" altLang="zh-CN" sz="2800" b="1" dirty="0">
                <a:latin typeface="Comic Sans MS" panose="030F0702030302020204" pitchFamily="66" charset="0"/>
                <a:ea typeface="宋体" panose="02010600030101010101" pitchFamily="2" charset="-122"/>
              </a:rPr>
              <a:t>’</a:t>
            </a:r>
            <a:r>
              <a:rPr lang="en-US" altLang="zh-CN" sz="2800" b="1" dirty="0">
                <a:ea typeface="宋体" panose="02010600030101010101" pitchFamily="2" charset="-122"/>
              </a:rPr>
              <a:t>s data</a:t>
            </a:r>
            <a:endParaRPr lang="en-US" altLang="zh-CN" sz="2800" b="1" dirty="0">
              <a:ea typeface="宋体" panose="02010600030101010101" pitchFamily="2" charset="-122"/>
            </a:endParaRPr>
          </a:p>
          <a:p>
            <a:pPr marL="0" indent="0" eaLnBrk="1" hangingPunct="1">
              <a:spcBef>
                <a:spcPct val="30000"/>
              </a:spcBef>
              <a:spcAft>
                <a:spcPct val="20000"/>
              </a:spcAft>
              <a:buClr>
                <a:schemeClr val="accent2"/>
              </a:buClr>
              <a:buSzTx/>
              <a:buFont typeface="Wingdings" panose="05000000000000000000" pitchFamily="2" charset="2"/>
              <a:buNone/>
            </a:pPr>
            <a:r>
              <a:rPr lang="en-US" altLang="zh-CN" sz="3200" b="1" u="sng" dirty="0">
                <a:solidFill>
                  <a:srgbClr val="CC0000"/>
                </a:solidFill>
                <a:ea typeface="宋体" panose="02010600030101010101" pitchFamily="2" charset="-122"/>
              </a:rPr>
              <a:t>ACKs:</a:t>
            </a:r>
            <a:endParaRPr lang="en-US" altLang="zh-CN" sz="3200" b="1" dirty="0">
              <a:solidFill>
                <a:srgbClr val="CC0000"/>
              </a:solidFill>
              <a:ea typeface="宋体" panose="02010600030101010101" pitchFamily="2" charset="-122"/>
            </a:endParaRPr>
          </a:p>
          <a:p>
            <a:pPr marL="0" indent="0" eaLnBrk="1" hangingPunct="1">
              <a:spcBef>
                <a:spcPct val="30000"/>
              </a:spcBef>
              <a:spcAft>
                <a:spcPct val="20000"/>
              </a:spcAft>
              <a:buClr>
                <a:schemeClr val="accent2"/>
              </a:buClr>
              <a:buSzTx/>
              <a:buFont typeface="Wingdings" panose="05000000000000000000" pitchFamily="2" charset="2"/>
              <a:buChar char="Ä"/>
            </a:pPr>
            <a:r>
              <a:rPr lang="en-US" altLang="zh-CN" sz="2800" b="1" dirty="0">
                <a:ea typeface="宋体" panose="02010600030101010101" pitchFamily="2" charset="-122"/>
              </a:rPr>
              <a:t> seq number. of next byte expected from other side</a:t>
            </a:r>
            <a:endParaRPr lang="en-US" altLang="zh-CN" sz="2800" b="1" dirty="0">
              <a:ea typeface="宋体" panose="02010600030101010101" pitchFamily="2" charset="-122"/>
            </a:endParaRPr>
          </a:p>
          <a:p>
            <a:pPr marL="0" indent="0" eaLnBrk="1" hangingPunct="1">
              <a:spcBef>
                <a:spcPct val="30000"/>
              </a:spcBef>
              <a:spcAft>
                <a:spcPct val="20000"/>
              </a:spcAft>
              <a:buClr>
                <a:schemeClr val="accent2"/>
              </a:buClr>
              <a:buSzTx/>
              <a:buFont typeface="Wingdings" panose="05000000000000000000" pitchFamily="2" charset="2"/>
              <a:buChar char="Ä"/>
            </a:pPr>
            <a:r>
              <a:rPr lang="en-US" altLang="zh-CN" sz="2800" b="1" dirty="0">
                <a:ea typeface="宋体" panose="02010600030101010101" pitchFamily="2" charset="-122"/>
              </a:rPr>
              <a:t> cumulative ACK</a:t>
            </a:r>
            <a:endParaRPr lang="en-US" altLang="zh-CN" sz="2800" b="1" dirty="0">
              <a:ea typeface="宋体" panose="02010600030101010101" pitchFamily="2" charset="-122"/>
            </a:endParaRPr>
          </a:p>
        </p:txBody>
      </p:sp>
      <p:graphicFrame>
        <p:nvGraphicFramePr>
          <p:cNvPr id="54281" name="Object 6"/>
          <p:cNvGraphicFramePr>
            <a:graphicFrameLocks noChangeAspect="1"/>
          </p:cNvGraphicFramePr>
          <p:nvPr/>
        </p:nvGraphicFramePr>
        <p:xfrm>
          <a:off x="4133850" y="1408113"/>
          <a:ext cx="606425" cy="481012"/>
        </p:xfrm>
        <a:graphic>
          <a:graphicData uri="http://schemas.openxmlformats.org/presentationml/2006/ole">
            <mc:AlternateContent xmlns:mc="http://schemas.openxmlformats.org/markup-compatibility/2006">
              <mc:Choice xmlns:v="urn:schemas-microsoft-com:vml" Requires="v">
                <p:oleObj spid="_x0000_s3076" name="" r:id="rId1" imgW="1307465" imgH="1083945" progId="MS_ClipArt_Gallery.2">
                  <p:embed/>
                </p:oleObj>
              </mc:Choice>
              <mc:Fallback>
                <p:oleObj name="" r:id="rId1" imgW="1307465" imgH="1083945" progId="MS_ClipArt_Gallery.2">
                  <p:embed/>
                  <p:pic>
                    <p:nvPicPr>
                      <p:cNvPr id="0" name="图片 3075"/>
                      <p:cNvPicPr/>
                      <p:nvPr/>
                    </p:nvPicPr>
                    <p:blipFill>
                      <a:blip r:embed="rId2"/>
                      <a:stretch>
                        <a:fillRect/>
                      </a:stretch>
                    </p:blipFill>
                    <p:spPr>
                      <a:xfrm>
                        <a:off x="4133850" y="1408113"/>
                        <a:ext cx="606425" cy="481012"/>
                      </a:xfrm>
                      <a:prstGeom prst="rect">
                        <a:avLst/>
                      </a:prstGeom>
                      <a:noFill/>
                      <a:ln w="38100">
                        <a:noFill/>
                        <a:miter/>
                      </a:ln>
                    </p:spPr>
                  </p:pic>
                </p:oleObj>
              </mc:Fallback>
            </mc:AlternateContent>
          </a:graphicData>
        </a:graphic>
      </p:graphicFrame>
      <p:graphicFrame>
        <p:nvGraphicFramePr>
          <p:cNvPr id="54282" name="Object 7"/>
          <p:cNvGraphicFramePr>
            <a:graphicFrameLocks noChangeAspect="1"/>
          </p:cNvGraphicFramePr>
          <p:nvPr/>
        </p:nvGraphicFramePr>
        <p:xfrm>
          <a:off x="7658100" y="1322388"/>
          <a:ext cx="606425" cy="481012"/>
        </p:xfrm>
        <a:graphic>
          <a:graphicData uri="http://schemas.openxmlformats.org/presentationml/2006/ole">
            <mc:AlternateContent xmlns:mc="http://schemas.openxmlformats.org/markup-compatibility/2006">
              <mc:Choice xmlns:v="urn:schemas-microsoft-com:vml" Requires="v">
                <p:oleObj spid="_x0000_s3077" name="" r:id="rId3" imgW="1307465" imgH="1083945" progId="MS_ClipArt_Gallery.2">
                  <p:embed/>
                </p:oleObj>
              </mc:Choice>
              <mc:Fallback>
                <p:oleObj name="" r:id="rId3" imgW="1307465" imgH="1083945" progId="MS_ClipArt_Gallery.2">
                  <p:embed/>
                  <p:pic>
                    <p:nvPicPr>
                      <p:cNvPr id="0" name="图片 3076"/>
                      <p:cNvPicPr/>
                      <p:nvPr/>
                    </p:nvPicPr>
                    <p:blipFill>
                      <a:blip r:embed="rId2"/>
                      <a:stretch>
                        <a:fillRect/>
                      </a:stretch>
                    </p:blipFill>
                    <p:spPr>
                      <a:xfrm>
                        <a:off x="7658100" y="1322388"/>
                        <a:ext cx="606425" cy="481012"/>
                      </a:xfrm>
                      <a:prstGeom prst="rect">
                        <a:avLst/>
                      </a:prstGeom>
                      <a:noFill/>
                      <a:ln w="38100">
                        <a:noFill/>
                        <a:miter/>
                      </a:ln>
                    </p:spPr>
                  </p:pic>
                </p:oleObj>
              </mc:Fallback>
            </mc:AlternateContent>
          </a:graphicData>
        </a:graphic>
      </p:graphicFrame>
      <p:sp>
        <p:nvSpPr>
          <p:cNvPr id="54283" name="Text Box 8"/>
          <p:cNvSpPr txBox="1"/>
          <p:nvPr/>
        </p:nvSpPr>
        <p:spPr>
          <a:xfrm>
            <a:off x="4783138" y="1460500"/>
            <a:ext cx="935037" cy="366713"/>
          </a:xfrm>
          <a:prstGeom prst="rect">
            <a:avLst/>
          </a:prstGeom>
          <a:noFill/>
          <a:ln w="9525">
            <a:noFill/>
          </a:ln>
        </p:spPr>
        <p:txBody>
          <a:bodyPr wrap="none">
            <a:spAutoFit/>
          </a:bodyPr>
          <a:p>
            <a:pPr algn="ctr"/>
            <a:r>
              <a:rPr lang="en-US" altLang="zh-CN" sz="1800" b="0" dirty="0">
                <a:latin typeface="Comic Sans MS" panose="030F0702030302020204" pitchFamily="66" charset="0"/>
                <a:ea typeface="宋体" panose="02010600030101010101" pitchFamily="2" charset="-122"/>
              </a:rPr>
              <a:t>Host A</a:t>
            </a:r>
            <a:endParaRPr lang="en-US" altLang="zh-CN" sz="1000" b="0" dirty="0">
              <a:latin typeface="Times New Roman" panose="02020603050405020304" pitchFamily="18" charset="0"/>
              <a:ea typeface="宋体" panose="02010600030101010101" pitchFamily="2" charset="-122"/>
            </a:endParaRPr>
          </a:p>
        </p:txBody>
      </p:sp>
      <p:sp>
        <p:nvSpPr>
          <p:cNvPr id="54284" name="Text Box 9"/>
          <p:cNvSpPr txBox="1"/>
          <p:nvPr/>
        </p:nvSpPr>
        <p:spPr>
          <a:xfrm>
            <a:off x="6775450" y="1450975"/>
            <a:ext cx="912813" cy="366713"/>
          </a:xfrm>
          <a:prstGeom prst="rect">
            <a:avLst/>
          </a:prstGeom>
          <a:noFill/>
          <a:ln w="9525">
            <a:noFill/>
          </a:ln>
        </p:spPr>
        <p:txBody>
          <a:bodyPr wrap="none">
            <a:spAutoFit/>
          </a:bodyPr>
          <a:p>
            <a:pPr algn="ctr"/>
            <a:r>
              <a:rPr lang="en-US" altLang="zh-CN" sz="1800" b="0" dirty="0">
                <a:latin typeface="Comic Sans MS" panose="030F0702030302020204" pitchFamily="66" charset="0"/>
                <a:ea typeface="宋体" panose="02010600030101010101" pitchFamily="2" charset="-122"/>
              </a:rPr>
              <a:t>Host B</a:t>
            </a:r>
            <a:endParaRPr lang="en-US" altLang="zh-CN" sz="1000" b="0" dirty="0">
              <a:latin typeface="Times New Roman" panose="02020603050405020304" pitchFamily="18" charset="0"/>
              <a:ea typeface="宋体" panose="02010600030101010101" pitchFamily="2" charset="-122"/>
            </a:endParaRPr>
          </a:p>
        </p:txBody>
      </p:sp>
      <p:sp>
        <p:nvSpPr>
          <p:cNvPr id="54285" name="Text Box 10"/>
          <p:cNvSpPr txBox="1"/>
          <p:nvPr/>
        </p:nvSpPr>
        <p:spPr>
          <a:xfrm rot="706751">
            <a:off x="5181600" y="2220913"/>
            <a:ext cx="2008188" cy="304800"/>
          </a:xfrm>
          <a:prstGeom prst="rect">
            <a:avLst/>
          </a:prstGeom>
          <a:noFill/>
          <a:ln w="9525">
            <a:noFill/>
          </a:ln>
        </p:spPr>
        <p:txBody>
          <a:bodyPr wrap="none">
            <a:spAutoFit/>
          </a:bodyPr>
          <a:p>
            <a:pPr algn="ctr"/>
            <a:r>
              <a:rPr lang="en-US" altLang="zh-CN" sz="1400" b="0" dirty="0">
                <a:latin typeface="Arial" panose="020B0604020202020204" pitchFamily="34" charset="0"/>
                <a:ea typeface="宋体" panose="02010600030101010101" pitchFamily="2" charset="-122"/>
              </a:rPr>
              <a:t>Seq=42, ACK=79, data</a:t>
            </a:r>
            <a:endParaRPr lang="en-US" altLang="zh-CN" sz="1000" b="0" dirty="0">
              <a:latin typeface="Times New Roman" panose="02020603050405020304" pitchFamily="18" charset="0"/>
              <a:ea typeface="宋体" panose="02010600030101010101" pitchFamily="2" charset="-122"/>
            </a:endParaRPr>
          </a:p>
        </p:txBody>
      </p:sp>
      <p:sp>
        <p:nvSpPr>
          <p:cNvPr id="54286" name="Text Box 11"/>
          <p:cNvSpPr txBox="1"/>
          <p:nvPr/>
        </p:nvSpPr>
        <p:spPr>
          <a:xfrm rot="-844223">
            <a:off x="5016500" y="3278188"/>
            <a:ext cx="2451100" cy="304800"/>
          </a:xfrm>
          <a:prstGeom prst="rect">
            <a:avLst/>
          </a:prstGeom>
          <a:noFill/>
          <a:ln w="9525">
            <a:noFill/>
          </a:ln>
        </p:spPr>
        <p:txBody>
          <a:bodyPr wrap="none">
            <a:spAutoFit/>
          </a:bodyPr>
          <a:p>
            <a:pPr algn="ctr"/>
            <a:r>
              <a:rPr lang="en-US" altLang="zh-CN" sz="1400" b="0" dirty="0">
                <a:latin typeface="Arial" panose="020B0604020202020204" pitchFamily="34" charset="0"/>
                <a:ea typeface="宋体" panose="02010600030101010101" pitchFamily="2" charset="-122"/>
              </a:rPr>
              <a:t>Seq=79, ACK=1042, no data</a:t>
            </a:r>
            <a:endParaRPr lang="en-US" altLang="zh-CN" sz="1000" b="0" dirty="0">
              <a:latin typeface="Times New Roman" panose="02020603050405020304" pitchFamily="18" charset="0"/>
              <a:ea typeface="宋体" panose="02010600030101010101" pitchFamily="2" charset="-122"/>
            </a:endParaRPr>
          </a:p>
        </p:txBody>
      </p:sp>
      <p:sp>
        <p:nvSpPr>
          <p:cNvPr id="54287" name="Text Box 12"/>
          <p:cNvSpPr txBox="1"/>
          <p:nvPr/>
        </p:nvSpPr>
        <p:spPr>
          <a:xfrm rot="683987">
            <a:off x="5091113" y="4581525"/>
            <a:ext cx="2205037" cy="304800"/>
          </a:xfrm>
          <a:prstGeom prst="rect">
            <a:avLst/>
          </a:prstGeom>
          <a:noFill/>
          <a:ln w="9525">
            <a:noFill/>
          </a:ln>
        </p:spPr>
        <p:txBody>
          <a:bodyPr wrap="none">
            <a:spAutoFit/>
          </a:bodyPr>
          <a:p>
            <a:r>
              <a:rPr lang="en-US" altLang="zh-CN" sz="1400" b="0" dirty="0">
                <a:latin typeface="Arial" panose="020B0604020202020204" pitchFamily="34" charset="0"/>
                <a:ea typeface="宋体" panose="02010600030101010101" pitchFamily="2" charset="-122"/>
              </a:rPr>
              <a:t>Seq=1042, ACK=79, data</a:t>
            </a:r>
            <a:endParaRPr lang="en-US" altLang="zh-CN" sz="1000" b="0" dirty="0">
              <a:latin typeface="Times New Roman" panose="02020603050405020304" pitchFamily="18" charset="0"/>
              <a:ea typeface="宋体" panose="02010600030101010101" pitchFamily="2" charset="-122"/>
            </a:endParaRPr>
          </a:p>
        </p:txBody>
      </p:sp>
      <p:sp>
        <p:nvSpPr>
          <p:cNvPr id="54288" name="Text Box 13"/>
          <p:cNvSpPr txBox="1"/>
          <p:nvPr/>
        </p:nvSpPr>
        <p:spPr>
          <a:xfrm>
            <a:off x="3803650" y="1931988"/>
            <a:ext cx="1141413" cy="581025"/>
          </a:xfrm>
          <a:prstGeom prst="rect">
            <a:avLst/>
          </a:prstGeom>
          <a:noFill/>
          <a:ln w="9525">
            <a:noFill/>
          </a:ln>
        </p:spPr>
        <p:txBody>
          <a:bodyPr wrap="none">
            <a:spAutoFit/>
          </a:bodyPr>
          <a:p>
            <a:pPr algn="ctr"/>
            <a:r>
              <a:rPr lang="en-US" altLang="zh-CN" sz="1600" b="0" dirty="0">
                <a:latin typeface="Comic Sans MS" panose="030F0702030302020204" pitchFamily="66" charset="0"/>
                <a:ea typeface="宋体" panose="02010600030101010101" pitchFamily="2" charset="-122"/>
              </a:rPr>
              <a:t>1000 byte</a:t>
            </a:r>
            <a:endParaRPr lang="en-US" altLang="zh-CN" sz="1600" b="0" dirty="0">
              <a:latin typeface="Comic Sans MS" panose="030F0702030302020204" pitchFamily="66" charset="0"/>
              <a:ea typeface="宋体" panose="02010600030101010101" pitchFamily="2" charset="-122"/>
            </a:endParaRPr>
          </a:p>
          <a:p>
            <a:pPr algn="ctr"/>
            <a:r>
              <a:rPr lang="en-US" altLang="zh-CN" sz="1600" b="0" dirty="0">
                <a:latin typeface="Comic Sans MS" panose="030F0702030302020204" pitchFamily="66" charset="0"/>
                <a:ea typeface="宋体" panose="02010600030101010101" pitchFamily="2" charset="-122"/>
              </a:rPr>
              <a:t>data</a:t>
            </a:r>
            <a:endParaRPr lang="en-US" altLang="zh-CN" sz="1000" b="0" dirty="0">
              <a:latin typeface="Times New Roman" panose="02020603050405020304" pitchFamily="18" charset="0"/>
              <a:ea typeface="宋体" panose="02010600030101010101" pitchFamily="2" charset="-122"/>
            </a:endParaRPr>
          </a:p>
        </p:txBody>
      </p:sp>
      <p:sp>
        <p:nvSpPr>
          <p:cNvPr id="54289" name="Text Box 14"/>
          <p:cNvSpPr txBox="1"/>
          <p:nvPr/>
        </p:nvSpPr>
        <p:spPr>
          <a:xfrm>
            <a:off x="3762375" y="4046538"/>
            <a:ext cx="1233488" cy="825500"/>
          </a:xfrm>
          <a:prstGeom prst="rect">
            <a:avLst/>
          </a:prstGeom>
          <a:noFill/>
          <a:ln w="9525">
            <a:noFill/>
          </a:ln>
        </p:spPr>
        <p:txBody>
          <a:bodyPr wrap="none">
            <a:spAutoFit/>
          </a:bodyPr>
          <a:p>
            <a:pPr algn="ctr"/>
            <a:r>
              <a:rPr lang="en-US" altLang="zh-CN" sz="1600" b="0" dirty="0">
                <a:latin typeface="Comic Sans MS" panose="030F0702030302020204" pitchFamily="66" charset="0"/>
                <a:ea typeface="宋体" panose="02010600030101010101" pitchFamily="2" charset="-122"/>
              </a:rPr>
              <a:t>Host sends</a:t>
            </a:r>
            <a:endParaRPr lang="en-US" altLang="zh-CN" sz="1600" b="0" dirty="0">
              <a:latin typeface="Comic Sans MS" panose="030F0702030302020204" pitchFamily="66" charset="0"/>
              <a:ea typeface="宋体" panose="02010600030101010101" pitchFamily="2" charset="-122"/>
            </a:endParaRPr>
          </a:p>
          <a:p>
            <a:pPr algn="ctr"/>
            <a:r>
              <a:rPr lang="en-US" altLang="zh-CN" sz="1600" b="0" dirty="0">
                <a:latin typeface="Comic Sans MS" panose="030F0702030302020204" pitchFamily="66" charset="0"/>
                <a:ea typeface="宋体" panose="02010600030101010101" pitchFamily="2" charset="-122"/>
              </a:rPr>
              <a:t> another</a:t>
            </a:r>
            <a:endParaRPr lang="en-US" altLang="zh-CN" sz="1600" b="0" dirty="0">
              <a:latin typeface="Comic Sans MS" panose="030F0702030302020204" pitchFamily="66" charset="0"/>
              <a:ea typeface="宋体" panose="02010600030101010101" pitchFamily="2" charset="-122"/>
            </a:endParaRPr>
          </a:p>
          <a:p>
            <a:pPr algn="ctr"/>
            <a:r>
              <a:rPr lang="en-US" altLang="zh-CN" sz="1600" b="0" dirty="0">
                <a:latin typeface="Comic Sans MS" panose="030F0702030302020204" pitchFamily="66" charset="0"/>
                <a:ea typeface="宋体" panose="02010600030101010101" pitchFamily="2" charset="-122"/>
              </a:rPr>
              <a:t>500 bytes</a:t>
            </a:r>
            <a:endParaRPr lang="en-US" altLang="zh-CN" sz="1000" b="0" dirty="0">
              <a:latin typeface="Times New Roman" panose="02020603050405020304" pitchFamily="18" charset="0"/>
              <a:ea typeface="宋体" panose="02010600030101010101" pitchFamily="2" charset="-122"/>
            </a:endParaRPr>
          </a:p>
        </p:txBody>
      </p:sp>
      <p:sp>
        <p:nvSpPr>
          <p:cNvPr id="54290" name="Text Box 15"/>
          <p:cNvSpPr txBox="1"/>
          <p:nvPr/>
        </p:nvSpPr>
        <p:spPr>
          <a:xfrm>
            <a:off x="7496175" y="2589213"/>
            <a:ext cx="1155700" cy="825500"/>
          </a:xfrm>
          <a:prstGeom prst="rect">
            <a:avLst/>
          </a:prstGeom>
          <a:noFill/>
          <a:ln w="9525">
            <a:noFill/>
          </a:ln>
        </p:spPr>
        <p:txBody>
          <a:bodyPr wrap="none">
            <a:spAutoFit/>
          </a:bodyPr>
          <a:p>
            <a:pPr algn="ctr"/>
            <a:r>
              <a:rPr lang="en-US" altLang="zh-CN" sz="1600" b="0" dirty="0">
                <a:latin typeface="Comic Sans MS" panose="030F0702030302020204" pitchFamily="66" charset="0"/>
                <a:ea typeface="宋体" panose="02010600030101010101" pitchFamily="2" charset="-122"/>
              </a:rPr>
              <a:t>host ACKs</a:t>
            </a:r>
            <a:endParaRPr lang="en-US" altLang="zh-CN" sz="1600" b="0" dirty="0">
              <a:latin typeface="Comic Sans MS" panose="030F0702030302020204" pitchFamily="66" charset="0"/>
              <a:ea typeface="宋体" panose="02010600030101010101" pitchFamily="2" charset="-122"/>
            </a:endParaRPr>
          </a:p>
          <a:p>
            <a:pPr algn="ctr"/>
            <a:r>
              <a:rPr lang="en-US" altLang="zh-CN" sz="1600" b="0" dirty="0">
                <a:latin typeface="Comic Sans MS" panose="030F0702030302020204" pitchFamily="66" charset="0"/>
                <a:ea typeface="宋体" panose="02010600030101010101" pitchFamily="2" charset="-122"/>
              </a:rPr>
              <a:t>receipt of</a:t>
            </a:r>
            <a:endParaRPr lang="en-US" altLang="zh-CN" sz="1600" b="0" dirty="0">
              <a:latin typeface="Comic Sans MS" panose="030F0702030302020204" pitchFamily="66" charset="0"/>
              <a:ea typeface="宋体" panose="02010600030101010101" pitchFamily="2" charset="-122"/>
            </a:endParaRPr>
          </a:p>
          <a:p>
            <a:pPr algn="ctr"/>
            <a:r>
              <a:rPr lang="en-US" altLang="zh-CN" sz="1600" b="0" dirty="0">
                <a:latin typeface="Comic Sans MS" panose="030F0702030302020204" pitchFamily="66" charset="0"/>
                <a:ea typeface="宋体" panose="02010600030101010101" pitchFamily="2" charset="-122"/>
              </a:rPr>
              <a:t>data</a:t>
            </a:r>
            <a:endParaRPr lang="en-US" altLang="zh-CN" sz="1000" b="0" dirty="0">
              <a:latin typeface="Times New Roman" panose="02020603050405020304" pitchFamily="18" charset="0"/>
              <a:ea typeface="宋体" panose="02010600030101010101" pitchFamily="2" charset="-122"/>
            </a:endParaRPr>
          </a:p>
        </p:txBody>
      </p:sp>
      <p:sp>
        <p:nvSpPr>
          <p:cNvPr id="54291" name="Line 16"/>
          <p:cNvSpPr/>
          <p:nvPr/>
        </p:nvSpPr>
        <p:spPr>
          <a:xfrm flipH="1">
            <a:off x="4886325" y="3200400"/>
            <a:ext cx="2609850" cy="800100"/>
          </a:xfrm>
          <a:prstGeom prst="line">
            <a:avLst/>
          </a:prstGeom>
          <a:ln w="28575" cap="flat" cmpd="sng">
            <a:solidFill>
              <a:schemeClr val="accent2"/>
            </a:solidFill>
            <a:prstDash val="solid"/>
            <a:headEnd type="none" w="med" len="med"/>
            <a:tailEnd type="triangle" w="med" len="med"/>
          </a:ln>
        </p:spPr>
      </p:sp>
      <p:sp>
        <p:nvSpPr>
          <p:cNvPr id="54292" name="Line 17"/>
          <p:cNvSpPr/>
          <p:nvPr/>
        </p:nvSpPr>
        <p:spPr>
          <a:xfrm flipH="1">
            <a:off x="8620125" y="1714500"/>
            <a:ext cx="0" cy="4514850"/>
          </a:xfrm>
          <a:prstGeom prst="line">
            <a:avLst/>
          </a:prstGeom>
          <a:ln w="28575" cap="flat" cmpd="sng">
            <a:solidFill>
              <a:srgbClr val="FF0000"/>
            </a:solidFill>
            <a:prstDash val="solid"/>
            <a:headEnd type="none" w="med" len="med"/>
            <a:tailEnd type="triangle" w="med" len="med"/>
          </a:ln>
        </p:spPr>
      </p:sp>
      <p:grpSp>
        <p:nvGrpSpPr>
          <p:cNvPr id="54293" name="Group 18"/>
          <p:cNvGrpSpPr/>
          <p:nvPr/>
        </p:nvGrpSpPr>
        <p:grpSpPr>
          <a:xfrm>
            <a:off x="8293100" y="5527675"/>
            <a:ext cx="658813" cy="366713"/>
            <a:chOff x="3304" y="3530"/>
            <a:chExt cx="415" cy="231"/>
          </a:xfrm>
        </p:grpSpPr>
        <p:sp>
          <p:nvSpPr>
            <p:cNvPr id="54296" name="Rectangle 19"/>
            <p:cNvSpPr/>
            <p:nvPr/>
          </p:nvSpPr>
          <p:spPr>
            <a:xfrm>
              <a:off x="3342" y="3576"/>
              <a:ext cx="324" cy="156"/>
            </a:xfrm>
            <a:prstGeom prst="rect">
              <a:avLst/>
            </a:prstGeom>
            <a:solidFill>
              <a:schemeClr val="bg1"/>
            </a:solidFill>
            <a:ln w="9525">
              <a:noFill/>
            </a:ln>
          </p:spPr>
          <p:txBody>
            <a:bodyPr wrap="none" anchor="ctr" anchorCtr="0"/>
            <a:p>
              <a:pPr eaLnBrk="1" hangingPunct="1"/>
              <a:endParaRPr lang="zh-CN" altLang="en-US" dirty="0">
                <a:latin typeface="Arial" panose="020B0604020202020204" pitchFamily="34" charset="0"/>
                <a:ea typeface="宋体" panose="02010600030101010101" pitchFamily="2" charset="-122"/>
              </a:endParaRPr>
            </a:p>
          </p:txBody>
        </p:sp>
        <p:sp>
          <p:nvSpPr>
            <p:cNvPr id="54297" name="Text Box 20"/>
            <p:cNvSpPr txBox="1"/>
            <p:nvPr/>
          </p:nvSpPr>
          <p:spPr>
            <a:xfrm>
              <a:off x="3304" y="3530"/>
              <a:ext cx="415" cy="231"/>
            </a:xfrm>
            <a:prstGeom prst="rect">
              <a:avLst/>
            </a:prstGeom>
            <a:noFill/>
            <a:ln w="9525">
              <a:noFill/>
            </a:ln>
          </p:spPr>
          <p:txBody>
            <a:bodyPr wrap="none">
              <a:spAutoFit/>
            </a:bodyPr>
            <a:p>
              <a:pPr algn="ctr"/>
              <a:r>
                <a:rPr lang="en-US" altLang="zh-CN" sz="1800" b="0" dirty="0">
                  <a:solidFill>
                    <a:srgbClr val="FF0000"/>
                  </a:solidFill>
                  <a:latin typeface="Comic Sans MS" panose="030F0702030302020204" pitchFamily="66" charset="0"/>
                  <a:ea typeface="宋体" panose="02010600030101010101" pitchFamily="2" charset="-122"/>
                </a:rPr>
                <a:t>time</a:t>
              </a:r>
              <a:endParaRPr lang="en-US" altLang="zh-CN" sz="1000" b="0" dirty="0">
                <a:latin typeface="Times New Roman" panose="02020603050405020304" pitchFamily="18" charset="0"/>
                <a:ea typeface="宋体" panose="02010600030101010101" pitchFamily="2" charset="-122"/>
              </a:endParaRPr>
            </a:p>
          </p:txBody>
        </p:sp>
      </p:grpSp>
      <p:sp>
        <p:nvSpPr>
          <p:cNvPr id="54294" name="Line 21"/>
          <p:cNvSpPr/>
          <p:nvPr/>
        </p:nvSpPr>
        <p:spPr>
          <a:xfrm flipH="1">
            <a:off x="5078413" y="5308600"/>
            <a:ext cx="2609850" cy="800100"/>
          </a:xfrm>
          <a:prstGeom prst="line">
            <a:avLst/>
          </a:prstGeom>
          <a:ln w="28575" cap="flat" cmpd="sng">
            <a:solidFill>
              <a:schemeClr val="accent2"/>
            </a:solidFill>
            <a:prstDash val="solid"/>
            <a:headEnd type="none" w="med" len="med"/>
            <a:tailEnd type="triangle" w="med" len="med"/>
          </a:ln>
        </p:spPr>
      </p:sp>
      <p:sp>
        <p:nvSpPr>
          <p:cNvPr id="54295" name="Text Box 22"/>
          <p:cNvSpPr txBox="1"/>
          <p:nvPr/>
        </p:nvSpPr>
        <p:spPr>
          <a:xfrm rot="-844223">
            <a:off x="4932363" y="5467350"/>
            <a:ext cx="2451100" cy="304800"/>
          </a:xfrm>
          <a:prstGeom prst="rect">
            <a:avLst/>
          </a:prstGeom>
          <a:noFill/>
          <a:ln w="9525">
            <a:noFill/>
          </a:ln>
        </p:spPr>
        <p:txBody>
          <a:bodyPr wrap="none">
            <a:spAutoFit/>
          </a:bodyPr>
          <a:p>
            <a:pPr algn="ctr"/>
            <a:r>
              <a:rPr lang="en-US" altLang="zh-CN" sz="1400" b="0" dirty="0">
                <a:latin typeface="Arial" panose="020B0604020202020204" pitchFamily="34" charset="0"/>
                <a:ea typeface="宋体" panose="02010600030101010101" pitchFamily="2" charset="-122"/>
              </a:rPr>
              <a:t>Seq=79, ACK=1542, no data</a:t>
            </a:r>
            <a:endParaRPr lang="en-US" altLang="zh-CN" sz="1000" b="0" dirty="0">
              <a:latin typeface="Times New Roman" panose="02020603050405020304" pitchFamily="18" charset="0"/>
              <a:ea typeface="宋体" panose="02010600030101010101" pitchFamily="2" charset="-122"/>
            </a:endParaRP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日期占位符 3"/>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C3012C56-FC55-4D44-914E-A97FFA667F6C}" type="datetime4">
              <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5" name="页脚占位符 4"/>
          <p:cNvSpPr txBox="1">
            <a:spLocks noGrp="1"/>
          </p:cNvSpPr>
          <p:nvPr>
            <p:ph type="ftr" sz="quarter" idx="11"/>
          </p:nvPr>
        </p:nvSpPr>
        <p:spPr bwMode="auto"/>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The Transport Layer</a:t>
            </a: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61444" name="灯片编号占位符 5"/>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20204" pitchFamily="34" charset="0"/>
                <a:ea typeface="+mn-ea"/>
                <a:cs typeface="+mn-cs"/>
              </a:defRPr>
            </a:lvl5pPr>
          </a:lstStyle>
          <a:p>
            <a:pPr lvl="0" algn="r" eaLnBrk="1" hangingPunct="1"/>
            <a:fld id="{9A0DB2DC-4C9A-4742-B13C-FB6460FD3503}" type="slidenum">
              <a:rPr lang="zh-CN" altLang="en-US" sz="1400" b="0" dirty="0">
                <a:latin typeface="Times New Roman" panose="02020603050405020304" pitchFamily="18" charset="0"/>
                <a:ea typeface="宋体" panose="02010600030101010101" pitchFamily="2" charset="-122"/>
              </a:rPr>
            </a:fld>
            <a:endParaRPr lang="zh-CN" altLang="en-US" sz="1400" b="0" dirty="0">
              <a:latin typeface="Times New Roman" panose="02020603050405020304" pitchFamily="18" charset="0"/>
              <a:ea typeface="宋体" panose="02010600030101010101" pitchFamily="2" charset="-122"/>
            </a:endParaRPr>
          </a:p>
        </p:txBody>
      </p:sp>
      <p:sp>
        <p:nvSpPr>
          <p:cNvPr id="61445" name="Rectangle 2"/>
          <p:cNvSpPr>
            <a:spLocks noGrp="1"/>
          </p:cNvSpPr>
          <p:nvPr>
            <p:ph idx="1"/>
          </p:nvPr>
        </p:nvSpPr>
        <p:spPr>
          <a:xfrm>
            <a:off x="484188" y="1655763"/>
            <a:ext cx="8121650" cy="4586287"/>
          </a:xfrm>
        </p:spPr>
        <p:txBody>
          <a:bodyPr vert="horz" wrap="square" lIns="91440" tIns="45720" rIns="91440" bIns="45720" anchor="t" anchorCtr="0"/>
          <a:p>
            <a:pPr eaLnBrk="1" hangingPunct="1">
              <a:lnSpc>
                <a:spcPct val="110000"/>
              </a:lnSpc>
              <a:spcBef>
                <a:spcPct val="25000"/>
              </a:spcBef>
              <a:spcAft>
                <a:spcPct val="25000"/>
              </a:spcAft>
              <a:buFontTx/>
              <a:buBlip>
                <a:blip r:embed="rId1"/>
              </a:buBlip>
            </a:pPr>
            <a:r>
              <a:rPr lang="en-US" altLang="zh-CN" sz="3200" b="1" dirty="0">
                <a:ea typeface="宋体" panose="02010600030101010101" pitchFamily="2" charset="-122"/>
              </a:rPr>
              <a:t>The retransmission timer (</a:t>
            </a:r>
            <a:r>
              <a:rPr lang="zh-CN" altLang="en-US" sz="3200" b="1" dirty="0">
                <a:ea typeface="黑体" panose="02010609060101010101" pitchFamily="49" charset="-122"/>
              </a:rPr>
              <a:t>重传计时器</a:t>
            </a:r>
            <a:r>
              <a:rPr lang="en-US" altLang="zh-CN" sz="3200" b="1" dirty="0">
                <a:ea typeface="宋体" panose="02010600030101010101" pitchFamily="2" charset="-122"/>
              </a:rPr>
              <a:t>) is very important for TCP</a:t>
            </a:r>
            <a:endParaRPr lang="en-US" altLang="zh-CN" sz="3200" b="1" dirty="0">
              <a:ea typeface="宋体" panose="02010600030101010101" pitchFamily="2" charset="-122"/>
            </a:endParaRPr>
          </a:p>
          <a:p>
            <a:pPr eaLnBrk="1" hangingPunct="1">
              <a:lnSpc>
                <a:spcPct val="110000"/>
              </a:lnSpc>
              <a:spcBef>
                <a:spcPct val="25000"/>
              </a:spcBef>
              <a:spcAft>
                <a:spcPct val="25000"/>
              </a:spcAft>
              <a:buFontTx/>
              <a:buBlip>
                <a:blip r:embed="rId1"/>
              </a:buBlip>
            </a:pPr>
            <a:r>
              <a:rPr lang="en-US" altLang="zh-CN" sz="3200" b="1" dirty="0">
                <a:ea typeface="宋体" panose="02010600030101010101" pitchFamily="2" charset="-122"/>
              </a:rPr>
              <a:t>When a segment is sent, a </a:t>
            </a:r>
            <a:r>
              <a:rPr lang="en-US" altLang="zh-CN" sz="3200" b="1" dirty="0">
                <a:solidFill>
                  <a:srgbClr val="FF0000"/>
                </a:solidFill>
                <a:ea typeface="宋体" panose="02010600030101010101" pitchFamily="2" charset="-122"/>
              </a:rPr>
              <a:t>retransmission timer</a:t>
            </a:r>
            <a:r>
              <a:rPr lang="en-US" altLang="zh-CN" sz="3200" b="1" dirty="0">
                <a:ea typeface="宋体" panose="02010600030101010101" pitchFamily="2" charset="-122"/>
              </a:rPr>
              <a:t> is started. </a:t>
            </a:r>
            <a:endParaRPr lang="en-US" altLang="zh-CN" sz="3200" b="1" dirty="0">
              <a:ea typeface="宋体" panose="02010600030101010101" pitchFamily="2" charset="-122"/>
            </a:endParaRPr>
          </a:p>
        </p:txBody>
      </p:sp>
      <p:sp>
        <p:nvSpPr>
          <p:cNvPr id="61446" name="Rectangle 3"/>
          <p:cNvSpPr>
            <a:spLocks noGrp="1"/>
          </p:cNvSpPr>
          <p:nvPr>
            <p:ph type="title"/>
          </p:nvPr>
        </p:nvSpPr>
        <p:spPr>
          <a:solidFill>
            <a:schemeClr val="hlink">
              <a:alpha val="100000"/>
            </a:schemeClr>
          </a:solidFill>
        </p:spPr>
        <p:txBody>
          <a:bodyPr vert="horz" wrap="square" lIns="91440" tIns="45720" rIns="91440" bIns="45720" anchor="ctr" anchorCtr="0"/>
          <a:p>
            <a:pPr eaLnBrk="1" hangingPunct="1"/>
            <a:r>
              <a:rPr lang="en-US" altLang="zh-CN" sz="4000" b="1" dirty="0">
                <a:solidFill>
                  <a:schemeClr val="tx1"/>
                </a:solidFill>
                <a:ea typeface="宋体" panose="02010600030101010101" pitchFamily="2" charset="-122"/>
              </a:rPr>
              <a:t>TCP Timer Management</a:t>
            </a:r>
            <a:endParaRPr lang="en-US" altLang="zh-CN" sz="4000" b="1" dirty="0">
              <a:solidFill>
                <a:schemeClr val="tx1"/>
              </a:solidFill>
              <a:ea typeface="宋体" panose="02010600030101010101" pitchFamily="2" charset="-122"/>
            </a:endParaRPr>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日期占位符 3"/>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9C41876A-983E-4D37-897B-1E3AB246C5ED}" type="datetime4">
              <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6" name="页脚占位符 4"/>
          <p:cNvSpPr txBox="1">
            <a:spLocks noGrp="1"/>
          </p:cNvSpPr>
          <p:nvPr>
            <p:ph type="ftr" sz="quarter" idx="11"/>
          </p:nvPr>
        </p:nvSpPr>
        <p:spPr bwMode="auto"/>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The Transport Layer</a:t>
            </a: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76804" name="灯片编号占位符 5"/>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20204" pitchFamily="34" charset="0"/>
                <a:ea typeface="+mn-ea"/>
                <a:cs typeface="+mn-cs"/>
              </a:defRPr>
            </a:lvl5pPr>
          </a:lstStyle>
          <a:p>
            <a:pPr lvl="0" algn="r" eaLnBrk="1" hangingPunct="1"/>
            <a:fld id="{9A0DB2DC-4C9A-4742-B13C-FB6460FD3503}" type="slidenum">
              <a:rPr lang="zh-CN" altLang="en-US" sz="1400" b="0" dirty="0">
                <a:latin typeface="Times New Roman" panose="02020603050405020304" pitchFamily="18" charset="0"/>
                <a:ea typeface="宋体" panose="02010600030101010101" pitchFamily="2" charset="-122"/>
              </a:rPr>
            </a:fld>
            <a:endParaRPr lang="zh-CN" altLang="en-US" sz="1400" b="0" dirty="0">
              <a:latin typeface="Times New Roman" panose="02020603050405020304" pitchFamily="18" charset="0"/>
              <a:ea typeface="宋体" panose="02010600030101010101" pitchFamily="2" charset="-122"/>
            </a:endParaRPr>
          </a:p>
        </p:txBody>
      </p:sp>
      <p:sp>
        <p:nvSpPr>
          <p:cNvPr id="76805" name="Text Box 2"/>
          <p:cNvSpPr txBox="1"/>
          <p:nvPr/>
        </p:nvSpPr>
        <p:spPr>
          <a:xfrm>
            <a:off x="409575" y="1331913"/>
            <a:ext cx="8569325" cy="5029200"/>
          </a:xfrm>
          <a:prstGeom prst="rect">
            <a:avLst/>
          </a:prstGeom>
          <a:noFill/>
          <a:ln w="9525">
            <a:noFill/>
          </a:ln>
        </p:spPr>
        <p:txBody>
          <a:bodyPr>
            <a:spAutoFit/>
          </a:bodyPr>
          <a:p>
            <a:pPr eaLnBrk="1" hangingPunct="1">
              <a:spcBef>
                <a:spcPct val="20000"/>
              </a:spcBef>
            </a:pPr>
            <a:r>
              <a:rPr lang="en-US" altLang="zh-CN" sz="3200" dirty="0">
                <a:latin typeface="Times New Roman" panose="02020603050405020304" pitchFamily="18" charset="0"/>
                <a:ea typeface="宋体" panose="02010600030101010101" pitchFamily="2" charset="-122"/>
              </a:rPr>
              <a:t>Timeout = RTT + 4×D </a:t>
            </a:r>
            <a:endParaRPr lang="en-US" altLang="zh-CN" sz="3200" dirty="0">
              <a:latin typeface="Times New Roman" panose="02020603050405020304" pitchFamily="18" charset="0"/>
              <a:ea typeface="宋体" panose="02010600030101010101" pitchFamily="2" charset="-122"/>
            </a:endParaRPr>
          </a:p>
          <a:p>
            <a:pPr lvl="2" eaLnBrk="1" hangingPunct="1">
              <a:spcBef>
                <a:spcPct val="20000"/>
              </a:spcBef>
            </a:pPr>
            <a:r>
              <a:rPr lang="en-US" altLang="zh-CN" sz="3200" dirty="0">
                <a:latin typeface="Times New Roman" panose="02020603050405020304" pitchFamily="18" charset="0"/>
                <a:ea typeface="宋体" panose="02010600030101010101" pitchFamily="2" charset="-122"/>
              </a:rPr>
              <a:t>D = α* D + (1</a:t>
            </a:r>
            <a:r>
              <a:rPr lang="zh-CN" altLang="en-US" sz="3200" dirty="0">
                <a:latin typeface="Times New Roman" panose="02020603050405020304" pitchFamily="18" charset="0"/>
                <a:ea typeface="宋体" panose="02010600030101010101" pitchFamily="2" charset="-122"/>
              </a:rPr>
              <a:t>－</a:t>
            </a:r>
            <a:r>
              <a:rPr lang="en-US" altLang="zh-CN" sz="3200" dirty="0">
                <a:latin typeface="Times New Roman" panose="02020603050405020304" pitchFamily="18" charset="0"/>
                <a:ea typeface="宋体" panose="02010600030101010101" pitchFamily="2" charset="-122"/>
              </a:rPr>
              <a:t>α) | RTT </a:t>
            </a:r>
            <a:r>
              <a:rPr lang="zh-CN" altLang="en-US" sz="3200" dirty="0">
                <a:latin typeface="Times New Roman" panose="02020603050405020304" pitchFamily="18" charset="0"/>
                <a:ea typeface="宋体" panose="02010600030101010101" pitchFamily="2" charset="-122"/>
              </a:rPr>
              <a:t>－ </a:t>
            </a:r>
            <a:r>
              <a:rPr lang="en-US" altLang="zh-CN" sz="3200" dirty="0">
                <a:latin typeface="Times New Roman" panose="02020603050405020304" pitchFamily="18" charset="0"/>
                <a:ea typeface="宋体" panose="02010600030101010101" pitchFamily="2" charset="-122"/>
              </a:rPr>
              <a:t>M | </a:t>
            </a:r>
            <a:endParaRPr lang="en-US" altLang="zh-CN" sz="3200" dirty="0">
              <a:latin typeface="Times New Roman" panose="02020603050405020304" pitchFamily="18" charset="0"/>
              <a:ea typeface="宋体" panose="02010600030101010101" pitchFamily="2" charset="-122"/>
            </a:endParaRPr>
          </a:p>
          <a:p>
            <a:pPr lvl="2" eaLnBrk="1" hangingPunct="1">
              <a:spcBef>
                <a:spcPct val="20000"/>
              </a:spcBef>
            </a:pPr>
            <a:r>
              <a:rPr lang="en-US" altLang="zh-CN" sz="3200" dirty="0">
                <a:latin typeface="Times New Roman" panose="02020603050405020304" pitchFamily="18" charset="0"/>
                <a:ea typeface="宋体" panose="02010600030101010101" pitchFamily="2" charset="-122"/>
              </a:rPr>
              <a:t>RTT = α* RTT + (1</a:t>
            </a:r>
            <a:r>
              <a:rPr lang="zh-CN" altLang="en-US" sz="3200" dirty="0">
                <a:latin typeface="Times New Roman" panose="02020603050405020304" pitchFamily="18" charset="0"/>
                <a:ea typeface="宋体" panose="02010600030101010101" pitchFamily="2" charset="-122"/>
              </a:rPr>
              <a:t>－</a:t>
            </a:r>
            <a:r>
              <a:rPr lang="en-US" altLang="zh-CN" sz="3200" dirty="0">
                <a:latin typeface="Times New Roman" panose="02020603050405020304" pitchFamily="18" charset="0"/>
                <a:ea typeface="宋体" panose="02010600030101010101" pitchFamily="2" charset="-122"/>
              </a:rPr>
              <a:t>α) M </a:t>
            </a:r>
            <a:endParaRPr lang="en-US" altLang="zh-CN" sz="3200" dirty="0">
              <a:latin typeface="Times New Roman" panose="02020603050405020304" pitchFamily="18" charset="0"/>
              <a:ea typeface="宋体" panose="02010600030101010101" pitchFamily="2" charset="-122"/>
            </a:endParaRPr>
          </a:p>
          <a:p>
            <a:pPr eaLnBrk="1" hangingPunct="1">
              <a:spcBef>
                <a:spcPct val="20000"/>
              </a:spcBef>
            </a:pPr>
            <a:endParaRPr lang="en-US" altLang="zh-CN" sz="1200" dirty="0">
              <a:latin typeface="Times New Roman" panose="02020603050405020304" pitchFamily="18" charset="0"/>
              <a:ea typeface="宋体" panose="02010600030101010101" pitchFamily="2" charset="-122"/>
            </a:endParaRPr>
          </a:p>
          <a:p>
            <a:pPr eaLnBrk="1" hangingPunct="1">
              <a:spcBef>
                <a:spcPct val="20000"/>
              </a:spcBef>
            </a:pPr>
            <a:r>
              <a:rPr lang="en-US" altLang="zh-CN" sz="3200" dirty="0">
                <a:latin typeface="Times New Roman" panose="02020603050405020304" pitchFamily="18" charset="0"/>
                <a:ea typeface="宋体" panose="02010600030101010101" pitchFamily="2" charset="-122"/>
              </a:rPr>
              <a:t>Where M, RTT and D are variable </a:t>
            </a:r>
            <a:endParaRPr lang="zh-CN" altLang="en-US" sz="3200" dirty="0">
              <a:latin typeface="Times New Roman" panose="02020603050405020304" pitchFamily="18" charset="0"/>
              <a:ea typeface="宋体" panose="02010600030101010101" pitchFamily="2" charset="-122"/>
            </a:endParaRPr>
          </a:p>
          <a:p>
            <a:pPr lvl="1" eaLnBrk="1" hangingPunct="1">
              <a:spcBef>
                <a:spcPct val="20000"/>
              </a:spcBef>
            </a:pPr>
            <a:r>
              <a:rPr lang="en-US" altLang="zh-CN" dirty="0">
                <a:solidFill>
                  <a:srgbClr val="CC0000"/>
                </a:solidFill>
                <a:latin typeface="Times New Roman" panose="02020603050405020304" pitchFamily="18" charset="0"/>
                <a:ea typeface="宋体" panose="02010600030101010101" pitchFamily="2" charset="-122"/>
              </a:rPr>
              <a:t>RTT</a:t>
            </a:r>
            <a:r>
              <a:rPr lang="en-US" altLang="zh-CN" dirty="0">
                <a:latin typeface="Times New Roman" panose="02020603050405020304" pitchFamily="18" charset="0"/>
                <a:ea typeface="宋体" panose="02010600030101010101" pitchFamily="2" charset="-122"/>
              </a:rPr>
              <a:t>: best current estimate of round-trip delay</a:t>
            </a:r>
            <a:endParaRPr lang="en-US" altLang="zh-CN" dirty="0">
              <a:latin typeface="Times New Roman" panose="02020603050405020304" pitchFamily="18" charset="0"/>
              <a:ea typeface="宋体" panose="02010600030101010101" pitchFamily="2" charset="-122"/>
            </a:endParaRPr>
          </a:p>
          <a:p>
            <a:pPr lvl="1" eaLnBrk="1" hangingPunct="1">
              <a:spcBef>
                <a:spcPct val="20000"/>
              </a:spcBef>
            </a:pPr>
            <a:r>
              <a:rPr lang="en-US" altLang="zh-CN" dirty="0">
                <a:solidFill>
                  <a:srgbClr val="CC0000"/>
                </a:solidFill>
                <a:latin typeface="Times New Roman" panose="02020603050405020304" pitchFamily="18" charset="0"/>
                <a:ea typeface="宋体" panose="02010600030101010101" pitchFamily="2" charset="-122"/>
              </a:rPr>
              <a:t>D</a:t>
            </a:r>
            <a:r>
              <a:rPr lang="en-US" altLang="zh-CN" dirty="0">
                <a:latin typeface="Times New Roman" panose="02020603050405020304" pitchFamily="18" charset="0"/>
                <a:ea typeface="宋体" panose="02010600030101010101" pitchFamily="2" charset="-122"/>
              </a:rPr>
              <a:t>: estimate of deviation of round-trip delays</a:t>
            </a:r>
            <a:endParaRPr lang="en-US" altLang="zh-CN" dirty="0">
              <a:latin typeface="Times New Roman" panose="02020603050405020304" pitchFamily="18" charset="0"/>
              <a:ea typeface="宋体" panose="02010600030101010101" pitchFamily="2" charset="-122"/>
            </a:endParaRPr>
          </a:p>
          <a:p>
            <a:pPr lvl="1" eaLnBrk="1" hangingPunct="1">
              <a:spcBef>
                <a:spcPct val="20000"/>
              </a:spcBef>
            </a:pPr>
            <a:r>
              <a:rPr lang="en-US" altLang="zh-CN" dirty="0">
                <a:solidFill>
                  <a:srgbClr val="CC0000"/>
                </a:solidFill>
                <a:latin typeface="Times New Roman" panose="02020603050405020304" pitchFamily="18" charset="0"/>
                <a:ea typeface="宋体" panose="02010600030101010101" pitchFamily="2" charset="-122"/>
              </a:rPr>
              <a:t>M</a:t>
            </a:r>
            <a:r>
              <a:rPr lang="en-US" altLang="zh-CN" dirty="0">
                <a:latin typeface="Times New Roman" panose="02020603050405020304" pitchFamily="18" charset="0"/>
                <a:ea typeface="宋体" panose="02010600030101010101" pitchFamily="2" charset="-122"/>
              </a:rPr>
              <a:t>: measured round-trip delay</a:t>
            </a:r>
            <a:endParaRPr lang="en-US" altLang="zh-CN" dirty="0">
              <a:latin typeface="Times New Roman" panose="02020603050405020304" pitchFamily="18" charset="0"/>
              <a:ea typeface="宋体" panose="02010600030101010101" pitchFamily="2" charset="-122"/>
            </a:endParaRPr>
          </a:p>
          <a:p>
            <a:pPr lvl="1" eaLnBrk="1" hangingPunct="1">
              <a:spcBef>
                <a:spcPct val="20000"/>
              </a:spcBef>
            </a:pPr>
            <a:r>
              <a:rPr lang="en-US" altLang="zh-CN" dirty="0">
                <a:solidFill>
                  <a:srgbClr val="CC0000"/>
                </a:solidFill>
                <a:latin typeface="Times New Roman" panose="02020603050405020304" pitchFamily="18" charset="0"/>
                <a:ea typeface="宋体" panose="02010600030101010101" pitchFamily="2" charset="-122"/>
              </a:rPr>
              <a:t>α</a:t>
            </a:r>
            <a:r>
              <a:rPr lang="en-US" altLang="zh-CN" dirty="0">
                <a:latin typeface="Times New Roman" panose="02020603050405020304" pitchFamily="18" charset="0"/>
                <a:ea typeface="宋体" panose="02010600030101010101" pitchFamily="2" charset="-122"/>
              </a:rPr>
              <a:t> : smoothing factor</a:t>
            </a:r>
            <a:r>
              <a:rPr lang="zh-CN" altLang="en-US" dirty="0">
                <a:latin typeface="Times New Roman" panose="02020603050405020304" pitchFamily="18" charset="0"/>
                <a:ea typeface="黑体" panose="02010609060101010101" pitchFamily="49" charset="-122"/>
              </a:rPr>
              <a:t>平滑因子</a:t>
            </a:r>
            <a:r>
              <a:rPr lang="en-US" altLang="zh-CN" dirty="0">
                <a:latin typeface="Times New Roman" panose="02020603050405020304" pitchFamily="18" charset="0"/>
                <a:ea typeface="宋体" panose="02010600030101010101" pitchFamily="2" charset="-122"/>
              </a:rPr>
              <a:t>that determines how much weight is given to the old value.</a:t>
            </a:r>
            <a:endParaRPr lang="en-US" altLang="zh-CN" dirty="0">
              <a:latin typeface="Times New Roman" panose="02020603050405020304" pitchFamily="18" charset="0"/>
              <a:ea typeface="宋体" panose="02010600030101010101" pitchFamily="2" charset="-122"/>
            </a:endParaRPr>
          </a:p>
        </p:txBody>
      </p:sp>
      <p:sp>
        <p:nvSpPr>
          <p:cNvPr id="76806" name="Rectangle 3"/>
          <p:cNvSpPr>
            <a:spLocks noGrp="1"/>
          </p:cNvSpPr>
          <p:nvPr>
            <p:ph type="title"/>
          </p:nvPr>
        </p:nvSpPr>
        <p:spPr>
          <a:ln>
            <a:solidFill>
              <a:srgbClr val="FF3300">
                <a:alpha val="100000"/>
              </a:srgbClr>
            </a:solidFill>
            <a:miter lim="800000"/>
          </a:ln>
        </p:spPr>
        <p:txBody>
          <a:bodyPr vert="horz" wrap="square" lIns="91440" tIns="45720" rIns="91440" bIns="45720" anchor="ctr" anchorCtr="0"/>
          <a:p>
            <a:pPr algn="l" eaLnBrk="1" hangingPunct="1"/>
            <a:r>
              <a:rPr lang="en-US" altLang="zh-CN" sz="4000" b="1" dirty="0">
                <a:solidFill>
                  <a:schemeClr val="tx1"/>
                </a:solidFill>
                <a:ea typeface="宋体" panose="02010600030101010101" pitchFamily="2" charset="-122"/>
              </a:rPr>
              <a:t>How to Estimate RTT?</a:t>
            </a:r>
            <a:endParaRPr lang="en-US" altLang="zh-CN" sz="4000" b="1" dirty="0">
              <a:solidFill>
                <a:schemeClr val="tx1"/>
              </a:solidFill>
              <a:ea typeface="宋体" panose="02010600030101010101" pitchFamily="2" charset="-122"/>
            </a:endParaRPr>
          </a:p>
        </p:txBody>
      </p:sp>
      <p:sp>
        <p:nvSpPr>
          <p:cNvPr id="76807" name="Rectangle 4"/>
          <p:cNvSpPr/>
          <p:nvPr/>
        </p:nvSpPr>
        <p:spPr>
          <a:xfrm>
            <a:off x="409575" y="1293813"/>
            <a:ext cx="8167688" cy="1878012"/>
          </a:xfrm>
          <a:prstGeom prst="rect">
            <a:avLst/>
          </a:prstGeom>
          <a:noFill/>
          <a:ln w="28575" cap="flat" cmpd="sng">
            <a:solidFill>
              <a:srgbClr val="009999"/>
            </a:solidFill>
            <a:prstDash val="dash"/>
            <a:miter/>
            <a:headEnd type="none" w="med" len="med"/>
            <a:tailEnd type="none" w="med" len="med"/>
          </a:ln>
        </p:spPr>
        <p:txBody>
          <a:bodyPr wrap="none" anchor="ctr" anchorCtr="0"/>
          <a:p>
            <a:pPr eaLnBrk="1" hangingPunct="1"/>
            <a:endParaRPr lang="zh-CN" altLang="en-US" dirty="0">
              <a:latin typeface="Arial" panose="020B0604020202020204" pitchFamily="34" charset="0"/>
              <a:ea typeface="宋体" panose="02010600030101010101" pitchFamily="2" charset="-122"/>
            </a:endParaRPr>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日期占位符 4"/>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75B28E57-9261-4A77-82D2-B70CD0124143}" type="datetime4">
              <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9" name="页脚占位符 5"/>
          <p:cNvSpPr txBox="1">
            <a:spLocks noGrp="1"/>
          </p:cNvSpPr>
          <p:nvPr>
            <p:ph type="ftr" sz="quarter" idx="11"/>
          </p:nvPr>
        </p:nvSpPr>
        <p:spPr bwMode="auto"/>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The Transport Layer</a:t>
            </a: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81924" name="灯片编号占位符 6"/>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20204" pitchFamily="34" charset="0"/>
                <a:ea typeface="+mn-ea"/>
                <a:cs typeface="+mn-cs"/>
              </a:defRPr>
            </a:lvl5pPr>
          </a:lstStyle>
          <a:p>
            <a:pPr lvl="0" algn="r" eaLnBrk="1" hangingPunct="1"/>
            <a:fld id="{9A0DB2DC-4C9A-4742-B13C-FB6460FD3503}" type="slidenum">
              <a:rPr lang="zh-CN" altLang="en-US" sz="1400" b="0" dirty="0">
                <a:latin typeface="Times New Roman" panose="02020603050405020304" pitchFamily="18" charset="0"/>
                <a:ea typeface="宋体" panose="02010600030101010101" pitchFamily="2" charset="-122"/>
              </a:rPr>
            </a:fld>
            <a:endParaRPr lang="zh-CN" altLang="en-US" sz="1400" b="0" dirty="0">
              <a:latin typeface="Times New Roman" panose="02020603050405020304" pitchFamily="18" charset="0"/>
              <a:ea typeface="宋体" panose="02010600030101010101" pitchFamily="2" charset="-122"/>
            </a:endParaRPr>
          </a:p>
        </p:txBody>
      </p:sp>
      <p:sp>
        <p:nvSpPr>
          <p:cNvPr id="81925" name="Rectangle 2"/>
          <p:cNvSpPr>
            <a:spLocks noGrp="1"/>
          </p:cNvSpPr>
          <p:nvPr>
            <p:ph type="title"/>
          </p:nvPr>
        </p:nvSpPr>
        <p:spPr>
          <a:solidFill>
            <a:schemeClr val="hlink">
              <a:alpha val="100000"/>
            </a:schemeClr>
          </a:solidFill>
        </p:spPr>
        <p:txBody>
          <a:bodyPr vert="horz" wrap="square" lIns="91440" tIns="45720" rIns="91440" bIns="45720" anchor="ctr" anchorCtr="0"/>
          <a:p>
            <a:pPr eaLnBrk="1" hangingPunct="1"/>
            <a:r>
              <a:rPr lang="en-US" altLang="zh-CN" sz="4000" b="1" dirty="0">
                <a:solidFill>
                  <a:schemeClr val="tx1"/>
                </a:solidFill>
                <a:ea typeface="宋体" panose="02010600030101010101" pitchFamily="2" charset="-122"/>
              </a:rPr>
              <a:t>TCP Connection Establishment</a:t>
            </a:r>
            <a:endParaRPr lang="en-US" altLang="zh-CN" sz="4000" b="1" dirty="0">
              <a:solidFill>
                <a:schemeClr val="tx1"/>
              </a:solidFill>
              <a:ea typeface="宋体" panose="02010600030101010101" pitchFamily="2" charset="-122"/>
            </a:endParaRPr>
          </a:p>
        </p:txBody>
      </p:sp>
      <p:graphicFrame>
        <p:nvGraphicFramePr>
          <p:cNvPr id="81926" name="Object 11"/>
          <p:cNvGraphicFramePr>
            <a:graphicFrameLocks noChangeAspect="1"/>
          </p:cNvGraphicFramePr>
          <p:nvPr>
            <p:ph sz="half" idx="1"/>
          </p:nvPr>
        </p:nvGraphicFramePr>
        <p:xfrm>
          <a:off x="177800" y="5226050"/>
          <a:ext cx="774700" cy="644525"/>
        </p:xfrm>
        <a:graphic>
          <a:graphicData uri="http://schemas.openxmlformats.org/presentationml/2006/ole">
            <mc:AlternateContent xmlns:mc="http://schemas.openxmlformats.org/markup-compatibility/2006">
              <mc:Choice xmlns:v="urn:schemas-microsoft-com:vml" Requires="v">
                <p:oleObj spid="_x0000_s3082" name="" r:id="rId1" imgW="1307465" imgH="1083945" progId="MS_ClipArt_Gallery.2">
                  <p:embed/>
                </p:oleObj>
              </mc:Choice>
              <mc:Fallback>
                <p:oleObj name="" r:id="rId1" imgW="1307465" imgH="1083945" progId="MS_ClipArt_Gallery.2">
                  <p:embed/>
                  <p:pic>
                    <p:nvPicPr>
                      <p:cNvPr id="0" name="图片 3081"/>
                      <p:cNvPicPr/>
                      <p:nvPr/>
                    </p:nvPicPr>
                    <p:blipFill>
                      <a:blip r:embed="rId2"/>
                      <a:srcRect/>
                      <a:stretch>
                        <a:fillRect/>
                      </a:stretch>
                    </p:blipFill>
                    <p:spPr>
                      <a:xfrm>
                        <a:off x="177800" y="5226050"/>
                        <a:ext cx="774700" cy="644525"/>
                      </a:xfrm>
                      <a:prstGeom prst="rect">
                        <a:avLst/>
                      </a:prstGeom>
                      <a:noFill/>
                      <a:ln w="38100">
                        <a:miter/>
                      </a:ln>
                    </p:spPr>
                  </p:pic>
                </p:oleObj>
              </mc:Fallback>
            </mc:AlternateContent>
          </a:graphicData>
        </a:graphic>
      </p:graphicFrame>
      <p:sp>
        <p:nvSpPr>
          <p:cNvPr id="81927" name="Text Box 4"/>
          <p:cNvSpPr txBox="1"/>
          <p:nvPr/>
        </p:nvSpPr>
        <p:spPr>
          <a:xfrm>
            <a:off x="3789363" y="3068638"/>
            <a:ext cx="950912" cy="457200"/>
          </a:xfrm>
          <a:prstGeom prst="rect">
            <a:avLst/>
          </a:prstGeom>
          <a:noFill/>
          <a:ln w="9525">
            <a:noFill/>
          </a:ln>
        </p:spPr>
        <p:txBody>
          <a:bodyPr>
            <a:spAutoFit/>
          </a:bodyPr>
          <a:p>
            <a:pPr algn="ctr" eaLnBrk="1" hangingPunct="1">
              <a:spcBef>
                <a:spcPct val="50000"/>
              </a:spcBef>
            </a:pPr>
            <a:r>
              <a:rPr lang="en-US" altLang="zh-CN" sz="2400" b="0" dirty="0">
                <a:latin typeface="Times New Roman" panose="02020603050405020304" pitchFamily="18" charset="0"/>
                <a:ea typeface="宋体" panose="02010600030101010101" pitchFamily="2" charset="-122"/>
              </a:rPr>
              <a:t>6-31</a:t>
            </a:r>
            <a:endParaRPr lang="en-US" altLang="zh-CN" sz="2400" b="0" dirty="0">
              <a:latin typeface="Times New Roman" panose="02020603050405020304" pitchFamily="18" charset="0"/>
              <a:ea typeface="宋体" panose="02010600030101010101" pitchFamily="2" charset="-122"/>
            </a:endParaRPr>
          </a:p>
        </p:txBody>
      </p:sp>
      <p:pic>
        <p:nvPicPr>
          <p:cNvPr id="81928" name="Picture 7" descr="6-31"/>
          <p:cNvPicPr>
            <a:picLocks noChangeAspect="1"/>
          </p:cNvPicPr>
          <p:nvPr/>
        </p:nvPicPr>
        <p:blipFill>
          <a:blip r:embed="rId3"/>
          <a:stretch>
            <a:fillRect/>
          </a:stretch>
        </p:blipFill>
        <p:spPr>
          <a:xfrm>
            <a:off x="88900" y="1824038"/>
            <a:ext cx="6577013" cy="3402012"/>
          </a:xfrm>
          <a:prstGeom prst="rect">
            <a:avLst/>
          </a:prstGeom>
          <a:noFill/>
          <a:ln w="9525">
            <a:noFill/>
          </a:ln>
        </p:spPr>
      </p:pic>
      <p:sp>
        <p:nvSpPr>
          <p:cNvPr id="81929" name="Text Box 9"/>
          <p:cNvSpPr txBox="1"/>
          <p:nvPr/>
        </p:nvSpPr>
        <p:spPr>
          <a:xfrm>
            <a:off x="3378200" y="1281113"/>
            <a:ext cx="5765800" cy="5213350"/>
          </a:xfrm>
          <a:prstGeom prst="rect">
            <a:avLst/>
          </a:prstGeom>
          <a:solidFill>
            <a:schemeClr val="bg1"/>
          </a:solidFill>
          <a:ln w="9525" cap="flat" cmpd="sng">
            <a:solidFill>
              <a:srgbClr val="FF3300"/>
            </a:solidFill>
            <a:prstDash val="solid"/>
            <a:miter/>
            <a:headEnd type="none" w="med" len="med"/>
            <a:tailEnd type="none" w="med" len="med"/>
          </a:ln>
        </p:spPr>
        <p:txBody>
          <a:bodyPr>
            <a:spAutoFit/>
          </a:bodyPr>
          <a:p>
            <a:pPr eaLnBrk="1" hangingPunct="1">
              <a:spcBef>
                <a:spcPct val="10000"/>
              </a:spcBef>
              <a:spcAft>
                <a:spcPct val="10000"/>
              </a:spcAft>
              <a:buNone/>
            </a:pPr>
            <a:r>
              <a:rPr lang="en-US" altLang="zh-CN" sz="3200" u="sng" dirty="0">
                <a:solidFill>
                  <a:srgbClr val="990033"/>
                </a:solidFill>
                <a:latin typeface="Times New Roman" panose="02020603050405020304" pitchFamily="18" charset="0"/>
                <a:ea typeface="宋体" panose="02010600030101010101" pitchFamily="2" charset="-122"/>
              </a:rPr>
              <a:t>Three way handshake:</a:t>
            </a:r>
            <a:endParaRPr lang="en-US" altLang="zh-CN" sz="3200" dirty="0">
              <a:solidFill>
                <a:srgbClr val="990033"/>
              </a:solidFill>
              <a:latin typeface="Times New Roman" panose="02020603050405020304" pitchFamily="18" charset="0"/>
              <a:ea typeface="宋体" panose="02010600030101010101" pitchFamily="2" charset="-122"/>
            </a:endParaRPr>
          </a:p>
          <a:p>
            <a:pPr eaLnBrk="1" hangingPunct="1">
              <a:spcBef>
                <a:spcPct val="20000"/>
              </a:spcBef>
              <a:spcAft>
                <a:spcPct val="20000"/>
              </a:spcAft>
              <a:buNone/>
            </a:pPr>
            <a:r>
              <a:rPr lang="en-US" altLang="zh-CN" u="sng" dirty="0">
                <a:solidFill>
                  <a:srgbClr val="FF0000"/>
                </a:solidFill>
                <a:latin typeface="Times New Roman" panose="02020603050405020304" pitchFamily="18" charset="0"/>
                <a:ea typeface="宋体" panose="02010600030101010101" pitchFamily="2" charset="-122"/>
              </a:rPr>
              <a:t>Step 1:</a:t>
            </a:r>
            <a:r>
              <a:rPr lang="en-US" altLang="zh-CN" dirty="0">
                <a:latin typeface="Times New Roman" panose="02020603050405020304" pitchFamily="18" charset="0"/>
                <a:ea typeface="宋体" panose="02010600030101010101" pitchFamily="2" charset="-122"/>
              </a:rPr>
              <a:t> client sends TCP SYN segment to server with initial seq number, but no data</a:t>
            </a:r>
            <a:endParaRPr lang="en-US" altLang="zh-CN" dirty="0">
              <a:latin typeface="Times New Roman" panose="02020603050405020304" pitchFamily="18" charset="0"/>
              <a:ea typeface="宋体" panose="02010600030101010101" pitchFamily="2" charset="-122"/>
            </a:endParaRPr>
          </a:p>
          <a:p>
            <a:pPr eaLnBrk="1" hangingPunct="1">
              <a:spcBef>
                <a:spcPct val="20000"/>
              </a:spcBef>
              <a:spcAft>
                <a:spcPct val="20000"/>
              </a:spcAft>
              <a:buNone/>
            </a:pPr>
            <a:r>
              <a:rPr lang="en-US" altLang="zh-CN" u="sng" dirty="0">
                <a:solidFill>
                  <a:srgbClr val="FF0000"/>
                </a:solidFill>
                <a:latin typeface="Times New Roman" panose="02020603050405020304" pitchFamily="18" charset="0"/>
                <a:ea typeface="宋体" panose="02010600030101010101" pitchFamily="2" charset="-122"/>
              </a:rPr>
              <a:t> Step 2:</a:t>
            </a:r>
            <a:r>
              <a:rPr lang="en-US" altLang="zh-CN" dirty="0">
                <a:latin typeface="Times New Roman" panose="02020603050405020304" pitchFamily="18" charset="0"/>
                <a:ea typeface="宋体" panose="02010600030101010101" pitchFamily="2" charset="-122"/>
              </a:rPr>
              <a:t> server receives SYN, replies with SYN/ACK segment</a:t>
            </a:r>
            <a:endParaRPr lang="en-US" altLang="zh-CN" dirty="0">
              <a:latin typeface="Times New Roman" panose="02020603050405020304" pitchFamily="18" charset="0"/>
              <a:ea typeface="宋体" panose="02010600030101010101" pitchFamily="2" charset="-122"/>
            </a:endParaRPr>
          </a:p>
          <a:p>
            <a:pPr lvl="1" eaLnBrk="1" hangingPunct="1">
              <a:buBlip>
                <a:blip r:embed="rId4"/>
              </a:buBlip>
            </a:pPr>
            <a:r>
              <a:rPr lang="en-US" altLang="zh-CN" sz="2400" dirty="0">
                <a:latin typeface="Times New Roman" panose="02020603050405020304" pitchFamily="18" charset="0"/>
                <a:ea typeface="宋体" panose="02010600030101010101" pitchFamily="2" charset="-122"/>
              </a:rPr>
              <a:t> server allocates buffers </a:t>
            </a:r>
            <a:endParaRPr lang="en-US" altLang="zh-CN" sz="2400" dirty="0">
              <a:latin typeface="Times New Roman" panose="02020603050405020304" pitchFamily="18" charset="0"/>
              <a:ea typeface="宋体" panose="02010600030101010101" pitchFamily="2" charset="-122"/>
            </a:endParaRPr>
          </a:p>
          <a:p>
            <a:pPr lvl="1" eaLnBrk="1" hangingPunct="1">
              <a:buBlip>
                <a:blip r:embed="rId4"/>
              </a:buBlip>
            </a:pPr>
            <a:r>
              <a:rPr lang="en-US" altLang="zh-CN" sz="2400" dirty="0">
                <a:latin typeface="Times New Roman" panose="02020603050405020304" pitchFamily="18" charset="0"/>
                <a:ea typeface="宋体" panose="02010600030101010101" pitchFamily="2" charset="-122"/>
              </a:rPr>
              <a:t> specifies server initial seq. no.</a:t>
            </a:r>
            <a:endParaRPr lang="en-US" altLang="zh-CN" sz="2400" dirty="0">
              <a:latin typeface="Times New Roman" panose="02020603050405020304" pitchFamily="18" charset="0"/>
              <a:ea typeface="宋体" panose="02010600030101010101" pitchFamily="2" charset="-122"/>
            </a:endParaRPr>
          </a:p>
          <a:p>
            <a:pPr eaLnBrk="1" hangingPunct="1">
              <a:spcBef>
                <a:spcPct val="20000"/>
              </a:spcBef>
              <a:spcAft>
                <a:spcPct val="20000"/>
              </a:spcAft>
              <a:buNone/>
            </a:pPr>
            <a:r>
              <a:rPr lang="en-US" altLang="zh-CN" u="sng" dirty="0">
                <a:solidFill>
                  <a:srgbClr val="FF0000"/>
                </a:solidFill>
                <a:latin typeface="Times New Roman" panose="02020603050405020304" pitchFamily="18" charset="0"/>
                <a:ea typeface="宋体" panose="02010600030101010101" pitchFamily="2" charset="-122"/>
              </a:rPr>
              <a:t>Step 3:</a:t>
            </a:r>
            <a:r>
              <a:rPr lang="en-US" altLang="zh-CN" dirty="0">
                <a:latin typeface="Times New Roman" panose="02020603050405020304" pitchFamily="18" charset="0"/>
                <a:ea typeface="宋体" panose="02010600030101010101" pitchFamily="2" charset="-122"/>
              </a:rPr>
              <a:t> client receives SYN/ACK, replies with ACK segment, which may contain data</a:t>
            </a:r>
            <a:endParaRPr lang="en-US" altLang="zh-CN" dirty="0">
              <a:latin typeface="Times New Roman" panose="02020603050405020304" pitchFamily="18" charset="0"/>
              <a:ea typeface="宋体" panose="02010600030101010101" pitchFamily="2" charset="-122"/>
            </a:endParaRPr>
          </a:p>
        </p:txBody>
      </p:sp>
      <p:graphicFrame>
        <p:nvGraphicFramePr>
          <p:cNvPr id="81930" name="Object 13"/>
          <p:cNvGraphicFramePr>
            <a:graphicFrameLocks noChangeAspect="1"/>
          </p:cNvGraphicFramePr>
          <p:nvPr>
            <p:ph sz="half" idx="2"/>
          </p:nvPr>
        </p:nvGraphicFramePr>
        <p:xfrm>
          <a:off x="2605088" y="5226050"/>
          <a:ext cx="773112" cy="642938"/>
        </p:xfrm>
        <a:graphic>
          <a:graphicData uri="http://schemas.openxmlformats.org/presentationml/2006/ole">
            <mc:AlternateContent xmlns:mc="http://schemas.openxmlformats.org/markup-compatibility/2006">
              <mc:Choice xmlns:v="urn:schemas-microsoft-com:vml" Requires="v">
                <p:oleObj spid="_x0000_s3083" name="" r:id="rId5" imgW="1307465" imgH="1083945" progId="MS_ClipArt_Gallery.2">
                  <p:embed/>
                </p:oleObj>
              </mc:Choice>
              <mc:Fallback>
                <p:oleObj name="" r:id="rId5" imgW="1307465" imgH="1083945" progId="MS_ClipArt_Gallery.2">
                  <p:embed/>
                  <p:pic>
                    <p:nvPicPr>
                      <p:cNvPr id="0" name="图片 3082"/>
                      <p:cNvPicPr/>
                      <p:nvPr/>
                    </p:nvPicPr>
                    <p:blipFill>
                      <a:blip r:embed="rId2"/>
                      <a:srcRect/>
                      <a:stretch>
                        <a:fillRect/>
                      </a:stretch>
                    </p:blipFill>
                    <p:spPr>
                      <a:xfrm>
                        <a:off x="2605088" y="5226050"/>
                        <a:ext cx="773112" cy="642938"/>
                      </a:xfrm>
                      <a:prstGeom prst="rect">
                        <a:avLst/>
                      </a:prstGeom>
                      <a:noFill/>
                      <a:ln w="38100">
                        <a:miter/>
                      </a:ln>
                    </p:spPr>
                  </p:pic>
                </p:oleObj>
              </mc:Fallback>
            </mc:AlternateContent>
          </a:graphicData>
        </a:graphic>
      </p:graphicFrame>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sz="half" idx="1"/>
          </p:nvPr>
        </p:nvSpPr>
        <p:spPr/>
        <p:txBody>
          <a:bodyPr/>
          <a:p>
            <a:endParaRPr lang="zh-CN" altLang="en-US"/>
          </a:p>
        </p:txBody>
      </p:sp>
      <p:sp>
        <p:nvSpPr>
          <p:cNvPr id="4" name="内容占位符 3"/>
          <p:cNvSpPr>
            <a:spLocks noGrp="1"/>
          </p:cNvSpPr>
          <p:nvPr>
            <p:ph sz="half" idx="2"/>
          </p:nvPr>
        </p:nvSpPr>
        <p:spPr/>
        <p:txBody>
          <a:bodyPr/>
          <a:p>
            <a:endParaRPr lang="zh-CN" altLang="en-US"/>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D17D57A2-B8B6-445D-BF3C-DE260A35DC69}" type="datetime4">
              <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pic>
        <p:nvPicPr>
          <p:cNvPr id="100" name="图片 99"/>
          <p:cNvPicPr/>
          <p:nvPr/>
        </p:nvPicPr>
        <p:blipFill>
          <a:blip r:embed="rId1"/>
          <a:stretch>
            <a:fillRect/>
          </a:stretch>
        </p:blipFill>
        <p:spPr>
          <a:xfrm>
            <a:off x="1533525" y="95885"/>
            <a:ext cx="5521960" cy="6619240"/>
          </a:xfrm>
          <a:prstGeom prst="rect">
            <a:avLst/>
          </a:prstGeom>
          <a:noFill/>
          <a:ln w="9525">
            <a:noFill/>
          </a:ln>
        </p:spPr>
      </p:pic>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日期占位符 3"/>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FFD1BFA7-B3CA-4FEA-A4C1-8751BAC15E81}" type="datetime4">
              <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5" name="页脚占位符 4"/>
          <p:cNvSpPr txBox="1">
            <a:spLocks noGrp="1"/>
          </p:cNvSpPr>
          <p:nvPr>
            <p:ph type="ftr" sz="quarter" idx="11"/>
          </p:nvPr>
        </p:nvSpPr>
        <p:spPr bwMode="auto"/>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The Transport Layer</a:t>
            </a: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25604" name="灯片编号占位符 5"/>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r" eaLnBrk="1" hangingPunct="1"/>
            <a:fld id="{9A0DB2DC-4C9A-4742-B13C-FB6460FD3503}" type="slidenum">
              <a:rPr lang="zh-CN" altLang="en-US" sz="1400" dirty="0">
                <a:latin typeface="Times New Roman" panose="02020603050405020304" pitchFamily="18" charset="0"/>
                <a:ea typeface="宋体" panose="02010600030101010101" pitchFamily="2" charset="-122"/>
              </a:rPr>
            </a:fld>
            <a:endParaRPr lang="zh-CN" altLang="en-US" sz="1400" dirty="0">
              <a:latin typeface="Times New Roman" panose="02020603050405020304" pitchFamily="18" charset="0"/>
              <a:ea typeface="宋体" panose="02010600030101010101" pitchFamily="2" charset="-122"/>
            </a:endParaRPr>
          </a:p>
        </p:txBody>
      </p:sp>
      <p:sp>
        <p:nvSpPr>
          <p:cNvPr id="25605" name="Rectangle 2"/>
          <p:cNvSpPr>
            <a:spLocks noGrp="1"/>
          </p:cNvSpPr>
          <p:nvPr>
            <p:ph type="title"/>
          </p:nvPr>
        </p:nvSpPr>
        <p:spPr>
          <a:solidFill>
            <a:schemeClr val="hlink">
              <a:alpha val="100000"/>
            </a:schemeClr>
          </a:solidFill>
        </p:spPr>
        <p:txBody>
          <a:bodyPr vert="horz" wrap="square" lIns="91440" tIns="45720" rIns="91440" bIns="45720" anchor="ctr" anchorCtr="0"/>
          <a:p>
            <a:pPr eaLnBrk="1" hangingPunct="1"/>
            <a:r>
              <a:rPr lang="en-US" altLang="zh-CN" b="1" dirty="0">
                <a:solidFill>
                  <a:schemeClr val="tx1"/>
                </a:solidFill>
                <a:ea typeface="宋体" panose="02010600030101010101" pitchFamily="2" charset="-122"/>
              </a:rPr>
              <a:t>Transport Layer vs. N</a:t>
            </a:r>
            <a:r>
              <a:rPr lang="en-US" altLang="en-US" b="1" dirty="0">
                <a:solidFill>
                  <a:schemeClr val="tx1"/>
                </a:solidFill>
                <a:ea typeface="宋体" panose="02010600030101010101" pitchFamily="2" charset="-122"/>
              </a:rPr>
              <a:t>etwork </a:t>
            </a:r>
            <a:r>
              <a:rPr lang="en-US" altLang="zh-CN" b="1" dirty="0">
                <a:solidFill>
                  <a:schemeClr val="tx1"/>
                </a:solidFill>
                <a:ea typeface="宋体" panose="02010600030101010101" pitchFamily="2" charset="-122"/>
              </a:rPr>
              <a:t>L</a:t>
            </a:r>
            <a:r>
              <a:rPr lang="en-US" altLang="en-US" b="1" dirty="0">
                <a:solidFill>
                  <a:schemeClr val="tx1"/>
                </a:solidFill>
                <a:ea typeface="宋体" panose="02010600030101010101" pitchFamily="2" charset="-122"/>
              </a:rPr>
              <a:t>ayer </a:t>
            </a:r>
            <a:endParaRPr lang="zh-CN" altLang="en-US" b="1" dirty="0">
              <a:solidFill>
                <a:schemeClr val="tx1"/>
              </a:solidFill>
              <a:ea typeface="宋体" panose="02010600030101010101" pitchFamily="2" charset="-122"/>
            </a:endParaRPr>
          </a:p>
        </p:txBody>
      </p:sp>
      <p:sp>
        <p:nvSpPr>
          <p:cNvPr id="88067" name="Rectangle 3"/>
          <p:cNvSpPr>
            <a:spLocks noGrp="1" noChangeArrowheads="1"/>
          </p:cNvSpPr>
          <p:nvPr>
            <p:ph idx="1"/>
          </p:nvPr>
        </p:nvSpPr>
        <p:spPr>
          <a:xfrm>
            <a:off x="327025" y="1474788"/>
            <a:ext cx="8655050" cy="4413250"/>
          </a:xfrm>
        </p:spPr>
        <p:txBody>
          <a:bodyPr vert="horz" wrap="square" lIns="91440" tIns="45720" rIns="91440" bIns="45720" numCol="1" anchor="t" anchorCtr="0" compatLnSpc="1"/>
          <a:lstStyle/>
          <a:p>
            <a:pPr marL="609600" marR="0" lvl="0" indent="-609600" algn="l" defTabSz="914400" rtl="0" eaLnBrk="1" fontAlgn="base" latinLnBrk="0" hangingPunct="1">
              <a:lnSpc>
                <a:spcPct val="110000"/>
              </a:lnSpc>
              <a:spcBef>
                <a:spcPct val="20000"/>
              </a:spcBef>
              <a:spcAft>
                <a:spcPct val="20000"/>
              </a:spcAft>
              <a:buClr>
                <a:schemeClr val="accent2"/>
              </a:buClr>
              <a:buSzTx/>
              <a:buFont typeface="Wingdings" panose="05000000000000000000" pitchFamily="2" charset="2"/>
              <a:buChar char="n"/>
              <a:defRPr/>
            </a:pPr>
            <a:r>
              <a:rPr kumimoji="1" lang="en-GB" altLang="zh-CN" sz="32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mn-lt"/>
                <a:ea typeface="宋体" panose="02010600030101010101" pitchFamily="2" charset="-122"/>
                <a:cs typeface="+mn-cs"/>
              </a:rPr>
              <a:t>The </a:t>
            </a:r>
            <a:r>
              <a:rPr kumimoji="1" lang="en-GB" altLang="zh-CN" sz="3200" b="1" i="0" u="none" strike="noStrike" kern="1200" cap="none" spc="0" normalizeH="0" baseline="0" noProof="0" dirty="0">
                <a:ln>
                  <a:noFill/>
                </a:ln>
                <a:solidFill>
                  <a:srgbClr val="FF3300"/>
                </a:solidFill>
                <a:effectLst>
                  <a:outerShdw blurRad="38100" dist="38100" dir="2700000" algn="tl">
                    <a:srgbClr val="C0C0C0"/>
                  </a:outerShdw>
                </a:effectLst>
                <a:uLnTx/>
                <a:uFillTx/>
                <a:latin typeface="+mn-lt"/>
                <a:ea typeface="宋体" panose="02010600030101010101" pitchFamily="2" charset="-122"/>
                <a:cs typeface="+mn-cs"/>
              </a:rPr>
              <a:t>network layer</a:t>
            </a:r>
            <a:r>
              <a:rPr kumimoji="1" lang="en-GB" altLang="zh-CN" sz="32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mn-lt"/>
                <a:ea typeface="宋体" panose="02010600030101010101" pitchFamily="2" charset="-122"/>
                <a:cs typeface="+mn-cs"/>
              </a:rPr>
              <a:t> provides communication between two (end-to-end) hosts.</a:t>
            </a:r>
            <a:endParaRPr kumimoji="1" lang="en-GB" altLang="zh-CN" sz="32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mn-lt"/>
              <a:ea typeface="宋体" panose="02010600030101010101" pitchFamily="2" charset="-122"/>
              <a:cs typeface="+mn-cs"/>
            </a:endParaRPr>
          </a:p>
          <a:p>
            <a:pPr marL="609600" marR="0" lvl="0" indent="-609600" algn="l" defTabSz="914400" rtl="0" eaLnBrk="1" fontAlgn="base" latinLnBrk="0" hangingPunct="1">
              <a:lnSpc>
                <a:spcPct val="110000"/>
              </a:lnSpc>
              <a:spcBef>
                <a:spcPct val="20000"/>
              </a:spcBef>
              <a:spcAft>
                <a:spcPct val="20000"/>
              </a:spcAft>
              <a:buClr>
                <a:schemeClr val="accent2"/>
              </a:buClr>
              <a:buSzTx/>
              <a:buFont typeface="Wingdings" panose="05000000000000000000" pitchFamily="2" charset="2"/>
              <a:buChar char="n"/>
              <a:defRPr/>
            </a:pPr>
            <a:r>
              <a:rPr kumimoji="1" lang="en-US" altLang="zh-CN" sz="32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mn-lt"/>
                <a:ea typeface="宋体" panose="02010600030101010101" pitchFamily="2" charset="-122"/>
                <a:cs typeface="+mn-cs"/>
              </a:rPr>
              <a:t>The </a:t>
            </a:r>
            <a:r>
              <a:rPr kumimoji="1" lang="en-US" altLang="zh-CN" sz="3200" b="1" i="0" u="none" strike="noStrike" kern="1200" cap="none" spc="0" normalizeH="0" baseline="0" noProof="0" dirty="0">
                <a:ln>
                  <a:noFill/>
                </a:ln>
                <a:solidFill>
                  <a:srgbClr val="FF3300"/>
                </a:solidFill>
                <a:effectLst>
                  <a:outerShdw blurRad="38100" dist="38100" dir="2700000" algn="tl">
                    <a:srgbClr val="C0C0C0"/>
                  </a:outerShdw>
                </a:effectLst>
                <a:uLnTx/>
                <a:uFillTx/>
                <a:latin typeface="+mn-lt"/>
                <a:ea typeface="宋体" panose="02010600030101010101" pitchFamily="2" charset="-122"/>
                <a:cs typeface="+mn-cs"/>
              </a:rPr>
              <a:t>transport layer</a:t>
            </a:r>
            <a:r>
              <a:rPr kumimoji="1" lang="en-US" altLang="zh-CN" sz="32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mn-lt"/>
                <a:ea typeface="宋体" panose="02010600030101010101" pitchFamily="2" charset="-122"/>
                <a:cs typeface="+mn-cs"/>
              </a:rPr>
              <a:t> provides communication  between two processes</a:t>
            </a:r>
            <a:r>
              <a:rPr kumimoji="1" lang="zh-CN" altLang="en-US" sz="32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mn-lt"/>
                <a:ea typeface="宋体" panose="02010600030101010101" pitchFamily="2" charset="-122"/>
                <a:cs typeface="+mn-cs"/>
              </a:rPr>
              <a:t>（进程）</a:t>
            </a:r>
            <a:r>
              <a:rPr kumimoji="1" lang="en-US" altLang="zh-CN" sz="32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mn-lt"/>
                <a:ea typeface="宋体" panose="02010600030101010101" pitchFamily="2" charset="-122"/>
                <a:cs typeface="+mn-cs"/>
              </a:rPr>
              <a:t> running on different hosts.</a:t>
            </a:r>
            <a:endParaRPr kumimoji="1" lang="en-GB" altLang="zh-CN" sz="32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mn-lt"/>
              <a:ea typeface="宋体" panose="02010600030101010101" pitchFamily="2" charset="-122"/>
              <a:cs typeface="+mn-cs"/>
            </a:endParaRP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 name="日期占位符 3"/>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FBAF1856-6F8D-41D9-BC6C-C3F64A03A417}" type="datetime4">
              <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17" name="页脚占位符 4"/>
          <p:cNvSpPr txBox="1">
            <a:spLocks noGrp="1"/>
          </p:cNvSpPr>
          <p:nvPr>
            <p:ph type="ftr" sz="quarter" idx="11"/>
          </p:nvPr>
        </p:nvSpPr>
        <p:spPr bwMode="auto"/>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The Transport Layer</a:t>
            </a: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86020" name="灯片编号占位符 5"/>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20204" pitchFamily="34" charset="0"/>
                <a:ea typeface="+mn-ea"/>
                <a:cs typeface="+mn-cs"/>
              </a:defRPr>
            </a:lvl5pPr>
          </a:lstStyle>
          <a:p>
            <a:pPr lvl="0" algn="r" eaLnBrk="1" hangingPunct="1"/>
            <a:fld id="{9A0DB2DC-4C9A-4742-B13C-FB6460FD3503}" type="slidenum">
              <a:rPr lang="zh-CN" altLang="en-US" sz="1400" b="0" dirty="0">
                <a:latin typeface="Times New Roman" panose="02020603050405020304" pitchFamily="18" charset="0"/>
                <a:ea typeface="宋体" panose="02010600030101010101" pitchFamily="2" charset="-122"/>
              </a:rPr>
            </a:fld>
            <a:endParaRPr lang="zh-CN" altLang="en-US" sz="1400" b="0" dirty="0">
              <a:latin typeface="Times New Roman" panose="02020603050405020304" pitchFamily="18" charset="0"/>
              <a:ea typeface="宋体" panose="02010600030101010101" pitchFamily="2" charset="-122"/>
            </a:endParaRPr>
          </a:p>
        </p:txBody>
      </p:sp>
      <p:sp>
        <p:nvSpPr>
          <p:cNvPr id="86021" name="Rectangle 2"/>
          <p:cNvSpPr>
            <a:spLocks noGrp="1"/>
          </p:cNvSpPr>
          <p:nvPr>
            <p:ph idx="1"/>
          </p:nvPr>
        </p:nvSpPr>
        <p:spPr>
          <a:xfrm>
            <a:off x="461963" y="1560513"/>
            <a:ext cx="3894137" cy="4732337"/>
          </a:xfrm>
        </p:spPr>
        <p:txBody>
          <a:bodyPr vert="horz" wrap="square" lIns="91440" tIns="45720" rIns="91440" bIns="45720" anchor="t" anchorCtr="0"/>
          <a:p>
            <a:pPr eaLnBrk="1" hangingPunct="1">
              <a:spcAft>
                <a:spcPct val="20000"/>
              </a:spcAft>
              <a:buFontTx/>
              <a:buBlip>
                <a:blip r:embed="rId1"/>
              </a:buBlip>
            </a:pPr>
            <a:r>
              <a:rPr lang="en-US" altLang="zh-CN" sz="3200" b="1" dirty="0">
                <a:ea typeface="宋体" panose="02010600030101010101" pitchFamily="2" charset="-122"/>
              </a:rPr>
              <a:t>Connection release using a three/four-way handshake is not perfect, but okay in practice</a:t>
            </a:r>
            <a:r>
              <a:rPr lang="en-US" altLang="zh-CN" sz="2800" b="1" dirty="0">
                <a:ea typeface="宋体" panose="02010600030101010101" pitchFamily="2" charset="-122"/>
              </a:rPr>
              <a:t> </a:t>
            </a:r>
            <a:endParaRPr lang="zh-CN" altLang="en-US" sz="2800" b="1" dirty="0">
              <a:ea typeface="宋体" panose="02010600030101010101" pitchFamily="2" charset="-122"/>
            </a:endParaRPr>
          </a:p>
        </p:txBody>
      </p:sp>
      <p:sp>
        <p:nvSpPr>
          <p:cNvPr id="86022" name="Rectangle 3"/>
          <p:cNvSpPr>
            <a:spLocks noGrp="1"/>
          </p:cNvSpPr>
          <p:nvPr>
            <p:ph type="title"/>
          </p:nvPr>
        </p:nvSpPr>
        <p:spPr>
          <a:solidFill>
            <a:schemeClr val="hlink">
              <a:alpha val="100000"/>
            </a:schemeClr>
          </a:solidFill>
        </p:spPr>
        <p:txBody>
          <a:bodyPr vert="horz" wrap="square" lIns="91440" tIns="45720" rIns="91440" bIns="45720" anchor="ctr" anchorCtr="0"/>
          <a:p>
            <a:pPr algn="l" eaLnBrk="1" hangingPunct="1"/>
            <a:r>
              <a:rPr lang="en-US" altLang="zh-CN" sz="4000" b="1" dirty="0">
                <a:solidFill>
                  <a:schemeClr val="tx1"/>
                </a:solidFill>
                <a:ea typeface="宋体" panose="02010600030101010101" pitchFamily="2" charset="-122"/>
              </a:rPr>
              <a:t>Connection Release</a:t>
            </a:r>
            <a:r>
              <a:rPr lang="zh-CN" altLang="en-US" sz="4000" b="1" dirty="0">
                <a:solidFill>
                  <a:schemeClr val="tx1"/>
                </a:solidFill>
                <a:ea typeface="宋体" panose="02010600030101010101" pitchFamily="2" charset="-122"/>
              </a:rPr>
              <a:t>释放连接</a:t>
            </a:r>
            <a:endParaRPr lang="en-US" altLang="zh-CN" sz="4000" b="1" dirty="0">
              <a:solidFill>
                <a:schemeClr val="tx1"/>
              </a:solidFill>
              <a:ea typeface="宋体" panose="02010600030101010101" pitchFamily="2" charset="-122"/>
            </a:endParaRPr>
          </a:p>
        </p:txBody>
      </p:sp>
      <p:sp>
        <p:nvSpPr>
          <p:cNvPr id="86023" name="Rectangle 4"/>
          <p:cNvSpPr/>
          <p:nvPr/>
        </p:nvSpPr>
        <p:spPr>
          <a:xfrm>
            <a:off x="4356100" y="1519238"/>
            <a:ext cx="863600" cy="431800"/>
          </a:xfrm>
          <a:prstGeom prst="rect">
            <a:avLst/>
          </a:prstGeom>
          <a:solidFill>
            <a:schemeClr val="bg1"/>
          </a:solidFill>
          <a:ln w="9525">
            <a:noFill/>
          </a:ln>
        </p:spPr>
        <p:txBody>
          <a:bodyPr wrap="none" anchor="ctr" anchorCtr="0"/>
          <a:p>
            <a:pPr algn="ctr" eaLnBrk="1" hangingPunct="1"/>
            <a:r>
              <a:rPr lang="en-US" altLang="zh-CN" sz="3200" b="0" dirty="0">
                <a:solidFill>
                  <a:srgbClr val="FF3300"/>
                </a:solidFill>
                <a:latin typeface="Arial" panose="020B0604020202020204" pitchFamily="34" charset="0"/>
                <a:ea typeface="宋体" panose="02010600030101010101" pitchFamily="2" charset="-122"/>
              </a:rPr>
              <a:t>A</a:t>
            </a:r>
            <a:endParaRPr lang="en-US" altLang="zh-CN" sz="3200" b="0" dirty="0">
              <a:solidFill>
                <a:srgbClr val="FF3300"/>
              </a:solidFill>
              <a:latin typeface="Arial" panose="020B0604020202020204" pitchFamily="34" charset="0"/>
              <a:ea typeface="宋体" panose="02010600030101010101" pitchFamily="2" charset="-122"/>
            </a:endParaRPr>
          </a:p>
        </p:txBody>
      </p:sp>
      <p:sp>
        <p:nvSpPr>
          <p:cNvPr id="86024" name="Rectangle 5"/>
          <p:cNvSpPr/>
          <p:nvPr/>
        </p:nvSpPr>
        <p:spPr>
          <a:xfrm>
            <a:off x="7812088" y="1519238"/>
            <a:ext cx="792162" cy="431800"/>
          </a:xfrm>
          <a:prstGeom prst="rect">
            <a:avLst/>
          </a:prstGeom>
          <a:solidFill>
            <a:schemeClr val="bg1"/>
          </a:solidFill>
          <a:ln w="9525">
            <a:noFill/>
          </a:ln>
        </p:spPr>
        <p:txBody>
          <a:bodyPr wrap="none" anchor="ctr" anchorCtr="0"/>
          <a:p>
            <a:pPr algn="ctr" eaLnBrk="1" hangingPunct="1"/>
            <a:r>
              <a:rPr lang="en-US" altLang="zh-CN" sz="3200" b="0" dirty="0">
                <a:solidFill>
                  <a:srgbClr val="0033CC"/>
                </a:solidFill>
                <a:latin typeface="Arial" panose="020B0604020202020204" pitchFamily="34" charset="0"/>
                <a:ea typeface="宋体" panose="02010600030101010101" pitchFamily="2" charset="-122"/>
              </a:rPr>
              <a:t>B</a:t>
            </a:r>
            <a:endParaRPr lang="en-US" altLang="zh-CN" sz="3200" b="0" dirty="0">
              <a:solidFill>
                <a:srgbClr val="0033CC"/>
              </a:solidFill>
              <a:latin typeface="Arial" panose="020B0604020202020204" pitchFamily="34" charset="0"/>
              <a:ea typeface="宋体" panose="02010600030101010101" pitchFamily="2" charset="-122"/>
            </a:endParaRPr>
          </a:p>
        </p:txBody>
      </p:sp>
      <p:sp>
        <p:nvSpPr>
          <p:cNvPr id="86025" name="Rectangle 6"/>
          <p:cNvSpPr/>
          <p:nvPr/>
        </p:nvSpPr>
        <p:spPr>
          <a:xfrm>
            <a:off x="4643438" y="2024063"/>
            <a:ext cx="360362" cy="3887787"/>
          </a:xfrm>
          <a:prstGeom prst="rect">
            <a:avLst/>
          </a:prstGeom>
          <a:solidFill>
            <a:srgbClr val="FF3300"/>
          </a:solidFill>
          <a:ln w="9525" cap="flat" cmpd="sng">
            <a:solidFill>
              <a:srgbClr val="FF3300"/>
            </a:solidFill>
            <a:prstDash val="solid"/>
            <a:miter/>
            <a:headEnd type="none" w="med" len="med"/>
            <a:tailEnd type="none" w="med" len="med"/>
          </a:ln>
        </p:spPr>
        <p:txBody>
          <a:bodyPr wrap="none" anchor="ctr" anchorCtr="0"/>
          <a:p>
            <a:pPr eaLnBrk="1" hangingPunct="1"/>
            <a:endParaRPr lang="zh-CN" altLang="en-US" dirty="0">
              <a:latin typeface="Arial" panose="020B0604020202020204" pitchFamily="34" charset="0"/>
              <a:ea typeface="宋体" panose="02010600030101010101" pitchFamily="2" charset="-122"/>
            </a:endParaRPr>
          </a:p>
        </p:txBody>
      </p:sp>
      <p:sp>
        <p:nvSpPr>
          <p:cNvPr id="86026" name="Rectangle 7"/>
          <p:cNvSpPr/>
          <p:nvPr/>
        </p:nvSpPr>
        <p:spPr>
          <a:xfrm>
            <a:off x="8027988" y="2024063"/>
            <a:ext cx="360362" cy="3887787"/>
          </a:xfrm>
          <a:prstGeom prst="rect">
            <a:avLst/>
          </a:prstGeom>
          <a:solidFill>
            <a:srgbClr val="0033CC"/>
          </a:solidFill>
          <a:ln w="9525" cap="flat" cmpd="sng">
            <a:solidFill>
              <a:srgbClr val="0033CC"/>
            </a:solidFill>
            <a:prstDash val="solid"/>
            <a:miter/>
            <a:headEnd type="none" w="med" len="med"/>
            <a:tailEnd type="none" w="med" len="med"/>
          </a:ln>
        </p:spPr>
        <p:txBody>
          <a:bodyPr wrap="none" anchor="ctr" anchorCtr="0"/>
          <a:p>
            <a:pPr eaLnBrk="1" hangingPunct="1"/>
            <a:endParaRPr lang="zh-CN" altLang="en-US" dirty="0">
              <a:latin typeface="Arial" panose="020B0604020202020204" pitchFamily="34" charset="0"/>
              <a:ea typeface="宋体" panose="02010600030101010101" pitchFamily="2" charset="-122"/>
            </a:endParaRPr>
          </a:p>
        </p:txBody>
      </p:sp>
      <p:sp>
        <p:nvSpPr>
          <p:cNvPr id="176136" name="Line 8"/>
          <p:cNvSpPr/>
          <p:nvPr/>
        </p:nvSpPr>
        <p:spPr>
          <a:xfrm>
            <a:off x="5003800" y="2311400"/>
            <a:ext cx="3024188" cy="647700"/>
          </a:xfrm>
          <a:prstGeom prst="line">
            <a:avLst/>
          </a:prstGeom>
          <a:ln w="38100" cap="flat" cmpd="sng">
            <a:solidFill>
              <a:srgbClr val="FF3300"/>
            </a:solidFill>
            <a:prstDash val="solid"/>
            <a:headEnd type="none" w="med" len="med"/>
            <a:tailEnd type="triangle" w="med" len="med"/>
          </a:ln>
        </p:spPr>
      </p:sp>
      <p:sp>
        <p:nvSpPr>
          <p:cNvPr id="176137" name="Text Box 9"/>
          <p:cNvSpPr txBox="1"/>
          <p:nvPr/>
        </p:nvSpPr>
        <p:spPr>
          <a:xfrm>
            <a:off x="5580063" y="2097088"/>
            <a:ext cx="1558925" cy="396875"/>
          </a:xfrm>
          <a:prstGeom prst="rect">
            <a:avLst/>
          </a:prstGeom>
          <a:noFill/>
          <a:ln w="9525">
            <a:noFill/>
          </a:ln>
        </p:spPr>
        <p:txBody>
          <a:bodyPr wrap="none">
            <a:spAutoFit/>
          </a:bodyPr>
          <a:p>
            <a:pPr eaLnBrk="1" hangingPunct="1"/>
            <a:r>
              <a:rPr lang="en-US" altLang="zh-CN" sz="2000" dirty="0">
                <a:solidFill>
                  <a:srgbClr val="FF3300"/>
                </a:solidFill>
                <a:latin typeface="Arial" panose="020B0604020202020204" pitchFamily="34" charset="0"/>
                <a:ea typeface="宋体" panose="02010600030101010101" pitchFamily="2" charset="-122"/>
              </a:rPr>
              <a:t>FIN, SEQ=x</a:t>
            </a:r>
            <a:endParaRPr lang="en-US" altLang="zh-CN" sz="2000" dirty="0">
              <a:solidFill>
                <a:srgbClr val="FF3300"/>
              </a:solidFill>
              <a:latin typeface="Arial" panose="020B0604020202020204" pitchFamily="34" charset="0"/>
              <a:ea typeface="宋体" panose="02010600030101010101" pitchFamily="2" charset="-122"/>
            </a:endParaRPr>
          </a:p>
        </p:txBody>
      </p:sp>
      <p:sp>
        <p:nvSpPr>
          <p:cNvPr id="176138" name="Line 10"/>
          <p:cNvSpPr/>
          <p:nvPr/>
        </p:nvSpPr>
        <p:spPr>
          <a:xfrm flipH="1">
            <a:off x="5003800" y="3103563"/>
            <a:ext cx="3024188" cy="576262"/>
          </a:xfrm>
          <a:prstGeom prst="line">
            <a:avLst/>
          </a:prstGeom>
          <a:ln w="38100" cap="flat" cmpd="sng">
            <a:solidFill>
              <a:srgbClr val="0033CC"/>
            </a:solidFill>
            <a:prstDash val="solid"/>
            <a:headEnd type="none" w="med" len="med"/>
            <a:tailEnd type="triangle" w="med" len="med"/>
          </a:ln>
        </p:spPr>
      </p:sp>
      <p:sp>
        <p:nvSpPr>
          <p:cNvPr id="176139" name="Text Box 11"/>
          <p:cNvSpPr txBox="1"/>
          <p:nvPr/>
        </p:nvSpPr>
        <p:spPr>
          <a:xfrm>
            <a:off x="5795963" y="2995613"/>
            <a:ext cx="1314450" cy="396875"/>
          </a:xfrm>
          <a:prstGeom prst="rect">
            <a:avLst/>
          </a:prstGeom>
          <a:noFill/>
          <a:ln w="9525">
            <a:noFill/>
          </a:ln>
        </p:spPr>
        <p:txBody>
          <a:bodyPr wrap="none">
            <a:spAutoFit/>
          </a:bodyPr>
          <a:p>
            <a:pPr eaLnBrk="1" hangingPunct="1"/>
            <a:r>
              <a:rPr lang="en-US" altLang="zh-CN" sz="2000" dirty="0">
                <a:solidFill>
                  <a:srgbClr val="0033CC"/>
                </a:solidFill>
                <a:latin typeface="Arial" panose="020B0604020202020204" pitchFamily="34" charset="0"/>
                <a:ea typeface="宋体" panose="02010600030101010101" pitchFamily="2" charset="-122"/>
              </a:rPr>
              <a:t>ACK=x+1</a:t>
            </a:r>
            <a:endParaRPr lang="en-US" altLang="zh-CN" sz="2000" dirty="0">
              <a:solidFill>
                <a:srgbClr val="0033CC"/>
              </a:solidFill>
              <a:latin typeface="Arial" panose="020B0604020202020204" pitchFamily="34" charset="0"/>
              <a:ea typeface="宋体" panose="02010600030101010101" pitchFamily="2" charset="-122"/>
            </a:endParaRPr>
          </a:p>
        </p:txBody>
      </p:sp>
      <p:sp>
        <p:nvSpPr>
          <p:cNvPr id="176140" name="Line 12"/>
          <p:cNvSpPr/>
          <p:nvPr/>
        </p:nvSpPr>
        <p:spPr>
          <a:xfrm>
            <a:off x="5003800" y="4976813"/>
            <a:ext cx="3024188" cy="720725"/>
          </a:xfrm>
          <a:prstGeom prst="line">
            <a:avLst/>
          </a:prstGeom>
          <a:ln w="38100" cap="flat" cmpd="sng">
            <a:solidFill>
              <a:srgbClr val="FF3300"/>
            </a:solidFill>
            <a:prstDash val="solid"/>
            <a:headEnd type="none" w="med" len="med"/>
            <a:tailEnd type="triangle" w="med" len="med"/>
          </a:ln>
        </p:spPr>
      </p:sp>
      <p:sp>
        <p:nvSpPr>
          <p:cNvPr id="176141" name="Text Box 13"/>
          <p:cNvSpPr txBox="1"/>
          <p:nvPr/>
        </p:nvSpPr>
        <p:spPr>
          <a:xfrm>
            <a:off x="5653088" y="4760913"/>
            <a:ext cx="1314450" cy="396875"/>
          </a:xfrm>
          <a:prstGeom prst="rect">
            <a:avLst/>
          </a:prstGeom>
          <a:noFill/>
          <a:ln w="9525">
            <a:noFill/>
          </a:ln>
        </p:spPr>
        <p:txBody>
          <a:bodyPr wrap="none">
            <a:spAutoFit/>
          </a:bodyPr>
          <a:p>
            <a:pPr eaLnBrk="1" hangingPunct="1"/>
            <a:r>
              <a:rPr lang="en-US" altLang="zh-CN" sz="2000" dirty="0">
                <a:solidFill>
                  <a:srgbClr val="FF3300"/>
                </a:solidFill>
                <a:latin typeface="Arial" panose="020B0604020202020204" pitchFamily="34" charset="0"/>
                <a:ea typeface="宋体" panose="02010600030101010101" pitchFamily="2" charset="-122"/>
              </a:rPr>
              <a:t>ACK=y+1</a:t>
            </a:r>
            <a:endParaRPr lang="en-US" altLang="zh-CN" sz="2000" dirty="0">
              <a:solidFill>
                <a:srgbClr val="FF3300"/>
              </a:solidFill>
              <a:latin typeface="Arial" panose="020B0604020202020204" pitchFamily="34" charset="0"/>
              <a:ea typeface="宋体" panose="02010600030101010101" pitchFamily="2" charset="-122"/>
            </a:endParaRPr>
          </a:p>
        </p:txBody>
      </p:sp>
      <p:sp>
        <p:nvSpPr>
          <p:cNvPr id="176142" name="Line 14"/>
          <p:cNvSpPr/>
          <p:nvPr/>
        </p:nvSpPr>
        <p:spPr>
          <a:xfrm flipH="1">
            <a:off x="5003800" y="3968750"/>
            <a:ext cx="3024188" cy="576263"/>
          </a:xfrm>
          <a:prstGeom prst="line">
            <a:avLst/>
          </a:prstGeom>
          <a:ln w="38100" cap="flat" cmpd="sng">
            <a:solidFill>
              <a:srgbClr val="0033CC"/>
            </a:solidFill>
            <a:prstDash val="solid"/>
            <a:headEnd type="none" w="med" len="med"/>
            <a:tailEnd type="triangle" w="med" len="med"/>
          </a:ln>
        </p:spPr>
      </p:sp>
      <p:sp>
        <p:nvSpPr>
          <p:cNvPr id="176143" name="Text Box 15"/>
          <p:cNvSpPr txBox="1"/>
          <p:nvPr/>
        </p:nvSpPr>
        <p:spPr>
          <a:xfrm>
            <a:off x="5148263" y="3679825"/>
            <a:ext cx="2689225" cy="396875"/>
          </a:xfrm>
          <a:prstGeom prst="rect">
            <a:avLst/>
          </a:prstGeom>
          <a:noFill/>
          <a:ln w="9525">
            <a:noFill/>
          </a:ln>
        </p:spPr>
        <p:txBody>
          <a:bodyPr wrap="none">
            <a:spAutoFit/>
          </a:bodyPr>
          <a:p>
            <a:pPr eaLnBrk="1" hangingPunct="1"/>
            <a:r>
              <a:rPr lang="en-US" altLang="zh-CN" sz="2000" dirty="0">
                <a:solidFill>
                  <a:srgbClr val="0033CC"/>
                </a:solidFill>
                <a:latin typeface="Arial" panose="020B0604020202020204" pitchFamily="34" charset="0"/>
                <a:ea typeface="宋体" panose="02010600030101010101" pitchFamily="2" charset="-122"/>
              </a:rPr>
              <a:t>FIN,SEQ=y,ACK=x+1</a:t>
            </a:r>
            <a:endParaRPr lang="en-US" altLang="zh-CN" sz="2000" dirty="0">
              <a:solidFill>
                <a:srgbClr val="0033CC"/>
              </a:solidFill>
              <a:latin typeface="Arial" panose="020B0604020202020204" pitchFamily="34" charset="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76137"/>
                                        </p:tgtEl>
                                        <p:attrNameLst>
                                          <p:attrName>style.visibility</p:attrName>
                                        </p:attrNameLst>
                                      </p:cBhvr>
                                      <p:to>
                                        <p:strVal val="visible"/>
                                      </p:to>
                                    </p:set>
                                    <p:animEffect transition="in" filter="wipe(left)">
                                      <p:cBhvr>
                                        <p:cTn id="7" dur="500"/>
                                        <p:tgtEl>
                                          <p:spTgt spid="176137"/>
                                        </p:tgtEl>
                                      </p:cBhvr>
                                    </p:animEffect>
                                  </p:childTnLst>
                                </p:cTn>
                              </p:par>
                              <p:par>
                                <p:cTn id="8" presetID="22" presetClass="entr" presetSubtype="8" fill="hold" nodeType="withEffect">
                                  <p:stCondLst>
                                    <p:cond delay="0"/>
                                  </p:stCondLst>
                                  <p:childTnLst>
                                    <p:set>
                                      <p:cBhvr>
                                        <p:cTn id="9" dur="1" fill="hold">
                                          <p:stCondLst>
                                            <p:cond delay="0"/>
                                          </p:stCondLst>
                                        </p:cTn>
                                        <p:tgtEl>
                                          <p:spTgt spid="176136"/>
                                        </p:tgtEl>
                                        <p:attrNameLst>
                                          <p:attrName>style.visibility</p:attrName>
                                        </p:attrNameLst>
                                      </p:cBhvr>
                                      <p:to>
                                        <p:strVal val="visible"/>
                                      </p:to>
                                    </p:set>
                                    <p:animEffect transition="in" filter="wipe(left)">
                                      <p:cBhvr>
                                        <p:cTn id="10" dur="500"/>
                                        <p:tgtEl>
                                          <p:spTgt spid="176136"/>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2" fill="hold" grpId="0" nodeType="clickEffect">
                                  <p:stCondLst>
                                    <p:cond delay="0"/>
                                  </p:stCondLst>
                                  <p:childTnLst>
                                    <p:set>
                                      <p:cBhvr>
                                        <p:cTn id="14" dur="1" fill="hold">
                                          <p:stCondLst>
                                            <p:cond delay="0"/>
                                          </p:stCondLst>
                                        </p:cTn>
                                        <p:tgtEl>
                                          <p:spTgt spid="176139"/>
                                        </p:tgtEl>
                                        <p:attrNameLst>
                                          <p:attrName>style.visibility</p:attrName>
                                        </p:attrNameLst>
                                      </p:cBhvr>
                                      <p:to>
                                        <p:strVal val="visible"/>
                                      </p:to>
                                    </p:set>
                                    <p:animEffect transition="in" filter="wipe(right)">
                                      <p:cBhvr>
                                        <p:cTn id="15" dur="500"/>
                                        <p:tgtEl>
                                          <p:spTgt spid="176139"/>
                                        </p:tgtEl>
                                      </p:cBhvr>
                                    </p:animEffect>
                                  </p:childTnLst>
                                </p:cTn>
                              </p:par>
                              <p:par>
                                <p:cTn id="16" presetID="22" presetClass="entr" presetSubtype="2" fill="hold" nodeType="withEffect">
                                  <p:stCondLst>
                                    <p:cond delay="0"/>
                                  </p:stCondLst>
                                  <p:childTnLst>
                                    <p:set>
                                      <p:cBhvr>
                                        <p:cTn id="17" dur="1" fill="hold">
                                          <p:stCondLst>
                                            <p:cond delay="0"/>
                                          </p:stCondLst>
                                        </p:cTn>
                                        <p:tgtEl>
                                          <p:spTgt spid="176138"/>
                                        </p:tgtEl>
                                        <p:attrNameLst>
                                          <p:attrName>style.visibility</p:attrName>
                                        </p:attrNameLst>
                                      </p:cBhvr>
                                      <p:to>
                                        <p:strVal val="visible"/>
                                      </p:to>
                                    </p:set>
                                    <p:animEffect transition="in" filter="wipe(right)">
                                      <p:cBhvr>
                                        <p:cTn id="18" dur="500"/>
                                        <p:tgtEl>
                                          <p:spTgt spid="176138"/>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2" fill="hold" grpId="0" nodeType="clickEffect">
                                  <p:stCondLst>
                                    <p:cond delay="0"/>
                                  </p:stCondLst>
                                  <p:childTnLst>
                                    <p:set>
                                      <p:cBhvr>
                                        <p:cTn id="22" dur="1" fill="hold">
                                          <p:stCondLst>
                                            <p:cond delay="0"/>
                                          </p:stCondLst>
                                        </p:cTn>
                                        <p:tgtEl>
                                          <p:spTgt spid="176143"/>
                                        </p:tgtEl>
                                        <p:attrNameLst>
                                          <p:attrName>style.visibility</p:attrName>
                                        </p:attrNameLst>
                                      </p:cBhvr>
                                      <p:to>
                                        <p:strVal val="visible"/>
                                      </p:to>
                                    </p:set>
                                    <p:animEffect transition="in" filter="wipe(right)">
                                      <p:cBhvr>
                                        <p:cTn id="23" dur="500"/>
                                        <p:tgtEl>
                                          <p:spTgt spid="176143"/>
                                        </p:tgtEl>
                                      </p:cBhvr>
                                    </p:animEffect>
                                  </p:childTnLst>
                                </p:cTn>
                              </p:par>
                              <p:par>
                                <p:cTn id="24" presetID="22" presetClass="entr" presetSubtype="2" fill="hold" nodeType="withEffect">
                                  <p:stCondLst>
                                    <p:cond delay="0"/>
                                  </p:stCondLst>
                                  <p:childTnLst>
                                    <p:set>
                                      <p:cBhvr>
                                        <p:cTn id="25" dur="1" fill="hold">
                                          <p:stCondLst>
                                            <p:cond delay="0"/>
                                          </p:stCondLst>
                                        </p:cTn>
                                        <p:tgtEl>
                                          <p:spTgt spid="176142"/>
                                        </p:tgtEl>
                                        <p:attrNameLst>
                                          <p:attrName>style.visibility</p:attrName>
                                        </p:attrNameLst>
                                      </p:cBhvr>
                                      <p:to>
                                        <p:strVal val="visible"/>
                                      </p:to>
                                    </p:set>
                                    <p:animEffect transition="in" filter="wipe(right)">
                                      <p:cBhvr>
                                        <p:cTn id="26" dur="500"/>
                                        <p:tgtEl>
                                          <p:spTgt spid="176142"/>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176140"/>
                                        </p:tgtEl>
                                        <p:attrNameLst>
                                          <p:attrName>style.visibility</p:attrName>
                                        </p:attrNameLst>
                                      </p:cBhvr>
                                      <p:to>
                                        <p:strVal val="visible"/>
                                      </p:to>
                                    </p:set>
                                    <p:animEffect transition="in" filter="wipe(left)">
                                      <p:cBhvr>
                                        <p:cTn id="31" dur="500"/>
                                        <p:tgtEl>
                                          <p:spTgt spid="176140"/>
                                        </p:tgtEl>
                                      </p:cBhvr>
                                    </p:animEffect>
                                  </p:childTnLst>
                                </p:cTn>
                              </p:par>
                              <p:par>
                                <p:cTn id="32" presetID="22" presetClass="entr" presetSubtype="8" fill="hold" grpId="0" nodeType="withEffect">
                                  <p:stCondLst>
                                    <p:cond delay="0"/>
                                  </p:stCondLst>
                                  <p:childTnLst>
                                    <p:set>
                                      <p:cBhvr>
                                        <p:cTn id="33" dur="1" fill="hold">
                                          <p:stCondLst>
                                            <p:cond delay="0"/>
                                          </p:stCondLst>
                                        </p:cTn>
                                        <p:tgtEl>
                                          <p:spTgt spid="176141"/>
                                        </p:tgtEl>
                                        <p:attrNameLst>
                                          <p:attrName>style.visibility</p:attrName>
                                        </p:attrNameLst>
                                      </p:cBhvr>
                                      <p:to>
                                        <p:strVal val="visible"/>
                                      </p:to>
                                    </p:set>
                                    <p:animEffect transition="in" filter="wipe(left)">
                                      <p:cBhvr>
                                        <p:cTn id="34" dur="500"/>
                                        <p:tgtEl>
                                          <p:spTgt spid="1761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6137" grpId="0"/>
      <p:bldP spid="176139" grpId="0"/>
      <p:bldP spid="176141" grpId="0"/>
      <p:bldP spid="17614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D17D57A2-B8B6-445D-BF3C-DE260A35DC69}" type="datetime4">
              <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pic>
        <p:nvPicPr>
          <p:cNvPr id="101" name="图片 100"/>
          <p:cNvPicPr/>
          <p:nvPr/>
        </p:nvPicPr>
        <p:blipFill>
          <a:blip r:embed="rId1"/>
          <a:stretch>
            <a:fillRect/>
          </a:stretch>
        </p:blipFill>
        <p:spPr>
          <a:xfrm>
            <a:off x="1523365" y="53975"/>
            <a:ext cx="5803900" cy="6543675"/>
          </a:xfrm>
          <a:prstGeom prst="rect">
            <a:avLst/>
          </a:prstGeom>
          <a:noFill/>
          <a:ln w="9525">
            <a:noFill/>
          </a:ln>
        </p:spPr>
      </p:pic>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 name="日期占位符 4"/>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5CE79C16-C5F6-49D1-9E28-86CB307CD50F}" type="datetime4">
              <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13" name="页脚占位符 5"/>
          <p:cNvSpPr txBox="1">
            <a:spLocks noGrp="1"/>
          </p:cNvSpPr>
          <p:nvPr>
            <p:ph type="ftr" sz="quarter" idx="11"/>
          </p:nvPr>
        </p:nvSpPr>
        <p:spPr bwMode="auto"/>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The Transport Layer</a:t>
            </a: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96260" name="灯片编号占位符 6"/>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20204" pitchFamily="34" charset="0"/>
                <a:ea typeface="+mn-ea"/>
                <a:cs typeface="+mn-cs"/>
              </a:defRPr>
            </a:lvl5pPr>
          </a:lstStyle>
          <a:p>
            <a:pPr lvl="0" algn="r" eaLnBrk="1" hangingPunct="1"/>
            <a:fld id="{9A0DB2DC-4C9A-4742-B13C-FB6460FD3503}" type="slidenum">
              <a:rPr lang="zh-CN" altLang="en-US" sz="1400" b="0" dirty="0">
                <a:latin typeface="Times New Roman" panose="02020603050405020304" pitchFamily="18" charset="0"/>
                <a:ea typeface="宋体" panose="02010600030101010101" pitchFamily="2" charset="-122"/>
              </a:rPr>
            </a:fld>
            <a:endParaRPr lang="zh-CN" altLang="en-US" sz="1400" b="0" dirty="0">
              <a:latin typeface="Times New Roman" panose="02020603050405020304" pitchFamily="18" charset="0"/>
              <a:ea typeface="宋体" panose="02010600030101010101" pitchFamily="2" charset="-122"/>
            </a:endParaRPr>
          </a:p>
        </p:txBody>
      </p:sp>
      <p:sp>
        <p:nvSpPr>
          <p:cNvPr id="96261" name="Rectangle 2"/>
          <p:cNvSpPr>
            <a:spLocks noGrp="1"/>
          </p:cNvSpPr>
          <p:nvPr>
            <p:ph type="title"/>
          </p:nvPr>
        </p:nvSpPr>
        <p:spPr>
          <a:solidFill>
            <a:schemeClr val="hlink">
              <a:alpha val="100000"/>
            </a:schemeClr>
          </a:solidFill>
        </p:spPr>
        <p:txBody>
          <a:bodyPr vert="horz" wrap="square" lIns="91440" tIns="45720" rIns="91440" bIns="45720" anchor="ctr" anchorCtr="0"/>
          <a:p>
            <a:pPr eaLnBrk="1" hangingPunct="1"/>
            <a:r>
              <a:rPr lang="en-US" altLang="zh-CN" sz="4000" b="1" dirty="0">
                <a:solidFill>
                  <a:schemeClr val="tx1"/>
                </a:solidFill>
                <a:ea typeface="宋体" panose="02010600030101010101" pitchFamily="2" charset="-122"/>
              </a:rPr>
              <a:t>TCP Flow Control</a:t>
            </a:r>
            <a:endParaRPr lang="en-US" altLang="zh-CN" sz="4000" b="1" dirty="0">
              <a:solidFill>
                <a:schemeClr val="tx1"/>
              </a:solidFill>
              <a:ea typeface="宋体" panose="02010600030101010101" pitchFamily="2" charset="-122"/>
            </a:endParaRPr>
          </a:p>
        </p:txBody>
      </p:sp>
      <p:sp>
        <p:nvSpPr>
          <p:cNvPr id="96262" name="Rectangle 3"/>
          <p:cNvSpPr>
            <a:spLocks noGrp="1"/>
          </p:cNvSpPr>
          <p:nvPr>
            <p:ph sz="half" idx="1"/>
          </p:nvPr>
        </p:nvSpPr>
        <p:spPr>
          <a:xfrm>
            <a:off x="152400" y="1271588"/>
            <a:ext cx="4483100" cy="1573212"/>
          </a:xfrm>
        </p:spPr>
        <p:txBody>
          <a:bodyPr vert="horz" wrap="square" lIns="91440" tIns="45720" rIns="91440" bIns="45720" anchor="t" anchorCtr="0"/>
          <a:p>
            <a:pPr marL="0" indent="0" eaLnBrk="1" hangingPunct="1">
              <a:buClr>
                <a:schemeClr val="accent2"/>
              </a:buClr>
              <a:buSzTx/>
              <a:buFontTx/>
              <a:buNone/>
            </a:pPr>
            <a:r>
              <a:rPr lang="en-US" altLang="zh-CN" sz="3200" b="1" dirty="0">
                <a:ea typeface="宋体" panose="02010600030101010101" pitchFamily="2" charset="-122"/>
              </a:rPr>
              <a:t>The receive side of TCP connection has a receive buffer:</a:t>
            </a:r>
            <a:endParaRPr lang="en-US" altLang="zh-CN" sz="3200" b="1" dirty="0">
              <a:ea typeface="宋体" panose="02010600030101010101" pitchFamily="2" charset="-122"/>
            </a:endParaRPr>
          </a:p>
        </p:txBody>
      </p:sp>
      <p:pic>
        <p:nvPicPr>
          <p:cNvPr id="96263" name="Picture 5" descr="rcvwin"/>
          <p:cNvPicPr>
            <a:picLocks noChangeAspect="1"/>
          </p:cNvPicPr>
          <p:nvPr/>
        </p:nvPicPr>
        <p:blipFill>
          <a:blip r:embed="rId1"/>
          <a:stretch>
            <a:fillRect/>
          </a:stretch>
        </p:blipFill>
        <p:spPr>
          <a:xfrm>
            <a:off x="152400" y="2971800"/>
            <a:ext cx="4800600" cy="1752600"/>
          </a:xfrm>
          <a:prstGeom prst="rect">
            <a:avLst/>
          </a:prstGeom>
          <a:noFill/>
          <a:ln w="9525">
            <a:noFill/>
          </a:ln>
        </p:spPr>
      </p:pic>
      <p:sp>
        <p:nvSpPr>
          <p:cNvPr id="96264" name="Rectangle 6"/>
          <p:cNvSpPr/>
          <p:nvPr/>
        </p:nvSpPr>
        <p:spPr>
          <a:xfrm>
            <a:off x="152400" y="4724400"/>
            <a:ext cx="4346575" cy="1577975"/>
          </a:xfrm>
          <a:prstGeom prst="rect">
            <a:avLst/>
          </a:prstGeom>
          <a:noFill/>
          <a:ln w="9525">
            <a:noFill/>
          </a:ln>
        </p:spPr>
        <p:txBody>
          <a:bodyPr/>
          <a:lstStyle>
            <a:lvl1pPr marL="609600" indent="-609600" algn="l" rtl="0" eaLnBrk="0" fontAlgn="base" hangingPunct="0">
              <a:spcBef>
                <a:spcPct val="20000"/>
              </a:spcBef>
              <a:spcAft>
                <a:spcPct val="0"/>
              </a:spcAft>
              <a:buClr>
                <a:schemeClr val="accent2"/>
              </a:buClr>
              <a:buAutoNum type="alphaLcParenR"/>
              <a:defRPr sz="2400" b="0" kern="1200">
                <a:solidFill>
                  <a:schemeClr val="tx1"/>
                </a:solidFill>
                <a:latin typeface="+mn-lt"/>
                <a:ea typeface="+mn-ea"/>
                <a:cs typeface="+mn-cs"/>
              </a:defRPr>
            </a:lvl1pPr>
            <a:lvl2pPr marL="990600" indent="-533400" algn="l" rtl="0" eaLnBrk="0" fontAlgn="base" hangingPunct="0">
              <a:spcBef>
                <a:spcPct val="20000"/>
              </a:spcBef>
              <a:spcAft>
                <a:spcPct val="0"/>
              </a:spcAft>
              <a:buClr>
                <a:schemeClr val="accent2"/>
              </a:buClr>
              <a:buChar char="–"/>
              <a:defRPr sz="2000" kern="1200">
                <a:solidFill>
                  <a:schemeClr val="tx1"/>
                </a:solidFill>
                <a:latin typeface="+mn-lt"/>
                <a:ea typeface="+mn-ea"/>
                <a:cs typeface="+mn-cs"/>
              </a:defRPr>
            </a:lvl2pPr>
            <a:lvl3pPr marL="1371600" indent="-457200" algn="l" rtl="0" eaLnBrk="0" fontAlgn="base" hangingPunct="0">
              <a:spcBef>
                <a:spcPct val="20000"/>
              </a:spcBef>
              <a:spcAft>
                <a:spcPct val="0"/>
              </a:spcAft>
              <a:buClr>
                <a:schemeClr val="accent2"/>
              </a:buClr>
              <a:buChar char="•"/>
              <a:defRPr sz="2400" kern="1200">
                <a:solidFill>
                  <a:schemeClr val="tx1"/>
                </a:solidFill>
                <a:latin typeface="+mn-lt"/>
                <a:ea typeface="+mn-ea"/>
                <a:cs typeface="+mn-cs"/>
              </a:defRPr>
            </a:lvl3pPr>
            <a:lvl4pPr marL="1752600" indent="-381000" algn="l" rtl="0" eaLnBrk="0" fontAlgn="base" hangingPunct="0">
              <a:spcBef>
                <a:spcPct val="20000"/>
              </a:spcBef>
              <a:spcAft>
                <a:spcPct val="0"/>
              </a:spcAft>
              <a:buClr>
                <a:schemeClr val="accent2"/>
              </a:buClr>
              <a:buChar char="–"/>
              <a:defRPr sz="2000" kern="1200">
                <a:solidFill>
                  <a:schemeClr val="tx1"/>
                </a:solidFill>
                <a:latin typeface="+mn-lt"/>
                <a:ea typeface="+mn-ea"/>
                <a:cs typeface="+mn-cs"/>
              </a:defRPr>
            </a:lvl4pPr>
            <a:lvl5pPr marL="2209800" indent="-381000" algn="l" rtl="0" eaLnBrk="0" fontAlgn="base" hangingPunct="0">
              <a:spcBef>
                <a:spcPct val="20000"/>
              </a:spcBef>
              <a:spcAft>
                <a:spcPct val="0"/>
              </a:spcAft>
              <a:buClr>
                <a:schemeClr val="accent2"/>
              </a:buClr>
              <a:buChar char="»"/>
              <a:defRPr sz="2000" kern="1200">
                <a:solidFill>
                  <a:schemeClr val="tx1"/>
                </a:solidFill>
                <a:latin typeface="+mn-lt"/>
                <a:ea typeface="+mn-ea"/>
                <a:cs typeface="+mn-cs"/>
              </a:defRPr>
            </a:lvl5pPr>
          </a:lstStyle>
          <a:p>
            <a:pPr marL="0" lvl="0" indent="0" eaLnBrk="1" hangingPunct="1">
              <a:buFont typeface="Wingdings" panose="05000000000000000000" pitchFamily="2" charset="2"/>
              <a:buNone/>
            </a:pPr>
            <a:r>
              <a:rPr lang="en-US" altLang="zh-CN" sz="3200" b="1" dirty="0">
                <a:ea typeface="宋体" panose="02010600030101010101" pitchFamily="2" charset="-122"/>
              </a:rPr>
              <a:t>The application process may be slow at reading from the buffer</a:t>
            </a:r>
            <a:endParaRPr lang="en-US" altLang="zh-CN" sz="3200" b="1" dirty="0">
              <a:ea typeface="宋体" panose="02010600030101010101" pitchFamily="2" charset="-122"/>
            </a:endParaRPr>
          </a:p>
        </p:txBody>
      </p:sp>
      <p:sp>
        <p:nvSpPr>
          <p:cNvPr id="96265" name="Rectangle 8"/>
          <p:cNvSpPr/>
          <p:nvPr/>
        </p:nvSpPr>
        <p:spPr>
          <a:xfrm>
            <a:off x="5245100" y="1644650"/>
            <a:ext cx="3594100" cy="2540000"/>
          </a:xfrm>
          <a:prstGeom prst="rect">
            <a:avLst/>
          </a:prstGeom>
          <a:solidFill>
            <a:srgbClr val="FFFFFF"/>
          </a:solidFill>
          <a:ln w="28575" cap="flat" cmpd="sng">
            <a:solidFill>
              <a:srgbClr val="FF0000"/>
            </a:solidFill>
            <a:prstDash val="solid"/>
            <a:miter/>
            <a:headEnd type="none" w="med" len="med"/>
            <a:tailEnd type="none" w="med" len="med"/>
          </a:ln>
        </p:spPr>
        <p:txBody>
          <a:bodyPr wrap="none" anchor="ctr" anchorCtr="0"/>
          <a:p>
            <a:pPr eaLnBrk="1" hangingPunct="1"/>
            <a:endParaRPr lang="zh-CN" altLang="en-US" dirty="0">
              <a:latin typeface="Arial" panose="020B0604020202020204" pitchFamily="34" charset="0"/>
              <a:ea typeface="宋体" panose="02010600030101010101" pitchFamily="2" charset="-122"/>
            </a:endParaRPr>
          </a:p>
        </p:txBody>
      </p:sp>
      <p:sp>
        <p:nvSpPr>
          <p:cNvPr id="96266" name="Text Box 9"/>
          <p:cNvSpPr txBox="1"/>
          <p:nvPr/>
        </p:nvSpPr>
        <p:spPr>
          <a:xfrm>
            <a:off x="5345113" y="1773238"/>
            <a:ext cx="3376612" cy="2227262"/>
          </a:xfrm>
          <a:prstGeom prst="rect">
            <a:avLst/>
          </a:prstGeom>
          <a:noFill/>
          <a:ln w="9525">
            <a:noFill/>
          </a:ln>
        </p:spPr>
        <p:txBody>
          <a:bodyPr>
            <a:spAutoFit/>
          </a:bodyPr>
          <a:p>
            <a:r>
              <a:rPr lang="en-US" altLang="zh-CN" b="0" dirty="0">
                <a:latin typeface="Comic Sans MS" panose="030F0702030302020204" pitchFamily="66" charset="0"/>
                <a:ea typeface="宋体" panose="02010600030101010101" pitchFamily="2" charset="-122"/>
              </a:rPr>
              <a:t>sender won’t overflow receiver’s buffer by transmitting too much, too fast</a:t>
            </a:r>
            <a:endParaRPr lang="en-US" altLang="zh-CN" b="0" dirty="0">
              <a:latin typeface="Times New Roman" panose="02020603050405020304" pitchFamily="18" charset="0"/>
              <a:ea typeface="宋体" panose="02010600030101010101" pitchFamily="2" charset="-122"/>
            </a:endParaRPr>
          </a:p>
        </p:txBody>
      </p:sp>
      <p:grpSp>
        <p:nvGrpSpPr>
          <p:cNvPr id="96267" name="Group 10"/>
          <p:cNvGrpSpPr/>
          <p:nvPr/>
        </p:nvGrpSpPr>
        <p:grpSpPr>
          <a:xfrm>
            <a:off x="5319713" y="1398588"/>
            <a:ext cx="2225675" cy="519112"/>
            <a:chOff x="3448" y="269"/>
            <a:chExt cx="1193" cy="382"/>
          </a:xfrm>
        </p:grpSpPr>
        <p:sp>
          <p:nvSpPr>
            <p:cNvPr id="96269" name="Rectangle 11"/>
            <p:cNvSpPr/>
            <p:nvPr/>
          </p:nvSpPr>
          <p:spPr>
            <a:xfrm>
              <a:off x="3486" y="330"/>
              <a:ext cx="1134" cy="222"/>
            </a:xfrm>
            <a:prstGeom prst="rect">
              <a:avLst/>
            </a:prstGeom>
            <a:solidFill>
              <a:schemeClr val="bg1"/>
            </a:solidFill>
            <a:ln w="9525">
              <a:noFill/>
            </a:ln>
          </p:spPr>
          <p:txBody>
            <a:bodyPr wrap="none" anchor="ctr" anchorCtr="0"/>
            <a:p>
              <a:pPr eaLnBrk="1" hangingPunct="1"/>
              <a:endParaRPr lang="zh-CN" altLang="en-US" dirty="0">
                <a:latin typeface="Arial" panose="020B0604020202020204" pitchFamily="34" charset="0"/>
                <a:ea typeface="宋体" panose="02010600030101010101" pitchFamily="2" charset="-122"/>
              </a:endParaRPr>
            </a:p>
          </p:txBody>
        </p:sp>
        <p:sp>
          <p:nvSpPr>
            <p:cNvPr id="96270" name="Text Box 12"/>
            <p:cNvSpPr txBox="1"/>
            <p:nvPr/>
          </p:nvSpPr>
          <p:spPr>
            <a:xfrm>
              <a:off x="3448" y="269"/>
              <a:ext cx="1193" cy="382"/>
            </a:xfrm>
            <a:prstGeom prst="rect">
              <a:avLst/>
            </a:prstGeom>
            <a:noFill/>
            <a:ln w="9525">
              <a:noFill/>
            </a:ln>
          </p:spPr>
          <p:txBody>
            <a:bodyPr wrap="none">
              <a:spAutoFit/>
            </a:bodyPr>
            <a:p>
              <a:pPr algn="ctr"/>
              <a:r>
                <a:rPr lang="en-US" altLang="zh-CN" dirty="0">
                  <a:solidFill>
                    <a:srgbClr val="FF0000"/>
                  </a:solidFill>
                  <a:latin typeface="Comic Sans MS" panose="030F0702030302020204" pitchFamily="66" charset="0"/>
                  <a:ea typeface="宋体" panose="02010600030101010101" pitchFamily="2" charset="-122"/>
                </a:rPr>
                <a:t>flow control</a:t>
              </a:r>
              <a:endParaRPr lang="en-US" altLang="zh-CN" dirty="0">
                <a:latin typeface="Times New Roman" panose="02020603050405020304" pitchFamily="18" charset="0"/>
                <a:ea typeface="宋体" panose="02010600030101010101" pitchFamily="2" charset="-122"/>
              </a:endParaRPr>
            </a:p>
          </p:txBody>
        </p:sp>
      </p:grpSp>
      <p:sp>
        <p:nvSpPr>
          <p:cNvPr id="96268" name="Rectangle 4"/>
          <p:cNvSpPr>
            <a:spLocks noGrp="1"/>
          </p:cNvSpPr>
          <p:nvPr>
            <p:ph sz="half" idx="2"/>
          </p:nvPr>
        </p:nvSpPr>
        <p:spPr>
          <a:xfrm>
            <a:off x="4635500" y="4302125"/>
            <a:ext cx="4508500" cy="2138363"/>
          </a:xfrm>
        </p:spPr>
        <p:txBody>
          <a:bodyPr vert="horz" wrap="square" lIns="91440" tIns="45720" rIns="91440" bIns="45720" anchor="t" anchorCtr="0"/>
          <a:p>
            <a:pPr marL="0" indent="0" eaLnBrk="1" hangingPunct="1">
              <a:buClr>
                <a:schemeClr val="accent2"/>
              </a:buClr>
              <a:buSzTx/>
              <a:buFontTx/>
              <a:buNone/>
            </a:pPr>
            <a:r>
              <a:rPr lang="en-US" altLang="zh-CN" sz="3200" b="1" u="sng" dirty="0">
                <a:ea typeface="宋体" panose="02010600030101010101" pitchFamily="2" charset="-122"/>
              </a:rPr>
              <a:t>speed-matching service</a:t>
            </a:r>
            <a:r>
              <a:rPr lang="en-US" altLang="zh-CN" sz="3200" b="1" dirty="0">
                <a:ea typeface="宋体" panose="02010600030101010101" pitchFamily="2" charset="-122"/>
              </a:rPr>
              <a:t>: matching the send rate to the receiving app</a:t>
            </a:r>
            <a:r>
              <a:rPr lang="en-US" altLang="zh-CN" sz="3200" b="1" dirty="0">
                <a:latin typeface="Comic Sans MS" panose="030F0702030302020204" pitchFamily="66" charset="0"/>
                <a:ea typeface="宋体" panose="02010600030101010101" pitchFamily="2" charset="-122"/>
              </a:rPr>
              <a:t>’</a:t>
            </a:r>
            <a:r>
              <a:rPr lang="en-US" altLang="zh-CN" sz="3200" b="1" dirty="0">
                <a:ea typeface="宋体" panose="02010600030101010101" pitchFamily="2" charset="-122"/>
              </a:rPr>
              <a:t>s drain rate</a:t>
            </a:r>
            <a:endParaRPr lang="en-US" altLang="zh-CN" sz="3200" b="1" dirty="0">
              <a:ea typeface="宋体" panose="02010600030101010101" pitchFamily="2" charset="-122"/>
            </a:endParaRPr>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日期占位符 4"/>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37A5303A-C4D0-4C21-BAD2-D7558B9A1D7F}" type="datetime4">
              <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7" name="页脚占位符 5"/>
          <p:cNvSpPr txBox="1">
            <a:spLocks noGrp="1"/>
          </p:cNvSpPr>
          <p:nvPr>
            <p:ph type="ftr" sz="quarter" idx="11"/>
          </p:nvPr>
        </p:nvSpPr>
        <p:spPr bwMode="auto"/>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The Transport Layer</a:t>
            </a: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97284" name="灯片编号占位符 6"/>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20204" pitchFamily="34" charset="0"/>
                <a:ea typeface="+mn-ea"/>
                <a:cs typeface="+mn-cs"/>
              </a:defRPr>
            </a:lvl5pPr>
          </a:lstStyle>
          <a:p>
            <a:pPr lvl="0" algn="r" eaLnBrk="1" hangingPunct="1"/>
            <a:fld id="{9A0DB2DC-4C9A-4742-B13C-FB6460FD3503}" type="slidenum">
              <a:rPr lang="zh-CN" altLang="en-US" sz="1400" b="0" dirty="0">
                <a:latin typeface="Times New Roman" panose="02020603050405020304" pitchFamily="18" charset="0"/>
                <a:ea typeface="宋体" panose="02010600030101010101" pitchFamily="2" charset="-122"/>
              </a:rPr>
            </a:fld>
            <a:endParaRPr lang="zh-CN" altLang="en-US" sz="1400" b="0" dirty="0">
              <a:latin typeface="Times New Roman" panose="02020603050405020304" pitchFamily="18" charset="0"/>
              <a:ea typeface="宋体" panose="02010600030101010101" pitchFamily="2" charset="-122"/>
            </a:endParaRPr>
          </a:p>
        </p:txBody>
      </p:sp>
      <p:sp>
        <p:nvSpPr>
          <p:cNvPr id="97285" name="Rectangle 2"/>
          <p:cNvSpPr>
            <a:spLocks noGrp="1"/>
          </p:cNvSpPr>
          <p:nvPr>
            <p:ph type="title"/>
          </p:nvPr>
        </p:nvSpPr>
        <p:spPr>
          <a:solidFill>
            <a:schemeClr val="hlink">
              <a:alpha val="100000"/>
            </a:schemeClr>
          </a:solidFill>
        </p:spPr>
        <p:txBody>
          <a:bodyPr vert="horz" wrap="square" lIns="91440" tIns="45720" rIns="91440" bIns="45720" anchor="ctr" anchorCtr="0"/>
          <a:p>
            <a:pPr eaLnBrk="1" hangingPunct="1"/>
            <a:r>
              <a:rPr lang="en-US" altLang="zh-CN" sz="4000" b="1" dirty="0">
                <a:solidFill>
                  <a:schemeClr val="tx1"/>
                </a:solidFill>
                <a:ea typeface="宋体" panose="02010600030101010101" pitchFamily="2" charset="-122"/>
              </a:rPr>
              <a:t>TCP Flow control: how it works</a:t>
            </a:r>
            <a:endParaRPr lang="en-US" altLang="zh-CN" sz="4000" b="1" dirty="0">
              <a:solidFill>
                <a:schemeClr val="tx1"/>
              </a:solidFill>
              <a:ea typeface="宋体" panose="02010600030101010101" pitchFamily="2" charset="-122"/>
            </a:endParaRPr>
          </a:p>
        </p:txBody>
      </p:sp>
      <p:sp>
        <p:nvSpPr>
          <p:cNvPr id="97286" name="Rectangle 3"/>
          <p:cNvSpPr>
            <a:spLocks noGrp="1"/>
          </p:cNvSpPr>
          <p:nvPr>
            <p:ph sz="half" idx="1"/>
          </p:nvPr>
        </p:nvSpPr>
        <p:spPr>
          <a:xfrm>
            <a:off x="228600" y="3500438"/>
            <a:ext cx="5110163" cy="2738437"/>
          </a:xfrm>
        </p:spPr>
        <p:txBody>
          <a:bodyPr vert="horz" wrap="square" lIns="91440" tIns="45720" rIns="91440" bIns="45720" anchor="t" anchorCtr="0"/>
          <a:p>
            <a:pPr marL="0" indent="0" eaLnBrk="1" hangingPunct="1">
              <a:buClr>
                <a:schemeClr val="accent2"/>
              </a:buClr>
              <a:buSzTx/>
              <a:buFontTx/>
              <a:buNone/>
            </a:pPr>
            <a:r>
              <a:rPr lang="en-US" altLang="zh-CN" sz="2800" dirty="0">
                <a:ea typeface="宋体" panose="02010600030101010101" pitchFamily="2" charset="-122"/>
              </a:rPr>
              <a:t>(Suppose TCP receiver discards out-of-order segments)</a:t>
            </a:r>
            <a:endParaRPr lang="en-US" altLang="zh-CN" sz="2800" dirty="0">
              <a:ea typeface="宋体" panose="02010600030101010101" pitchFamily="2" charset="-122"/>
            </a:endParaRPr>
          </a:p>
          <a:p>
            <a:pPr marL="0" indent="0" eaLnBrk="1" hangingPunct="1">
              <a:buClr>
                <a:schemeClr val="accent2"/>
              </a:buClr>
              <a:buSzTx/>
              <a:buFont typeface="Wingdings" panose="05000000000000000000" pitchFamily="2" charset="2"/>
              <a:buChar char="n"/>
            </a:pPr>
            <a:r>
              <a:rPr lang="en-US" altLang="zh-CN" sz="2800" dirty="0">
                <a:ea typeface="宋体" panose="02010600030101010101" pitchFamily="2" charset="-122"/>
              </a:rPr>
              <a:t> spare room in buffer</a:t>
            </a:r>
            <a:endParaRPr lang="en-US" altLang="zh-CN" sz="2800" dirty="0">
              <a:latin typeface="Courier New" panose="02070309020205020404" pitchFamily="49" charset="0"/>
              <a:ea typeface="宋体" panose="02010600030101010101" pitchFamily="2" charset="-122"/>
            </a:endParaRPr>
          </a:p>
          <a:p>
            <a:pPr marL="0" indent="0" eaLnBrk="1" hangingPunct="1">
              <a:buClr>
                <a:schemeClr val="accent2"/>
              </a:buClr>
              <a:buSzTx/>
              <a:buFontTx/>
              <a:buNone/>
            </a:pPr>
            <a:r>
              <a:rPr lang="en-US" altLang="zh-CN" b="1" dirty="0">
                <a:latin typeface="Courier New" panose="02070309020205020404" pitchFamily="49" charset="0"/>
                <a:ea typeface="宋体" panose="02010600030101010101" pitchFamily="2" charset="-122"/>
              </a:rPr>
              <a:t>= RcvWindow</a:t>
            </a:r>
            <a:endParaRPr lang="en-US" altLang="zh-CN" dirty="0">
              <a:ea typeface="宋体" panose="02010600030101010101" pitchFamily="2" charset="-122"/>
            </a:endParaRPr>
          </a:p>
          <a:p>
            <a:pPr marL="0" indent="0" eaLnBrk="1" hangingPunct="1">
              <a:buClr>
                <a:schemeClr val="accent2"/>
              </a:buClr>
              <a:buSzTx/>
              <a:buFontTx/>
              <a:buNone/>
            </a:pPr>
            <a:r>
              <a:rPr lang="en-US" altLang="zh-CN" b="1" dirty="0">
                <a:latin typeface="Courier New" panose="02070309020205020404" pitchFamily="49" charset="0"/>
                <a:ea typeface="宋体" panose="02010600030101010101" pitchFamily="2" charset="-122"/>
              </a:rPr>
              <a:t>= RcvBuffer-[LastByteRcvd - LastByteRead]</a:t>
            </a:r>
            <a:endParaRPr lang="en-US" altLang="zh-CN" b="1" dirty="0">
              <a:latin typeface="Courier New" panose="02070309020205020404" pitchFamily="49" charset="0"/>
              <a:ea typeface="宋体" panose="02010600030101010101" pitchFamily="2" charset="-122"/>
            </a:endParaRPr>
          </a:p>
        </p:txBody>
      </p:sp>
      <p:sp>
        <p:nvSpPr>
          <p:cNvPr id="97287" name="Rectangle 4"/>
          <p:cNvSpPr>
            <a:spLocks noGrp="1"/>
          </p:cNvSpPr>
          <p:nvPr>
            <p:ph sz="half" idx="2"/>
          </p:nvPr>
        </p:nvSpPr>
        <p:spPr>
          <a:xfrm>
            <a:off x="5029200" y="1143000"/>
            <a:ext cx="4114800" cy="5541963"/>
          </a:xfrm>
          <a:ln>
            <a:solidFill>
              <a:srgbClr val="990033">
                <a:alpha val="100000"/>
              </a:srgbClr>
            </a:solidFill>
            <a:miter lim="800000"/>
          </a:ln>
        </p:spPr>
        <p:txBody>
          <a:bodyPr vert="horz" wrap="square" lIns="91440" tIns="45720" rIns="91440" bIns="45720" anchor="t" anchorCtr="0"/>
          <a:p>
            <a:pPr marL="0" indent="0" eaLnBrk="1" hangingPunct="1">
              <a:lnSpc>
                <a:spcPct val="110000"/>
              </a:lnSpc>
              <a:buClr>
                <a:schemeClr val="accent2"/>
              </a:buClr>
              <a:buSzTx/>
              <a:buFont typeface="Wingdings" panose="05000000000000000000" pitchFamily="2" charset="2"/>
              <a:buChar char="n"/>
            </a:pPr>
            <a:r>
              <a:rPr lang="en-US" altLang="zh-CN" sz="2800" b="1" dirty="0">
                <a:ea typeface="宋体" panose="02010600030101010101" pitchFamily="2" charset="-122"/>
              </a:rPr>
              <a:t> Receiver advertises spare room(</a:t>
            </a:r>
            <a:r>
              <a:rPr lang="zh-CN" altLang="en-US" sz="2800" b="1" dirty="0">
                <a:ea typeface="黑体" panose="02010609060101010101" pitchFamily="49" charset="-122"/>
              </a:rPr>
              <a:t>声明可用空余空间</a:t>
            </a:r>
            <a:r>
              <a:rPr lang="en-US" altLang="zh-CN" sz="2800" b="1" dirty="0">
                <a:ea typeface="宋体" panose="02010600030101010101" pitchFamily="2" charset="-122"/>
              </a:rPr>
              <a:t>) by including value of </a:t>
            </a:r>
            <a:r>
              <a:rPr lang="en-US" altLang="zh-CN" sz="2800" b="1" dirty="0">
                <a:latin typeface="Courier New" panose="02070309020205020404" pitchFamily="49" charset="0"/>
                <a:ea typeface="宋体" panose="02010600030101010101" pitchFamily="2" charset="-122"/>
              </a:rPr>
              <a:t>RcvWindow</a:t>
            </a:r>
            <a:r>
              <a:rPr lang="en-US" altLang="zh-CN" sz="2800" b="1" dirty="0">
                <a:ea typeface="宋体" panose="02010600030101010101" pitchFamily="2" charset="-122"/>
              </a:rPr>
              <a:t> in TCP segments</a:t>
            </a:r>
            <a:endParaRPr lang="en-US" altLang="zh-CN" sz="2800" b="1" dirty="0">
              <a:ea typeface="宋体" panose="02010600030101010101" pitchFamily="2" charset="-122"/>
            </a:endParaRPr>
          </a:p>
          <a:p>
            <a:pPr marL="0" indent="0" eaLnBrk="1" hangingPunct="1">
              <a:lnSpc>
                <a:spcPct val="110000"/>
              </a:lnSpc>
              <a:buClr>
                <a:schemeClr val="accent2"/>
              </a:buClr>
              <a:buSzTx/>
              <a:buFont typeface="Wingdings" panose="05000000000000000000" pitchFamily="2" charset="2"/>
              <a:buChar char="n"/>
            </a:pPr>
            <a:r>
              <a:rPr lang="en-US" altLang="zh-CN" sz="2800" b="1" dirty="0">
                <a:ea typeface="宋体" panose="02010600030101010101" pitchFamily="2" charset="-122"/>
              </a:rPr>
              <a:t> Sender limits unACKed data to </a:t>
            </a:r>
            <a:r>
              <a:rPr lang="en-US" altLang="zh-CN" sz="2800" b="1" dirty="0">
                <a:latin typeface="Courier New" panose="02070309020205020404" pitchFamily="49" charset="0"/>
                <a:ea typeface="宋体" panose="02010600030101010101" pitchFamily="2" charset="-122"/>
              </a:rPr>
              <a:t>RcvWindow</a:t>
            </a:r>
            <a:endParaRPr lang="en-US" altLang="zh-CN" sz="2800" b="1" dirty="0">
              <a:latin typeface="Courier New" panose="02070309020205020404" pitchFamily="49" charset="0"/>
              <a:ea typeface="宋体" panose="02010600030101010101" pitchFamily="2" charset="-122"/>
            </a:endParaRPr>
          </a:p>
          <a:p>
            <a:pPr lvl="1" eaLnBrk="1" hangingPunct="1">
              <a:lnSpc>
                <a:spcPct val="110000"/>
              </a:lnSpc>
              <a:buClr>
                <a:schemeClr val="accent2"/>
              </a:buClr>
            </a:pPr>
            <a:r>
              <a:rPr lang="en-US" altLang="zh-CN" sz="2800" b="1" i="1" dirty="0">
                <a:solidFill>
                  <a:srgbClr val="990033"/>
                </a:solidFill>
                <a:ea typeface="宋体" panose="02010600030101010101" pitchFamily="2" charset="-122"/>
              </a:rPr>
              <a:t>guarantees receive buffer doesn</a:t>
            </a:r>
            <a:r>
              <a:rPr lang="en-US" altLang="zh-CN" sz="2800" b="1" i="1" dirty="0">
                <a:solidFill>
                  <a:srgbClr val="990033"/>
                </a:solidFill>
                <a:latin typeface="Comic Sans MS" panose="030F0702030302020204" pitchFamily="66" charset="0"/>
                <a:ea typeface="宋体" panose="02010600030101010101" pitchFamily="2" charset="-122"/>
              </a:rPr>
              <a:t>’</a:t>
            </a:r>
            <a:r>
              <a:rPr lang="en-US" altLang="zh-CN" sz="2800" b="1" i="1" dirty="0">
                <a:solidFill>
                  <a:srgbClr val="990033"/>
                </a:solidFill>
                <a:ea typeface="宋体" panose="02010600030101010101" pitchFamily="2" charset="-122"/>
              </a:rPr>
              <a:t>t overflow</a:t>
            </a:r>
            <a:endParaRPr lang="en-US" altLang="zh-CN" sz="2800" b="1" i="1" dirty="0">
              <a:solidFill>
                <a:srgbClr val="990033"/>
              </a:solidFill>
              <a:latin typeface="Courier New" panose="02070309020205020404" pitchFamily="49" charset="0"/>
              <a:ea typeface="宋体" panose="02010600030101010101" pitchFamily="2" charset="-122"/>
            </a:endParaRPr>
          </a:p>
        </p:txBody>
      </p:sp>
      <p:pic>
        <p:nvPicPr>
          <p:cNvPr id="97288" name="Picture 5" descr="rcvwin"/>
          <p:cNvPicPr>
            <a:picLocks noChangeAspect="1"/>
          </p:cNvPicPr>
          <p:nvPr/>
        </p:nvPicPr>
        <p:blipFill>
          <a:blip r:embed="rId1"/>
          <a:stretch>
            <a:fillRect/>
          </a:stretch>
        </p:blipFill>
        <p:spPr>
          <a:xfrm>
            <a:off x="95250" y="1371600"/>
            <a:ext cx="4800600" cy="1752600"/>
          </a:xfrm>
          <a:prstGeom prst="rect">
            <a:avLst/>
          </a:prstGeom>
          <a:noFill/>
          <a:ln w="9525">
            <a:noFill/>
          </a:ln>
        </p:spPr>
      </p:pic>
      <p:pic>
        <p:nvPicPr>
          <p:cNvPr id="52230" name="Picture 5" descr="6-29"/>
          <p:cNvPicPr>
            <a:picLocks noChangeAspect="1"/>
          </p:cNvPicPr>
          <p:nvPr/>
        </p:nvPicPr>
        <p:blipFill>
          <a:blip r:embed="rId2"/>
          <a:stretch>
            <a:fillRect/>
          </a:stretch>
        </p:blipFill>
        <p:spPr>
          <a:xfrm>
            <a:off x="1698625" y="3135313"/>
            <a:ext cx="5600700" cy="3473450"/>
          </a:xfrm>
          <a:prstGeom prst="rect">
            <a:avLst/>
          </a:prstGeom>
          <a:noFill/>
          <a:ln w="9525">
            <a:noFill/>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22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日期占位符 3"/>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9953E3BD-4CB9-407D-8703-8CA8C0D22ECA}" type="datetime4">
              <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6" name="页脚占位符 4"/>
          <p:cNvSpPr txBox="1">
            <a:spLocks noGrp="1"/>
          </p:cNvSpPr>
          <p:nvPr>
            <p:ph type="ftr" sz="quarter" idx="11"/>
          </p:nvPr>
        </p:nvSpPr>
        <p:spPr bwMode="auto"/>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The Transport Layer</a:t>
            </a: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98308" name="灯片编号占位符 5"/>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20204" pitchFamily="34" charset="0"/>
                <a:ea typeface="+mn-ea"/>
                <a:cs typeface="+mn-cs"/>
              </a:defRPr>
            </a:lvl5pPr>
          </a:lstStyle>
          <a:p>
            <a:pPr lvl="0" algn="r" eaLnBrk="1" hangingPunct="1"/>
            <a:fld id="{9A0DB2DC-4C9A-4742-B13C-FB6460FD3503}" type="slidenum">
              <a:rPr lang="zh-CN" altLang="en-US" sz="1400" b="0" dirty="0">
                <a:latin typeface="Times New Roman" panose="02020603050405020304" pitchFamily="18" charset="0"/>
                <a:ea typeface="宋体" panose="02010600030101010101" pitchFamily="2" charset="-122"/>
              </a:rPr>
            </a:fld>
            <a:endParaRPr lang="zh-CN" altLang="en-US" sz="1400" b="0" dirty="0">
              <a:latin typeface="Times New Roman" panose="02020603050405020304" pitchFamily="18" charset="0"/>
              <a:ea typeface="宋体" panose="02010600030101010101" pitchFamily="2" charset="-122"/>
            </a:endParaRPr>
          </a:p>
        </p:txBody>
      </p:sp>
      <p:sp>
        <p:nvSpPr>
          <p:cNvPr id="98309" name="Rectangle 3"/>
          <p:cNvSpPr>
            <a:spLocks noGrp="1"/>
          </p:cNvSpPr>
          <p:nvPr>
            <p:ph idx="1"/>
          </p:nvPr>
        </p:nvSpPr>
        <p:spPr>
          <a:xfrm>
            <a:off x="0" y="6159500"/>
            <a:ext cx="9144000" cy="501650"/>
          </a:xfrm>
          <a:solidFill>
            <a:schemeClr val="bg1">
              <a:alpha val="100000"/>
            </a:schemeClr>
          </a:solidFill>
        </p:spPr>
        <p:txBody>
          <a:bodyPr vert="horz" wrap="square" lIns="91440" tIns="45720" rIns="91440" bIns="45720" anchor="t" anchorCtr="0"/>
          <a:p>
            <a:pPr algn="ctr" eaLnBrk="1" hangingPunct="1">
              <a:buNone/>
            </a:pPr>
            <a:r>
              <a:rPr lang="en-US" altLang="zh-CN" dirty="0">
                <a:ea typeface="宋体" panose="02010600030101010101" pitchFamily="2" charset="-122"/>
              </a:rPr>
              <a:t>Window management in TCP.</a:t>
            </a:r>
            <a:endParaRPr lang="en-US" altLang="zh-CN" dirty="0">
              <a:ea typeface="宋体" panose="02010600030101010101" pitchFamily="2" charset="-122"/>
            </a:endParaRPr>
          </a:p>
        </p:txBody>
      </p:sp>
      <p:pic>
        <p:nvPicPr>
          <p:cNvPr id="98310" name="Picture 5" descr="6-34"/>
          <p:cNvPicPr>
            <a:picLocks noChangeAspect="1"/>
          </p:cNvPicPr>
          <p:nvPr/>
        </p:nvPicPr>
        <p:blipFill>
          <a:blip r:embed="rId1"/>
          <a:stretch>
            <a:fillRect/>
          </a:stretch>
        </p:blipFill>
        <p:spPr>
          <a:xfrm>
            <a:off x="1878013" y="1362075"/>
            <a:ext cx="5535612" cy="4797425"/>
          </a:xfrm>
          <a:prstGeom prst="rect">
            <a:avLst/>
          </a:prstGeom>
          <a:noFill/>
          <a:ln w="9525">
            <a:noFill/>
          </a:ln>
        </p:spPr>
      </p:pic>
      <p:sp>
        <p:nvSpPr>
          <p:cNvPr id="98311" name="Rectangle 7"/>
          <p:cNvSpPr>
            <a:spLocks noGrp="1"/>
          </p:cNvSpPr>
          <p:nvPr>
            <p:ph type="title"/>
          </p:nvPr>
        </p:nvSpPr>
        <p:spPr>
          <a:solidFill>
            <a:schemeClr val="hlink">
              <a:alpha val="100000"/>
            </a:schemeClr>
          </a:solidFill>
        </p:spPr>
        <p:txBody>
          <a:bodyPr vert="horz" wrap="square" lIns="91440" tIns="45720" rIns="91440" bIns="45720" anchor="ctr" anchorCtr="0"/>
          <a:p>
            <a:pPr eaLnBrk="1" hangingPunct="1"/>
            <a:r>
              <a:rPr lang="en-US" altLang="zh-CN" sz="4000" b="1" dirty="0">
                <a:solidFill>
                  <a:schemeClr val="tx1"/>
                </a:solidFill>
                <a:ea typeface="宋体" panose="02010600030101010101" pitchFamily="2" charset="-122"/>
              </a:rPr>
              <a:t>TCP Transmission Policy</a:t>
            </a:r>
            <a:r>
              <a:rPr lang="zh-CN" altLang="en-US" sz="4000" b="1" dirty="0">
                <a:solidFill>
                  <a:schemeClr val="tx1"/>
                </a:solidFill>
                <a:ea typeface="黑体" panose="02010609060101010101" pitchFamily="49" charset="-122"/>
              </a:rPr>
              <a:t>传输策略</a:t>
            </a:r>
            <a:endParaRPr lang="en-US" altLang="zh-CN" sz="4000" b="1" dirty="0">
              <a:solidFill>
                <a:schemeClr val="tx1"/>
              </a:solidFill>
              <a:ea typeface="黑体" panose="02010609060101010101" pitchFamily="49" charset="-122"/>
            </a:endParaRPr>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日期占位符 3"/>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AD6A2FBB-C972-498C-A8D9-46093A99D422}" type="datetime4">
              <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5" name="页脚占位符 4"/>
          <p:cNvSpPr txBox="1">
            <a:spLocks noGrp="1"/>
          </p:cNvSpPr>
          <p:nvPr>
            <p:ph type="ftr" sz="quarter" idx="11"/>
          </p:nvPr>
        </p:nvSpPr>
        <p:spPr bwMode="auto"/>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The Transport Layer</a:t>
            </a: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106500" name="灯片编号占位符 5"/>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20204" pitchFamily="34" charset="0"/>
                <a:ea typeface="+mn-ea"/>
                <a:cs typeface="+mn-cs"/>
              </a:defRPr>
            </a:lvl5pPr>
          </a:lstStyle>
          <a:p>
            <a:pPr lvl="0" algn="r" eaLnBrk="1" hangingPunct="1"/>
            <a:fld id="{9A0DB2DC-4C9A-4742-B13C-FB6460FD3503}" type="slidenum">
              <a:rPr lang="zh-CN" altLang="en-US" sz="1400" b="0" dirty="0">
                <a:latin typeface="Times New Roman" panose="02020603050405020304" pitchFamily="18" charset="0"/>
                <a:ea typeface="宋体" panose="02010600030101010101" pitchFamily="2" charset="-122"/>
              </a:rPr>
            </a:fld>
            <a:endParaRPr lang="zh-CN" altLang="en-US" sz="1400" b="0" dirty="0">
              <a:latin typeface="Times New Roman" panose="02020603050405020304" pitchFamily="18" charset="0"/>
              <a:ea typeface="宋体" panose="02010600030101010101" pitchFamily="2" charset="-122"/>
            </a:endParaRPr>
          </a:p>
        </p:txBody>
      </p:sp>
      <p:sp>
        <p:nvSpPr>
          <p:cNvPr id="106501" name="Rectangle 2"/>
          <p:cNvSpPr>
            <a:spLocks noGrp="1"/>
          </p:cNvSpPr>
          <p:nvPr>
            <p:ph idx="1"/>
          </p:nvPr>
        </p:nvSpPr>
        <p:spPr>
          <a:xfrm>
            <a:off x="320675" y="1308100"/>
            <a:ext cx="8507413" cy="5080000"/>
          </a:xfrm>
        </p:spPr>
        <p:txBody>
          <a:bodyPr vert="horz" wrap="square" lIns="91440" tIns="45720" rIns="91440" bIns="45720" anchor="t" anchorCtr="0"/>
          <a:p>
            <a:pPr eaLnBrk="1" hangingPunct="1">
              <a:lnSpc>
                <a:spcPct val="150000"/>
              </a:lnSpc>
              <a:spcAft>
                <a:spcPct val="20000"/>
              </a:spcAft>
              <a:buFontTx/>
              <a:buBlip>
                <a:blip r:embed="rId1"/>
              </a:buBlip>
            </a:pPr>
            <a:r>
              <a:rPr lang="zh-CN" altLang="en-US" sz="3200" b="1" dirty="0">
                <a:ea typeface="宋体" panose="02010600030101010101" pitchFamily="2" charset="-122"/>
              </a:rPr>
              <a:t>主机甲与主机乙之间已建立一个</a:t>
            </a:r>
            <a:r>
              <a:rPr lang="en-US" altLang="zh-CN" sz="3200" b="1" dirty="0">
                <a:ea typeface="宋体" panose="02010600030101010101" pitchFamily="2" charset="-122"/>
              </a:rPr>
              <a:t>TCP</a:t>
            </a:r>
            <a:r>
              <a:rPr lang="zh-CN" altLang="en-US" sz="3200" b="1" dirty="0">
                <a:ea typeface="宋体" panose="02010600030101010101" pitchFamily="2" charset="-122"/>
              </a:rPr>
              <a:t>连接，双方持续有数据传输，且数据无差错与丢失。若甲收到</a:t>
            </a:r>
            <a:r>
              <a:rPr lang="en-US" altLang="zh-CN" sz="3200" b="1" dirty="0">
                <a:ea typeface="宋体" panose="02010600030101010101" pitchFamily="2" charset="-122"/>
              </a:rPr>
              <a:t>1</a:t>
            </a:r>
            <a:r>
              <a:rPr lang="zh-CN" altLang="en-US" sz="3200" b="1" dirty="0">
                <a:ea typeface="宋体" panose="02010600030101010101" pitchFamily="2" charset="-122"/>
              </a:rPr>
              <a:t>个来自乙</a:t>
            </a:r>
            <a:r>
              <a:rPr lang="en-US" altLang="zh-CN" sz="3200" b="1" dirty="0">
                <a:ea typeface="宋体" panose="02010600030101010101" pitchFamily="2" charset="-122"/>
              </a:rPr>
              <a:t>TCP</a:t>
            </a:r>
            <a:r>
              <a:rPr lang="zh-CN" altLang="en-US" sz="3200" b="1" dirty="0">
                <a:ea typeface="宋体" panose="02010600030101010101" pitchFamily="2" charset="-122"/>
              </a:rPr>
              <a:t>报文段，该段的序号为</a:t>
            </a:r>
            <a:r>
              <a:rPr lang="en-US" altLang="zh-CN" sz="3200" b="1" dirty="0">
                <a:ea typeface="宋体" panose="02010600030101010101" pitchFamily="2" charset="-122"/>
              </a:rPr>
              <a:t>1913</a:t>
            </a:r>
            <a:r>
              <a:rPr lang="zh-CN" altLang="en-US" sz="3200" b="1" dirty="0">
                <a:ea typeface="宋体" panose="02010600030101010101" pitchFamily="2" charset="-122"/>
              </a:rPr>
              <a:t>，确认序号为</a:t>
            </a:r>
            <a:r>
              <a:rPr lang="en-US" altLang="zh-CN" sz="3200" b="1" dirty="0">
                <a:ea typeface="宋体" panose="02010600030101010101" pitchFamily="2" charset="-122"/>
              </a:rPr>
              <a:t>2046</a:t>
            </a:r>
            <a:r>
              <a:rPr lang="zh-CN" altLang="en-US" sz="3200" b="1" dirty="0">
                <a:ea typeface="宋体" panose="02010600030101010101" pitchFamily="2" charset="-122"/>
              </a:rPr>
              <a:t>，有效载荷为</a:t>
            </a:r>
            <a:r>
              <a:rPr lang="en-US" altLang="zh-CN" sz="3200" b="1" dirty="0">
                <a:ea typeface="宋体" panose="02010600030101010101" pitchFamily="2" charset="-122"/>
              </a:rPr>
              <a:t>100</a:t>
            </a:r>
            <a:r>
              <a:rPr lang="zh-CN" altLang="en-US" sz="3200" b="1" dirty="0">
                <a:ea typeface="宋体" panose="02010600030101010101" pitchFamily="2" charset="-122"/>
              </a:rPr>
              <a:t>字节，则主机甲立即发送给主机乙的</a:t>
            </a:r>
            <a:r>
              <a:rPr lang="en-US" altLang="zh-CN" sz="3200" b="1" dirty="0">
                <a:ea typeface="宋体" panose="02010600030101010101" pitchFamily="2" charset="-122"/>
              </a:rPr>
              <a:t>TCP</a:t>
            </a:r>
            <a:r>
              <a:rPr lang="zh-CN" altLang="en-US" sz="3200" b="1" dirty="0">
                <a:ea typeface="宋体" panose="02010600030101010101" pitchFamily="2" charset="-122"/>
              </a:rPr>
              <a:t>报文段的序号和确认号分别是多少？</a:t>
            </a:r>
            <a:endParaRPr lang="en-US" altLang="zh-CN" sz="3200" b="1" i="1" dirty="0">
              <a:ea typeface="宋体" panose="02010600030101010101" pitchFamily="2" charset="-122"/>
            </a:endParaRPr>
          </a:p>
        </p:txBody>
      </p:sp>
      <p:sp>
        <p:nvSpPr>
          <p:cNvPr id="106502" name="Rectangle 4"/>
          <p:cNvSpPr>
            <a:spLocks noGrp="1"/>
          </p:cNvSpPr>
          <p:nvPr>
            <p:ph type="title"/>
          </p:nvPr>
        </p:nvSpPr>
        <p:spPr>
          <a:solidFill>
            <a:schemeClr val="hlink">
              <a:alpha val="100000"/>
            </a:schemeClr>
          </a:solidFill>
        </p:spPr>
        <p:txBody>
          <a:bodyPr vert="horz" wrap="square" lIns="91440" tIns="45720" rIns="91440" bIns="45720" anchor="ctr" anchorCtr="0"/>
          <a:p>
            <a:pPr eaLnBrk="1" hangingPunct="1"/>
            <a:r>
              <a:rPr lang="zh-CN" altLang="en-US" sz="4000" b="1" dirty="0">
                <a:solidFill>
                  <a:schemeClr val="tx1"/>
                </a:solidFill>
                <a:ea typeface="黑体" panose="02010609060101010101" pitchFamily="49" charset="-122"/>
              </a:rPr>
              <a:t>例题</a:t>
            </a:r>
            <a:r>
              <a:rPr lang="en-US" altLang="zh-CN" sz="4000" b="1" dirty="0">
                <a:solidFill>
                  <a:schemeClr val="tx1"/>
                </a:solidFill>
                <a:ea typeface="黑体" panose="02010609060101010101" pitchFamily="49" charset="-122"/>
              </a:rPr>
              <a:t>1</a:t>
            </a:r>
            <a:endParaRPr lang="en-US" altLang="zh-CN" sz="4000" b="1" dirty="0">
              <a:solidFill>
                <a:schemeClr val="tx1"/>
              </a:solidFill>
              <a:ea typeface="黑体" panose="02010609060101010101" pitchFamily="49" charset="-122"/>
            </a:endParaRPr>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日期占位符 3"/>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AD6A2FBB-C972-498C-A8D9-46093A99D422}" type="datetime4">
              <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5" name="页脚占位符 4"/>
          <p:cNvSpPr txBox="1">
            <a:spLocks noGrp="1"/>
          </p:cNvSpPr>
          <p:nvPr>
            <p:ph type="ftr" sz="quarter" idx="11"/>
          </p:nvPr>
        </p:nvSpPr>
        <p:spPr bwMode="auto"/>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The Transport Layer</a:t>
            </a: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107524" name="灯片编号占位符 5"/>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20204" pitchFamily="34" charset="0"/>
                <a:ea typeface="+mn-ea"/>
                <a:cs typeface="+mn-cs"/>
              </a:defRPr>
            </a:lvl5pPr>
          </a:lstStyle>
          <a:p>
            <a:pPr lvl="0" algn="r" eaLnBrk="1" hangingPunct="1"/>
            <a:fld id="{9A0DB2DC-4C9A-4742-B13C-FB6460FD3503}" type="slidenum">
              <a:rPr lang="zh-CN" altLang="en-US" sz="1400" b="0" dirty="0">
                <a:latin typeface="Times New Roman" panose="02020603050405020304" pitchFamily="18" charset="0"/>
                <a:ea typeface="宋体" panose="02010600030101010101" pitchFamily="2" charset="-122"/>
              </a:rPr>
            </a:fld>
            <a:endParaRPr lang="zh-CN" altLang="en-US" sz="1400" b="0" dirty="0">
              <a:latin typeface="Times New Roman" panose="02020603050405020304" pitchFamily="18" charset="0"/>
              <a:ea typeface="宋体" panose="02010600030101010101" pitchFamily="2" charset="-122"/>
            </a:endParaRPr>
          </a:p>
        </p:txBody>
      </p:sp>
      <p:sp>
        <p:nvSpPr>
          <p:cNvPr id="107525" name="Rectangle 2"/>
          <p:cNvSpPr>
            <a:spLocks noGrp="1" noChangeArrowheads="1"/>
          </p:cNvSpPr>
          <p:nvPr>
            <p:ph idx="1"/>
          </p:nvPr>
        </p:nvSpPr>
        <p:spPr>
          <a:xfrm>
            <a:off x="320675" y="1308100"/>
            <a:ext cx="8507413" cy="5080000"/>
          </a:xfrm>
        </p:spPr>
        <p:txBody>
          <a:bodyPr vert="horz" wrap="square" lIns="91440" tIns="45720" rIns="91440" bIns="45720" numCol="1" anchor="t" anchorCtr="0" compatLnSpc="1"/>
          <a:p>
            <a:pPr marL="0" indent="0" eaLnBrk="1" hangingPunct="1">
              <a:lnSpc>
                <a:spcPct val="110000"/>
              </a:lnSpc>
              <a:spcAft>
                <a:spcPct val="20000"/>
              </a:spcAft>
              <a:buNone/>
            </a:pPr>
            <a:r>
              <a:rPr lang="zh-CN" altLang="en-US" sz="3200" b="1" dirty="0">
                <a:ea typeface="宋体" panose="02010600030101010101" pitchFamily="2" charset="-122"/>
              </a:rPr>
              <a:t>解析：</a:t>
            </a:r>
            <a:endParaRPr lang="en-US" altLang="zh-CN" sz="3200" b="1" dirty="0">
              <a:ea typeface="宋体" panose="02010600030101010101" pitchFamily="2" charset="-122"/>
            </a:endParaRPr>
          </a:p>
          <a:p>
            <a:pPr marL="0" indent="0" eaLnBrk="1" hangingPunct="1">
              <a:lnSpc>
                <a:spcPct val="110000"/>
              </a:lnSpc>
              <a:spcAft>
                <a:spcPct val="20000"/>
              </a:spcAft>
              <a:buFontTx/>
              <a:buBlip>
                <a:blip r:embed="rId1"/>
              </a:buBlip>
            </a:pPr>
            <a:r>
              <a:rPr lang="zh-CN" altLang="en-US" sz="3200" b="1" dirty="0">
                <a:ea typeface="宋体" panose="02010600030101010101" pitchFamily="2" charset="-122"/>
              </a:rPr>
              <a:t>若甲收到</a:t>
            </a:r>
            <a:r>
              <a:rPr lang="en-US" altLang="zh-CN" sz="3200" b="1" dirty="0">
                <a:ea typeface="宋体" panose="02010600030101010101" pitchFamily="2" charset="-122"/>
              </a:rPr>
              <a:t>1</a:t>
            </a:r>
            <a:r>
              <a:rPr lang="zh-CN" altLang="en-US" sz="3200" b="1" dirty="0">
                <a:ea typeface="宋体" panose="02010600030101010101" pitchFamily="2" charset="-122"/>
              </a:rPr>
              <a:t>个来自乙</a:t>
            </a:r>
            <a:r>
              <a:rPr lang="en-US" altLang="zh-CN" sz="3200" b="1" dirty="0">
                <a:ea typeface="宋体" panose="02010600030101010101" pitchFamily="2" charset="-122"/>
              </a:rPr>
              <a:t>TCP</a:t>
            </a:r>
            <a:r>
              <a:rPr lang="zh-CN" altLang="en-US" sz="3200" b="1" dirty="0">
                <a:ea typeface="宋体" panose="02010600030101010101" pitchFamily="2" charset="-122"/>
              </a:rPr>
              <a:t>报文段，该段的序号</a:t>
            </a:r>
            <a:r>
              <a:rPr lang="en-US" altLang="zh-CN" sz="3200" b="1" dirty="0">
                <a:ea typeface="宋体" panose="02010600030101010101" pitchFamily="2" charset="-122"/>
              </a:rPr>
              <a:t>seq=1913</a:t>
            </a:r>
            <a:r>
              <a:rPr lang="zh-CN" altLang="en-US" sz="3200" b="1" dirty="0">
                <a:ea typeface="宋体" panose="02010600030101010101" pitchFamily="2" charset="-122"/>
              </a:rPr>
              <a:t>，确认序号</a:t>
            </a:r>
            <a:r>
              <a:rPr lang="en-US" altLang="zh-CN" sz="3200" b="1" dirty="0">
                <a:ea typeface="宋体" panose="02010600030101010101" pitchFamily="2" charset="-122"/>
              </a:rPr>
              <a:t>ack=2046</a:t>
            </a:r>
            <a:r>
              <a:rPr lang="zh-CN" altLang="en-US" sz="3200" b="1" dirty="0">
                <a:ea typeface="宋体" panose="02010600030101010101" pitchFamily="2" charset="-122"/>
              </a:rPr>
              <a:t>，有效载荷为</a:t>
            </a:r>
            <a:r>
              <a:rPr lang="en-US" altLang="zh-CN" sz="3200" b="1" dirty="0">
                <a:ea typeface="宋体" panose="02010600030101010101" pitchFamily="2" charset="-122"/>
              </a:rPr>
              <a:t>100</a:t>
            </a:r>
            <a:r>
              <a:rPr lang="zh-CN" altLang="en-US" sz="3200" b="1" dirty="0">
                <a:ea typeface="宋体" panose="02010600030101010101" pitchFamily="2" charset="-122"/>
              </a:rPr>
              <a:t>字节，</a:t>
            </a:r>
            <a:endParaRPr lang="en-US" altLang="zh-CN" sz="3200" b="1" dirty="0">
              <a:ea typeface="宋体" panose="02010600030101010101" pitchFamily="2" charset="-122"/>
            </a:endParaRPr>
          </a:p>
          <a:p>
            <a:pPr marL="0" indent="0" eaLnBrk="1" hangingPunct="1">
              <a:lnSpc>
                <a:spcPct val="110000"/>
              </a:lnSpc>
              <a:spcAft>
                <a:spcPct val="20000"/>
              </a:spcAft>
              <a:buFontTx/>
              <a:buBlip>
                <a:blip r:embed="rId1"/>
              </a:buBlip>
            </a:pPr>
            <a:r>
              <a:rPr lang="zh-CN" altLang="en-US" sz="3200" b="1" dirty="0">
                <a:ea typeface="宋体" panose="02010600030101010101" pitchFamily="2" charset="-122"/>
              </a:rPr>
              <a:t>则主机甲立即发送给主机乙的</a:t>
            </a:r>
            <a:r>
              <a:rPr lang="en-US" altLang="zh-CN" sz="3200" b="1" dirty="0">
                <a:ea typeface="宋体" panose="02010600030101010101" pitchFamily="2" charset="-122"/>
              </a:rPr>
              <a:t>TCP</a:t>
            </a:r>
            <a:r>
              <a:rPr lang="zh-CN" altLang="en-US" sz="3200" b="1" dirty="0">
                <a:ea typeface="宋体" panose="02010600030101010101" pitchFamily="2" charset="-122"/>
              </a:rPr>
              <a:t>报文段</a:t>
            </a:r>
            <a:endParaRPr lang="en-US" altLang="zh-CN" sz="3200" b="1" dirty="0">
              <a:ea typeface="宋体" panose="02010600030101010101" pitchFamily="2" charset="-122"/>
            </a:endParaRPr>
          </a:p>
          <a:p>
            <a:pPr lvl="1" eaLnBrk="1" hangingPunct="1">
              <a:lnSpc>
                <a:spcPct val="110000"/>
              </a:lnSpc>
              <a:spcAft>
                <a:spcPct val="20000"/>
              </a:spcAft>
              <a:buBlip>
                <a:blip r:embed="rId1"/>
              </a:buBlip>
            </a:pPr>
            <a:r>
              <a:rPr lang="zh-CN" altLang="en-US" sz="2800" b="1" dirty="0">
                <a:ea typeface="宋体" panose="02010600030101010101" pitchFamily="2" charset="-122"/>
              </a:rPr>
              <a:t>序号</a:t>
            </a:r>
            <a:r>
              <a:rPr lang="en-US" altLang="zh-CN" sz="2800" b="1" dirty="0">
                <a:ea typeface="宋体" panose="02010600030101010101" pitchFamily="2" charset="-122"/>
              </a:rPr>
              <a:t>seq1=ack=2046</a:t>
            </a:r>
            <a:endParaRPr lang="en-US" altLang="zh-CN" sz="2800" b="1" dirty="0">
              <a:ea typeface="宋体" panose="02010600030101010101" pitchFamily="2" charset="-122"/>
            </a:endParaRPr>
          </a:p>
          <a:p>
            <a:pPr lvl="1" eaLnBrk="1" hangingPunct="1">
              <a:lnSpc>
                <a:spcPct val="110000"/>
              </a:lnSpc>
              <a:spcAft>
                <a:spcPct val="20000"/>
              </a:spcAft>
              <a:buBlip>
                <a:blip r:embed="rId1"/>
              </a:buBlip>
            </a:pPr>
            <a:r>
              <a:rPr lang="zh-CN" altLang="en-US" sz="2800" b="1" dirty="0">
                <a:ea typeface="宋体" panose="02010600030101010101" pitchFamily="2" charset="-122"/>
              </a:rPr>
              <a:t>确认号</a:t>
            </a:r>
            <a:r>
              <a:rPr lang="en-US" altLang="zh-CN" sz="2800" b="1" dirty="0">
                <a:ea typeface="宋体" panose="02010600030101010101" pitchFamily="2" charset="-122"/>
              </a:rPr>
              <a:t>ack1=seq+100=2013</a:t>
            </a:r>
            <a:endParaRPr lang="en-US" altLang="zh-CN" sz="2800" b="1" i="1" dirty="0">
              <a:ea typeface="宋体" panose="02010600030101010101" pitchFamily="2" charset="-122"/>
            </a:endParaRPr>
          </a:p>
        </p:txBody>
      </p:sp>
      <p:sp>
        <p:nvSpPr>
          <p:cNvPr id="107526" name="Rectangle 4"/>
          <p:cNvSpPr>
            <a:spLocks noGrp="1"/>
          </p:cNvSpPr>
          <p:nvPr>
            <p:ph type="title"/>
          </p:nvPr>
        </p:nvSpPr>
        <p:spPr>
          <a:solidFill>
            <a:schemeClr val="hlink">
              <a:alpha val="100000"/>
            </a:schemeClr>
          </a:solidFill>
        </p:spPr>
        <p:txBody>
          <a:bodyPr vert="horz" wrap="square" lIns="91440" tIns="45720" rIns="91440" bIns="45720" anchor="ctr" anchorCtr="0"/>
          <a:p>
            <a:pPr eaLnBrk="1" hangingPunct="1"/>
            <a:r>
              <a:rPr lang="zh-CN" altLang="en-US" sz="4000" b="1" dirty="0">
                <a:solidFill>
                  <a:schemeClr val="tx1"/>
                </a:solidFill>
                <a:ea typeface="黑体" panose="02010609060101010101" pitchFamily="49" charset="-122"/>
              </a:rPr>
              <a:t>例题</a:t>
            </a:r>
            <a:r>
              <a:rPr lang="en-US" altLang="zh-CN" sz="4000" b="1" dirty="0">
                <a:solidFill>
                  <a:schemeClr val="tx1"/>
                </a:solidFill>
                <a:ea typeface="黑体" panose="02010609060101010101" pitchFamily="49" charset="-122"/>
              </a:rPr>
              <a:t>1,</a:t>
            </a:r>
            <a:r>
              <a:rPr lang="zh-CN" altLang="en-US" sz="4000" b="1" dirty="0">
                <a:solidFill>
                  <a:schemeClr val="tx1"/>
                </a:solidFill>
                <a:ea typeface="黑体" panose="02010609060101010101" pitchFamily="49" charset="-122"/>
              </a:rPr>
              <a:t>答案</a:t>
            </a:r>
            <a:endParaRPr lang="en-US" altLang="zh-CN" sz="4000" b="1" dirty="0">
              <a:solidFill>
                <a:schemeClr val="tx1"/>
              </a:solidFill>
              <a:ea typeface="黑体" panose="02010609060101010101" pitchFamily="49" charset="-122"/>
            </a:endParaRPr>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日期占位符 3"/>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B75240FE-DFBE-4A34-8A06-875557518B3E}" type="datetime4">
              <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5" name="页脚占位符 4"/>
          <p:cNvSpPr txBox="1">
            <a:spLocks noGrp="1"/>
          </p:cNvSpPr>
          <p:nvPr>
            <p:ph type="ftr" sz="quarter" idx="11"/>
          </p:nvPr>
        </p:nvSpPr>
        <p:spPr bwMode="auto"/>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The Transport Layer</a:t>
            </a: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118788" name="灯片编号占位符 5"/>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20204" pitchFamily="34" charset="0"/>
                <a:ea typeface="+mn-ea"/>
                <a:cs typeface="+mn-cs"/>
              </a:defRPr>
            </a:lvl5pPr>
          </a:lstStyle>
          <a:p>
            <a:pPr lvl="0" algn="r" eaLnBrk="1" hangingPunct="1"/>
            <a:fld id="{9A0DB2DC-4C9A-4742-B13C-FB6460FD3503}" type="slidenum">
              <a:rPr lang="zh-CN" altLang="en-US" sz="1400" b="0" dirty="0">
                <a:latin typeface="Times New Roman" panose="02020603050405020304" pitchFamily="18" charset="0"/>
                <a:ea typeface="宋体" panose="02010600030101010101" pitchFamily="2" charset="-122"/>
              </a:rPr>
            </a:fld>
            <a:endParaRPr lang="zh-CN" altLang="en-US" sz="1400" b="0" dirty="0">
              <a:latin typeface="Times New Roman" panose="02020603050405020304" pitchFamily="18" charset="0"/>
              <a:ea typeface="宋体" panose="02010600030101010101" pitchFamily="2" charset="-122"/>
            </a:endParaRPr>
          </a:p>
        </p:txBody>
      </p:sp>
      <p:sp>
        <p:nvSpPr>
          <p:cNvPr id="118789" name="Rectangle 3"/>
          <p:cNvSpPr>
            <a:spLocks noGrp="1"/>
          </p:cNvSpPr>
          <p:nvPr>
            <p:ph idx="1"/>
          </p:nvPr>
        </p:nvSpPr>
        <p:spPr>
          <a:xfrm>
            <a:off x="376238" y="1549400"/>
            <a:ext cx="8537575" cy="4778375"/>
          </a:xfrm>
        </p:spPr>
        <p:txBody>
          <a:bodyPr vert="horz" wrap="square" lIns="91440" tIns="45720" rIns="91440" bIns="45720" anchor="t" anchorCtr="0"/>
          <a:p>
            <a:pPr eaLnBrk="1" hangingPunct="1">
              <a:lnSpc>
                <a:spcPct val="120000"/>
              </a:lnSpc>
              <a:spcAft>
                <a:spcPct val="20000"/>
              </a:spcAft>
              <a:buFontTx/>
              <a:buBlip>
                <a:blip r:embed="rId1"/>
              </a:buBlip>
            </a:pPr>
            <a:r>
              <a:rPr lang="en-US" altLang="zh-CN" sz="3000" b="1" dirty="0">
                <a:solidFill>
                  <a:srgbClr val="FF0000"/>
                </a:solidFill>
                <a:ea typeface="宋体" panose="02010600030101010101" pitchFamily="2" charset="-122"/>
              </a:rPr>
              <a:t>Congestion:</a:t>
            </a:r>
            <a:r>
              <a:rPr lang="en-US" altLang="zh-CN" sz="3000" b="1" dirty="0">
                <a:ea typeface="宋体" panose="02010600030101010101" pitchFamily="2" charset="-122"/>
              </a:rPr>
              <a:t> informally: </a:t>
            </a:r>
            <a:r>
              <a:rPr lang="en-US" altLang="zh-CN" sz="3000" b="1" dirty="0">
                <a:latin typeface="Comic Sans MS" panose="030F0702030302020204" pitchFamily="66" charset="0"/>
                <a:ea typeface="宋体" panose="02010600030101010101" pitchFamily="2" charset="-122"/>
              </a:rPr>
              <a:t>“</a:t>
            </a:r>
            <a:r>
              <a:rPr lang="en-US" altLang="zh-CN" sz="3000" b="1" dirty="0">
                <a:ea typeface="宋体" panose="02010600030101010101" pitchFamily="2" charset="-122"/>
              </a:rPr>
              <a:t>too many sources sending too much data too fast for </a:t>
            </a:r>
            <a:r>
              <a:rPr lang="en-US" altLang="zh-CN" sz="3000" b="1" i="1" dirty="0">
                <a:solidFill>
                  <a:schemeClr val="accent2"/>
                </a:solidFill>
                <a:ea typeface="宋体" panose="02010600030101010101" pitchFamily="2" charset="-122"/>
              </a:rPr>
              <a:t>network</a:t>
            </a:r>
            <a:r>
              <a:rPr lang="en-US" altLang="zh-CN" sz="3000" b="1" dirty="0">
                <a:ea typeface="宋体" panose="02010600030101010101" pitchFamily="2" charset="-122"/>
              </a:rPr>
              <a:t> to handle</a:t>
            </a:r>
            <a:r>
              <a:rPr lang="en-US" altLang="zh-CN" sz="3000" b="1" dirty="0">
                <a:latin typeface="Comic Sans MS" panose="030F0702030302020204" pitchFamily="66" charset="0"/>
                <a:ea typeface="宋体" panose="02010600030101010101" pitchFamily="2" charset="-122"/>
              </a:rPr>
              <a:t>”</a:t>
            </a:r>
            <a:endParaRPr lang="en-US" altLang="zh-CN" sz="3000" b="1" dirty="0">
              <a:ea typeface="宋体" panose="02010600030101010101" pitchFamily="2" charset="-122"/>
            </a:endParaRPr>
          </a:p>
          <a:p>
            <a:pPr eaLnBrk="1" hangingPunct="1">
              <a:lnSpc>
                <a:spcPct val="120000"/>
              </a:lnSpc>
              <a:spcAft>
                <a:spcPct val="20000"/>
              </a:spcAft>
              <a:buFontTx/>
              <a:buBlip>
                <a:blip r:embed="rId1"/>
              </a:buBlip>
            </a:pPr>
            <a:r>
              <a:rPr lang="en-US" altLang="zh-CN" sz="3000" b="1" dirty="0">
                <a:ea typeface="宋体" panose="02010600030101010101" pitchFamily="2" charset="-122"/>
              </a:rPr>
              <a:t>A top-10 problem in the networking technology </a:t>
            </a:r>
            <a:endParaRPr lang="en-US" altLang="zh-CN" sz="3000" b="1" dirty="0">
              <a:ea typeface="宋体" panose="02010600030101010101" pitchFamily="2" charset="-122"/>
            </a:endParaRPr>
          </a:p>
          <a:p>
            <a:pPr eaLnBrk="1" hangingPunct="1">
              <a:lnSpc>
                <a:spcPct val="120000"/>
              </a:lnSpc>
              <a:spcAft>
                <a:spcPct val="20000"/>
              </a:spcAft>
              <a:buFontTx/>
              <a:buBlip>
                <a:blip r:embed="rId1"/>
              </a:buBlip>
            </a:pPr>
            <a:r>
              <a:rPr lang="en-US" altLang="zh-CN" sz="3000" b="1" dirty="0">
                <a:ea typeface="宋体" panose="02010600030101010101" pitchFamily="2" charset="-122"/>
              </a:rPr>
              <a:t>Different from flow control</a:t>
            </a:r>
            <a:r>
              <a:rPr lang="zh-CN" altLang="en-US" sz="3000" b="1" dirty="0">
                <a:ea typeface="黑体" panose="02010609060101010101" pitchFamily="49" charset="-122"/>
              </a:rPr>
              <a:t>不同于流量控制</a:t>
            </a:r>
            <a:r>
              <a:rPr lang="en-US" altLang="zh-CN" sz="3000" b="1" dirty="0">
                <a:ea typeface="宋体" panose="02010600030101010101" pitchFamily="2" charset="-122"/>
              </a:rPr>
              <a:t>!</a:t>
            </a:r>
            <a:endParaRPr lang="en-US" altLang="zh-CN" sz="3000" b="1" dirty="0">
              <a:ea typeface="宋体" panose="02010600030101010101" pitchFamily="2" charset="-122"/>
            </a:endParaRPr>
          </a:p>
          <a:p>
            <a:pPr eaLnBrk="1" hangingPunct="1">
              <a:lnSpc>
                <a:spcPct val="120000"/>
              </a:lnSpc>
              <a:spcAft>
                <a:spcPct val="20000"/>
              </a:spcAft>
              <a:buFontTx/>
              <a:buBlip>
                <a:blip r:embed="rId1"/>
              </a:buBlip>
            </a:pPr>
            <a:endParaRPr lang="en-US" altLang="zh-CN" sz="3000" b="1" dirty="0">
              <a:ea typeface="宋体" panose="02010600030101010101" pitchFamily="2" charset="-122"/>
            </a:endParaRPr>
          </a:p>
        </p:txBody>
      </p:sp>
      <p:sp>
        <p:nvSpPr>
          <p:cNvPr id="118790" name="Rectangle 4"/>
          <p:cNvSpPr>
            <a:spLocks noGrp="1"/>
          </p:cNvSpPr>
          <p:nvPr>
            <p:ph type="title"/>
          </p:nvPr>
        </p:nvSpPr>
        <p:spPr>
          <a:solidFill>
            <a:schemeClr val="hlink">
              <a:alpha val="100000"/>
            </a:schemeClr>
          </a:solidFill>
        </p:spPr>
        <p:txBody>
          <a:bodyPr vert="horz" wrap="square" lIns="91440" tIns="45720" rIns="91440" bIns="45720" anchor="ctr" anchorCtr="0"/>
          <a:p>
            <a:pPr eaLnBrk="1" hangingPunct="1"/>
            <a:r>
              <a:rPr lang="en-US" altLang="zh-CN" sz="4000" b="1" dirty="0">
                <a:solidFill>
                  <a:schemeClr val="tx1"/>
                </a:solidFill>
                <a:ea typeface="宋体" panose="02010600030101010101" pitchFamily="2" charset="-122"/>
              </a:rPr>
              <a:t>TCP Congestion Control </a:t>
            </a:r>
            <a:r>
              <a:rPr lang="zh-CN" altLang="en-US" sz="4000" b="1" dirty="0">
                <a:solidFill>
                  <a:schemeClr val="tx1"/>
                </a:solidFill>
                <a:ea typeface="黑体" panose="02010609060101010101" pitchFamily="49" charset="-122"/>
              </a:rPr>
              <a:t>拥塞控制</a:t>
            </a:r>
            <a:endParaRPr lang="en-US" altLang="zh-CN" sz="4000" b="1" dirty="0">
              <a:solidFill>
                <a:schemeClr val="tx1"/>
              </a:solidFill>
              <a:ea typeface="黑体" panose="02010609060101010101" pitchFamily="49" charset="-122"/>
            </a:endParaRPr>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日期占位符 3"/>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E8E7EAC5-B52F-4365-A194-F4001F522431}" type="datetime4">
              <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5" name="页脚占位符 4"/>
          <p:cNvSpPr txBox="1">
            <a:spLocks noGrp="1"/>
          </p:cNvSpPr>
          <p:nvPr>
            <p:ph type="ftr" sz="quarter" idx="11"/>
          </p:nvPr>
        </p:nvSpPr>
        <p:spPr bwMode="auto"/>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The Transport Layer</a:t>
            </a: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128004" name="灯片编号占位符 5"/>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20204" pitchFamily="34" charset="0"/>
                <a:ea typeface="+mn-ea"/>
                <a:cs typeface="+mn-cs"/>
              </a:defRPr>
            </a:lvl5pPr>
          </a:lstStyle>
          <a:p>
            <a:pPr lvl="0" algn="r" eaLnBrk="1" hangingPunct="1"/>
            <a:fld id="{9A0DB2DC-4C9A-4742-B13C-FB6460FD3503}" type="slidenum">
              <a:rPr lang="zh-CN" altLang="en-US" sz="1400" b="0" dirty="0">
                <a:latin typeface="Times New Roman" panose="02020603050405020304" pitchFamily="18" charset="0"/>
                <a:ea typeface="宋体" panose="02010600030101010101" pitchFamily="2" charset="-122"/>
              </a:rPr>
            </a:fld>
            <a:endParaRPr lang="zh-CN" altLang="en-US" sz="1400" b="0" dirty="0">
              <a:latin typeface="Times New Roman" panose="02020603050405020304" pitchFamily="18" charset="0"/>
              <a:ea typeface="宋体" panose="02010600030101010101" pitchFamily="2" charset="-122"/>
            </a:endParaRPr>
          </a:p>
        </p:txBody>
      </p:sp>
      <p:sp>
        <p:nvSpPr>
          <p:cNvPr id="128005" name="Rectangle 2"/>
          <p:cNvSpPr>
            <a:spLocks noGrp="1"/>
          </p:cNvSpPr>
          <p:nvPr>
            <p:ph idx="1"/>
          </p:nvPr>
        </p:nvSpPr>
        <p:spPr>
          <a:xfrm>
            <a:off x="655638" y="1323975"/>
            <a:ext cx="7832725" cy="4883150"/>
          </a:xfrm>
        </p:spPr>
        <p:txBody>
          <a:bodyPr vert="horz" wrap="square" lIns="91440" tIns="45720" rIns="91440" bIns="45720" anchor="t" anchorCtr="0"/>
          <a:p>
            <a:pPr eaLnBrk="1" hangingPunct="1">
              <a:buFontTx/>
              <a:buBlip>
                <a:blip r:embed="rId1"/>
              </a:buBlip>
            </a:pPr>
            <a:r>
              <a:rPr lang="en-US" altLang="zh-CN" sz="3200" b="1" dirty="0">
                <a:ea typeface="宋体" panose="02010600030101010101" pitchFamily="2" charset="-122"/>
              </a:rPr>
              <a:t>TCP Tahoe (Jacobson 1988)</a:t>
            </a:r>
            <a:endParaRPr lang="en-US" altLang="zh-CN" sz="3200" b="1" dirty="0">
              <a:ea typeface="宋体" panose="02010600030101010101" pitchFamily="2" charset="-122"/>
            </a:endParaRPr>
          </a:p>
          <a:p>
            <a:pPr lvl="1" eaLnBrk="1" hangingPunct="1">
              <a:buBlip>
                <a:blip r:embed="rId2"/>
              </a:buBlip>
            </a:pPr>
            <a:r>
              <a:rPr lang="en-US" altLang="zh-CN" sz="2800" b="1" dirty="0">
                <a:ea typeface="宋体" panose="02010600030101010101" pitchFamily="2" charset="-122"/>
              </a:rPr>
              <a:t>Slow Start</a:t>
            </a:r>
            <a:endParaRPr lang="en-US" altLang="zh-CN" sz="2800" b="1" dirty="0">
              <a:ea typeface="宋体" panose="02010600030101010101" pitchFamily="2" charset="-122"/>
            </a:endParaRPr>
          </a:p>
          <a:p>
            <a:pPr lvl="1" eaLnBrk="1" hangingPunct="1">
              <a:buBlip>
                <a:blip r:embed="rId2"/>
              </a:buBlip>
            </a:pPr>
            <a:r>
              <a:rPr lang="en-US" altLang="zh-CN" sz="2800" b="1" dirty="0">
                <a:ea typeface="宋体" panose="02010600030101010101" pitchFamily="2" charset="-122"/>
              </a:rPr>
              <a:t>Congestion Avoidance</a:t>
            </a:r>
            <a:endParaRPr lang="en-US" altLang="zh-CN" sz="2800" b="1" dirty="0">
              <a:ea typeface="宋体" panose="02010600030101010101" pitchFamily="2" charset="-122"/>
            </a:endParaRPr>
          </a:p>
          <a:p>
            <a:pPr lvl="1" eaLnBrk="1" hangingPunct="1">
              <a:buBlip>
                <a:blip r:embed="rId2"/>
              </a:buBlip>
            </a:pPr>
            <a:r>
              <a:rPr lang="en-US" altLang="zh-CN" sz="2800" b="1" dirty="0">
                <a:ea typeface="宋体" panose="02010600030101010101" pitchFamily="2" charset="-122"/>
              </a:rPr>
              <a:t>Fast Retransmit</a:t>
            </a:r>
            <a:endParaRPr lang="en-US" altLang="zh-CN" sz="2800" b="1" dirty="0">
              <a:ea typeface="宋体" panose="02010600030101010101" pitchFamily="2" charset="-122"/>
            </a:endParaRPr>
          </a:p>
          <a:p>
            <a:pPr eaLnBrk="1" hangingPunct="1">
              <a:buFontTx/>
              <a:buBlip>
                <a:blip r:embed="rId1"/>
              </a:buBlip>
            </a:pPr>
            <a:r>
              <a:rPr lang="en-US" altLang="zh-CN" sz="3200" b="1" dirty="0">
                <a:ea typeface="宋体" panose="02010600030101010101" pitchFamily="2" charset="-122"/>
              </a:rPr>
              <a:t>TCP Reno (Jacobson 1990)</a:t>
            </a:r>
            <a:endParaRPr lang="en-US" altLang="zh-CN" sz="3200" b="1" dirty="0">
              <a:ea typeface="宋体" panose="02010600030101010101" pitchFamily="2" charset="-122"/>
            </a:endParaRPr>
          </a:p>
          <a:p>
            <a:pPr lvl="1" eaLnBrk="1" hangingPunct="1">
              <a:buBlip>
                <a:blip r:embed="rId2"/>
              </a:buBlip>
            </a:pPr>
            <a:r>
              <a:rPr lang="en-US" altLang="zh-CN" sz="2800" b="1" dirty="0">
                <a:ea typeface="宋体" panose="02010600030101010101" pitchFamily="2" charset="-122"/>
              </a:rPr>
              <a:t>Fast Recovery</a:t>
            </a:r>
            <a:endParaRPr lang="en-US" altLang="zh-CN" sz="2800" b="1" dirty="0">
              <a:ea typeface="宋体" panose="02010600030101010101" pitchFamily="2" charset="-122"/>
            </a:endParaRPr>
          </a:p>
          <a:p>
            <a:pPr eaLnBrk="1" hangingPunct="1">
              <a:buFontTx/>
              <a:buBlip>
                <a:blip r:embed="rId1"/>
              </a:buBlip>
            </a:pPr>
            <a:endParaRPr lang="zh-CN" altLang="en-US" sz="2800" b="1" dirty="0">
              <a:ea typeface="宋体" panose="02010600030101010101" pitchFamily="2" charset="-122"/>
            </a:endParaRPr>
          </a:p>
        </p:txBody>
      </p:sp>
      <p:sp>
        <p:nvSpPr>
          <p:cNvPr id="128006" name="Rectangle 3"/>
          <p:cNvSpPr>
            <a:spLocks noGrp="1"/>
          </p:cNvSpPr>
          <p:nvPr>
            <p:ph type="title"/>
          </p:nvPr>
        </p:nvSpPr>
        <p:spPr>
          <a:solidFill>
            <a:schemeClr val="hlink">
              <a:alpha val="100000"/>
            </a:schemeClr>
          </a:solidFill>
        </p:spPr>
        <p:txBody>
          <a:bodyPr vert="horz" wrap="square" lIns="91440" tIns="45720" rIns="91440" bIns="45720" anchor="ctr" anchorCtr="0"/>
          <a:p>
            <a:pPr eaLnBrk="1" hangingPunct="1"/>
            <a:r>
              <a:rPr lang="en-US" altLang="zh-CN" sz="4000" b="1" dirty="0">
                <a:solidFill>
                  <a:schemeClr val="tx1"/>
                </a:solidFill>
                <a:ea typeface="宋体" panose="02010600030101010101" pitchFamily="2" charset="-122"/>
              </a:rPr>
              <a:t>TCP Congestion Control </a:t>
            </a:r>
            <a:r>
              <a:rPr lang="zh-CN" altLang="en-US" sz="4000" b="1" dirty="0">
                <a:solidFill>
                  <a:schemeClr val="tx1"/>
                </a:solidFill>
                <a:ea typeface="黑体" panose="02010609060101010101" pitchFamily="49" charset="-122"/>
              </a:rPr>
              <a:t>拥塞控制</a:t>
            </a:r>
            <a:endParaRPr lang="en-US" altLang="zh-CN" sz="4000" b="1" dirty="0">
              <a:solidFill>
                <a:schemeClr val="tx1"/>
              </a:solidFill>
              <a:ea typeface="黑体" panose="02010609060101010101" pitchFamily="49" charset="-122"/>
            </a:endParaRPr>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日期占位符 3"/>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6E4278E9-6F57-4C22-9959-FDD2F00B9BCC}" type="datetime4">
              <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5" name="页脚占位符 4"/>
          <p:cNvSpPr txBox="1">
            <a:spLocks noGrp="1"/>
          </p:cNvSpPr>
          <p:nvPr>
            <p:ph type="ftr" sz="quarter" idx="11"/>
          </p:nvPr>
        </p:nvSpPr>
        <p:spPr bwMode="auto"/>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The Transport Layer</a:t>
            </a: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129028" name="灯片编号占位符 5"/>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20204" pitchFamily="34" charset="0"/>
                <a:ea typeface="+mn-ea"/>
                <a:cs typeface="+mn-cs"/>
              </a:defRPr>
            </a:lvl5pPr>
          </a:lstStyle>
          <a:p>
            <a:pPr lvl="0" algn="r" eaLnBrk="1" hangingPunct="1"/>
            <a:fld id="{9A0DB2DC-4C9A-4742-B13C-FB6460FD3503}" type="slidenum">
              <a:rPr lang="zh-CN" altLang="en-US" sz="1400" b="0" dirty="0">
                <a:latin typeface="Times New Roman" panose="02020603050405020304" pitchFamily="18" charset="0"/>
                <a:ea typeface="宋体" panose="02010600030101010101" pitchFamily="2" charset="-122"/>
              </a:rPr>
            </a:fld>
            <a:endParaRPr lang="zh-CN" altLang="en-US" sz="1400" b="0" dirty="0">
              <a:latin typeface="Times New Roman" panose="02020603050405020304" pitchFamily="18" charset="0"/>
              <a:ea typeface="宋体" panose="02010600030101010101" pitchFamily="2" charset="-122"/>
            </a:endParaRPr>
          </a:p>
        </p:txBody>
      </p:sp>
      <p:sp>
        <p:nvSpPr>
          <p:cNvPr id="129029" name="Rectangle 2"/>
          <p:cNvSpPr>
            <a:spLocks noGrp="1"/>
          </p:cNvSpPr>
          <p:nvPr>
            <p:ph idx="1"/>
          </p:nvPr>
        </p:nvSpPr>
        <p:spPr>
          <a:xfrm>
            <a:off x="655638" y="1323975"/>
            <a:ext cx="8488362" cy="5305425"/>
          </a:xfrm>
        </p:spPr>
        <p:txBody>
          <a:bodyPr vert="horz" wrap="square" lIns="91440" tIns="45720" rIns="91440" bIns="45720" anchor="t" anchorCtr="0"/>
          <a:p>
            <a:pPr eaLnBrk="1" hangingPunct="1">
              <a:buFontTx/>
              <a:buBlip>
                <a:blip r:embed="rId1"/>
              </a:buBlip>
            </a:pPr>
            <a:r>
              <a:rPr lang="en-US" altLang="zh-CN" sz="3200" b="1" dirty="0">
                <a:ea typeface="黑体" panose="02010609060101010101" pitchFamily="49" charset="-122"/>
              </a:rPr>
              <a:t>Congestion Control by adjusting transmit rate on the sending side</a:t>
            </a:r>
            <a:endParaRPr lang="en-US" altLang="zh-CN" sz="3200" b="1" dirty="0">
              <a:ea typeface="黑体" panose="02010609060101010101" pitchFamily="49" charset="-122"/>
            </a:endParaRPr>
          </a:p>
          <a:p>
            <a:pPr lvl="1" eaLnBrk="1" hangingPunct="1">
              <a:buBlip>
                <a:blip r:embed="rId2"/>
              </a:buBlip>
            </a:pPr>
            <a:r>
              <a:rPr lang="en-US" altLang="zh-CN" sz="2800" b="1" dirty="0">
                <a:ea typeface="黑体" panose="02010609060101010101" pitchFamily="49" charset="-122"/>
              </a:rPr>
              <a:t>Congestion Window (</a:t>
            </a:r>
            <a:r>
              <a:rPr lang="zh-CN" altLang="en-US" sz="2800" b="1" dirty="0">
                <a:ea typeface="黑体" panose="02010609060101010101" pitchFamily="49" charset="-122"/>
              </a:rPr>
              <a:t>拥塞窗口</a:t>
            </a:r>
            <a:r>
              <a:rPr lang="en-US" altLang="zh-CN" sz="2800" b="1" dirty="0">
                <a:ea typeface="黑体" panose="02010609060101010101" pitchFamily="49" charset="-122"/>
              </a:rPr>
              <a:t>) : </a:t>
            </a:r>
            <a:r>
              <a:rPr lang="en-US" altLang="zh-CN" sz="2800" b="1" dirty="0">
                <a:solidFill>
                  <a:srgbClr val="CC0000"/>
                </a:solidFill>
                <a:ea typeface="黑体" panose="02010609060101010101" pitchFamily="49" charset="-122"/>
              </a:rPr>
              <a:t>cwnd, or W  </a:t>
            </a:r>
            <a:endParaRPr lang="en-US" altLang="zh-CN" sz="2800" b="1" dirty="0">
              <a:solidFill>
                <a:srgbClr val="CC0000"/>
              </a:solidFill>
              <a:ea typeface="黑体" panose="02010609060101010101" pitchFamily="49" charset="-122"/>
            </a:endParaRPr>
          </a:p>
          <a:p>
            <a:pPr lvl="1" eaLnBrk="1" hangingPunct="1">
              <a:buNone/>
            </a:pPr>
            <a:r>
              <a:rPr lang="en-US" altLang="zh-CN" sz="2800" b="1" dirty="0">
                <a:solidFill>
                  <a:srgbClr val="CC0000"/>
                </a:solidFill>
                <a:ea typeface="黑体" panose="02010609060101010101" pitchFamily="49" charset="-122"/>
              </a:rPr>
              <a:t>              </a:t>
            </a:r>
            <a:r>
              <a:rPr lang="en-US" altLang="zh-CN" sz="2800" b="1" dirty="0">
                <a:ea typeface="黑体" panose="02010609060101010101" pitchFamily="49" charset="-122"/>
              </a:rPr>
              <a:t>it is the network capacity. </a:t>
            </a:r>
            <a:r>
              <a:rPr lang="en-US" altLang="zh-CN" sz="2800" b="1" dirty="0">
                <a:solidFill>
                  <a:schemeClr val="accent6"/>
                </a:solidFill>
                <a:highlight>
                  <a:srgbClr val="FFFF00"/>
                </a:highlight>
                <a:ea typeface="黑体" panose="02010609060101010101" pitchFamily="49" charset="-122"/>
              </a:rPr>
              <a:t>sender</a:t>
            </a:r>
            <a:endParaRPr lang="zh-CN" altLang="en-US" sz="2800" b="1" dirty="0">
              <a:solidFill>
                <a:schemeClr val="accent6"/>
              </a:solidFill>
              <a:highlight>
                <a:srgbClr val="FFFF00"/>
              </a:highlight>
              <a:ea typeface="黑体" panose="02010609060101010101" pitchFamily="49" charset="-122"/>
            </a:endParaRPr>
          </a:p>
          <a:p>
            <a:pPr lvl="1" eaLnBrk="1" hangingPunct="1">
              <a:buBlip>
                <a:blip r:embed="rId2"/>
              </a:buBlip>
            </a:pPr>
            <a:r>
              <a:rPr lang="en-US" altLang="zh-CN" sz="2800" b="1" dirty="0">
                <a:ea typeface="黑体" panose="02010609060101010101" pitchFamily="49" charset="-122"/>
              </a:rPr>
              <a:t>Receiver Window (</a:t>
            </a:r>
            <a:r>
              <a:rPr lang="zh-CN" altLang="en-US" sz="2800" b="1" dirty="0">
                <a:ea typeface="黑体" panose="02010609060101010101" pitchFamily="49" charset="-122"/>
              </a:rPr>
              <a:t>接收端窗口</a:t>
            </a:r>
            <a:r>
              <a:rPr lang="en-US" altLang="zh-CN" sz="2800" b="1" dirty="0">
                <a:ea typeface="黑体" panose="02010609060101010101" pitchFamily="49" charset="-122"/>
              </a:rPr>
              <a:t>): </a:t>
            </a:r>
            <a:r>
              <a:rPr lang="en-US" altLang="zh-CN" sz="2800" b="1" dirty="0">
                <a:solidFill>
                  <a:srgbClr val="CC0000"/>
                </a:solidFill>
                <a:ea typeface="黑体" panose="02010609060101010101" pitchFamily="49" charset="-122"/>
              </a:rPr>
              <a:t>rwnd</a:t>
            </a:r>
            <a:r>
              <a:rPr lang="zh-CN" altLang="en-US" sz="2800" b="1" dirty="0">
                <a:ea typeface="黑体" panose="02010609060101010101" pitchFamily="49" charset="-122"/>
              </a:rPr>
              <a:t>， </a:t>
            </a:r>
            <a:endParaRPr lang="zh-CN" altLang="en-US" sz="2800" b="1" dirty="0">
              <a:ea typeface="黑体" panose="02010609060101010101" pitchFamily="49" charset="-122"/>
            </a:endParaRPr>
          </a:p>
          <a:p>
            <a:pPr lvl="1" eaLnBrk="1" hangingPunct="1">
              <a:buNone/>
            </a:pPr>
            <a:r>
              <a:rPr lang="zh-CN" altLang="en-US" sz="2800" b="1" dirty="0">
                <a:ea typeface="黑体" panose="02010609060101010101" pitchFamily="49" charset="-122"/>
              </a:rPr>
              <a:t>              </a:t>
            </a:r>
            <a:r>
              <a:rPr lang="en-US" altLang="zh-CN" sz="2800" b="1" dirty="0">
                <a:ea typeface="黑体" panose="02010609060101010101" pitchFamily="49" charset="-122"/>
              </a:rPr>
              <a:t>it is the </a:t>
            </a:r>
            <a:r>
              <a:rPr lang="en-US" altLang="zh-CN" sz="2800" b="1" dirty="0">
                <a:solidFill>
                  <a:srgbClr val="FF0000"/>
                </a:solidFill>
                <a:ea typeface="黑体" panose="02010609060101010101" pitchFamily="49" charset="-122"/>
              </a:rPr>
              <a:t>receiver</a:t>
            </a:r>
            <a:r>
              <a:rPr lang="en-US" altLang="zh-CN" sz="2800" b="1" dirty="0">
                <a:ea typeface="黑体" panose="02010609060101010101" pitchFamily="49" charset="-122"/>
              </a:rPr>
              <a:t> capacity.  </a:t>
            </a:r>
            <a:r>
              <a:rPr lang="en-US" altLang="zh-CN" sz="2800" b="1" dirty="0">
                <a:solidFill>
                  <a:schemeClr val="accent6"/>
                </a:solidFill>
                <a:highlight>
                  <a:srgbClr val="FFFF00"/>
                </a:highlight>
                <a:ea typeface="黑体" panose="02010609060101010101" pitchFamily="49" charset="-122"/>
              </a:rPr>
              <a:t>receiver  </a:t>
            </a:r>
            <a:r>
              <a:rPr lang="en-US" altLang="zh-CN" sz="2800" b="1" dirty="0">
                <a:ea typeface="黑体" panose="02010609060101010101" pitchFamily="49" charset="-122"/>
              </a:rPr>
              <a:t>      </a:t>
            </a:r>
            <a:endParaRPr lang="en-US" altLang="zh-CN" sz="2800" b="1" dirty="0">
              <a:ea typeface="黑体" panose="02010609060101010101" pitchFamily="49" charset="-122"/>
            </a:endParaRPr>
          </a:p>
          <a:p>
            <a:pPr lvl="1" eaLnBrk="1" hangingPunct="1">
              <a:buBlip>
                <a:blip r:embed="rId2"/>
              </a:buBlip>
            </a:pPr>
            <a:r>
              <a:rPr lang="en-US" altLang="zh-CN" sz="2800" b="1" dirty="0">
                <a:ea typeface="黑体" panose="02010609060101010101" pitchFamily="49" charset="-122"/>
              </a:rPr>
              <a:t>Slow Start Threshold (</a:t>
            </a:r>
            <a:r>
              <a:rPr lang="en-US" altLang="zh-CN" sz="2800" b="1" dirty="0">
                <a:solidFill>
                  <a:srgbClr val="CC0000"/>
                </a:solidFill>
                <a:ea typeface="黑体" panose="02010609060101010101" pitchFamily="49" charset="-122"/>
              </a:rPr>
              <a:t>SSTHRESH</a:t>
            </a:r>
            <a:r>
              <a:rPr lang="zh-CN" altLang="en-US" sz="2800" b="1" dirty="0">
                <a:ea typeface="黑体" panose="02010609060101010101" pitchFamily="49" charset="-122"/>
              </a:rPr>
              <a:t>慢启动阈值</a:t>
            </a:r>
            <a:r>
              <a:rPr lang="en-US" altLang="zh-CN" sz="2800" b="1" dirty="0">
                <a:ea typeface="黑体" panose="02010609060101010101" pitchFamily="49" charset="-122"/>
              </a:rPr>
              <a:t>): window size after which TCP cautiously probes</a:t>
            </a:r>
            <a:r>
              <a:rPr lang="zh-CN" altLang="en-US" sz="2800" b="1" dirty="0">
                <a:ea typeface="黑体" panose="02010609060101010101" pitchFamily="49" charset="-122"/>
              </a:rPr>
              <a:t>小心试探</a:t>
            </a:r>
            <a:r>
              <a:rPr lang="en-US" altLang="zh-CN" sz="2800" b="1" dirty="0">
                <a:ea typeface="黑体" panose="02010609060101010101" pitchFamily="49" charset="-122"/>
              </a:rPr>
              <a:t> for bandwidth. </a:t>
            </a:r>
            <a:r>
              <a:rPr lang="en-US" altLang="zh-CN" sz="2400" b="1" dirty="0">
                <a:ea typeface="黑体" panose="02010609060101010101" pitchFamily="49" charset="-122"/>
              </a:rPr>
              <a:t>Initially, ssthresh=64 KB, i.e. 65535 bytes</a:t>
            </a:r>
            <a:endParaRPr lang="zh-CN" altLang="en-US" sz="2400" b="1" dirty="0">
              <a:ea typeface="黑体" panose="02010609060101010101" pitchFamily="49" charset="-122"/>
            </a:endParaRPr>
          </a:p>
        </p:txBody>
      </p:sp>
      <p:sp>
        <p:nvSpPr>
          <p:cNvPr id="129030" name="Rectangle 3"/>
          <p:cNvSpPr>
            <a:spLocks noGrp="1"/>
          </p:cNvSpPr>
          <p:nvPr>
            <p:ph type="title"/>
          </p:nvPr>
        </p:nvSpPr>
        <p:spPr>
          <a:solidFill>
            <a:schemeClr val="hlink">
              <a:alpha val="100000"/>
            </a:schemeClr>
          </a:solidFill>
        </p:spPr>
        <p:txBody>
          <a:bodyPr vert="horz" wrap="square" lIns="91440" tIns="45720" rIns="91440" bIns="45720" anchor="ctr" anchorCtr="0"/>
          <a:p>
            <a:pPr eaLnBrk="1" hangingPunct="1"/>
            <a:r>
              <a:rPr lang="en-US" altLang="zh-CN" sz="4000" b="1" dirty="0">
                <a:solidFill>
                  <a:schemeClr val="tx1"/>
                </a:solidFill>
                <a:ea typeface="宋体" panose="02010600030101010101" pitchFamily="2" charset="-122"/>
              </a:rPr>
              <a:t>TCP Congestion Control </a:t>
            </a:r>
            <a:r>
              <a:rPr lang="zh-CN" altLang="en-US" sz="4000" b="1" dirty="0">
                <a:solidFill>
                  <a:schemeClr val="tx1"/>
                </a:solidFill>
                <a:ea typeface="黑体" panose="02010609060101010101" pitchFamily="49" charset="-122"/>
              </a:rPr>
              <a:t>拥塞控制</a:t>
            </a:r>
            <a:endParaRPr lang="en-US" altLang="zh-CN" sz="4000" b="1" dirty="0">
              <a:solidFill>
                <a:schemeClr val="tx1"/>
              </a:solidFill>
              <a:ea typeface="黑体" panose="02010609060101010101" pitchFamily="49" charset="-122"/>
            </a:endParaRP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1" name="日期占位符 3"/>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1A6B5EE3-96C4-4C42-A036-A18A5E7BBEF5}" type="datetime4">
              <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92" name="页脚占位符 4"/>
          <p:cNvSpPr txBox="1">
            <a:spLocks noGrp="1"/>
          </p:cNvSpPr>
          <p:nvPr>
            <p:ph type="ftr" sz="quarter" idx="11"/>
          </p:nvPr>
        </p:nvSpPr>
        <p:spPr bwMode="auto"/>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The Transport Layer</a:t>
            </a: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31748" name="灯片编号占位符 5"/>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r" eaLnBrk="1" hangingPunct="1"/>
            <a:fld id="{9A0DB2DC-4C9A-4742-B13C-FB6460FD3503}" type="slidenum">
              <a:rPr lang="zh-CN" altLang="en-US" sz="1400" dirty="0">
                <a:latin typeface="Times New Roman" panose="02020603050405020304" pitchFamily="18" charset="0"/>
                <a:ea typeface="宋体" panose="02010600030101010101" pitchFamily="2" charset="-122"/>
              </a:rPr>
            </a:fld>
            <a:endParaRPr lang="zh-CN" altLang="en-US" sz="1400" dirty="0">
              <a:latin typeface="Times New Roman" panose="02020603050405020304" pitchFamily="18" charset="0"/>
              <a:ea typeface="宋体" panose="02010600030101010101" pitchFamily="2" charset="-122"/>
            </a:endParaRPr>
          </a:p>
        </p:txBody>
      </p:sp>
      <p:sp>
        <p:nvSpPr>
          <p:cNvPr id="31749" name="Rectangle 2"/>
          <p:cNvSpPr/>
          <p:nvPr/>
        </p:nvSpPr>
        <p:spPr>
          <a:xfrm>
            <a:off x="180975" y="1349375"/>
            <a:ext cx="1449388" cy="2538413"/>
          </a:xfrm>
          <a:prstGeom prst="rect">
            <a:avLst/>
          </a:prstGeom>
          <a:solidFill>
            <a:srgbClr val="FFFF99"/>
          </a:solidFill>
          <a:ln w="12700" cap="flat" cmpd="sng">
            <a:solidFill>
              <a:srgbClr val="333399"/>
            </a:solidFill>
            <a:prstDash val="solid"/>
            <a:miter/>
            <a:headEnd type="none" w="med" len="med"/>
            <a:tailEnd type="none" w="med" len="med"/>
          </a:ln>
        </p:spPr>
        <p:txBody>
          <a:bodyPr wrap="none" anchor="ctr" anchorCtr="0"/>
          <a:p>
            <a:pPr algn="ctr" eaLnBrk="1" hangingPunct="1"/>
            <a:endParaRPr lang="zh-CN" altLang="en-US" dirty="0">
              <a:latin typeface="Arial" panose="020B0604020202020204" pitchFamily="34" charset="0"/>
              <a:ea typeface="宋体" panose="02010600030101010101" pitchFamily="2" charset="-122"/>
            </a:endParaRPr>
          </a:p>
        </p:txBody>
      </p:sp>
      <p:sp>
        <p:nvSpPr>
          <p:cNvPr id="31750" name="Rectangle 3"/>
          <p:cNvSpPr/>
          <p:nvPr/>
        </p:nvSpPr>
        <p:spPr>
          <a:xfrm>
            <a:off x="7429500" y="1349375"/>
            <a:ext cx="1452563" cy="2538413"/>
          </a:xfrm>
          <a:prstGeom prst="rect">
            <a:avLst/>
          </a:prstGeom>
          <a:solidFill>
            <a:srgbClr val="FFFF99"/>
          </a:solidFill>
          <a:ln w="12700" cap="flat" cmpd="sng">
            <a:solidFill>
              <a:srgbClr val="333399"/>
            </a:solidFill>
            <a:prstDash val="solid"/>
            <a:miter/>
            <a:headEnd type="none" w="med" len="med"/>
            <a:tailEnd type="none" w="med" len="med"/>
          </a:ln>
        </p:spPr>
        <p:txBody>
          <a:bodyPr wrap="none" anchor="ctr" anchorCtr="0"/>
          <a:p>
            <a:pPr algn="ctr" eaLnBrk="1" hangingPunct="1"/>
            <a:endParaRPr lang="zh-CN" altLang="en-US" dirty="0">
              <a:latin typeface="Arial" panose="020B0604020202020204" pitchFamily="34" charset="0"/>
              <a:ea typeface="宋体" panose="02010600030101010101" pitchFamily="2" charset="-122"/>
            </a:endParaRPr>
          </a:p>
        </p:txBody>
      </p:sp>
      <p:sp>
        <p:nvSpPr>
          <p:cNvPr id="31751" name="Rectangle 4"/>
          <p:cNvSpPr/>
          <p:nvPr/>
        </p:nvSpPr>
        <p:spPr>
          <a:xfrm>
            <a:off x="198438" y="2459038"/>
            <a:ext cx="8688387" cy="469900"/>
          </a:xfrm>
          <a:prstGeom prst="rect">
            <a:avLst/>
          </a:prstGeom>
          <a:solidFill>
            <a:srgbClr val="CCECFF">
              <a:alpha val="67842"/>
            </a:srgbClr>
          </a:solidFill>
          <a:ln w="12700">
            <a:noFill/>
          </a:ln>
        </p:spPr>
        <p:txBody>
          <a:bodyPr wrap="none" anchor="ctr" anchorCtr="0"/>
          <a:p>
            <a:pPr algn="ctr" eaLnBrk="1" hangingPunct="1"/>
            <a:endParaRPr lang="zh-CN" altLang="en-US" dirty="0">
              <a:latin typeface="Arial" panose="020B0604020202020204" pitchFamily="34" charset="0"/>
              <a:ea typeface="宋体" panose="02010600030101010101" pitchFamily="2" charset="-122"/>
            </a:endParaRPr>
          </a:p>
        </p:txBody>
      </p:sp>
      <p:sp>
        <p:nvSpPr>
          <p:cNvPr id="31752" name="Rectangle 5"/>
          <p:cNvSpPr>
            <a:spLocks noGrp="1"/>
          </p:cNvSpPr>
          <p:nvPr>
            <p:ph type="title"/>
          </p:nvPr>
        </p:nvSpPr>
        <p:spPr>
          <a:xfrm>
            <a:off x="0" y="192088"/>
            <a:ext cx="9144000" cy="933450"/>
          </a:xfrm>
        </p:spPr>
        <p:txBody>
          <a:bodyPr vert="horz" wrap="square" lIns="91440" tIns="45720" rIns="91440" bIns="45720" anchor="ctr" anchorCtr="0"/>
          <a:p>
            <a:pPr eaLnBrk="1" hangingPunct="1"/>
            <a:r>
              <a:rPr lang="zh-CN" altLang="en-US" sz="3400" b="1" dirty="0">
                <a:latin typeface="黑体" panose="02010609060101010101" pitchFamily="49" charset="-122"/>
                <a:ea typeface="黑体" panose="02010609060101010101" pitchFamily="49" charset="-122"/>
              </a:rPr>
              <a:t>传输层为相互通信的应用进程提供了逻辑通信 </a:t>
            </a:r>
            <a:endParaRPr lang="zh-CN" altLang="en-US" sz="3400" b="1" dirty="0">
              <a:latin typeface="黑体" panose="02010609060101010101" pitchFamily="49" charset="-122"/>
              <a:ea typeface="黑体" panose="02010609060101010101" pitchFamily="49" charset="-122"/>
            </a:endParaRPr>
          </a:p>
        </p:txBody>
      </p:sp>
      <p:sp>
        <p:nvSpPr>
          <p:cNvPr id="31753" name="Line 6"/>
          <p:cNvSpPr/>
          <p:nvPr/>
        </p:nvSpPr>
        <p:spPr>
          <a:xfrm>
            <a:off x="1620838" y="5141913"/>
            <a:ext cx="5789612" cy="0"/>
          </a:xfrm>
          <a:prstGeom prst="line">
            <a:avLst/>
          </a:prstGeom>
          <a:ln w="57150" cap="flat" cmpd="sng">
            <a:solidFill>
              <a:srgbClr val="333399"/>
            </a:solidFill>
            <a:prstDash val="solid"/>
            <a:headEnd type="none" w="med" len="med"/>
            <a:tailEnd type="none" w="med" len="med"/>
          </a:ln>
        </p:spPr>
      </p:sp>
      <p:sp>
        <p:nvSpPr>
          <p:cNvPr id="31754" name="Line 7"/>
          <p:cNvSpPr/>
          <p:nvPr/>
        </p:nvSpPr>
        <p:spPr>
          <a:xfrm>
            <a:off x="180975" y="2935288"/>
            <a:ext cx="1447800" cy="0"/>
          </a:xfrm>
          <a:prstGeom prst="line">
            <a:avLst/>
          </a:prstGeom>
          <a:ln w="12700" cap="flat" cmpd="sng">
            <a:solidFill>
              <a:schemeClr val="tx1"/>
            </a:solidFill>
            <a:prstDash val="solid"/>
            <a:headEnd type="none" w="med" len="med"/>
            <a:tailEnd type="none" w="med" len="med"/>
          </a:ln>
        </p:spPr>
      </p:sp>
      <p:sp>
        <p:nvSpPr>
          <p:cNvPr id="31755" name="Line 8"/>
          <p:cNvSpPr/>
          <p:nvPr/>
        </p:nvSpPr>
        <p:spPr>
          <a:xfrm>
            <a:off x="180975" y="3414713"/>
            <a:ext cx="1447800" cy="0"/>
          </a:xfrm>
          <a:prstGeom prst="line">
            <a:avLst/>
          </a:prstGeom>
          <a:ln w="12700" cap="flat" cmpd="sng">
            <a:solidFill>
              <a:schemeClr val="tx1"/>
            </a:solidFill>
            <a:prstDash val="solid"/>
            <a:headEnd type="none" w="med" len="med"/>
            <a:tailEnd type="none" w="med" len="med"/>
          </a:ln>
        </p:spPr>
      </p:sp>
      <p:sp>
        <p:nvSpPr>
          <p:cNvPr id="31756" name="Rectangle 9"/>
          <p:cNvSpPr/>
          <p:nvPr/>
        </p:nvSpPr>
        <p:spPr>
          <a:xfrm>
            <a:off x="187325" y="2011363"/>
            <a:ext cx="1439863" cy="447675"/>
          </a:xfrm>
          <a:prstGeom prst="rect">
            <a:avLst/>
          </a:prstGeom>
          <a:solidFill>
            <a:srgbClr val="99FF66"/>
          </a:solidFill>
          <a:ln w="19050" cap="flat" cmpd="sng">
            <a:solidFill>
              <a:schemeClr val="tx1"/>
            </a:solidFill>
            <a:prstDash val="solid"/>
            <a:miter/>
            <a:headEnd type="none" w="med" len="med"/>
            <a:tailEnd type="none" w="med" len="med"/>
          </a:ln>
        </p:spPr>
        <p:txBody>
          <a:bodyPr wrap="none" anchor="ctr" anchorCtr="0"/>
          <a:p>
            <a:pPr algn="ctr" eaLnBrk="1" hangingPunct="1"/>
            <a:endParaRPr lang="zh-CN" altLang="en-US" dirty="0">
              <a:latin typeface="Arial" panose="020B0604020202020204" pitchFamily="34" charset="0"/>
              <a:ea typeface="宋体" panose="02010600030101010101" pitchFamily="2" charset="-122"/>
            </a:endParaRPr>
          </a:p>
        </p:txBody>
      </p:sp>
      <p:sp>
        <p:nvSpPr>
          <p:cNvPr id="31757" name="Rectangle 10"/>
          <p:cNvSpPr/>
          <p:nvPr/>
        </p:nvSpPr>
        <p:spPr>
          <a:xfrm>
            <a:off x="146050" y="1470025"/>
            <a:ext cx="322263" cy="2374900"/>
          </a:xfrm>
          <a:prstGeom prst="rect">
            <a:avLst/>
          </a:prstGeom>
          <a:noFill/>
          <a:ln w="12700">
            <a:noFill/>
          </a:ln>
        </p:spPr>
        <p:txBody>
          <a:bodyPr wrap="none" lIns="90488" tIns="44450" rIns="90488" bIns="44450">
            <a:spAutoFit/>
          </a:bodyPr>
          <a:lstStyle>
            <a:lvl1pPr marL="609600" indent="-609600" algn="l" rtl="0" eaLnBrk="0" fontAlgn="base" hangingPunct="0">
              <a:spcBef>
                <a:spcPct val="20000"/>
              </a:spcBef>
              <a:spcAft>
                <a:spcPct val="0"/>
              </a:spcAft>
              <a:buClr>
                <a:schemeClr val="accent2"/>
              </a:buClr>
              <a:buAutoNum type="alphaLcParenR"/>
              <a:defRPr sz="2400" kern="1200">
                <a:solidFill>
                  <a:schemeClr val="tx1"/>
                </a:solidFill>
                <a:latin typeface="+mn-lt"/>
                <a:ea typeface="+mn-ea"/>
                <a:cs typeface="+mn-cs"/>
              </a:defRPr>
            </a:lvl1pPr>
            <a:lvl2pPr marL="990600" indent="-533400" algn="l" rtl="0" eaLnBrk="0" fontAlgn="base" hangingPunct="0">
              <a:spcBef>
                <a:spcPct val="20000"/>
              </a:spcBef>
              <a:spcAft>
                <a:spcPct val="0"/>
              </a:spcAft>
              <a:buClr>
                <a:schemeClr val="accent2"/>
              </a:buClr>
              <a:buChar char="–"/>
              <a:defRPr sz="2000" kern="1200">
                <a:solidFill>
                  <a:schemeClr val="tx1"/>
                </a:solidFill>
                <a:latin typeface="+mn-lt"/>
                <a:ea typeface="+mn-ea"/>
                <a:cs typeface="+mn-cs"/>
              </a:defRPr>
            </a:lvl2pPr>
            <a:lvl3pPr marL="1371600" indent="-457200" algn="l" rtl="0" eaLnBrk="0" fontAlgn="base" hangingPunct="0">
              <a:spcBef>
                <a:spcPct val="20000"/>
              </a:spcBef>
              <a:spcAft>
                <a:spcPct val="0"/>
              </a:spcAft>
              <a:buClr>
                <a:schemeClr val="accent2"/>
              </a:buClr>
              <a:buChar char="•"/>
              <a:defRPr sz="2400" kern="1200">
                <a:solidFill>
                  <a:schemeClr val="tx1"/>
                </a:solidFill>
                <a:latin typeface="+mn-lt"/>
                <a:ea typeface="+mn-ea"/>
                <a:cs typeface="+mn-cs"/>
              </a:defRPr>
            </a:lvl3pPr>
            <a:lvl4pPr marL="1752600" indent="-381000" algn="l" rtl="0" eaLnBrk="0" fontAlgn="base" hangingPunct="0">
              <a:spcBef>
                <a:spcPct val="20000"/>
              </a:spcBef>
              <a:spcAft>
                <a:spcPct val="0"/>
              </a:spcAft>
              <a:buClr>
                <a:schemeClr val="accent2"/>
              </a:buClr>
              <a:buChar char="–"/>
              <a:defRPr sz="2000" kern="1200">
                <a:solidFill>
                  <a:schemeClr val="tx1"/>
                </a:solidFill>
                <a:latin typeface="+mn-lt"/>
                <a:ea typeface="+mn-ea"/>
                <a:cs typeface="+mn-cs"/>
              </a:defRPr>
            </a:lvl4pPr>
            <a:lvl5pPr marL="2209800" indent="-381000" algn="l" rtl="0" eaLnBrk="0" fontAlgn="base" hangingPunct="0">
              <a:spcBef>
                <a:spcPct val="20000"/>
              </a:spcBef>
              <a:spcAft>
                <a:spcPct val="0"/>
              </a:spcAft>
              <a:buClr>
                <a:schemeClr val="accent2"/>
              </a:buClr>
              <a:buChar char="»"/>
              <a:defRPr sz="2000" kern="1200">
                <a:solidFill>
                  <a:schemeClr val="tx1"/>
                </a:solidFill>
                <a:latin typeface="+mn-lt"/>
                <a:ea typeface="+mn-ea"/>
                <a:cs typeface="+mn-cs"/>
              </a:defRPr>
            </a:lvl5pPr>
          </a:lstStyle>
          <a:p>
            <a:pPr marL="0" lvl="0" indent="0" defTabSz="762000">
              <a:lnSpc>
                <a:spcPct val="150000"/>
              </a:lnSpc>
              <a:spcBef>
                <a:spcPct val="0"/>
              </a:spcBef>
              <a:buClrTx/>
              <a:buNone/>
            </a:pPr>
            <a:r>
              <a:rPr lang="en-US" altLang="zh-CN" sz="2000" dirty="0">
                <a:solidFill>
                  <a:srgbClr val="333399"/>
                </a:solidFill>
                <a:latin typeface="Arial" panose="020B0604020202020204" pitchFamily="34" charset="0"/>
                <a:ea typeface="黑体" panose="02010609060101010101" pitchFamily="49" charset="-122"/>
              </a:rPr>
              <a:t>5</a:t>
            </a:r>
            <a:endParaRPr lang="en-US" altLang="zh-CN" sz="2000" dirty="0">
              <a:solidFill>
                <a:srgbClr val="333399"/>
              </a:solidFill>
              <a:latin typeface="Arial" panose="020B0604020202020204" pitchFamily="34" charset="0"/>
              <a:ea typeface="黑体" panose="02010609060101010101" pitchFamily="49" charset="-122"/>
            </a:endParaRPr>
          </a:p>
          <a:p>
            <a:pPr marL="0" lvl="0" indent="0" defTabSz="762000">
              <a:lnSpc>
                <a:spcPct val="150000"/>
              </a:lnSpc>
              <a:spcBef>
                <a:spcPct val="0"/>
              </a:spcBef>
              <a:buClrTx/>
              <a:buNone/>
            </a:pPr>
            <a:r>
              <a:rPr lang="en-US" altLang="zh-CN" sz="2000" dirty="0">
                <a:solidFill>
                  <a:srgbClr val="333399"/>
                </a:solidFill>
                <a:latin typeface="Arial" panose="020B0604020202020204" pitchFamily="34" charset="0"/>
                <a:ea typeface="黑体" panose="02010609060101010101" pitchFamily="49" charset="-122"/>
              </a:rPr>
              <a:t>4</a:t>
            </a:r>
            <a:endParaRPr lang="en-US" altLang="zh-CN" sz="2000" dirty="0">
              <a:solidFill>
                <a:srgbClr val="333399"/>
              </a:solidFill>
              <a:latin typeface="Arial" panose="020B0604020202020204" pitchFamily="34" charset="0"/>
              <a:ea typeface="黑体" panose="02010609060101010101" pitchFamily="49" charset="-122"/>
            </a:endParaRPr>
          </a:p>
          <a:p>
            <a:pPr marL="0" lvl="0" indent="0" defTabSz="762000">
              <a:lnSpc>
                <a:spcPct val="150000"/>
              </a:lnSpc>
              <a:spcBef>
                <a:spcPct val="0"/>
              </a:spcBef>
              <a:buClrTx/>
              <a:buNone/>
            </a:pPr>
            <a:r>
              <a:rPr lang="en-US" altLang="zh-CN" sz="2000" dirty="0">
                <a:solidFill>
                  <a:srgbClr val="333399"/>
                </a:solidFill>
                <a:latin typeface="Arial" panose="020B0604020202020204" pitchFamily="34" charset="0"/>
                <a:ea typeface="黑体" panose="02010609060101010101" pitchFamily="49" charset="-122"/>
              </a:rPr>
              <a:t>3</a:t>
            </a:r>
            <a:endParaRPr lang="en-US" altLang="zh-CN" sz="2000" dirty="0">
              <a:solidFill>
                <a:srgbClr val="333399"/>
              </a:solidFill>
              <a:latin typeface="Arial" panose="020B0604020202020204" pitchFamily="34" charset="0"/>
              <a:ea typeface="黑体" panose="02010609060101010101" pitchFamily="49" charset="-122"/>
            </a:endParaRPr>
          </a:p>
          <a:p>
            <a:pPr marL="0" lvl="0" indent="0" defTabSz="762000">
              <a:lnSpc>
                <a:spcPct val="150000"/>
              </a:lnSpc>
              <a:spcBef>
                <a:spcPct val="0"/>
              </a:spcBef>
              <a:buClrTx/>
              <a:buNone/>
            </a:pPr>
            <a:r>
              <a:rPr lang="en-US" altLang="zh-CN" sz="2000" dirty="0">
                <a:solidFill>
                  <a:srgbClr val="333399"/>
                </a:solidFill>
                <a:latin typeface="Arial" panose="020B0604020202020204" pitchFamily="34" charset="0"/>
                <a:ea typeface="黑体" panose="02010609060101010101" pitchFamily="49" charset="-122"/>
              </a:rPr>
              <a:t>2</a:t>
            </a:r>
            <a:endParaRPr lang="en-US" altLang="zh-CN" sz="2000" dirty="0">
              <a:solidFill>
                <a:srgbClr val="333399"/>
              </a:solidFill>
              <a:latin typeface="Arial" panose="020B0604020202020204" pitchFamily="34" charset="0"/>
              <a:ea typeface="黑体" panose="02010609060101010101" pitchFamily="49" charset="-122"/>
            </a:endParaRPr>
          </a:p>
          <a:p>
            <a:pPr marL="0" lvl="0" indent="0" defTabSz="762000">
              <a:lnSpc>
                <a:spcPct val="150000"/>
              </a:lnSpc>
              <a:spcBef>
                <a:spcPct val="0"/>
              </a:spcBef>
              <a:buClrTx/>
              <a:buNone/>
            </a:pPr>
            <a:r>
              <a:rPr lang="en-US" altLang="zh-CN" sz="2000" dirty="0">
                <a:solidFill>
                  <a:srgbClr val="333399"/>
                </a:solidFill>
                <a:latin typeface="Arial" panose="020B0604020202020204" pitchFamily="34" charset="0"/>
                <a:ea typeface="黑体" panose="02010609060101010101" pitchFamily="49" charset="-122"/>
              </a:rPr>
              <a:t>1</a:t>
            </a:r>
            <a:endParaRPr lang="en-US" altLang="zh-CN" sz="2000" dirty="0">
              <a:solidFill>
                <a:srgbClr val="333399"/>
              </a:solidFill>
              <a:latin typeface="Arial" panose="020B0604020202020204" pitchFamily="34" charset="0"/>
              <a:ea typeface="黑体" panose="02010609060101010101" pitchFamily="49" charset="-122"/>
            </a:endParaRPr>
          </a:p>
        </p:txBody>
      </p:sp>
      <p:grpSp>
        <p:nvGrpSpPr>
          <p:cNvPr id="31758" name="Group 11"/>
          <p:cNvGrpSpPr/>
          <p:nvPr/>
        </p:nvGrpSpPr>
        <p:grpSpPr>
          <a:xfrm>
            <a:off x="2894013" y="2468563"/>
            <a:ext cx="1062037" cy="1419225"/>
            <a:chOff x="2017" y="1543"/>
            <a:chExt cx="619" cy="922"/>
          </a:xfrm>
        </p:grpSpPr>
        <p:sp>
          <p:nvSpPr>
            <p:cNvPr id="31835" name="Rectangle 12"/>
            <p:cNvSpPr/>
            <p:nvPr/>
          </p:nvSpPr>
          <p:spPr>
            <a:xfrm>
              <a:off x="2017" y="1543"/>
              <a:ext cx="619" cy="922"/>
            </a:xfrm>
            <a:prstGeom prst="rect">
              <a:avLst/>
            </a:prstGeom>
            <a:solidFill>
              <a:srgbClr val="CCCCFF"/>
            </a:solidFill>
            <a:ln w="12700" cap="flat" cmpd="sng">
              <a:solidFill>
                <a:schemeClr val="tx1"/>
              </a:solidFill>
              <a:prstDash val="solid"/>
              <a:miter/>
              <a:headEnd type="none" w="med" len="med"/>
              <a:tailEnd type="none" w="med" len="med"/>
            </a:ln>
          </p:spPr>
          <p:txBody>
            <a:bodyPr wrap="none" anchor="ctr" anchorCtr="0"/>
            <a:p>
              <a:pPr algn="ctr" eaLnBrk="1" hangingPunct="1"/>
              <a:endParaRPr lang="zh-CN" altLang="en-US" dirty="0">
                <a:latin typeface="Arial" panose="020B0604020202020204" pitchFamily="34" charset="0"/>
                <a:ea typeface="宋体" panose="02010600030101010101" pitchFamily="2" charset="-122"/>
              </a:endParaRPr>
            </a:p>
          </p:txBody>
        </p:sp>
        <p:sp>
          <p:nvSpPr>
            <p:cNvPr id="31836" name="Line 13"/>
            <p:cNvSpPr/>
            <p:nvPr/>
          </p:nvSpPr>
          <p:spPr>
            <a:xfrm>
              <a:off x="2017" y="1845"/>
              <a:ext cx="619" cy="0"/>
            </a:xfrm>
            <a:prstGeom prst="line">
              <a:avLst/>
            </a:prstGeom>
            <a:ln w="12700" cap="flat" cmpd="sng">
              <a:solidFill>
                <a:schemeClr val="tx1"/>
              </a:solidFill>
              <a:prstDash val="solid"/>
              <a:headEnd type="none" w="med" len="med"/>
              <a:tailEnd type="none" w="med" len="med"/>
            </a:ln>
          </p:spPr>
        </p:sp>
        <p:sp>
          <p:nvSpPr>
            <p:cNvPr id="31837" name="Line 14"/>
            <p:cNvSpPr/>
            <p:nvPr/>
          </p:nvSpPr>
          <p:spPr>
            <a:xfrm>
              <a:off x="2017" y="2157"/>
              <a:ext cx="619" cy="0"/>
            </a:xfrm>
            <a:prstGeom prst="line">
              <a:avLst/>
            </a:prstGeom>
            <a:ln w="12700" cap="flat" cmpd="sng">
              <a:solidFill>
                <a:schemeClr val="tx1"/>
              </a:solidFill>
              <a:prstDash val="solid"/>
              <a:headEnd type="none" w="med" len="med"/>
              <a:tailEnd type="none" w="med" len="med"/>
            </a:ln>
          </p:spPr>
        </p:sp>
      </p:grpSp>
      <p:sp>
        <p:nvSpPr>
          <p:cNvPr id="31759" name="Line 15"/>
          <p:cNvSpPr/>
          <p:nvPr/>
        </p:nvSpPr>
        <p:spPr>
          <a:xfrm>
            <a:off x="7429500" y="2935288"/>
            <a:ext cx="1450975" cy="0"/>
          </a:xfrm>
          <a:prstGeom prst="line">
            <a:avLst/>
          </a:prstGeom>
          <a:ln w="12700" cap="flat" cmpd="sng">
            <a:solidFill>
              <a:schemeClr val="tx1"/>
            </a:solidFill>
            <a:prstDash val="solid"/>
            <a:headEnd type="none" w="med" len="med"/>
            <a:tailEnd type="none" w="med" len="med"/>
          </a:ln>
        </p:spPr>
      </p:sp>
      <p:sp>
        <p:nvSpPr>
          <p:cNvPr id="31760" name="Line 16"/>
          <p:cNvSpPr/>
          <p:nvPr/>
        </p:nvSpPr>
        <p:spPr>
          <a:xfrm>
            <a:off x="7429500" y="3414713"/>
            <a:ext cx="1450975" cy="0"/>
          </a:xfrm>
          <a:prstGeom prst="line">
            <a:avLst/>
          </a:prstGeom>
          <a:ln w="12700" cap="flat" cmpd="sng">
            <a:solidFill>
              <a:schemeClr val="tx1"/>
            </a:solidFill>
            <a:prstDash val="solid"/>
            <a:headEnd type="none" w="med" len="med"/>
            <a:tailEnd type="none" w="med" len="med"/>
          </a:ln>
        </p:spPr>
      </p:sp>
      <p:sp>
        <p:nvSpPr>
          <p:cNvPr id="31761" name="Rectangle 17"/>
          <p:cNvSpPr/>
          <p:nvPr/>
        </p:nvSpPr>
        <p:spPr>
          <a:xfrm>
            <a:off x="7434263" y="2011363"/>
            <a:ext cx="1447800" cy="447675"/>
          </a:xfrm>
          <a:prstGeom prst="rect">
            <a:avLst/>
          </a:prstGeom>
          <a:solidFill>
            <a:srgbClr val="99FF66"/>
          </a:solidFill>
          <a:ln w="19050" cap="flat" cmpd="sng">
            <a:solidFill>
              <a:schemeClr val="tx1"/>
            </a:solidFill>
            <a:prstDash val="solid"/>
            <a:miter/>
            <a:headEnd type="none" w="med" len="med"/>
            <a:tailEnd type="none" w="med" len="med"/>
          </a:ln>
        </p:spPr>
        <p:txBody>
          <a:bodyPr wrap="none" anchor="ctr" anchorCtr="0"/>
          <a:p>
            <a:pPr algn="ctr" eaLnBrk="1" hangingPunct="1"/>
            <a:endParaRPr lang="zh-CN" altLang="en-US" dirty="0">
              <a:latin typeface="Arial" panose="020B0604020202020204" pitchFamily="34" charset="0"/>
              <a:ea typeface="宋体" panose="02010600030101010101" pitchFamily="2" charset="-122"/>
            </a:endParaRPr>
          </a:p>
        </p:txBody>
      </p:sp>
      <p:grpSp>
        <p:nvGrpSpPr>
          <p:cNvPr id="31762" name="Group 18"/>
          <p:cNvGrpSpPr/>
          <p:nvPr/>
        </p:nvGrpSpPr>
        <p:grpSpPr>
          <a:xfrm>
            <a:off x="5087938" y="2468563"/>
            <a:ext cx="1062037" cy="1419225"/>
            <a:chOff x="3295" y="1543"/>
            <a:chExt cx="619" cy="922"/>
          </a:xfrm>
        </p:grpSpPr>
        <p:sp>
          <p:nvSpPr>
            <p:cNvPr id="31832" name="Rectangle 19"/>
            <p:cNvSpPr/>
            <p:nvPr/>
          </p:nvSpPr>
          <p:spPr>
            <a:xfrm>
              <a:off x="3295" y="1543"/>
              <a:ext cx="619" cy="922"/>
            </a:xfrm>
            <a:prstGeom prst="rect">
              <a:avLst/>
            </a:prstGeom>
            <a:solidFill>
              <a:srgbClr val="CCCCFF"/>
            </a:solidFill>
            <a:ln w="12700" cap="flat" cmpd="sng">
              <a:solidFill>
                <a:schemeClr val="tx1"/>
              </a:solidFill>
              <a:prstDash val="solid"/>
              <a:miter/>
              <a:headEnd type="none" w="med" len="med"/>
              <a:tailEnd type="none" w="med" len="med"/>
            </a:ln>
          </p:spPr>
          <p:txBody>
            <a:bodyPr wrap="none" anchor="ctr" anchorCtr="0"/>
            <a:p>
              <a:pPr algn="ctr" eaLnBrk="1" hangingPunct="1"/>
              <a:endParaRPr lang="zh-CN" altLang="en-US" dirty="0">
                <a:latin typeface="Arial" panose="020B0604020202020204" pitchFamily="34" charset="0"/>
                <a:ea typeface="宋体" panose="02010600030101010101" pitchFamily="2" charset="-122"/>
              </a:endParaRPr>
            </a:p>
          </p:txBody>
        </p:sp>
        <p:sp>
          <p:nvSpPr>
            <p:cNvPr id="31833" name="Line 20"/>
            <p:cNvSpPr/>
            <p:nvPr/>
          </p:nvSpPr>
          <p:spPr>
            <a:xfrm>
              <a:off x="3295" y="1845"/>
              <a:ext cx="619" cy="0"/>
            </a:xfrm>
            <a:prstGeom prst="line">
              <a:avLst/>
            </a:prstGeom>
            <a:ln w="12700" cap="flat" cmpd="sng">
              <a:solidFill>
                <a:schemeClr val="tx1"/>
              </a:solidFill>
              <a:prstDash val="solid"/>
              <a:headEnd type="none" w="med" len="med"/>
              <a:tailEnd type="none" w="med" len="med"/>
            </a:ln>
          </p:spPr>
        </p:sp>
        <p:sp>
          <p:nvSpPr>
            <p:cNvPr id="31834" name="Line 21"/>
            <p:cNvSpPr/>
            <p:nvPr/>
          </p:nvSpPr>
          <p:spPr>
            <a:xfrm>
              <a:off x="3295" y="2157"/>
              <a:ext cx="619" cy="0"/>
            </a:xfrm>
            <a:prstGeom prst="line">
              <a:avLst/>
            </a:prstGeom>
            <a:ln w="12700" cap="flat" cmpd="sng">
              <a:solidFill>
                <a:schemeClr val="tx1"/>
              </a:solidFill>
              <a:prstDash val="solid"/>
              <a:headEnd type="none" w="med" len="med"/>
              <a:tailEnd type="none" w="med" len="med"/>
            </a:ln>
          </p:spPr>
        </p:sp>
      </p:grpSp>
      <p:sp>
        <p:nvSpPr>
          <p:cNvPr id="31763" name="Rectangle 22"/>
          <p:cNvSpPr/>
          <p:nvPr/>
        </p:nvSpPr>
        <p:spPr>
          <a:xfrm>
            <a:off x="2498725" y="1666875"/>
            <a:ext cx="4089400" cy="393700"/>
          </a:xfrm>
          <a:prstGeom prst="rect">
            <a:avLst/>
          </a:prstGeom>
          <a:noFill/>
          <a:ln w="12700">
            <a:noFill/>
          </a:ln>
        </p:spPr>
        <p:txBody>
          <a:bodyPr lIns="90488" tIns="44450" rIns="90488" bIns="44450">
            <a:spAutoFit/>
          </a:bodyPr>
          <a:lstStyle>
            <a:lvl1pPr marL="609600" indent="-609600" algn="l" rtl="0" eaLnBrk="0" fontAlgn="base" hangingPunct="0">
              <a:spcBef>
                <a:spcPct val="20000"/>
              </a:spcBef>
              <a:spcAft>
                <a:spcPct val="0"/>
              </a:spcAft>
              <a:buClr>
                <a:schemeClr val="accent2"/>
              </a:buClr>
              <a:buAutoNum type="alphaLcParenR"/>
              <a:defRPr sz="2400" kern="1200">
                <a:solidFill>
                  <a:schemeClr val="tx1"/>
                </a:solidFill>
                <a:latin typeface="+mn-lt"/>
                <a:ea typeface="+mn-ea"/>
                <a:cs typeface="+mn-cs"/>
              </a:defRPr>
            </a:lvl1pPr>
            <a:lvl2pPr marL="990600" indent="-533400" algn="l" rtl="0" eaLnBrk="0" fontAlgn="base" hangingPunct="0">
              <a:spcBef>
                <a:spcPct val="20000"/>
              </a:spcBef>
              <a:spcAft>
                <a:spcPct val="0"/>
              </a:spcAft>
              <a:buClr>
                <a:schemeClr val="accent2"/>
              </a:buClr>
              <a:buChar char="–"/>
              <a:defRPr sz="2000" kern="1200">
                <a:solidFill>
                  <a:schemeClr val="tx1"/>
                </a:solidFill>
                <a:latin typeface="+mn-lt"/>
                <a:ea typeface="+mn-ea"/>
                <a:cs typeface="+mn-cs"/>
              </a:defRPr>
            </a:lvl2pPr>
            <a:lvl3pPr marL="1371600" indent="-457200" algn="l" rtl="0" eaLnBrk="0" fontAlgn="base" hangingPunct="0">
              <a:spcBef>
                <a:spcPct val="20000"/>
              </a:spcBef>
              <a:spcAft>
                <a:spcPct val="0"/>
              </a:spcAft>
              <a:buClr>
                <a:schemeClr val="accent2"/>
              </a:buClr>
              <a:buChar char="•"/>
              <a:defRPr sz="2400" kern="1200">
                <a:solidFill>
                  <a:schemeClr val="tx1"/>
                </a:solidFill>
                <a:latin typeface="+mn-lt"/>
                <a:ea typeface="+mn-ea"/>
                <a:cs typeface="+mn-cs"/>
              </a:defRPr>
            </a:lvl3pPr>
            <a:lvl4pPr marL="1752600" indent="-381000" algn="l" rtl="0" eaLnBrk="0" fontAlgn="base" hangingPunct="0">
              <a:spcBef>
                <a:spcPct val="20000"/>
              </a:spcBef>
              <a:spcAft>
                <a:spcPct val="0"/>
              </a:spcAft>
              <a:buClr>
                <a:schemeClr val="accent2"/>
              </a:buClr>
              <a:buChar char="–"/>
              <a:defRPr sz="2000" kern="1200">
                <a:solidFill>
                  <a:schemeClr val="tx1"/>
                </a:solidFill>
                <a:latin typeface="+mn-lt"/>
                <a:ea typeface="+mn-ea"/>
                <a:cs typeface="+mn-cs"/>
              </a:defRPr>
            </a:lvl4pPr>
            <a:lvl5pPr marL="2209800" indent="-381000" algn="l" rtl="0" eaLnBrk="0" fontAlgn="base" hangingPunct="0">
              <a:spcBef>
                <a:spcPct val="20000"/>
              </a:spcBef>
              <a:spcAft>
                <a:spcPct val="0"/>
              </a:spcAft>
              <a:buClr>
                <a:schemeClr val="accent2"/>
              </a:buClr>
              <a:buChar char="»"/>
              <a:defRPr sz="2000" kern="1200">
                <a:solidFill>
                  <a:schemeClr val="tx1"/>
                </a:solidFill>
                <a:latin typeface="+mn-lt"/>
                <a:ea typeface="+mn-ea"/>
                <a:cs typeface="+mn-cs"/>
              </a:defRPr>
            </a:lvl5pPr>
          </a:lstStyle>
          <a:p>
            <a:pPr marL="0" lvl="0" indent="0" defTabSz="762000">
              <a:spcBef>
                <a:spcPct val="0"/>
              </a:spcBef>
              <a:buClrTx/>
              <a:buNone/>
            </a:pPr>
            <a:r>
              <a:rPr lang="zh-CN" altLang="en-US" sz="2000" b="1" dirty="0">
                <a:latin typeface="Arial" panose="020B0604020202020204" pitchFamily="34" charset="0"/>
                <a:ea typeface="黑体" panose="02010609060101010101" pitchFamily="49" charset="-122"/>
              </a:rPr>
              <a:t>传输层提供应用进程</a:t>
            </a:r>
            <a:r>
              <a:rPr lang="zh-CN" altLang="zh-CN" sz="2000" b="1" dirty="0">
                <a:latin typeface="Arial" panose="020B0604020202020204" pitchFamily="34" charset="0"/>
                <a:ea typeface="黑体" panose="02010609060101010101" pitchFamily="49" charset="-122"/>
              </a:rPr>
              <a:t>间的逻辑</a:t>
            </a:r>
            <a:r>
              <a:rPr lang="zh-CN" altLang="en-US" sz="2000" b="1" dirty="0">
                <a:latin typeface="Arial" panose="020B0604020202020204" pitchFamily="34" charset="0"/>
                <a:ea typeface="黑体" panose="02010609060101010101" pitchFamily="49" charset="-122"/>
              </a:rPr>
              <a:t>通信</a:t>
            </a:r>
            <a:endParaRPr lang="zh-CN" altLang="en-US" sz="2000" b="1" dirty="0">
              <a:latin typeface="Arial" panose="020B0604020202020204" pitchFamily="34" charset="0"/>
              <a:ea typeface="黑体" panose="02010609060101010101" pitchFamily="49" charset="-122"/>
            </a:endParaRPr>
          </a:p>
        </p:txBody>
      </p:sp>
      <p:sp>
        <p:nvSpPr>
          <p:cNvPr id="31764" name="Rectangle 23"/>
          <p:cNvSpPr/>
          <p:nvPr/>
        </p:nvSpPr>
        <p:spPr>
          <a:xfrm>
            <a:off x="180975" y="4673600"/>
            <a:ext cx="1447800" cy="885825"/>
          </a:xfrm>
          <a:prstGeom prst="rect">
            <a:avLst/>
          </a:prstGeom>
          <a:solidFill>
            <a:srgbClr val="FFFF99"/>
          </a:solidFill>
          <a:ln w="19050" cap="flat" cmpd="sng">
            <a:solidFill>
              <a:srgbClr val="333399"/>
            </a:solidFill>
            <a:prstDash val="solid"/>
            <a:miter/>
            <a:headEnd type="none" w="med" len="med"/>
            <a:tailEnd type="none" w="med" len="med"/>
          </a:ln>
          <a:effectLst>
            <a:outerShdw dist="35921" dir="2699999" algn="ctr" rotWithShape="0">
              <a:schemeClr val="bg2"/>
            </a:outerShdw>
          </a:effectLst>
        </p:spPr>
        <p:txBody>
          <a:bodyPr wrap="none" anchor="ctr" anchorCtr="0"/>
          <a:p>
            <a:pPr algn="ctr" eaLnBrk="1" hangingPunct="1"/>
            <a:endParaRPr lang="zh-CN" altLang="en-US" dirty="0">
              <a:latin typeface="Arial" panose="020B0604020202020204" pitchFamily="34" charset="0"/>
              <a:ea typeface="宋体" panose="02010600030101010101" pitchFamily="2" charset="-122"/>
            </a:endParaRPr>
          </a:p>
        </p:txBody>
      </p:sp>
      <p:sp>
        <p:nvSpPr>
          <p:cNvPr id="31765" name="Freeform 24"/>
          <p:cNvSpPr/>
          <p:nvPr/>
        </p:nvSpPr>
        <p:spPr>
          <a:xfrm>
            <a:off x="976313" y="4967288"/>
            <a:ext cx="655637" cy="165100"/>
          </a:xfrm>
          <a:custGeom>
            <a:avLst/>
            <a:gdLst/>
            <a:ahLst/>
            <a:cxnLst>
              <a:cxn ang="0">
                <a:pos x="0" y="0"/>
              </a:cxn>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pathLst>
              <a:path w="382" h="277">
                <a:moveTo>
                  <a:pt x="0" y="0"/>
                </a:moveTo>
                <a:lnTo>
                  <a:pt x="9" y="0"/>
                </a:lnTo>
                <a:lnTo>
                  <a:pt x="18" y="6"/>
                </a:lnTo>
                <a:lnTo>
                  <a:pt x="27" y="6"/>
                </a:lnTo>
                <a:lnTo>
                  <a:pt x="36" y="9"/>
                </a:lnTo>
                <a:lnTo>
                  <a:pt x="48" y="12"/>
                </a:lnTo>
                <a:lnTo>
                  <a:pt x="57" y="15"/>
                </a:lnTo>
                <a:lnTo>
                  <a:pt x="66" y="18"/>
                </a:lnTo>
                <a:lnTo>
                  <a:pt x="75" y="21"/>
                </a:lnTo>
                <a:lnTo>
                  <a:pt x="84" y="24"/>
                </a:lnTo>
                <a:lnTo>
                  <a:pt x="93" y="30"/>
                </a:lnTo>
                <a:lnTo>
                  <a:pt x="102" y="33"/>
                </a:lnTo>
                <a:lnTo>
                  <a:pt x="111" y="36"/>
                </a:lnTo>
                <a:lnTo>
                  <a:pt x="120" y="42"/>
                </a:lnTo>
                <a:lnTo>
                  <a:pt x="132" y="45"/>
                </a:lnTo>
                <a:lnTo>
                  <a:pt x="144" y="54"/>
                </a:lnTo>
                <a:lnTo>
                  <a:pt x="153" y="57"/>
                </a:lnTo>
                <a:lnTo>
                  <a:pt x="162" y="66"/>
                </a:lnTo>
                <a:lnTo>
                  <a:pt x="171" y="66"/>
                </a:lnTo>
                <a:lnTo>
                  <a:pt x="180" y="72"/>
                </a:lnTo>
                <a:lnTo>
                  <a:pt x="192" y="78"/>
                </a:lnTo>
                <a:lnTo>
                  <a:pt x="213" y="84"/>
                </a:lnTo>
                <a:lnTo>
                  <a:pt x="225" y="90"/>
                </a:lnTo>
                <a:lnTo>
                  <a:pt x="234" y="96"/>
                </a:lnTo>
                <a:lnTo>
                  <a:pt x="243" y="105"/>
                </a:lnTo>
                <a:lnTo>
                  <a:pt x="252" y="111"/>
                </a:lnTo>
                <a:lnTo>
                  <a:pt x="261" y="117"/>
                </a:lnTo>
                <a:lnTo>
                  <a:pt x="267" y="126"/>
                </a:lnTo>
                <a:lnTo>
                  <a:pt x="276" y="132"/>
                </a:lnTo>
                <a:lnTo>
                  <a:pt x="285" y="138"/>
                </a:lnTo>
                <a:lnTo>
                  <a:pt x="294" y="144"/>
                </a:lnTo>
                <a:lnTo>
                  <a:pt x="300" y="153"/>
                </a:lnTo>
                <a:lnTo>
                  <a:pt x="303" y="162"/>
                </a:lnTo>
                <a:lnTo>
                  <a:pt x="312" y="168"/>
                </a:lnTo>
                <a:lnTo>
                  <a:pt x="321" y="177"/>
                </a:lnTo>
                <a:lnTo>
                  <a:pt x="333" y="186"/>
                </a:lnTo>
                <a:lnTo>
                  <a:pt x="345" y="195"/>
                </a:lnTo>
                <a:lnTo>
                  <a:pt x="348" y="204"/>
                </a:lnTo>
                <a:lnTo>
                  <a:pt x="357" y="210"/>
                </a:lnTo>
                <a:lnTo>
                  <a:pt x="360" y="219"/>
                </a:lnTo>
                <a:lnTo>
                  <a:pt x="366" y="228"/>
                </a:lnTo>
                <a:lnTo>
                  <a:pt x="369" y="237"/>
                </a:lnTo>
                <a:lnTo>
                  <a:pt x="372" y="246"/>
                </a:lnTo>
                <a:lnTo>
                  <a:pt x="372" y="258"/>
                </a:lnTo>
                <a:lnTo>
                  <a:pt x="378" y="267"/>
                </a:lnTo>
                <a:lnTo>
                  <a:pt x="381" y="276"/>
                </a:lnTo>
              </a:path>
            </a:pathLst>
          </a:custGeom>
          <a:noFill/>
          <a:ln w="12700" cap="rnd" cmpd="sng">
            <a:solidFill>
              <a:schemeClr val="tx1">
                <a:alpha val="100000"/>
              </a:schemeClr>
            </a:solidFill>
            <a:prstDash val="solid"/>
            <a:round/>
            <a:headEnd type="none" w="med" len="med"/>
            <a:tailEnd type="none" w="med" len="med"/>
          </a:ln>
        </p:spPr>
        <p:txBody>
          <a:bodyPr/>
          <a:p>
            <a:endParaRPr lang="zh-CN" altLang="en-US"/>
          </a:p>
        </p:txBody>
      </p:sp>
      <p:sp>
        <p:nvSpPr>
          <p:cNvPr id="31766" name="Freeform 25"/>
          <p:cNvSpPr/>
          <p:nvPr/>
        </p:nvSpPr>
        <p:spPr>
          <a:xfrm>
            <a:off x="914400" y="5154613"/>
            <a:ext cx="712788" cy="184150"/>
          </a:xfrm>
          <a:custGeom>
            <a:avLst/>
            <a:gdLst/>
            <a:ahLst/>
            <a:cxnLst>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0"/>
              </a:cxn>
            </a:cxnLst>
            <a:pathLst>
              <a:path w="334" h="244">
                <a:moveTo>
                  <a:pt x="0" y="243"/>
                </a:moveTo>
                <a:lnTo>
                  <a:pt x="12" y="243"/>
                </a:lnTo>
                <a:lnTo>
                  <a:pt x="31" y="237"/>
                </a:lnTo>
                <a:lnTo>
                  <a:pt x="40" y="234"/>
                </a:lnTo>
                <a:lnTo>
                  <a:pt x="49" y="231"/>
                </a:lnTo>
                <a:lnTo>
                  <a:pt x="59" y="225"/>
                </a:lnTo>
                <a:lnTo>
                  <a:pt x="71" y="222"/>
                </a:lnTo>
                <a:lnTo>
                  <a:pt x="80" y="216"/>
                </a:lnTo>
                <a:lnTo>
                  <a:pt x="89" y="210"/>
                </a:lnTo>
                <a:lnTo>
                  <a:pt x="99" y="204"/>
                </a:lnTo>
                <a:lnTo>
                  <a:pt x="108" y="198"/>
                </a:lnTo>
                <a:lnTo>
                  <a:pt x="117" y="195"/>
                </a:lnTo>
                <a:lnTo>
                  <a:pt x="126" y="189"/>
                </a:lnTo>
                <a:lnTo>
                  <a:pt x="136" y="183"/>
                </a:lnTo>
                <a:lnTo>
                  <a:pt x="145" y="177"/>
                </a:lnTo>
                <a:lnTo>
                  <a:pt x="154" y="174"/>
                </a:lnTo>
                <a:lnTo>
                  <a:pt x="163" y="171"/>
                </a:lnTo>
                <a:lnTo>
                  <a:pt x="173" y="165"/>
                </a:lnTo>
                <a:lnTo>
                  <a:pt x="182" y="162"/>
                </a:lnTo>
                <a:lnTo>
                  <a:pt x="194" y="156"/>
                </a:lnTo>
                <a:lnTo>
                  <a:pt x="207" y="150"/>
                </a:lnTo>
                <a:lnTo>
                  <a:pt x="213" y="141"/>
                </a:lnTo>
                <a:lnTo>
                  <a:pt x="222" y="138"/>
                </a:lnTo>
                <a:lnTo>
                  <a:pt x="231" y="129"/>
                </a:lnTo>
                <a:lnTo>
                  <a:pt x="241" y="120"/>
                </a:lnTo>
                <a:lnTo>
                  <a:pt x="247" y="111"/>
                </a:lnTo>
                <a:lnTo>
                  <a:pt x="256" y="102"/>
                </a:lnTo>
                <a:lnTo>
                  <a:pt x="259" y="93"/>
                </a:lnTo>
                <a:lnTo>
                  <a:pt x="268" y="87"/>
                </a:lnTo>
                <a:lnTo>
                  <a:pt x="271" y="78"/>
                </a:lnTo>
                <a:lnTo>
                  <a:pt x="278" y="69"/>
                </a:lnTo>
                <a:lnTo>
                  <a:pt x="284" y="60"/>
                </a:lnTo>
                <a:lnTo>
                  <a:pt x="290" y="51"/>
                </a:lnTo>
                <a:lnTo>
                  <a:pt x="293" y="42"/>
                </a:lnTo>
                <a:lnTo>
                  <a:pt x="299" y="33"/>
                </a:lnTo>
                <a:lnTo>
                  <a:pt x="308" y="27"/>
                </a:lnTo>
                <a:lnTo>
                  <a:pt x="311" y="18"/>
                </a:lnTo>
                <a:lnTo>
                  <a:pt x="321" y="15"/>
                </a:lnTo>
                <a:lnTo>
                  <a:pt x="324" y="6"/>
                </a:lnTo>
                <a:lnTo>
                  <a:pt x="333" y="0"/>
                </a:lnTo>
              </a:path>
            </a:pathLst>
          </a:custGeom>
          <a:noFill/>
          <a:ln w="12700" cap="rnd" cmpd="sng">
            <a:solidFill>
              <a:schemeClr val="tx1">
                <a:alpha val="100000"/>
              </a:schemeClr>
            </a:solidFill>
            <a:prstDash val="solid"/>
            <a:round/>
            <a:headEnd type="none" w="med" len="med"/>
            <a:tailEnd type="none" w="med" len="med"/>
          </a:ln>
        </p:spPr>
        <p:txBody>
          <a:bodyPr/>
          <a:p>
            <a:endParaRPr lang="zh-CN" altLang="en-US"/>
          </a:p>
        </p:txBody>
      </p:sp>
      <p:sp>
        <p:nvSpPr>
          <p:cNvPr id="31767" name="Rectangle 26"/>
          <p:cNvSpPr/>
          <p:nvPr/>
        </p:nvSpPr>
        <p:spPr>
          <a:xfrm>
            <a:off x="411163" y="4306888"/>
            <a:ext cx="946150" cy="393700"/>
          </a:xfrm>
          <a:prstGeom prst="rect">
            <a:avLst/>
          </a:prstGeom>
          <a:noFill/>
          <a:ln w="12700">
            <a:noFill/>
          </a:ln>
        </p:spPr>
        <p:txBody>
          <a:bodyPr wrap="none" lIns="90488" tIns="44450" rIns="90488" bIns="44450">
            <a:spAutoFit/>
          </a:bodyPr>
          <a:lstStyle>
            <a:lvl1pPr marL="609600" indent="-609600" algn="l" rtl="0" eaLnBrk="0" fontAlgn="base" hangingPunct="0">
              <a:spcBef>
                <a:spcPct val="20000"/>
              </a:spcBef>
              <a:spcAft>
                <a:spcPct val="0"/>
              </a:spcAft>
              <a:buClr>
                <a:schemeClr val="accent2"/>
              </a:buClr>
              <a:buAutoNum type="alphaLcParenR"/>
              <a:defRPr sz="2400" kern="1200">
                <a:solidFill>
                  <a:schemeClr val="tx1"/>
                </a:solidFill>
                <a:latin typeface="+mn-lt"/>
                <a:ea typeface="+mn-ea"/>
                <a:cs typeface="+mn-cs"/>
              </a:defRPr>
            </a:lvl1pPr>
            <a:lvl2pPr marL="990600" indent="-533400" algn="l" rtl="0" eaLnBrk="0" fontAlgn="base" hangingPunct="0">
              <a:spcBef>
                <a:spcPct val="20000"/>
              </a:spcBef>
              <a:spcAft>
                <a:spcPct val="0"/>
              </a:spcAft>
              <a:buClr>
                <a:schemeClr val="accent2"/>
              </a:buClr>
              <a:buChar char="–"/>
              <a:defRPr sz="2000" kern="1200">
                <a:solidFill>
                  <a:schemeClr val="tx1"/>
                </a:solidFill>
                <a:latin typeface="+mn-lt"/>
                <a:ea typeface="+mn-ea"/>
                <a:cs typeface="+mn-cs"/>
              </a:defRPr>
            </a:lvl2pPr>
            <a:lvl3pPr marL="1371600" indent="-457200" algn="l" rtl="0" eaLnBrk="0" fontAlgn="base" hangingPunct="0">
              <a:spcBef>
                <a:spcPct val="20000"/>
              </a:spcBef>
              <a:spcAft>
                <a:spcPct val="0"/>
              </a:spcAft>
              <a:buClr>
                <a:schemeClr val="accent2"/>
              </a:buClr>
              <a:buChar char="•"/>
              <a:defRPr sz="2400" kern="1200">
                <a:solidFill>
                  <a:schemeClr val="tx1"/>
                </a:solidFill>
                <a:latin typeface="+mn-lt"/>
                <a:ea typeface="+mn-ea"/>
                <a:cs typeface="+mn-cs"/>
              </a:defRPr>
            </a:lvl3pPr>
            <a:lvl4pPr marL="1752600" indent="-381000" algn="l" rtl="0" eaLnBrk="0" fontAlgn="base" hangingPunct="0">
              <a:spcBef>
                <a:spcPct val="20000"/>
              </a:spcBef>
              <a:spcAft>
                <a:spcPct val="0"/>
              </a:spcAft>
              <a:buClr>
                <a:schemeClr val="accent2"/>
              </a:buClr>
              <a:buChar char="–"/>
              <a:defRPr sz="2000" kern="1200">
                <a:solidFill>
                  <a:schemeClr val="tx1"/>
                </a:solidFill>
                <a:latin typeface="+mn-lt"/>
                <a:ea typeface="+mn-ea"/>
                <a:cs typeface="+mn-cs"/>
              </a:defRPr>
            </a:lvl4pPr>
            <a:lvl5pPr marL="2209800" indent="-381000" algn="l" rtl="0" eaLnBrk="0" fontAlgn="base" hangingPunct="0">
              <a:spcBef>
                <a:spcPct val="20000"/>
              </a:spcBef>
              <a:spcAft>
                <a:spcPct val="0"/>
              </a:spcAft>
              <a:buClr>
                <a:schemeClr val="accent2"/>
              </a:buClr>
              <a:buChar char="»"/>
              <a:defRPr sz="2000" kern="1200">
                <a:solidFill>
                  <a:schemeClr val="tx1"/>
                </a:solidFill>
                <a:latin typeface="+mn-lt"/>
                <a:ea typeface="+mn-ea"/>
                <a:cs typeface="+mn-cs"/>
              </a:defRPr>
            </a:lvl5pPr>
          </a:lstStyle>
          <a:p>
            <a:pPr marL="0" lvl="0" indent="0" defTabSz="762000">
              <a:spcBef>
                <a:spcPct val="0"/>
              </a:spcBef>
              <a:buClrTx/>
              <a:buNone/>
            </a:pPr>
            <a:r>
              <a:rPr lang="zh-CN" altLang="en-US" sz="2000" b="1" dirty="0">
                <a:latin typeface="Arial" panose="020B0604020202020204" pitchFamily="34" charset="0"/>
                <a:ea typeface="黑体" panose="02010609060101010101" pitchFamily="49" charset="-122"/>
              </a:rPr>
              <a:t>主机 </a:t>
            </a:r>
            <a:r>
              <a:rPr lang="en-US" altLang="zh-CN" sz="2000" b="1" dirty="0">
                <a:latin typeface="Arial" panose="020B0604020202020204" pitchFamily="34" charset="0"/>
                <a:ea typeface="黑体" panose="02010609060101010101" pitchFamily="49" charset="-122"/>
              </a:rPr>
              <a:t>A</a:t>
            </a:r>
            <a:endParaRPr lang="en-US" altLang="zh-CN" sz="2000" b="1" dirty="0">
              <a:latin typeface="Arial" panose="020B0604020202020204" pitchFamily="34" charset="0"/>
              <a:ea typeface="黑体" panose="02010609060101010101" pitchFamily="49" charset="-122"/>
            </a:endParaRPr>
          </a:p>
        </p:txBody>
      </p:sp>
      <p:sp>
        <p:nvSpPr>
          <p:cNvPr id="31768" name="Rectangle 27"/>
          <p:cNvSpPr/>
          <p:nvPr/>
        </p:nvSpPr>
        <p:spPr>
          <a:xfrm>
            <a:off x="7654925" y="4306888"/>
            <a:ext cx="946150" cy="393700"/>
          </a:xfrm>
          <a:prstGeom prst="rect">
            <a:avLst/>
          </a:prstGeom>
          <a:noFill/>
          <a:ln w="12700">
            <a:noFill/>
          </a:ln>
        </p:spPr>
        <p:txBody>
          <a:bodyPr wrap="none" lIns="90488" tIns="44450" rIns="90488" bIns="44450">
            <a:spAutoFit/>
          </a:bodyPr>
          <a:lstStyle>
            <a:lvl1pPr marL="609600" indent="-609600" algn="l" rtl="0" eaLnBrk="0" fontAlgn="base" hangingPunct="0">
              <a:spcBef>
                <a:spcPct val="20000"/>
              </a:spcBef>
              <a:spcAft>
                <a:spcPct val="0"/>
              </a:spcAft>
              <a:buClr>
                <a:schemeClr val="accent2"/>
              </a:buClr>
              <a:buAutoNum type="alphaLcParenR"/>
              <a:defRPr sz="2400" kern="1200">
                <a:solidFill>
                  <a:schemeClr val="tx1"/>
                </a:solidFill>
                <a:latin typeface="+mn-lt"/>
                <a:ea typeface="+mn-ea"/>
                <a:cs typeface="+mn-cs"/>
              </a:defRPr>
            </a:lvl1pPr>
            <a:lvl2pPr marL="990600" indent="-533400" algn="l" rtl="0" eaLnBrk="0" fontAlgn="base" hangingPunct="0">
              <a:spcBef>
                <a:spcPct val="20000"/>
              </a:spcBef>
              <a:spcAft>
                <a:spcPct val="0"/>
              </a:spcAft>
              <a:buClr>
                <a:schemeClr val="accent2"/>
              </a:buClr>
              <a:buChar char="–"/>
              <a:defRPr sz="2000" kern="1200">
                <a:solidFill>
                  <a:schemeClr val="tx1"/>
                </a:solidFill>
                <a:latin typeface="+mn-lt"/>
                <a:ea typeface="+mn-ea"/>
                <a:cs typeface="+mn-cs"/>
              </a:defRPr>
            </a:lvl2pPr>
            <a:lvl3pPr marL="1371600" indent="-457200" algn="l" rtl="0" eaLnBrk="0" fontAlgn="base" hangingPunct="0">
              <a:spcBef>
                <a:spcPct val="20000"/>
              </a:spcBef>
              <a:spcAft>
                <a:spcPct val="0"/>
              </a:spcAft>
              <a:buClr>
                <a:schemeClr val="accent2"/>
              </a:buClr>
              <a:buChar char="•"/>
              <a:defRPr sz="2400" kern="1200">
                <a:solidFill>
                  <a:schemeClr val="tx1"/>
                </a:solidFill>
                <a:latin typeface="+mn-lt"/>
                <a:ea typeface="+mn-ea"/>
                <a:cs typeface="+mn-cs"/>
              </a:defRPr>
            </a:lvl3pPr>
            <a:lvl4pPr marL="1752600" indent="-381000" algn="l" rtl="0" eaLnBrk="0" fontAlgn="base" hangingPunct="0">
              <a:spcBef>
                <a:spcPct val="20000"/>
              </a:spcBef>
              <a:spcAft>
                <a:spcPct val="0"/>
              </a:spcAft>
              <a:buClr>
                <a:schemeClr val="accent2"/>
              </a:buClr>
              <a:buChar char="–"/>
              <a:defRPr sz="2000" kern="1200">
                <a:solidFill>
                  <a:schemeClr val="tx1"/>
                </a:solidFill>
                <a:latin typeface="+mn-lt"/>
                <a:ea typeface="+mn-ea"/>
                <a:cs typeface="+mn-cs"/>
              </a:defRPr>
            </a:lvl4pPr>
            <a:lvl5pPr marL="2209800" indent="-381000" algn="l" rtl="0" eaLnBrk="0" fontAlgn="base" hangingPunct="0">
              <a:spcBef>
                <a:spcPct val="20000"/>
              </a:spcBef>
              <a:spcAft>
                <a:spcPct val="0"/>
              </a:spcAft>
              <a:buClr>
                <a:schemeClr val="accent2"/>
              </a:buClr>
              <a:buChar char="»"/>
              <a:defRPr sz="2000" kern="1200">
                <a:solidFill>
                  <a:schemeClr val="tx1"/>
                </a:solidFill>
                <a:latin typeface="+mn-lt"/>
                <a:ea typeface="+mn-ea"/>
                <a:cs typeface="+mn-cs"/>
              </a:defRPr>
            </a:lvl5pPr>
          </a:lstStyle>
          <a:p>
            <a:pPr marL="0" lvl="0" indent="0" defTabSz="762000">
              <a:spcBef>
                <a:spcPct val="0"/>
              </a:spcBef>
              <a:buClrTx/>
              <a:buNone/>
            </a:pPr>
            <a:r>
              <a:rPr lang="zh-CN" altLang="en-US" sz="2000" b="1" dirty="0">
                <a:latin typeface="Arial" panose="020B0604020202020204" pitchFamily="34" charset="0"/>
                <a:ea typeface="黑体" panose="02010609060101010101" pitchFamily="49" charset="-122"/>
              </a:rPr>
              <a:t>主机 </a:t>
            </a:r>
            <a:r>
              <a:rPr lang="en-US" altLang="zh-CN" sz="2000" b="1" dirty="0">
                <a:latin typeface="Arial" panose="020B0604020202020204" pitchFamily="34" charset="0"/>
                <a:ea typeface="黑体" panose="02010609060101010101" pitchFamily="49" charset="-122"/>
              </a:rPr>
              <a:t>B</a:t>
            </a:r>
            <a:endParaRPr lang="en-US" altLang="zh-CN" sz="2000" b="1" dirty="0">
              <a:latin typeface="Arial" panose="020B0604020202020204" pitchFamily="34" charset="0"/>
              <a:ea typeface="黑体" panose="02010609060101010101" pitchFamily="49" charset="-122"/>
            </a:endParaRPr>
          </a:p>
        </p:txBody>
      </p:sp>
      <p:sp>
        <p:nvSpPr>
          <p:cNvPr id="31769" name="Freeform 28"/>
          <p:cNvSpPr/>
          <p:nvPr/>
        </p:nvSpPr>
        <p:spPr>
          <a:xfrm>
            <a:off x="873125" y="2459038"/>
            <a:ext cx="7332663" cy="1751012"/>
          </a:xfrm>
          <a:custGeom>
            <a:avLst/>
            <a:gdLst/>
            <a:ahLst/>
            <a:cxnLst>
              <a:cxn ang="0">
                <a:pos x="0" y="0"/>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0"/>
              </a:cxn>
            </a:cxnLst>
            <a:pathLst>
              <a:path w="4272" h="1138">
                <a:moveTo>
                  <a:pt x="0" y="0"/>
                </a:moveTo>
                <a:lnTo>
                  <a:pt x="0" y="996"/>
                </a:lnTo>
                <a:lnTo>
                  <a:pt x="9" y="1056"/>
                </a:lnTo>
                <a:lnTo>
                  <a:pt x="36" y="1094"/>
                </a:lnTo>
                <a:lnTo>
                  <a:pt x="75" y="1110"/>
                </a:lnTo>
                <a:lnTo>
                  <a:pt x="127" y="1116"/>
                </a:lnTo>
                <a:lnTo>
                  <a:pt x="1211" y="1116"/>
                </a:lnTo>
                <a:lnTo>
                  <a:pt x="1250" y="1116"/>
                </a:lnTo>
                <a:lnTo>
                  <a:pt x="1287" y="1100"/>
                </a:lnTo>
                <a:lnTo>
                  <a:pt x="1305" y="1056"/>
                </a:lnTo>
                <a:lnTo>
                  <a:pt x="1308" y="1022"/>
                </a:lnTo>
                <a:lnTo>
                  <a:pt x="1308" y="307"/>
                </a:lnTo>
                <a:lnTo>
                  <a:pt x="1311" y="261"/>
                </a:lnTo>
                <a:cubicBezTo>
                  <a:pt x="1322" y="241"/>
                  <a:pt x="1325" y="202"/>
                  <a:pt x="1376" y="191"/>
                </a:cubicBezTo>
                <a:cubicBezTo>
                  <a:pt x="1430" y="181"/>
                  <a:pt x="1567" y="182"/>
                  <a:pt x="1620" y="191"/>
                </a:cubicBezTo>
                <a:cubicBezTo>
                  <a:pt x="1673" y="200"/>
                  <a:pt x="1669" y="238"/>
                  <a:pt x="1676" y="252"/>
                </a:cubicBezTo>
                <a:lnTo>
                  <a:pt x="1680" y="280"/>
                </a:lnTo>
                <a:lnTo>
                  <a:pt x="1680" y="1014"/>
                </a:lnTo>
                <a:lnTo>
                  <a:pt x="1683" y="1047"/>
                </a:lnTo>
                <a:lnTo>
                  <a:pt x="1701" y="1100"/>
                </a:lnTo>
                <a:lnTo>
                  <a:pt x="1755" y="1116"/>
                </a:lnTo>
                <a:lnTo>
                  <a:pt x="1808" y="1116"/>
                </a:lnTo>
                <a:lnTo>
                  <a:pt x="2486" y="1116"/>
                </a:lnTo>
                <a:lnTo>
                  <a:pt x="2564" y="1116"/>
                </a:lnTo>
                <a:cubicBezTo>
                  <a:pt x="2583" y="1112"/>
                  <a:pt x="2593" y="1111"/>
                  <a:pt x="2600" y="1091"/>
                </a:cubicBezTo>
                <a:cubicBezTo>
                  <a:pt x="2607" y="1072"/>
                  <a:pt x="2610" y="1138"/>
                  <a:pt x="2608" y="999"/>
                </a:cubicBezTo>
                <a:lnTo>
                  <a:pt x="2608" y="264"/>
                </a:lnTo>
                <a:lnTo>
                  <a:pt x="2616" y="227"/>
                </a:lnTo>
                <a:cubicBezTo>
                  <a:pt x="2627" y="215"/>
                  <a:pt x="2634" y="196"/>
                  <a:pt x="2676" y="191"/>
                </a:cubicBezTo>
                <a:cubicBezTo>
                  <a:pt x="2721" y="184"/>
                  <a:pt x="2824" y="187"/>
                  <a:pt x="2868" y="195"/>
                </a:cubicBezTo>
                <a:cubicBezTo>
                  <a:pt x="2912" y="203"/>
                  <a:pt x="2925" y="238"/>
                  <a:pt x="2928" y="251"/>
                </a:cubicBezTo>
                <a:lnTo>
                  <a:pt x="2928" y="280"/>
                </a:lnTo>
                <a:cubicBezTo>
                  <a:pt x="2928" y="280"/>
                  <a:pt x="2925" y="867"/>
                  <a:pt x="2928" y="1002"/>
                </a:cubicBezTo>
                <a:cubicBezTo>
                  <a:pt x="2930" y="1136"/>
                  <a:pt x="2930" y="1068"/>
                  <a:pt x="2944" y="1087"/>
                </a:cubicBezTo>
                <a:cubicBezTo>
                  <a:pt x="2958" y="1107"/>
                  <a:pt x="2995" y="1113"/>
                  <a:pt x="3014" y="1116"/>
                </a:cubicBezTo>
                <a:lnTo>
                  <a:pt x="3071" y="1116"/>
                </a:lnTo>
                <a:lnTo>
                  <a:pt x="4117" y="1116"/>
                </a:lnTo>
                <a:lnTo>
                  <a:pt x="4190" y="1116"/>
                </a:lnTo>
                <a:lnTo>
                  <a:pt x="4251" y="1097"/>
                </a:lnTo>
                <a:lnTo>
                  <a:pt x="4269" y="1044"/>
                </a:lnTo>
                <a:lnTo>
                  <a:pt x="4271" y="994"/>
                </a:lnTo>
                <a:lnTo>
                  <a:pt x="4272" y="0"/>
                </a:lnTo>
              </a:path>
            </a:pathLst>
          </a:custGeom>
          <a:noFill/>
          <a:ln w="76200" cap="flat" cmpd="sng">
            <a:solidFill>
              <a:srgbClr val="FF0000">
                <a:alpha val="100000"/>
              </a:srgbClr>
            </a:solidFill>
            <a:prstDash val="sysDot"/>
            <a:round/>
            <a:headEnd type="none" w="med" len="lg"/>
            <a:tailEnd type="none" w="med" len="lg"/>
          </a:ln>
        </p:spPr>
        <p:txBody>
          <a:bodyPr/>
          <a:p>
            <a:endParaRPr lang="zh-CN" altLang="en-US"/>
          </a:p>
        </p:txBody>
      </p:sp>
      <p:sp>
        <p:nvSpPr>
          <p:cNvPr id="31770" name="Rectangle 29"/>
          <p:cNvSpPr/>
          <p:nvPr/>
        </p:nvSpPr>
        <p:spPr>
          <a:xfrm>
            <a:off x="1820863" y="1201738"/>
            <a:ext cx="1565275" cy="393700"/>
          </a:xfrm>
          <a:prstGeom prst="rect">
            <a:avLst/>
          </a:prstGeom>
          <a:noFill/>
          <a:ln w="12700">
            <a:noFill/>
          </a:ln>
        </p:spPr>
        <p:txBody>
          <a:bodyPr lIns="90488" tIns="44450" rIns="90488" bIns="44450">
            <a:spAutoFit/>
          </a:bodyPr>
          <a:lstStyle>
            <a:lvl1pPr marL="609600" indent="-609600" algn="l" rtl="0" eaLnBrk="0" fontAlgn="base" hangingPunct="0">
              <a:spcBef>
                <a:spcPct val="20000"/>
              </a:spcBef>
              <a:spcAft>
                <a:spcPct val="0"/>
              </a:spcAft>
              <a:buClr>
                <a:schemeClr val="accent2"/>
              </a:buClr>
              <a:buAutoNum type="alphaLcParenR"/>
              <a:defRPr sz="2400" kern="1200">
                <a:solidFill>
                  <a:schemeClr val="tx1"/>
                </a:solidFill>
                <a:latin typeface="+mn-lt"/>
                <a:ea typeface="+mn-ea"/>
                <a:cs typeface="+mn-cs"/>
              </a:defRPr>
            </a:lvl1pPr>
            <a:lvl2pPr marL="990600" indent="-533400" algn="l" rtl="0" eaLnBrk="0" fontAlgn="base" hangingPunct="0">
              <a:spcBef>
                <a:spcPct val="20000"/>
              </a:spcBef>
              <a:spcAft>
                <a:spcPct val="0"/>
              </a:spcAft>
              <a:buClr>
                <a:schemeClr val="accent2"/>
              </a:buClr>
              <a:buChar char="–"/>
              <a:defRPr sz="2000" kern="1200">
                <a:solidFill>
                  <a:schemeClr val="tx1"/>
                </a:solidFill>
                <a:latin typeface="+mn-lt"/>
                <a:ea typeface="+mn-ea"/>
                <a:cs typeface="+mn-cs"/>
              </a:defRPr>
            </a:lvl2pPr>
            <a:lvl3pPr marL="1371600" indent="-457200" algn="l" rtl="0" eaLnBrk="0" fontAlgn="base" hangingPunct="0">
              <a:spcBef>
                <a:spcPct val="20000"/>
              </a:spcBef>
              <a:spcAft>
                <a:spcPct val="0"/>
              </a:spcAft>
              <a:buClr>
                <a:schemeClr val="accent2"/>
              </a:buClr>
              <a:buChar char="•"/>
              <a:defRPr sz="2400" kern="1200">
                <a:solidFill>
                  <a:schemeClr val="tx1"/>
                </a:solidFill>
                <a:latin typeface="+mn-lt"/>
                <a:ea typeface="+mn-ea"/>
                <a:cs typeface="+mn-cs"/>
              </a:defRPr>
            </a:lvl3pPr>
            <a:lvl4pPr marL="1752600" indent="-381000" algn="l" rtl="0" eaLnBrk="0" fontAlgn="base" hangingPunct="0">
              <a:spcBef>
                <a:spcPct val="20000"/>
              </a:spcBef>
              <a:spcAft>
                <a:spcPct val="0"/>
              </a:spcAft>
              <a:buClr>
                <a:schemeClr val="accent2"/>
              </a:buClr>
              <a:buChar char="–"/>
              <a:defRPr sz="2000" kern="1200">
                <a:solidFill>
                  <a:schemeClr val="tx1"/>
                </a:solidFill>
                <a:latin typeface="+mn-lt"/>
                <a:ea typeface="+mn-ea"/>
                <a:cs typeface="+mn-cs"/>
              </a:defRPr>
            </a:lvl4pPr>
            <a:lvl5pPr marL="2209800" indent="-381000" algn="l" rtl="0" eaLnBrk="0" fontAlgn="base" hangingPunct="0">
              <a:spcBef>
                <a:spcPct val="20000"/>
              </a:spcBef>
              <a:spcAft>
                <a:spcPct val="0"/>
              </a:spcAft>
              <a:buClr>
                <a:schemeClr val="accent2"/>
              </a:buClr>
              <a:buChar char="»"/>
              <a:defRPr sz="2000" kern="1200">
                <a:solidFill>
                  <a:schemeClr val="tx1"/>
                </a:solidFill>
                <a:latin typeface="+mn-lt"/>
                <a:ea typeface="+mn-ea"/>
                <a:cs typeface="+mn-cs"/>
              </a:defRPr>
            </a:lvl5pPr>
          </a:lstStyle>
          <a:p>
            <a:pPr marL="0" lvl="0" indent="0" defTabSz="762000">
              <a:spcBef>
                <a:spcPct val="0"/>
              </a:spcBef>
              <a:buClrTx/>
              <a:buNone/>
            </a:pPr>
            <a:r>
              <a:rPr lang="zh-CN" altLang="en-US" sz="2000" b="1" dirty="0">
                <a:latin typeface="Arial" panose="020B0604020202020204" pitchFamily="34" charset="0"/>
                <a:ea typeface="黑体" panose="02010609060101010101" pitchFamily="49" charset="-122"/>
              </a:rPr>
              <a:t>应用进程</a:t>
            </a:r>
            <a:endParaRPr lang="zh-CN" altLang="en-US" sz="2000" b="1" dirty="0">
              <a:latin typeface="Arial" panose="020B0604020202020204" pitchFamily="34" charset="0"/>
              <a:ea typeface="黑体" panose="02010609060101010101" pitchFamily="49" charset="-122"/>
            </a:endParaRPr>
          </a:p>
        </p:txBody>
      </p:sp>
      <p:sp>
        <p:nvSpPr>
          <p:cNvPr id="31771" name="Freeform 30"/>
          <p:cNvSpPr/>
          <p:nvPr/>
        </p:nvSpPr>
        <p:spPr>
          <a:xfrm>
            <a:off x="7011988" y="1492250"/>
            <a:ext cx="538162" cy="161925"/>
          </a:xfrm>
          <a:custGeom>
            <a:avLst/>
            <a:gdLst/>
            <a:ahLst/>
            <a:cxnLst>
              <a:cxn ang="0">
                <a:pos x="0" y="0"/>
              </a:cxn>
              <a:cxn ang="0">
                <a:pos x="2147483646" y="2147483646"/>
              </a:cxn>
            </a:cxnLst>
            <a:pathLst>
              <a:path w="297" h="105">
                <a:moveTo>
                  <a:pt x="0" y="0"/>
                </a:moveTo>
                <a:lnTo>
                  <a:pt x="297" y="105"/>
                </a:lnTo>
              </a:path>
            </a:pathLst>
          </a:custGeom>
          <a:noFill/>
          <a:ln w="28575" cap="flat" cmpd="sng">
            <a:solidFill>
              <a:srgbClr val="333399">
                <a:alpha val="100000"/>
              </a:srgbClr>
            </a:solidFill>
            <a:prstDash val="solid"/>
            <a:round/>
            <a:headEnd type="none" w="med" len="med"/>
            <a:tailEnd type="triangle" w="med" len="lg"/>
          </a:ln>
        </p:spPr>
        <p:txBody>
          <a:bodyPr/>
          <a:p>
            <a:endParaRPr lang="zh-CN" altLang="en-US"/>
          </a:p>
        </p:txBody>
      </p:sp>
      <p:sp>
        <p:nvSpPr>
          <p:cNvPr id="31772" name="Rectangle 31"/>
          <p:cNvSpPr/>
          <p:nvPr/>
        </p:nvSpPr>
        <p:spPr>
          <a:xfrm>
            <a:off x="5673725" y="1201738"/>
            <a:ext cx="1458913" cy="393700"/>
          </a:xfrm>
          <a:prstGeom prst="rect">
            <a:avLst/>
          </a:prstGeom>
          <a:noFill/>
          <a:ln w="12700">
            <a:noFill/>
          </a:ln>
        </p:spPr>
        <p:txBody>
          <a:bodyPr lIns="90488" tIns="44450" rIns="90488" bIns="44450">
            <a:spAutoFit/>
          </a:bodyPr>
          <a:lstStyle>
            <a:lvl1pPr marL="609600" indent="-609600" algn="l" rtl="0" eaLnBrk="0" fontAlgn="base" hangingPunct="0">
              <a:spcBef>
                <a:spcPct val="20000"/>
              </a:spcBef>
              <a:spcAft>
                <a:spcPct val="0"/>
              </a:spcAft>
              <a:buClr>
                <a:schemeClr val="accent2"/>
              </a:buClr>
              <a:buAutoNum type="alphaLcParenR"/>
              <a:defRPr sz="2400" kern="1200">
                <a:solidFill>
                  <a:schemeClr val="tx1"/>
                </a:solidFill>
                <a:latin typeface="+mn-lt"/>
                <a:ea typeface="+mn-ea"/>
                <a:cs typeface="+mn-cs"/>
              </a:defRPr>
            </a:lvl1pPr>
            <a:lvl2pPr marL="990600" indent="-533400" algn="l" rtl="0" eaLnBrk="0" fontAlgn="base" hangingPunct="0">
              <a:spcBef>
                <a:spcPct val="20000"/>
              </a:spcBef>
              <a:spcAft>
                <a:spcPct val="0"/>
              </a:spcAft>
              <a:buClr>
                <a:schemeClr val="accent2"/>
              </a:buClr>
              <a:buChar char="–"/>
              <a:defRPr sz="2000" kern="1200">
                <a:solidFill>
                  <a:schemeClr val="tx1"/>
                </a:solidFill>
                <a:latin typeface="+mn-lt"/>
                <a:ea typeface="+mn-ea"/>
                <a:cs typeface="+mn-cs"/>
              </a:defRPr>
            </a:lvl2pPr>
            <a:lvl3pPr marL="1371600" indent="-457200" algn="l" rtl="0" eaLnBrk="0" fontAlgn="base" hangingPunct="0">
              <a:spcBef>
                <a:spcPct val="20000"/>
              </a:spcBef>
              <a:spcAft>
                <a:spcPct val="0"/>
              </a:spcAft>
              <a:buClr>
                <a:schemeClr val="accent2"/>
              </a:buClr>
              <a:buChar char="•"/>
              <a:defRPr sz="2400" kern="1200">
                <a:solidFill>
                  <a:schemeClr val="tx1"/>
                </a:solidFill>
                <a:latin typeface="+mn-lt"/>
                <a:ea typeface="+mn-ea"/>
                <a:cs typeface="+mn-cs"/>
              </a:defRPr>
            </a:lvl3pPr>
            <a:lvl4pPr marL="1752600" indent="-381000" algn="l" rtl="0" eaLnBrk="0" fontAlgn="base" hangingPunct="0">
              <a:spcBef>
                <a:spcPct val="20000"/>
              </a:spcBef>
              <a:spcAft>
                <a:spcPct val="0"/>
              </a:spcAft>
              <a:buClr>
                <a:schemeClr val="accent2"/>
              </a:buClr>
              <a:buChar char="–"/>
              <a:defRPr sz="2000" kern="1200">
                <a:solidFill>
                  <a:schemeClr val="tx1"/>
                </a:solidFill>
                <a:latin typeface="+mn-lt"/>
                <a:ea typeface="+mn-ea"/>
                <a:cs typeface="+mn-cs"/>
              </a:defRPr>
            </a:lvl4pPr>
            <a:lvl5pPr marL="2209800" indent="-381000" algn="l" rtl="0" eaLnBrk="0" fontAlgn="base" hangingPunct="0">
              <a:spcBef>
                <a:spcPct val="20000"/>
              </a:spcBef>
              <a:spcAft>
                <a:spcPct val="0"/>
              </a:spcAft>
              <a:buClr>
                <a:schemeClr val="accent2"/>
              </a:buClr>
              <a:buChar char="»"/>
              <a:defRPr sz="2000" kern="1200">
                <a:solidFill>
                  <a:schemeClr val="tx1"/>
                </a:solidFill>
                <a:latin typeface="+mn-lt"/>
                <a:ea typeface="+mn-ea"/>
                <a:cs typeface="+mn-cs"/>
              </a:defRPr>
            </a:lvl5pPr>
          </a:lstStyle>
          <a:p>
            <a:pPr marL="0" lvl="0" indent="0" defTabSz="762000">
              <a:spcBef>
                <a:spcPct val="0"/>
              </a:spcBef>
              <a:buClrTx/>
              <a:buNone/>
            </a:pPr>
            <a:r>
              <a:rPr lang="zh-CN" altLang="en-US" sz="2000" b="1" dirty="0">
                <a:latin typeface="Arial" panose="020B0604020202020204" pitchFamily="34" charset="0"/>
                <a:ea typeface="黑体" panose="02010609060101010101" pitchFamily="49" charset="-122"/>
              </a:rPr>
              <a:t>应用进程</a:t>
            </a:r>
            <a:endParaRPr lang="zh-CN" altLang="en-US" sz="2000" b="1" dirty="0">
              <a:latin typeface="Arial" panose="020B0604020202020204" pitchFamily="34" charset="0"/>
              <a:ea typeface="黑体" panose="02010609060101010101" pitchFamily="49" charset="-122"/>
            </a:endParaRPr>
          </a:p>
        </p:txBody>
      </p:sp>
      <p:sp>
        <p:nvSpPr>
          <p:cNvPr id="31773" name="AutoShape 32"/>
          <p:cNvSpPr/>
          <p:nvPr/>
        </p:nvSpPr>
        <p:spPr>
          <a:xfrm>
            <a:off x="1609725" y="2016125"/>
            <a:ext cx="5815013" cy="368300"/>
          </a:xfrm>
          <a:prstGeom prst="leftRightArrow">
            <a:avLst>
              <a:gd name="adj1" fmla="val 59166"/>
              <a:gd name="adj2" fmla="val 215633"/>
            </a:avLst>
          </a:prstGeom>
          <a:solidFill>
            <a:srgbClr val="99FF66"/>
          </a:solidFill>
          <a:ln w="12700" cap="flat" cmpd="sng">
            <a:solidFill>
              <a:schemeClr val="tx1"/>
            </a:solidFill>
            <a:prstDash val="solid"/>
            <a:miter/>
            <a:headEnd type="none" w="med" len="med"/>
            <a:tailEnd type="none" w="med" len="med"/>
          </a:ln>
        </p:spPr>
        <p:txBody>
          <a:bodyPr wrap="none" anchor="ctr" anchorCtr="0"/>
          <a:p>
            <a:pPr algn="ctr" eaLnBrk="1" hangingPunct="1"/>
            <a:endParaRPr lang="zh-CN" altLang="en-US" dirty="0">
              <a:latin typeface="Arial" panose="020B0604020202020204" pitchFamily="34" charset="0"/>
              <a:ea typeface="宋体" panose="02010600030101010101" pitchFamily="2" charset="-122"/>
            </a:endParaRPr>
          </a:p>
        </p:txBody>
      </p:sp>
      <p:sp>
        <p:nvSpPr>
          <p:cNvPr id="31774" name="Rectangle 33"/>
          <p:cNvSpPr/>
          <p:nvPr/>
        </p:nvSpPr>
        <p:spPr>
          <a:xfrm>
            <a:off x="2947988" y="4586288"/>
            <a:ext cx="1158875" cy="393700"/>
          </a:xfrm>
          <a:prstGeom prst="rect">
            <a:avLst/>
          </a:prstGeom>
          <a:noFill/>
          <a:ln w="12700">
            <a:noFill/>
          </a:ln>
        </p:spPr>
        <p:txBody>
          <a:bodyPr wrap="none" lIns="90488" tIns="44450" rIns="90488" bIns="44450">
            <a:spAutoFit/>
          </a:bodyPr>
          <a:lstStyle>
            <a:lvl1pPr marL="609600" indent="-609600" algn="l" rtl="0" eaLnBrk="0" fontAlgn="base" hangingPunct="0">
              <a:spcBef>
                <a:spcPct val="20000"/>
              </a:spcBef>
              <a:spcAft>
                <a:spcPct val="0"/>
              </a:spcAft>
              <a:buClr>
                <a:schemeClr val="accent2"/>
              </a:buClr>
              <a:buAutoNum type="alphaLcParenR"/>
              <a:defRPr sz="2400" kern="1200">
                <a:solidFill>
                  <a:schemeClr val="tx1"/>
                </a:solidFill>
                <a:latin typeface="+mn-lt"/>
                <a:ea typeface="+mn-ea"/>
                <a:cs typeface="+mn-cs"/>
              </a:defRPr>
            </a:lvl1pPr>
            <a:lvl2pPr marL="990600" indent="-533400" algn="l" rtl="0" eaLnBrk="0" fontAlgn="base" hangingPunct="0">
              <a:spcBef>
                <a:spcPct val="20000"/>
              </a:spcBef>
              <a:spcAft>
                <a:spcPct val="0"/>
              </a:spcAft>
              <a:buClr>
                <a:schemeClr val="accent2"/>
              </a:buClr>
              <a:buChar char="–"/>
              <a:defRPr sz="2000" kern="1200">
                <a:solidFill>
                  <a:schemeClr val="tx1"/>
                </a:solidFill>
                <a:latin typeface="+mn-lt"/>
                <a:ea typeface="+mn-ea"/>
                <a:cs typeface="+mn-cs"/>
              </a:defRPr>
            </a:lvl2pPr>
            <a:lvl3pPr marL="1371600" indent="-457200" algn="l" rtl="0" eaLnBrk="0" fontAlgn="base" hangingPunct="0">
              <a:spcBef>
                <a:spcPct val="20000"/>
              </a:spcBef>
              <a:spcAft>
                <a:spcPct val="0"/>
              </a:spcAft>
              <a:buClr>
                <a:schemeClr val="accent2"/>
              </a:buClr>
              <a:buChar char="•"/>
              <a:defRPr sz="2400" kern="1200">
                <a:solidFill>
                  <a:schemeClr val="tx1"/>
                </a:solidFill>
                <a:latin typeface="+mn-lt"/>
                <a:ea typeface="+mn-ea"/>
                <a:cs typeface="+mn-cs"/>
              </a:defRPr>
            </a:lvl3pPr>
            <a:lvl4pPr marL="1752600" indent="-381000" algn="l" rtl="0" eaLnBrk="0" fontAlgn="base" hangingPunct="0">
              <a:spcBef>
                <a:spcPct val="20000"/>
              </a:spcBef>
              <a:spcAft>
                <a:spcPct val="0"/>
              </a:spcAft>
              <a:buClr>
                <a:schemeClr val="accent2"/>
              </a:buClr>
              <a:buChar char="–"/>
              <a:defRPr sz="2000" kern="1200">
                <a:solidFill>
                  <a:schemeClr val="tx1"/>
                </a:solidFill>
                <a:latin typeface="+mn-lt"/>
                <a:ea typeface="+mn-ea"/>
                <a:cs typeface="+mn-cs"/>
              </a:defRPr>
            </a:lvl4pPr>
            <a:lvl5pPr marL="2209800" indent="-381000" algn="l" rtl="0" eaLnBrk="0" fontAlgn="base" hangingPunct="0">
              <a:spcBef>
                <a:spcPct val="20000"/>
              </a:spcBef>
              <a:spcAft>
                <a:spcPct val="0"/>
              </a:spcAft>
              <a:buClr>
                <a:schemeClr val="accent2"/>
              </a:buClr>
              <a:buChar char="»"/>
              <a:defRPr sz="2000" kern="1200">
                <a:solidFill>
                  <a:schemeClr val="tx1"/>
                </a:solidFill>
                <a:latin typeface="+mn-lt"/>
                <a:ea typeface="+mn-ea"/>
                <a:cs typeface="+mn-cs"/>
              </a:defRPr>
            </a:lvl5pPr>
          </a:lstStyle>
          <a:p>
            <a:pPr marL="0" lvl="0" indent="0" defTabSz="762000">
              <a:spcBef>
                <a:spcPct val="0"/>
              </a:spcBef>
              <a:buClrTx/>
              <a:buNone/>
            </a:pPr>
            <a:r>
              <a:rPr lang="zh-CN" altLang="en-US" sz="2000" b="1" dirty="0">
                <a:latin typeface="Arial" panose="020B0604020202020204" pitchFamily="34" charset="0"/>
                <a:ea typeface="黑体" panose="02010609060101010101" pitchFamily="49" charset="-122"/>
              </a:rPr>
              <a:t>路由器 </a:t>
            </a:r>
            <a:r>
              <a:rPr lang="en-US" altLang="zh-CN" sz="2000" b="1" dirty="0">
                <a:latin typeface="Arial" panose="020B0604020202020204" pitchFamily="34" charset="0"/>
                <a:ea typeface="黑体" panose="02010609060101010101" pitchFamily="49" charset="-122"/>
              </a:rPr>
              <a:t>1</a:t>
            </a:r>
            <a:endParaRPr lang="en-US" altLang="zh-CN" sz="2000" b="1" dirty="0">
              <a:latin typeface="Arial" panose="020B0604020202020204" pitchFamily="34" charset="0"/>
              <a:ea typeface="黑体" panose="02010609060101010101" pitchFamily="49" charset="-122"/>
            </a:endParaRPr>
          </a:p>
        </p:txBody>
      </p:sp>
      <p:pic>
        <p:nvPicPr>
          <p:cNvPr id="31775" name="Picture 34"/>
          <p:cNvPicPr/>
          <p:nvPr/>
        </p:nvPicPr>
        <p:blipFill>
          <a:blip r:embed="rId1"/>
          <a:stretch>
            <a:fillRect/>
          </a:stretch>
        </p:blipFill>
        <p:spPr>
          <a:xfrm>
            <a:off x="3025775" y="4933950"/>
            <a:ext cx="723900" cy="430213"/>
          </a:xfrm>
          <a:prstGeom prst="rect">
            <a:avLst/>
          </a:prstGeom>
          <a:noFill/>
          <a:ln w="12699">
            <a:noFill/>
          </a:ln>
        </p:spPr>
      </p:pic>
      <p:sp>
        <p:nvSpPr>
          <p:cNvPr id="31776" name="Rectangle 35"/>
          <p:cNvSpPr/>
          <p:nvPr/>
        </p:nvSpPr>
        <p:spPr>
          <a:xfrm>
            <a:off x="5154613" y="4586288"/>
            <a:ext cx="1158875" cy="393700"/>
          </a:xfrm>
          <a:prstGeom prst="rect">
            <a:avLst/>
          </a:prstGeom>
          <a:noFill/>
          <a:ln w="12700">
            <a:noFill/>
          </a:ln>
        </p:spPr>
        <p:txBody>
          <a:bodyPr wrap="none" lIns="90488" tIns="44450" rIns="90488" bIns="44450">
            <a:spAutoFit/>
          </a:bodyPr>
          <a:lstStyle>
            <a:lvl1pPr marL="609600" indent="-609600" algn="l" rtl="0" eaLnBrk="0" fontAlgn="base" hangingPunct="0">
              <a:spcBef>
                <a:spcPct val="20000"/>
              </a:spcBef>
              <a:spcAft>
                <a:spcPct val="0"/>
              </a:spcAft>
              <a:buClr>
                <a:schemeClr val="accent2"/>
              </a:buClr>
              <a:buAutoNum type="alphaLcParenR"/>
              <a:defRPr sz="2400" kern="1200">
                <a:solidFill>
                  <a:schemeClr val="tx1"/>
                </a:solidFill>
                <a:latin typeface="+mn-lt"/>
                <a:ea typeface="+mn-ea"/>
                <a:cs typeface="+mn-cs"/>
              </a:defRPr>
            </a:lvl1pPr>
            <a:lvl2pPr marL="990600" indent="-533400" algn="l" rtl="0" eaLnBrk="0" fontAlgn="base" hangingPunct="0">
              <a:spcBef>
                <a:spcPct val="20000"/>
              </a:spcBef>
              <a:spcAft>
                <a:spcPct val="0"/>
              </a:spcAft>
              <a:buClr>
                <a:schemeClr val="accent2"/>
              </a:buClr>
              <a:buChar char="–"/>
              <a:defRPr sz="2000" kern="1200">
                <a:solidFill>
                  <a:schemeClr val="tx1"/>
                </a:solidFill>
                <a:latin typeface="+mn-lt"/>
                <a:ea typeface="+mn-ea"/>
                <a:cs typeface="+mn-cs"/>
              </a:defRPr>
            </a:lvl2pPr>
            <a:lvl3pPr marL="1371600" indent="-457200" algn="l" rtl="0" eaLnBrk="0" fontAlgn="base" hangingPunct="0">
              <a:spcBef>
                <a:spcPct val="20000"/>
              </a:spcBef>
              <a:spcAft>
                <a:spcPct val="0"/>
              </a:spcAft>
              <a:buClr>
                <a:schemeClr val="accent2"/>
              </a:buClr>
              <a:buChar char="•"/>
              <a:defRPr sz="2400" kern="1200">
                <a:solidFill>
                  <a:schemeClr val="tx1"/>
                </a:solidFill>
                <a:latin typeface="+mn-lt"/>
                <a:ea typeface="+mn-ea"/>
                <a:cs typeface="+mn-cs"/>
              </a:defRPr>
            </a:lvl3pPr>
            <a:lvl4pPr marL="1752600" indent="-381000" algn="l" rtl="0" eaLnBrk="0" fontAlgn="base" hangingPunct="0">
              <a:spcBef>
                <a:spcPct val="20000"/>
              </a:spcBef>
              <a:spcAft>
                <a:spcPct val="0"/>
              </a:spcAft>
              <a:buClr>
                <a:schemeClr val="accent2"/>
              </a:buClr>
              <a:buChar char="–"/>
              <a:defRPr sz="2000" kern="1200">
                <a:solidFill>
                  <a:schemeClr val="tx1"/>
                </a:solidFill>
                <a:latin typeface="+mn-lt"/>
                <a:ea typeface="+mn-ea"/>
                <a:cs typeface="+mn-cs"/>
              </a:defRPr>
            </a:lvl4pPr>
            <a:lvl5pPr marL="2209800" indent="-381000" algn="l" rtl="0" eaLnBrk="0" fontAlgn="base" hangingPunct="0">
              <a:spcBef>
                <a:spcPct val="20000"/>
              </a:spcBef>
              <a:spcAft>
                <a:spcPct val="0"/>
              </a:spcAft>
              <a:buClr>
                <a:schemeClr val="accent2"/>
              </a:buClr>
              <a:buChar char="»"/>
              <a:defRPr sz="2000" kern="1200">
                <a:solidFill>
                  <a:schemeClr val="tx1"/>
                </a:solidFill>
                <a:latin typeface="+mn-lt"/>
                <a:ea typeface="+mn-ea"/>
                <a:cs typeface="+mn-cs"/>
              </a:defRPr>
            </a:lvl5pPr>
          </a:lstStyle>
          <a:p>
            <a:pPr marL="0" lvl="0" indent="0" defTabSz="762000">
              <a:spcBef>
                <a:spcPct val="0"/>
              </a:spcBef>
              <a:buClrTx/>
              <a:buNone/>
            </a:pPr>
            <a:r>
              <a:rPr lang="zh-CN" altLang="en-US" sz="2000" b="1" dirty="0">
                <a:latin typeface="Arial" panose="020B0604020202020204" pitchFamily="34" charset="0"/>
                <a:ea typeface="黑体" panose="02010609060101010101" pitchFamily="49" charset="-122"/>
              </a:rPr>
              <a:t>路由器 </a:t>
            </a:r>
            <a:r>
              <a:rPr lang="en-US" altLang="zh-CN" sz="2000" b="1" dirty="0">
                <a:latin typeface="Arial" panose="020B0604020202020204" pitchFamily="34" charset="0"/>
                <a:ea typeface="黑体" panose="02010609060101010101" pitchFamily="49" charset="-122"/>
              </a:rPr>
              <a:t>2</a:t>
            </a:r>
            <a:endParaRPr lang="en-US" altLang="zh-CN" sz="2000" b="1" dirty="0">
              <a:latin typeface="Arial" panose="020B0604020202020204" pitchFamily="34" charset="0"/>
              <a:ea typeface="黑体" panose="02010609060101010101" pitchFamily="49" charset="-122"/>
            </a:endParaRPr>
          </a:p>
        </p:txBody>
      </p:sp>
      <p:sp>
        <p:nvSpPr>
          <p:cNvPr id="31777" name="Oval 36"/>
          <p:cNvSpPr/>
          <p:nvPr/>
        </p:nvSpPr>
        <p:spPr>
          <a:xfrm>
            <a:off x="434975" y="4783138"/>
            <a:ext cx="631825" cy="314325"/>
          </a:xfrm>
          <a:prstGeom prst="ellipse">
            <a:avLst/>
          </a:prstGeom>
          <a:solidFill>
            <a:srgbClr val="FFCCFF"/>
          </a:solidFill>
          <a:ln w="12700" cap="flat" cmpd="sng">
            <a:solidFill>
              <a:schemeClr val="tx1"/>
            </a:solidFill>
            <a:prstDash val="solid"/>
            <a:headEnd type="none" w="med" len="med"/>
            <a:tailEnd type="none" w="med" len="med"/>
          </a:ln>
        </p:spPr>
        <p:txBody>
          <a:bodyPr wrap="none" anchor="ctr" anchorCtr="0"/>
          <a:p>
            <a:pPr algn="ctr" eaLnBrk="1" hangingPunct="1"/>
            <a:endParaRPr lang="zh-CN" altLang="en-US" dirty="0">
              <a:latin typeface="Arial" panose="020B0604020202020204" pitchFamily="34" charset="0"/>
              <a:ea typeface="宋体" panose="02010600030101010101" pitchFamily="2" charset="-122"/>
            </a:endParaRPr>
          </a:p>
        </p:txBody>
      </p:sp>
      <p:sp>
        <p:nvSpPr>
          <p:cNvPr id="31778" name="Rectangle 37"/>
          <p:cNvSpPr/>
          <p:nvPr/>
        </p:nvSpPr>
        <p:spPr>
          <a:xfrm>
            <a:off x="479425" y="4732338"/>
            <a:ext cx="627063" cy="393700"/>
          </a:xfrm>
          <a:prstGeom prst="rect">
            <a:avLst/>
          </a:prstGeom>
          <a:noFill/>
          <a:ln w="12700">
            <a:noFill/>
          </a:ln>
        </p:spPr>
        <p:txBody>
          <a:bodyPr wrap="none" lIns="90488" tIns="44450" rIns="90488" bIns="44450">
            <a:spAutoFit/>
          </a:bodyPr>
          <a:lstStyle>
            <a:lvl1pPr marL="609600" indent="-609600" algn="l" rtl="0" eaLnBrk="0" fontAlgn="base" hangingPunct="0">
              <a:spcBef>
                <a:spcPct val="20000"/>
              </a:spcBef>
              <a:spcAft>
                <a:spcPct val="0"/>
              </a:spcAft>
              <a:buClr>
                <a:schemeClr val="accent2"/>
              </a:buClr>
              <a:buAutoNum type="alphaLcParenR"/>
              <a:defRPr sz="2400" kern="1200">
                <a:solidFill>
                  <a:schemeClr val="tx1"/>
                </a:solidFill>
                <a:latin typeface="+mn-lt"/>
                <a:ea typeface="+mn-ea"/>
                <a:cs typeface="+mn-cs"/>
              </a:defRPr>
            </a:lvl1pPr>
            <a:lvl2pPr marL="990600" indent="-533400" algn="l" rtl="0" eaLnBrk="0" fontAlgn="base" hangingPunct="0">
              <a:spcBef>
                <a:spcPct val="20000"/>
              </a:spcBef>
              <a:spcAft>
                <a:spcPct val="0"/>
              </a:spcAft>
              <a:buClr>
                <a:schemeClr val="accent2"/>
              </a:buClr>
              <a:buChar char="–"/>
              <a:defRPr sz="2000" kern="1200">
                <a:solidFill>
                  <a:schemeClr val="tx1"/>
                </a:solidFill>
                <a:latin typeface="+mn-lt"/>
                <a:ea typeface="+mn-ea"/>
                <a:cs typeface="+mn-cs"/>
              </a:defRPr>
            </a:lvl2pPr>
            <a:lvl3pPr marL="1371600" indent="-457200" algn="l" rtl="0" eaLnBrk="0" fontAlgn="base" hangingPunct="0">
              <a:spcBef>
                <a:spcPct val="20000"/>
              </a:spcBef>
              <a:spcAft>
                <a:spcPct val="0"/>
              </a:spcAft>
              <a:buClr>
                <a:schemeClr val="accent2"/>
              </a:buClr>
              <a:buChar char="•"/>
              <a:defRPr sz="2400" kern="1200">
                <a:solidFill>
                  <a:schemeClr val="tx1"/>
                </a:solidFill>
                <a:latin typeface="+mn-lt"/>
                <a:ea typeface="+mn-ea"/>
                <a:cs typeface="+mn-cs"/>
              </a:defRPr>
            </a:lvl3pPr>
            <a:lvl4pPr marL="1752600" indent="-381000" algn="l" rtl="0" eaLnBrk="0" fontAlgn="base" hangingPunct="0">
              <a:spcBef>
                <a:spcPct val="20000"/>
              </a:spcBef>
              <a:spcAft>
                <a:spcPct val="0"/>
              </a:spcAft>
              <a:buClr>
                <a:schemeClr val="accent2"/>
              </a:buClr>
              <a:buChar char="–"/>
              <a:defRPr sz="2000" kern="1200">
                <a:solidFill>
                  <a:schemeClr val="tx1"/>
                </a:solidFill>
                <a:latin typeface="+mn-lt"/>
                <a:ea typeface="+mn-ea"/>
                <a:cs typeface="+mn-cs"/>
              </a:defRPr>
            </a:lvl4pPr>
            <a:lvl5pPr marL="2209800" indent="-381000" algn="l" rtl="0" eaLnBrk="0" fontAlgn="base" hangingPunct="0">
              <a:spcBef>
                <a:spcPct val="20000"/>
              </a:spcBef>
              <a:spcAft>
                <a:spcPct val="0"/>
              </a:spcAft>
              <a:buClr>
                <a:schemeClr val="accent2"/>
              </a:buClr>
              <a:buChar char="»"/>
              <a:defRPr sz="2000" kern="1200">
                <a:solidFill>
                  <a:schemeClr val="tx1"/>
                </a:solidFill>
                <a:latin typeface="+mn-lt"/>
                <a:ea typeface="+mn-ea"/>
                <a:cs typeface="+mn-cs"/>
              </a:defRPr>
            </a:lvl5pPr>
          </a:lstStyle>
          <a:p>
            <a:pPr marL="0" lvl="0" indent="0" defTabSz="762000">
              <a:spcBef>
                <a:spcPct val="0"/>
              </a:spcBef>
              <a:buClrTx/>
              <a:buNone/>
            </a:pPr>
            <a:r>
              <a:rPr lang="en-US" altLang="zh-CN" sz="2000" b="1" dirty="0">
                <a:latin typeface="Arial" panose="020B0604020202020204" pitchFamily="34" charset="0"/>
                <a:ea typeface="黑体" panose="02010609060101010101" pitchFamily="49" charset="-122"/>
              </a:rPr>
              <a:t>AP</a:t>
            </a:r>
            <a:r>
              <a:rPr lang="en-US" altLang="zh-CN" sz="2000" b="1" baseline="-25000" dirty="0">
                <a:latin typeface="Arial" panose="020B0604020202020204" pitchFamily="34" charset="0"/>
                <a:ea typeface="黑体" panose="02010609060101010101" pitchFamily="49" charset="-122"/>
              </a:rPr>
              <a:t>1</a:t>
            </a:r>
            <a:endParaRPr lang="en-US" altLang="zh-CN" sz="2000" b="1" dirty="0">
              <a:latin typeface="Arial" panose="020B0604020202020204" pitchFamily="34" charset="0"/>
              <a:ea typeface="黑体" panose="02010609060101010101" pitchFamily="49" charset="-122"/>
            </a:endParaRPr>
          </a:p>
        </p:txBody>
      </p:sp>
      <p:sp>
        <p:nvSpPr>
          <p:cNvPr id="31779" name="Oval 38"/>
          <p:cNvSpPr/>
          <p:nvPr/>
        </p:nvSpPr>
        <p:spPr>
          <a:xfrm>
            <a:off x="8128000" y="1376363"/>
            <a:ext cx="631825" cy="355600"/>
          </a:xfrm>
          <a:prstGeom prst="ellipse">
            <a:avLst/>
          </a:prstGeom>
          <a:solidFill>
            <a:srgbClr val="FFCCFF"/>
          </a:solidFill>
          <a:ln w="12700" cap="flat" cmpd="sng">
            <a:solidFill>
              <a:schemeClr val="tx1"/>
            </a:solidFill>
            <a:prstDash val="solid"/>
            <a:headEnd type="none" w="med" len="med"/>
            <a:tailEnd type="none" w="med" len="med"/>
          </a:ln>
        </p:spPr>
        <p:txBody>
          <a:bodyPr wrap="none" anchor="ctr" anchorCtr="0"/>
          <a:p>
            <a:pPr algn="ctr" eaLnBrk="1" hangingPunct="1"/>
            <a:endParaRPr lang="zh-CN" altLang="en-US" dirty="0">
              <a:latin typeface="Arial" panose="020B0604020202020204" pitchFamily="34" charset="0"/>
              <a:ea typeface="宋体" panose="02010600030101010101" pitchFamily="2" charset="-122"/>
            </a:endParaRPr>
          </a:p>
        </p:txBody>
      </p:sp>
      <p:sp>
        <p:nvSpPr>
          <p:cNvPr id="31780" name="Line 39"/>
          <p:cNvSpPr/>
          <p:nvPr/>
        </p:nvSpPr>
        <p:spPr>
          <a:xfrm rot="5400000">
            <a:off x="2941638" y="3409950"/>
            <a:ext cx="946150" cy="0"/>
          </a:xfrm>
          <a:prstGeom prst="line">
            <a:avLst/>
          </a:prstGeom>
          <a:ln w="12700" cap="flat" cmpd="sng">
            <a:solidFill>
              <a:schemeClr val="tx1"/>
            </a:solidFill>
            <a:prstDash val="solid"/>
            <a:headEnd type="none" w="med" len="med"/>
            <a:tailEnd type="none" w="med" len="med"/>
          </a:ln>
        </p:spPr>
      </p:sp>
      <p:sp>
        <p:nvSpPr>
          <p:cNvPr id="31781" name="Line 40"/>
          <p:cNvSpPr/>
          <p:nvPr/>
        </p:nvSpPr>
        <p:spPr>
          <a:xfrm rot="5400000">
            <a:off x="5130800" y="3406775"/>
            <a:ext cx="957263" cy="0"/>
          </a:xfrm>
          <a:prstGeom prst="line">
            <a:avLst/>
          </a:prstGeom>
          <a:ln w="12700" cap="flat" cmpd="sng">
            <a:solidFill>
              <a:schemeClr val="tx1"/>
            </a:solidFill>
            <a:prstDash val="solid"/>
            <a:headEnd type="none" w="med" len="med"/>
            <a:tailEnd type="none" w="med" len="med"/>
          </a:ln>
        </p:spPr>
      </p:sp>
      <p:pic>
        <p:nvPicPr>
          <p:cNvPr id="31782" name="Picture 41"/>
          <p:cNvPicPr/>
          <p:nvPr/>
        </p:nvPicPr>
        <p:blipFill>
          <a:blip r:embed="rId2"/>
          <a:stretch>
            <a:fillRect/>
          </a:stretch>
        </p:blipFill>
        <p:spPr>
          <a:xfrm>
            <a:off x="6270625" y="4846638"/>
            <a:ext cx="904875" cy="542925"/>
          </a:xfrm>
          <a:prstGeom prst="rect">
            <a:avLst/>
          </a:prstGeom>
          <a:noFill/>
          <a:ln w="9525">
            <a:noFill/>
          </a:ln>
        </p:spPr>
      </p:pic>
      <p:sp>
        <p:nvSpPr>
          <p:cNvPr id="31783" name="Rectangle 42"/>
          <p:cNvSpPr/>
          <p:nvPr/>
        </p:nvSpPr>
        <p:spPr>
          <a:xfrm>
            <a:off x="6340475" y="4927600"/>
            <a:ext cx="796925" cy="393700"/>
          </a:xfrm>
          <a:prstGeom prst="rect">
            <a:avLst/>
          </a:prstGeom>
          <a:noFill/>
          <a:ln w="12700">
            <a:noFill/>
          </a:ln>
        </p:spPr>
        <p:txBody>
          <a:bodyPr wrap="none" lIns="90488" tIns="44450" rIns="90488" bIns="44450">
            <a:spAutoFit/>
          </a:bodyPr>
          <a:lstStyle>
            <a:lvl1pPr marL="609600" indent="-609600" algn="l" rtl="0" eaLnBrk="0" fontAlgn="base" hangingPunct="0">
              <a:spcBef>
                <a:spcPct val="20000"/>
              </a:spcBef>
              <a:spcAft>
                <a:spcPct val="0"/>
              </a:spcAft>
              <a:buClr>
                <a:schemeClr val="accent2"/>
              </a:buClr>
              <a:buAutoNum type="alphaLcParenR"/>
              <a:defRPr sz="2400" kern="1200">
                <a:solidFill>
                  <a:schemeClr val="tx1"/>
                </a:solidFill>
                <a:latin typeface="+mn-lt"/>
                <a:ea typeface="+mn-ea"/>
                <a:cs typeface="+mn-cs"/>
              </a:defRPr>
            </a:lvl1pPr>
            <a:lvl2pPr marL="990600" indent="-533400" algn="l" rtl="0" eaLnBrk="0" fontAlgn="base" hangingPunct="0">
              <a:spcBef>
                <a:spcPct val="20000"/>
              </a:spcBef>
              <a:spcAft>
                <a:spcPct val="0"/>
              </a:spcAft>
              <a:buClr>
                <a:schemeClr val="accent2"/>
              </a:buClr>
              <a:buChar char="–"/>
              <a:defRPr sz="2000" kern="1200">
                <a:solidFill>
                  <a:schemeClr val="tx1"/>
                </a:solidFill>
                <a:latin typeface="+mn-lt"/>
                <a:ea typeface="+mn-ea"/>
                <a:cs typeface="+mn-cs"/>
              </a:defRPr>
            </a:lvl2pPr>
            <a:lvl3pPr marL="1371600" indent="-457200" algn="l" rtl="0" eaLnBrk="0" fontAlgn="base" hangingPunct="0">
              <a:spcBef>
                <a:spcPct val="20000"/>
              </a:spcBef>
              <a:spcAft>
                <a:spcPct val="0"/>
              </a:spcAft>
              <a:buClr>
                <a:schemeClr val="accent2"/>
              </a:buClr>
              <a:buChar char="•"/>
              <a:defRPr sz="2400" kern="1200">
                <a:solidFill>
                  <a:schemeClr val="tx1"/>
                </a:solidFill>
                <a:latin typeface="+mn-lt"/>
                <a:ea typeface="+mn-ea"/>
                <a:cs typeface="+mn-cs"/>
              </a:defRPr>
            </a:lvl3pPr>
            <a:lvl4pPr marL="1752600" indent="-381000" algn="l" rtl="0" eaLnBrk="0" fontAlgn="base" hangingPunct="0">
              <a:spcBef>
                <a:spcPct val="20000"/>
              </a:spcBef>
              <a:spcAft>
                <a:spcPct val="0"/>
              </a:spcAft>
              <a:buClr>
                <a:schemeClr val="accent2"/>
              </a:buClr>
              <a:buChar char="–"/>
              <a:defRPr sz="2000" kern="1200">
                <a:solidFill>
                  <a:schemeClr val="tx1"/>
                </a:solidFill>
                <a:latin typeface="+mn-lt"/>
                <a:ea typeface="+mn-ea"/>
                <a:cs typeface="+mn-cs"/>
              </a:defRPr>
            </a:lvl4pPr>
            <a:lvl5pPr marL="2209800" indent="-381000" algn="l" rtl="0" eaLnBrk="0" fontAlgn="base" hangingPunct="0">
              <a:spcBef>
                <a:spcPct val="20000"/>
              </a:spcBef>
              <a:spcAft>
                <a:spcPct val="0"/>
              </a:spcAft>
              <a:buClr>
                <a:schemeClr val="accent2"/>
              </a:buClr>
              <a:buChar char="»"/>
              <a:defRPr sz="2000" kern="1200">
                <a:solidFill>
                  <a:schemeClr val="tx1"/>
                </a:solidFill>
                <a:latin typeface="+mn-lt"/>
                <a:ea typeface="+mn-ea"/>
                <a:cs typeface="+mn-cs"/>
              </a:defRPr>
            </a:lvl5pPr>
          </a:lstStyle>
          <a:p>
            <a:pPr marL="0" lvl="0" indent="0" defTabSz="762000">
              <a:spcBef>
                <a:spcPct val="0"/>
              </a:spcBef>
              <a:buClrTx/>
              <a:buNone/>
            </a:pPr>
            <a:r>
              <a:rPr lang="en-US" altLang="zh-CN" sz="2000" b="1" dirty="0">
                <a:latin typeface="Arial" panose="020B0604020202020204" pitchFamily="34" charset="0"/>
                <a:ea typeface="黑体" panose="02010609060101010101" pitchFamily="49" charset="-122"/>
              </a:rPr>
              <a:t>LAN</a:t>
            </a:r>
            <a:r>
              <a:rPr lang="en-US" altLang="zh-CN" sz="2000" b="1" baseline="-25000" dirty="0">
                <a:latin typeface="Arial" panose="020B0604020202020204" pitchFamily="34" charset="0"/>
                <a:ea typeface="黑体" panose="02010609060101010101" pitchFamily="49" charset="-122"/>
              </a:rPr>
              <a:t>2</a:t>
            </a:r>
            <a:endParaRPr lang="en-US" altLang="zh-CN" sz="2000" b="1" dirty="0">
              <a:latin typeface="Arial" panose="020B0604020202020204" pitchFamily="34" charset="0"/>
              <a:ea typeface="黑体" panose="02010609060101010101" pitchFamily="49" charset="-122"/>
            </a:endParaRPr>
          </a:p>
        </p:txBody>
      </p:sp>
      <p:pic>
        <p:nvPicPr>
          <p:cNvPr id="31784" name="Picture 43"/>
          <p:cNvPicPr/>
          <p:nvPr/>
        </p:nvPicPr>
        <p:blipFill>
          <a:blip r:embed="rId2"/>
          <a:stretch>
            <a:fillRect/>
          </a:stretch>
        </p:blipFill>
        <p:spPr>
          <a:xfrm>
            <a:off x="4044950" y="4846638"/>
            <a:ext cx="989013" cy="542925"/>
          </a:xfrm>
          <a:prstGeom prst="rect">
            <a:avLst/>
          </a:prstGeom>
          <a:noFill/>
          <a:ln w="9525">
            <a:noFill/>
          </a:ln>
        </p:spPr>
      </p:pic>
      <p:sp>
        <p:nvSpPr>
          <p:cNvPr id="31785" name="Rectangle 44"/>
          <p:cNvSpPr/>
          <p:nvPr/>
        </p:nvSpPr>
        <p:spPr>
          <a:xfrm>
            <a:off x="4159250" y="4938713"/>
            <a:ext cx="788988" cy="393700"/>
          </a:xfrm>
          <a:prstGeom prst="rect">
            <a:avLst/>
          </a:prstGeom>
          <a:noFill/>
          <a:ln w="12700">
            <a:noFill/>
          </a:ln>
        </p:spPr>
        <p:txBody>
          <a:bodyPr wrap="none" lIns="90488" tIns="44450" rIns="90488" bIns="44450">
            <a:spAutoFit/>
          </a:bodyPr>
          <a:lstStyle>
            <a:lvl1pPr marL="609600" indent="-609600" algn="l" rtl="0" eaLnBrk="0" fontAlgn="base" hangingPunct="0">
              <a:spcBef>
                <a:spcPct val="20000"/>
              </a:spcBef>
              <a:spcAft>
                <a:spcPct val="0"/>
              </a:spcAft>
              <a:buClr>
                <a:schemeClr val="accent2"/>
              </a:buClr>
              <a:buAutoNum type="alphaLcParenR"/>
              <a:defRPr sz="2400" kern="1200">
                <a:solidFill>
                  <a:schemeClr val="tx1"/>
                </a:solidFill>
                <a:latin typeface="+mn-lt"/>
                <a:ea typeface="+mn-ea"/>
                <a:cs typeface="+mn-cs"/>
              </a:defRPr>
            </a:lvl1pPr>
            <a:lvl2pPr marL="990600" indent="-533400" algn="l" rtl="0" eaLnBrk="0" fontAlgn="base" hangingPunct="0">
              <a:spcBef>
                <a:spcPct val="20000"/>
              </a:spcBef>
              <a:spcAft>
                <a:spcPct val="0"/>
              </a:spcAft>
              <a:buClr>
                <a:schemeClr val="accent2"/>
              </a:buClr>
              <a:buChar char="–"/>
              <a:defRPr sz="2000" kern="1200">
                <a:solidFill>
                  <a:schemeClr val="tx1"/>
                </a:solidFill>
                <a:latin typeface="+mn-lt"/>
                <a:ea typeface="+mn-ea"/>
                <a:cs typeface="+mn-cs"/>
              </a:defRPr>
            </a:lvl2pPr>
            <a:lvl3pPr marL="1371600" indent="-457200" algn="l" rtl="0" eaLnBrk="0" fontAlgn="base" hangingPunct="0">
              <a:spcBef>
                <a:spcPct val="20000"/>
              </a:spcBef>
              <a:spcAft>
                <a:spcPct val="0"/>
              </a:spcAft>
              <a:buClr>
                <a:schemeClr val="accent2"/>
              </a:buClr>
              <a:buChar char="•"/>
              <a:defRPr sz="2400" kern="1200">
                <a:solidFill>
                  <a:schemeClr val="tx1"/>
                </a:solidFill>
                <a:latin typeface="+mn-lt"/>
                <a:ea typeface="+mn-ea"/>
                <a:cs typeface="+mn-cs"/>
              </a:defRPr>
            </a:lvl3pPr>
            <a:lvl4pPr marL="1752600" indent="-381000" algn="l" rtl="0" eaLnBrk="0" fontAlgn="base" hangingPunct="0">
              <a:spcBef>
                <a:spcPct val="20000"/>
              </a:spcBef>
              <a:spcAft>
                <a:spcPct val="0"/>
              </a:spcAft>
              <a:buClr>
                <a:schemeClr val="accent2"/>
              </a:buClr>
              <a:buChar char="–"/>
              <a:defRPr sz="2000" kern="1200">
                <a:solidFill>
                  <a:schemeClr val="tx1"/>
                </a:solidFill>
                <a:latin typeface="+mn-lt"/>
                <a:ea typeface="+mn-ea"/>
                <a:cs typeface="+mn-cs"/>
              </a:defRPr>
            </a:lvl4pPr>
            <a:lvl5pPr marL="2209800" indent="-381000" algn="l" rtl="0" eaLnBrk="0" fontAlgn="base" hangingPunct="0">
              <a:spcBef>
                <a:spcPct val="20000"/>
              </a:spcBef>
              <a:spcAft>
                <a:spcPct val="0"/>
              </a:spcAft>
              <a:buClr>
                <a:schemeClr val="accent2"/>
              </a:buClr>
              <a:buChar char="»"/>
              <a:defRPr sz="2000" kern="1200">
                <a:solidFill>
                  <a:schemeClr val="tx1"/>
                </a:solidFill>
                <a:latin typeface="+mn-lt"/>
                <a:ea typeface="+mn-ea"/>
                <a:cs typeface="+mn-cs"/>
              </a:defRPr>
            </a:lvl5pPr>
          </a:lstStyle>
          <a:p>
            <a:pPr marL="0" lvl="0" indent="0" defTabSz="762000">
              <a:spcBef>
                <a:spcPct val="0"/>
              </a:spcBef>
              <a:buClrTx/>
              <a:buNone/>
            </a:pPr>
            <a:r>
              <a:rPr lang="en-US" altLang="zh-CN" sz="2000" b="1" dirty="0">
                <a:latin typeface="Arial" panose="020B0604020202020204" pitchFamily="34" charset="0"/>
                <a:ea typeface="黑体" panose="02010609060101010101" pitchFamily="49" charset="-122"/>
              </a:rPr>
              <a:t>WAN</a:t>
            </a:r>
            <a:endParaRPr lang="en-US" altLang="zh-CN" sz="2000" b="1" dirty="0">
              <a:latin typeface="Arial" panose="020B0604020202020204" pitchFamily="34" charset="0"/>
              <a:ea typeface="黑体" panose="02010609060101010101" pitchFamily="49" charset="-122"/>
            </a:endParaRPr>
          </a:p>
        </p:txBody>
      </p:sp>
      <p:sp>
        <p:nvSpPr>
          <p:cNvPr id="31786" name="Oval 45"/>
          <p:cNvSpPr/>
          <p:nvPr/>
        </p:nvSpPr>
        <p:spPr>
          <a:xfrm>
            <a:off x="1552575" y="5067300"/>
            <a:ext cx="153988" cy="138113"/>
          </a:xfrm>
          <a:prstGeom prst="ellipse">
            <a:avLst/>
          </a:prstGeom>
          <a:solidFill>
            <a:schemeClr val="bg1"/>
          </a:solidFill>
          <a:ln w="28575" cap="flat" cmpd="sng">
            <a:solidFill>
              <a:srgbClr val="333399"/>
            </a:solidFill>
            <a:prstDash val="solid"/>
            <a:headEnd type="none" w="med" len="med"/>
            <a:tailEnd type="none" w="med" len="med"/>
          </a:ln>
        </p:spPr>
        <p:txBody>
          <a:bodyPr wrap="none" anchor="ctr" anchorCtr="0"/>
          <a:p>
            <a:pPr algn="ctr" eaLnBrk="1" hangingPunct="1"/>
            <a:endParaRPr lang="zh-CN" altLang="en-US" dirty="0">
              <a:latin typeface="Arial" panose="020B0604020202020204" pitchFamily="34" charset="0"/>
              <a:ea typeface="宋体" panose="02010600030101010101" pitchFamily="2" charset="-122"/>
            </a:endParaRPr>
          </a:p>
        </p:txBody>
      </p:sp>
      <p:sp>
        <p:nvSpPr>
          <p:cNvPr id="31787" name="Oval 46"/>
          <p:cNvSpPr/>
          <p:nvPr/>
        </p:nvSpPr>
        <p:spPr>
          <a:xfrm>
            <a:off x="419100" y="5153025"/>
            <a:ext cx="633413" cy="314325"/>
          </a:xfrm>
          <a:prstGeom prst="ellipse">
            <a:avLst/>
          </a:prstGeom>
          <a:solidFill>
            <a:srgbClr val="FFCCFF"/>
          </a:solidFill>
          <a:ln w="12700" cap="flat" cmpd="sng">
            <a:solidFill>
              <a:schemeClr val="tx1"/>
            </a:solidFill>
            <a:prstDash val="solid"/>
            <a:headEnd type="none" w="med" len="med"/>
            <a:tailEnd type="none" w="med" len="med"/>
          </a:ln>
        </p:spPr>
        <p:txBody>
          <a:bodyPr wrap="none" anchor="ctr" anchorCtr="0"/>
          <a:p>
            <a:pPr algn="ctr" eaLnBrk="1" hangingPunct="1"/>
            <a:endParaRPr lang="zh-CN" altLang="en-US" dirty="0">
              <a:latin typeface="Arial" panose="020B0604020202020204" pitchFamily="34" charset="0"/>
              <a:ea typeface="宋体" panose="02010600030101010101" pitchFamily="2" charset="-122"/>
            </a:endParaRPr>
          </a:p>
        </p:txBody>
      </p:sp>
      <p:sp>
        <p:nvSpPr>
          <p:cNvPr id="31788" name="Rectangle 47"/>
          <p:cNvSpPr/>
          <p:nvPr/>
        </p:nvSpPr>
        <p:spPr>
          <a:xfrm>
            <a:off x="438150" y="5102225"/>
            <a:ext cx="627063" cy="393700"/>
          </a:xfrm>
          <a:prstGeom prst="rect">
            <a:avLst/>
          </a:prstGeom>
          <a:noFill/>
          <a:ln w="12700">
            <a:noFill/>
          </a:ln>
        </p:spPr>
        <p:txBody>
          <a:bodyPr wrap="none" lIns="90488" tIns="44450" rIns="90488" bIns="44450">
            <a:spAutoFit/>
          </a:bodyPr>
          <a:lstStyle>
            <a:lvl1pPr marL="609600" indent="-609600" algn="l" rtl="0" eaLnBrk="0" fontAlgn="base" hangingPunct="0">
              <a:spcBef>
                <a:spcPct val="20000"/>
              </a:spcBef>
              <a:spcAft>
                <a:spcPct val="0"/>
              </a:spcAft>
              <a:buClr>
                <a:schemeClr val="accent2"/>
              </a:buClr>
              <a:buAutoNum type="alphaLcParenR"/>
              <a:defRPr sz="2400" kern="1200">
                <a:solidFill>
                  <a:schemeClr val="tx1"/>
                </a:solidFill>
                <a:latin typeface="+mn-lt"/>
                <a:ea typeface="+mn-ea"/>
                <a:cs typeface="+mn-cs"/>
              </a:defRPr>
            </a:lvl1pPr>
            <a:lvl2pPr marL="990600" indent="-533400" algn="l" rtl="0" eaLnBrk="0" fontAlgn="base" hangingPunct="0">
              <a:spcBef>
                <a:spcPct val="20000"/>
              </a:spcBef>
              <a:spcAft>
                <a:spcPct val="0"/>
              </a:spcAft>
              <a:buClr>
                <a:schemeClr val="accent2"/>
              </a:buClr>
              <a:buChar char="–"/>
              <a:defRPr sz="2000" kern="1200">
                <a:solidFill>
                  <a:schemeClr val="tx1"/>
                </a:solidFill>
                <a:latin typeface="+mn-lt"/>
                <a:ea typeface="+mn-ea"/>
                <a:cs typeface="+mn-cs"/>
              </a:defRPr>
            </a:lvl2pPr>
            <a:lvl3pPr marL="1371600" indent="-457200" algn="l" rtl="0" eaLnBrk="0" fontAlgn="base" hangingPunct="0">
              <a:spcBef>
                <a:spcPct val="20000"/>
              </a:spcBef>
              <a:spcAft>
                <a:spcPct val="0"/>
              </a:spcAft>
              <a:buClr>
                <a:schemeClr val="accent2"/>
              </a:buClr>
              <a:buChar char="•"/>
              <a:defRPr sz="2400" kern="1200">
                <a:solidFill>
                  <a:schemeClr val="tx1"/>
                </a:solidFill>
                <a:latin typeface="+mn-lt"/>
                <a:ea typeface="+mn-ea"/>
                <a:cs typeface="+mn-cs"/>
              </a:defRPr>
            </a:lvl3pPr>
            <a:lvl4pPr marL="1752600" indent="-381000" algn="l" rtl="0" eaLnBrk="0" fontAlgn="base" hangingPunct="0">
              <a:spcBef>
                <a:spcPct val="20000"/>
              </a:spcBef>
              <a:spcAft>
                <a:spcPct val="0"/>
              </a:spcAft>
              <a:buClr>
                <a:schemeClr val="accent2"/>
              </a:buClr>
              <a:buChar char="–"/>
              <a:defRPr sz="2000" kern="1200">
                <a:solidFill>
                  <a:schemeClr val="tx1"/>
                </a:solidFill>
                <a:latin typeface="+mn-lt"/>
                <a:ea typeface="+mn-ea"/>
                <a:cs typeface="+mn-cs"/>
              </a:defRPr>
            </a:lvl4pPr>
            <a:lvl5pPr marL="2209800" indent="-381000" algn="l" rtl="0" eaLnBrk="0" fontAlgn="base" hangingPunct="0">
              <a:spcBef>
                <a:spcPct val="20000"/>
              </a:spcBef>
              <a:spcAft>
                <a:spcPct val="0"/>
              </a:spcAft>
              <a:buClr>
                <a:schemeClr val="accent2"/>
              </a:buClr>
              <a:buChar char="»"/>
              <a:defRPr sz="2000" kern="1200">
                <a:solidFill>
                  <a:schemeClr val="tx1"/>
                </a:solidFill>
                <a:latin typeface="+mn-lt"/>
                <a:ea typeface="+mn-ea"/>
                <a:cs typeface="+mn-cs"/>
              </a:defRPr>
            </a:lvl5pPr>
          </a:lstStyle>
          <a:p>
            <a:pPr marL="0" lvl="0" indent="0" defTabSz="762000">
              <a:spcBef>
                <a:spcPct val="0"/>
              </a:spcBef>
              <a:buClrTx/>
              <a:buNone/>
            </a:pPr>
            <a:r>
              <a:rPr lang="en-US" altLang="zh-CN" sz="2000" b="1" dirty="0">
                <a:latin typeface="Arial" panose="020B0604020202020204" pitchFamily="34" charset="0"/>
                <a:ea typeface="黑体" panose="02010609060101010101" pitchFamily="49" charset="-122"/>
              </a:rPr>
              <a:t>AP</a:t>
            </a:r>
            <a:r>
              <a:rPr lang="en-US" altLang="zh-CN" sz="2000" b="1" baseline="-25000" dirty="0">
                <a:latin typeface="Arial" panose="020B0604020202020204" pitchFamily="34" charset="0"/>
                <a:ea typeface="黑体" panose="02010609060101010101" pitchFamily="49" charset="-122"/>
              </a:rPr>
              <a:t>2</a:t>
            </a:r>
            <a:endParaRPr lang="en-US" altLang="zh-CN" sz="2000" b="1" dirty="0">
              <a:latin typeface="Arial" panose="020B0604020202020204" pitchFamily="34" charset="0"/>
              <a:ea typeface="黑体" panose="02010609060101010101" pitchFamily="49" charset="-122"/>
            </a:endParaRPr>
          </a:p>
        </p:txBody>
      </p:sp>
      <p:sp>
        <p:nvSpPr>
          <p:cNvPr id="31789" name="Rectangle 48"/>
          <p:cNvSpPr/>
          <p:nvPr/>
        </p:nvSpPr>
        <p:spPr>
          <a:xfrm flipH="1">
            <a:off x="7424738" y="4673600"/>
            <a:ext cx="1447800" cy="885825"/>
          </a:xfrm>
          <a:prstGeom prst="rect">
            <a:avLst/>
          </a:prstGeom>
          <a:solidFill>
            <a:srgbClr val="FFFF99"/>
          </a:solidFill>
          <a:ln w="19050" cap="flat" cmpd="sng">
            <a:solidFill>
              <a:srgbClr val="333399"/>
            </a:solidFill>
            <a:prstDash val="solid"/>
            <a:miter/>
            <a:headEnd type="none" w="med" len="med"/>
            <a:tailEnd type="none" w="med" len="med"/>
          </a:ln>
          <a:effectLst>
            <a:outerShdw dist="35921" dir="2699999" algn="ctr" rotWithShape="0">
              <a:schemeClr val="bg2"/>
            </a:outerShdw>
          </a:effectLst>
        </p:spPr>
        <p:txBody>
          <a:bodyPr wrap="none" anchor="ctr" anchorCtr="0"/>
          <a:p>
            <a:pPr algn="ctr" eaLnBrk="1" hangingPunct="1"/>
            <a:endParaRPr lang="zh-CN" altLang="en-US" dirty="0">
              <a:latin typeface="Arial" panose="020B0604020202020204" pitchFamily="34" charset="0"/>
              <a:ea typeface="宋体" panose="02010600030101010101" pitchFamily="2" charset="-122"/>
            </a:endParaRPr>
          </a:p>
        </p:txBody>
      </p:sp>
      <p:sp>
        <p:nvSpPr>
          <p:cNvPr id="31790" name="Freeform 49"/>
          <p:cNvSpPr/>
          <p:nvPr/>
        </p:nvSpPr>
        <p:spPr>
          <a:xfrm flipH="1">
            <a:off x="7424738" y="4967288"/>
            <a:ext cx="655637" cy="165100"/>
          </a:xfrm>
          <a:custGeom>
            <a:avLst/>
            <a:gdLst/>
            <a:ahLst/>
            <a:cxnLst>
              <a:cxn ang="0">
                <a:pos x="0" y="0"/>
              </a:cxn>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pathLst>
              <a:path w="382" h="277">
                <a:moveTo>
                  <a:pt x="0" y="0"/>
                </a:moveTo>
                <a:lnTo>
                  <a:pt x="9" y="0"/>
                </a:lnTo>
                <a:lnTo>
                  <a:pt x="18" y="6"/>
                </a:lnTo>
                <a:lnTo>
                  <a:pt x="27" y="6"/>
                </a:lnTo>
                <a:lnTo>
                  <a:pt x="36" y="9"/>
                </a:lnTo>
                <a:lnTo>
                  <a:pt x="48" y="12"/>
                </a:lnTo>
                <a:lnTo>
                  <a:pt x="57" y="15"/>
                </a:lnTo>
                <a:lnTo>
                  <a:pt x="66" y="18"/>
                </a:lnTo>
                <a:lnTo>
                  <a:pt x="75" y="21"/>
                </a:lnTo>
                <a:lnTo>
                  <a:pt x="84" y="24"/>
                </a:lnTo>
                <a:lnTo>
                  <a:pt x="93" y="30"/>
                </a:lnTo>
                <a:lnTo>
                  <a:pt x="102" y="33"/>
                </a:lnTo>
                <a:lnTo>
                  <a:pt x="111" y="36"/>
                </a:lnTo>
                <a:lnTo>
                  <a:pt x="120" y="42"/>
                </a:lnTo>
                <a:lnTo>
                  <a:pt x="132" y="45"/>
                </a:lnTo>
                <a:lnTo>
                  <a:pt x="144" y="54"/>
                </a:lnTo>
                <a:lnTo>
                  <a:pt x="153" y="57"/>
                </a:lnTo>
                <a:lnTo>
                  <a:pt x="162" y="66"/>
                </a:lnTo>
                <a:lnTo>
                  <a:pt x="171" y="66"/>
                </a:lnTo>
                <a:lnTo>
                  <a:pt x="180" y="72"/>
                </a:lnTo>
                <a:lnTo>
                  <a:pt x="192" y="78"/>
                </a:lnTo>
                <a:lnTo>
                  <a:pt x="213" y="84"/>
                </a:lnTo>
                <a:lnTo>
                  <a:pt x="225" y="90"/>
                </a:lnTo>
                <a:lnTo>
                  <a:pt x="234" y="96"/>
                </a:lnTo>
                <a:lnTo>
                  <a:pt x="243" y="105"/>
                </a:lnTo>
                <a:lnTo>
                  <a:pt x="252" y="111"/>
                </a:lnTo>
                <a:lnTo>
                  <a:pt x="261" y="117"/>
                </a:lnTo>
                <a:lnTo>
                  <a:pt x="267" y="126"/>
                </a:lnTo>
                <a:lnTo>
                  <a:pt x="276" y="132"/>
                </a:lnTo>
                <a:lnTo>
                  <a:pt x="285" y="138"/>
                </a:lnTo>
                <a:lnTo>
                  <a:pt x="294" y="144"/>
                </a:lnTo>
                <a:lnTo>
                  <a:pt x="300" y="153"/>
                </a:lnTo>
                <a:lnTo>
                  <a:pt x="303" y="162"/>
                </a:lnTo>
                <a:lnTo>
                  <a:pt x="312" y="168"/>
                </a:lnTo>
                <a:lnTo>
                  <a:pt x="321" y="177"/>
                </a:lnTo>
                <a:lnTo>
                  <a:pt x="333" y="186"/>
                </a:lnTo>
                <a:lnTo>
                  <a:pt x="345" y="195"/>
                </a:lnTo>
                <a:lnTo>
                  <a:pt x="348" y="204"/>
                </a:lnTo>
                <a:lnTo>
                  <a:pt x="357" y="210"/>
                </a:lnTo>
                <a:lnTo>
                  <a:pt x="360" y="219"/>
                </a:lnTo>
                <a:lnTo>
                  <a:pt x="366" y="228"/>
                </a:lnTo>
                <a:lnTo>
                  <a:pt x="369" y="237"/>
                </a:lnTo>
                <a:lnTo>
                  <a:pt x="372" y="246"/>
                </a:lnTo>
                <a:lnTo>
                  <a:pt x="372" y="258"/>
                </a:lnTo>
                <a:lnTo>
                  <a:pt x="378" y="267"/>
                </a:lnTo>
                <a:lnTo>
                  <a:pt x="381" y="276"/>
                </a:lnTo>
              </a:path>
            </a:pathLst>
          </a:custGeom>
          <a:noFill/>
          <a:ln w="12700" cap="rnd" cmpd="sng">
            <a:solidFill>
              <a:schemeClr val="tx1">
                <a:alpha val="100000"/>
              </a:schemeClr>
            </a:solidFill>
            <a:prstDash val="solid"/>
            <a:round/>
            <a:headEnd type="none" w="med" len="med"/>
            <a:tailEnd type="none" w="med" len="med"/>
          </a:ln>
        </p:spPr>
        <p:txBody>
          <a:bodyPr/>
          <a:p>
            <a:endParaRPr lang="zh-CN" altLang="en-US"/>
          </a:p>
        </p:txBody>
      </p:sp>
      <p:sp>
        <p:nvSpPr>
          <p:cNvPr id="31791" name="Freeform 50"/>
          <p:cNvSpPr/>
          <p:nvPr/>
        </p:nvSpPr>
        <p:spPr>
          <a:xfrm flipH="1">
            <a:off x="7424738" y="5154613"/>
            <a:ext cx="711200" cy="184150"/>
          </a:xfrm>
          <a:custGeom>
            <a:avLst/>
            <a:gdLst/>
            <a:ahLst/>
            <a:cxnLst>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0"/>
              </a:cxn>
            </a:cxnLst>
            <a:pathLst>
              <a:path w="334" h="244">
                <a:moveTo>
                  <a:pt x="0" y="243"/>
                </a:moveTo>
                <a:lnTo>
                  <a:pt x="12" y="243"/>
                </a:lnTo>
                <a:lnTo>
                  <a:pt x="31" y="237"/>
                </a:lnTo>
                <a:lnTo>
                  <a:pt x="40" y="234"/>
                </a:lnTo>
                <a:lnTo>
                  <a:pt x="49" y="231"/>
                </a:lnTo>
                <a:lnTo>
                  <a:pt x="59" y="225"/>
                </a:lnTo>
                <a:lnTo>
                  <a:pt x="71" y="222"/>
                </a:lnTo>
                <a:lnTo>
                  <a:pt x="80" y="216"/>
                </a:lnTo>
                <a:lnTo>
                  <a:pt x="89" y="210"/>
                </a:lnTo>
                <a:lnTo>
                  <a:pt x="99" y="204"/>
                </a:lnTo>
                <a:lnTo>
                  <a:pt x="108" y="198"/>
                </a:lnTo>
                <a:lnTo>
                  <a:pt x="117" y="195"/>
                </a:lnTo>
                <a:lnTo>
                  <a:pt x="126" y="189"/>
                </a:lnTo>
                <a:lnTo>
                  <a:pt x="136" y="183"/>
                </a:lnTo>
                <a:lnTo>
                  <a:pt x="145" y="177"/>
                </a:lnTo>
                <a:lnTo>
                  <a:pt x="154" y="174"/>
                </a:lnTo>
                <a:lnTo>
                  <a:pt x="163" y="171"/>
                </a:lnTo>
                <a:lnTo>
                  <a:pt x="173" y="165"/>
                </a:lnTo>
                <a:lnTo>
                  <a:pt x="182" y="162"/>
                </a:lnTo>
                <a:lnTo>
                  <a:pt x="194" y="156"/>
                </a:lnTo>
                <a:lnTo>
                  <a:pt x="207" y="150"/>
                </a:lnTo>
                <a:lnTo>
                  <a:pt x="213" y="141"/>
                </a:lnTo>
                <a:lnTo>
                  <a:pt x="222" y="138"/>
                </a:lnTo>
                <a:lnTo>
                  <a:pt x="231" y="129"/>
                </a:lnTo>
                <a:lnTo>
                  <a:pt x="241" y="120"/>
                </a:lnTo>
                <a:lnTo>
                  <a:pt x="247" y="111"/>
                </a:lnTo>
                <a:lnTo>
                  <a:pt x="256" y="102"/>
                </a:lnTo>
                <a:lnTo>
                  <a:pt x="259" y="93"/>
                </a:lnTo>
                <a:lnTo>
                  <a:pt x="268" y="87"/>
                </a:lnTo>
                <a:lnTo>
                  <a:pt x="271" y="78"/>
                </a:lnTo>
                <a:lnTo>
                  <a:pt x="278" y="69"/>
                </a:lnTo>
                <a:lnTo>
                  <a:pt x="284" y="60"/>
                </a:lnTo>
                <a:lnTo>
                  <a:pt x="290" y="51"/>
                </a:lnTo>
                <a:lnTo>
                  <a:pt x="293" y="42"/>
                </a:lnTo>
                <a:lnTo>
                  <a:pt x="299" y="33"/>
                </a:lnTo>
                <a:lnTo>
                  <a:pt x="308" y="27"/>
                </a:lnTo>
                <a:lnTo>
                  <a:pt x="311" y="18"/>
                </a:lnTo>
                <a:lnTo>
                  <a:pt x="321" y="15"/>
                </a:lnTo>
                <a:lnTo>
                  <a:pt x="324" y="6"/>
                </a:lnTo>
                <a:lnTo>
                  <a:pt x="333" y="0"/>
                </a:lnTo>
              </a:path>
            </a:pathLst>
          </a:custGeom>
          <a:noFill/>
          <a:ln w="12700" cap="rnd" cmpd="sng">
            <a:solidFill>
              <a:schemeClr val="tx1">
                <a:alpha val="100000"/>
              </a:schemeClr>
            </a:solidFill>
            <a:prstDash val="solid"/>
            <a:round/>
            <a:headEnd type="none" w="med" len="med"/>
            <a:tailEnd type="none" w="med" len="med"/>
          </a:ln>
        </p:spPr>
        <p:txBody>
          <a:bodyPr/>
          <a:p>
            <a:endParaRPr lang="zh-CN" altLang="en-US"/>
          </a:p>
        </p:txBody>
      </p:sp>
      <p:sp>
        <p:nvSpPr>
          <p:cNvPr id="31792" name="Oval 51"/>
          <p:cNvSpPr/>
          <p:nvPr/>
        </p:nvSpPr>
        <p:spPr>
          <a:xfrm flipH="1">
            <a:off x="7881938" y="4783138"/>
            <a:ext cx="631825" cy="314325"/>
          </a:xfrm>
          <a:prstGeom prst="ellipse">
            <a:avLst/>
          </a:prstGeom>
          <a:solidFill>
            <a:srgbClr val="FFCCFF"/>
          </a:solidFill>
          <a:ln w="12700" cap="flat" cmpd="sng">
            <a:solidFill>
              <a:schemeClr val="tx1"/>
            </a:solidFill>
            <a:prstDash val="solid"/>
            <a:headEnd type="none" w="med" len="med"/>
            <a:tailEnd type="none" w="med" len="med"/>
          </a:ln>
        </p:spPr>
        <p:txBody>
          <a:bodyPr wrap="none" anchor="ctr" anchorCtr="0"/>
          <a:p>
            <a:pPr algn="ctr" eaLnBrk="1" hangingPunct="1"/>
            <a:endParaRPr lang="zh-CN" altLang="en-US" dirty="0">
              <a:latin typeface="Arial" panose="020B0604020202020204" pitchFamily="34" charset="0"/>
              <a:ea typeface="宋体" panose="02010600030101010101" pitchFamily="2" charset="-122"/>
            </a:endParaRPr>
          </a:p>
        </p:txBody>
      </p:sp>
      <p:sp>
        <p:nvSpPr>
          <p:cNvPr id="31793" name="Rectangle 52"/>
          <p:cNvSpPr/>
          <p:nvPr/>
        </p:nvSpPr>
        <p:spPr>
          <a:xfrm flipH="1">
            <a:off x="7893050" y="4732338"/>
            <a:ext cx="627063" cy="393700"/>
          </a:xfrm>
          <a:prstGeom prst="rect">
            <a:avLst/>
          </a:prstGeom>
          <a:noFill/>
          <a:ln w="12700">
            <a:noFill/>
          </a:ln>
        </p:spPr>
        <p:txBody>
          <a:bodyPr wrap="none" lIns="90488" tIns="44450" rIns="90488" bIns="44450">
            <a:spAutoFit/>
          </a:bodyPr>
          <a:lstStyle>
            <a:lvl1pPr marL="609600" indent="-609600" algn="l" rtl="0" eaLnBrk="0" fontAlgn="base" hangingPunct="0">
              <a:spcBef>
                <a:spcPct val="20000"/>
              </a:spcBef>
              <a:spcAft>
                <a:spcPct val="0"/>
              </a:spcAft>
              <a:buClr>
                <a:schemeClr val="accent2"/>
              </a:buClr>
              <a:buAutoNum type="alphaLcParenR"/>
              <a:defRPr sz="2400" kern="1200">
                <a:solidFill>
                  <a:schemeClr val="tx1"/>
                </a:solidFill>
                <a:latin typeface="+mn-lt"/>
                <a:ea typeface="+mn-ea"/>
                <a:cs typeface="+mn-cs"/>
              </a:defRPr>
            </a:lvl1pPr>
            <a:lvl2pPr marL="990600" indent="-533400" algn="l" rtl="0" eaLnBrk="0" fontAlgn="base" hangingPunct="0">
              <a:spcBef>
                <a:spcPct val="20000"/>
              </a:spcBef>
              <a:spcAft>
                <a:spcPct val="0"/>
              </a:spcAft>
              <a:buClr>
                <a:schemeClr val="accent2"/>
              </a:buClr>
              <a:buChar char="–"/>
              <a:defRPr sz="2000" kern="1200">
                <a:solidFill>
                  <a:schemeClr val="tx1"/>
                </a:solidFill>
                <a:latin typeface="+mn-lt"/>
                <a:ea typeface="+mn-ea"/>
                <a:cs typeface="+mn-cs"/>
              </a:defRPr>
            </a:lvl2pPr>
            <a:lvl3pPr marL="1371600" indent="-457200" algn="l" rtl="0" eaLnBrk="0" fontAlgn="base" hangingPunct="0">
              <a:spcBef>
                <a:spcPct val="20000"/>
              </a:spcBef>
              <a:spcAft>
                <a:spcPct val="0"/>
              </a:spcAft>
              <a:buClr>
                <a:schemeClr val="accent2"/>
              </a:buClr>
              <a:buChar char="•"/>
              <a:defRPr sz="2400" kern="1200">
                <a:solidFill>
                  <a:schemeClr val="tx1"/>
                </a:solidFill>
                <a:latin typeface="+mn-lt"/>
                <a:ea typeface="+mn-ea"/>
                <a:cs typeface="+mn-cs"/>
              </a:defRPr>
            </a:lvl3pPr>
            <a:lvl4pPr marL="1752600" indent="-381000" algn="l" rtl="0" eaLnBrk="0" fontAlgn="base" hangingPunct="0">
              <a:spcBef>
                <a:spcPct val="20000"/>
              </a:spcBef>
              <a:spcAft>
                <a:spcPct val="0"/>
              </a:spcAft>
              <a:buClr>
                <a:schemeClr val="accent2"/>
              </a:buClr>
              <a:buChar char="–"/>
              <a:defRPr sz="2000" kern="1200">
                <a:solidFill>
                  <a:schemeClr val="tx1"/>
                </a:solidFill>
                <a:latin typeface="+mn-lt"/>
                <a:ea typeface="+mn-ea"/>
                <a:cs typeface="+mn-cs"/>
              </a:defRPr>
            </a:lvl4pPr>
            <a:lvl5pPr marL="2209800" indent="-381000" algn="l" rtl="0" eaLnBrk="0" fontAlgn="base" hangingPunct="0">
              <a:spcBef>
                <a:spcPct val="20000"/>
              </a:spcBef>
              <a:spcAft>
                <a:spcPct val="0"/>
              </a:spcAft>
              <a:buClr>
                <a:schemeClr val="accent2"/>
              </a:buClr>
              <a:buChar char="»"/>
              <a:defRPr sz="2000" kern="1200">
                <a:solidFill>
                  <a:schemeClr val="tx1"/>
                </a:solidFill>
                <a:latin typeface="+mn-lt"/>
                <a:ea typeface="+mn-ea"/>
                <a:cs typeface="+mn-cs"/>
              </a:defRPr>
            </a:lvl5pPr>
          </a:lstStyle>
          <a:p>
            <a:pPr marL="0" lvl="0" indent="0" defTabSz="762000">
              <a:spcBef>
                <a:spcPct val="0"/>
              </a:spcBef>
              <a:buClrTx/>
              <a:buNone/>
            </a:pPr>
            <a:r>
              <a:rPr lang="en-US" altLang="zh-CN" sz="2000" b="1" dirty="0">
                <a:latin typeface="Arial" panose="020B0604020202020204" pitchFamily="34" charset="0"/>
                <a:ea typeface="黑体" panose="02010609060101010101" pitchFamily="49" charset="-122"/>
              </a:rPr>
              <a:t>AP</a:t>
            </a:r>
            <a:r>
              <a:rPr lang="en-US" altLang="zh-CN" sz="2000" b="1" baseline="-25000" dirty="0">
                <a:latin typeface="Arial" panose="020B0604020202020204" pitchFamily="34" charset="0"/>
                <a:ea typeface="黑体" panose="02010609060101010101" pitchFamily="49" charset="-122"/>
              </a:rPr>
              <a:t>3</a:t>
            </a:r>
            <a:endParaRPr lang="en-US" altLang="zh-CN" sz="2000" b="1" dirty="0">
              <a:latin typeface="Arial" panose="020B0604020202020204" pitchFamily="34" charset="0"/>
              <a:ea typeface="黑体" panose="02010609060101010101" pitchFamily="49" charset="-122"/>
            </a:endParaRPr>
          </a:p>
        </p:txBody>
      </p:sp>
      <p:sp>
        <p:nvSpPr>
          <p:cNvPr id="31794" name="Oval 53"/>
          <p:cNvSpPr/>
          <p:nvPr/>
        </p:nvSpPr>
        <p:spPr>
          <a:xfrm flipH="1">
            <a:off x="7867650" y="5153025"/>
            <a:ext cx="631825" cy="314325"/>
          </a:xfrm>
          <a:prstGeom prst="ellipse">
            <a:avLst/>
          </a:prstGeom>
          <a:solidFill>
            <a:srgbClr val="FFCCFF"/>
          </a:solidFill>
          <a:ln w="12700" cap="flat" cmpd="sng">
            <a:solidFill>
              <a:schemeClr val="tx1"/>
            </a:solidFill>
            <a:prstDash val="solid"/>
            <a:headEnd type="none" w="med" len="med"/>
            <a:tailEnd type="none" w="med" len="med"/>
          </a:ln>
        </p:spPr>
        <p:txBody>
          <a:bodyPr wrap="none" anchor="ctr" anchorCtr="0"/>
          <a:p>
            <a:pPr algn="ctr" eaLnBrk="1" hangingPunct="1"/>
            <a:endParaRPr lang="zh-CN" altLang="en-US" dirty="0">
              <a:latin typeface="Arial" panose="020B0604020202020204" pitchFamily="34" charset="0"/>
              <a:ea typeface="宋体" panose="02010600030101010101" pitchFamily="2" charset="-122"/>
            </a:endParaRPr>
          </a:p>
        </p:txBody>
      </p:sp>
      <p:sp>
        <p:nvSpPr>
          <p:cNvPr id="31795" name="Rectangle 54"/>
          <p:cNvSpPr/>
          <p:nvPr/>
        </p:nvSpPr>
        <p:spPr>
          <a:xfrm flipH="1">
            <a:off x="7893050" y="5116513"/>
            <a:ext cx="627063" cy="393700"/>
          </a:xfrm>
          <a:prstGeom prst="rect">
            <a:avLst/>
          </a:prstGeom>
          <a:noFill/>
          <a:ln w="12700">
            <a:noFill/>
          </a:ln>
        </p:spPr>
        <p:txBody>
          <a:bodyPr wrap="none" lIns="90488" tIns="44450" rIns="90488" bIns="44450">
            <a:spAutoFit/>
          </a:bodyPr>
          <a:lstStyle>
            <a:lvl1pPr marL="609600" indent="-609600" algn="l" rtl="0" eaLnBrk="0" fontAlgn="base" hangingPunct="0">
              <a:spcBef>
                <a:spcPct val="20000"/>
              </a:spcBef>
              <a:spcAft>
                <a:spcPct val="0"/>
              </a:spcAft>
              <a:buClr>
                <a:schemeClr val="accent2"/>
              </a:buClr>
              <a:buAutoNum type="alphaLcParenR"/>
              <a:defRPr sz="2400" kern="1200">
                <a:solidFill>
                  <a:schemeClr val="tx1"/>
                </a:solidFill>
                <a:latin typeface="+mn-lt"/>
                <a:ea typeface="+mn-ea"/>
                <a:cs typeface="+mn-cs"/>
              </a:defRPr>
            </a:lvl1pPr>
            <a:lvl2pPr marL="990600" indent="-533400" algn="l" rtl="0" eaLnBrk="0" fontAlgn="base" hangingPunct="0">
              <a:spcBef>
                <a:spcPct val="20000"/>
              </a:spcBef>
              <a:spcAft>
                <a:spcPct val="0"/>
              </a:spcAft>
              <a:buClr>
                <a:schemeClr val="accent2"/>
              </a:buClr>
              <a:buChar char="–"/>
              <a:defRPr sz="2000" kern="1200">
                <a:solidFill>
                  <a:schemeClr val="tx1"/>
                </a:solidFill>
                <a:latin typeface="+mn-lt"/>
                <a:ea typeface="+mn-ea"/>
                <a:cs typeface="+mn-cs"/>
              </a:defRPr>
            </a:lvl2pPr>
            <a:lvl3pPr marL="1371600" indent="-457200" algn="l" rtl="0" eaLnBrk="0" fontAlgn="base" hangingPunct="0">
              <a:spcBef>
                <a:spcPct val="20000"/>
              </a:spcBef>
              <a:spcAft>
                <a:spcPct val="0"/>
              </a:spcAft>
              <a:buClr>
                <a:schemeClr val="accent2"/>
              </a:buClr>
              <a:buChar char="•"/>
              <a:defRPr sz="2400" kern="1200">
                <a:solidFill>
                  <a:schemeClr val="tx1"/>
                </a:solidFill>
                <a:latin typeface="+mn-lt"/>
                <a:ea typeface="+mn-ea"/>
                <a:cs typeface="+mn-cs"/>
              </a:defRPr>
            </a:lvl3pPr>
            <a:lvl4pPr marL="1752600" indent="-381000" algn="l" rtl="0" eaLnBrk="0" fontAlgn="base" hangingPunct="0">
              <a:spcBef>
                <a:spcPct val="20000"/>
              </a:spcBef>
              <a:spcAft>
                <a:spcPct val="0"/>
              </a:spcAft>
              <a:buClr>
                <a:schemeClr val="accent2"/>
              </a:buClr>
              <a:buChar char="–"/>
              <a:defRPr sz="2000" kern="1200">
                <a:solidFill>
                  <a:schemeClr val="tx1"/>
                </a:solidFill>
                <a:latin typeface="+mn-lt"/>
                <a:ea typeface="+mn-ea"/>
                <a:cs typeface="+mn-cs"/>
              </a:defRPr>
            </a:lvl4pPr>
            <a:lvl5pPr marL="2209800" indent="-381000" algn="l" rtl="0" eaLnBrk="0" fontAlgn="base" hangingPunct="0">
              <a:spcBef>
                <a:spcPct val="20000"/>
              </a:spcBef>
              <a:spcAft>
                <a:spcPct val="0"/>
              </a:spcAft>
              <a:buClr>
                <a:schemeClr val="accent2"/>
              </a:buClr>
              <a:buChar char="»"/>
              <a:defRPr sz="2000" kern="1200">
                <a:solidFill>
                  <a:schemeClr val="tx1"/>
                </a:solidFill>
                <a:latin typeface="+mn-lt"/>
                <a:ea typeface="+mn-ea"/>
                <a:cs typeface="+mn-cs"/>
              </a:defRPr>
            </a:lvl5pPr>
          </a:lstStyle>
          <a:p>
            <a:pPr marL="0" lvl="0" indent="0" defTabSz="762000">
              <a:spcBef>
                <a:spcPct val="0"/>
              </a:spcBef>
              <a:buClrTx/>
              <a:buNone/>
            </a:pPr>
            <a:r>
              <a:rPr lang="en-US" altLang="zh-CN" sz="2000" b="1" dirty="0">
                <a:latin typeface="Arial" panose="020B0604020202020204" pitchFamily="34" charset="0"/>
                <a:ea typeface="黑体" panose="02010609060101010101" pitchFamily="49" charset="-122"/>
              </a:rPr>
              <a:t>AP</a:t>
            </a:r>
            <a:r>
              <a:rPr lang="en-US" altLang="zh-CN" sz="2000" b="1" baseline="-25000" dirty="0">
                <a:latin typeface="Arial" panose="020B0604020202020204" pitchFamily="34" charset="0"/>
                <a:ea typeface="黑体" panose="02010609060101010101" pitchFamily="49" charset="-122"/>
              </a:rPr>
              <a:t>4</a:t>
            </a:r>
            <a:endParaRPr lang="en-US" altLang="zh-CN" sz="2000" b="1" dirty="0">
              <a:latin typeface="Arial" panose="020B0604020202020204" pitchFamily="34" charset="0"/>
              <a:ea typeface="黑体" panose="02010609060101010101" pitchFamily="49" charset="-122"/>
            </a:endParaRPr>
          </a:p>
        </p:txBody>
      </p:sp>
      <p:sp>
        <p:nvSpPr>
          <p:cNvPr id="31796" name="Rectangle 55"/>
          <p:cNvSpPr/>
          <p:nvPr/>
        </p:nvSpPr>
        <p:spPr>
          <a:xfrm>
            <a:off x="4171950" y="2501900"/>
            <a:ext cx="746125" cy="393700"/>
          </a:xfrm>
          <a:prstGeom prst="rect">
            <a:avLst/>
          </a:prstGeom>
          <a:noFill/>
          <a:ln w="12700">
            <a:noFill/>
          </a:ln>
        </p:spPr>
        <p:txBody>
          <a:bodyPr wrap="none" lIns="90488" tIns="44450" rIns="90488" bIns="44450">
            <a:spAutoFit/>
          </a:bodyPr>
          <a:lstStyle>
            <a:lvl1pPr marL="609600" indent="-609600" algn="l" rtl="0" eaLnBrk="0" fontAlgn="base" hangingPunct="0">
              <a:spcBef>
                <a:spcPct val="20000"/>
              </a:spcBef>
              <a:spcAft>
                <a:spcPct val="0"/>
              </a:spcAft>
              <a:buClr>
                <a:schemeClr val="accent2"/>
              </a:buClr>
              <a:buAutoNum type="alphaLcParenR"/>
              <a:defRPr sz="2400" kern="1200">
                <a:solidFill>
                  <a:schemeClr val="tx1"/>
                </a:solidFill>
                <a:latin typeface="+mn-lt"/>
                <a:ea typeface="+mn-ea"/>
                <a:cs typeface="+mn-cs"/>
              </a:defRPr>
            </a:lvl1pPr>
            <a:lvl2pPr marL="990600" indent="-533400" algn="l" rtl="0" eaLnBrk="0" fontAlgn="base" hangingPunct="0">
              <a:spcBef>
                <a:spcPct val="20000"/>
              </a:spcBef>
              <a:spcAft>
                <a:spcPct val="0"/>
              </a:spcAft>
              <a:buClr>
                <a:schemeClr val="accent2"/>
              </a:buClr>
              <a:buChar char="–"/>
              <a:defRPr sz="2000" kern="1200">
                <a:solidFill>
                  <a:schemeClr val="tx1"/>
                </a:solidFill>
                <a:latin typeface="+mn-lt"/>
                <a:ea typeface="+mn-ea"/>
                <a:cs typeface="+mn-cs"/>
              </a:defRPr>
            </a:lvl2pPr>
            <a:lvl3pPr marL="1371600" indent="-457200" algn="l" rtl="0" eaLnBrk="0" fontAlgn="base" hangingPunct="0">
              <a:spcBef>
                <a:spcPct val="20000"/>
              </a:spcBef>
              <a:spcAft>
                <a:spcPct val="0"/>
              </a:spcAft>
              <a:buClr>
                <a:schemeClr val="accent2"/>
              </a:buClr>
              <a:buChar char="•"/>
              <a:defRPr sz="2400" kern="1200">
                <a:solidFill>
                  <a:schemeClr val="tx1"/>
                </a:solidFill>
                <a:latin typeface="+mn-lt"/>
                <a:ea typeface="+mn-ea"/>
                <a:cs typeface="+mn-cs"/>
              </a:defRPr>
            </a:lvl3pPr>
            <a:lvl4pPr marL="1752600" indent="-381000" algn="l" rtl="0" eaLnBrk="0" fontAlgn="base" hangingPunct="0">
              <a:spcBef>
                <a:spcPct val="20000"/>
              </a:spcBef>
              <a:spcAft>
                <a:spcPct val="0"/>
              </a:spcAft>
              <a:buClr>
                <a:schemeClr val="accent2"/>
              </a:buClr>
              <a:buChar char="–"/>
              <a:defRPr sz="2000" kern="1200">
                <a:solidFill>
                  <a:schemeClr val="tx1"/>
                </a:solidFill>
                <a:latin typeface="+mn-lt"/>
                <a:ea typeface="+mn-ea"/>
                <a:cs typeface="+mn-cs"/>
              </a:defRPr>
            </a:lvl4pPr>
            <a:lvl5pPr marL="2209800" indent="-381000" algn="l" rtl="0" eaLnBrk="0" fontAlgn="base" hangingPunct="0">
              <a:spcBef>
                <a:spcPct val="20000"/>
              </a:spcBef>
              <a:spcAft>
                <a:spcPct val="0"/>
              </a:spcAft>
              <a:buClr>
                <a:schemeClr val="accent2"/>
              </a:buClr>
              <a:buChar char="»"/>
              <a:defRPr sz="2000" kern="1200">
                <a:solidFill>
                  <a:schemeClr val="tx1"/>
                </a:solidFill>
                <a:latin typeface="+mn-lt"/>
                <a:ea typeface="+mn-ea"/>
                <a:cs typeface="+mn-cs"/>
              </a:defRPr>
            </a:lvl5pPr>
          </a:lstStyle>
          <a:p>
            <a:pPr marL="0" lvl="0" indent="0" defTabSz="762000">
              <a:spcBef>
                <a:spcPct val="0"/>
              </a:spcBef>
              <a:buClrTx/>
              <a:buNone/>
            </a:pPr>
            <a:r>
              <a:rPr lang="en-US" altLang="zh-CN" sz="2000" dirty="0">
                <a:solidFill>
                  <a:srgbClr val="333399"/>
                </a:solidFill>
                <a:latin typeface="Arial" panose="020B0604020202020204" pitchFamily="34" charset="0"/>
                <a:ea typeface="黑体" panose="02010609060101010101" pitchFamily="49" charset="-122"/>
              </a:rPr>
              <a:t>IP </a:t>
            </a:r>
            <a:r>
              <a:rPr lang="zh-CN" altLang="en-US" sz="2000" dirty="0">
                <a:solidFill>
                  <a:srgbClr val="333399"/>
                </a:solidFill>
                <a:latin typeface="Arial" panose="020B0604020202020204" pitchFamily="34" charset="0"/>
                <a:ea typeface="黑体" panose="02010609060101010101" pitchFamily="49" charset="-122"/>
              </a:rPr>
              <a:t>层</a:t>
            </a:r>
            <a:endParaRPr lang="zh-CN" altLang="en-US" sz="2000" dirty="0">
              <a:solidFill>
                <a:srgbClr val="333399"/>
              </a:solidFill>
              <a:latin typeface="Arial" panose="020B0604020202020204" pitchFamily="34" charset="0"/>
              <a:ea typeface="黑体" panose="02010609060101010101" pitchFamily="49" charset="-122"/>
            </a:endParaRPr>
          </a:p>
        </p:txBody>
      </p:sp>
      <p:pic>
        <p:nvPicPr>
          <p:cNvPr id="31797" name="Picture 56"/>
          <p:cNvPicPr/>
          <p:nvPr/>
        </p:nvPicPr>
        <p:blipFill>
          <a:blip r:embed="rId2"/>
          <a:stretch>
            <a:fillRect/>
          </a:stretch>
        </p:blipFill>
        <p:spPr>
          <a:xfrm>
            <a:off x="1820863" y="4846638"/>
            <a:ext cx="906462" cy="542925"/>
          </a:xfrm>
          <a:prstGeom prst="rect">
            <a:avLst/>
          </a:prstGeom>
          <a:noFill/>
          <a:ln w="9525">
            <a:noFill/>
          </a:ln>
        </p:spPr>
      </p:pic>
      <p:sp>
        <p:nvSpPr>
          <p:cNvPr id="31798" name="Rectangle 57"/>
          <p:cNvSpPr/>
          <p:nvPr/>
        </p:nvSpPr>
        <p:spPr>
          <a:xfrm>
            <a:off x="1952625" y="4926013"/>
            <a:ext cx="796925" cy="393700"/>
          </a:xfrm>
          <a:prstGeom prst="rect">
            <a:avLst/>
          </a:prstGeom>
          <a:noFill/>
          <a:ln w="12700">
            <a:noFill/>
          </a:ln>
        </p:spPr>
        <p:txBody>
          <a:bodyPr wrap="none" lIns="90488" tIns="44450" rIns="90488" bIns="44450">
            <a:spAutoFit/>
          </a:bodyPr>
          <a:lstStyle>
            <a:lvl1pPr marL="609600" indent="-609600" algn="l" rtl="0" eaLnBrk="0" fontAlgn="base" hangingPunct="0">
              <a:spcBef>
                <a:spcPct val="20000"/>
              </a:spcBef>
              <a:spcAft>
                <a:spcPct val="0"/>
              </a:spcAft>
              <a:buClr>
                <a:schemeClr val="accent2"/>
              </a:buClr>
              <a:buAutoNum type="alphaLcParenR"/>
              <a:defRPr sz="2400" kern="1200">
                <a:solidFill>
                  <a:schemeClr val="tx1"/>
                </a:solidFill>
                <a:latin typeface="+mn-lt"/>
                <a:ea typeface="+mn-ea"/>
                <a:cs typeface="+mn-cs"/>
              </a:defRPr>
            </a:lvl1pPr>
            <a:lvl2pPr marL="990600" indent="-533400" algn="l" rtl="0" eaLnBrk="0" fontAlgn="base" hangingPunct="0">
              <a:spcBef>
                <a:spcPct val="20000"/>
              </a:spcBef>
              <a:spcAft>
                <a:spcPct val="0"/>
              </a:spcAft>
              <a:buClr>
                <a:schemeClr val="accent2"/>
              </a:buClr>
              <a:buChar char="–"/>
              <a:defRPr sz="2000" kern="1200">
                <a:solidFill>
                  <a:schemeClr val="tx1"/>
                </a:solidFill>
                <a:latin typeface="+mn-lt"/>
                <a:ea typeface="+mn-ea"/>
                <a:cs typeface="+mn-cs"/>
              </a:defRPr>
            </a:lvl2pPr>
            <a:lvl3pPr marL="1371600" indent="-457200" algn="l" rtl="0" eaLnBrk="0" fontAlgn="base" hangingPunct="0">
              <a:spcBef>
                <a:spcPct val="20000"/>
              </a:spcBef>
              <a:spcAft>
                <a:spcPct val="0"/>
              </a:spcAft>
              <a:buClr>
                <a:schemeClr val="accent2"/>
              </a:buClr>
              <a:buChar char="•"/>
              <a:defRPr sz="2400" kern="1200">
                <a:solidFill>
                  <a:schemeClr val="tx1"/>
                </a:solidFill>
                <a:latin typeface="+mn-lt"/>
                <a:ea typeface="+mn-ea"/>
                <a:cs typeface="+mn-cs"/>
              </a:defRPr>
            </a:lvl3pPr>
            <a:lvl4pPr marL="1752600" indent="-381000" algn="l" rtl="0" eaLnBrk="0" fontAlgn="base" hangingPunct="0">
              <a:spcBef>
                <a:spcPct val="20000"/>
              </a:spcBef>
              <a:spcAft>
                <a:spcPct val="0"/>
              </a:spcAft>
              <a:buClr>
                <a:schemeClr val="accent2"/>
              </a:buClr>
              <a:buChar char="–"/>
              <a:defRPr sz="2000" kern="1200">
                <a:solidFill>
                  <a:schemeClr val="tx1"/>
                </a:solidFill>
                <a:latin typeface="+mn-lt"/>
                <a:ea typeface="+mn-ea"/>
                <a:cs typeface="+mn-cs"/>
              </a:defRPr>
            </a:lvl4pPr>
            <a:lvl5pPr marL="2209800" indent="-381000" algn="l" rtl="0" eaLnBrk="0" fontAlgn="base" hangingPunct="0">
              <a:spcBef>
                <a:spcPct val="20000"/>
              </a:spcBef>
              <a:spcAft>
                <a:spcPct val="0"/>
              </a:spcAft>
              <a:buClr>
                <a:schemeClr val="accent2"/>
              </a:buClr>
              <a:buChar char="»"/>
              <a:defRPr sz="2000" kern="1200">
                <a:solidFill>
                  <a:schemeClr val="tx1"/>
                </a:solidFill>
                <a:latin typeface="+mn-lt"/>
                <a:ea typeface="+mn-ea"/>
                <a:cs typeface="+mn-cs"/>
              </a:defRPr>
            </a:lvl5pPr>
          </a:lstStyle>
          <a:p>
            <a:pPr marL="0" lvl="0" indent="0" defTabSz="762000">
              <a:spcBef>
                <a:spcPct val="0"/>
              </a:spcBef>
              <a:buClrTx/>
              <a:buNone/>
            </a:pPr>
            <a:r>
              <a:rPr lang="en-US" altLang="zh-CN" sz="2000" b="1" dirty="0">
                <a:latin typeface="Arial" panose="020B0604020202020204" pitchFamily="34" charset="0"/>
                <a:ea typeface="黑体" panose="02010609060101010101" pitchFamily="49" charset="-122"/>
              </a:rPr>
              <a:t>LAN</a:t>
            </a:r>
            <a:r>
              <a:rPr lang="en-US" altLang="zh-CN" sz="2000" b="1" baseline="-25000" dirty="0">
                <a:latin typeface="Arial" panose="020B0604020202020204" pitchFamily="34" charset="0"/>
                <a:ea typeface="黑体" panose="02010609060101010101" pitchFamily="49" charset="-122"/>
              </a:rPr>
              <a:t>1</a:t>
            </a:r>
            <a:endParaRPr lang="en-US" altLang="zh-CN" sz="2000" b="1" dirty="0">
              <a:latin typeface="Arial" panose="020B0604020202020204" pitchFamily="34" charset="0"/>
              <a:ea typeface="黑体" panose="02010609060101010101" pitchFamily="49" charset="-122"/>
            </a:endParaRPr>
          </a:p>
        </p:txBody>
      </p:sp>
      <p:sp>
        <p:nvSpPr>
          <p:cNvPr id="31799" name="Freeform 58"/>
          <p:cNvSpPr/>
          <p:nvPr/>
        </p:nvSpPr>
        <p:spPr>
          <a:xfrm>
            <a:off x="1546225" y="1506538"/>
            <a:ext cx="327025" cy="128587"/>
          </a:xfrm>
          <a:custGeom>
            <a:avLst/>
            <a:gdLst/>
            <a:ahLst/>
            <a:cxnLst>
              <a:cxn ang="0">
                <a:pos x="2147483646" y="0"/>
              </a:cxn>
              <a:cxn ang="0">
                <a:pos x="0" y="2147483646"/>
              </a:cxn>
            </a:cxnLst>
            <a:pathLst>
              <a:path w="174" h="84">
                <a:moveTo>
                  <a:pt x="174" y="0"/>
                </a:moveTo>
                <a:lnTo>
                  <a:pt x="0" y="84"/>
                </a:lnTo>
              </a:path>
            </a:pathLst>
          </a:custGeom>
          <a:noFill/>
          <a:ln w="28575" cap="flat" cmpd="sng">
            <a:solidFill>
              <a:srgbClr val="333399">
                <a:alpha val="100000"/>
              </a:srgbClr>
            </a:solidFill>
            <a:prstDash val="solid"/>
            <a:round/>
            <a:headEnd type="none" w="med" len="med"/>
            <a:tailEnd type="triangle" w="med" len="lg"/>
          </a:ln>
        </p:spPr>
        <p:txBody>
          <a:bodyPr/>
          <a:p>
            <a:endParaRPr lang="zh-CN" altLang="en-US"/>
          </a:p>
        </p:txBody>
      </p:sp>
      <p:sp>
        <p:nvSpPr>
          <p:cNvPr id="31800" name="Oval 59"/>
          <p:cNvSpPr/>
          <p:nvPr/>
        </p:nvSpPr>
        <p:spPr>
          <a:xfrm>
            <a:off x="257175" y="1373188"/>
            <a:ext cx="633413" cy="354012"/>
          </a:xfrm>
          <a:prstGeom prst="ellipse">
            <a:avLst/>
          </a:prstGeom>
          <a:solidFill>
            <a:srgbClr val="FFCCFF"/>
          </a:solidFill>
          <a:ln w="12700" cap="flat" cmpd="sng">
            <a:solidFill>
              <a:schemeClr val="tx1"/>
            </a:solidFill>
            <a:prstDash val="solid"/>
            <a:headEnd type="none" w="med" len="med"/>
            <a:tailEnd type="none" w="med" len="med"/>
          </a:ln>
        </p:spPr>
        <p:txBody>
          <a:bodyPr wrap="none" anchor="ctr" anchorCtr="0"/>
          <a:p>
            <a:pPr algn="ctr" eaLnBrk="1" hangingPunct="1"/>
            <a:endParaRPr lang="zh-CN" altLang="en-US" dirty="0">
              <a:latin typeface="Arial" panose="020B0604020202020204" pitchFamily="34" charset="0"/>
              <a:ea typeface="宋体" panose="02010600030101010101" pitchFamily="2" charset="-122"/>
            </a:endParaRPr>
          </a:p>
        </p:txBody>
      </p:sp>
      <p:sp>
        <p:nvSpPr>
          <p:cNvPr id="31801" name="Rectangle 60"/>
          <p:cNvSpPr/>
          <p:nvPr/>
        </p:nvSpPr>
        <p:spPr>
          <a:xfrm>
            <a:off x="304800" y="1333500"/>
            <a:ext cx="612775" cy="393700"/>
          </a:xfrm>
          <a:prstGeom prst="rect">
            <a:avLst/>
          </a:prstGeom>
          <a:noFill/>
          <a:ln w="12700">
            <a:noFill/>
          </a:ln>
        </p:spPr>
        <p:txBody>
          <a:bodyPr wrap="none" lIns="90488" tIns="44450" rIns="90488" bIns="44450">
            <a:spAutoFit/>
          </a:bodyPr>
          <a:lstStyle>
            <a:lvl1pPr marL="609600" indent="-609600" algn="l" rtl="0" eaLnBrk="0" fontAlgn="base" hangingPunct="0">
              <a:spcBef>
                <a:spcPct val="20000"/>
              </a:spcBef>
              <a:spcAft>
                <a:spcPct val="0"/>
              </a:spcAft>
              <a:buClr>
                <a:schemeClr val="accent2"/>
              </a:buClr>
              <a:buAutoNum type="alphaLcParenR"/>
              <a:defRPr sz="2400" kern="1200">
                <a:solidFill>
                  <a:schemeClr val="tx1"/>
                </a:solidFill>
                <a:latin typeface="+mn-lt"/>
                <a:ea typeface="+mn-ea"/>
                <a:cs typeface="+mn-cs"/>
              </a:defRPr>
            </a:lvl1pPr>
            <a:lvl2pPr marL="990600" indent="-533400" algn="l" rtl="0" eaLnBrk="0" fontAlgn="base" hangingPunct="0">
              <a:spcBef>
                <a:spcPct val="20000"/>
              </a:spcBef>
              <a:spcAft>
                <a:spcPct val="0"/>
              </a:spcAft>
              <a:buClr>
                <a:schemeClr val="accent2"/>
              </a:buClr>
              <a:buChar char="–"/>
              <a:defRPr sz="2000" kern="1200">
                <a:solidFill>
                  <a:schemeClr val="tx1"/>
                </a:solidFill>
                <a:latin typeface="+mn-lt"/>
                <a:ea typeface="+mn-ea"/>
                <a:cs typeface="+mn-cs"/>
              </a:defRPr>
            </a:lvl2pPr>
            <a:lvl3pPr marL="1371600" indent="-457200" algn="l" rtl="0" eaLnBrk="0" fontAlgn="base" hangingPunct="0">
              <a:spcBef>
                <a:spcPct val="20000"/>
              </a:spcBef>
              <a:spcAft>
                <a:spcPct val="0"/>
              </a:spcAft>
              <a:buClr>
                <a:schemeClr val="accent2"/>
              </a:buClr>
              <a:buChar char="•"/>
              <a:defRPr sz="2400" kern="1200">
                <a:solidFill>
                  <a:schemeClr val="tx1"/>
                </a:solidFill>
                <a:latin typeface="+mn-lt"/>
                <a:ea typeface="+mn-ea"/>
                <a:cs typeface="+mn-cs"/>
              </a:defRPr>
            </a:lvl3pPr>
            <a:lvl4pPr marL="1752600" indent="-381000" algn="l" rtl="0" eaLnBrk="0" fontAlgn="base" hangingPunct="0">
              <a:spcBef>
                <a:spcPct val="20000"/>
              </a:spcBef>
              <a:spcAft>
                <a:spcPct val="0"/>
              </a:spcAft>
              <a:buClr>
                <a:schemeClr val="accent2"/>
              </a:buClr>
              <a:buChar char="–"/>
              <a:defRPr sz="2000" kern="1200">
                <a:solidFill>
                  <a:schemeClr val="tx1"/>
                </a:solidFill>
                <a:latin typeface="+mn-lt"/>
                <a:ea typeface="+mn-ea"/>
                <a:cs typeface="+mn-cs"/>
              </a:defRPr>
            </a:lvl4pPr>
            <a:lvl5pPr marL="2209800" indent="-381000" algn="l" rtl="0" eaLnBrk="0" fontAlgn="base" hangingPunct="0">
              <a:spcBef>
                <a:spcPct val="20000"/>
              </a:spcBef>
              <a:spcAft>
                <a:spcPct val="0"/>
              </a:spcAft>
              <a:buClr>
                <a:schemeClr val="accent2"/>
              </a:buClr>
              <a:buChar char="»"/>
              <a:defRPr sz="2000" kern="1200">
                <a:solidFill>
                  <a:schemeClr val="tx1"/>
                </a:solidFill>
                <a:latin typeface="+mn-lt"/>
                <a:ea typeface="+mn-ea"/>
                <a:cs typeface="+mn-cs"/>
              </a:defRPr>
            </a:lvl5pPr>
          </a:lstStyle>
          <a:p>
            <a:pPr marL="0" lvl="0" indent="0" defTabSz="762000">
              <a:spcBef>
                <a:spcPct val="0"/>
              </a:spcBef>
              <a:buClrTx/>
              <a:buNone/>
            </a:pPr>
            <a:r>
              <a:rPr lang="en-US" altLang="zh-CN" sz="2000" dirty="0">
                <a:solidFill>
                  <a:srgbClr val="333399"/>
                </a:solidFill>
                <a:latin typeface="Arial" panose="020B0604020202020204" pitchFamily="34" charset="0"/>
                <a:ea typeface="黑体" panose="02010609060101010101" pitchFamily="49" charset="-122"/>
              </a:rPr>
              <a:t>AP</a:t>
            </a:r>
            <a:r>
              <a:rPr lang="en-US" altLang="zh-CN" sz="2000" baseline="-25000" dirty="0">
                <a:solidFill>
                  <a:srgbClr val="333399"/>
                </a:solidFill>
                <a:latin typeface="Arial" panose="020B0604020202020204" pitchFamily="34" charset="0"/>
                <a:ea typeface="黑体" panose="02010609060101010101" pitchFamily="49" charset="-122"/>
              </a:rPr>
              <a:t>1</a:t>
            </a:r>
            <a:endParaRPr lang="en-US" altLang="zh-CN" sz="2000" dirty="0">
              <a:solidFill>
                <a:srgbClr val="333399"/>
              </a:solidFill>
              <a:latin typeface="Arial" panose="020B0604020202020204" pitchFamily="34" charset="0"/>
              <a:ea typeface="黑体" panose="02010609060101010101" pitchFamily="49" charset="-122"/>
            </a:endParaRPr>
          </a:p>
        </p:txBody>
      </p:sp>
      <p:sp>
        <p:nvSpPr>
          <p:cNvPr id="31802" name="Oval 61"/>
          <p:cNvSpPr/>
          <p:nvPr/>
        </p:nvSpPr>
        <p:spPr>
          <a:xfrm>
            <a:off x="939800" y="1447800"/>
            <a:ext cx="633413" cy="376238"/>
          </a:xfrm>
          <a:prstGeom prst="ellipse">
            <a:avLst/>
          </a:prstGeom>
          <a:solidFill>
            <a:srgbClr val="FFCCFF"/>
          </a:solidFill>
          <a:ln w="12700" cap="flat" cmpd="sng">
            <a:solidFill>
              <a:schemeClr val="tx1"/>
            </a:solidFill>
            <a:prstDash val="solid"/>
            <a:headEnd type="none" w="med" len="med"/>
            <a:tailEnd type="none" w="med" len="med"/>
          </a:ln>
        </p:spPr>
        <p:txBody>
          <a:bodyPr wrap="none" anchor="ctr" anchorCtr="0"/>
          <a:p>
            <a:pPr algn="ctr" eaLnBrk="1" hangingPunct="1"/>
            <a:endParaRPr lang="zh-CN" altLang="en-US" dirty="0">
              <a:latin typeface="Arial" panose="020B0604020202020204" pitchFamily="34" charset="0"/>
              <a:ea typeface="宋体" panose="02010600030101010101" pitchFamily="2" charset="-122"/>
            </a:endParaRPr>
          </a:p>
        </p:txBody>
      </p:sp>
      <p:sp>
        <p:nvSpPr>
          <p:cNvPr id="31803" name="Rectangle 62"/>
          <p:cNvSpPr/>
          <p:nvPr/>
        </p:nvSpPr>
        <p:spPr>
          <a:xfrm>
            <a:off x="969963" y="1422400"/>
            <a:ext cx="611187" cy="393700"/>
          </a:xfrm>
          <a:prstGeom prst="rect">
            <a:avLst/>
          </a:prstGeom>
          <a:noFill/>
          <a:ln w="12700">
            <a:noFill/>
          </a:ln>
        </p:spPr>
        <p:txBody>
          <a:bodyPr wrap="none" lIns="90488" tIns="44450" rIns="90488" bIns="44450">
            <a:spAutoFit/>
          </a:bodyPr>
          <a:lstStyle>
            <a:lvl1pPr marL="609600" indent="-609600" algn="l" rtl="0" eaLnBrk="0" fontAlgn="base" hangingPunct="0">
              <a:spcBef>
                <a:spcPct val="20000"/>
              </a:spcBef>
              <a:spcAft>
                <a:spcPct val="0"/>
              </a:spcAft>
              <a:buClr>
                <a:schemeClr val="accent2"/>
              </a:buClr>
              <a:buAutoNum type="alphaLcParenR"/>
              <a:defRPr sz="2400" kern="1200">
                <a:solidFill>
                  <a:schemeClr val="tx1"/>
                </a:solidFill>
                <a:latin typeface="+mn-lt"/>
                <a:ea typeface="+mn-ea"/>
                <a:cs typeface="+mn-cs"/>
              </a:defRPr>
            </a:lvl1pPr>
            <a:lvl2pPr marL="990600" indent="-533400" algn="l" rtl="0" eaLnBrk="0" fontAlgn="base" hangingPunct="0">
              <a:spcBef>
                <a:spcPct val="20000"/>
              </a:spcBef>
              <a:spcAft>
                <a:spcPct val="0"/>
              </a:spcAft>
              <a:buClr>
                <a:schemeClr val="accent2"/>
              </a:buClr>
              <a:buChar char="–"/>
              <a:defRPr sz="2000" kern="1200">
                <a:solidFill>
                  <a:schemeClr val="tx1"/>
                </a:solidFill>
                <a:latin typeface="+mn-lt"/>
                <a:ea typeface="+mn-ea"/>
                <a:cs typeface="+mn-cs"/>
              </a:defRPr>
            </a:lvl2pPr>
            <a:lvl3pPr marL="1371600" indent="-457200" algn="l" rtl="0" eaLnBrk="0" fontAlgn="base" hangingPunct="0">
              <a:spcBef>
                <a:spcPct val="20000"/>
              </a:spcBef>
              <a:spcAft>
                <a:spcPct val="0"/>
              </a:spcAft>
              <a:buClr>
                <a:schemeClr val="accent2"/>
              </a:buClr>
              <a:buChar char="•"/>
              <a:defRPr sz="2400" kern="1200">
                <a:solidFill>
                  <a:schemeClr val="tx1"/>
                </a:solidFill>
                <a:latin typeface="+mn-lt"/>
                <a:ea typeface="+mn-ea"/>
                <a:cs typeface="+mn-cs"/>
              </a:defRPr>
            </a:lvl3pPr>
            <a:lvl4pPr marL="1752600" indent="-381000" algn="l" rtl="0" eaLnBrk="0" fontAlgn="base" hangingPunct="0">
              <a:spcBef>
                <a:spcPct val="20000"/>
              </a:spcBef>
              <a:spcAft>
                <a:spcPct val="0"/>
              </a:spcAft>
              <a:buClr>
                <a:schemeClr val="accent2"/>
              </a:buClr>
              <a:buChar char="–"/>
              <a:defRPr sz="2000" kern="1200">
                <a:solidFill>
                  <a:schemeClr val="tx1"/>
                </a:solidFill>
                <a:latin typeface="+mn-lt"/>
                <a:ea typeface="+mn-ea"/>
                <a:cs typeface="+mn-cs"/>
              </a:defRPr>
            </a:lvl4pPr>
            <a:lvl5pPr marL="2209800" indent="-381000" algn="l" rtl="0" eaLnBrk="0" fontAlgn="base" hangingPunct="0">
              <a:spcBef>
                <a:spcPct val="20000"/>
              </a:spcBef>
              <a:spcAft>
                <a:spcPct val="0"/>
              </a:spcAft>
              <a:buClr>
                <a:schemeClr val="accent2"/>
              </a:buClr>
              <a:buChar char="»"/>
              <a:defRPr sz="2000" kern="1200">
                <a:solidFill>
                  <a:schemeClr val="tx1"/>
                </a:solidFill>
                <a:latin typeface="+mn-lt"/>
                <a:ea typeface="+mn-ea"/>
                <a:cs typeface="+mn-cs"/>
              </a:defRPr>
            </a:lvl5pPr>
          </a:lstStyle>
          <a:p>
            <a:pPr marL="0" lvl="0" indent="0" defTabSz="762000">
              <a:spcBef>
                <a:spcPct val="0"/>
              </a:spcBef>
              <a:buClrTx/>
              <a:buNone/>
            </a:pPr>
            <a:r>
              <a:rPr lang="en-US" altLang="zh-CN" sz="2000" dirty="0">
                <a:solidFill>
                  <a:srgbClr val="333399"/>
                </a:solidFill>
                <a:latin typeface="Arial" panose="020B0604020202020204" pitchFamily="34" charset="0"/>
                <a:ea typeface="黑体" panose="02010609060101010101" pitchFamily="49" charset="-122"/>
              </a:rPr>
              <a:t>AP</a:t>
            </a:r>
            <a:r>
              <a:rPr lang="en-US" altLang="zh-CN" sz="2000" baseline="-25000" dirty="0">
                <a:solidFill>
                  <a:srgbClr val="333399"/>
                </a:solidFill>
                <a:latin typeface="Arial" panose="020B0604020202020204" pitchFamily="34" charset="0"/>
                <a:ea typeface="黑体" panose="02010609060101010101" pitchFamily="49" charset="-122"/>
              </a:rPr>
              <a:t>2</a:t>
            </a:r>
            <a:endParaRPr lang="en-US" altLang="zh-CN" sz="2000" dirty="0">
              <a:solidFill>
                <a:srgbClr val="333399"/>
              </a:solidFill>
              <a:latin typeface="Arial" panose="020B0604020202020204" pitchFamily="34" charset="0"/>
              <a:ea typeface="黑体" panose="02010609060101010101" pitchFamily="49" charset="-122"/>
            </a:endParaRPr>
          </a:p>
        </p:txBody>
      </p:sp>
      <p:sp>
        <p:nvSpPr>
          <p:cNvPr id="31804" name="Oval 63"/>
          <p:cNvSpPr/>
          <p:nvPr/>
        </p:nvSpPr>
        <p:spPr>
          <a:xfrm>
            <a:off x="790575" y="2395538"/>
            <a:ext cx="153988" cy="136525"/>
          </a:xfrm>
          <a:prstGeom prst="ellipse">
            <a:avLst/>
          </a:prstGeom>
          <a:solidFill>
            <a:schemeClr val="bg1"/>
          </a:solidFill>
          <a:ln w="28575" cap="flat" cmpd="sng">
            <a:solidFill>
              <a:schemeClr val="tx1"/>
            </a:solidFill>
            <a:prstDash val="solid"/>
            <a:headEnd type="none" w="med" len="med"/>
            <a:tailEnd type="none" w="med" len="med"/>
          </a:ln>
        </p:spPr>
        <p:txBody>
          <a:bodyPr wrap="none" anchor="ctr" anchorCtr="0"/>
          <a:p>
            <a:pPr algn="ctr" eaLnBrk="1" hangingPunct="1"/>
            <a:endParaRPr lang="zh-CN" altLang="en-US" dirty="0">
              <a:latin typeface="Arial" panose="020B0604020202020204" pitchFamily="34" charset="0"/>
              <a:ea typeface="宋体" panose="02010600030101010101" pitchFamily="2" charset="-122"/>
            </a:endParaRPr>
          </a:p>
        </p:txBody>
      </p:sp>
      <p:sp>
        <p:nvSpPr>
          <p:cNvPr id="31805" name="Rectangle 64"/>
          <p:cNvSpPr/>
          <p:nvPr/>
        </p:nvSpPr>
        <p:spPr>
          <a:xfrm>
            <a:off x="8169275" y="1327150"/>
            <a:ext cx="611188" cy="393700"/>
          </a:xfrm>
          <a:prstGeom prst="rect">
            <a:avLst/>
          </a:prstGeom>
          <a:noFill/>
          <a:ln w="12700">
            <a:noFill/>
          </a:ln>
        </p:spPr>
        <p:txBody>
          <a:bodyPr wrap="none" lIns="90488" tIns="44450" rIns="90488" bIns="44450">
            <a:spAutoFit/>
          </a:bodyPr>
          <a:lstStyle>
            <a:lvl1pPr marL="609600" indent="-609600" algn="l" rtl="0" eaLnBrk="0" fontAlgn="base" hangingPunct="0">
              <a:spcBef>
                <a:spcPct val="20000"/>
              </a:spcBef>
              <a:spcAft>
                <a:spcPct val="0"/>
              </a:spcAft>
              <a:buClr>
                <a:schemeClr val="accent2"/>
              </a:buClr>
              <a:buAutoNum type="alphaLcParenR"/>
              <a:defRPr sz="2400" kern="1200">
                <a:solidFill>
                  <a:schemeClr val="tx1"/>
                </a:solidFill>
                <a:latin typeface="+mn-lt"/>
                <a:ea typeface="+mn-ea"/>
                <a:cs typeface="+mn-cs"/>
              </a:defRPr>
            </a:lvl1pPr>
            <a:lvl2pPr marL="990600" indent="-533400" algn="l" rtl="0" eaLnBrk="0" fontAlgn="base" hangingPunct="0">
              <a:spcBef>
                <a:spcPct val="20000"/>
              </a:spcBef>
              <a:spcAft>
                <a:spcPct val="0"/>
              </a:spcAft>
              <a:buClr>
                <a:schemeClr val="accent2"/>
              </a:buClr>
              <a:buChar char="–"/>
              <a:defRPr sz="2000" kern="1200">
                <a:solidFill>
                  <a:schemeClr val="tx1"/>
                </a:solidFill>
                <a:latin typeface="+mn-lt"/>
                <a:ea typeface="+mn-ea"/>
                <a:cs typeface="+mn-cs"/>
              </a:defRPr>
            </a:lvl2pPr>
            <a:lvl3pPr marL="1371600" indent="-457200" algn="l" rtl="0" eaLnBrk="0" fontAlgn="base" hangingPunct="0">
              <a:spcBef>
                <a:spcPct val="20000"/>
              </a:spcBef>
              <a:spcAft>
                <a:spcPct val="0"/>
              </a:spcAft>
              <a:buClr>
                <a:schemeClr val="accent2"/>
              </a:buClr>
              <a:buChar char="•"/>
              <a:defRPr sz="2400" kern="1200">
                <a:solidFill>
                  <a:schemeClr val="tx1"/>
                </a:solidFill>
                <a:latin typeface="+mn-lt"/>
                <a:ea typeface="+mn-ea"/>
                <a:cs typeface="+mn-cs"/>
              </a:defRPr>
            </a:lvl3pPr>
            <a:lvl4pPr marL="1752600" indent="-381000" algn="l" rtl="0" eaLnBrk="0" fontAlgn="base" hangingPunct="0">
              <a:spcBef>
                <a:spcPct val="20000"/>
              </a:spcBef>
              <a:spcAft>
                <a:spcPct val="0"/>
              </a:spcAft>
              <a:buClr>
                <a:schemeClr val="accent2"/>
              </a:buClr>
              <a:buChar char="–"/>
              <a:defRPr sz="2000" kern="1200">
                <a:solidFill>
                  <a:schemeClr val="tx1"/>
                </a:solidFill>
                <a:latin typeface="+mn-lt"/>
                <a:ea typeface="+mn-ea"/>
                <a:cs typeface="+mn-cs"/>
              </a:defRPr>
            </a:lvl4pPr>
            <a:lvl5pPr marL="2209800" indent="-381000" algn="l" rtl="0" eaLnBrk="0" fontAlgn="base" hangingPunct="0">
              <a:spcBef>
                <a:spcPct val="20000"/>
              </a:spcBef>
              <a:spcAft>
                <a:spcPct val="0"/>
              </a:spcAft>
              <a:buClr>
                <a:schemeClr val="accent2"/>
              </a:buClr>
              <a:buChar char="»"/>
              <a:defRPr sz="2000" kern="1200">
                <a:solidFill>
                  <a:schemeClr val="tx1"/>
                </a:solidFill>
                <a:latin typeface="+mn-lt"/>
                <a:ea typeface="+mn-ea"/>
                <a:cs typeface="+mn-cs"/>
              </a:defRPr>
            </a:lvl5pPr>
          </a:lstStyle>
          <a:p>
            <a:pPr marL="0" lvl="0" indent="0" defTabSz="762000">
              <a:spcBef>
                <a:spcPct val="0"/>
              </a:spcBef>
              <a:buClrTx/>
              <a:buNone/>
            </a:pPr>
            <a:r>
              <a:rPr lang="en-US" altLang="zh-CN" sz="2000" dirty="0">
                <a:solidFill>
                  <a:srgbClr val="333399"/>
                </a:solidFill>
                <a:latin typeface="Arial" panose="020B0604020202020204" pitchFamily="34" charset="0"/>
                <a:ea typeface="黑体" panose="02010609060101010101" pitchFamily="49" charset="-122"/>
              </a:rPr>
              <a:t>AP</a:t>
            </a:r>
            <a:r>
              <a:rPr lang="en-US" altLang="zh-CN" sz="2000" baseline="-25000" dirty="0">
                <a:solidFill>
                  <a:srgbClr val="333399"/>
                </a:solidFill>
                <a:latin typeface="Arial" panose="020B0604020202020204" pitchFamily="34" charset="0"/>
                <a:ea typeface="黑体" panose="02010609060101010101" pitchFamily="49" charset="-122"/>
              </a:rPr>
              <a:t>4</a:t>
            </a:r>
            <a:endParaRPr lang="en-US" altLang="zh-CN" sz="2000" dirty="0">
              <a:solidFill>
                <a:srgbClr val="333399"/>
              </a:solidFill>
              <a:latin typeface="Arial" panose="020B0604020202020204" pitchFamily="34" charset="0"/>
              <a:ea typeface="黑体" panose="02010609060101010101" pitchFamily="49" charset="-122"/>
            </a:endParaRPr>
          </a:p>
        </p:txBody>
      </p:sp>
      <p:sp>
        <p:nvSpPr>
          <p:cNvPr id="31806" name="Oval 65"/>
          <p:cNvSpPr/>
          <p:nvPr/>
        </p:nvSpPr>
        <p:spPr>
          <a:xfrm>
            <a:off x="8120063" y="2395538"/>
            <a:ext cx="150812" cy="136525"/>
          </a:xfrm>
          <a:prstGeom prst="ellipse">
            <a:avLst/>
          </a:prstGeom>
          <a:solidFill>
            <a:schemeClr val="bg1"/>
          </a:solidFill>
          <a:ln w="28575" cap="flat" cmpd="sng">
            <a:solidFill>
              <a:schemeClr val="tx1"/>
            </a:solidFill>
            <a:prstDash val="solid"/>
            <a:headEnd type="none" w="med" len="med"/>
            <a:tailEnd type="none" w="med" len="med"/>
          </a:ln>
        </p:spPr>
        <p:txBody>
          <a:bodyPr wrap="none" anchor="ctr" anchorCtr="0"/>
          <a:p>
            <a:pPr algn="ctr" eaLnBrk="1" hangingPunct="1"/>
            <a:endParaRPr lang="zh-CN" altLang="en-US" dirty="0">
              <a:latin typeface="Arial" panose="020B0604020202020204" pitchFamily="34" charset="0"/>
              <a:ea typeface="宋体" panose="02010600030101010101" pitchFamily="2" charset="-122"/>
            </a:endParaRPr>
          </a:p>
        </p:txBody>
      </p:sp>
      <p:sp>
        <p:nvSpPr>
          <p:cNvPr id="31807" name="Rectangle 66"/>
          <p:cNvSpPr/>
          <p:nvPr/>
        </p:nvSpPr>
        <p:spPr>
          <a:xfrm>
            <a:off x="1820863" y="1662113"/>
            <a:ext cx="906462" cy="393700"/>
          </a:xfrm>
          <a:prstGeom prst="rect">
            <a:avLst/>
          </a:prstGeom>
          <a:noFill/>
          <a:ln w="12700">
            <a:noFill/>
          </a:ln>
        </p:spPr>
        <p:txBody>
          <a:bodyPr lIns="90488" tIns="44450" rIns="90488" bIns="44450">
            <a:spAutoFit/>
          </a:bodyPr>
          <a:lstStyle>
            <a:lvl1pPr marL="609600" indent="-609600" algn="l" rtl="0" eaLnBrk="0" fontAlgn="base" hangingPunct="0">
              <a:spcBef>
                <a:spcPct val="20000"/>
              </a:spcBef>
              <a:spcAft>
                <a:spcPct val="0"/>
              </a:spcAft>
              <a:buClr>
                <a:schemeClr val="accent2"/>
              </a:buClr>
              <a:buAutoNum type="alphaLcParenR"/>
              <a:defRPr sz="2400" kern="1200">
                <a:solidFill>
                  <a:schemeClr val="tx1"/>
                </a:solidFill>
                <a:latin typeface="+mn-lt"/>
                <a:ea typeface="+mn-ea"/>
                <a:cs typeface="+mn-cs"/>
              </a:defRPr>
            </a:lvl1pPr>
            <a:lvl2pPr marL="990600" indent="-533400" algn="l" rtl="0" eaLnBrk="0" fontAlgn="base" hangingPunct="0">
              <a:spcBef>
                <a:spcPct val="20000"/>
              </a:spcBef>
              <a:spcAft>
                <a:spcPct val="0"/>
              </a:spcAft>
              <a:buClr>
                <a:schemeClr val="accent2"/>
              </a:buClr>
              <a:buChar char="–"/>
              <a:defRPr sz="2000" kern="1200">
                <a:solidFill>
                  <a:schemeClr val="tx1"/>
                </a:solidFill>
                <a:latin typeface="+mn-lt"/>
                <a:ea typeface="+mn-ea"/>
                <a:cs typeface="+mn-cs"/>
              </a:defRPr>
            </a:lvl2pPr>
            <a:lvl3pPr marL="1371600" indent="-457200" algn="l" rtl="0" eaLnBrk="0" fontAlgn="base" hangingPunct="0">
              <a:spcBef>
                <a:spcPct val="20000"/>
              </a:spcBef>
              <a:spcAft>
                <a:spcPct val="0"/>
              </a:spcAft>
              <a:buClr>
                <a:schemeClr val="accent2"/>
              </a:buClr>
              <a:buChar char="•"/>
              <a:defRPr sz="2400" kern="1200">
                <a:solidFill>
                  <a:schemeClr val="tx1"/>
                </a:solidFill>
                <a:latin typeface="+mn-lt"/>
                <a:ea typeface="+mn-ea"/>
                <a:cs typeface="+mn-cs"/>
              </a:defRPr>
            </a:lvl3pPr>
            <a:lvl4pPr marL="1752600" indent="-381000" algn="l" rtl="0" eaLnBrk="0" fontAlgn="base" hangingPunct="0">
              <a:spcBef>
                <a:spcPct val="20000"/>
              </a:spcBef>
              <a:spcAft>
                <a:spcPct val="0"/>
              </a:spcAft>
              <a:buClr>
                <a:schemeClr val="accent2"/>
              </a:buClr>
              <a:buChar char="–"/>
              <a:defRPr sz="2000" kern="1200">
                <a:solidFill>
                  <a:schemeClr val="tx1"/>
                </a:solidFill>
                <a:latin typeface="+mn-lt"/>
                <a:ea typeface="+mn-ea"/>
                <a:cs typeface="+mn-cs"/>
              </a:defRPr>
            </a:lvl4pPr>
            <a:lvl5pPr marL="2209800" indent="-381000" algn="l" rtl="0" eaLnBrk="0" fontAlgn="base" hangingPunct="0">
              <a:spcBef>
                <a:spcPct val="20000"/>
              </a:spcBef>
              <a:spcAft>
                <a:spcPct val="0"/>
              </a:spcAft>
              <a:buClr>
                <a:schemeClr val="accent2"/>
              </a:buClr>
              <a:buChar char="»"/>
              <a:defRPr sz="2000" kern="1200">
                <a:solidFill>
                  <a:schemeClr val="tx1"/>
                </a:solidFill>
                <a:latin typeface="+mn-lt"/>
                <a:ea typeface="+mn-ea"/>
                <a:cs typeface="+mn-cs"/>
              </a:defRPr>
            </a:lvl5pPr>
          </a:lstStyle>
          <a:p>
            <a:pPr marL="0" lvl="0" indent="0" defTabSz="762000">
              <a:spcBef>
                <a:spcPct val="0"/>
              </a:spcBef>
              <a:buClrTx/>
              <a:buNone/>
            </a:pPr>
            <a:r>
              <a:rPr lang="zh-CN" altLang="en-US" sz="2000" b="1" dirty="0">
                <a:latin typeface="Arial" panose="020B0604020202020204" pitchFamily="34" charset="0"/>
                <a:ea typeface="黑体" panose="02010609060101010101" pitchFamily="49" charset="-122"/>
              </a:rPr>
              <a:t>端口</a:t>
            </a:r>
            <a:endParaRPr lang="zh-CN" altLang="en-US" sz="2000" b="1" dirty="0">
              <a:latin typeface="Arial" panose="020B0604020202020204" pitchFamily="34" charset="0"/>
              <a:ea typeface="黑体" panose="02010609060101010101" pitchFamily="49" charset="-122"/>
            </a:endParaRPr>
          </a:p>
        </p:txBody>
      </p:sp>
      <p:sp>
        <p:nvSpPr>
          <p:cNvPr id="31808" name="Rectangle 67"/>
          <p:cNvSpPr/>
          <p:nvPr/>
        </p:nvSpPr>
        <p:spPr>
          <a:xfrm>
            <a:off x="6569075" y="1571625"/>
            <a:ext cx="841375" cy="393700"/>
          </a:xfrm>
          <a:prstGeom prst="rect">
            <a:avLst/>
          </a:prstGeom>
          <a:noFill/>
          <a:ln w="12700">
            <a:noFill/>
          </a:ln>
        </p:spPr>
        <p:txBody>
          <a:bodyPr lIns="90488" tIns="44450" rIns="90488" bIns="44450">
            <a:spAutoFit/>
          </a:bodyPr>
          <a:lstStyle>
            <a:lvl1pPr marL="609600" indent="-609600" algn="l" rtl="0" eaLnBrk="0" fontAlgn="base" hangingPunct="0">
              <a:spcBef>
                <a:spcPct val="20000"/>
              </a:spcBef>
              <a:spcAft>
                <a:spcPct val="0"/>
              </a:spcAft>
              <a:buClr>
                <a:schemeClr val="accent2"/>
              </a:buClr>
              <a:buAutoNum type="alphaLcParenR"/>
              <a:defRPr sz="2400" kern="1200">
                <a:solidFill>
                  <a:schemeClr val="tx1"/>
                </a:solidFill>
                <a:latin typeface="+mn-lt"/>
                <a:ea typeface="+mn-ea"/>
                <a:cs typeface="+mn-cs"/>
              </a:defRPr>
            </a:lvl1pPr>
            <a:lvl2pPr marL="990600" indent="-533400" algn="l" rtl="0" eaLnBrk="0" fontAlgn="base" hangingPunct="0">
              <a:spcBef>
                <a:spcPct val="20000"/>
              </a:spcBef>
              <a:spcAft>
                <a:spcPct val="0"/>
              </a:spcAft>
              <a:buClr>
                <a:schemeClr val="accent2"/>
              </a:buClr>
              <a:buChar char="–"/>
              <a:defRPr sz="2000" kern="1200">
                <a:solidFill>
                  <a:schemeClr val="tx1"/>
                </a:solidFill>
                <a:latin typeface="+mn-lt"/>
                <a:ea typeface="+mn-ea"/>
                <a:cs typeface="+mn-cs"/>
              </a:defRPr>
            </a:lvl2pPr>
            <a:lvl3pPr marL="1371600" indent="-457200" algn="l" rtl="0" eaLnBrk="0" fontAlgn="base" hangingPunct="0">
              <a:spcBef>
                <a:spcPct val="20000"/>
              </a:spcBef>
              <a:spcAft>
                <a:spcPct val="0"/>
              </a:spcAft>
              <a:buClr>
                <a:schemeClr val="accent2"/>
              </a:buClr>
              <a:buChar char="•"/>
              <a:defRPr sz="2400" kern="1200">
                <a:solidFill>
                  <a:schemeClr val="tx1"/>
                </a:solidFill>
                <a:latin typeface="+mn-lt"/>
                <a:ea typeface="+mn-ea"/>
                <a:cs typeface="+mn-cs"/>
              </a:defRPr>
            </a:lvl3pPr>
            <a:lvl4pPr marL="1752600" indent="-381000" algn="l" rtl="0" eaLnBrk="0" fontAlgn="base" hangingPunct="0">
              <a:spcBef>
                <a:spcPct val="20000"/>
              </a:spcBef>
              <a:spcAft>
                <a:spcPct val="0"/>
              </a:spcAft>
              <a:buClr>
                <a:schemeClr val="accent2"/>
              </a:buClr>
              <a:buChar char="–"/>
              <a:defRPr sz="2000" kern="1200">
                <a:solidFill>
                  <a:schemeClr val="tx1"/>
                </a:solidFill>
                <a:latin typeface="+mn-lt"/>
                <a:ea typeface="+mn-ea"/>
                <a:cs typeface="+mn-cs"/>
              </a:defRPr>
            </a:lvl4pPr>
            <a:lvl5pPr marL="2209800" indent="-381000" algn="l" rtl="0" eaLnBrk="0" fontAlgn="base" hangingPunct="0">
              <a:spcBef>
                <a:spcPct val="20000"/>
              </a:spcBef>
              <a:spcAft>
                <a:spcPct val="0"/>
              </a:spcAft>
              <a:buClr>
                <a:schemeClr val="accent2"/>
              </a:buClr>
              <a:buChar char="»"/>
              <a:defRPr sz="2000" kern="1200">
                <a:solidFill>
                  <a:schemeClr val="tx1"/>
                </a:solidFill>
                <a:latin typeface="+mn-lt"/>
                <a:ea typeface="+mn-ea"/>
                <a:cs typeface="+mn-cs"/>
              </a:defRPr>
            </a:lvl5pPr>
          </a:lstStyle>
          <a:p>
            <a:pPr marL="0" lvl="0" indent="0" defTabSz="762000">
              <a:spcBef>
                <a:spcPct val="0"/>
              </a:spcBef>
              <a:buClrTx/>
              <a:buNone/>
            </a:pPr>
            <a:r>
              <a:rPr lang="zh-CN" altLang="en-US" sz="2000" b="1" dirty="0">
                <a:latin typeface="Arial" panose="020B0604020202020204" pitchFamily="34" charset="0"/>
                <a:ea typeface="黑体" panose="02010609060101010101" pitchFamily="49" charset="-122"/>
              </a:rPr>
              <a:t>端口</a:t>
            </a:r>
            <a:endParaRPr lang="zh-CN" altLang="en-US" sz="2000" b="1" dirty="0">
              <a:latin typeface="Arial" panose="020B0604020202020204" pitchFamily="34" charset="0"/>
              <a:ea typeface="黑体" panose="02010609060101010101" pitchFamily="49" charset="-122"/>
            </a:endParaRPr>
          </a:p>
        </p:txBody>
      </p:sp>
      <p:sp>
        <p:nvSpPr>
          <p:cNvPr id="31809" name="Line 68"/>
          <p:cNvSpPr/>
          <p:nvPr/>
        </p:nvSpPr>
        <p:spPr>
          <a:xfrm>
            <a:off x="7135813" y="1814513"/>
            <a:ext cx="577850" cy="136525"/>
          </a:xfrm>
          <a:prstGeom prst="line">
            <a:avLst/>
          </a:prstGeom>
          <a:ln w="28575" cap="flat" cmpd="sng">
            <a:solidFill>
              <a:srgbClr val="333399"/>
            </a:solidFill>
            <a:prstDash val="solid"/>
            <a:headEnd type="none" w="med" len="med"/>
            <a:tailEnd type="triangle" w="med" len="lg"/>
          </a:ln>
        </p:spPr>
      </p:sp>
      <p:sp>
        <p:nvSpPr>
          <p:cNvPr id="31810" name="Line 69"/>
          <p:cNvSpPr/>
          <p:nvPr/>
        </p:nvSpPr>
        <p:spPr>
          <a:xfrm flipH="1">
            <a:off x="1306513" y="1828800"/>
            <a:ext cx="544512" cy="122238"/>
          </a:xfrm>
          <a:prstGeom prst="line">
            <a:avLst/>
          </a:prstGeom>
          <a:ln w="28575" cap="flat" cmpd="sng">
            <a:solidFill>
              <a:srgbClr val="333399"/>
            </a:solidFill>
            <a:prstDash val="solid"/>
            <a:headEnd type="none" w="med" len="med"/>
            <a:tailEnd type="triangle" w="med" len="lg"/>
          </a:ln>
        </p:spPr>
      </p:sp>
      <p:sp>
        <p:nvSpPr>
          <p:cNvPr id="31811" name="Rectangle 70"/>
          <p:cNvSpPr/>
          <p:nvPr/>
        </p:nvSpPr>
        <p:spPr>
          <a:xfrm>
            <a:off x="8574088" y="1454150"/>
            <a:ext cx="322262" cy="2374900"/>
          </a:xfrm>
          <a:prstGeom prst="rect">
            <a:avLst/>
          </a:prstGeom>
          <a:noFill/>
          <a:ln w="12700">
            <a:noFill/>
          </a:ln>
        </p:spPr>
        <p:txBody>
          <a:bodyPr wrap="none" lIns="90488" tIns="44450" rIns="90488" bIns="44450">
            <a:spAutoFit/>
          </a:bodyPr>
          <a:lstStyle>
            <a:lvl1pPr marL="609600" indent="-609600" algn="l" rtl="0" eaLnBrk="0" fontAlgn="base" hangingPunct="0">
              <a:spcBef>
                <a:spcPct val="20000"/>
              </a:spcBef>
              <a:spcAft>
                <a:spcPct val="0"/>
              </a:spcAft>
              <a:buClr>
                <a:schemeClr val="accent2"/>
              </a:buClr>
              <a:buAutoNum type="alphaLcParenR"/>
              <a:defRPr sz="2400" kern="1200">
                <a:solidFill>
                  <a:schemeClr val="tx1"/>
                </a:solidFill>
                <a:latin typeface="+mn-lt"/>
                <a:ea typeface="+mn-ea"/>
                <a:cs typeface="+mn-cs"/>
              </a:defRPr>
            </a:lvl1pPr>
            <a:lvl2pPr marL="990600" indent="-533400" algn="l" rtl="0" eaLnBrk="0" fontAlgn="base" hangingPunct="0">
              <a:spcBef>
                <a:spcPct val="20000"/>
              </a:spcBef>
              <a:spcAft>
                <a:spcPct val="0"/>
              </a:spcAft>
              <a:buClr>
                <a:schemeClr val="accent2"/>
              </a:buClr>
              <a:buChar char="–"/>
              <a:defRPr sz="2000" kern="1200">
                <a:solidFill>
                  <a:schemeClr val="tx1"/>
                </a:solidFill>
                <a:latin typeface="+mn-lt"/>
                <a:ea typeface="+mn-ea"/>
                <a:cs typeface="+mn-cs"/>
              </a:defRPr>
            </a:lvl2pPr>
            <a:lvl3pPr marL="1371600" indent="-457200" algn="l" rtl="0" eaLnBrk="0" fontAlgn="base" hangingPunct="0">
              <a:spcBef>
                <a:spcPct val="20000"/>
              </a:spcBef>
              <a:spcAft>
                <a:spcPct val="0"/>
              </a:spcAft>
              <a:buClr>
                <a:schemeClr val="accent2"/>
              </a:buClr>
              <a:buChar char="•"/>
              <a:defRPr sz="2400" kern="1200">
                <a:solidFill>
                  <a:schemeClr val="tx1"/>
                </a:solidFill>
                <a:latin typeface="+mn-lt"/>
                <a:ea typeface="+mn-ea"/>
                <a:cs typeface="+mn-cs"/>
              </a:defRPr>
            </a:lvl3pPr>
            <a:lvl4pPr marL="1752600" indent="-381000" algn="l" rtl="0" eaLnBrk="0" fontAlgn="base" hangingPunct="0">
              <a:spcBef>
                <a:spcPct val="20000"/>
              </a:spcBef>
              <a:spcAft>
                <a:spcPct val="0"/>
              </a:spcAft>
              <a:buClr>
                <a:schemeClr val="accent2"/>
              </a:buClr>
              <a:buChar char="–"/>
              <a:defRPr sz="2000" kern="1200">
                <a:solidFill>
                  <a:schemeClr val="tx1"/>
                </a:solidFill>
                <a:latin typeface="+mn-lt"/>
                <a:ea typeface="+mn-ea"/>
                <a:cs typeface="+mn-cs"/>
              </a:defRPr>
            </a:lvl4pPr>
            <a:lvl5pPr marL="2209800" indent="-381000" algn="l" rtl="0" eaLnBrk="0" fontAlgn="base" hangingPunct="0">
              <a:spcBef>
                <a:spcPct val="20000"/>
              </a:spcBef>
              <a:spcAft>
                <a:spcPct val="0"/>
              </a:spcAft>
              <a:buClr>
                <a:schemeClr val="accent2"/>
              </a:buClr>
              <a:buChar char="»"/>
              <a:defRPr sz="2000" kern="1200">
                <a:solidFill>
                  <a:schemeClr val="tx1"/>
                </a:solidFill>
                <a:latin typeface="+mn-lt"/>
                <a:ea typeface="+mn-ea"/>
                <a:cs typeface="+mn-cs"/>
              </a:defRPr>
            </a:lvl5pPr>
          </a:lstStyle>
          <a:p>
            <a:pPr marL="0" lvl="0" indent="0" defTabSz="762000">
              <a:lnSpc>
                <a:spcPct val="150000"/>
              </a:lnSpc>
              <a:spcBef>
                <a:spcPct val="0"/>
              </a:spcBef>
              <a:buClrTx/>
              <a:buNone/>
            </a:pPr>
            <a:r>
              <a:rPr lang="en-US" altLang="zh-CN" sz="2000" dirty="0">
                <a:solidFill>
                  <a:srgbClr val="333399"/>
                </a:solidFill>
                <a:latin typeface="Arial" panose="020B0604020202020204" pitchFamily="34" charset="0"/>
                <a:ea typeface="黑体" panose="02010609060101010101" pitchFamily="49" charset="-122"/>
              </a:rPr>
              <a:t>5</a:t>
            </a:r>
            <a:endParaRPr lang="en-US" altLang="zh-CN" sz="2000" dirty="0">
              <a:solidFill>
                <a:srgbClr val="333399"/>
              </a:solidFill>
              <a:latin typeface="Arial" panose="020B0604020202020204" pitchFamily="34" charset="0"/>
              <a:ea typeface="黑体" panose="02010609060101010101" pitchFamily="49" charset="-122"/>
            </a:endParaRPr>
          </a:p>
          <a:p>
            <a:pPr marL="0" lvl="0" indent="0" defTabSz="762000">
              <a:lnSpc>
                <a:spcPct val="150000"/>
              </a:lnSpc>
              <a:spcBef>
                <a:spcPct val="0"/>
              </a:spcBef>
              <a:buClrTx/>
              <a:buNone/>
            </a:pPr>
            <a:r>
              <a:rPr lang="en-US" altLang="zh-CN" sz="2000" dirty="0">
                <a:solidFill>
                  <a:srgbClr val="333399"/>
                </a:solidFill>
                <a:latin typeface="Arial" panose="020B0604020202020204" pitchFamily="34" charset="0"/>
                <a:ea typeface="黑体" panose="02010609060101010101" pitchFamily="49" charset="-122"/>
              </a:rPr>
              <a:t>4</a:t>
            </a:r>
            <a:endParaRPr lang="en-US" altLang="zh-CN" sz="2000" dirty="0">
              <a:solidFill>
                <a:srgbClr val="333399"/>
              </a:solidFill>
              <a:latin typeface="Arial" panose="020B0604020202020204" pitchFamily="34" charset="0"/>
              <a:ea typeface="黑体" panose="02010609060101010101" pitchFamily="49" charset="-122"/>
            </a:endParaRPr>
          </a:p>
          <a:p>
            <a:pPr marL="0" lvl="0" indent="0" defTabSz="762000">
              <a:lnSpc>
                <a:spcPct val="150000"/>
              </a:lnSpc>
              <a:spcBef>
                <a:spcPct val="0"/>
              </a:spcBef>
              <a:buClrTx/>
              <a:buNone/>
            </a:pPr>
            <a:r>
              <a:rPr lang="en-US" altLang="zh-CN" sz="2000" dirty="0">
                <a:solidFill>
                  <a:srgbClr val="333399"/>
                </a:solidFill>
                <a:latin typeface="Arial" panose="020B0604020202020204" pitchFamily="34" charset="0"/>
                <a:ea typeface="黑体" panose="02010609060101010101" pitchFamily="49" charset="-122"/>
              </a:rPr>
              <a:t>3</a:t>
            </a:r>
            <a:endParaRPr lang="en-US" altLang="zh-CN" sz="2000" dirty="0">
              <a:solidFill>
                <a:srgbClr val="333399"/>
              </a:solidFill>
              <a:latin typeface="Arial" panose="020B0604020202020204" pitchFamily="34" charset="0"/>
              <a:ea typeface="黑体" panose="02010609060101010101" pitchFamily="49" charset="-122"/>
            </a:endParaRPr>
          </a:p>
          <a:p>
            <a:pPr marL="0" lvl="0" indent="0" defTabSz="762000">
              <a:lnSpc>
                <a:spcPct val="150000"/>
              </a:lnSpc>
              <a:spcBef>
                <a:spcPct val="0"/>
              </a:spcBef>
              <a:buClrTx/>
              <a:buNone/>
            </a:pPr>
            <a:r>
              <a:rPr lang="en-US" altLang="zh-CN" sz="2000" dirty="0">
                <a:solidFill>
                  <a:srgbClr val="333399"/>
                </a:solidFill>
                <a:latin typeface="Arial" panose="020B0604020202020204" pitchFamily="34" charset="0"/>
                <a:ea typeface="黑体" panose="02010609060101010101" pitchFamily="49" charset="-122"/>
              </a:rPr>
              <a:t>2</a:t>
            </a:r>
            <a:endParaRPr lang="en-US" altLang="zh-CN" sz="2000" dirty="0">
              <a:solidFill>
                <a:srgbClr val="333399"/>
              </a:solidFill>
              <a:latin typeface="Arial" panose="020B0604020202020204" pitchFamily="34" charset="0"/>
              <a:ea typeface="黑体" panose="02010609060101010101" pitchFamily="49" charset="-122"/>
            </a:endParaRPr>
          </a:p>
          <a:p>
            <a:pPr marL="0" lvl="0" indent="0" defTabSz="762000">
              <a:lnSpc>
                <a:spcPct val="150000"/>
              </a:lnSpc>
              <a:spcBef>
                <a:spcPct val="0"/>
              </a:spcBef>
              <a:buClrTx/>
              <a:buNone/>
            </a:pPr>
            <a:r>
              <a:rPr lang="en-US" altLang="zh-CN" sz="2000" dirty="0">
                <a:solidFill>
                  <a:srgbClr val="333399"/>
                </a:solidFill>
                <a:latin typeface="Arial" panose="020B0604020202020204" pitchFamily="34" charset="0"/>
                <a:ea typeface="黑体" panose="02010609060101010101" pitchFamily="49" charset="-122"/>
              </a:rPr>
              <a:t>1</a:t>
            </a:r>
            <a:endParaRPr lang="en-US" altLang="zh-CN" sz="2000" dirty="0">
              <a:solidFill>
                <a:srgbClr val="333399"/>
              </a:solidFill>
              <a:latin typeface="Arial" panose="020B0604020202020204" pitchFamily="34" charset="0"/>
              <a:ea typeface="黑体" panose="02010609060101010101" pitchFamily="49" charset="-122"/>
            </a:endParaRPr>
          </a:p>
        </p:txBody>
      </p:sp>
      <p:sp>
        <p:nvSpPr>
          <p:cNvPr id="31812" name="Line 71"/>
          <p:cNvSpPr/>
          <p:nvPr/>
        </p:nvSpPr>
        <p:spPr>
          <a:xfrm>
            <a:off x="1655763" y="5759450"/>
            <a:ext cx="5765800" cy="0"/>
          </a:xfrm>
          <a:prstGeom prst="line">
            <a:avLst/>
          </a:prstGeom>
          <a:ln w="28575" cap="flat" cmpd="sng">
            <a:solidFill>
              <a:srgbClr val="333399"/>
            </a:solidFill>
            <a:prstDash val="solid"/>
            <a:headEnd type="triangle" w="med" len="lg"/>
            <a:tailEnd type="triangle" w="med" len="lg"/>
          </a:ln>
        </p:spPr>
      </p:sp>
      <p:sp>
        <p:nvSpPr>
          <p:cNvPr id="31813" name="Line 72"/>
          <p:cNvSpPr/>
          <p:nvPr/>
        </p:nvSpPr>
        <p:spPr>
          <a:xfrm flipH="1">
            <a:off x="1655763" y="5635625"/>
            <a:ext cx="0" cy="300038"/>
          </a:xfrm>
          <a:prstGeom prst="line">
            <a:avLst/>
          </a:prstGeom>
          <a:ln w="12700" cap="flat" cmpd="sng">
            <a:solidFill>
              <a:schemeClr val="tx1"/>
            </a:solidFill>
            <a:prstDash val="dash"/>
            <a:headEnd type="none" w="sm" len="med"/>
            <a:tailEnd type="none" w="sm" len="med"/>
          </a:ln>
        </p:spPr>
      </p:sp>
      <p:sp>
        <p:nvSpPr>
          <p:cNvPr id="31814" name="Line 73"/>
          <p:cNvSpPr/>
          <p:nvPr/>
        </p:nvSpPr>
        <p:spPr>
          <a:xfrm>
            <a:off x="7424738" y="5635625"/>
            <a:ext cx="7937" cy="228600"/>
          </a:xfrm>
          <a:prstGeom prst="line">
            <a:avLst/>
          </a:prstGeom>
          <a:ln w="12700" cap="flat" cmpd="sng">
            <a:solidFill>
              <a:schemeClr val="tx1"/>
            </a:solidFill>
            <a:prstDash val="dash"/>
            <a:headEnd type="none" w="sm" len="med"/>
            <a:tailEnd type="none" w="sm" len="med"/>
          </a:ln>
        </p:spPr>
      </p:sp>
      <p:sp>
        <p:nvSpPr>
          <p:cNvPr id="31815" name="Rectangle 74"/>
          <p:cNvSpPr/>
          <p:nvPr/>
        </p:nvSpPr>
        <p:spPr>
          <a:xfrm>
            <a:off x="3386138" y="5556250"/>
            <a:ext cx="2287587" cy="393700"/>
          </a:xfrm>
          <a:prstGeom prst="rect">
            <a:avLst/>
          </a:prstGeom>
          <a:solidFill>
            <a:schemeClr val="bg1"/>
          </a:solidFill>
          <a:ln w="12700">
            <a:noFill/>
          </a:ln>
        </p:spPr>
        <p:txBody>
          <a:bodyPr wrap="none" lIns="90488" tIns="44450" rIns="90488" bIns="44450">
            <a:spAutoFit/>
          </a:bodyPr>
          <a:lstStyle>
            <a:lvl1pPr marL="609600" indent="-609600" algn="l" rtl="0" eaLnBrk="0" fontAlgn="base" hangingPunct="0">
              <a:spcBef>
                <a:spcPct val="20000"/>
              </a:spcBef>
              <a:spcAft>
                <a:spcPct val="0"/>
              </a:spcAft>
              <a:buClr>
                <a:schemeClr val="accent2"/>
              </a:buClr>
              <a:buAutoNum type="alphaLcParenR"/>
              <a:defRPr sz="2400" kern="1200">
                <a:solidFill>
                  <a:schemeClr val="tx1"/>
                </a:solidFill>
                <a:latin typeface="+mn-lt"/>
                <a:ea typeface="+mn-ea"/>
                <a:cs typeface="+mn-cs"/>
              </a:defRPr>
            </a:lvl1pPr>
            <a:lvl2pPr marL="990600" indent="-533400" algn="l" rtl="0" eaLnBrk="0" fontAlgn="base" hangingPunct="0">
              <a:spcBef>
                <a:spcPct val="20000"/>
              </a:spcBef>
              <a:spcAft>
                <a:spcPct val="0"/>
              </a:spcAft>
              <a:buClr>
                <a:schemeClr val="accent2"/>
              </a:buClr>
              <a:buChar char="–"/>
              <a:defRPr sz="2000" kern="1200">
                <a:solidFill>
                  <a:schemeClr val="tx1"/>
                </a:solidFill>
                <a:latin typeface="+mn-lt"/>
                <a:ea typeface="+mn-ea"/>
                <a:cs typeface="+mn-cs"/>
              </a:defRPr>
            </a:lvl2pPr>
            <a:lvl3pPr marL="1371600" indent="-457200" algn="l" rtl="0" eaLnBrk="0" fontAlgn="base" hangingPunct="0">
              <a:spcBef>
                <a:spcPct val="20000"/>
              </a:spcBef>
              <a:spcAft>
                <a:spcPct val="0"/>
              </a:spcAft>
              <a:buClr>
                <a:schemeClr val="accent2"/>
              </a:buClr>
              <a:buChar char="•"/>
              <a:defRPr sz="2400" kern="1200">
                <a:solidFill>
                  <a:schemeClr val="tx1"/>
                </a:solidFill>
                <a:latin typeface="+mn-lt"/>
                <a:ea typeface="+mn-ea"/>
                <a:cs typeface="+mn-cs"/>
              </a:defRPr>
            </a:lvl3pPr>
            <a:lvl4pPr marL="1752600" indent="-381000" algn="l" rtl="0" eaLnBrk="0" fontAlgn="base" hangingPunct="0">
              <a:spcBef>
                <a:spcPct val="20000"/>
              </a:spcBef>
              <a:spcAft>
                <a:spcPct val="0"/>
              </a:spcAft>
              <a:buClr>
                <a:schemeClr val="accent2"/>
              </a:buClr>
              <a:buChar char="–"/>
              <a:defRPr sz="2000" kern="1200">
                <a:solidFill>
                  <a:schemeClr val="tx1"/>
                </a:solidFill>
                <a:latin typeface="+mn-lt"/>
                <a:ea typeface="+mn-ea"/>
                <a:cs typeface="+mn-cs"/>
              </a:defRPr>
            </a:lvl4pPr>
            <a:lvl5pPr marL="2209800" indent="-381000" algn="l" rtl="0" eaLnBrk="0" fontAlgn="base" hangingPunct="0">
              <a:spcBef>
                <a:spcPct val="20000"/>
              </a:spcBef>
              <a:spcAft>
                <a:spcPct val="0"/>
              </a:spcAft>
              <a:buClr>
                <a:schemeClr val="accent2"/>
              </a:buClr>
              <a:buChar char="»"/>
              <a:defRPr sz="2000" kern="1200">
                <a:solidFill>
                  <a:schemeClr val="tx1"/>
                </a:solidFill>
                <a:latin typeface="+mn-lt"/>
                <a:ea typeface="+mn-ea"/>
                <a:cs typeface="+mn-cs"/>
              </a:defRPr>
            </a:lvl5pPr>
          </a:lstStyle>
          <a:p>
            <a:pPr marL="0" lvl="0" indent="0" defTabSz="762000">
              <a:spcBef>
                <a:spcPct val="0"/>
              </a:spcBef>
              <a:buClrTx/>
              <a:buNone/>
            </a:pPr>
            <a:r>
              <a:rPr lang="en-US" altLang="zh-CN" sz="2000" b="1" dirty="0">
                <a:ea typeface="黑体" panose="02010609060101010101" pitchFamily="49" charset="-122"/>
              </a:rPr>
              <a:t>IP </a:t>
            </a:r>
            <a:r>
              <a:rPr lang="zh-CN" altLang="en-US" sz="2000" b="1" dirty="0">
                <a:ea typeface="黑体" panose="02010609060101010101" pitchFamily="49" charset="-122"/>
              </a:rPr>
              <a:t>协议的作用范围</a:t>
            </a:r>
            <a:endParaRPr lang="zh-CN" altLang="en-US" sz="2000" b="1" dirty="0">
              <a:ea typeface="黑体" panose="02010609060101010101" pitchFamily="49" charset="-122"/>
            </a:endParaRPr>
          </a:p>
        </p:txBody>
      </p:sp>
      <p:sp>
        <p:nvSpPr>
          <p:cNvPr id="31816" name="Line 75"/>
          <p:cNvSpPr/>
          <p:nvPr/>
        </p:nvSpPr>
        <p:spPr>
          <a:xfrm>
            <a:off x="666750" y="5486400"/>
            <a:ext cx="0" cy="849313"/>
          </a:xfrm>
          <a:prstGeom prst="line">
            <a:avLst/>
          </a:prstGeom>
          <a:ln w="12700" cap="flat" cmpd="sng">
            <a:solidFill>
              <a:schemeClr val="tx1"/>
            </a:solidFill>
            <a:prstDash val="dash"/>
            <a:headEnd type="none" w="sm" len="med"/>
            <a:tailEnd type="none" w="sm" len="med"/>
          </a:ln>
        </p:spPr>
      </p:sp>
      <p:sp>
        <p:nvSpPr>
          <p:cNvPr id="31817" name="Line 76"/>
          <p:cNvSpPr/>
          <p:nvPr/>
        </p:nvSpPr>
        <p:spPr>
          <a:xfrm>
            <a:off x="8164513" y="5413375"/>
            <a:ext cx="0" cy="904875"/>
          </a:xfrm>
          <a:prstGeom prst="line">
            <a:avLst/>
          </a:prstGeom>
          <a:ln w="12700" cap="flat" cmpd="sng">
            <a:solidFill>
              <a:schemeClr val="tx1"/>
            </a:solidFill>
            <a:prstDash val="dash"/>
            <a:headEnd type="none" w="sm" len="med"/>
            <a:tailEnd type="none" w="sm" len="med"/>
          </a:ln>
        </p:spPr>
      </p:sp>
      <p:sp>
        <p:nvSpPr>
          <p:cNvPr id="31818" name="Line 77"/>
          <p:cNvSpPr/>
          <p:nvPr/>
        </p:nvSpPr>
        <p:spPr>
          <a:xfrm>
            <a:off x="666750" y="6159500"/>
            <a:ext cx="7497763" cy="0"/>
          </a:xfrm>
          <a:prstGeom prst="line">
            <a:avLst/>
          </a:prstGeom>
          <a:ln w="28575" cap="flat" cmpd="sng">
            <a:solidFill>
              <a:srgbClr val="333399"/>
            </a:solidFill>
            <a:prstDash val="solid"/>
            <a:headEnd type="triangle" w="med" len="lg"/>
            <a:tailEnd type="triangle" w="med" len="lg"/>
          </a:ln>
        </p:spPr>
      </p:sp>
      <p:sp>
        <p:nvSpPr>
          <p:cNvPr id="31819" name="Rectangle 78"/>
          <p:cNvSpPr/>
          <p:nvPr/>
        </p:nvSpPr>
        <p:spPr>
          <a:xfrm>
            <a:off x="2314575" y="5949950"/>
            <a:ext cx="4279900" cy="393700"/>
          </a:xfrm>
          <a:prstGeom prst="rect">
            <a:avLst/>
          </a:prstGeom>
          <a:solidFill>
            <a:schemeClr val="bg1"/>
          </a:solidFill>
          <a:ln w="12700">
            <a:noFill/>
          </a:ln>
        </p:spPr>
        <p:txBody>
          <a:bodyPr wrap="none" lIns="90488" tIns="44450" rIns="90488" bIns="44450">
            <a:spAutoFit/>
          </a:bodyPr>
          <a:lstStyle>
            <a:lvl1pPr marL="609600" indent="-609600" algn="l" rtl="0" eaLnBrk="0" fontAlgn="base" hangingPunct="0">
              <a:spcBef>
                <a:spcPct val="20000"/>
              </a:spcBef>
              <a:spcAft>
                <a:spcPct val="0"/>
              </a:spcAft>
              <a:buClr>
                <a:schemeClr val="accent2"/>
              </a:buClr>
              <a:buAutoNum type="alphaLcParenR"/>
              <a:defRPr sz="2400" kern="1200">
                <a:solidFill>
                  <a:schemeClr val="tx1"/>
                </a:solidFill>
                <a:latin typeface="+mn-lt"/>
                <a:ea typeface="+mn-ea"/>
                <a:cs typeface="+mn-cs"/>
              </a:defRPr>
            </a:lvl1pPr>
            <a:lvl2pPr marL="990600" indent="-533400" algn="l" rtl="0" eaLnBrk="0" fontAlgn="base" hangingPunct="0">
              <a:spcBef>
                <a:spcPct val="20000"/>
              </a:spcBef>
              <a:spcAft>
                <a:spcPct val="0"/>
              </a:spcAft>
              <a:buClr>
                <a:schemeClr val="accent2"/>
              </a:buClr>
              <a:buChar char="–"/>
              <a:defRPr sz="2000" kern="1200">
                <a:solidFill>
                  <a:schemeClr val="tx1"/>
                </a:solidFill>
                <a:latin typeface="+mn-lt"/>
                <a:ea typeface="+mn-ea"/>
                <a:cs typeface="+mn-cs"/>
              </a:defRPr>
            </a:lvl2pPr>
            <a:lvl3pPr marL="1371600" indent="-457200" algn="l" rtl="0" eaLnBrk="0" fontAlgn="base" hangingPunct="0">
              <a:spcBef>
                <a:spcPct val="20000"/>
              </a:spcBef>
              <a:spcAft>
                <a:spcPct val="0"/>
              </a:spcAft>
              <a:buClr>
                <a:schemeClr val="accent2"/>
              </a:buClr>
              <a:buChar char="•"/>
              <a:defRPr sz="2400" kern="1200">
                <a:solidFill>
                  <a:schemeClr val="tx1"/>
                </a:solidFill>
                <a:latin typeface="+mn-lt"/>
                <a:ea typeface="+mn-ea"/>
                <a:cs typeface="+mn-cs"/>
              </a:defRPr>
            </a:lvl3pPr>
            <a:lvl4pPr marL="1752600" indent="-381000" algn="l" rtl="0" eaLnBrk="0" fontAlgn="base" hangingPunct="0">
              <a:spcBef>
                <a:spcPct val="20000"/>
              </a:spcBef>
              <a:spcAft>
                <a:spcPct val="0"/>
              </a:spcAft>
              <a:buClr>
                <a:schemeClr val="accent2"/>
              </a:buClr>
              <a:buChar char="–"/>
              <a:defRPr sz="2000" kern="1200">
                <a:solidFill>
                  <a:schemeClr val="tx1"/>
                </a:solidFill>
                <a:latin typeface="+mn-lt"/>
                <a:ea typeface="+mn-ea"/>
                <a:cs typeface="+mn-cs"/>
              </a:defRPr>
            </a:lvl4pPr>
            <a:lvl5pPr marL="2209800" indent="-381000" algn="l" rtl="0" eaLnBrk="0" fontAlgn="base" hangingPunct="0">
              <a:spcBef>
                <a:spcPct val="20000"/>
              </a:spcBef>
              <a:spcAft>
                <a:spcPct val="0"/>
              </a:spcAft>
              <a:buClr>
                <a:schemeClr val="accent2"/>
              </a:buClr>
              <a:buChar char="»"/>
              <a:defRPr sz="2000" kern="1200">
                <a:solidFill>
                  <a:schemeClr val="tx1"/>
                </a:solidFill>
                <a:latin typeface="+mn-lt"/>
                <a:ea typeface="+mn-ea"/>
                <a:cs typeface="+mn-cs"/>
              </a:defRPr>
            </a:lvl5pPr>
          </a:lstStyle>
          <a:p>
            <a:pPr marL="0" lvl="0" indent="0" defTabSz="762000">
              <a:spcBef>
                <a:spcPct val="0"/>
              </a:spcBef>
              <a:buClrTx/>
              <a:buNone/>
            </a:pPr>
            <a:r>
              <a:rPr lang="zh-CN" altLang="en-US" sz="2000" b="1" dirty="0">
                <a:ea typeface="黑体" panose="02010609060101010101" pitchFamily="49" charset="-122"/>
              </a:rPr>
              <a:t>传输层协议 </a:t>
            </a:r>
            <a:r>
              <a:rPr lang="en-US" altLang="zh-CN" sz="2000" b="1" dirty="0">
                <a:ea typeface="黑体" panose="02010609060101010101" pitchFamily="49" charset="-122"/>
              </a:rPr>
              <a:t>TCP </a:t>
            </a:r>
            <a:r>
              <a:rPr lang="zh-CN" altLang="en-US" sz="2000" b="1" dirty="0">
                <a:ea typeface="黑体" panose="02010609060101010101" pitchFamily="49" charset="-122"/>
              </a:rPr>
              <a:t>和 </a:t>
            </a:r>
            <a:r>
              <a:rPr lang="en-US" altLang="zh-CN" sz="2000" b="1" dirty="0">
                <a:ea typeface="黑体" panose="02010609060101010101" pitchFamily="49" charset="-122"/>
              </a:rPr>
              <a:t>UDP </a:t>
            </a:r>
            <a:r>
              <a:rPr lang="zh-CN" altLang="en-US" sz="2000" b="1" dirty="0">
                <a:ea typeface="黑体" panose="02010609060101010101" pitchFamily="49" charset="-122"/>
              </a:rPr>
              <a:t>的作用范围</a:t>
            </a:r>
            <a:endParaRPr lang="zh-CN" altLang="en-US" sz="2000" b="1" dirty="0">
              <a:ea typeface="黑体" panose="02010609060101010101" pitchFamily="49" charset="-122"/>
            </a:endParaRPr>
          </a:p>
        </p:txBody>
      </p:sp>
      <p:pic>
        <p:nvPicPr>
          <p:cNvPr id="31820" name="Picture 79"/>
          <p:cNvPicPr/>
          <p:nvPr/>
        </p:nvPicPr>
        <p:blipFill>
          <a:blip r:embed="rId1"/>
          <a:stretch>
            <a:fillRect/>
          </a:stretch>
        </p:blipFill>
        <p:spPr>
          <a:xfrm>
            <a:off x="5273675" y="4933950"/>
            <a:ext cx="723900" cy="430213"/>
          </a:xfrm>
          <a:prstGeom prst="rect">
            <a:avLst/>
          </a:prstGeom>
          <a:noFill/>
          <a:ln w="12699">
            <a:noFill/>
          </a:ln>
        </p:spPr>
      </p:pic>
      <p:sp>
        <p:nvSpPr>
          <p:cNvPr id="31821" name="Rectangle 80"/>
          <p:cNvSpPr/>
          <p:nvPr/>
        </p:nvSpPr>
        <p:spPr>
          <a:xfrm>
            <a:off x="511175" y="1890713"/>
            <a:ext cx="215900" cy="215900"/>
          </a:xfrm>
          <a:prstGeom prst="rect">
            <a:avLst/>
          </a:prstGeom>
          <a:noFill/>
          <a:ln w="38100" cap="flat" cmpd="sng">
            <a:solidFill>
              <a:srgbClr val="CC3300"/>
            </a:solidFill>
            <a:prstDash val="solid"/>
            <a:miter/>
            <a:headEnd type="none" w="med" len="med"/>
            <a:tailEnd type="none" w="med" len="med"/>
          </a:ln>
        </p:spPr>
        <p:txBody>
          <a:bodyPr wrap="none" anchor="ctr" anchorCtr="0"/>
          <a:p>
            <a:pPr algn="ctr" eaLnBrk="1" hangingPunct="1"/>
            <a:endParaRPr lang="zh-CN" altLang="en-US" dirty="0">
              <a:latin typeface="Arial" panose="020B0604020202020204" pitchFamily="34" charset="0"/>
              <a:ea typeface="宋体" panose="02010600030101010101" pitchFamily="2" charset="-122"/>
            </a:endParaRPr>
          </a:p>
        </p:txBody>
      </p:sp>
      <p:sp>
        <p:nvSpPr>
          <p:cNvPr id="31822" name="Rectangle 81"/>
          <p:cNvSpPr/>
          <p:nvPr/>
        </p:nvSpPr>
        <p:spPr>
          <a:xfrm>
            <a:off x="1095375" y="1890713"/>
            <a:ext cx="215900" cy="215900"/>
          </a:xfrm>
          <a:prstGeom prst="rect">
            <a:avLst/>
          </a:prstGeom>
          <a:noFill/>
          <a:ln w="38100" cap="flat" cmpd="sng">
            <a:solidFill>
              <a:srgbClr val="CC3300"/>
            </a:solidFill>
            <a:prstDash val="solid"/>
            <a:miter/>
            <a:headEnd type="none" w="med" len="med"/>
            <a:tailEnd type="none" w="med" len="med"/>
          </a:ln>
        </p:spPr>
        <p:txBody>
          <a:bodyPr wrap="none" anchor="ctr" anchorCtr="0"/>
          <a:p>
            <a:pPr algn="ctr" eaLnBrk="1" hangingPunct="1"/>
            <a:endParaRPr lang="zh-CN" altLang="en-US" dirty="0">
              <a:latin typeface="Arial" panose="020B0604020202020204" pitchFamily="34" charset="0"/>
              <a:ea typeface="宋体" panose="02010600030101010101" pitchFamily="2" charset="-122"/>
            </a:endParaRPr>
          </a:p>
        </p:txBody>
      </p:sp>
      <p:sp>
        <p:nvSpPr>
          <p:cNvPr id="31823" name="Rectangle 82"/>
          <p:cNvSpPr/>
          <p:nvPr/>
        </p:nvSpPr>
        <p:spPr>
          <a:xfrm>
            <a:off x="7686675" y="1903413"/>
            <a:ext cx="215900" cy="215900"/>
          </a:xfrm>
          <a:prstGeom prst="rect">
            <a:avLst/>
          </a:prstGeom>
          <a:noFill/>
          <a:ln w="38100" cap="flat" cmpd="sng">
            <a:solidFill>
              <a:srgbClr val="CC3300"/>
            </a:solidFill>
            <a:prstDash val="solid"/>
            <a:miter/>
            <a:headEnd type="none" w="med" len="med"/>
            <a:tailEnd type="none" w="med" len="med"/>
          </a:ln>
        </p:spPr>
        <p:txBody>
          <a:bodyPr wrap="none" anchor="ctr" anchorCtr="0"/>
          <a:p>
            <a:pPr algn="ctr" eaLnBrk="1" hangingPunct="1"/>
            <a:endParaRPr lang="zh-CN" altLang="en-US" dirty="0">
              <a:latin typeface="Arial" panose="020B0604020202020204" pitchFamily="34" charset="0"/>
              <a:ea typeface="宋体" panose="02010600030101010101" pitchFamily="2" charset="-122"/>
            </a:endParaRPr>
          </a:p>
        </p:txBody>
      </p:sp>
      <p:sp>
        <p:nvSpPr>
          <p:cNvPr id="31824" name="Rectangle 83"/>
          <p:cNvSpPr/>
          <p:nvPr/>
        </p:nvSpPr>
        <p:spPr>
          <a:xfrm>
            <a:off x="8423275" y="1903413"/>
            <a:ext cx="215900" cy="215900"/>
          </a:xfrm>
          <a:prstGeom prst="rect">
            <a:avLst/>
          </a:prstGeom>
          <a:noFill/>
          <a:ln w="38100" cap="flat" cmpd="sng">
            <a:solidFill>
              <a:srgbClr val="CC3300"/>
            </a:solidFill>
            <a:prstDash val="solid"/>
            <a:miter/>
            <a:headEnd type="none" w="med" len="med"/>
            <a:tailEnd type="none" w="med" len="med"/>
          </a:ln>
        </p:spPr>
        <p:txBody>
          <a:bodyPr wrap="none" anchor="ctr" anchorCtr="0"/>
          <a:p>
            <a:pPr algn="ctr" eaLnBrk="1" hangingPunct="1"/>
            <a:endParaRPr lang="zh-CN" altLang="en-US" dirty="0">
              <a:latin typeface="Arial" panose="020B0604020202020204" pitchFamily="34" charset="0"/>
              <a:ea typeface="宋体" panose="02010600030101010101" pitchFamily="2" charset="-122"/>
            </a:endParaRPr>
          </a:p>
        </p:txBody>
      </p:sp>
      <p:sp>
        <p:nvSpPr>
          <p:cNvPr id="31825" name="Freeform 84"/>
          <p:cNvSpPr/>
          <p:nvPr/>
        </p:nvSpPr>
        <p:spPr>
          <a:xfrm>
            <a:off x="7797800" y="1733550"/>
            <a:ext cx="331788" cy="695325"/>
          </a:xfrm>
          <a:custGeom>
            <a:avLst/>
            <a:gdLst/>
            <a:ahLst/>
            <a:cxnLst>
              <a:cxn ang="0">
                <a:pos x="2147483646" y="0"/>
              </a:cxn>
              <a:cxn ang="0">
                <a:pos x="2147483646" y="2147483646"/>
              </a:cxn>
              <a:cxn ang="0">
                <a:pos x="2147483646" y="2147483646"/>
              </a:cxn>
              <a:cxn ang="0">
                <a:pos x="2147483646" y="2147483646"/>
              </a:cxn>
              <a:cxn ang="0">
                <a:pos x="2147483646" y="2147483646"/>
              </a:cxn>
            </a:cxnLst>
            <a:pathLst>
              <a:path w="193" h="453">
                <a:moveTo>
                  <a:pt x="4" y="0"/>
                </a:moveTo>
                <a:cubicBezTo>
                  <a:pt x="6" y="51"/>
                  <a:pt x="0" y="240"/>
                  <a:pt x="13" y="306"/>
                </a:cubicBezTo>
                <a:cubicBezTo>
                  <a:pt x="26" y="372"/>
                  <a:pt x="61" y="376"/>
                  <a:pt x="85" y="399"/>
                </a:cubicBezTo>
                <a:cubicBezTo>
                  <a:pt x="109" y="422"/>
                  <a:pt x="139" y="435"/>
                  <a:pt x="157" y="444"/>
                </a:cubicBezTo>
                <a:cubicBezTo>
                  <a:pt x="175" y="453"/>
                  <a:pt x="186" y="451"/>
                  <a:pt x="193" y="453"/>
                </a:cubicBezTo>
              </a:path>
            </a:pathLst>
          </a:custGeom>
          <a:noFill/>
          <a:ln w="28575" cap="flat" cmpd="sng">
            <a:solidFill>
              <a:srgbClr val="333399">
                <a:alpha val="100000"/>
              </a:srgbClr>
            </a:solidFill>
            <a:prstDash val="solid"/>
            <a:round/>
            <a:headEnd type="none" w="med" len="med"/>
            <a:tailEnd type="none" w="med" len="med"/>
          </a:ln>
        </p:spPr>
        <p:txBody>
          <a:bodyPr/>
          <a:p>
            <a:endParaRPr lang="zh-CN" altLang="en-US"/>
          </a:p>
        </p:txBody>
      </p:sp>
      <p:sp>
        <p:nvSpPr>
          <p:cNvPr id="31826" name="Freeform 85"/>
          <p:cNvSpPr/>
          <p:nvPr/>
        </p:nvSpPr>
        <p:spPr>
          <a:xfrm>
            <a:off x="8248650" y="1736725"/>
            <a:ext cx="292100" cy="688975"/>
          </a:xfrm>
          <a:custGeom>
            <a:avLst/>
            <a:gdLst/>
            <a:ahLst/>
            <a:cxnLst>
              <a:cxn ang="0">
                <a:pos x="2147483646" y="0"/>
              </a:cxn>
              <a:cxn ang="0">
                <a:pos x="2147483646" y="2147483646"/>
              </a:cxn>
              <a:cxn ang="0">
                <a:pos x="2147483646" y="2147483646"/>
              </a:cxn>
              <a:cxn ang="0">
                <a:pos x="2147483646" y="2147483646"/>
              </a:cxn>
              <a:cxn ang="0">
                <a:pos x="0" y="2147483646"/>
              </a:cxn>
            </a:cxnLst>
            <a:pathLst>
              <a:path w="171" h="447">
                <a:moveTo>
                  <a:pt x="170" y="0"/>
                </a:moveTo>
                <a:cubicBezTo>
                  <a:pt x="169" y="44"/>
                  <a:pt x="171" y="206"/>
                  <a:pt x="165" y="264"/>
                </a:cubicBezTo>
                <a:cubicBezTo>
                  <a:pt x="159" y="322"/>
                  <a:pt x="149" y="326"/>
                  <a:pt x="135" y="351"/>
                </a:cubicBezTo>
                <a:cubicBezTo>
                  <a:pt x="121" y="376"/>
                  <a:pt x="103" y="395"/>
                  <a:pt x="81" y="411"/>
                </a:cubicBezTo>
                <a:cubicBezTo>
                  <a:pt x="59" y="427"/>
                  <a:pt x="17" y="440"/>
                  <a:pt x="0" y="447"/>
                </a:cubicBezTo>
              </a:path>
            </a:pathLst>
          </a:custGeom>
          <a:noFill/>
          <a:ln w="28575" cap="flat" cmpd="sng">
            <a:solidFill>
              <a:srgbClr val="333399">
                <a:alpha val="100000"/>
              </a:srgbClr>
            </a:solidFill>
            <a:prstDash val="solid"/>
            <a:round/>
            <a:headEnd type="none" w="med" len="med"/>
            <a:tailEnd type="none" w="med" len="med"/>
          </a:ln>
        </p:spPr>
        <p:txBody>
          <a:bodyPr/>
          <a:p>
            <a:endParaRPr lang="zh-CN" altLang="en-US"/>
          </a:p>
        </p:txBody>
      </p:sp>
      <p:sp>
        <p:nvSpPr>
          <p:cNvPr id="31827" name="Oval 86"/>
          <p:cNvSpPr/>
          <p:nvPr/>
        </p:nvSpPr>
        <p:spPr>
          <a:xfrm>
            <a:off x="7502525" y="1511300"/>
            <a:ext cx="630238" cy="352425"/>
          </a:xfrm>
          <a:prstGeom prst="ellipse">
            <a:avLst/>
          </a:prstGeom>
          <a:solidFill>
            <a:srgbClr val="FFCCFF"/>
          </a:solidFill>
          <a:ln w="12700" cap="flat" cmpd="sng">
            <a:solidFill>
              <a:schemeClr val="tx1"/>
            </a:solidFill>
            <a:prstDash val="solid"/>
            <a:headEnd type="none" w="med" len="med"/>
            <a:tailEnd type="none" w="med" len="med"/>
          </a:ln>
        </p:spPr>
        <p:txBody>
          <a:bodyPr wrap="none" anchor="ctr" anchorCtr="0"/>
          <a:p>
            <a:pPr algn="ctr" eaLnBrk="1" hangingPunct="1"/>
            <a:endParaRPr lang="zh-CN" altLang="en-US" dirty="0">
              <a:latin typeface="Arial" panose="020B0604020202020204" pitchFamily="34" charset="0"/>
              <a:ea typeface="宋体" panose="02010600030101010101" pitchFamily="2" charset="-122"/>
            </a:endParaRPr>
          </a:p>
        </p:txBody>
      </p:sp>
      <p:sp>
        <p:nvSpPr>
          <p:cNvPr id="31828" name="Rectangle 87"/>
          <p:cNvSpPr/>
          <p:nvPr/>
        </p:nvSpPr>
        <p:spPr>
          <a:xfrm>
            <a:off x="7527925" y="1463675"/>
            <a:ext cx="611188" cy="393700"/>
          </a:xfrm>
          <a:prstGeom prst="rect">
            <a:avLst/>
          </a:prstGeom>
          <a:noFill/>
          <a:ln w="12700">
            <a:noFill/>
          </a:ln>
        </p:spPr>
        <p:txBody>
          <a:bodyPr wrap="none" lIns="90488" tIns="44450" rIns="90488" bIns="44450">
            <a:spAutoFit/>
          </a:bodyPr>
          <a:lstStyle>
            <a:lvl1pPr marL="609600" indent="-609600" algn="l" rtl="0" eaLnBrk="0" fontAlgn="base" hangingPunct="0">
              <a:spcBef>
                <a:spcPct val="20000"/>
              </a:spcBef>
              <a:spcAft>
                <a:spcPct val="0"/>
              </a:spcAft>
              <a:buClr>
                <a:schemeClr val="accent2"/>
              </a:buClr>
              <a:buAutoNum type="alphaLcParenR"/>
              <a:defRPr sz="2400" kern="1200">
                <a:solidFill>
                  <a:schemeClr val="tx1"/>
                </a:solidFill>
                <a:latin typeface="+mn-lt"/>
                <a:ea typeface="+mn-ea"/>
                <a:cs typeface="+mn-cs"/>
              </a:defRPr>
            </a:lvl1pPr>
            <a:lvl2pPr marL="990600" indent="-533400" algn="l" rtl="0" eaLnBrk="0" fontAlgn="base" hangingPunct="0">
              <a:spcBef>
                <a:spcPct val="20000"/>
              </a:spcBef>
              <a:spcAft>
                <a:spcPct val="0"/>
              </a:spcAft>
              <a:buClr>
                <a:schemeClr val="accent2"/>
              </a:buClr>
              <a:buChar char="–"/>
              <a:defRPr sz="2000" kern="1200">
                <a:solidFill>
                  <a:schemeClr val="tx1"/>
                </a:solidFill>
                <a:latin typeface="+mn-lt"/>
                <a:ea typeface="+mn-ea"/>
                <a:cs typeface="+mn-cs"/>
              </a:defRPr>
            </a:lvl2pPr>
            <a:lvl3pPr marL="1371600" indent="-457200" algn="l" rtl="0" eaLnBrk="0" fontAlgn="base" hangingPunct="0">
              <a:spcBef>
                <a:spcPct val="20000"/>
              </a:spcBef>
              <a:spcAft>
                <a:spcPct val="0"/>
              </a:spcAft>
              <a:buClr>
                <a:schemeClr val="accent2"/>
              </a:buClr>
              <a:buChar char="•"/>
              <a:defRPr sz="2400" kern="1200">
                <a:solidFill>
                  <a:schemeClr val="tx1"/>
                </a:solidFill>
                <a:latin typeface="+mn-lt"/>
                <a:ea typeface="+mn-ea"/>
                <a:cs typeface="+mn-cs"/>
              </a:defRPr>
            </a:lvl3pPr>
            <a:lvl4pPr marL="1752600" indent="-381000" algn="l" rtl="0" eaLnBrk="0" fontAlgn="base" hangingPunct="0">
              <a:spcBef>
                <a:spcPct val="20000"/>
              </a:spcBef>
              <a:spcAft>
                <a:spcPct val="0"/>
              </a:spcAft>
              <a:buClr>
                <a:schemeClr val="accent2"/>
              </a:buClr>
              <a:buChar char="–"/>
              <a:defRPr sz="2000" kern="1200">
                <a:solidFill>
                  <a:schemeClr val="tx1"/>
                </a:solidFill>
                <a:latin typeface="+mn-lt"/>
                <a:ea typeface="+mn-ea"/>
                <a:cs typeface="+mn-cs"/>
              </a:defRPr>
            </a:lvl4pPr>
            <a:lvl5pPr marL="2209800" indent="-381000" algn="l" rtl="0" eaLnBrk="0" fontAlgn="base" hangingPunct="0">
              <a:spcBef>
                <a:spcPct val="20000"/>
              </a:spcBef>
              <a:spcAft>
                <a:spcPct val="0"/>
              </a:spcAft>
              <a:buClr>
                <a:schemeClr val="accent2"/>
              </a:buClr>
              <a:buChar char="»"/>
              <a:defRPr sz="2000" kern="1200">
                <a:solidFill>
                  <a:schemeClr val="tx1"/>
                </a:solidFill>
                <a:latin typeface="+mn-lt"/>
                <a:ea typeface="+mn-ea"/>
                <a:cs typeface="+mn-cs"/>
              </a:defRPr>
            </a:lvl5pPr>
          </a:lstStyle>
          <a:p>
            <a:pPr marL="0" lvl="0" indent="0" defTabSz="762000">
              <a:spcBef>
                <a:spcPct val="0"/>
              </a:spcBef>
              <a:buClrTx/>
              <a:buNone/>
            </a:pPr>
            <a:r>
              <a:rPr lang="en-US" altLang="zh-CN" sz="2000" dirty="0">
                <a:solidFill>
                  <a:srgbClr val="333399"/>
                </a:solidFill>
                <a:latin typeface="Arial" panose="020B0604020202020204" pitchFamily="34" charset="0"/>
                <a:ea typeface="黑体" panose="02010609060101010101" pitchFamily="49" charset="-122"/>
              </a:rPr>
              <a:t>AP</a:t>
            </a:r>
            <a:r>
              <a:rPr lang="en-US" altLang="zh-CN" sz="2000" baseline="-25000" dirty="0">
                <a:solidFill>
                  <a:srgbClr val="333399"/>
                </a:solidFill>
                <a:latin typeface="Arial" panose="020B0604020202020204" pitchFamily="34" charset="0"/>
                <a:ea typeface="黑体" panose="02010609060101010101" pitchFamily="49" charset="-122"/>
              </a:rPr>
              <a:t>3</a:t>
            </a:r>
            <a:endParaRPr lang="en-US" altLang="zh-CN" sz="2000" dirty="0">
              <a:solidFill>
                <a:srgbClr val="333399"/>
              </a:solidFill>
              <a:latin typeface="Arial" panose="020B0604020202020204" pitchFamily="34" charset="0"/>
              <a:ea typeface="黑体" panose="02010609060101010101" pitchFamily="49" charset="-122"/>
            </a:endParaRPr>
          </a:p>
        </p:txBody>
      </p:sp>
      <p:sp>
        <p:nvSpPr>
          <p:cNvPr id="31829" name="Freeform 88"/>
          <p:cNvSpPr/>
          <p:nvPr/>
        </p:nvSpPr>
        <p:spPr>
          <a:xfrm>
            <a:off x="946150" y="1797050"/>
            <a:ext cx="271463" cy="628650"/>
          </a:xfrm>
          <a:custGeom>
            <a:avLst/>
            <a:gdLst/>
            <a:ahLst/>
            <a:cxnLst>
              <a:cxn ang="0">
                <a:pos x="2147483646" y="0"/>
              </a:cxn>
              <a:cxn ang="0">
                <a:pos x="2147483646" y="2147483646"/>
              </a:cxn>
              <a:cxn ang="0">
                <a:pos x="2147483646" y="2147483646"/>
              </a:cxn>
              <a:cxn ang="0">
                <a:pos x="0" y="2147483646"/>
              </a:cxn>
            </a:cxnLst>
            <a:pathLst>
              <a:path w="159" h="408">
                <a:moveTo>
                  <a:pt x="156" y="0"/>
                </a:moveTo>
                <a:cubicBezTo>
                  <a:pt x="155" y="46"/>
                  <a:pt x="159" y="217"/>
                  <a:pt x="147" y="279"/>
                </a:cubicBezTo>
                <a:cubicBezTo>
                  <a:pt x="135" y="341"/>
                  <a:pt x="105" y="351"/>
                  <a:pt x="81" y="372"/>
                </a:cubicBezTo>
                <a:cubicBezTo>
                  <a:pt x="57" y="393"/>
                  <a:pt x="17" y="401"/>
                  <a:pt x="0" y="408"/>
                </a:cubicBezTo>
              </a:path>
            </a:pathLst>
          </a:custGeom>
          <a:noFill/>
          <a:ln w="28575" cap="flat" cmpd="sng">
            <a:solidFill>
              <a:srgbClr val="333399">
                <a:alpha val="100000"/>
              </a:srgbClr>
            </a:solidFill>
            <a:prstDash val="solid"/>
            <a:round/>
            <a:headEnd type="none" w="med" len="med"/>
            <a:tailEnd type="none" w="med" len="med"/>
          </a:ln>
        </p:spPr>
        <p:txBody>
          <a:bodyPr/>
          <a:p>
            <a:endParaRPr lang="zh-CN" altLang="en-US"/>
          </a:p>
        </p:txBody>
      </p:sp>
      <p:sp>
        <p:nvSpPr>
          <p:cNvPr id="31830" name="Freeform 89"/>
          <p:cNvSpPr/>
          <p:nvPr/>
        </p:nvSpPr>
        <p:spPr>
          <a:xfrm>
            <a:off x="601663" y="1709738"/>
            <a:ext cx="255587" cy="757237"/>
          </a:xfrm>
          <a:custGeom>
            <a:avLst/>
            <a:gdLst/>
            <a:ahLst/>
            <a:cxnLst>
              <a:cxn ang="0">
                <a:pos x="2147483646" y="0"/>
              </a:cxn>
              <a:cxn ang="0">
                <a:pos x="2147483646" y="2147483646"/>
              </a:cxn>
              <a:cxn ang="0">
                <a:pos x="2147483646" y="2147483646"/>
              </a:cxn>
              <a:cxn ang="0">
                <a:pos x="2147483646" y="2147483646"/>
              </a:cxn>
            </a:cxnLst>
            <a:pathLst>
              <a:path w="149" h="492">
                <a:moveTo>
                  <a:pt x="8" y="0"/>
                </a:moveTo>
                <a:cubicBezTo>
                  <a:pt x="8" y="47"/>
                  <a:pt x="0" y="216"/>
                  <a:pt x="5" y="285"/>
                </a:cubicBezTo>
                <a:cubicBezTo>
                  <a:pt x="10" y="354"/>
                  <a:pt x="14" y="380"/>
                  <a:pt x="38" y="414"/>
                </a:cubicBezTo>
                <a:cubicBezTo>
                  <a:pt x="62" y="448"/>
                  <a:pt x="126" y="476"/>
                  <a:pt x="149" y="492"/>
                </a:cubicBezTo>
              </a:path>
            </a:pathLst>
          </a:custGeom>
          <a:noFill/>
          <a:ln w="28575" cap="flat" cmpd="sng">
            <a:solidFill>
              <a:srgbClr val="333399">
                <a:alpha val="100000"/>
              </a:srgbClr>
            </a:solidFill>
            <a:prstDash val="solid"/>
            <a:round/>
            <a:headEnd type="none" w="med" len="med"/>
            <a:tailEnd type="none" w="med" len="med"/>
          </a:ln>
        </p:spPr>
        <p:txBody>
          <a:bodyPr/>
          <a:p>
            <a:endParaRPr lang="zh-CN" altLang="en-US"/>
          </a:p>
        </p:txBody>
      </p:sp>
      <p:sp>
        <p:nvSpPr>
          <p:cNvPr id="31831" name="Oval 90"/>
          <p:cNvSpPr/>
          <p:nvPr/>
        </p:nvSpPr>
        <p:spPr>
          <a:xfrm flipH="1">
            <a:off x="7342188" y="5067300"/>
            <a:ext cx="152400" cy="138113"/>
          </a:xfrm>
          <a:prstGeom prst="ellipse">
            <a:avLst/>
          </a:prstGeom>
          <a:solidFill>
            <a:schemeClr val="bg1"/>
          </a:solidFill>
          <a:ln w="28575" cap="flat" cmpd="sng">
            <a:solidFill>
              <a:srgbClr val="333399"/>
            </a:solidFill>
            <a:prstDash val="solid"/>
            <a:headEnd type="none" w="med" len="med"/>
            <a:tailEnd type="none" w="med" len="med"/>
          </a:ln>
        </p:spPr>
        <p:txBody>
          <a:bodyPr wrap="none" anchor="ctr" anchorCtr="0"/>
          <a:p>
            <a:pPr algn="ctr" eaLnBrk="1" hangingPunct="1"/>
            <a:endParaRPr lang="zh-CN" altLang="en-US" dirty="0">
              <a:latin typeface="Arial" panose="020B0604020202020204" pitchFamily="34" charset="0"/>
              <a:ea typeface="宋体" panose="02010600030101010101" pitchFamily="2" charset="-122"/>
            </a:endParaRPr>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日期占位符 3"/>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F962FA1D-3D51-4BDE-AE02-96B787DF7BE8}" type="datetime4">
              <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6" name="页脚占位符 4"/>
          <p:cNvSpPr txBox="1">
            <a:spLocks noGrp="1"/>
          </p:cNvSpPr>
          <p:nvPr>
            <p:ph type="ftr" sz="quarter" idx="11"/>
          </p:nvPr>
        </p:nvSpPr>
        <p:spPr bwMode="auto"/>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The Transport Layer</a:t>
            </a: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130052" name="灯片编号占位符 5"/>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20204" pitchFamily="34" charset="0"/>
                <a:ea typeface="+mn-ea"/>
                <a:cs typeface="+mn-cs"/>
              </a:defRPr>
            </a:lvl5pPr>
          </a:lstStyle>
          <a:p>
            <a:pPr lvl="0" algn="r" eaLnBrk="1" hangingPunct="1"/>
            <a:fld id="{9A0DB2DC-4C9A-4742-B13C-FB6460FD3503}" type="slidenum">
              <a:rPr lang="zh-CN" altLang="en-US" sz="1400" b="0" dirty="0">
                <a:latin typeface="Times New Roman" panose="02020603050405020304" pitchFamily="18" charset="0"/>
                <a:ea typeface="宋体" panose="02010600030101010101" pitchFamily="2" charset="-122"/>
              </a:rPr>
            </a:fld>
            <a:endParaRPr lang="zh-CN" altLang="en-US" sz="1400" b="0" dirty="0">
              <a:latin typeface="Times New Roman" panose="02020603050405020304" pitchFamily="18" charset="0"/>
              <a:ea typeface="宋体" panose="02010600030101010101" pitchFamily="2" charset="-122"/>
            </a:endParaRPr>
          </a:p>
        </p:txBody>
      </p:sp>
      <p:sp>
        <p:nvSpPr>
          <p:cNvPr id="130053" name="Rectangle 2"/>
          <p:cNvSpPr>
            <a:spLocks noGrp="1"/>
          </p:cNvSpPr>
          <p:nvPr>
            <p:ph idx="1"/>
          </p:nvPr>
        </p:nvSpPr>
        <p:spPr>
          <a:xfrm>
            <a:off x="282575" y="2395538"/>
            <a:ext cx="8861425" cy="4194175"/>
          </a:xfrm>
        </p:spPr>
        <p:txBody>
          <a:bodyPr vert="horz" wrap="square" lIns="91440" tIns="45720" rIns="91440" bIns="45720" anchor="t" anchorCtr="0"/>
          <a:p>
            <a:pPr eaLnBrk="1" hangingPunct="1">
              <a:lnSpc>
                <a:spcPct val="110000"/>
              </a:lnSpc>
              <a:spcAft>
                <a:spcPct val="20000"/>
              </a:spcAft>
              <a:buNone/>
            </a:pPr>
            <a:r>
              <a:rPr lang="en-US" altLang="zh-CN" sz="2800" b="1" dirty="0">
                <a:ea typeface="黑体" panose="02010609060101010101" pitchFamily="49" charset="-122"/>
              </a:rPr>
              <a:t>(1) </a:t>
            </a:r>
            <a:r>
              <a:rPr lang="zh-CN" altLang="en-US" sz="2800" b="1" dirty="0">
                <a:solidFill>
                  <a:srgbClr val="FF3300"/>
                </a:solidFill>
                <a:ea typeface="黑体" panose="02010609060101010101" pitchFamily="49" charset="-122"/>
              </a:rPr>
              <a:t>拥塞窗口</a:t>
            </a:r>
            <a:r>
              <a:rPr lang="en-US" altLang="zh-CN" sz="2800" b="1" dirty="0">
                <a:solidFill>
                  <a:srgbClr val="FF3300"/>
                </a:solidFill>
                <a:ea typeface="黑体" panose="02010609060101010101" pitchFamily="49" charset="-122"/>
              </a:rPr>
              <a:t>(</a:t>
            </a:r>
            <a:r>
              <a:rPr lang="en-US" altLang="en-US" sz="2800" b="1" dirty="0">
                <a:solidFill>
                  <a:srgbClr val="FF3300"/>
                </a:solidFill>
                <a:ea typeface="黑体" panose="02010609060101010101" pitchFamily="49" charset="-122"/>
              </a:rPr>
              <a:t>cwnd</a:t>
            </a:r>
            <a:r>
              <a:rPr lang="en-US" altLang="zh-CN" sz="2800" b="1" dirty="0">
                <a:solidFill>
                  <a:srgbClr val="FF3300"/>
                </a:solidFill>
                <a:ea typeface="黑体" panose="02010609060101010101" pitchFamily="49" charset="-122"/>
              </a:rPr>
              <a:t>):</a:t>
            </a:r>
            <a:r>
              <a:rPr lang="zh-CN" altLang="en-US" sz="2800" b="1" dirty="0">
                <a:ea typeface="黑体" panose="02010609060101010101" pitchFamily="49" charset="-122"/>
              </a:rPr>
              <a:t>拥塞控制的关键参数，它描述源端在拥塞控制情况下，一次最多能发送的数据量。 </a:t>
            </a:r>
            <a:endParaRPr lang="zh-CN" altLang="en-US" sz="2800" b="1" dirty="0">
              <a:ea typeface="黑体" panose="02010609060101010101" pitchFamily="49" charset="-122"/>
            </a:endParaRPr>
          </a:p>
          <a:p>
            <a:pPr eaLnBrk="1" hangingPunct="1">
              <a:lnSpc>
                <a:spcPct val="110000"/>
              </a:lnSpc>
              <a:spcAft>
                <a:spcPct val="20000"/>
              </a:spcAft>
              <a:buNone/>
            </a:pPr>
            <a:r>
              <a:rPr lang="en-US" altLang="zh-CN" sz="2800" b="1" dirty="0">
                <a:ea typeface="黑体" panose="02010609060101010101" pitchFamily="49" charset="-122"/>
              </a:rPr>
              <a:t>(2) </a:t>
            </a:r>
            <a:r>
              <a:rPr lang="zh-CN" altLang="en-US" sz="2800" b="1" dirty="0">
                <a:solidFill>
                  <a:srgbClr val="FF3300"/>
                </a:solidFill>
                <a:ea typeface="黑体" panose="02010609060101010101" pitchFamily="49" charset="-122"/>
              </a:rPr>
              <a:t>接收端窗口</a:t>
            </a:r>
            <a:r>
              <a:rPr lang="en-US" altLang="zh-CN" sz="2800" b="1" dirty="0">
                <a:solidFill>
                  <a:srgbClr val="FF3300"/>
                </a:solidFill>
                <a:ea typeface="黑体" panose="02010609060101010101" pitchFamily="49" charset="-122"/>
              </a:rPr>
              <a:t>(rwnd),</a:t>
            </a:r>
            <a:r>
              <a:rPr lang="en-US" altLang="zh-CN" sz="2800" b="1" dirty="0">
                <a:ea typeface="黑体" panose="02010609060101010101" pitchFamily="49" charset="-122"/>
              </a:rPr>
              <a:t> </a:t>
            </a:r>
            <a:r>
              <a:rPr lang="zh-CN" altLang="en-US" sz="2800" b="1" dirty="0">
                <a:ea typeface="黑体" panose="02010609060101010101" pitchFamily="49" charset="-122"/>
              </a:rPr>
              <a:t>或称为通告窗口</a:t>
            </a:r>
            <a:r>
              <a:rPr lang="en-US" altLang="zh-CN" sz="2800" b="1" dirty="0">
                <a:ea typeface="黑体" panose="02010609060101010101" pitchFamily="49" charset="-122"/>
              </a:rPr>
              <a:t>(aWin): </a:t>
            </a:r>
            <a:r>
              <a:rPr lang="zh-CN" altLang="en-US" sz="2800" b="1" dirty="0">
                <a:ea typeface="黑体" panose="02010609060101010101" pitchFamily="49" charset="-122"/>
              </a:rPr>
              <a:t>接收端给源端预设的发送窗口大小，它只在</a:t>
            </a:r>
            <a:r>
              <a:rPr lang="en-US" altLang="zh-CN" sz="2800" b="1" dirty="0">
                <a:ea typeface="黑体" panose="02010609060101010101" pitchFamily="49" charset="-122"/>
              </a:rPr>
              <a:t>TCP</a:t>
            </a:r>
            <a:r>
              <a:rPr lang="zh-CN" altLang="en-US" sz="2800" b="1" dirty="0">
                <a:ea typeface="黑体" panose="02010609060101010101" pitchFamily="49" charset="-122"/>
              </a:rPr>
              <a:t>连接建立的初始阶段发挥作用。 </a:t>
            </a:r>
            <a:endParaRPr lang="zh-CN" altLang="en-US" sz="2800" b="1" dirty="0">
              <a:ea typeface="黑体" panose="02010609060101010101" pitchFamily="49" charset="-122"/>
            </a:endParaRPr>
          </a:p>
          <a:p>
            <a:pPr eaLnBrk="1" hangingPunct="1">
              <a:lnSpc>
                <a:spcPct val="110000"/>
              </a:lnSpc>
              <a:spcAft>
                <a:spcPct val="20000"/>
              </a:spcAft>
              <a:buNone/>
            </a:pPr>
            <a:r>
              <a:rPr lang="en-US" altLang="zh-CN" sz="2800" b="1" dirty="0">
                <a:ea typeface="黑体" panose="02010609060101010101" pitchFamily="49" charset="-122"/>
              </a:rPr>
              <a:t>(3) </a:t>
            </a:r>
            <a:r>
              <a:rPr lang="zh-CN" altLang="en-US" sz="2800" b="1" dirty="0">
                <a:solidFill>
                  <a:srgbClr val="FF3300"/>
                </a:solidFill>
                <a:ea typeface="黑体" panose="02010609060101010101" pitchFamily="49" charset="-122"/>
              </a:rPr>
              <a:t>发送窗口</a:t>
            </a:r>
            <a:r>
              <a:rPr lang="en-US" altLang="zh-CN" sz="2800" b="1" dirty="0">
                <a:solidFill>
                  <a:srgbClr val="FF3300"/>
                </a:solidFill>
                <a:ea typeface="黑体" panose="02010609060101010101" pitchFamily="49" charset="-122"/>
              </a:rPr>
              <a:t>(win):</a:t>
            </a:r>
            <a:r>
              <a:rPr lang="zh-CN" altLang="en-US" sz="2800" b="1" dirty="0">
                <a:ea typeface="黑体" panose="02010609060101010101" pitchFamily="49" charset="-122"/>
              </a:rPr>
              <a:t>源端每次实际发送数据的窗口大小。 </a:t>
            </a:r>
            <a:endParaRPr lang="zh-CN" altLang="en-US" sz="2800" b="1" dirty="0">
              <a:ea typeface="黑体" panose="02010609060101010101" pitchFamily="49" charset="-122"/>
            </a:endParaRPr>
          </a:p>
        </p:txBody>
      </p:sp>
      <p:sp>
        <p:nvSpPr>
          <p:cNvPr id="130054" name="Rectangle 3"/>
          <p:cNvSpPr>
            <a:spLocks noGrp="1"/>
          </p:cNvSpPr>
          <p:nvPr>
            <p:ph type="title"/>
          </p:nvPr>
        </p:nvSpPr>
        <p:spPr>
          <a:solidFill>
            <a:schemeClr val="hlink">
              <a:alpha val="100000"/>
            </a:schemeClr>
          </a:solidFill>
        </p:spPr>
        <p:txBody>
          <a:bodyPr vert="horz" wrap="square" lIns="91440" tIns="45720" rIns="91440" bIns="45720" anchor="ctr" anchorCtr="0"/>
          <a:p>
            <a:pPr eaLnBrk="1" hangingPunct="1"/>
            <a:r>
              <a:rPr lang="en-US" altLang="zh-CN" sz="4000" b="1" dirty="0">
                <a:solidFill>
                  <a:schemeClr val="tx1"/>
                </a:solidFill>
                <a:ea typeface="宋体" panose="02010600030101010101" pitchFamily="2" charset="-122"/>
              </a:rPr>
              <a:t>TCP Congestion Control </a:t>
            </a:r>
            <a:r>
              <a:rPr lang="zh-CN" altLang="en-US" sz="4000" b="1" dirty="0">
                <a:solidFill>
                  <a:schemeClr val="tx1"/>
                </a:solidFill>
                <a:ea typeface="黑体" panose="02010609060101010101" pitchFamily="49" charset="-122"/>
              </a:rPr>
              <a:t>拥塞控制</a:t>
            </a:r>
            <a:endParaRPr lang="en-US" altLang="zh-CN" sz="4000" b="1" dirty="0">
              <a:solidFill>
                <a:schemeClr val="tx1"/>
              </a:solidFill>
              <a:ea typeface="黑体" panose="02010609060101010101" pitchFamily="49" charset="-122"/>
            </a:endParaRPr>
          </a:p>
        </p:txBody>
      </p:sp>
      <p:sp>
        <p:nvSpPr>
          <p:cNvPr id="130055" name="Text Box 4"/>
          <p:cNvSpPr txBox="1"/>
          <p:nvPr/>
        </p:nvSpPr>
        <p:spPr>
          <a:xfrm>
            <a:off x="133350" y="1212850"/>
            <a:ext cx="8799513" cy="1117600"/>
          </a:xfrm>
          <a:prstGeom prst="rect">
            <a:avLst/>
          </a:prstGeom>
          <a:noFill/>
          <a:ln w="9525">
            <a:noFill/>
          </a:ln>
        </p:spPr>
        <p:txBody>
          <a:bodyPr>
            <a:spAutoFit/>
          </a:bodyPr>
          <a:p>
            <a:pPr eaLnBrk="1" hangingPunct="1">
              <a:lnSpc>
                <a:spcPct val="120000"/>
              </a:lnSpc>
              <a:spcBef>
                <a:spcPct val="20000"/>
              </a:spcBef>
              <a:spcAft>
                <a:spcPct val="20000"/>
              </a:spcAft>
              <a:buClr>
                <a:schemeClr val="accent2"/>
              </a:buClr>
            </a:pPr>
            <a:r>
              <a:rPr lang="en-US" altLang="zh-CN" dirty="0">
                <a:latin typeface="Times New Roman" panose="02020603050405020304" pitchFamily="18" charset="0"/>
                <a:ea typeface="黑体" panose="02010609060101010101" pitchFamily="49" charset="-122"/>
              </a:rPr>
              <a:t>TCP</a:t>
            </a:r>
            <a:r>
              <a:rPr lang="zh-CN" altLang="en-US" dirty="0">
                <a:latin typeface="Times New Roman" panose="02020603050405020304" pitchFamily="18" charset="0"/>
                <a:ea typeface="黑体" panose="02010609060101010101" pitchFamily="49" charset="-122"/>
              </a:rPr>
              <a:t>拥塞控制是通过调节一些重要参数的改变而实现的。</a:t>
            </a:r>
            <a:r>
              <a:rPr lang="en-US" altLang="zh-CN" dirty="0">
                <a:latin typeface="Times New Roman" panose="02020603050405020304" pitchFamily="18" charset="0"/>
                <a:ea typeface="黑体" panose="02010609060101010101" pitchFamily="49" charset="-122"/>
              </a:rPr>
              <a:t>TCP</a:t>
            </a:r>
            <a:r>
              <a:rPr lang="zh-CN" altLang="en-US" dirty="0">
                <a:latin typeface="Times New Roman" panose="02020603050405020304" pitchFamily="18" charset="0"/>
                <a:ea typeface="黑体" panose="02010609060101010101" pitchFamily="49" charset="-122"/>
              </a:rPr>
              <a:t>用于拥塞控制的参数主要有： </a:t>
            </a:r>
            <a:endParaRPr lang="zh-CN" altLang="en-US" b="0" dirty="0">
              <a:latin typeface="Times New Roman" panose="02020603050405020304" pitchFamily="18" charset="0"/>
              <a:ea typeface="黑体" panose="02010609060101010101" pitchFamily="49" charset="-122"/>
            </a:endParaRPr>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日期占位符 3"/>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1CE4515C-83B6-4FEE-B7C2-11728E51DC8E}" type="datetime4">
              <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6" name="页脚占位符 4"/>
          <p:cNvSpPr txBox="1">
            <a:spLocks noGrp="1"/>
          </p:cNvSpPr>
          <p:nvPr>
            <p:ph type="ftr" sz="quarter" idx="11"/>
          </p:nvPr>
        </p:nvSpPr>
        <p:spPr bwMode="auto"/>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The Transport Layer</a:t>
            </a: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131076" name="灯片编号占位符 5"/>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20204" pitchFamily="34" charset="0"/>
                <a:ea typeface="+mn-ea"/>
                <a:cs typeface="+mn-cs"/>
              </a:defRPr>
            </a:lvl5pPr>
          </a:lstStyle>
          <a:p>
            <a:pPr lvl="0" algn="r" eaLnBrk="1" hangingPunct="1"/>
            <a:fld id="{9A0DB2DC-4C9A-4742-B13C-FB6460FD3503}" type="slidenum">
              <a:rPr lang="zh-CN" altLang="en-US" sz="1400" b="0" dirty="0">
                <a:latin typeface="Times New Roman" panose="02020603050405020304" pitchFamily="18" charset="0"/>
                <a:ea typeface="宋体" panose="02010600030101010101" pitchFamily="2" charset="-122"/>
              </a:rPr>
            </a:fld>
            <a:endParaRPr lang="zh-CN" altLang="en-US" sz="1400" b="0" dirty="0">
              <a:latin typeface="Times New Roman" panose="02020603050405020304" pitchFamily="18" charset="0"/>
              <a:ea typeface="宋体" panose="02010600030101010101" pitchFamily="2" charset="-122"/>
            </a:endParaRPr>
          </a:p>
        </p:txBody>
      </p:sp>
      <p:sp>
        <p:nvSpPr>
          <p:cNvPr id="131077" name="Rectangle 2"/>
          <p:cNvSpPr>
            <a:spLocks noGrp="1"/>
          </p:cNvSpPr>
          <p:nvPr>
            <p:ph idx="1"/>
          </p:nvPr>
        </p:nvSpPr>
        <p:spPr>
          <a:xfrm>
            <a:off x="282575" y="2244725"/>
            <a:ext cx="8404225" cy="4322763"/>
          </a:xfrm>
        </p:spPr>
        <p:txBody>
          <a:bodyPr vert="horz" wrap="square" lIns="91440" tIns="45720" rIns="91440" bIns="45720" anchor="t" anchorCtr="0"/>
          <a:p>
            <a:pPr eaLnBrk="1" hangingPunct="1">
              <a:lnSpc>
                <a:spcPct val="110000"/>
              </a:lnSpc>
              <a:spcAft>
                <a:spcPct val="20000"/>
              </a:spcAft>
              <a:buNone/>
            </a:pPr>
            <a:r>
              <a:rPr lang="en-US" altLang="zh-CN" sz="2800" b="1" dirty="0">
                <a:ea typeface="黑体" panose="02010609060101010101" pitchFamily="49" charset="-122"/>
              </a:rPr>
              <a:t>(4) </a:t>
            </a:r>
            <a:r>
              <a:rPr lang="zh-CN" altLang="en-US" sz="2800" b="1" dirty="0">
                <a:solidFill>
                  <a:srgbClr val="FF3300"/>
                </a:solidFill>
                <a:ea typeface="黑体" panose="02010609060101010101" pitchFamily="49" charset="-122"/>
              </a:rPr>
              <a:t>慢启动阈值</a:t>
            </a:r>
            <a:r>
              <a:rPr lang="en-US" altLang="zh-CN" sz="2800" b="1" dirty="0">
                <a:solidFill>
                  <a:srgbClr val="FF3300"/>
                </a:solidFill>
                <a:ea typeface="黑体" panose="02010609060101010101" pitchFamily="49" charset="-122"/>
              </a:rPr>
              <a:t>(ssthresh)</a:t>
            </a:r>
            <a:r>
              <a:rPr lang="en-US" altLang="zh-CN" sz="2800" b="1" dirty="0">
                <a:ea typeface="黑体" panose="02010609060101010101" pitchFamily="49" charset="-122"/>
              </a:rPr>
              <a:t>:</a:t>
            </a:r>
            <a:r>
              <a:rPr lang="zh-CN" altLang="en-US" sz="2800" b="1" dirty="0">
                <a:ea typeface="黑体" panose="02010609060101010101" pitchFamily="49" charset="-122"/>
              </a:rPr>
              <a:t>拥塞控制中慢启动阶段和拥塞避免阶段的分界点。初始值通常设为</a:t>
            </a:r>
            <a:r>
              <a:rPr lang="en-US" altLang="zh-CN" sz="2800" b="1" dirty="0">
                <a:ea typeface="黑体" panose="02010609060101010101" pitchFamily="49" charset="-122"/>
              </a:rPr>
              <a:t>65535 bytes</a:t>
            </a:r>
            <a:r>
              <a:rPr lang="zh-CN" altLang="en-US" sz="2800" b="1" dirty="0">
                <a:ea typeface="黑体" panose="02010609060101010101" pitchFamily="49" charset="-122"/>
              </a:rPr>
              <a:t>。 </a:t>
            </a:r>
            <a:endParaRPr lang="zh-CN" altLang="en-US" sz="2800" b="1" dirty="0">
              <a:ea typeface="黑体" panose="02010609060101010101" pitchFamily="49" charset="-122"/>
            </a:endParaRPr>
          </a:p>
          <a:p>
            <a:pPr eaLnBrk="1" hangingPunct="1">
              <a:lnSpc>
                <a:spcPct val="110000"/>
              </a:lnSpc>
              <a:spcAft>
                <a:spcPct val="20000"/>
              </a:spcAft>
              <a:buNone/>
            </a:pPr>
            <a:r>
              <a:rPr lang="en-US" altLang="zh-CN" sz="2800" b="1" dirty="0">
                <a:ea typeface="黑体" panose="02010609060101010101" pitchFamily="49" charset="-122"/>
              </a:rPr>
              <a:t>(5) </a:t>
            </a:r>
            <a:r>
              <a:rPr lang="zh-CN" altLang="en-US" sz="2800" b="1" dirty="0">
                <a:solidFill>
                  <a:srgbClr val="FF3300"/>
                </a:solidFill>
                <a:ea typeface="黑体" panose="02010609060101010101" pitchFamily="49" charset="-122"/>
              </a:rPr>
              <a:t>回路响应时间</a:t>
            </a:r>
            <a:r>
              <a:rPr lang="en-US" altLang="zh-CN" sz="2800" b="1" dirty="0">
                <a:solidFill>
                  <a:srgbClr val="FF3300"/>
                </a:solidFill>
                <a:ea typeface="黑体" panose="02010609060101010101" pitchFamily="49" charset="-122"/>
              </a:rPr>
              <a:t>(RTT):</a:t>
            </a:r>
            <a:r>
              <a:rPr lang="zh-CN" altLang="en-US" sz="2800" b="1" dirty="0">
                <a:ea typeface="黑体" panose="02010609060101010101" pitchFamily="49" charset="-122"/>
              </a:rPr>
              <a:t>一个</a:t>
            </a:r>
            <a:r>
              <a:rPr lang="en-US" altLang="zh-CN" sz="2800" b="1" dirty="0">
                <a:ea typeface="黑体" panose="02010609060101010101" pitchFamily="49" charset="-122"/>
              </a:rPr>
              <a:t>TCP</a:t>
            </a:r>
            <a:r>
              <a:rPr lang="zh-CN" altLang="en-US" sz="2800" b="1" dirty="0">
                <a:ea typeface="黑体" panose="02010609060101010101" pitchFamily="49" charset="-122"/>
              </a:rPr>
              <a:t>报文从源端发送到接收端，源端收到接收端确认的时间间隔。 </a:t>
            </a:r>
            <a:endParaRPr lang="zh-CN" altLang="en-US" sz="2800" b="1" dirty="0">
              <a:ea typeface="黑体" panose="02010609060101010101" pitchFamily="49" charset="-122"/>
            </a:endParaRPr>
          </a:p>
          <a:p>
            <a:pPr eaLnBrk="1" hangingPunct="1">
              <a:lnSpc>
                <a:spcPct val="110000"/>
              </a:lnSpc>
              <a:spcAft>
                <a:spcPct val="20000"/>
              </a:spcAft>
              <a:buNone/>
            </a:pPr>
            <a:r>
              <a:rPr lang="en-US" altLang="zh-CN" sz="2800" b="1" dirty="0">
                <a:ea typeface="黑体" panose="02010609060101010101" pitchFamily="49" charset="-122"/>
              </a:rPr>
              <a:t>(6) </a:t>
            </a:r>
            <a:r>
              <a:rPr lang="zh-CN" altLang="en-US" sz="2800" b="1" dirty="0">
                <a:solidFill>
                  <a:srgbClr val="FF3300"/>
                </a:solidFill>
                <a:ea typeface="黑体" panose="02010609060101010101" pitchFamily="49" charset="-122"/>
              </a:rPr>
              <a:t>超时重传计数器</a:t>
            </a:r>
            <a:r>
              <a:rPr lang="en-US" altLang="zh-CN" sz="2800" b="1" dirty="0">
                <a:solidFill>
                  <a:srgbClr val="FF3300"/>
                </a:solidFill>
                <a:ea typeface="黑体" panose="02010609060101010101" pitchFamily="49" charset="-122"/>
              </a:rPr>
              <a:t>(RTO)</a:t>
            </a:r>
            <a:r>
              <a:rPr lang="en-US" altLang="zh-CN" sz="2800" b="1" dirty="0">
                <a:ea typeface="黑体" panose="02010609060101010101" pitchFamily="49" charset="-122"/>
              </a:rPr>
              <a:t>:</a:t>
            </a:r>
            <a:r>
              <a:rPr lang="zh-CN" altLang="en-US" sz="2800" b="1" dirty="0">
                <a:ea typeface="黑体" panose="02010609060101010101" pitchFamily="49" charset="-122"/>
              </a:rPr>
              <a:t>描述报文从发送到失效的时间间隔，是判断报文丢失与否，及网络是否拥塞的重要参数。通常设为</a:t>
            </a:r>
            <a:r>
              <a:rPr lang="en-US" altLang="zh-CN" sz="2800" b="1" dirty="0">
                <a:ea typeface="黑体" panose="02010609060101010101" pitchFamily="49" charset="-122"/>
              </a:rPr>
              <a:t>2RTT</a:t>
            </a:r>
            <a:r>
              <a:rPr lang="zh-CN" altLang="en-US" sz="2800" b="1" dirty="0">
                <a:ea typeface="黑体" panose="02010609060101010101" pitchFamily="49" charset="-122"/>
              </a:rPr>
              <a:t>或</a:t>
            </a:r>
            <a:r>
              <a:rPr lang="en-US" altLang="zh-CN" sz="2800" b="1" dirty="0">
                <a:ea typeface="黑体" panose="02010609060101010101" pitchFamily="49" charset="-122"/>
              </a:rPr>
              <a:t>5RTT</a:t>
            </a:r>
            <a:r>
              <a:rPr lang="zh-CN" altLang="en-US" sz="2800" b="1" dirty="0">
                <a:ea typeface="黑体" panose="02010609060101010101" pitchFamily="49" charset="-122"/>
              </a:rPr>
              <a:t>。 </a:t>
            </a:r>
            <a:endParaRPr lang="zh-CN" altLang="en-US" sz="2800" b="1" dirty="0">
              <a:ea typeface="黑体" panose="02010609060101010101" pitchFamily="49" charset="-122"/>
            </a:endParaRPr>
          </a:p>
        </p:txBody>
      </p:sp>
      <p:sp>
        <p:nvSpPr>
          <p:cNvPr id="131078" name="Rectangle 3"/>
          <p:cNvSpPr>
            <a:spLocks noGrp="1"/>
          </p:cNvSpPr>
          <p:nvPr>
            <p:ph type="title"/>
          </p:nvPr>
        </p:nvSpPr>
        <p:spPr>
          <a:solidFill>
            <a:schemeClr val="hlink">
              <a:alpha val="100000"/>
            </a:schemeClr>
          </a:solidFill>
        </p:spPr>
        <p:txBody>
          <a:bodyPr vert="horz" wrap="square" lIns="91440" tIns="45720" rIns="91440" bIns="45720" anchor="ctr" anchorCtr="0"/>
          <a:p>
            <a:pPr eaLnBrk="1" hangingPunct="1"/>
            <a:r>
              <a:rPr lang="en-US" altLang="zh-CN" sz="4000" b="1" dirty="0">
                <a:solidFill>
                  <a:schemeClr val="tx1"/>
                </a:solidFill>
                <a:ea typeface="宋体" panose="02010600030101010101" pitchFamily="2" charset="-122"/>
              </a:rPr>
              <a:t>TCP Congestion Control </a:t>
            </a:r>
            <a:r>
              <a:rPr lang="zh-CN" altLang="en-US" sz="4000" b="1" dirty="0">
                <a:solidFill>
                  <a:schemeClr val="tx1"/>
                </a:solidFill>
                <a:ea typeface="黑体" panose="02010609060101010101" pitchFamily="49" charset="-122"/>
              </a:rPr>
              <a:t>拥塞控制</a:t>
            </a:r>
            <a:endParaRPr lang="en-US" altLang="zh-CN" sz="4000" b="1" dirty="0">
              <a:solidFill>
                <a:schemeClr val="tx1"/>
              </a:solidFill>
              <a:ea typeface="黑体" panose="02010609060101010101" pitchFamily="49" charset="-122"/>
            </a:endParaRPr>
          </a:p>
        </p:txBody>
      </p:sp>
      <p:sp>
        <p:nvSpPr>
          <p:cNvPr id="131079" name="Text Box 4"/>
          <p:cNvSpPr txBox="1"/>
          <p:nvPr/>
        </p:nvSpPr>
        <p:spPr>
          <a:xfrm>
            <a:off x="133350" y="1212850"/>
            <a:ext cx="8799513" cy="1031875"/>
          </a:xfrm>
          <a:prstGeom prst="rect">
            <a:avLst/>
          </a:prstGeom>
          <a:noFill/>
          <a:ln w="9525">
            <a:noFill/>
          </a:ln>
        </p:spPr>
        <p:txBody>
          <a:bodyPr>
            <a:spAutoFit/>
          </a:bodyPr>
          <a:p>
            <a:pPr eaLnBrk="1" hangingPunct="1">
              <a:lnSpc>
                <a:spcPct val="110000"/>
              </a:lnSpc>
              <a:spcBef>
                <a:spcPct val="20000"/>
              </a:spcBef>
              <a:spcAft>
                <a:spcPct val="20000"/>
              </a:spcAft>
              <a:buClr>
                <a:schemeClr val="accent2"/>
              </a:buClr>
            </a:pPr>
            <a:r>
              <a:rPr lang="en-US" altLang="zh-CN" dirty="0">
                <a:latin typeface="Times New Roman" panose="02020603050405020304" pitchFamily="18" charset="0"/>
                <a:ea typeface="黑体" panose="02010609060101010101" pitchFamily="49" charset="-122"/>
              </a:rPr>
              <a:t>TCP</a:t>
            </a:r>
            <a:r>
              <a:rPr lang="zh-CN" altLang="en-US" dirty="0">
                <a:latin typeface="Times New Roman" panose="02020603050405020304" pitchFamily="18" charset="0"/>
                <a:ea typeface="黑体" panose="02010609060101010101" pitchFamily="49" charset="-122"/>
              </a:rPr>
              <a:t>拥塞控制是通过控制一些重要参数的改变而实现的。</a:t>
            </a:r>
            <a:r>
              <a:rPr lang="en-US" altLang="zh-CN" dirty="0">
                <a:latin typeface="Times New Roman" panose="02020603050405020304" pitchFamily="18" charset="0"/>
                <a:ea typeface="黑体" panose="02010609060101010101" pitchFamily="49" charset="-122"/>
              </a:rPr>
              <a:t>TCP</a:t>
            </a:r>
            <a:r>
              <a:rPr lang="zh-CN" altLang="en-US" dirty="0">
                <a:latin typeface="Times New Roman" panose="02020603050405020304" pitchFamily="18" charset="0"/>
                <a:ea typeface="黑体" panose="02010609060101010101" pitchFamily="49" charset="-122"/>
              </a:rPr>
              <a:t>用于拥塞控制的参数主要有： </a:t>
            </a:r>
            <a:endParaRPr lang="zh-CN" altLang="en-US" b="0" dirty="0">
              <a:latin typeface="Times New Roman" panose="02020603050405020304" pitchFamily="18" charset="0"/>
              <a:ea typeface="黑体" panose="02010609060101010101" pitchFamily="49" charset="-122"/>
            </a:endParaRPr>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日期占位符 3"/>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E900EA38-6A16-4894-94B8-F793FF19204F}" type="datetime4">
              <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6" name="页脚占位符 4"/>
          <p:cNvSpPr txBox="1">
            <a:spLocks noGrp="1"/>
          </p:cNvSpPr>
          <p:nvPr>
            <p:ph type="ftr" sz="quarter" idx="11"/>
          </p:nvPr>
        </p:nvSpPr>
        <p:spPr bwMode="auto"/>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The Transport Layer</a:t>
            </a: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132100" name="灯片编号占位符 5"/>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20204" pitchFamily="34" charset="0"/>
                <a:ea typeface="+mn-ea"/>
                <a:cs typeface="+mn-cs"/>
              </a:defRPr>
            </a:lvl5pPr>
          </a:lstStyle>
          <a:p>
            <a:pPr lvl="0" algn="r" eaLnBrk="1" hangingPunct="1"/>
            <a:fld id="{9A0DB2DC-4C9A-4742-B13C-FB6460FD3503}" type="slidenum">
              <a:rPr lang="zh-CN" altLang="en-US" sz="1400" b="0" dirty="0">
                <a:latin typeface="Times New Roman" panose="02020603050405020304" pitchFamily="18" charset="0"/>
                <a:ea typeface="宋体" panose="02010600030101010101" pitchFamily="2" charset="-122"/>
              </a:rPr>
            </a:fld>
            <a:endParaRPr lang="zh-CN" altLang="en-US" sz="1400" b="0" dirty="0">
              <a:latin typeface="Times New Roman" panose="02020603050405020304" pitchFamily="18" charset="0"/>
              <a:ea typeface="宋体" panose="02010600030101010101" pitchFamily="2" charset="-122"/>
            </a:endParaRPr>
          </a:p>
        </p:txBody>
      </p:sp>
      <p:sp>
        <p:nvSpPr>
          <p:cNvPr id="132101" name="Rectangle 2"/>
          <p:cNvSpPr>
            <a:spLocks noGrp="1"/>
          </p:cNvSpPr>
          <p:nvPr>
            <p:ph idx="1"/>
          </p:nvPr>
        </p:nvSpPr>
        <p:spPr>
          <a:xfrm>
            <a:off x="282575" y="2244725"/>
            <a:ext cx="8404225" cy="3832225"/>
          </a:xfrm>
        </p:spPr>
        <p:txBody>
          <a:bodyPr vert="horz" wrap="square" lIns="91440" tIns="45720" rIns="91440" bIns="45720" anchor="t" anchorCtr="0"/>
          <a:p>
            <a:pPr eaLnBrk="1" hangingPunct="1">
              <a:lnSpc>
                <a:spcPct val="110000"/>
              </a:lnSpc>
              <a:spcAft>
                <a:spcPct val="20000"/>
              </a:spcAft>
              <a:buNone/>
            </a:pPr>
            <a:r>
              <a:rPr lang="en-US" altLang="zh-CN" sz="2800" b="1" dirty="0">
                <a:ea typeface="黑体" panose="02010609060101010101" pitchFamily="49" charset="-122"/>
              </a:rPr>
              <a:t>(7) </a:t>
            </a:r>
            <a:r>
              <a:rPr lang="zh-CN" altLang="en-US" sz="2800" b="1" dirty="0">
                <a:solidFill>
                  <a:srgbClr val="FF3300"/>
                </a:solidFill>
                <a:ea typeface="黑体" panose="02010609060101010101" pitchFamily="49" charset="-122"/>
              </a:rPr>
              <a:t>快速重传阈值</a:t>
            </a:r>
            <a:r>
              <a:rPr lang="en-US" altLang="zh-CN" sz="2800" b="1" dirty="0">
                <a:solidFill>
                  <a:srgbClr val="FF3300"/>
                </a:solidFill>
                <a:ea typeface="黑体" panose="02010609060101010101" pitchFamily="49" charset="-122"/>
              </a:rPr>
              <a:t>(tcprexmtthresh):</a:t>
            </a:r>
            <a:r>
              <a:rPr lang="zh-CN" altLang="en-US" sz="2800" b="1" dirty="0">
                <a:ea typeface="黑体" panose="02010609060101010101" pitchFamily="49" charset="-122"/>
              </a:rPr>
              <a:t>能触发快速重传的源端收到重复确认包</a:t>
            </a:r>
            <a:r>
              <a:rPr lang="en-US" altLang="zh-CN" sz="2800" b="1" dirty="0">
                <a:ea typeface="黑体" panose="02010609060101010101" pitchFamily="49" charset="-122"/>
              </a:rPr>
              <a:t>ACK</a:t>
            </a:r>
            <a:r>
              <a:rPr lang="zh-CN" altLang="en-US" sz="2800" b="1" dirty="0">
                <a:ea typeface="黑体" panose="02010609060101010101" pitchFamily="49" charset="-122"/>
              </a:rPr>
              <a:t>的个数。当此个数超过</a:t>
            </a:r>
            <a:r>
              <a:rPr lang="en-US" altLang="zh-CN" sz="2800" b="1" dirty="0">
                <a:ea typeface="黑体" panose="02010609060101010101" pitchFamily="49" charset="-122"/>
              </a:rPr>
              <a:t>tcprexmtthresh</a:t>
            </a:r>
            <a:r>
              <a:rPr lang="zh-CN" altLang="en-US" sz="2800" b="1" dirty="0">
                <a:ea typeface="黑体" panose="02010609060101010101" pitchFamily="49" charset="-122"/>
              </a:rPr>
              <a:t>时，网络就进入快速重传阶段。</a:t>
            </a:r>
            <a:r>
              <a:rPr lang="en-US" altLang="zh-CN" sz="2800" b="1" dirty="0">
                <a:ea typeface="黑体" panose="02010609060101010101" pitchFamily="49" charset="-122"/>
              </a:rPr>
              <a:t>tcprexmtthresh</a:t>
            </a:r>
            <a:r>
              <a:rPr lang="zh-CN" altLang="en-US" sz="2800" b="1" dirty="0">
                <a:ea typeface="黑体" panose="02010609060101010101" pitchFamily="49" charset="-122"/>
              </a:rPr>
              <a:t>缺省值为</a:t>
            </a:r>
            <a:r>
              <a:rPr lang="en-US" altLang="zh-CN" sz="2800" b="1" dirty="0">
                <a:ea typeface="黑体" panose="02010609060101010101" pitchFamily="49" charset="-122"/>
              </a:rPr>
              <a:t>3</a:t>
            </a:r>
            <a:r>
              <a:rPr lang="zh-CN" altLang="en-US" sz="2800" b="1" dirty="0">
                <a:ea typeface="黑体" panose="02010609060101010101" pitchFamily="49" charset="-122"/>
              </a:rPr>
              <a:t>。 </a:t>
            </a:r>
            <a:endParaRPr lang="zh-CN" altLang="en-US" sz="2800" b="1" dirty="0">
              <a:ea typeface="黑体" panose="02010609060101010101" pitchFamily="49" charset="-122"/>
            </a:endParaRPr>
          </a:p>
        </p:txBody>
      </p:sp>
      <p:sp>
        <p:nvSpPr>
          <p:cNvPr id="132102" name="Rectangle 3"/>
          <p:cNvSpPr>
            <a:spLocks noGrp="1"/>
          </p:cNvSpPr>
          <p:nvPr>
            <p:ph type="title"/>
          </p:nvPr>
        </p:nvSpPr>
        <p:spPr>
          <a:solidFill>
            <a:schemeClr val="hlink">
              <a:alpha val="100000"/>
            </a:schemeClr>
          </a:solidFill>
        </p:spPr>
        <p:txBody>
          <a:bodyPr vert="horz" wrap="square" lIns="91440" tIns="45720" rIns="91440" bIns="45720" anchor="ctr" anchorCtr="0"/>
          <a:p>
            <a:pPr eaLnBrk="1" hangingPunct="1"/>
            <a:r>
              <a:rPr lang="en-US" altLang="zh-CN" sz="4000" b="1" dirty="0">
                <a:solidFill>
                  <a:schemeClr val="tx1"/>
                </a:solidFill>
                <a:ea typeface="宋体" panose="02010600030101010101" pitchFamily="2" charset="-122"/>
              </a:rPr>
              <a:t>TCP Congestion Control </a:t>
            </a:r>
            <a:r>
              <a:rPr lang="zh-CN" altLang="en-US" sz="4000" b="1" dirty="0">
                <a:solidFill>
                  <a:schemeClr val="tx1"/>
                </a:solidFill>
                <a:ea typeface="黑体" panose="02010609060101010101" pitchFamily="49" charset="-122"/>
              </a:rPr>
              <a:t>拥塞控制</a:t>
            </a:r>
            <a:endParaRPr lang="en-US" altLang="zh-CN" sz="4000" b="1" dirty="0">
              <a:solidFill>
                <a:schemeClr val="tx1"/>
              </a:solidFill>
              <a:ea typeface="黑体" panose="02010609060101010101" pitchFamily="49" charset="-122"/>
            </a:endParaRPr>
          </a:p>
        </p:txBody>
      </p:sp>
      <p:sp>
        <p:nvSpPr>
          <p:cNvPr id="132103" name="Text Box 4"/>
          <p:cNvSpPr txBox="1"/>
          <p:nvPr/>
        </p:nvSpPr>
        <p:spPr>
          <a:xfrm>
            <a:off x="133350" y="1212850"/>
            <a:ext cx="8799513" cy="1031875"/>
          </a:xfrm>
          <a:prstGeom prst="rect">
            <a:avLst/>
          </a:prstGeom>
          <a:noFill/>
          <a:ln w="9525">
            <a:noFill/>
          </a:ln>
        </p:spPr>
        <p:txBody>
          <a:bodyPr>
            <a:spAutoFit/>
          </a:bodyPr>
          <a:p>
            <a:pPr eaLnBrk="1" hangingPunct="1">
              <a:lnSpc>
                <a:spcPct val="110000"/>
              </a:lnSpc>
              <a:spcBef>
                <a:spcPct val="20000"/>
              </a:spcBef>
              <a:spcAft>
                <a:spcPct val="20000"/>
              </a:spcAft>
              <a:buClr>
                <a:schemeClr val="accent2"/>
              </a:buClr>
            </a:pPr>
            <a:r>
              <a:rPr lang="en-US" altLang="zh-CN" dirty="0">
                <a:latin typeface="Times New Roman" panose="02020603050405020304" pitchFamily="18" charset="0"/>
                <a:ea typeface="黑体" panose="02010609060101010101" pitchFamily="49" charset="-122"/>
              </a:rPr>
              <a:t>TCP</a:t>
            </a:r>
            <a:r>
              <a:rPr lang="zh-CN" altLang="en-US" dirty="0">
                <a:latin typeface="Times New Roman" panose="02020603050405020304" pitchFamily="18" charset="0"/>
                <a:ea typeface="黑体" panose="02010609060101010101" pitchFamily="49" charset="-122"/>
              </a:rPr>
              <a:t>拥塞控制是通过控制一些重要参数的改变而实现的。</a:t>
            </a:r>
            <a:r>
              <a:rPr lang="en-US" altLang="zh-CN" dirty="0">
                <a:latin typeface="Times New Roman" panose="02020603050405020304" pitchFamily="18" charset="0"/>
                <a:ea typeface="黑体" panose="02010609060101010101" pitchFamily="49" charset="-122"/>
              </a:rPr>
              <a:t>TCP</a:t>
            </a:r>
            <a:r>
              <a:rPr lang="zh-CN" altLang="en-US" dirty="0">
                <a:latin typeface="Times New Roman" panose="02020603050405020304" pitchFamily="18" charset="0"/>
                <a:ea typeface="黑体" panose="02010609060101010101" pitchFamily="49" charset="-122"/>
              </a:rPr>
              <a:t>用于拥塞控制的参数主要有： </a:t>
            </a:r>
            <a:endParaRPr lang="zh-CN" altLang="en-US" b="0" dirty="0">
              <a:latin typeface="Times New Roman" panose="02020603050405020304" pitchFamily="18" charset="0"/>
              <a:ea typeface="黑体" panose="02010609060101010101" pitchFamily="49" charset="-122"/>
            </a:endParaRPr>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日期占位符 3"/>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3B1153AF-DC63-47AF-B0A4-577845DCAB6B}" type="datetime4">
              <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6" name="页脚占位符 4"/>
          <p:cNvSpPr txBox="1">
            <a:spLocks noGrp="1"/>
          </p:cNvSpPr>
          <p:nvPr>
            <p:ph type="ftr" sz="quarter" idx="11"/>
          </p:nvPr>
        </p:nvSpPr>
        <p:spPr bwMode="auto"/>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The Transport Layer</a:t>
            </a: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133124" name="灯片编号占位符 5"/>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20204" pitchFamily="34" charset="0"/>
                <a:ea typeface="+mn-ea"/>
                <a:cs typeface="+mn-cs"/>
              </a:defRPr>
            </a:lvl5pPr>
          </a:lstStyle>
          <a:p>
            <a:pPr lvl="0" algn="r" eaLnBrk="1" hangingPunct="1"/>
            <a:fld id="{9A0DB2DC-4C9A-4742-B13C-FB6460FD3503}" type="slidenum">
              <a:rPr lang="zh-CN" altLang="en-US" sz="1400" b="0" dirty="0">
                <a:latin typeface="Times New Roman" panose="02020603050405020304" pitchFamily="18" charset="0"/>
                <a:ea typeface="宋体" panose="02010600030101010101" pitchFamily="2" charset="-122"/>
              </a:rPr>
            </a:fld>
            <a:endParaRPr lang="zh-CN" altLang="en-US" sz="1400" b="0" dirty="0">
              <a:latin typeface="Times New Roman" panose="02020603050405020304" pitchFamily="18" charset="0"/>
              <a:ea typeface="宋体" panose="02010600030101010101" pitchFamily="2" charset="-122"/>
            </a:endParaRPr>
          </a:p>
        </p:txBody>
      </p:sp>
      <p:sp>
        <p:nvSpPr>
          <p:cNvPr id="133125" name="Rectangle 2"/>
          <p:cNvSpPr>
            <a:spLocks noGrp="1"/>
          </p:cNvSpPr>
          <p:nvPr>
            <p:ph idx="1"/>
          </p:nvPr>
        </p:nvSpPr>
        <p:spPr>
          <a:xfrm>
            <a:off x="0" y="1323975"/>
            <a:ext cx="9144000" cy="5305425"/>
          </a:xfrm>
        </p:spPr>
        <p:txBody>
          <a:bodyPr vert="horz" wrap="square" lIns="91440" tIns="45720" rIns="91440" bIns="45720" anchor="t" anchorCtr="0"/>
          <a:p>
            <a:pPr eaLnBrk="1" hangingPunct="1">
              <a:lnSpc>
                <a:spcPct val="110000"/>
              </a:lnSpc>
              <a:spcAft>
                <a:spcPct val="10000"/>
              </a:spcAft>
              <a:buFont typeface="Wingdings" panose="05000000000000000000" pitchFamily="2" charset="2"/>
              <a:buChar char="l"/>
            </a:pPr>
            <a:r>
              <a:rPr lang="en-US" altLang="zh-CN" sz="3200" b="1" dirty="0">
                <a:ea typeface="宋体" panose="02010600030101010101" pitchFamily="2" charset="-122"/>
              </a:rPr>
              <a:t>Congestion Window (cwnd) is a variable held by the TCP source for each connection.</a:t>
            </a:r>
            <a:endParaRPr lang="en-US" altLang="zh-CN" sz="3200" b="1" dirty="0">
              <a:ea typeface="宋体" panose="02010600030101010101" pitchFamily="2" charset="-122"/>
            </a:endParaRPr>
          </a:p>
          <a:p>
            <a:pPr eaLnBrk="1" hangingPunct="1">
              <a:lnSpc>
                <a:spcPct val="110000"/>
              </a:lnSpc>
              <a:spcAft>
                <a:spcPct val="10000"/>
              </a:spcAft>
              <a:buFont typeface="Wingdings" panose="05000000000000000000" pitchFamily="2" charset="2"/>
              <a:buChar char="l"/>
            </a:pPr>
            <a:endParaRPr lang="en-US" altLang="zh-CN" sz="3200" b="1" dirty="0">
              <a:ea typeface="宋体" panose="02010600030101010101" pitchFamily="2" charset="-122"/>
            </a:endParaRPr>
          </a:p>
          <a:p>
            <a:pPr eaLnBrk="1" hangingPunct="1">
              <a:lnSpc>
                <a:spcPct val="110000"/>
              </a:lnSpc>
              <a:spcAft>
                <a:spcPct val="10000"/>
              </a:spcAft>
              <a:buFont typeface="Wingdings" panose="05000000000000000000" pitchFamily="2" charset="2"/>
              <a:buChar char="l"/>
            </a:pPr>
            <a:endParaRPr lang="en-US" altLang="zh-CN" sz="3200" b="1" dirty="0">
              <a:ea typeface="宋体" panose="02010600030101010101" pitchFamily="2" charset="-122"/>
            </a:endParaRPr>
          </a:p>
          <a:p>
            <a:pPr eaLnBrk="1" hangingPunct="1">
              <a:lnSpc>
                <a:spcPct val="110000"/>
              </a:lnSpc>
              <a:spcBef>
                <a:spcPct val="40000"/>
              </a:spcBef>
              <a:spcAft>
                <a:spcPct val="10000"/>
              </a:spcAft>
              <a:buFont typeface="Wingdings" panose="05000000000000000000" pitchFamily="2" charset="2"/>
              <a:buChar char="l"/>
            </a:pPr>
            <a:r>
              <a:rPr lang="en-US" altLang="zh-CN" sz="3200" b="1" i="1" dirty="0">
                <a:solidFill>
                  <a:srgbClr val="CC0000"/>
                </a:solidFill>
                <a:ea typeface="宋体" panose="02010600030101010101" pitchFamily="2" charset="-122"/>
              </a:rPr>
              <a:t>cwnd</a:t>
            </a:r>
            <a:r>
              <a:rPr lang="en-US" altLang="zh-CN" sz="3200" b="1" dirty="0">
                <a:solidFill>
                  <a:srgbClr val="CC0000"/>
                </a:solidFill>
                <a:ea typeface="宋体" panose="02010600030101010101" pitchFamily="2" charset="-122"/>
              </a:rPr>
              <a:t> </a:t>
            </a:r>
            <a:r>
              <a:rPr lang="en-US" altLang="zh-CN" sz="3200" b="1" dirty="0">
                <a:ea typeface="宋体" panose="02010600030101010101" pitchFamily="2" charset="-122"/>
              </a:rPr>
              <a:t>is set based on the perceived level of congestion. The Host receives implicit (packet drop) or explicit (packet mark) indications of internal congestion.</a:t>
            </a:r>
            <a:endParaRPr lang="zh-CN" altLang="en-US" sz="3200" b="1" dirty="0">
              <a:ea typeface="宋体" panose="02010600030101010101" pitchFamily="2" charset="-122"/>
            </a:endParaRPr>
          </a:p>
        </p:txBody>
      </p:sp>
      <p:sp>
        <p:nvSpPr>
          <p:cNvPr id="133126" name="Rectangle 3"/>
          <p:cNvSpPr>
            <a:spLocks noGrp="1"/>
          </p:cNvSpPr>
          <p:nvPr>
            <p:ph type="title"/>
          </p:nvPr>
        </p:nvSpPr>
        <p:spPr>
          <a:solidFill>
            <a:schemeClr val="hlink">
              <a:alpha val="100000"/>
            </a:schemeClr>
          </a:solidFill>
        </p:spPr>
        <p:txBody>
          <a:bodyPr vert="horz" wrap="square" lIns="91440" tIns="45720" rIns="91440" bIns="45720" anchor="ctr" anchorCtr="0"/>
          <a:p>
            <a:pPr eaLnBrk="1" hangingPunct="1"/>
            <a:r>
              <a:rPr lang="en-US" altLang="zh-CN" sz="4000" b="1" dirty="0">
                <a:solidFill>
                  <a:schemeClr val="tx1"/>
                </a:solidFill>
                <a:ea typeface="宋体" panose="02010600030101010101" pitchFamily="2" charset="-122"/>
              </a:rPr>
              <a:t>TCP Congestion Control </a:t>
            </a:r>
            <a:r>
              <a:rPr lang="zh-CN" altLang="en-US" sz="4000" b="1" dirty="0">
                <a:solidFill>
                  <a:schemeClr val="tx1"/>
                </a:solidFill>
                <a:ea typeface="黑体" panose="02010609060101010101" pitchFamily="49" charset="-122"/>
              </a:rPr>
              <a:t>拥塞控制</a:t>
            </a:r>
            <a:endParaRPr lang="en-US" altLang="zh-CN" sz="4000" b="1" dirty="0">
              <a:solidFill>
                <a:schemeClr val="tx1"/>
              </a:solidFill>
              <a:ea typeface="黑体" panose="02010609060101010101" pitchFamily="49" charset="-122"/>
            </a:endParaRPr>
          </a:p>
        </p:txBody>
      </p:sp>
      <p:sp>
        <p:nvSpPr>
          <p:cNvPr id="133127" name="Rectangle 4"/>
          <p:cNvSpPr/>
          <p:nvPr/>
        </p:nvSpPr>
        <p:spPr>
          <a:xfrm>
            <a:off x="144463" y="2763838"/>
            <a:ext cx="8999537" cy="1219200"/>
          </a:xfrm>
          <a:prstGeom prst="rect">
            <a:avLst/>
          </a:prstGeom>
          <a:noFill/>
          <a:ln w="19050" cap="flat" cmpd="sng">
            <a:solidFill>
              <a:srgbClr val="800000"/>
            </a:solidFill>
            <a:prstDash val="solid"/>
            <a:miter/>
            <a:headEnd type="none" w="med" len="med"/>
            <a:tailEnd type="none" w="med" len="med"/>
          </a:ln>
        </p:spPr>
        <p:txBody>
          <a:bodyPr wrap="none" anchor="ctr" anchorCtr="0"/>
          <a:p>
            <a:pPr algn="ctr" eaLnBrk="1" hangingPunct="1">
              <a:spcBef>
                <a:spcPct val="20000"/>
              </a:spcBef>
              <a:buClr>
                <a:schemeClr val="tx1"/>
              </a:buClr>
            </a:pPr>
            <a:r>
              <a:rPr lang="en-US" altLang="zh-CN" sz="2400" dirty="0">
                <a:latin typeface="Times New Roman" panose="02020603050405020304" pitchFamily="18" charset="0"/>
                <a:ea typeface="宋体" panose="02010600030101010101" pitchFamily="2" charset="-122"/>
              </a:rPr>
              <a:t>MaxWindow= ::</a:t>
            </a:r>
            <a:r>
              <a:rPr lang="en-US" altLang="zh-CN" sz="2400" dirty="0">
                <a:solidFill>
                  <a:srgbClr val="663300"/>
                </a:solidFill>
                <a:latin typeface="Times New Roman" panose="02020603050405020304" pitchFamily="18" charset="0"/>
                <a:ea typeface="宋体" panose="02010600030101010101" pitchFamily="2" charset="-122"/>
              </a:rPr>
              <a:t> </a:t>
            </a:r>
            <a:r>
              <a:rPr lang="en-US" altLang="zh-CN" sz="2400" dirty="0">
                <a:latin typeface="Times New Roman" panose="02020603050405020304" pitchFamily="18" charset="0"/>
                <a:ea typeface="宋体" panose="02010600030101010101" pitchFamily="2" charset="-122"/>
              </a:rPr>
              <a:t>min (</a:t>
            </a:r>
            <a:r>
              <a:rPr lang="en-US" altLang="zh-CN" sz="2400" dirty="0">
                <a:solidFill>
                  <a:srgbClr val="660066"/>
                </a:solidFill>
                <a:latin typeface="Times New Roman" panose="02020603050405020304" pitchFamily="18" charset="0"/>
                <a:ea typeface="宋体" panose="02010600030101010101" pitchFamily="2" charset="-122"/>
              </a:rPr>
              <a:t>cwnd</a:t>
            </a:r>
            <a:r>
              <a:rPr lang="en-US" altLang="zh-CN" sz="2400" dirty="0">
                <a:latin typeface="Times New Roman" panose="02020603050405020304" pitchFamily="18" charset="0"/>
                <a:ea typeface="宋体" panose="02010600030101010101" pitchFamily="2" charset="-122"/>
              </a:rPr>
              <a:t> , rwnd)</a:t>
            </a:r>
            <a:endParaRPr lang="en-US" altLang="zh-CN" sz="2400" dirty="0">
              <a:latin typeface="Times New Roman" panose="02020603050405020304" pitchFamily="18" charset="0"/>
              <a:ea typeface="宋体" panose="02010600030101010101" pitchFamily="2" charset="-122"/>
            </a:endParaRPr>
          </a:p>
          <a:p>
            <a:pPr algn="ctr" eaLnBrk="1" hangingPunct="1">
              <a:spcBef>
                <a:spcPct val="20000"/>
              </a:spcBef>
              <a:buClr>
                <a:schemeClr val="tx1"/>
              </a:buClr>
            </a:pPr>
            <a:r>
              <a:rPr lang="en-US" altLang="zh-CN" sz="2400" dirty="0">
                <a:latin typeface="Times New Roman" panose="02020603050405020304" pitchFamily="18" charset="0"/>
                <a:ea typeface="宋体" panose="02010600030101010101" pitchFamily="2" charset="-122"/>
              </a:rPr>
              <a:t>EffectiveWindow = MaxWindow – (LastByteSent -LastByteAcked</a:t>
            </a:r>
            <a:r>
              <a:rPr lang="en-US" altLang="zh-CN" sz="3200" dirty="0">
                <a:latin typeface="Times New Roman" panose="02020603050405020304" pitchFamily="18" charset="0"/>
                <a:ea typeface="宋体" panose="02010600030101010101" pitchFamily="2" charset="-122"/>
              </a:rPr>
              <a:t>)</a:t>
            </a:r>
            <a:endParaRPr lang="en-US" altLang="zh-CN" sz="3200" dirty="0">
              <a:latin typeface="Times New Roman" panose="02020603050405020304" pitchFamily="18" charset="0"/>
              <a:ea typeface="宋体" panose="02010600030101010101" pitchFamily="2" charset="-122"/>
            </a:endParaRPr>
          </a:p>
        </p:txBody>
      </p:sp>
      <p:pic>
        <p:nvPicPr>
          <p:cNvPr id="2" name="图片 1"/>
          <p:cNvPicPr>
            <a:picLocks noChangeAspect="1"/>
          </p:cNvPicPr>
          <p:nvPr/>
        </p:nvPicPr>
        <p:blipFill>
          <a:blip r:embed="rId1"/>
          <a:stretch>
            <a:fillRect/>
          </a:stretch>
        </p:blipFill>
        <p:spPr>
          <a:xfrm>
            <a:off x="4096385" y="3757930"/>
            <a:ext cx="4979035" cy="3100070"/>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 name="日期占位符 3"/>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1A774742-CB94-49FC-ADA9-1E44FFDF84A1}" type="datetime4">
              <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40" name="页脚占位符 4"/>
          <p:cNvSpPr txBox="1">
            <a:spLocks noGrp="1"/>
          </p:cNvSpPr>
          <p:nvPr>
            <p:ph type="ftr" sz="quarter" idx="11"/>
          </p:nvPr>
        </p:nvSpPr>
        <p:spPr bwMode="auto"/>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The Transport Layer</a:t>
            </a: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134148" name="灯片编号占位符 5"/>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20204" pitchFamily="34" charset="0"/>
                <a:ea typeface="+mn-ea"/>
                <a:cs typeface="+mn-cs"/>
              </a:defRPr>
            </a:lvl5pPr>
          </a:lstStyle>
          <a:p>
            <a:pPr lvl="0" algn="r" eaLnBrk="1" hangingPunct="1"/>
            <a:fld id="{9A0DB2DC-4C9A-4742-B13C-FB6460FD3503}" type="slidenum">
              <a:rPr lang="zh-CN" altLang="en-US" sz="1400" b="0" dirty="0">
                <a:latin typeface="Times New Roman" panose="02020603050405020304" pitchFamily="18" charset="0"/>
                <a:ea typeface="宋体" panose="02010600030101010101" pitchFamily="2" charset="-122"/>
              </a:rPr>
            </a:fld>
            <a:endParaRPr lang="zh-CN" altLang="en-US" sz="1400" b="0" dirty="0">
              <a:latin typeface="Times New Roman" panose="02020603050405020304" pitchFamily="18" charset="0"/>
              <a:ea typeface="宋体" panose="02010600030101010101" pitchFamily="2" charset="-122"/>
            </a:endParaRPr>
          </a:p>
        </p:txBody>
      </p:sp>
      <p:sp>
        <p:nvSpPr>
          <p:cNvPr id="211970" name="Text Box 2"/>
          <p:cNvSpPr txBox="1"/>
          <p:nvPr/>
        </p:nvSpPr>
        <p:spPr>
          <a:xfrm>
            <a:off x="6477000" y="1828800"/>
            <a:ext cx="1363663" cy="641350"/>
          </a:xfrm>
          <a:prstGeom prst="rect">
            <a:avLst/>
          </a:prstGeom>
          <a:solidFill>
            <a:schemeClr val="bg1"/>
          </a:solidFill>
          <a:ln w="9525">
            <a:noFill/>
          </a:ln>
        </p:spPr>
        <p:txBody>
          <a:bodyPr>
            <a:spAutoFit/>
          </a:bodyPr>
          <a:p>
            <a:pPr algn="ctr">
              <a:spcBef>
                <a:spcPct val="20000"/>
              </a:spcBef>
            </a:pPr>
            <a:r>
              <a:rPr lang="en-US" altLang="zh-CN" sz="1800" b="0" dirty="0">
                <a:solidFill>
                  <a:srgbClr val="993366"/>
                </a:solidFill>
                <a:latin typeface="Tahoma" panose="020B0604030504040204" pitchFamily="34" charset="0"/>
                <a:ea typeface="宋体" panose="02010600030101010101" pitchFamily="2" charset="-122"/>
              </a:rPr>
              <a:t>data segment</a:t>
            </a:r>
            <a:endParaRPr lang="en-US" altLang="zh-CN" sz="1800" b="0" dirty="0">
              <a:solidFill>
                <a:srgbClr val="993366"/>
              </a:solidFill>
              <a:latin typeface="Tahoma" panose="020B0604030504040204" pitchFamily="34" charset="0"/>
              <a:ea typeface="宋体" panose="02010600030101010101" pitchFamily="2" charset="-122"/>
            </a:endParaRPr>
          </a:p>
        </p:txBody>
      </p:sp>
      <p:sp>
        <p:nvSpPr>
          <p:cNvPr id="134150" name="Rectangle 3"/>
          <p:cNvSpPr>
            <a:spLocks noGrp="1"/>
          </p:cNvSpPr>
          <p:nvPr>
            <p:ph type="title"/>
          </p:nvPr>
        </p:nvSpPr>
        <p:spPr>
          <a:xfrm>
            <a:off x="0" y="0"/>
            <a:ext cx="9144000" cy="795338"/>
          </a:xfrm>
          <a:ln>
            <a:solidFill>
              <a:srgbClr val="FF3300">
                <a:alpha val="100000"/>
              </a:srgbClr>
            </a:solidFill>
            <a:miter lim="800000"/>
          </a:ln>
        </p:spPr>
        <p:txBody>
          <a:bodyPr vert="horz" wrap="square" lIns="91440" tIns="45720" rIns="91440" bIns="45720" anchor="ctr" anchorCtr="0"/>
          <a:p>
            <a:pPr eaLnBrk="1" hangingPunct="1"/>
            <a:r>
              <a:rPr lang="en-US" altLang="zh-CN" sz="3600" b="1" dirty="0">
                <a:solidFill>
                  <a:srgbClr val="CC0000"/>
                </a:solidFill>
                <a:ea typeface="宋体" panose="02010600030101010101" pitchFamily="2" charset="-122"/>
              </a:rPr>
              <a:t>Slow Start (SS) </a:t>
            </a:r>
            <a:r>
              <a:rPr lang="zh-CN" altLang="en-US" sz="3600" b="1" dirty="0">
                <a:solidFill>
                  <a:srgbClr val="CC0000"/>
                </a:solidFill>
                <a:ea typeface="黑体" panose="02010609060101010101" pitchFamily="49" charset="-122"/>
              </a:rPr>
              <a:t>慢速启动算法</a:t>
            </a:r>
            <a:endParaRPr lang="en-US" altLang="zh-CN" sz="3600" b="1" dirty="0">
              <a:solidFill>
                <a:srgbClr val="CC0000"/>
              </a:solidFill>
              <a:ea typeface="黑体" panose="02010609060101010101" pitchFamily="49" charset="-122"/>
            </a:endParaRPr>
          </a:p>
        </p:txBody>
      </p:sp>
      <p:sp>
        <p:nvSpPr>
          <p:cNvPr id="134151" name="Rectangle 4"/>
          <p:cNvSpPr>
            <a:spLocks noGrp="1"/>
          </p:cNvSpPr>
          <p:nvPr>
            <p:ph idx="1"/>
          </p:nvPr>
        </p:nvSpPr>
        <p:spPr>
          <a:xfrm>
            <a:off x="103188" y="963613"/>
            <a:ext cx="5419725" cy="5791200"/>
          </a:xfrm>
          <a:solidFill>
            <a:schemeClr val="bg1">
              <a:alpha val="100000"/>
            </a:schemeClr>
          </a:solidFill>
        </p:spPr>
        <p:txBody>
          <a:bodyPr vert="horz" wrap="square" lIns="91440" tIns="45720" rIns="91440" bIns="45720" anchor="t" anchorCtr="0"/>
          <a:p>
            <a:pPr eaLnBrk="1" hangingPunct="1">
              <a:buFont typeface="Wingdings" panose="05000000000000000000" pitchFamily="2" charset="2"/>
              <a:buNone/>
            </a:pPr>
            <a:r>
              <a:rPr lang="zh-CN" altLang="en-US" sz="2800" b="1" dirty="0">
                <a:latin typeface="Comic Sans MS" panose="030F0702030302020204" pitchFamily="66" charset="0"/>
                <a:ea typeface="宋体" panose="02010600030101010101" pitchFamily="2" charset="-122"/>
              </a:rPr>
              <a:t>“</a:t>
            </a:r>
            <a:r>
              <a:rPr lang="en-US" altLang="zh-CN" sz="2800" b="1" dirty="0">
                <a:ea typeface="宋体" panose="02010600030101010101" pitchFamily="2" charset="-122"/>
              </a:rPr>
              <a:t>Slow Start</a:t>
            </a:r>
            <a:r>
              <a:rPr lang="en-US" altLang="zh-CN" sz="2800" b="1" dirty="0">
                <a:latin typeface="Comic Sans MS" panose="030F0702030302020204" pitchFamily="66" charset="0"/>
                <a:ea typeface="宋体" panose="02010600030101010101" pitchFamily="2" charset="-122"/>
              </a:rPr>
              <a:t>”</a:t>
            </a:r>
            <a:r>
              <a:rPr lang="en-US" altLang="zh-CN" sz="2800" b="1" dirty="0">
                <a:ea typeface="宋体" panose="02010600030101010101" pitchFamily="2" charset="-122"/>
              </a:rPr>
              <a:t> is used to reach the equilibrium state</a:t>
            </a:r>
            <a:r>
              <a:rPr lang="zh-CN" altLang="en-US" sz="2800" b="1" dirty="0">
                <a:ea typeface="黑体" panose="02010609060101010101" pitchFamily="49" charset="-122"/>
              </a:rPr>
              <a:t>平衡状态</a:t>
            </a:r>
            <a:endParaRPr lang="en-US" altLang="zh-CN" sz="2800" b="1" dirty="0">
              <a:ea typeface="黑体" panose="02010609060101010101" pitchFamily="49" charset="-122"/>
              <a:sym typeface="Symbol" panose="05050102010706020507" pitchFamily="18" charset="2"/>
            </a:endParaRPr>
          </a:p>
          <a:p>
            <a:pPr eaLnBrk="1" hangingPunct="1">
              <a:buFont typeface="Wingdings" panose="05000000000000000000" pitchFamily="2" charset="2"/>
              <a:buNone/>
            </a:pPr>
            <a:r>
              <a:rPr lang="en-US" altLang="zh-CN" sz="2800" b="1" dirty="0">
                <a:ea typeface="宋体" panose="02010600030101010101" pitchFamily="2" charset="-122"/>
              </a:rPr>
              <a:t>Initially: </a:t>
            </a:r>
            <a:r>
              <a:rPr lang="en-US" altLang="zh-CN" sz="2800" b="1" dirty="0">
                <a:solidFill>
                  <a:srgbClr val="CC0000"/>
                </a:solidFill>
                <a:ea typeface="宋体" panose="02010600030101010101" pitchFamily="2" charset="-122"/>
              </a:rPr>
              <a:t>ssthresh </a:t>
            </a:r>
            <a:endParaRPr lang="en-US" altLang="zh-CN" sz="2800" b="1" dirty="0">
              <a:solidFill>
                <a:srgbClr val="CC0000"/>
              </a:solidFill>
              <a:ea typeface="宋体" panose="02010600030101010101" pitchFamily="2" charset="-122"/>
            </a:endParaRPr>
          </a:p>
          <a:p>
            <a:pPr eaLnBrk="1" hangingPunct="1">
              <a:buFont typeface="Wingdings" panose="05000000000000000000" pitchFamily="2" charset="2"/>
              <a:buNone/>
            </a:pPr>
            <a:r>
              <a:rPr lang="en-US" altLang="zh-CN" sz="3200" b="1" dirty="0">
                <a:solidFill>
                  <a:srgbClr val="0000CC"/>
                </a:solidFill>
                <a:ea typeface="宋体" panose="02010600030101010101" pitchFamily="2" charset="-122"/>
                <a:sym typeface="Symbol" panose="05050102010706020507" pitchFamily="18" charset="2"/>
              </a:rPr>
              <a:t>SS:</a:t>
            </a:r>
            <a:endParaRPr lang="en-US" altLang="zh-CN" sz="3200" b="1" dirty="0">
              <a:solidFill>
                <a:srgbClr val="0000CC"/>
              </a:solidFill>
              <a:ea typeface="宋体" panose="02010600030101010101" pitchFamily="2" charset="-122"/>
              <a:sym typeface="Symbol" panose="05050102010706020507" pitchFamily="18" charset="2"/>
            </a:endParaRPr>
          </a:p>
          <a:p>
            <a:pPr eaLnBrk="1" hangingPunct="1">
              <a:buFont typeface="Wingdings" panose="05000000000000000000" pitchFamily="2" charset="2"/>
              <a:buChar char="n"/>
            </a:pPr>
            <a:r>
              <a:rPr lang="en-US" altLang="zh-CN" sz="2800" b="1" dirty="0">
                <a:ea typeface="宋体" panose="02010600030101010101" pitchFamily="2" charset="-122"/>
              </a:rPr>
              <a:t>Initially: </a:t>
            </a:r>
            <a:r>
              <a:rPr lang="en-US" altLang="zh-CN" sz="2800" b="1" dirty="0">
                <a:solidFill>
                  <a:srgbClr val="CC0000"/>
                </a:solidFill>
                <a:ea typeface="宋体" panose="02010600030101010101" pitchFamily="2" charset="-122"/>
              </a:rPr>
              <a:t>W = 1</a:t>
            </a:r>
            <a:r>
              <a:rPr lang="en-US" altLang="zh-CN" sz="2800" b="1" dirty="0">
                <a:solidFill>
                  <a:srgbClr val="00CC00"/>
                </a:solidFill>
                <a:ea typeface="宋体" panose="02010600030101010101" pitchFamily="2" charset="-122"/>
              </a:rPr>
              <a:t> </a:t>
            </a:r>
            <a:r>
              <a:rPr lang="en-US" altLang="zh-CN" sz="2800" b="1" dirty="0">
                <a:solidFill>
                  <a:schemeClr val="tx2"/>
                </a:solidFill>
                <a:ea typeface="宋体" panose="02010600030101010101" pitchFamily="2" charset="-122"/>
              </a:rPr>
              <a:t>(slow start)</a:t>
            </a:r>
            <a:endParaRPr lang="en-US" altLang="zh-CN" sz="2800" b="1" dirty="0">
              <a:solidFill>
                <a:schemeClr val="tx2"/>
              </a:solidFill>
              <a:ea typeface="宋体" panose="02010600030101010101" pitchFamily="2" charset="-122"/>
            </a:endParaRPr>
          </a:p>
          <a:p>
            <a:pPr eaLnBrk="1" hangingPunct="1">
              <a:buFont typeface="Wingdings" panose="05000000000000000000" pitchFamily="2" charset="2"/>
              <a:buChar char="n"/>
            </a:pPr>
            <a:r>
              <a:rPr lang="en-US" altLang="zh-CN" sz="2800" b="1" dirty="0">
                <a:ea typeface="宋体" panose="02010600030101010101" pitchFamily="2" charset="-122"/>
              </a:rPr>
              <a:t>On each successful ACK:</a:t>
            </a:r>
            <a:endParaRPr lang="en-US" altLang="zh-CN" sz="2800" b="1" dirty="0">
              <a:ea typeface="宋体" panose="02010600030101010101" pitchFamily="2" charset="-122"/>
            </a:endParaRPr>
          </a:p>
          <a:p>
            <a:pPr marL="0" indent="0" eaLnBrk="1" hangingPunct="1">
              <a:buFont typeface="Wingdings" panose="05000000000000000000" pitchFamily="2" charset="2"/>
              <a:buNone/>
            </a:pPr>
            <a:r>
              <a:rPr lang="en-US" altLang="zh-CN" sz="2800" b="1" u="sng" dirty="0">
                <a:ea typeface="宋体" panose="02010600030101010101" pitchFamily="2" charset="-122"/>
              </a:rPr>
              <a:t>Exponential growth</a:t>
            </a:r>
            <a:r>
              <a:rPr lang="en-US" altLang="zh-CN" sz="2800" b="1" dirty="0">
                <a:ea typeface="宋体" panose="02010600030101010101" pitchFamily="2" charset="-122"/>
              </a:rPr>
              <a:t> of W</a:t>
            </a:r>
            <a:endParaRPr lang="en-US" altLang="zh-CN" sz="2800" b="1" dirty="0">
              <a:ea typeface="宋体" panose="02010600030101010101" pitchFamily="2" charset="-122"/>
            </a:endParaRPr>
          </a:p>
          <a:p>
            <a:pPr eaLnBrk="1" hangingPunct="1">
              <a:buNone/>
            </a:pPr>
            <a:r>
              <a:rPr lang="en-US" altLang="zh-CN" sz="2800" b="1" dirty="0">
                <a:ea typeface="宋体" panose="02010600030101010101" pitchFamily="2" charset="-122"/>
              </a:rPr>
              <a:t>		each RTT: </a:t>
            </a:r>
            <a:r>
              <a:rPr lang="en-US" altLang="zh-CN" sz="2800" b="1" dirty="0">
                <a:solidFill>
                  <a:srgbClr val="CC0000"/>
                </a:solidFill>
                <a:ea typeface="宋体" panose="02010600030101010101" pitchFamily="2" charset="-122"/>
              </a:rPr>
              <a:t>W </a:t>
            </a:r>
            <a:r>
              <a:rPr lang="en-US" altLang="zh-CN" sz="2800" b="1" dirty="0">
                <a:solidFill>
                  <a:srgbClr val="CC0000"/>
                </a:solidFill>
                <a:ea typeface="宋体" panose="02010600030101010101" pitchFamily="2" charset="-122"/>
                <a:sym typeface="Symbol" panose="05050102010706020507" pitchFamily="18" charset="2"/>
              </a:rPr>
              <a:t></a:t>
            </a:r>
            <a:r>
              <a:rPr lang="en-US" altLang="zh-CN" sz="2800" b="1" dirty="0">
                <a:solidFill>
                  <a:srgbClr val="CC0000"/>
                </a:solidFill>
                <a:ea typeface="宋体" panose="02010600030101010101" pitchFamily="2" charset="-122"/>
              </a:rPr>
              <a:t> 2 x W</a:t>
            </a:r>
            <a:endParaRPr lang="en-US" altLang="zh-CN" sz="2800" b="1" dirty="0">
              <a:solidFill>
                <a:srgbClr val="CC0000"/>
              </a:solidFill>
              <a:ea typeface="宋体" panose="02010600030101010101" pitchFamily="2" charset="-122"/>
            </a:endParaRPr>
          </a:p>
          <a:p>
            <a:pPr eaLnBrk="1" hangingPunct="1">
              <a:buFont typeface="Wingdings" panose="05000000000000000000" pitchFamily="2" charset="2"/>
              <a:buChar char="n"/>
            </a:pPr>
            <a:r>
              <a:rPr lang="en-US" altLang="zh-CN" sz="2800" b="1" dirty="0">
                <a:ea typeface="宋体" panose="02010600030101010101" pitchFamily="2" charset="-122"/>
              </a:rPr>
              <a:t>Enter </a:t>
            </a:r>
            <a:r>
              <a:rPr lang="en-US" altLang="zh-CN" sz="3200" b="1" dirty="0">
                <a:solidFill>
                  <a:schemeClr val="accent2"/>
                </a:solidFill>
                <a:ea typeface="宋体" panose="02010600030101010101" pitchFamily="2" charset="-122"/>
              </a:rPr>
              <a:t>CA</a:t>
            </a:r>
            <a:r>
              <a:rPr lang="en-US" altLang="zh-CN" sz="2800" b="1" dirty="0">
                <a:ea typeface="宋体" panose="02010600030101010101" pitchFamily="2" charset="-122"/>
              </a:rPr>
              <a:t> when </a:t>
            </a:r>
            <a:r>
              <a:rPr lang="en-US" altLang="zh-CN" sz="2800" b="1" dirty="0">
                <a:latin typeface="Comic Sans MS" panose="030F0702030302020204" pitchFamily="66" charset="0"/>
                <a:ea typeface="宋体" panose="02010600030101010101" pitchFamily="2" charset="-122"/>
              </a:rPr>
              <a:t>“</a:t>
            </a:r>
            <a:r>
              <a:rPr lang="en-US" altLang="zh-CN" sz="2800" b="1" dirty="0">
                <a:ea typeface="宋体" panose="02010600030101010101" pitchFamily="2" charset="-122"/>
              </a:rPr>
              <a:t>a timeout occurs</a:t>
            </a:r>
            <a:r>
              <a:rPr lang="en-US" altLang="zh-CN" sz="2800" b="1" dirty="0">
                <a:latin typeface="Comic Sans MS" panose="030F0702030302020204" pitchFamily="66" charset="0"/>
                <a:ea typeface="宋体" panose="02010600030101010101" pitchFamily="2" charset="-122"/>
              </a:rPr>
              <a:t>”</a:t>
            </a:r>
            <a:r>
              <a:rPr lang="en-US" altLang="zh-CN" sz="2800" b="1" dirty="0">
                <a:ea typeface="宋体" panose="02010600030101010101" pitchFamily="2" charset="-122"/>
              </a:rPr>
              <a:t> or </a:t>
            </a:r>
            <a:r>
              <a:rPr lang="en-US" altLang="zh-CN" sz="2800" b="1" dirty="0">
                <a:solidFill>
                  <a:srgbClr val="CC0000"/>
                </a:solidFill>
                <a:ea typeface="宋体" panose="02010600030101010101" pitchFamily="2" charset="-122"/>
              </a:rPr>
              <a:t>W &gt;= ssthresh</a:t>
            </a:r>
            <a:endParaRPr lang="en-US" altLang="zh-CN" sz="2800" b="1" dirty="0">
              <a:solidFill>
                <a:srgbClr val="CC0000"/>
              </a:solidFill>
              <a:ea typeface="宋体" panose="02010600030101010101" pitchFamily="2" charset="-122"/>
            </a:endParaRPr>
          </a:p>
        </p:txBody>
      </p:sp>
      <p:sp>
        <p:nvSpPr>
          <p:cNvPr id="211973" name="Line 5"/>
          <p:cNvSpPr/>
          <p:nvPr/>
        </p:nvSpPr>
        <p:spPr>
          <a:xfrm flipH="1">
            <a:off x="6084888" y="2487613"/>
            <a:ext cx="2133600" cy="457200"/>
          </a:xfrm>
          <a:prstGeom prst="line">
            <a:avLst/>
          </a:prstGeom>
          <a:ln w="25400" cap="flat" cmpd="sng">
            <a:solidFill>
              <a:srgbClr val="46BA12"/>
            </a:solidFill>
            <a:prstDash val="solid"/>
            <a:headEnd type="none" w="med" len="med"/>
            <a:tailEnd type="triangle" w="sm" len="med"/>
          </a:ln>
        </p:spPr>
      </p:sp>
      <p:sp>
        <p:nvSpPr>
          <p:cNvPr id="211974" name="Line 6"/>
          <p:cNvSpPr/>
          <p:nvPr/>
        </p:nvSpPr>
        <p:spPr>
          <a:xfrm>
            <a:off x="6084888" y="2030413"/>
            <a:ext cx="2133600" cy="457200"/>
          </a:xfrm>
          <a:prstGeom prst="line">
            <a:avLst/>
          </a:prstGeom>
          <a:ln w="25400" cap="flat" cmpd="sng">
            <a:solidFill>
              <a:srgbClr val="993366"/>
            </a:solidFill>
            <a:prstDash val="solid"/>
            <a:headEnd type="none" w="med" len="med"/>
            <a:tailEnd type="triangle" w="sm" len="med"/>
          </a:ln>
        </p:spPr>
      </p:sp>
      <p:sp>
        <p:nvSpPr>
          <p:cNvPr id="211975" name="Line 7"/>
          <p:cNvSpPr/>
          <p:nvPr/>
        </p:nvSpPr>
        <p:spPr>
          <a:xfrm flipH="1">
            <a:off x="6056313" y="3582988"/>
            <a:ext cx="2133600" cy="457200"/>
          </a:xfrm>
          <a:prstGeom prst="line">
            <a:avLst/>
          </a:prstGeom>
          <a:ln w="25400" cap="flat" cmpd="sng">
            <a:solidFill>
              <a:srgbClr val="46BA12"/>
            </a:solidFill>
            <a:prstDash val="solid"/>
            <a:headEnd type="none" w="med" len="med"/>
            <a:tailEnd type="triangle" w="sm" len="med"/>
          </a:ln>
        </p:spPr>
      </p:sp>
      <p:sp>
        <p:nvSpPr>
          <p:cNvPr id="211976" name="Line 8"/>
          <p:cNvSpPr/>
          <p:nvPr/>
        </p:nvSpPr>
        <p:spPr>
          <a:xfrm>
            <a:off x="6084888" y="2944813"/>
            <a:ext cx="2133600" cy="457200"/>
          </a:xfrm>
          <a:prstGeom prst="line">
            <a:avLst/>
          </a:prstGeom>
          <a:ln w="25400" cap="flat" cmpd="sng">
            <a:solidFill>
              <a:srgbClr val="993366"/>
            </a:solidFill>
            <a:prstDash val="solid"/>
            <a:headEnd type="none" w="med" len="med"/>
            <a:tailEnd type="triangle" w="sm" len="med"/>
          </a:ln>
        </p:spPr>
      </p:sp>
      <p:sp>
        <p:nvSpPr>
          <p:cNvPr id="211977" name="Line 9"/>
          <p:cNvSpPr/>
          <p:nvPr/>
        </p:nvSpPr>
        <p:spPr>
          <a:xfrm>
            <a:off x="6084888" y="4040188"/>
            <a:ext cx="2133600" cy="457200"/>
          </a:xfrm>
          <a:prstGeom prst="line">
            <a:avLst/>
          </a:prstGeom>
          <a:ln w="25400" cap="flat" cmpd="sng">
            <a:solidFill>
              <a:srgbClr val="993366"/>
            </a:solidFill>
            <a:prstDash val="solid"/>
            <a:headEnd type="none" w="med" len="med"/>
            <a:tailEnd type="triangle" w="sm" len="med"/>
          </a:ln>
        </p:spPr>
      </p:sp>
      <p:sp>
        <p:nvSpPr>
          <p:cNvPr id="211978" name="Line 10"/>
          <p:cNvSpPr/>
          <p:nvPr/>
        </p:nvSpPr>
        <p:spPr>
          <a:xfrm>
            <a:off x="6099175" y="5354638"/>
            <a:ext cx="2133600" cy="457200"/>
          </a:xfrm>
          <a:prstGeom prst="line">
            <a:avLst/>
          </a:prstGeom>
          <a:ln w="25400" cap="flat" cmpd="sng">
            <a:solidFill>
              <a:srgbClr val="993366"/>
            </a:solidFill>
            <a:prstDash val="solid"/>
            <a:headEnd type="none" w="med" len="med"/>
            <a:tailEnd type="triangle" w="sm" len="med"/>
          </a:ln>
        </p:spPr>
      </p:sp>
      <p:sp>
        <p:nvSpPr>
          <p:cNvPr id="211979" name="Line 11"/>
          <p:cNvSpPr/>
          <p:nvPr/>
        </p:nvSpPr>
        <p:spPr>
          <a:xfrm>
            <a:off x="6084888" y="4221163"/>
            <a:ext cx="2133600" cy="457200"/>
          </a:xfrm>
          <a:prstGeom prst="line">
            <a:avLst/>
          </a:prstGeom>
          <a:ln w="25400" cap="flat" cmpd="sng">
            <a:solidFill>
              <a:srgbClr val="993366"/>
            </a:solidFill>
            <a:prstDash val="solid"/>
            <a:headEnd type="none" w="med" len="med"/>
            <a:tailEnd type="triangle" w="sm" len="med"/>
          </a:ln>
        </p:spPr>
      </p:sp>
      <p:sp>
        <p:nvSpPr>
          <p:cNvPr id="211980" name="Line 12"/>
          <p:cNvSpPr/>
          <p:nvPr/>
        </p:nvSpPr>
        <p:spPr>
          <a:xfrm>
            <a:off x="6084888" y="4410075"/>
            <a:ext cx="2133600" cy="457200"/>
          </a:xfrm>
          <a:prstGeom prst="line">
            <a:avLst/>
          </a:prstGeom>
          <a:ln w="25400" cap="flat" cmpd="sng">
            <a:solidFill>
              <a:srgbClr val="993366"/>
            </a:solidFill>
            <a:prstDash val="solid"/>
            <a:headEnd type="none" w="med" len="med"/>
            <a:tailEnd type="triangle" w="sm" len="med"/>
          </a:ln>
        </p:spPr>
      </p:sp>
      <p:sp>
        <p:nvSpPr>
          <p:cNvPr id="211981" name="Line 13"/>
          <p:cNvSpPr/>
          <p:nvPr/>
        </p:nvSpPr>
        <p:spPr>
          <a:xfrm>
            <a:off x="6084888" y="3117850"/>
            <a:ext cx="2133600" cy="457200"/>
          </a:xfrm>
          <a:prstGeom prst="line">
            <a:avLst/>
          </a:prstGeom>
          <a:ln w="25400" cap="flat" cmpd="sng">
            <a:solidFill>
              <a:srgbClr val="993366"/>
            </a:solidFill>
            <a:prstDash val="solid"/>
            <a:headEnd type="none" w="med" len="med"/>
            <a:tailEnd type="triangle" w="sm" len="med"/>
          </a:ln>
        </p:spPr>
      </p:sp>
      <p:sp>
        <p:nvSpPr>
          <p:cNvPr id="211982" name="Line 14"/>
          <p:cNvSpPr/>
          <p:nvPr/>
        </p:nvSpPr>
        <p:spPr>
          <a:xfrm>
            <a:off x="6092825" y="5535613"/>
            <a:ext cx="1447800" cy="304800"/>
          </a:xfrm>
          <a:prstGeom prst="line">
            <a:avLst/>
          </a:prstGeom>
          <a:ln w="25400" cap="flat" cmpd="sng">
            <a:solidFill>
              <a:srgbClr val="993366"/>
            </a:solidFill>
            <a:prstDash val="solid"/>
            <a:headEnd type="none" w="med" len="med"/>
            <a:tailEnd type="none" w="sm" len="med"/>
          </a:ln>
        </p:spPr>
      </p:sp>
      <p:sp>
        <p:nvSpPr>
          <p:cNvPr id="211983" name="Text Box 15"/>
          <p:cNvSpPr txBox="1"/>
          <p:nvPr/>
        </p:nvSpPr>
        <p:spPr>
          <a:xfrm>
            <a:off x="6843713" y="2513013"/>
            <a:ext cx="592137" cy="366712"/>
          </a:xfrm>
          <a:prstGeom prst="rect">
            <a:avLst/>
          </a:prstGeom>
          <a:solidFill>
            <a:schemeClr val="bg1"/>
          </a:solidFill>
          <a:ln w="9525">
            <a:noFill/>
          </a:ln>
        </p:spPr>
        <p:txBody>
          <a:bodyPr wrap="none">
            <a:spAutoFit/>
          </a:bodyPr>
          <a:p>
            <a:pPr algn="ctr">
              <a:spcBef>
                <a:spcPct val="20000"/>
              </a:spcBef>
            </a:pPr>
            <a:r>
              <a:rPr lang="en-US" altLang="zh-CN" sz="1800" b="0" dirty="0">
                <a:solidFill>
                  <a:srgbClr val="46BA12"/>
                </a:solidFill>
                <a:latin typeface="Tahoma" panose="020B0604030504040204" pitchFamily="34" charset="0"/>
                <a:ea typeface="宋体" panose="02010600030101010101" pitchFamily="2" charset="-122"/>
              </a:rPr>
              <a:t>ACK</a:t>
            </a:r>
            <a:endParaRPr lang="en-US" altLang="zh-CN" sz="1800" b="0" dirty="0">
              <a:solidFill>
                <a:srgbClr val="46BA12"/>
              </a:solidFill>
              <a:latin typeface="Tahoma" panose="020B0604030504040204" pitchFamily="34" charset="0"/>
              <a:ea typeface="宋体" panose="02010600030101010101" pitchFamily="2" charset="-122"/>
            </a:endParaRPr>
          </a:p>
        </p:txBody>
      </p:sp>
      <p:sp>
        <p:nvSpPr>
          <p:cNvPr id="211984" name="Line 16"/>
          <p:cNvSpPr/>
          <p:nvPr/>
        </p:nvSpPr>
        <p:spPr>
          <a:xfrm flipH="1">
            <a:off x="6056313" y="3402013"/>
            <a:ext cx="2133600" cy="457200"/>
          </a:xfrm>
          <a:prstGeom prst="line">
            <a:avLst/>
          </a:prstGeom>
          <a:ln w="25400" cap="flat" cmpd="sng">
            <a:solidFill>
              <a:srgbClr val="46BA12"/>
            </a:solidFill>
            <a:prstDash val="solid"/>
            <a:headEnd type="none" w="med" len="med"/>
            <a:tailEnd type="triangle" w="sm" len="med"/>
          </a:ln>
        </p:spPr>
      </p:sp>
      <p:sp>
        <p:nvSpPr>
          <p:cNvPr id="211985" name="Line 17"/>
          <p:cNvSpPr/>
          <p:nvPr/>
        </p:nvSpPr>
        <p:spPr>
          <a:xfrm>
            <a:off x="6084888" y="3859213"/>
            <a:ext cx="2133600" cy="457200"/>
          </a:xfrm>
          <a:prstGeom prst="line">
            <a:avLst/>
          </a:prstGeom>
          <a:ln w="25400" cap="flat" cmpd="sng">
            <a:solidFill>
              <a:srgbClr val="993366"/>
            </a:solidFill>
            <a:prstDash val="solid"/>
            <a:headEnd type="none" w="med" len="med"/>
            <a:tailEnd type="triangle" w="sm" len="med"/>
          </a:ln>
        </p:spPr>
      </p:sp>
      <p:sp>
        <p:nvSpPr>
          <p:cNvPr id="211986" name="Line 18"/>
          <p:cNvSpPr/>
          <p:nvPr/>
        </p:nvSpPr>
        <p:spPr>
          <a:xfrm flipH="1">
            <a:off x="6084888" y="4316413"/>
            <a:ext cx="2133600" cy="457200"/>
          </a:xfrm>
          <a:prstGeom prst="line">
            <a:avLst/>
          </a:prstGeom>
          <a:ln w="25400" cap="flat" cmpd="sng">
            <a:solidFill>
              <a:srgbClr val="46BA12"/>
            </a:solidFill>
            <a:prstDash val="solid"/>
            <a:headEnd type="none" w="med" len="med"/>
            <a:tailEnd type="triangle" w="sm" len="med"/>
          </a:ln>
        </p:spPr>
      </p:sp>
      <p:sp>
        <p:nvSpPr>
          <p:cNvPr id="211987" name="Line 19"/>
          <p:cNvSpPr/>
          <p:nvPr/>
        </p:nvSpPr>
        <p:spPr>
          <a:xfrm flipH="1">
            <a:off x="6084888" y="4505325"/>
            <a:ext cx="2133600" cy="457200"/>
          </a:xfrm>
          <a:prstGeom prst="line">
            <a:avLst/>
          </a:prstGeom>
          <a:ln w="25400" cap="flat" cmpd="sng">
            <a:solidFill>
              <a:srgbClr val="46BA12"/>
            </a:solidFill>
            <a:prstDash val="solid"/>
            <a:headEnd type="none" w="med" len="med"/>
            <a:tailEnd type="triangle" w="sm" len="med"/>
          </a:ln>
        </p:spPr>
      </p:sp>
      <p:sp>
        <p:nvSpPr>
          <p:cNvPr id="211988" name="Line 20"/>
          <p:cNvSpPr/>
          <p:nvPr/>
        </p:nvSpPr>
        <p:spPr>
          <a:xfrm flipH="1">
            <a:off x="6084888" y="4686300"/>
            <a:ext cx="2133600" cy="457200"/>
          </a:xfrm>
          <a:prstGeom prst="line">
            <a:avLst/>
          </a:prstGeom>
          <a:ln w="25400" cap="flat" cmpd="sng">
            <a:solidFill>
              <a:srgbClr val="46BA12"/>
            </a:solidFill>
            <a:prstDash val="solid"/>
            <a:headEnd type="none" w="med" len="med"/>
            <a:tailEnd type="triangle" w="sm" len="med"/>
          </a:ln>
        </p:spPr>
      </p:sp>
      <p:sp>
        <p:nvSpPr>
          <p:cNvPr id="211989" name="Line 21"/>
          <p:cNvSpPr/>
          <p:nvPr/>
        </p:nvSpPr>
        <p:spPr>
          <a:xfrm flipH="1">
            <a:off x="6084888" y="4875213"/>
            <a:ext cx="2133600" cy="457200"/>
          </a:xfrm>
          <a:prstGeom prst="line">
            <a:avLst/>
          </a:prstGeom>
          <a:ln w="25400" cap="flat" cmpd="sng">
            <a:solidFill>
              <a:srgbClr val="46BA12"/>
            </a:solidFill>
            <a:prstDash val="solid"/>
            <a:headEnd type="none" w="med" len="med"/>
            <a:tailEnd type="triangle" w="sm" len="med"/>
          </a:ln>
        </p:spPr>
      </p:sp>
      <p:sp>
        <p:nvSpPr>
          <p:cNvPr id="211990" name="Line 22"/>
          <p:cNvSpPr/>
          <p:nvPr/>
        </p:nvSpPr>
        <p:spPr>
          <a:xfrm>
            <a:off x="6096000" y="4770438"/>
            <a:ext cx="2133600" cy="457200"/>
          </a:xfrm>
          <a:prstGeom prst="line">
            <a:avLst/>
          </a:prstGeom>
          <a:ln w="25400" cap="flat" cmpd="sng">
            <a:solidFill>
              <a:srgbClr val="993366"/>
            </a:solidFill>
            <a:prstDash val="solid"/>
            <a:headEnd type="none" w="med" len="med"/>
            <a:tailEnd type="triangle" w="sm" len="med"/>
          </a:ln>
        </p:spPr>
      </p:sp>
      <p:sp>
        <p:nvSpPr>
          <p:cNvPr id="211991" name="Line 23"/>
          <p:cNvSpPr/>
          <p:nvPr/>
        </p:nvSpPr>
        <p:spPr>
          <a:xfrm>
            <a:off x="6103938" y="4973638"/>
            <a:ext cx="2133600" cy="457200"/>
          </a:xfrm>
          <a:prstGeom prst="line">
            <a:avLst/>
          </a:prstGeom>
          <a:ln w="25400" cap="flat" cmpd="sng">
            <a:solidFill>
              <a:srgbClr val="993366"/>
            </a:solidFill>
            <a:prstDash val="solid"/>
            <a:headEnd type="none" w="med" len="med"/>
            <a:tailEnd type="triangle" w="sm" len="med"/>
          </a:ln>
        </p:spPr>
      </p:sp>
      <p:sp>
        <p:nvSpPr>
          <p:cNvPr id="211992" name="Line 24"/>
          <p:cNvSpPr/>
          <p:nvPr/>
        </p:nvSpPr>
        <p:spPr>
          <a:xfrm>
            <a:off x="6100763" y="5160963"/>
            <a:ext cx="2133600" cy="457200"/>
          </a:xfrm>
          <a:prstGeom prst="line">
            <a:avLst/>
          </a:prstGeom>
          <a:ln w="25400" cap="flat" cmpd="sng">
            <a:solidFill>
              <a:srgbClr val="993366"/>
            </a:solidFill>
            <a:prstDash val="solid"/>
            <a:headEnd type="none" w="med" len="med"/>
            <a:tailEnd type="triangle" w="sm" len="med"/>
          </a:ln>
        </p:spPr>
      </p:sp>
      <p:sp>
        <p:nvSpPr>
          <p:cNvPr id="134172" name="Line 25"/>
          <p:cNvSpPr/>
          <p:nvPr/>
        </p:nvSpPr>
        <p:spPr>
          <a:xfrm flipH="1">
            <a:off x="8218488" y="1573213"/>
            <a:ext cx="0" cy="4295775"/>
          </a:xfrm>
          <a:prstGeom prst="line">
            <a:avLst/>
          </a:prstGeom>
          <a:ln w="38100" cap="flat" cmpd="sng">
            <a:solidFill>
              <a:schemeClr val="tx1"/>
            </a:solidFill>
            <a:prstDash val="solid"/>
            <a:headEnd type="none" w="med" len="med"/>
            <a:tailEnd type="none" w="med" len="med"/>
          </a:ln>
        </p:spPr>
      </p:sp>
      <p:sp>
        <p:nvSpPr>
          <p:cNvPr id="134173" name="Text Box 26"/>
          <p:cNvSpPr txBox="1"/>
          <p:nvPr/>
        </p:nvSpPr>
        <p:spPr>
          <a:xfrm>
            <a:off x="5522913" y="1192213"/>
            <a:ext cx="1089025" cy="457200"/>
          </a:xfrm>
          <a:prstGeom prst="rect">
            <a:avLst/>
          </a:prstGeom>
          <a:noFill/>
          <a:ln w="9525">
            <a:noFill/>
          </a:ln>
        </p:spPr>
        <p:txBody>
          <a:bodyPr wrap="none">
            <a:spAutoFit/>
          </a:bodyPr>
          <a:p>
            <a:pPr algn="ctr">
              <a:spcBef>
                <a:spcPct val="20000"/>
              </a:spcBef>
            </a:pPr>
            <a:r>
              <a:rPr lang="en-US" altLang="zh-CN" sz="2400" b="0" dirty="0">
                <a:latin typeface="Tahoma" panose="020B0604030504040204" pitchFamily="34" charset="0"/>
                <a:ea typeface="宋体" panose="02010600030101010101" pitchFamily="2" charset="-122"/>
              </a:rPr>
              <a:t>sender</a:t>
            </a:r>
            <a:endParaRPr lang="en-US" altLang="zh-CN" sz="2400" b="0" dirty="0">
              <a:latin typeface="Tahoma" panose="020B0604030504040204" pitchFamily="34" charset="0"/>
              <a:ea typeface="宋体" panose="02010600030101010101" pitchFamily="2" charset="-122"/>
            </a:endParaRPr>
          </a:p>
        </p:txBody>
      </p:sp>
      <p:sp>
        <p:nvSpPr>
          <p:cNvPr id="134174" name="Text Box 27"/>
          <p:cNvSpPr txBox="1"/>
          <p:nvPr/>
        </p:nvSpPr>
        <p:spPr>
          <a:xfrm>
            <a:off x="5284788" y="1497013"/>
            <a:ext cx="771525" cy="396875"/>
          </a:xfrm>
          <a:prstGeom prst="rect">
            <a:avLst/>
          </a:prstGeom>
          <a:noFill/>
          <a:ln w="9525">
            <a:noFill/>
          </a:ln>
        </p:spPr>
        <p:txBody>
          <a:bodyPr wrap="none">
            <a:spAutoFit/>
          </a:bodyPr>
          <a:p>
            <a:pPr algn="ctr">
              <a:spcBef>
                <a:spcPct val="20000"/>
              </a:spcBef>
            </a:pPr>
            <a:r>
              <a:rPr lang="en-US" altLang="zh-CN" sz="2000" b="0" dirty="0">
                <a:solidFill>
                  <a:schemeClr val="accent1"/>
                </a:solidFill>
                <a:latin typeface="Tahoma" panose="020B0604030504040204" pitchFamily="34" charset="0"/>
                <a:ea typeface="宋体" panose="02010600030101010101" pitchFamily="2" charset="-122"/>
              </a:rPr>
              <a:t>cwnd</a:t>
            </a:r>
            <a:endParaRPr lang="en-US" altLang="zh-CN" sz="2000" b="0" dirty="0">
              <a:solidFill>
                <a:schemeClr val="accent1"/>
              </a:solidFill>
              <a:latin typeface="Tahoma" panose="020B0604030504040204" pitchFamily="34" charset="0"/>
              <a:ea typeface="宋体" panose="02010600030101010101" pitchFamily="2" charset="-122"/>
            </a:endParaRPr>
          </a:p>
        </p:txBody>
      </p:sp>
      <p:sp>
        <p:nvSpPr>
          <p:cNvPr id="134175" name="Line 28"/>
          <p:cNvSpPr/>
          <p:nvPr/>
        </p:nvSpPr>
        <p:spPr>
          <a:xfrm>
            <a:off x="6084888" y="1573213"/>
            <a:ext cx="0" cy="4246562"/>
          </a:xfrm>
          <a:prstGeom prst="line">
            <a:avLst/>
          </a:prstGeom>
          <a:ln w="38100" cap="flat" cmpd="sng">
            <a:solidFill>
              <a:schemeClr val="tx1"/>
            </a:solidFill>
            <a:prstDash val="solid"/>
            <a:headEnd type="none" w="med" len="med"/>
            <a:tailEnd type="none" w="med" len="med"/>
          </a:ln>
        </p:spPr>
      </p:sp>
      <p:sp>
        <p:nvSpPr>
          <p:cNvPr id="134176" name="Text Box 29"/>
          <p:cNvSpPr txBox="1"/>
          <p:nvPr/>
        </p:nvSpPr>
        <p:spPr>
          <a:xfrm>
            <a:off x="5718175" y="1851025"/>
            <a:ext cx="295275" cy="336550"/>
          </a:xfrm>
          <a:prstGeom prst="rect">
            <a:avLst/>
          </a:prstGeom>
          <a:noFill/>
          <a:ln w="9525">
            <a:noFill/>
          </a:ln>
        </p:spPr>
        <p:txBody>
          <a:bodyPr wrap="none">
            <a:spAutoFit/>
          </a:bodyPr>
          <a:p>
            <a:pPr algn="r">
              <a:spcBef>
                <a:spcPct val="20000"/>
              </a:spcBef>
            </a:pPr>
            <a:r>
              <a:rPr lang="en-US" altLang="zh-CN" sz="1600" b="0" dirty="0">
                <a:solidFill>
                  <a:schemeClr val="accent1"/>
                </a:solidFill>
                <a:latin typeface="Tahoma" panose="020B0604030504040204" pitchFamily="34" charset="0"/>
                <a:ea typeface="宋体" panose="02010600030101010101" pitchFamily="2" charset="-122"/>
              </a:rPr>
              <a:t>1</a:t>
            </a:r>
            <a:endParaRPr lang="en-US" altLang="zh-CN" sz="1600" b="0" dirty="0">
              <a:solidFill>
                <a:schemeClr val="accent1"/>
              </a:solidFill>
              <a:latin typeface="Tahoma" panose="020B0604030504040204" pitchFamily="34" charset="0"/>
              <a:ea typeface="宋体" panose="02010600030101010101" pitchFamily="2" charset="-122"/>
            </a:endParaRPr>
          </a:p>
        </p:txBody>
      </p:sp>
      <p:sp>
        <p:nvSpPr>
          <p:cNvPr id="211998" name="Text Box 30"/>
          <p:cNvSpPr txBox="1"/>
          <p:nvPr/>
        </p:nvSpPr>
        <p:spPr>
          <a:xfrm>
            <a:off x="5726113" y="2760663"/>
            <a:ext cx="295275" cy="336550"/>
          </a:xfrm>
          <a:prstGeom prst="rect">
            <a:avLst/>
          </a:prstGeom>
          <a:noFill/>
          <a:ln w="9525">
            <a:noFill/>
          </a:ln>
        </p:spPr>
        <p:txBody>
          <a:bodyPr wrap="none">
            <a:spAutoFit/>
          </a:bodyPr>
          <a:p>
            <a:pPr algn="r">
              <a:spcBef>
                <a:spcPct val="20000"/>
              </a:spcBef>
            </a:pPr>
            <a:r>
              <a:rPr lang="en-US" altLang="zh-CN" sz="1600" b="0" dirty="0">
                <a:solidFill>
                  <a:schemeClr val="accent1"/>
                </a:solidFill>
                <a:latin typeface="Tahoma" panose="020B0604030504040204" pitchFamily="34" charset="0"/>
                <a:ea typeface="宋体" panose="02010600030101010101" pitchFamily="2" charset="-122"/>
              </a:rPr>
              <a:t>2</a:t>
            </a:r>
            <a:endParaRPr lang="en-US" altLang="zh-CN" sz="1600" b="0" dirty="0">
              <a:solidFill>
                <a:schemeClr val="accent1"/>
              </a:solidFill>
              <a:latin typeface="Tahoma" panose="020B0604030504040204" pitchFamily="34" charset="0"/>
              <a:ea typeface="宋体" panose="02010600030101010101" pitchFamily="2" charset="-122"/>
            </a:endParaRPr>
          </a:p>
        </p:txBody>
      </p:sp>
      <p:sp>
        <p:nvSpPr>
          <p:cNvPr id="211999" name="Text Box 31"/>
          <p:cNvSpPr txBox="1"/>
          <p:nvPr/>
        </p:nvSpPr>
        <p:spPr>
          <a:xfrm>
            <a:off x="5718175" y="3638550"/>
            <a:ext cx="295275" cy="336550"/>
          </a:xfrm>
          <a:prstGeom prst="rect">
            <a:avLst/>
          </a:prstGeom>
          <a:noFill/>
          <a:ln w="9525">
            <a:noFill/>
          </a:ln>
        </p:spPr>
        <p:txBody>
          <a:bodyPr wrap="none">
            <a:spAutoFit/>
          </a:bodyPr>
          <a:p>
            <a:pPr algn="r">
              <a:spcBef>
                <a:spcPct val="20000"/>
              </a:spcBef>
            </a:pPr>
            <a:r>
              <a:rPr lang="en-US" altLang="zh-CN" sz="1600" b="0" dirty="0">
                <a:solidFill>
                  <a:schemeClr val="accent1"/>
                </a:solidFill>
                <a:latin typeface="Tahoma" panose="020B0604030504040204" pitchFamily="34" charset="0"/>
                <a:ea typeface="宋体" panose="02010600030101010101" pitchFamily="2" charset="-122"/>
              </a:rPr>
              <a:t>3</a:t>
            </a:r>
            <a:endParaRPr lang="en-US" altLang="zh-CN" sz="1600" b="0" dirty="0">
              <a:solidFill>
                <a:schemeClr val="accent1"/>
              </a:solidFill>
              <a:latin typeface="Tahoma" panose="020B0604030504040204" pitchFamily="34" charset="0"/>
              <a:ea typeface="宋体" panose="02010600030101010101" pitchFamily="2" charset="-122"/>
            </a:endParaRPr>
          </a:p>
        </p:txBody>
      </p:sp>
      <p:sp>
        <p:nvSpPr>
          <p:cNvPr id="212000" name="Text Box 32"/>
          <p:cNvSpPr txBox="1"/>
          <p:nvPr/>
        </p:nvSpPr>
        <p:spPr>
          <a:xfrm>
            <a:off x="5713413" y="3835400"/>
            <a:ext cx="295275" cy="336550"/>
          </a:xfrm>
          <a:prstGeom prst="rect">
            <a:avLst/>
          </a:prstGeom>
          <a:noFill/>
          <a:ln w="9525">
            <a:noFill/>
          </a:ln>
        </p:spPr>
        <p:txBody>
          <a:bodyPr wrap="none">
            <a:spAutoFit/>
          </a:bodyPr>
          <a:p>
            <a:pPr algn="r">
              <a:spcBef>
                <a:spcPct val="20000"/>
              </a:spcBef>
            </a:pPr>
            <a:r>
              <a:rPr lang="en-US" altLang="zh-CN" sz="1600" b="0" dirty="0">
                <a:solidFill>
                  <a:schemeClr val="accent1"/>
                </a:solidFill>
                <a:latin typeface="Tahoma" panose="020B0604030504040204" pitchFamily="34" charset="0"/>
                <a:ea typeface="宋体" panose="02010600030101010101" pitchFamily="2" charset="-122"/>
              </a:rPr>
              <a:t>4</a:t>
            </a:r>
            <a:endParaRPr lang="en-US" altLang="zh-CN" sz="1600" b="0" dirty="0">
              <a:solidFill>
                <a:schemeClr val="accent1"/>
              </a:solidFill>
              <a:latin typeface="Tahoma" panose="020B0604030504040204" pitchFamily="34" charset="0"/>
              <a:ea typeface="宋体" panose="02010600030101010101" pitchFamily="2" charset="-122"/>
            </a:endParaRPr>
          </a:p>
        </p:txBody>
      </p:sp>
      <p:sp>
        <p:nvSpPr>
          <p:cNvPr id="212001" name="AutoShape 33"/>
          <p:cNvSpPr/>
          <p:nvPr/>
        </p:nvSpPr>
        <p:spPr>
          <a:xfrm>
            <a:off x="5602288" y="2024063"/>
            <a:ext cx="152400" cy="914400"/>
          </a:xfrm>
          <a:prstGeom prst="leftBrace">
            <a:avLst>
              <a:gd name="adj1" fmla="val 50000"/>
              <a:gd name="adj2" fmla="val 51736"/>
            </a:avLst>
          </a:prstGeom>
          <a:noFill/>
          <a:ln w="25400" cap="flat" cmpd="sng">
            <a:solidFill>
              <a:srgbClr val="0000FF"/>
            </a:solidFill>
            <a:prstDash val="solid"/>
            <a:headEnd type="none" w="med" len="med"/>
            <a:tailEnd type="none" w="med" len="med"/>
          </a:ln>
        </p:spPr>
        <p:txBody>
          <a:bodyPr wrap="none" anchor="ctr" anchorCtr="0"/>
          <a:p>
            <a:pPr eaLnBrk="1" hangingPunct="1"/>
            <a:endParaRPr lang="zh-CN" altLang="en-US" dirty="0">
              <a:latin typeface="Arial" panose="020B0604020202020204" pitchFamily="34" charset="0"/>
              <a:ea typeface="宋体" panose="02010600030101010101" pitchFamily="2" charset="-122"/>
            </a:endParaRPr>
          </a:p>
        </p:txBody>
      </p:sp>
      <p:sp>
        <p:nvSpPr>
          <p:cNvPr id="212002" name="Text Box 34"/>
          <p:cNvSpPr txBox="1"/>
          <p:nvPr/>
        </p:nvSpPr>
        <p:spPr>
          <a:xfrm>
            <a:off x="5715000" y="4548188"/>
            <a:ext cx="295275" cy="336550"/>
          </a:xfrm>
          <a:prstGeom prst="rect">
            <a:avLst/>
          </a:prstGeom>
          <a:noFill/>
          <a:ln w="9525">
            <a:noFill/>
          </a:ln>
        </p:spPr>
        <p:txBody>
          <a:bodyPr wrap="none">
            <a:spAutoFit/>
          </a:bodyPr>
          <a:p>
            <a:pPr algn="r">
              <a:spcBef>
                <a:spcPct val="20000"/>
              </a:spcBef>
            </a:pPr>
            <a:r>
              <a:rPr lang="en-US" altLang="zh-CN" sz="1600" b="0" dirty="0">
                <a:solidFill>
                  <a:schemeClr val="accent1"/>
                </a:solidFill>
                <a:latin typeface="Tahoma" panose="020B0604030504040204" pitchFamily="34" charset="0"/>
                <a:ea typeface="宋体" panose="02010600030101010101" pitchFamily="2" charset="-122"/>
              </a:rPr>
              <a:t>5</a:t>
            </a:r>
            <a:endParaRPr lang="en-US" altLang="zh-CN" sz="1600" b="0" dirty="0">
              <a:solidFill>
                <a:schemeClr val="accent1"/>
              </a:solidFill>
              <a:latin typeface="Tahoma" panose="020B0604030504040204" pitchFamily="34" charset="0"/>
              <a:ea typeface="宋体" panose="02010600030101010101" pitchFamily="2" charset="-122"/>
            </a:endParaRPr>
          </a:p>
        </p:txBody>
      </p:sp>
      <p:sp>
        <p:nvSpPr>
          <p:cNvPr id="212003" name="Text Box 35"/>
          <p:cNvSpPr txBox="1"/>
          <p:nvPr/>
        </p:nvSpPr>
        <p:spPr>
          <a:xfrm>
            <a:off x="5716588" y="4724400"/>
            <a:ext cx="295275" cy="336550"/>
          </a:xfrm>
          <a:prstGeom prst="rect">
            <a:avLst/>
          </a:prstGeom>
          <a:noFill/>
          <a:ln w="9525">
            <a:noFill/>
          </a:ln>
        </p:spPr>
        <p:txBody>
          <a:bodyPr wrap="none">
            <a:spAutoFit/>
          </a:bodyPr>
          <a:p>
            <a:pPr algn="r">
              <a:spcBef>
                <a:spcPct val="20000"/>
              </a:spcBef>
            </a:pPr>
            <a:r>
              <a:rPr lang="en-US" altLang="zh-CN" sz="1600" b="0" dirty="0">
                <a:solidFill>
                  <a:schemeClr val="accent1"/>
                </a:solidFill>
                <a:latin typeface="Tahoma" panose="020B0604030504040204" pitchFamily="34" charset="0"/>
                <a:ea typeface="宋体" panose="02010600030101010101" pitchFamily="2" charset="-122"/>
              </a:rPr>
              <a:t>6</a:t>
            </a:r>
            <a:endParaRPr lang="en-US" altLang="zh-CN" sz="1600" b="0" dirty="0">
              <a:solidFill>
                <a:schemeClr val="accent1"/>
              </a:solidFill>
              <a:latin typeface="Tahoma" panose="020B0604030504040204" pitchFamily="34" charset="0"/>
              <a:ea typeface="宋体" panose="02010600030101010101" pitchFamily="2" charset="-122"/>
            </a:endParaRPr>
          </a:p>
        </p:txBody>
      </p:sp>
      <p:sp>
        <p:nvSpPr>
          <p:cNvPr id="212004" name="Text Box 36"/>
          <p:cNvSpPr txBox="1"/>
          <p:nvPr/>
        </p:nvSpPr>
        <p:spPr>
          <a:xfrm>
            <a:off x="5718175" y="4916488"/>
            <a:ext cx="295275" cy="336550"/>
          </a:xfrm>
          <a:prstGeom prst="rect">
            <a:avLst/>
          </a:prstGeom>
          <a:noFill/>
          <a:ln w="9525">
            <a:noFill/>
          </a:ln>
        </p:spPr>
        <p:txBody>
          <a:bodyPr wrap="none">
            <a:spAutoFit/>
          </a:bodyPr>
          <a:p>
            <a:pPr algn="r">
              <a:spcBef>
                <a:spcPct val="20000"/>
              </a:spcBef>
            </a:pPr>
            <a:r>
              <a:rPr lang="en-US" altLang="zh-CN" sz="1600" b="0" dirty="0">
                <a:solidFill>
                  <a:schemeClr val="accent1"/>
                </a:solidFill>
                <a:latin typeface="Tahoma" panose="020B0604030504040204" pitchFamily="34" charset="0"/>
                <a:ea typeface="宋体" panose="02010600030101010101" pitchFamily="2" charset="-122"/>
              </a:rPr>
              <a:t>7</a:t>
            </a:r>
            <a:endParaRPr lang="en-US" altLang="zh-CN" sz="1600" b="0" dirty="0">
              <a:solidFill>
                <a:schemeClr val="accent1"/>
              </a:solidFill>
              <a:latin typeface="Tahoma" panose="020B0604030504040204" pitchFamily="34" charset="0"/>
              <a:ea typeface="宋体" panose="02010600030101010101" pitchFamily="2" charset="-122"/>
            </a:endParaRPr>
          </a:p>
        </p:txBody>
      </p:sp>
      <p:sp>
        <p:nvSpPr>
          <p:cNvPr id="212005" name="Text Box 37"/>
          <p:cNvSpPr txBox="1"/>
          <p:nvPr/>
        </p:nvSpPr>
        <p:spPr>
          <a:xfrm>
            <a:off x="5719763" y="5092700"/>
            <a:ext cx="295275" cy="336550"/>
          </a:xfrm>
          <a:prstGeom prst="rect">
            <a:avLst/>
          </a:prstGeom>
          <a:noFill/>
          <a:ln w="9525">
            <a:noFill/>
          </a:ln>
        </p:spPr>
        <p:txBody>
          <a:bodyPr wrap="none">
            <a:spAutoFit/>
          </a:bodyPr>
          <a:p>
            <a:pPr algn="r">
              <a:spcBef>
                <a:spcPct val="20000"/>
              </a:spcBef>
            </a:pPr>
            <a:r>
              <a:rPr lang="en-US" altLang="zh-CN" sz="1600" b="0" dirty="0">
                <a:solidFill>
                  <a:schemeClr val="accent1"/>
                </a:solidFill>
                <a:latin typeface="Tahoma" panose="020B0604030504040204" pitchFamily="34" charset="0"/>
                <a:ea typeface="宋体" panose="02010600030101010101" pitchFamily="2" charset="-122"/>
              </a:rPr>
              <a:t>8</a:t>
            </a:r>
            <a:endParaRPr lang="en-US" altLang="zh-CN" sz="1600" b="0" dirty="0">
              <a:solidFill>
                <a:schemeClr val="accent1"/>
              </a:solidFill>
              <a:latin typeface="Tahoma" panose="020B0604030504040204" pitchFamily="34" charset="0"/>
              <a:ea typeface="宋体" panose="02010600030101010101" pitchFamily="2" charset="-122"/>
            </a:endParaRPr>
          </a:p>
        </p:txBody>
      </p:sp>
      <p:sp>
        <p:nvSpPr>
          <p:cNvPr id="134185" name="Text Box 38"/>
          <p:cNvSpPr txBox="1"/>
          <p:nvPr/>
        </p:nvSpPr>
        <p:spPr>
          <a:xfrm>
            <a:off x="7613650" y="1116013"/>
            <a:ext cx="1247775" cy="457200"/>
          </a:xfrm>
          <a:prstGeom prst="rect">
            <a:avLst/>
          </a:prstGeom>
          <a:noFill/>
          <a:ln w="9525">
            <a:noFill/>
          </a:ln>
        </p:spPr>
        <p:txBody>
          <a:bodyPr wrap="none">
            <a:spAutoFit/>
          </a:bodyPr>
          <a:p>
            <a:pPr algn="ctr">
              <a:spcBef>
                <a:spcPct val="20000"/>
              </a:spcBef>
            </a:pPr>
            <a:r>
              <a:rPr lang="en-US" altLang="zh-CN" sz="2400" b="0" dirty="0">
                <a:latin typeface="Tahoma" panose="020B0604030504040204" pitchFamily="34" charset="0"/>
                <a:ea typeface="宋体" panose="02010600030101010101" pitchFamily="2" charset="-122"/>
              </a:rPr>
              <a:t>receiver</a:t>
            </a:r>
            <a:endParaRPr lang="en-US" altLang="zh-CN" sz="2400" b="0" dirty="0">
              <a:latin typeface="Tahoma" panose="020B0604030504040204" pitchFamily="34" charset="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11974"/>
                                        </p:tgtEl>
                                        <p:attrNameLst>
                                          <p:attrName>style.visibility</p:attrName>
                                        </p:attrNameLst>
                                      </p:cBhvr>
                                      <p:to>
                                        <p:strVal val="visible"/>
                                      </p:to>
                                    </p:set>
                                    <p:animEffect transition="in" filter="wipe(left)">
                                      <p:cBhvr>
                                        <p:cTn id="7" dur="500"/>
                                        <p:tgtEl>
                                          <p:spTgt spid="211974"/>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211970"/>
                                        </p:tgtEl>
                                        <p:attrNameLst>
                                          <p:attrName>style.visibility</p:attrName>
                                        </p:attrNameLst>
                                      </p:cBhvr>
                                      <p:to>
                                        <p:strVal val="visible"/>
                                      </p:to>
                                    </p:set>
                                    <p:animEffect transition="in" filter="wipe(up)">
                                      <p:cBhvr>
                                        <p:cTn id="11" dur="500"/>
                                        <p:tgtEl>
                                          <p:spTgt spid="211970"/>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2" fill="hold" nodeType="clickEffect">
                                  <p:stCondLst>
                                    <p:cond delay="0"/>
                                  </p:stCondLst>
                                  <p:childTnLst>
                                    <p:set>
                                      <p:cBhvr>
                                        <p:cTn id="15" dur="1" fill="hold">
                                          <p:stCondLst>
                                            <p:cond delay="0"/>
                                          </p:stCondLst>
                                        </p:cTn>
                                        <p:tgtEl>
                                          <p:spTgt spid="211973"/>
                                        </p:tgtEl>
                                        <p:attrNameLst>
                                          <p:attrName>style.visibility</p:attrName>
                                        </p:attrNameLst>
                                      </p:cBhvr>
                                      <p:to>
                                        <p:strVal val="visible"/>
                                      </p:to>
                                    </p:set>
                                    <p:animEffect transition="in" filter="wipe(right)">
                                      <p:cBhvr>
                                        <p:cTn id="16" dur="500"/>
                                        <p:tgtEl>
                                          <p:spTgt spid="211973"/>
                                        </p:tgtEl>
                                      </p:cBhvr>
                                    </p:animEffect>
                                  </p:childTnLst>
                                </p:cTn>
                              </p:par>
                            </p:childTnLst>
                          </p:cTn>
                        </p:par>
                        <p:par>
                          <p:cTn id="17" fill="hold">
                            <p:stCondLst>
                              <p:cond delay="500"/>
                            </p:stCondLst>
                            <p:childTnLst>
                              <p:par>
                                <p:cTn id="18" presetID="22" presetClass="entr" presetSubtype="1" fill="hold" grpId="0" nodeType="afterEffect">
                                  <p:stCondLst>
                                    <p:cond delay="0"/>
                                  </p:stCondLst>
                                  <p:childTnLst>
                                    <p:set>
                                      <p:cBhvr>
                                        <p:cTn id="19" dur="1" fill="hold">
                                          <p:stCondLst>
                                            <p:cond delay="0"/>
                                          </p:stCondLst>
                                        </p:cTn>
                                        <p:tgtEl>
                                          <p:spTgt spid="211983"/>
                                        </p:tgtEl>
                                        <p:attrNameLst>
                                          <p:attrName>style.visibility</p:attrName>
                                        </p:attrNameLst>
                                      </p:cBhvr>
                                      <p:to>
                                        <p:strVal val="visible"/>
                                      </p:to>
                                    </p:set>
                                    <p:animEffect transition="in" filter="wipe(up)">
                                      <p:cBhvr>
                                        <p:cTn id="20" dur="500"/>
                                        <p:tgtEl>
                                          <p:spTgt spid="211983"/>
                                        </p:tgtEl>
                                      </p:cBhvr>
                                    </p:animEffect>
                                  </p:childTnLst>
                                </p:cTn>
                              </p:par>
                            </p:childTnLst>
                          </p:cTn>
                        </p:par>
                        <p:par>
                          <p:cTn id="21" fill="hold">
                            <p:stCondLst>
                              <p:cond delay="1000"/>
                            </p:stCondLst>
                            <p:childTnLst>
                              <p:par>
                                <p:cTn id="22" presetID="2" presetClass="entr" presetSubtype="8" fill="hold" grpId="0" nodeType="afterEffect">
                                  <p:stCondLst>
                                    <p:cond delay="0"/>
                                  </p:stCondLst>
                                  <p:childTnLst>
                                    <p:set>
                                      <p:cBhvr>
                                        <p:cTn id="23" dur="1" fill="hold">
                                          <p:stCondLst>
                                            <p:cond delay="0"/>
                                          </p:stCondLst>
                                        </p:cTn>
                                        <p:tgtEl>
                                          <p:spTgt spid="211998"/>
                                        </p:tgtEl>
                                        <p:attrNameLst>
                                          <p:attrName>style.visibility</p:attrName>
                                        </p:attrNameLst>
                                      </p:cBhvr>
                                      <p:to>
                                        <p:strVal val="visible"/>
                                      </p:to>
                                    </p:set>
                                    <p:anim calcmode="lin" valueType="num">
                                      <p:cBhvr additive="base">
                                        <p:cTn id="24" dur="500" fill="hold"/>
                                        <p:tgtEl>
                                          <p:spTgt spid="211998"/>
                                        </p:tgtEl>
                                        <p:attrNameLst>
                                          <p:attrName>ppt_x</p:attrName>
                                        </p:attrNameLst>
                                      </p:cBhvr>
                                      <p:tavLst>
                                        <p:tav tm="0">
                                          <p:val>
                                            <p:strVal val="0-#ppt_w/2"/>
                                          </p:val>
                                        </p:tav>
                                        <p:tav tm="100000">
                                          <p:val>
                                            <p:strVal val="#ppt_x"/>
                                          </p:val>
                                        </p:tav>
                                      </p:tavLst>
                                    </p:anim>
                                    <p:anim calcmode="lin" valueType="num">
                                      <p:cBhvr additive="base">
                                        <p:cTn id="25" dur="500" fill="hold"/>
                                        <p:tgtEl>
                                          <p:spTgt spid="211998"/>
                                        </p:tgtEl>
                                        <p:attrNameLst>
                                          <p:attrName>ppt_y</p:attrName>
                                        </p:attrNameLst>
                                      </p:cBhvr>
                                      <p:tavLst>
                                        <p:tav tm="0">
                                          <p:val>
                                            <p:strVal val="#ppt_y"/>
                                          </p:val>
                                        </p:tav>
                                        <p:tav tm="100000">
                                          <p:val>
                                            <p:strVal val="#ppt_y"/>
                                          </p:val>
                                        </p:tav>
                                      </p:tavLst>
                                    </p:anim>
                                  </p:childTnLst>
                                </p:cTn>
                              </p:par>
                            </p:childTnLst>
                          </p:cTn>
                        </p:par>
                        <p:par>
                          <p:cTn id="26" fill="hold">
                            <p:stCondLst>
                              <p:cond delay="1500"/>
                            </p:stCondLst>
                            <p:childTnLst>
                              <p:par>
                                <p:cTn id="27" presetID="2" presetClass="entr" presetSubtype="8" fill="hold" grpId="0" nodeType="afterEffect">
                                  <p:stCondLst>
                                    <p:cond delay="0"/>
                                  </p:stCondLst>
                                  <p:childTnLst>
                                    <p:set>
                                      <p:cBhvr>
                                        <p:cTn id="28" dur="1" fill="hold">
                                          <p:stCondLst>
                                            <p:cond delay="0"/>
                                          </p:stCondLst>
                                        </p:cTn>
                                        <p:tgtEl>
                                          <p:spTgt spid="212001"/>
                                        </p:tgtEl>
                                        <p:attrNameLst>
                                          <p:attrName>style.visibility</p:attrName>
                                        </p:attrNameLst>
                                      </p:cBhvr>
                                      <p:to>
                                        <p:strVal val="visible"/>
                                      </p:to>
                                    </p:set>
                                    <p:anim calcmode="lin" valueType="num">
                                      <p:cBhvr additive="base">
                                        <p:cTn id="29" dur="500" fill="hold"/>
                                        <p:tgtEl>
                                          <p:spTgt spid="212001"/>
                                        </p:tgtEl>
                                        <p:attrNameLst>
                                          <p:attrName>ppt_x</p:attrName>
                                        </p:attrNameLst>
                                      </p:cBhvr>
                                      <p:tavLst>
                                        <p:tav tm="0">
                                          <p:val>
                                            <p:strVal val="0-#ppt_w/2"/>
                                          </p:val>
                                        </p:tav>
                                        <p:tav tm="100000">
                                          <p:val>
                                            <p:strVal val="#ppt_x"/>
                                          </p:val>
                                        </p:tav>
                                      </p:tavLst>
                                    </p:anim>
                                    <p:anim calcmode="lin" valueType="num">
                                      <p:cBhvr additive="base">
                                        <p:cTn id="30" dur="500" fill="hold"/>
                                        <p:tgtEl>
                                          <p:spTgt spid="212001"/>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211976"/>
                                        </p:tgtEl>
                                        <p:attrNameLst>
                                          <p:attrName>style.visibility</p:attrName>
                                        </p:attrNameLst>
                                      </p:cBhvr>
                                      <p:to>
                                        <p:strVal val="visible"/>
                                      </p:to>
                                    </p:set>
                                    <p:animEffect transition="in" filter="wipe(left)">
                                      <p:cBhvr>
                                        <p:cTn id="35" dur="500"/>
                                        <p:tgtEl>
                                          <p:spTgt spid="211976"/>
                                        </p:tgtEl>
                                      </p:cBhvr>
                                    </p:animEffect>
                                  </p:childTnLst>
                                </p:cTn>
                              </p:par>
                            </p:childTnLst>
                          </p:cTn>
                        </p:par>
                        <p:par>
                          <p:cTn id="36" fill="hold">
                            <p:stCondLst>
                              <p:cond delay="500"/>
                            </p:stCondLst>
                            <p:childTnLst>
                              <p:par>
                                <p:cTn id="37" presetID="22" presetClass="entr" presetSubtype="8" fill="hold" nodeType="afterEffect">
                                  <p:stCondLst>
                                    <p:cond delay="0"/>
                                  </p:stCondLst>
                                  <p:childTnLst>
                                    <p:set>
                                      <p:cBhvr>
                                        <p:cTn id="38" dur="1" fill="hold">
                                          <p:stCondLst>
                                            <p:cond delay="0"/>
                                          </p:stCondLst>
                                        </p:cTn>
                                        <p:tgtEl>
                                          <p:spTgt spid="211981"/>
                                        </p:tgtEl>
                                        <p:attrNameLst>
                                          <p:attrName>style.visibility</p:attrName>
                                        </p:attrNameLst>
                                      </p:cBhvr>
                                      <p:to>
                                        <p:strVal val="visible"/>
                                      </p:to>
                                    </p:set>
                                    <p:animEffect transition="in" filter="wipe(left)">
                                      <p:cBhvr>
                                        <p:cTn id="39" dur="500"/>
                                        <p:tgtEl>
                                          <p:spTgt spid="211981"/>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2" fill="hold" nodeType="clickEffect">
                                  <p:stCondLst>
                                    <p:cond delay="0"/>
                                  </p:stCondLst>
                                  <p:childTnLst>
                                    <p:set>
                                      <p:cBhvr>
                                        <p:cTn id="43" dur="1" fill="hold">
                                          <p:stCondLst>
                                            <p:cond delay="0"/>
                                          </p:stCondLst>
                                        </p:cTn>
                                        <p:tgtEl>
                                          <p:spTgt spid="211984"/>
                                        </p:tgtEl>
                                        <p:attrNameLst>
                                          <p:attrName>style.visibility</p:attrName>
                                        </p:attrNameLst>
                                      </p:cBhvr>
                                      <p:to>
                                        <p:strVal val="visible"/>
                                      </p:to>
                                    </p:set>
                                    <p:animEffect transition="in" filter="wipe(right)">
                                      <p:cBhvr>
                                        <p:cTn id="44" dur="500"/>
                                        <p:tgtEl>
                                          <p:spTgt spid="211984"/>
                                        </p:tgtEl>
                                      </p:cBhvr>
                                    </p:animEffect>
                                  </p:childTnLst>
                                </p:cTn>
                              </p:par>
                            </p:childTnLst>
                          </p:cTn>
                        </p:par>
                        <p:par>
                          <p:cTn id="45" fill="hold">
                            <p:stCondLst>
                              <p:cond delay="500"/>
                            </p:stCondLst>
                            <p:childTnLst>
                              <p:par>
                                <p:cTn id="46" presetID="2" presetClass="entr" presetSubtype="8" fill="hold" grpId="0" nodeType="afterEffect">
                                  <p:stCondLst>
                                    <p:cond delay="0"/>
                                  </p:stCondLst>
                                  <p:childTnLst>
                                    <p:set>
                                      <p:cBhvr>
                                        <p:cTn id="47" dur="1" fill="hold">
                                          <p:stCondLst>
                                            <p:cond delay="0"/>
                                          </p:stCondLst>
                                        </p:cTn>
                                        <p:tgtEl>
                                          <p:spTgt spid="211999"/>
                                        </p:tgtEl>
                                        <p:attrNameLst>
                                          <p:attrName>style.visibility</p:attrName>
                                        </p:attrNameLst>
                                      </p:cBhvr>
                                      <p:to>
                                        <p:strVal val="visible"/>
                                      </p:to>
                                    </p:set>
                                    <p:anim calcmode="lin" valueType="num">
                                      <p:cBhvr additive="base">
                                        <p:cTn id="48" dur="500" fill="hold"/>
                                        <p:tgtEl>
                                          <p:spTgt spid="211999"/>
                                        </p:tgtEl>
                                        <p:attrNameLst>
                                          <p:attrName>ppt_x</p:attrName>
                                        </p:attrNameLst>
                                      </p:cBhvr>
                                      <p:tavLst>
                                        <p:tav tm="0">
                                          <p:val>
                                            <p:strVal val="0-#ppt_w/2"/>
                                          </p:val>
                                        </p:tav>
                                        <p:tav tm="100000">
                                          <p:val>
                                            <p:strVal val="#ppt_x"/>
                                          </p:val>
                                        </p:tav>
                                      </p:tavLst>
                                    </p:anim>
                                    <p:anim calcmode="lin" valueType="num">
                                      <p:cBhvr additive="base">
                                        <p:cTn id="49" dur="500" fill="hold"/>
                                        <p:tgtEl>
                                          <p:spTgt spid="211999"/>
                                        </p:tgtEl>
                                        <p:attrNameLst>
                                          <p:attrName>ppt_y</p:attrName>
                                        </p:attrNameLst>
                                      </p:cBhvr>
                                      <p:tavLst>
                                        <p:tav tm="0">
                                          <p:val>
                                            <p:strVal val="#ppt_y"/>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22" presetClass="entr" presetSubtype="8" fill="hold" nodeType="clickEffect">
                                  <p:stCondLst>
                                    <p:cond delay="0"/>
                                  </p:stCondLst>
                                  <p:childTnLst>
                                    <p:set>
                                      <p:cBhvr>
                                        <p:cTn id="53" dur="1" fill="hold">
                                          <p:stCondLst>
                                            <p:cond delay="0"/>
                                          </p:stCondLst>
                                        </p:cTn>
                                        <p:tgtEl>
                                          <p:spTgt spid="211985"/>
                                        </p:tgtEl>
                                        <p:attrNameLst>
                                          <p:attrName>style.visibility</p:attrName>
                                        </p:attrNameLst>
                                      </p:cBhvr>
                                      <p:to>
                                        <p:strVal val="visible"/>
                                      </p:to>
                                    </p:set>
                                    <p:animEffect transition="in" filter="wipe(left)">
                                      <p:cBhvr>
                                        <p:cTn id="54" dur="500"/>
                                        <p:tgtEl>
                                          <p:spTgt spid="211985"/>
                                        </p:tgtEl>
                                      </p:cBhvr>
                                    </p:animEffect>
                                  </p:childTnLst>
                                </p:cTn>
                              </p:par>
                            </p:childTnLst>
                          </p:cTn>
                        </p:par>
                        <p:par>
                          <p:cTn id="55" fill="hold">
                            <p:stCondLst>
                              <p:cond delay="500"/>
                            </p:stCondLst>
                            <p:childTnLst>
                              <p:par>
                                <p:cTn id="56" presetID="22" presetClass="entr" presetSubtype="8" fill="hold" nodeType="afterEffect">
                                  <p:stCondLst>
                                    <p:cond delay="0"/>
                                  </p:stCondLst>
                                  <p:childTnLst>
                                    <p:set>
                                      <p:cBhvr>
                                        <p:cTn id="57" dur="1" fill="hold">
                                          <p:stCondLst>
                                            <p:cond delay="0"/>
                                          </p:stCondLst>
                                        </p:cTn>
                                        <p:tgtEl>
                                          <p:spTgt spid="211977"/>
                                        </p:tgtEl>
                                        <p:attrNameLst>
                                          <p:attrName>style.visibility</p:attrName>
                                        </p:attrNameLst>
                                      </p:cBhvr>
                                      <p:to>
                                        <p:strVal val="visible"/>
                                      </p:to>
                                    </p:set>
                                    <p:animEffect transition="in" filter="wipe(left)">
                                      <p:cBhvr>
                                        <p:cTn id="58" dur="500"/>
                                        <p:tgtEl>
                                          <p:spTgt spid="211977"/>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2" fill="hold" nodeType="clickEffect">
                                  <p:stCondLst>
                                    <p:cond delay="0"/>
                                  </p:stCondLst>
                                  <p:childTnLst>
                                    <p:set>
                                      <p:cBhvr>
                                        <p:cTn id="62" dur="1" fill="hold">
                                          <p:stCondLst>
                                            <p:cond delay="0"/>
                                          </p:stCondLst>
                                        </p:cTn>
                                        <p:tgtEl>
                                          <p:spTgt spid="211975"/>
                                        </p:tgtEl>
                                        <p:attrNameLst>
                                          <p:attrName>style.visibility</p:attrName>
                                        </p:attrNameLst>
                                      </p:cBhvr>
                                      <p:to>
                                        <p:strVal val="visible"/>
                                      </p:to>
                                    </p:set>
                                    <p:animEffect transition="in" filter="wipe(right)">
                                      <p:cBhvr>
                                        <p:cTn id="63" dur="500"/>
                                        <p:tgtEl>
                                          <p:spTgt spid="211975"/>
                                        </p:tgtEl>
                                      </p:cBhvr>
                                    </p:animEffect>
                                  </p:childTnLst>
                                </p:cTn>
                              </p:par>
                            </p:childTnLst>
                          </p:cTn>
                        </p:par>
                        <p:par>
                          <p:cTn id="64" fill="hold">
                            <p:stCondLst>
                              <p:cond delay="500"/>
                            </p:stCondLst>
                            <p:childTnLst>
                              <p:par>
                                <p:cTn id="65" presetID="2" presetClass="entr" presetSubtype="8" fill="hold" grpId="0" nodeType="afterEffect">
                                  <p:stCondLst>
                                    <p:cond delay="0"/>
                                  </p:stCondLst>
                                  <p:childTnLst>
                                    <p:set>
                                      <p:cBhvr>
                                        <p:cTn id="66" dur="1" fill="hold">
                                          <p:stCondLst>
                                            <p:cond delay="0"/>
                                          </p:stCondLst>
                                        </p:cTn>
                                        <p:tgtEl>
                                          <p:spTgt spid="212000"/>
                                        </p:tgtEl>
                                        <p:attrNameLst>
                                          <p:attrName>style.visibility</p:attrName>
                                        </p:attrNameLst>
                                      </p:cBhvr>
                                      <p:to>
                                        <p:strVal val="visible"/>
                                      </p:to>
                                    </p:set>
                                    <p:anim calcmode="lin" valueType="num">
                                      <p:cBhvr additive="base">
                                        <p:cTn id="67" dur="500" fill="hold"/>
                                        <p:tgtEl>
                                          <p:spTgt spid="212000"/>
                                        </p:tgtEl>
                                        <p:attrNameLst>
                                          <p:attrName>ppt_x</p:attrName>
                                        </p:attrNameLst>
                                      </p:cBhvr>
                                      <p:tavLst>
                                        <p:tav tm="0">
                                          <p:val>
                                            <p:strVal val="0-#ppt_w/2"/>
                                          </p:val>
                                        </p:tav>
                                        <p:tav tm="100000">
                                          <p:val>
                                            <p:strVal val="#ppt_x"/>
                                          </p:val>
                                        </p:tav>
                                      </p:tavLst>
                                    </p:anim>
                                    <p:anim calcmode="lin" valueType="num">
                                      <p:cBhvr additive="base">
                                        <p:cTn id="68" dur="500" fill="hold"/>
                                        <p:tgtEl>
                                          <p:spTgt spid="212000"/>
                                        </p:tgtEl>
                                        <p:attrNameLst>
                                          <p:attrName>ppt_y</p:attrName>
                                        </p:attrNameLst>
                                      </p:cBhvr>
                                      <p:tavLst>
                                        <p:tav tm="0">
                                          <p:val>
                                            <p:strVal val="#ppt_y"/>
                                          </p:val>
                                        </p:tav>
                                        <p:tav tm="100000">
                                          <p:val>
                                            <p:strVal val="#ppt_y"/>
                                          </p:val>
                                        </p:tav>
                                      </p:tavLst>
                                    </p:anim>
                                  </p:childTnLst>
                                </p:cTn>
                              </p:par>
                            </p:childTnLst>
                          </p:cTn>
                        </p:par>
                        <p:par>
                          <p:cTn id="69" fill="hold">
                            <p:stCondLst>
                              <p:cond delay="1000"/>
                            </p:stCondLst>
                            <p:childTnLst>
                              <p:par>
                                <p:cTn id="70" presetID="22" presetClass="entr" presetSubtype="8" fill="hold" nodeType="afterEffect">
                                  <p:stCondLst>
                                    <p:cond delay="0"/>
                                  </p:stCondLst>
                                  <p:childTnLst>
                                    <p:set>
                                      <p:cBhvr>
                                        <p:cTn id="71" dur="1" fill="hold">
                                          <p:stCondLst>
                                            <p:cond delay="0"/>
                                          </p:stCondLst>
                                        </p:cTn>
                                        <p:tgtEl>
                                          <p:spTgt spid="211979"/>
                                        </p:tgtEl>
                                        <p:attrNameLst>
                                          <p:attrName>style.visibility</p:attrName>
                                        </p:attrNameLst>
                                      </p:cBhvr>
                                      <p:to>
                                        <p:strVal val="visible"/>
                                      </p:to>
                                    </p:set>
                                    <p:animEffect transition="in" filter="wipe(left)">
                                      <p:cBhvr>
                                        <p:cTn id="72" dur="500"/>
                                        <p:tgtEl>
                                          <p:spTgt spid="211979"/>
                                        </p:tgtEl>
                                      </p:cBhvr>
                                    </p:animEffect>
                                  </p:childTnLst>
                                </p:cTn>
                              </p:par>
                            </p:childTnLst>
                          </p:cTn>
                        </p:par>
                        <p:par>
                          <p:cTn id="73" fill="hold">
                            <p:stCondLst>
                              <p:cond delay="1500"/>
                            </p:stCondLst>
                            <p:childTnLst>
                              <p:par>
                                <p:cTn id="74" presetID="22" presetClass="entr" presetSubtype="8" fill="hold" nodeType="afterEffect">
                                  <p:stCondLst>
                                    <p:cond delay="0"/>
                                  </p:stCondLst>
                                  <p:childTnLst>
                                    <p:set>
                                      <p:cBhvr>
                                        <p:cTn id="75" dur="1" fill="hold">
                                          <p:stCondLst>
                                            <p:cond delay="0"/>
                                          </p:stCondLst>
                                        </p:cTn>
                                        <p:tgtEl>
                                          <p:spTgt spid="211980"/>
                                        </p:tgtEl>
                                        <p:attrNameLst>
                                          <p:attrName>style.visibility</p:attrName>
                                        </p:attrNameLst>
                                      </p:cBhvr>
                                      <p:to>
                                        <p:strVal val="visible"/>
                                      </p:to>
                                    </p:set>
                                    <p:animEffect transition="in" filter="wipe(left)">
                                      <p:cBhvr>
                                        <p:cTn id="76" dur="500"/>
                                        <p:tgtEl>
                                          <p:spTgt spid="211980"/>
                                        </p:tgtEl>
                                      </p:cBhvr>
                                    </p:animEffect>
                                  </p:childTnLst>
                                </p:cTn>
                              </p:par>
                            </p:childTnLst>
                          </p:cTn>
                        </p:par>
                      </p:childTnLst>
                    </p:cTn>
                  </p:par>
                  <p:par>
                    <p:cTn id="77" fill="hold">
                      <p:stCondLst>
                        <p:cond delay="indefinite"/>
                      </p:stCondLst>
                      <p:childTnLst>
                        <p:par>
                          <p:cTn id="78" fill="hold">
                            <p:stCondLst>
                              <p:cond delay="0"/>
                            </p:stCondLst>
                            <p:childTnLst>
                              <p:par>
                                <p:cTn id="79" presetID="22" presetClass="entr" presetSubtype="2" fill="hold" nodeType="clickEffect">
                                  <p:stCondLst>
                                    <p:cond delay="0"/>
                                  </p:stCondLst>
                                  <p:childTnLst>
                                    <p:set>
                                      <p:cBhvr>
                                        <p:cTn id="80" dur="1" fill="hold">
                                          <p:stCondLst>
                                            <p:cond delay="0"/>
                                          </p:stCondLst>
                                        </p:cTn>
                                        <p:tgtEl>
                                          <p:spTgt spid="211986"/>
                                        </p:tgtEl>
                                        <p:attrNameLst>
                                          <p:attrName>style.visibility</p:attrName>
                                        </p:attrNameLst>
                                      </p:cBhvr>
                                      <p:to>
                                        <p:strVal val="visible"/>
                                      </p:to>
                                    </p:set>
                                    <p:animEffect transition="in" filter="wipe(right)">
                                      <p:cBhvr>
                                        <p:cTn id="81" dur="500"/>
                                        <p:tgtEl>
                                          <p:spTgt spid="211986"/>
                                        </p:tgtEl>
                                      </p:cBhvr>
                                    </p:animEffect>
                                  </p:childTnLst>
                                </p:cTn>
                              </p:par>
                            </p:childTnLst>
                          </p:cTn>
                        </p:par>
                        <p:par>
                          <p:cTn id="82" fill="hold">
                            <p:stCondLst>
                              <p:cond delay="500"/>
                            </p:stCondLst>
                            <p:childTnLst>
                              <p:par>
                                <p:cTn id="83" presetID="2" presetClass="entr" presetSubtype="8" fill="hold" grpId="0" nodeType="afterEffect">
                                  <p:stCondLst>
                                    <p:cond delay="0"/>
                                  </p:stCondLst>
                                  <p:childTnLst>
                                    <p:set>
                                      <p:cBhvr>
                                        <p:cTn id="84" dur="1" fill="hold">
                                          <p:stCondLst>
                                            <p:cond delay="0"/>
                                          </p:stCondLst>
                                        </p:cTn>
                                        <p:tgtEl>
                                          <p:spTgt spid="212002"/>
                                        </p:tgtEl>
                                        <p:attrNameLst>
                                          <p:attrName>style.visibility</p:attrName>
                                        </p:attrNameLst>
                                      </p:cBhvr>
                                      <p:to>
                                        <p:strVal val="visible"/>
                                      </p:to>
                                    </p:set>
                                    <p:anim calcmode="lin" valueType="num">
                                      <p:cBhvr additive="base">
                                        <p:cTn id="85" dur="500" fill="hold"/>
                                        <p:tgtEl>
                                          <p:spTgt spid="212002"/>
                                        </p:tgtEl>
                                        <p:attrNameLst>
                                          <p:attrName>ppt_x</p:attrName>
                                        </p:attrNameLst>
                                      </p:cBhvr>
                                      <p:tavLst>
                                        <p:tav tm="0">
                                          <p:val>
                                            <p:strVal val="0-#ppt_w/2"/>
                                          </p:val>
                                        </p:tav>
                                        <p:tav tm="100000">
                                          <p:val>
                                            <p:strVal val="#ppt_x"/>
                                          </p:val>
                                        </p:tav>
                                      </p:tavLst>
                                    </p:anim>
                                    <p:anim calcmode="lin" valueType="num">
                                      <p:cBhvr additive="base">
                                        <p:cTn id="86" dur="500" fill="hold"/>
                                        <p:tgtEl>
                                          <p:spTgt spid="212002"/>
                                        </p:tgtEl>
                                        <p:attrNameLst>
                                          <p:attrName>ppt_y</p:attrName>
                                        </p:attrNameLst>
                                      </p:cBhvr>
                                      <p:tavLst>
                                        <p:tav tm="0">
                                          <p:val>
                                            <p:strVal val="#ppt_y"/>
                                          </p:val>
                                        </p:tav>
                                        <p:tav tm="100000">
                                          <p:val>
                                            <p:strVal val="#ppt_y"/>
                                          </p:val>
                                        </p:tav>
                                      </p:tavLst>
                                    </p:anim>
                                  </p:childTnLst>
                                </p:cTn>
                              </p:par>
                            </p:childTnLst>
                          </p:cTn>
                        </p:par>
                        <p:par>
                          <p:cTn id="87" fill="hold">
                            <p:stCondLst>
                              <p:cond delay="1000"/>
                            </p:stCondLst>
                            <p:childTnLst>
                              <p:par>
                                <p:cTn id="88" presetID="22" presetClass="entr" presetSubtype="2" fill="hold" nodeType="afterEffect">
                                  <p:stCondLst>
                                    <p:cond delay="0"/>
                                  </p:stCondLst>
                                  <p:childTnLst>
                                    <p:set>
                                      <p:cBhvr>
                                        <p:cTn id="89" dur="1" fill="hold">
                                          <p:stCondLst>
                                            <p:cond delay="0"/>
                                          </p:stCondLst>
                                        </p:cTn>
                                        <p:tgtEl>
                                          <p:spTgt spid="211987"/>
                                        </p:tgtEl>
                                        <p:attrNameLst>
                                          <p:attrName>style.visibility</p:attrName>
                                        </p:attrNameLst>
                                      </p:cBhvr>
                                      <p:to>
                                        <p:strVal val="visible"/>
                                      </p:to>
                                    </p:set>
                                    <p:animEffect transition="in" filter="wipe(right)">
                                      <p:cBhvr>
                                        <p:cTn id="90" dur="500"/>
                                        <p:tgtEl>
                                          <p:spTgt spid="211987"/>
                                        </p:tgtEl>
                                      </p:cBhvr>
                                    </p:animEffect>
                                  </p:childTnLst>
                                </p:cTn>
                              </p:par>
                            </p:childTnLst>
                          </p:cTn>
                        </p:par>
                        <p:par>
                          <p:cTn id="91" fill="hold">
                            <p:stCondLst>
                              <p:cond delay="1500"/>
                            </p:stCondLst>
                            <p:childTnLst>
                              <p:par>
                                <p:cTn id="92" presetID="2" presetClass="entr" presetSubtype="8" fill="hold" grpId="0" nodeType="afterEffect">
                                  <p:stCondLst>
                                    <p:cond delay="0"/>
                                  </p:stCondLst>
                                  <p:childTnLst>
                                    <p:set>
                                      <p:cBhvr>
                                        <p:cTn id="93" dur="1" fill="hold">
                                          <p:stCondLst>
                                            <p:cond delay="0"/>
                                          </p:stCondLst>
                                        </p:cTn>
                                        <p:tgtEl>
                                          <p:spTgt spid="212003"/>
                                        </p:tgtEl>
                                        <p:attrNameLst>
                                          <p:attrName>style.visibility</p:attrName>
                                        </p:attrNameLst>
                                      </p:cBhvr>
                                      <p:to>
                                        <p:strVal val="visible"/>
                                      </p:to>
                                    </p:set>
                                    <p:anim calcmode="lin" valueType="num">
                                      <p:cBhvr additive="base">
                                        <p:cTn id="94" dur="500" fill="hold"/>
                                        <p:tgtEl>
                                          <p:spTgt spid="212003"/>
                                        </p:tgtEl>
                                        <p:attrNameLst>
                                          <p:attrName>ppt_x</p:attrName>
                                        </p:attrNameLst>
                                      </p:cBhvr>
                                      <p:tavLst>
                                        <p:tav tm="0">
                                          <p:val>
                                            <p:strVal val="0-#ppt_w/2"/>
                                          </p:val>
                                        </p:tav>
                                        <p:tav tm="100000">
                                          <p:val>
                                            <p:strVal val="#ppt_x"/>
                                          </p:val>
                                        </p:tav>
                                      </p:tavLst>
                                    </p:anim>
                                    <p:anim calcmode="lin" valueType="num">
                                      <p:cBhvr additive="base">
                                        <p:cTn id="95" dur="500" fill="hold"/>
                                        <p:tgtEl>
                                          <p:spTgt spid="212003"/>
                                        </p:tgtEl>
                                        <p:attrNameLst>
                                          <p:attrName>ppt_y</p:attrName>
                                        </p:attrNameLst>
                                      </p:cBhvr>
                                      <p:tavLst>
                                        <p:tav tm="0">
                                          <p:val>
                                            <p:strVal val="#ppt_y"/>
                                          </p:val>
                                        </p:tav>
                                        <p:tav tm="100000">
                                          <p:val>
                                            <p:strVal val="#ppt_y"/>
                                          </p:val>
                                        </p:tav>
                                      </p:tavLst>
                                    </p:anim>
                                  </p:childTnLst>
                                </p:cTn>
                              </p:par>
                            </p:childTnLst>
                          </p:cTn>
                        </p:par>
                        <p:par>
                          <p:cTn id="96" fill="hold">
                            <p:stCondLst>
                              <p:cond delay="2000"/>
                            </p:stCondLst>
                            <p:childTnLst>
                              <p:par>
                                <p:cTn id="97" presetID="22" presetClass="entr" presetSubtype="2" fill="hold" nodeType="afterEffect">
                                  <p:stCondLst>
                                    <p:cond delay="0"/>
                                  </p:stCondLst>
                                  <p:childTnLst>
                                    <p:set>
                                      <p:cBhvr>
                                        <p:cTn id="98" dur="1" fill="hold">
                                          <p:stCondLst>
                                            <p:cond delay="0"/>
                                          </p:stCondLst>
                                        </p:cTn>
                                        <p:tgtEl>
                                          <p:spTgt spid="211988"/>
                                        </p:tgtEl>
                                        <p:attrNameLst>
                                          <p:attrName>style.visibility</p:attrName>
                                        </p:attrNameLst>
                                      </p:cBhvr>
                                      <p:to>
                                        <p:strVal val="visible"/>
                                      </p:to>
                                    </p:set>
                                    <p:animEffect transition="in" filter="wipe(right)">
                                      <p:cBhvr>
                                        <p:cTn id="99" dur="500"/>
                                        <p:tgtEl>
                                          <p:spTgt spid="211988"/>
                                        </p:tgtEl>
                                      </p:cBhvr>
                                    </p:animEffect>
                                  </p:childTnLst>
                                </p:cTn>
                              </p:par>
                            </p:childTnLst>
                          </p:cTn>
                        </p:par>
                        <p:par>
                          <p:cTn id="100" fill="hold">
                            <p:stCondLst>
                              <p:cond delay="2500"/>
                            </p:stCondLst>
                            <p:childTnLst>
                              <p:par>
                                <p:cTn id="101" presetID="2" presetClass="entr" presetSubtype="8" fill="hold" grpId="0" nodeType="afterEffect">
                                  <p:stCondLst>
                                    <p:cond delay="0"/>
                                  </p:stCondLst>
                                  <p:childTnLst>
                                    <p:set>
                                      <p:cBhvr>
                                        <p:cTn id="102" dur="1" fill="hold">
                                          <p:stCondLst>
                                            <p:cond delay="0"/>
                                          </p:stCondLst>
                                        </p:cTn>
                                        <p:tgtEl>
                                          <p:spTgt spid="212004"/>
                                        </p:tgtEl>
                                        <p:attrNameLst>
                                          <p:attrName>style.visibility</p:attrName>
                                        </p:attrNameLst>
                                      </p:cBhvr>
                                      <p:to>
                                        <p:strVal val="visible"/>
                                      </p:to>
                                    </p:set>
                                    <p:anim calcmode="lin" valueType="num">
                                      <p:cBhvr additive="base">
                                        <p:cTn id="103" dur="500" fill="hold"/>
                                        <p:tgtEl>
                                          <p:spTgt spid="212004"/>
                                        </p:tgtEl>
                                        <p:attrNameLst>
                                          <p:attrName>ppt_x</p:attrName>
                                        </p:attrNameLst>
                                      </p:cBhvr>
                                      <p:tavLst>
                                        <p:tav tm="0">
                                          <p:val>
                                            <p:strVal val="0-#ppt_w/2"/>
                                          </p:val>
                                        </p:tav>
                                        <p:tav tm="100000">
                                          <p:val>
                                            <p:strVal val="#ppt_x"/>
                                          </p:val>
                                        </p:tav>
                                      </p:tavLst>
                                    </p:anim>
                                    <p:anim calcmode="lin" valueType="num">
                                      <p:cBhvr additive="base">
                                        <p:cTn id="104" dur="500" fill="hold"/>
                                        <p:tgtEl>
                                          <p:spTgt spid="212004"/>
                                        </p:tgtEl>
                                        <p:attrNameLst>
                                          <p:attrName>ppt_y</p:attrName>
                                        </p:attrNameLst>
                                      </p:cBhvr>
                                      <p:tavLst>
                                        <p:tav tm="0">
                                          <p:val>
                                            <p:strVal val="#ppt_y"/>
                                          </p:val>
                                        </p:tav>
                                        <p:tav tm="100000">
                                          <p:val>
                                            <p:strVal val="#ppt_y"/>
                                          </p:val>
                                        </p:tav>
                                      </p:tavLst>
                                    </p:anim>
                                  </p:childTnLst>
                                </p:cTn>
                              </p:par>
                            </p:childTnLst>
                          </p:cTn>
                        </p:par>
                        <p:par>
                          <p:cTn id="105" fill="hold">
                            <p:stCondLst>
                              <p:cond delay="3000"/>
                            </p:stCondLst>
                            <p:childTnLst>
                              <p:par>
                                <p:cTn id="106" presetID="22" presetClass="entr" presetSubtype="2" fill="hold" nodeType="afterEffect">
                                  <p:stCondLst>
                                    <p:cond delay="0"/>
                                  </p:stCondLst>
                                  <p:childTnLst>
                                    <p:set>
                                      <p:cBhvr>
                                        <p:cTn id="107" dur="1" fill="hold">
                                          <p:stCondLst>
                                            <p:cond delay="0"/>
                                          </p:stCondLst>
                                        </p:cTn>
                                        <p:tgtEl>
                                          <p:spTgt spid="211989"/>
                                        </p:tgtEl>
                                        <p:attrNameLst>
                                          <p:attrName>style.visibility</p:attrName>
                                        </p:attrNameLst>
                                      </p:cBhvr>
                                      <p:to>
                                        <p:strVal val="visible"/>
                                      </p:to>
                                    </p:set>
                                    <p:animEffect transition="in" filter="wipe(right)">
                                      <p:cBhvr>
                                        <p:cTn id="108" dur="500"/>
                                        <p:tgtEl>
                                          <p:spTgt spid="211989"/>
                                        </p:tgtEl>
                                      </p:cBhvr>
                                    </p:animEffect>
                                  </p:childTnLst>
                                </p:cTn>
                              </p:par>
                            </p:childTnLst>
                          </p:cTn>
                        </p:par>
                        <p:par>
                          <p:cTn id="109" fill="hold">
                            <p:stCondLst>
                              <p:cond delay="3500"/>
                            </p:stCondLst>
                            <p:childTnLst>
                              <p:par>
                                <p:cTn id="110" presetID="2" presetClass="entr" presetSubtype="8" fill="hold" grpId="0" nodeType="afterEffect">
                                  <p:stCondLst>
                                    <p:cond delay="0"/>
                                  </p:stCondLst>
                                  <p:childTnLst>
                                    <p:set>
                                      <p:cBhvr>
                                        <p:cTn id="111" dur="1" fill="hold">
                                          <p:stCondLst>
                                            <p:cond delay="0"/>
                                          </p:stCondLst>
                                        </p:cTn>
                                        <p:tgtEl>
                                          <p:spTgt spid="212005"/>
                                        </p:tgtEl>
                                        <p:attrNameLst>
                                          <p:attrName>style.visibility</p:attrName>
                                        </p:attrNameLst>
                                      </p:cBhvr>
                                      <p:to>
                                        <p:strVal val="visible"/>
                                      </p:to>
                                    </p:set>
                                    <p:anim calcmode="lin" valueType="num">
                                      <p:cBhvr additive="base">
                                        <p:cTn id="112" dur="500" fill="hold"/>
                                        <p:tgtEl>
                                          <p:spTgt spid="212005"/>
                                        </p:tgtEl>
                                        <p:attrNameLst>
                                          <p:attrName>ppt_x</p:attrName>
                                        </p:attrNameLst>
                                      </p:cBhvr>
                                      <p:tavLst>
                                        <p:tav tm="0">
                                          <p:val>
                                            <p:strVal val="0-#ppt_w/2"/>
                                          </p:val>
                                        </p:tav>
                                        <p:tav tm="100000">
                                          <p:val>
                                            <p:strVal val="#ppt_x"/>
                                          </p:val>
                                        </p:tav>
                                      </p:tavLst>
                                    </p:anim>
                                    <p:anim calcmode="lin" valueType="num">
                                      <p:cBhvr additive="base">
                                        <p:cTn id="113" dur="500" fill="hold"/>
                                        <p:tgtEl>
                                          <p:spTgt spid="212005"/>
                                        </p:tgtEl>
                                        <p:attrNameLst>
                                          <p:attrName>ppt_y</p:attrName>
                                        </p:attrNameLst>
                                      </p:cBhvr>
                                      <p:tavLst>
                                        <p:tav tm="0">
                                          <p:val>
                                            <p:strVal val="#ppt_y"/>
                                          </p:val>
                                        </p:tav>
                                        <p:tav tm="100000">
                                          <p:val>
                                            <p:strVal val="#ppt_y"/>
                                          </p:val>
                                        </p:tav>
                                      </p:tavLst>
                                    </p:anim>
                                  </p:childTnLst>
                                </p:cTn>
                              </p:par>
                            </p:childTnLst>
                          </p:cTn>
                        </p:par>
                      </p:childTnLst>
                    </p:cTn>
                  </p:par>
                  <p:par>
                    <p:cTn id="114" fill="hold">
                      <p:stCondLst>
                        <p:cond delay="indefinite"/>
                      </p:stCondLst>
                      <p:childTnLst>
                        <p:par>
                          <p:cTn id="115" fill="hold">
                            <p:stCondLst>
                              <p:cond delay="0"/>
                            </p:stCondLst>
                            <p:childTnLst>
                              <p:par>
                                <p:cTn id="116" presetID="22" presetClass="entr" presetSubtype="8" fill="hold" nodeType="clickEffect">
                                  <p:stCondLst>
                                    <p:cond delay="0"/>
                                  </p:stCondLst>
                                  <p:childTnLst>
                                    <p:set>
                                      <p:cBhvr>
                                        <p:cTn id="117" dur="1" fill="hold">
                                          <p:stCondLst>
                                            <p:cond delay="0"/>
                                          </p:stCondLst>
                                        </p:cTn>
                                        <p:tgtEl>
                                          <p:spTgt spid="211990"/>
                                        </p:tgtEl>
                                        <p:attrNameLst>
                                          <p:attrName>style.visibility</p:attrName>
                                        </p:attrNameLst>
                                      </p:cBhvr>
                                      <p:to>
                                        <p:strVal val="visible"/>
                                      </p:to>
                                    </p:set>
                                    <p:animEffect transition="in" filter="wipe(left)">
                                      <p:cBhvr>
                                        <p:cTn id="118" dur="500"/>
                                        <p:tgtEl>
                                          <p:spTgt spid="211990"/>
                                        </p:tgtEl>
                                      </p:cBhvr>
                                    </p:animEffect>
                                  </p:childTnLst>
                                </p:cTn>
                              </p:par>
                            </p:childTnLst>
                          </p:cTn>
                        </p:par>
                        <p:par>
                          <p:cTn id="119" fill="hold">
                            <p:stCondLst>
                              <p:cond delay="500"/>
                            </p:stCondLst>
                            <p:childTnLst>
                              <p:par>
                                <p:cTn id="120" presetID="22" presetClass="entr" presetSubtype="8" fill="hold" nodeType="afterEffect">
                                  <p:stCondLst>
                                    <p:cond delay="0"/>
                                  </p:stCondLst>
                                  <p:childTnLst>
                                    <p:set>
                                      <p:cBhvr>
                                        <p:cTn id="121" dur="1" fill="hold">
                                          <p:stCondLst>
                                            <p:cond delay="0"/>
                                          </p:stCondLst>
                                        </p:cTn>
                                        <p:tgtEl>
                                          <p:spTgt spid="211991"/>
                                        </p:tgtEl>
                                        <p:attrNameLst>
                                          <p:attrName>style.visibility</p:attrName>
                                        </p:attrNameLst>
                                      </p:cBhvr>
                                      <p:to>
                                        <p:strVal val="visible"/>
                                      </p:to>
                                    </p:set>
                                    <p:animEffect transition="in" filter="wipe(left)">
                                      <p:cBhvr>
                                        <p:cTn id="122" dur="500"/>
                                        <p:tgtEl>
                                          <p:spTgt spid="211991"/>
                                        </p:tgtEl>
                                      </p:cBhvr>
                                    </p:animEffect>
                                  </p:childTnLst>
                                </p:cTn>
                              </p:par>
                            </p:childTnLst>
                          </p:cTn>
                        </p:par>
                        <p:par>
                          <p:cTn id="123" fill="hold">
                            <p:stCondLst>
                              <p:cond delay="1000"/>
                            </p:stCondLst>
                            <p:childTnLst>
                              <p:par>
                                <p:cTn id="124" presetID="22" presetClass="entr" presetSubtype="8" fill="hold" nodeType="afterEffect">
                                  <p:stCondLst>
                                    <p:cond delay="0"/>
                                  </p:stCondLst>
                                  <p:childTnLst>
                                    <p:set>
                                      <p:cBhvr>
                                        <p:cTn id="125" dur="1" fill="hold">
                                          <p:stCondLst>
                                            <p:cond delay="0"/>
                                          </p:stCondLst>
                                        </p:cTn>
                                        <p:tgtEl>
                                          <p:spTgt spid="211992"/>
                                        </p:tgtEl>
                                        <p:attrNameLst>
                                          <p:attrName>style.visibility</p:attrName>
                                        </p:attrNameLst>
                                      </p:cBhvr>
                                      <p:to>
                                        <p:strVal val="visible"/>
                                      </p:to>
                                    </p:set>
                                    <p:animEffect transition="in" filter="wipe(left)">
                                      <p:cBhvr>
                                        <p:cTn id="126" dur="500"/>
                                        <p:tgtEl>
                                          <p:spTgt spid="211992"/>
                                        </p:tgtEl>
                                      </p:cBhvr>
                                    </p:animEffect>
                                  </p:childTnLst>
                                </p:cTn>
                              </p:par>
                            </p:childTnLst>
                          </p:cTn>
                        </p:par>
                        <p:par>
                          <p:cTn id="127" fill="hold">
                            <p:stCondLst>
                              <p:cond delay="1500"/>
                            </p:stCondLst>
                            <p:childTnLst>
                              <p:par>
                                <p:cTn id="128" presetID="22" presetClass="entr" presetSubtype="8" fill="hold" nodeType="afterEffect">
                                  <p:stCondLst>
                                    <p:cond delay="0"/>
                                  </p:stCondLst>
                                  <p:childTnLst>
                                    <p:set>
                                      <p:cBhvr>
                                        <p:cTn id="129" dur="1" fill="hold">
                                          <p:stCondLst>
                                            <p:cond delay="0"/>
                                          </p:stCondLst>
                                        </p:cTn>
                                        <p:tgtEl>
                                          <p:spTgt spid="211978"/>
                                        </p:tgtEl>
                                        <p:attrNameLst>
                                          <p:attrName>style.visibility</p:attrName>
                                        </p:attrNameLst>
                                      </p:cBhvr>
                                      <p:to>
                                        <p:strVal val="visible"/>
                                      </p:to>
                                    </p:set>
                                    <p:animEffect transition="in" filter="wipe(left)">
                                      <p:cBhvr>
                                        <p:cTn id="130" dur="500"/>
                                        <p:tgtEl>
                                          <p:spTgt spid="211978"/>
                                        </p:tgtEl>
                                      </p:cBhvr>
                                    </p:animEffect>
                                  </p:childTnLst>
                                </p:cTn>
                              </p:par>
                            </p:childTnLst>
                          </p:cTn>
                        </p:par>
                        <p:par>
                          <p:cTn id="131" fill="hold">
                            <p:stCondLst>
                              <p:cond delay="2000"/>
                            </p:stCondLst>
                            <p:childTnLst>
                              <p:par>
                                <p:cTn id="132" presetID="22" presetClass="entr" presetSubtype="8" fill="hold" nodeType="afterEffect">
                                  <p:stCondLst>
                                    <p:cond delay="0"/>
                                  </p:stCondLst>
                                  <p:childTnLst>
                                    <p:set>
                                      <p:cBhvr>
                                        <p:cTn id="133" dur="1" fill="hold">
                                          <p:stCondLst>
                                            <p:cond delay="0"/>
                                          </p:stCondLst>
                                        </p:cTn>
                                        <p:tgtEl>
                                          <p:spTgt spid="211982"/>
                                        </p:tgtEl>
                                        <p:attrNameLst>
                                          <p:attrName>style.visibility</p:attrName>
                                        </p:attrNameLst>
                                      </p:cBhvr>
                                      <p:to>
                                        <p:strVal val="visible"/>
                                      </p:to>
                                    </p:set>
                                    <p:animEffect transition="in" filter="wipe(left)">
                                      <p:cBhvr>
                                        <p:cTn id="134" dur="500"/>
                                        <p:tgtEl>
                                          <p:spTgt spid="2119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1970" grpId="0" bldLvl="0" animBg="1"/>
      <p:bldP spid="211983" grpId="0" bldLvl="0" animBg="1"/>
      <p:bldP spid="211998" grpId="0"/>
      <p:bldP spid="211999" grpId="0"/>
      <p:bldP spid="212000" grpId="0"/>
      <p:bldP spid="212001" grpId="0" bldLvl="0" animBg="1"/>
      <p:bldP spid="212002" grpId="0"/>
      <p:bldP spid="212003" grpId="0"/>
      <p:bldP spid="212004" grpId="0"/>
      <p:bldP spid="212005"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3" name="日期占位符 3"/>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923FF3F1-AE6A-4254-87DB-C40AC2F9037A}" type="datetime4">
              <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44" name="页脚占位符 4"/>
          <p:cNvSpPr txBox="1">
            <a:spLocks noGrp="1"/>
          </p:cNvSpPr>
          <p:nvPr>
            <p:ph type="ftr" sz="quarter" idx="11"/>
          </p:nvPr>
        </p:nvSpPr>
        <p:spPr bwMode="auto"/>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The Transport Layer</a:t>
            </a: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136196" name="灯片编号占位符 5"/>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20204" pitchFamily="34" charset="0"/>
                <a:ea typeface="+mn-ea"/>
                <a:cs typeface="+mn-cs"/>
              </a:defRPr>
            </a:lvl5pPr>
          </a:lstStyle>
          <a:p>
            <a:pPr lvl="0" algn="r" eaLnBrk="1" hangingPunct="1"/>
            <a:fld id="{9A0DB2DC-4C9A-4742-B13C-FB6460FD3503}" type="slidenum">
              <a:rPr lang="zh-CN" altLang="en-US" sz="1400" b="0" dirty="0">
                <a:latin typeface="Times New Roman" panose="02020603050405020304" pitchFamily="18" charset="0"/>
                <a:ea typeface="宋体" panose="02010600030101010101" pitchFamily="2" charset="-122"/>
              </a:rPr>
            </a:fld>
            <a:endParaRPr lang="zh-CN" altLang="en-US" sz="1400" b="0" dirty="0">
              <a:latin typeface="Times New Roman" panose="02020603050405020304" pitchFamily="18" charset="0"/>
              <a:ea typeface="宋体" panose="02010600030101010101" pitchFamily="2" charset="-122"/>
            </a:endParaRPr>
          </a:p>
        </p:txBody>
      </p:sp>
      <p:sp>
        <p:nvSpPr>
          <p:cNvPr id="136197" name="Text Box 2"/>
          <p:cNvSpPr txBox="1"/>
          <p:nvPr/>
        </p:nvSpPr>
        <p:spPr>
          <a:xfrm>
            <a:off x="6477000" y="1828800"/>
            <a:ext cx="1363663" cy="641350"/>
          </a:xfrm>
          <a:prstGeom prst="rect">
            <a:avLst/>
          </a:prstGeom>
          <a:solidFill>
            <a:schemeClr val="bg1"/>
          </a:solidFill>
          <a:ln w="9525">
            <a:noFill/>
          </a:ln>
        </p:spPr>
        <p:txBody>
          <a:bodyPr>
            <a:spAutoFit/>
          </a:bodyPr>
          <a:p>
            <a:pPr algn="ctr">
              <a:spcBef>
                <a:spcPct val="20000"/>
              </a:spcBef>
            </a:pPr>
            <a:r>
              <a:rPr lang="en-US" altLang="zh-CN" sz="1800" b="0" dirty="0">
                <a:solidFill>
                  <a:srgbClr val="993366"/>
                </a:solidFill>
                <a:latin typeface="Tahoma" panose="020B0604030504040204" pitchFamily="34" charset="0"/>
                <a:ea typeface="宋体" panose="02010600030101010101" pitchFamily="2" charset="-122"/>
              </a:rPr>
              <a:t>data segment</a:t>
            </a:r>
            <a:endParaRPr lang="en-US" altLang="zh-CN" sz="1800" b="0" dirty="0">
              <a:solidFill>
                <a:srgbClr val="993366"/>
              </a:solidFill>
              <a:latin typeface="Tahoma" panose="020B0604030504040204" pitchFamily="34" charset="0"/>
              <a:ea typeface="宋体" panose="02010600030101010101" pitchFamily="2" charset="-122"/>
            </a:endParaRPr>
          </a:p>
        </p:txBody>
      </p:sp>
      <p:sp>
        <p:nvSpPr>
          <p:cNvPr id="136198" name="Rectangle 3"/>
          <p:cNvSpPr>
            <a:spLocks noGrp="1"/>
          </p:cNvSpPr>
          <p:nvPr>
            <p:ph type="title"/>
          </p:nvPr>
        </p:nvSpPr>
        <p:spPr>
          <a:xfrm>
            <a:off x="0" y="0"/>
            <a:ext cx="9144000" cy="795338"/>
          </a:xfrm>
          <a:ln>
            <a:solidFill>
              <a:srgbClr val="FF3300">
                <a:alpha val="100000"/>
              </a:srgbClr>
            </a:solidFill>
            <a:miter lim="800000"/>
          </a:ln>
        </p:spPr>
        <p:txBody>
          <a:bodyPr vert="horz" wrap="square" lIns="91440" tIns="45720" rIns="91440" bIns="45720" anchor="ctr" anchorCtr="0"/>
          <a:p>
            <a:pPr eaLnBrk="1" hangingPunct="1"/>
            <a:r>
              <a:rPr lang="en-US" altLang="zh-CN" sz="3600" b="1" dirty="0">
                <a:solidFill>
                  <a:srgbClr val="CC0000"/>
                </a:solidFill>
                <a:ea typeface="宋体" panose="02010600030101010101" pitchFamily="2" charset="-122"/>
              </a:rPr>
              <a:t>Slow Start (SS) </a:t>
            </a:r>
            <a:r>
              <a:rPr lang="zh-CN" altLang="en-US" sz="3600" b="1" dirty="0">
                <a:solidFill>
                  <a:srgbClr val="CC0000"/>
                </a:solidFill>
                <a:ea typeface="黑体" panose="02010609060101010101" pitchFamily="49" charset="-122"/>
              </a:rPr>
              <a:t>慢速启动算法</a:t>
            </a:r>
            <a:endParaRPr lang="en-US" altLang="zh-CN" sz="3600" b="1" dirty="0">
              <a:solidFill>
                <a:srgbClr val="CC0000"/>
              </a:solidFill>
              <a:ea typeface="黑体" panose="02010609060101010101" pitchFamily="49" charset="-122"/>
            </a:endParaRPr>
          </a:p>
        </p:txBody>
      </p:sp>
      <p:sp>
        <p:nvSpPr>
          <p:cNvPr id="136199" name="Rectangle 4"/>
          <p:cNvSpPr>
            <a:spLocks noGrp="1"/>
          </p:cNvSpPr>
          <p:nvPr>
            <p:ph idx="1"/>
          </p:nvPr>
        </p:nvSpPr>
        <p:spPr>
          <a:xfrm>
            <a:off x="155575" y="963613"/>
            <a:ext cx="5367338" cy="1223962"/>
          </a:xfrm>
          <a:solidFill>
            <a:schemeClr val="bg1">
              <a:alpha val="100000"/>
            </a:schemeClr>
          </a:solidFill>
        </p:spPr>
        <p:txBody>
          <a:bodyPr vert="horz" wrap="square" lIns="91440" tIns="45720" rIns="91440" bIns="45720" anchor="t" anchorCtr="0"/>
          <a:p>
            <a:pPr eaLnBrk="1" hangingPunct="1">
              <a:buFont typeface="Wingdings" panose="05000000000000000000" pitchFamily="2" charset="2"/>
              <a:buNone/>
            </a:pPr>
            <a:r>
              <a:rPr lang="zh-CN" altLang="en-US" sz="2800" b="1" dirty="0">
                <a:latin typeface="Comic Sans MS" panose="030F0702030302020204" pitchFamily="66" charset="0"/>
                <a:ea typeface="宋体" panose="02010600030101010101" pitchFamily="2" charset="-122"/>
              </a:rPr>
              <a:t>“</a:t>
            </a:r>
            <a:r>
              <a:rPr lang="en-US" altLang="zh-CN" sz="2800" b="1" dirty="0">
                <a:ea typeface="宋体" panose="02010600030101010101" pitchFamily="2" charset="-122"/>
              </a:rPr>
              <a:t>Slow Start</a:t>
            </a:r>
            <a:r>
              <a:rPr lang="en-US" altLang="zh-CN" sz="2800" b="1" dirty="0">
                <a:latin typeface="Comic Sans MS" panose="030F0702030302020204" pitchFamily="66" charset="0"/>
                <a:ea typeface="宋体" panose="02010600030101010101" pitchFamily="2" charset="-122"/>
              </a:rPr>
              <a:t>”</a:t>
            </a:r>
            <a:r>
              <a:rPr lang="en-US" altLang="zh-CN" sz="2800" b="1" dirty="0">
                <a:ea typeface="宋体" panose="02010600030101010101" pitchFamily="2" charset="-122"/>
              </a:rPr>
              <a:t> is used to reach the equilibrium state</a:t>
            </a:r>
            <a:r>
              <a:rPr lang="zh-CN" altLang="en-US" sz="2800" b="1" dirty="0">
                <a:latin typeface="黑体" panose="02010609060101010101" pitchFamily="49" charset="-122"/>
                <a:ea typeface="黑体" panose="02010609060101010101" pitchFamily="49" charset="-122"/>
              </a:rPr>
              <a:t>平衡状态</a:t>
            </a:r>
            <a:endParaRPr lang="en-US" altLang="zh-CN" sz="2800" dirty="0">
              <a:latin typeface="黑体" panose="02010609060101010101" pitchFamily="49" charset="-122"/>
              <a:ea typeface="黑体" panose="02010609060101010101" pitchFamily="49" charset="-122"/>
              <a:sym typeface="Symbol" panose="05050102010706020507" pitchFamily="18" charset="2"/>
            </a:endParaRPr>
          </a:p>
        </p:txBody>
      </p:sp>
      <p:sp>
        <p:nvSpPr>
          <p:cNvPr id="136200" name="Line 5"/>
          <p:cNvSpPr/>
          <p:nvPr/>
        </p:nvSpPr>
        <p:spPr>
          <a:xfrm flipH="1">
            <a:off x="6084888" y="2487613"/>
            <a:ext cx="2133600" cy="457200"/>
          </a:xfrm>
          <a:prstGeom prst="line">
            <a:avLst/>
          </a:prstGeom>
          <a:ln w="25400" cap="flat" cmpd="sng">
            <a:solidFill>
              <a:srgbClr val="46BA12"/>
            </a:solidFill>
            <a:prstDash val="solid"/>
            <a:headEnd type="none" w="med" len="med"/>
            <a:tailEnd type="triangle" w="sm" len="med"/>
          </a:ln>
        </p:spPr>
      </p:sp>
      <p:sp>
        <p:nvSpPr>
          <p:cNvPr id="136201" name="Line 6"/>
          <p:cNvSpPr/>
          <p:nvPr/>
        </p:nvSpPr>
        <p:spPr>
          <a:xfrm>
            <a:off x="6084888" y="2030413"/>
            <a:ext cx="2133600" cy="457200"/>
          </a:xfrm>
          <a:prstGeom prst="line">
            <a:avLst/>
          </a:prstGeom>
          <a:ln w="25400" cap="flat" cmpd="sng">
            <a:solidFill>
              <a:srgbClr val="993366"/>
            </a:solidFill>
            <a:prstDash val="solid"/>
            <a:headEnd type="none" w="med" len="med"/>
            <a:tailEnd type="triangle" w="sm" len="med"/>
          </a:ln>
        </p:spPr>
      </p:sp>
      <p:sp>
        <p:nvSpPr>
          <p:cNvPr id="136202" name="Line 7"/>
          <p:cNvSpPr/>
          <p:nvPr/>
        </p:nvSpPr>
        <p:spPr>
          <a:xfrm flipH="1">
            <a:off x="6056313" y="3582988"/>
            <a:ext cx="2133600" cy="457200"/>
          </a:xfrm>
          <a:prstGeom prst="line">
            <a:avLst/>
          </a:prstGeom>
          <a:ln w="25400" cap="flat" cmpd="sng">
            <a:solidFill>
              <a:srgbClr val="46BA12"/>
            </a:solidFill>
            <a:prstDash val="solid"/>
            <a:headEnd type="none" w="med" len="med"/>
            <a:tailEnd type="triangle" w="sm" len="med"/>
          </a:ln>
        </p:spPr>
      </p:sp>
      <p:sp>
        <p:nvSpPr>
          <p:cNvPr id="136203" name="Line 8"/>
          <p:cNvSpPr/>
          <p:nvPr/>
        </p:nvSpPr>
        <p:spPr>
          <a:xfrm>
            <a:off x="6084888" y="2944813"/>
            <a:ext cx="2133600" cy="457200"/>
          </a:xfrm>
          <a:prstGeom prst="line">
            <a:avLst/>
          </a:prstGeom>
          <a:ln w="25400" cap="flat" cmpd="sng">
            <a:solidFill>
              <a:srgbClr val="993366"/>
            </a:solidFill>
            <a:prstDash val="solid"/>
            <a:headEnd type="none" w="med" len="med"/>
            <a:tailEnd type="triangle" w="sm" len="med"/>
          </a:ln>
        </p:spPr>
      </p:sp>
      <p:sp>
        <p:nvSpPr>
          <p:cNvPr id="136204" name="Line 9"/>
          <p:cNvSpPr/>
          <p:nvPr/>
        </p:nvSpPr>
        <p:spPr>
          <a:xfrm>
            <a:off x="6084888" y="4040188"/>
            <a:ext cx="2133600" cy="457200"/>
          </a:xfrm>
          <a:prstGeom prst="line">
            <a:avLst/>
          </a:prstGeom>
          <a:ln w="25400" cap="flat" cmpd="sng">
            <a:solidFill>
              <a:srgbClr val="993366"/>
            </a:solidFill>
            <a:prstDash val="solid"/>
            <a:headEnd type="none" w="med" len="med"/>
            <a:tailEnd type="triangle" w="sm" len="med"/>
          </a:ln>
        </p:spPr>
      </p:sp>
      <p:sp>
        <p:nvSpPr>
          <p:cNvPr id="136205" name="Line 10"/>
          <p:cNvSpPr/>
          <p:nvPr/>
        </p:nvSpPr>
        <p:spPr>
          <a:xfrm>
            <a:off x="6099175" y="5354638"/>
            <a:ext cx="2133600" cy="457200"/>
          </a:xfrm>
          <a:prstGeom prst="line">
            <a:avLst/>
          </a:prstGeom>
          <a:ln w="25400" cap="flat" cmpd="sng">
            <a:solidFill>
              <a:srgbClr val="993366"/>
            </a:solidFill>
            <a:prstDash val="solid"/>
            <a:headEnd type="none" w="med" len="med"/>
            <a:tailEnd type="triangle" w="sm" len="med"/>
          </a:ln>
        </p:spPr>
      </p:sp>
      <p:sp>
        <p:nvSpPr>
          <p:cNvPr id="136206" name="Line 11"/>
          <p:cNvSpPr/>
          <p:nvPr/>
        </p:nvSpPr>
        <p:spPr>
          <a:xfrm>
            <a:off x="6084888" y="4221163"/>
            <a:ext cx="2133600" cy="457200"/>
          </a:xfrm>
          <a:prstGeom prst="line">
            <a:avLst/>
          </a:prstGeom>
          <a:ln w="25400" cap="flat" cmpd="sng">
            <a:solidFill>
              <a:srgbClr val="993366"/>
            </a:solidFill>
            <a:prstDash val="solid"/>
            <a:headEnd type="none" w="med" len="med"/>
            <a:tailEnd type="triangle" w="sm" len="med"/>
          </a:ln>
        </p:spPr>
      </p:sp>
      <p:sp>
        <p:nvSpPr>
          <p:cNvPr id="136207" name="Line 12"/>
          <p:cNvSpPr/>
          <p:nvPr/>
        </p:nvSpPr>
        <p:spPr>
          <a:xfrm>
            <a:off x="6084888" y="4410075"/>
            <a:ext cx="2133600" cy="457200"/>
          </a:xfrm>
          <a:prstGeom prst="line">
            <a:avLst/>
          </a:prstGeom>
          <a:ln w="25400" cap="flat" cmpd="sng">
            <a:solidFill>
              <a:srgbClr val="993366"/>
            </a:solidFill>
            <a:prstDash val="solid"/>
            <a:headEnd type="none" w="med" len="med"/>
            <a:tailEnd type="triangle" w="sm" len="med"/>
          </a:ln>
        </p:spPr>
      </p:sp>
      <p:sp>
        <p:nvSpPr>
          <p:cNvPr id="136208" name="Line 13"/>
          <p:cNvSpPr/>
          <p:nvPr/>
        </p:nvSpPr>
        <p:spPr>
          <a:xfrm>
            <a:off x="6084888" y="3117850"/>
            <a:ext cx="2133600" cy="457200"/>
          </a:xfrm>
          <a:prstGeom prst="line">
            <a:avLst/>
          </a:prstGeom>
          <a:ln w="25400" cap="flat" cmpd="sng">
            <a:solidFill>
              <a:srgbClr val="993366"/>
            </a:solidFill>
            <a:prstDash val="solid"/>
            <a:headEnd type="none" w="med" len="med"/>
            <a:tailEnd type="triangle" w="sm" len="med"/>
          </a:ln>
        </p:spPr>
      </p:sp>
      <p:sp>
        <p:nvSpPr>
          <p:cNvPr id="136209" name="Line 14"/>
          <p:cNvSpPr/>
          <p:nvPr/>
        </p:nvSpPr>
        <p:spPr>
          <a:xfrm>
            <a:off x="6092825" y="5535613"/>
            <a:ext cx="1447800" cy="304800"/>
          </a:xfrm>
          <a:prstGeom prst="line">
            <a:avLst/>
          </a:prstGeom>
          <a:ln w="25400" cap="flat" cmpd="sng">
            <a:solidFill>
              <a:srgbClr val="993366"/>
            </a:solidFill>
            <a:prstDash val="solid"/>
            <a:headEnd type="none" w="med" len="med"/>
            <a:tailEnd type="none" w="sm" len="med"/>
          </a:ln>
        </p:spPr>
      </p:sp>
      <p:sp>
        <p:nvSpPr>
          <p:cNvPr id="136210" name="Text Box 15"/>
          <p:cNvSpPr txBox="1"/>
          <p:nvPr/>
        </p:nvSpPr>
        <p:spPr>
          <a:xfrm>
            <a:off x="6843713" y="2513013"/>
            <a:ext cx="592137" cy="366712"/>
          </a:xfrm>
          <a:prstGeom prst="rect">
            <a:avLst/>
          </a:prstGeom>
          <a:solidFill>
            <a:schemeClr val="bg1"/>
          </a:solidFill>
          <a:ln w="9525">
            <a:noFill/>
          </a:ln>
        </p:spPr>
        <p:txBody>
          <a:bodyPr wrap="none">
            <a:spAutoFit/>
          </a:bodyPr>
          <a:p>
            <a:pPr algn="ctr">
              <a:spcBef>
                <a:spcPct val="20000"/>
              </a:spcBef>
            </a:pPr>
            <a:r>
              <a:rPr lang="en-US" altLang="zh-CN" sz="1800" b="0" dirty="0">
                <a:solidFill>
                  <a:srgbClr val="46BA12"/>
                </a:solidFill>
                <a:latin typeface="Tahoma" panose="020B0604030504040204" pitchFamily="34" charset="0"/>
                <a:ea typeface="宋体" panose="02010600030101010101" pitchFamily="2" charset="-122"/>
              </a:rPr>
              <a:t>ACK</a:t>
            </a:r>
            <a:endParaRPr lang="en-US" altLang="zh-CN" sz="1800" b="0" dirty="0">
              <a:solidFill>
                <a:srgbClr val="46BA12"/>
              </a:solidFill>
              <a:latin typeface="Tahoma" panose="020B0604030504040204" pitchFamily="34" charset="0"/>
              <a:ea typeface="宋体" panose="02010600030101010101" pitchFamily="2" charset="-122"/>
            </a:endParaRPr>
          </a:p>
        </p:txBody>
      </p:sp>
      <p:sp>
        <p:nvSpPr>
          <p:cNvPr id="136211" name="Line 16"/>
          <p:cNvSpPr/>
          <p:nvPr/>
        </p:nvSpPr>
        <p:spPr>
          <a:xfrm flipH="1">
            <a:off x="6056313" y="3402013"/>
            <a:ext cx="2133600" cy="457200"/>
          </a:xfrm>
          <a:prstGeom prst="line">
            <a:avLst/>
          </a:prstGeom>
          <a:ln w="25400" cap="flat" cmpd="sng">
            <a:solidFill>
              <a:srgbClr val="46BA12"/>
            </a:solidFill>
            <a:prstDash val="solid"/>
            <a:headEnd type="none" w="med" len="med"/>
            <a:tailEnd type="triangle" w="sm" len="med"/>
          </a:ln>
        </p:spPr>
      </p:sp>
      <p:sp>
        <p:nvSpPr>
          <p:cNvPr id="136212" name="Line 17"/>
          <p:cNvSpPr/>
          <p:nvPr/>
        </p:nvSpPr>
        <p:spPr>
          <a:xfrm>
            <a:off x="6084888" y="3859213"/>
            <a:ext cx="2133600" cy="457200"/>
          </a:xfrm>
          <a:prstGeom prst="line">
            <a:avLst/>
          </a:prstGeom>
          <a:ln w="25400" cap="flat" cmpd="sng">
            <a:solidFill>
              <a:srgbClr val="993366"/>
            </a:solidFill>
            <a:prstDash val="solid"/>
            <a:headEnd type="none" w="med" len="med"/>
            <a:tailEnd type="triangle" w="sm" len="med"/>
          </a:ln>
        </p:spPr>
      </p:sp>
      <p:sp>
        <p:nvSpPr>
          <p:cNvPr id="136213" name="Line 18"/>
          <p:cNvSpPr/>
          <p:nvPr/>
        </p:nvSpPr>
        <p:spPr>
          <a:xfrm flipH="1">
            <a:off x="6084888" y="4316413"/>
            <a:ext cx="2133600" cy="457200"/>
          </a:xfrm>
          <a:prstGeom prst="line">
            <a:avLst/>
          </a:prstGeom>
          <a:ln w="25400" cap="flat" cmpd="sng">
            <a:solidFill>
              <a:srgbClr val="46BA12"/>
            </a:solidFill>
            <a:prstDash val="solid"/>
            <a:headEnd type="none" w="med" len="med"/>
            <a:tailEnd type="triangle" w="sm" len="med"/>
          </a:ln>
        </p:spPr>
      </p:sp>
      <p:sp>
        <p:nvSpPr>
          <p:cNvPr id="136214" name="Line 19"/>
          <p:cNvSpPr/>
          <p:nvPr/>
        </p:nvSpPr>
        <p:spPr>
          <a:xfrm flipH="1">
            <a:off x="6084888" y="4505325"/>
            <a:ext cx="2133600" cy="457200"/>
          </a:xfrm>
          <a:prstGeom prst="line">
            <a:avLst/>
          </a:prstGeom>
          <a:ln w="25400" cap="flat" cmpd="sng">
            <a:solidFill>
              <a:srgbClr val="46BA12"/>
            </a:solidFill>
            <a:prstDash val="solid"/>
            <a:headEnd type="none" w="med" len="med"/>
            <a:tailEnd type="triangle" w="sm" len="med"/>
          </a:ln>
        </p:spPr>
      </p:sp>
      <p:sp>
        <p:nvSpPr>
          <p:cNvPr id="136215" name="Line 20"/>
          <p:cNvSpPr/>
          <p:nvPr/>
        </p:nvSpPr>
        <p:spPr>
          <a:xfrm flipH="1">
            <a:off x="6084888" y="4686300"/>
            <a:ext cx="2133600" cy="457200"/>
          </a:xfrm>
          <a:prstGeom prst="line">
            <a:avLst/>
          </a:prstGeom>
          <a:ln w="25400" cap="flat" cmpd="sng">
            <a:solidFill>
              <a:srgbClr val="46BA12"/>
            </a:solidFill>
            <a:prstDash val="solid"/>
            <a:headEnd type="none" w="med" len="med"/>
            <a:tailEnd type="triangle" w="sm" len="med"/>
          </a:ln>
        </p:spPr>
      </p:sp>
      <p:sp>
        <p:nvSpPr>
          <p:cNvPr id="136216" name="Line 21"/>
          <p:cNvSpPr/>
          <p:nvPr/>
        </p:nvSpPr>
        <p:spPr>
          <a:xfrm flipH="1">
            <a:off x="6084888" y="4875213"/>
            <a:ext cx="2133600" cy="457200"/>
          </a:xfrm>
          <a:prstGeom prst="line">
            <a:avLst/>
          </a:prstGeom>
          <a:ln w="25400" cap="flat" cmpd="sng">
            <a:solidFill>
              <a:srgbClr val="46BA12"/>
            </a:solidFill>
            <a:prstDash val="solid"/>
            <a:headEnd type="none" w="med" len="med"/>
            <a:tailEnd type="triangle" w="sm" len="med"/>
          </a:ln>
        </p:spPr>
      </p:sp>
      <p:sp>
        <p:nvSpPr>
          <p:cNvPr id="136217" name="Line 22"/>
          <p:cNvSpPr/>
          <p:nvPr/>
        </p:nvSpPr>
        <p:spPr>
          <a:xfrm>
            <a:off x="6096000" y="4770438"/>
            <a:ext cx="2133600" cy="457200"/>
          </a:xfrm>
          <a:prstGeom prst="line">
            <a:avLst/>
          </a:prstGeom>
          <a:ln w="25400" cap="flat" cmpd="sng">
            <a:solidFill>
              <a:srgbClr val="993366"/>
            </a:solidFill>
            <a:prstDash val="solid"/>
            <a:headEnd type="none" w="med" len="med"/>
            <a:tailEnd type="triangle" w="sm" len="med"/>
          </a:ln>
        </p:spPr>
      </p:sp>
      <p:sp>
        <p:nvSpPr>
          <p:cNvPr id="136218" name="Line 23"/>
          <p:cNvSpPr/>
          <p:nvPr/>
        </p:nvSpPr>
        <p:spPr>
          <a:xfrm>
            <a:off x="6103938" y="4973638"/>
            <a:ext cx="2133600" cy="457200"/>
          </a:xfrm>
          <a:prstGeom prst="line">
            <a:avLst/>
          </a:prstGeom>
          <a:ln w="25400" cap="flat" cmpd="sng">
            <a:solidFill>
              <a:srgbClr val="993366"/>
            </a:solidFill>
            <a:prstDash val="solid"/>
            <a:headEnd type="none" w="med" len="med"/>
            <a:tailEnd type="triangle" w="sm" len="med"/>
          </a:ln>
        </p:spPr>
      </p:sp>
      <p:sp>
        <p:nvSpPr>
          <p:cNvPr id="136219" name="Line 24"/>
          <p:cNvSpPr/>
          <p:nvPr/>
        </p:nvSpPr>
        <p:spPr>
          <a:xfrm>
            <a:off x="6100763" y="5160963"/>
            <a:ext cx="2133600" cy="457200"/>
          </a:xfrm>
          <a:prstGeom prst="line">
            <a:avLst/>
          </a:prstGeom>
          <a:ln w="25400" cap="flat" cmpd="sng">
            <a:solidFill>
              <a:srgbClr val="993366"/>
            </a:solidFill>
            <a:prstDash val="solid"/>
            <a:headEnd type="none" w="med" len="med"/>
            <a:tailEnd type="triangle" w="sm" len="med"/>
          </a:ln>
        </p:spPr>
      </p:sp>
      <p:sp>
        <p:nvSpPr>
          <p:cNvPr id="136220" name="Line 25"/>
          <p:cNvSpPr/>
          <p:nvPr/>
        </p:nvSpPr>
        <p:spPr>
          <a:xfrm flipH="1">
            <a:off x="8218488" y="1573213"/>
            <a:ext cx="0" cy="4295775"/>
          </a:xfrm>
          <a:prstGeom prst="line">
            <a:avLst/>
          </a:prstGeom>
          <a:ln w="38100" cap="flat" cmpd="sng">
            <a:solidFill>
              <a:schemeClr val="tx1"/>
            </a:solidFill>
            <a:prstDash val="solid"/>
            <a:headEnd type="none" w="med" len="med"/>
            <a:tailEnd type="none" w="med" len="med"/>
          </a:ln>
        </p:spPr>
      </p:sp>
      <p:sp>
        <p:nvSpPr>
          <p:cNvPr id="136221" name="Text Box 26"/>
          <p:cNvSpPr txBox="1"/>
          <p:nvPr/>
        </p:nvSpPr>
        <p:spPr>
          <a:xfrm>
            <a:off x="5522913" y="1192213"/>
            <a:ext cx="1089025" cy="457200"/>
          </a:xfrm>
          <a:prstGeom prst="rect">
            <a:avLst/>
          </a:prstGeom>
          <a:noFill/>
          <a:ln w="9525">
            <a:noFill/>
          </a:ln>
        </p:spPr>
        <p:txBody>
          <a:bodyPr wrap="none">
            <a:spAutoFit/>
          </a:bodyPr>
          <a:p>
            <a:pPr algn="ctr">
              <a:spcBef>
                <a:spcPct val="20000"/>
              </a:spcBef>
            </a:pPr>
            <a:r>
              <a:rPr lang="en-US" altLang="zh-CN" sz="2400" b="0" dirty="0">
                <a:latin typeface="Tahoma" panose="020B0604030504040204" pitchFamily="34" charset="0"/>
                <a:ea typeface="宋体" panose="02010600030101010101" pitchFamily="2" charset="-122"/>
              </a:rPr>
              <a:t>sender</a:t>
            </a:r>
            <a:endParaRPr lang="en-US" altLang="zh-CN" sz="2400" b="0" dirty="0">
              <a:latin typeface="Tahoma" panose="020B0604030504040204" pitchFamily="34" charset="0"/>
              <a:ea typeface="宋体" panose="02010600030101010101" pitchFamily="2" charset="-122"/>
            </a:endParaRPr>
          </a:p>
        </p:txBody>
      </p:sp>
      <p:sp>
        <p:nvSpPr>
          <p:cNvPr id="136222" name="Text Box 27"/>
          <p:cNvSpPr txBox="1"/>
          <p:nvPr/>
        </p:nvSpPr>
        <p:spPr>
          <a:xfrm>
            <a:off x="5284788" y="1497013"/>
            <a:ext cx="771525" cy="396875"/>
          </a:xfrm>
          <a:prstGeom prst="rect">
            <a:avLst/>
          </a:prstGeom>
          <a:noFill/>
          <a:ln w="9525">
            <a:noFill/>
          </a:ln>
        </p:spPr>
        <p:txBody>
          <a:bodyPr wrap="none">
            <a:spAutoFit/>
          </a:bodyPr>
          <a:p>
            <a:pPr algn="ctr">
              <a:spcBef>
                <a:spcPct val="20000"/>
              </a:spcBef>
            </a:pPr>
            <a:r>
              <a:rPr lang="en-US" altLang="zh-CN" sz="2000" b="0" dirty="0">
                <a:solidFill>
                  <a:schemeClr val="accent1"/>
                </a:solidFill>
                <a:latin typeface="Tahoma" panose="020B0604030504040204" pitchFamily="34" charset="0"/>
                <a:ea typeface="宋体" panose="02010600030101010101" pitchFamily="2" charset="-122"/>
              </a:rPr>
              <a:t>cwnd</a:t>
            </a:r>
            <a:endParaRPr lang="en-US" altLang="zh-CN" sz="2000" b="0" dirty="0">
              <a:solidFill>
                <a:schemeClr val="accent1"/>
              </a:solidFill>
              <a:latin typeface="Tahoma" panose="020B0604030504040204" pitchFamily="34" charset="0"/>
              <a:ea typeface="宋体" panose="02010600030101010101" pitchFamily="2" charset="-122"/>
            </a:endParaRPr>
          </a:p>
        </p:txBody>
      </p:sp>
      <p:sp>
        <p:nvSpPr>
          <p:cNvPr id="136223" name="Line 28"/>
          <p:cNvSpPr/>
          <p:nvPr/>
        </p:nvSpPr>
        <p:spPr>
          <a:xfrm>
            <a:off x="6084888" y="1573213"/>
            <a:ext cx="0" cy="4246562"/>
          </a:xfrm>
          <a:prstGeom prst="line">
            <a:avLst/>
          </a:prstGeom>
          <a:ln w="38100" cap="flat" cmpd="sng">
            <a:solidFill>
              <a:schemeClr val="tx1"/>
            </a:solidFill>
            <a:prstDash val="solid"/>
            <a:headEnd type="none" w="med" len="med"/>
            <a:tailEnd type="none" w="med" len="med"/>
          </a:ln>
        </p:spPr>
      </p:sp>
      <p:sp>
        <p:nvSpPr>
          <p:cNvPr id="136224" name="Text Box 29"/>
          <p:cNvSpPr txBox="1"/>
          <p:nvPr/>
        </p:nvSpPr>
        <p:spPr>
          <a:xfrm>
            <a:off x="5718175" y="1851025"/>
            <a:ext cx="295275" cy="336550"/>
          </a:xfrm>
          <a:prstGeom prst="rect">
            <a:avLst/>
          </a:prstGeom>
          <a:noFill/>
          <a:ln w="9525">
            <a:noFill/>
          </a:ln>
        </p:spPr>
        <p:txBody>
          <a:bodyPr wrap="none">
            <a:spAutoFit/>
          </a:bodyPr>
          <a:p>
            <a:pPr algn="r">
              <a:spcBef>
                <a:spcPct val="20000"/>
              </a:spcBef>
            </a:pPr>
            <a:r>
              <a:rPr lang="en-US" altLang="zh-CN" sz="1600" b="0" dirty="0">
                <a:solidFill>
                  <a:schemeClr val="accent1"/>
                </a:solidFill>
                <a:latin typeface="Tahoma" panose="020B0604030504040204" pitchFamily="34" charset="0"/>
                <a:ea typeface="宋体" panose="02010600030101010101" pitchFamily="2" charset="-122"/>
              </a:rPr>
              <a:t>1</a:t>
            </a:r>
            <a:endParaRPr lang="en-US" altLang="zh-CN" sz="1600" b="0" dirty="0">
              <a:solidFill>
                <a:schemeClr val="accent1"/>
              </a:solidFill>
              <a:latin typeface="Tahoma" panose="020B0604030504040204" pitchFamily="34" charset="0"/>
              <a:ea typeface="宋体" panose="02010600030101010101" pitchFamily="2" charset="-122"/>
            </a:endParaRPr>
          </a:p>
        </p:txBody>
      </p:sp>
      <p:sp>
        <p:nvSpPr>
          <p:cNvPr id="136225" name="Text Box 30"/>
          <p:cNvSpPr txBox="1"/>
          <p:nvPr/>
        </p:nvSpPr>
        <p:spPr>
          <a:xfrm>
            <a:off x="5726113" y="2760663"/>
            <a:ext cx="295275" cy="336550"/>
          </a:xfrm>
          <a:prstGeom prst="rect">
            <a:avLst/>
          </a:prstGeom>
          <a:noFill/>
          <a:ln w="9525">
            <a:noFill/>
          </a:ln>
        </p:spPr>
        <p:txBody>
          <a:bodyPr wrap="none">
            <a:spAutoFit/>
          </a:bodyPr>
          <a:p>
            <a:pPr algn="r">
              <a:spcBef>
                <a:spcPct val="20000"/>
              </a:spcBef>
            </a:pPr>
            <a:r>
              <a:rPr lang="en-US" altLang="zh-CN" sz="1600" b="0" dirty="0">
                <a:solidFill>
                  <a:schemeClr val="accent1"/>
                </a:solidFill>
                <a:latin typeface="Tahoma" panose="020B0604030504040204" pitchFamily="34" charset="0"/>
                <a:ea typeface="宋体" panose="02010600030101010101" pitchFamily="2" charset="-122"/>
              </a:rPr>
              <a:t>2</a:t>
            </a:r>
            <a:endParaRPr lang="en-US" altLang="zh-CN" sz="1600" b="0" dirty="0">
              <a:solidFill>
                <a:schemeClr val="accent1"/>
              </a:solidFill>
              <a:latin typeface="Tahoma" panose="020B0604030504040204" pitchFamily="34" charset="0"/>
              <a:ea typeface="宋体" panose="02010600030101010101" pitchFamily="2" charset="-122"/>
            </a:endParaRPr>
          </a:p>
        </p:txBody>
      </p:sp>
      <p:sp>
        <p:nvSpPr>
          <p:cNvPr id="136226" name="Text Box 31"/>
          <p:cNvSpPr txBox="1"/>
          <p:nvPr/>
        </p:nvSpPr>
        <p:spPr>
          <a:xfrm>
            <a:off x="5718175" y="3638550"/>
            <a:ext cx="295275" cy="336550"/>
          </a:xfrm>
          <a:prstGeom prst="rect">
            <a:avLst/>
          </a:prstGeom>
          <a:noFill/>
          <a:ln w="9525">
            <a:noFill/>
          </a:ln>
        </p:spPr>
        <p:txBody>
          <a:bodyPr wrap="none">
            <a:spAutoFit/>
          </a:bodyPr>
          <a:p>
            <a:pPr algn="r">
              <a:spcBef>
                <a:spcPct val="20000"/>
              </a:spcBef>
            </a:pPr>
            <a:r>
              <a:rPr lang="en-US" altLang="zh-CN" sz="1600" b="0" dirty="0">
                <a:solidFill>
                  <a:schemeClr val="accent1"/>
                </a:solidFill>
                <a:latin typeface="Tahoma" panose="020B0604030504040204" pitchFamily="34" charset="0"/>
                <a:ea typeface="宋体" panose="02010600030101010101" pitchFamily="2" charset="-122"/>
              </a:rPr>
              <a:t>3</a:t>
            </a:r>
            <a:endParaRPr lang="en-US" altLang="zh-CN" sz="1600" b="0" dirty="0">
              <a:solidFill>
                <a:schemeClr val="accent1"/>
              </a:solidFill>
              <a:latin typeface="Tahoma" panose="020B0604030504040204" pitchFamily="34" charset="0"/>
              <a:ea typeface="宋体" panose="02010600030101010101" pitchFamily="2" charset="-122"/>
            </a:endParaRPr>
          </a:p>
        </p:txBody>
      </p:sp>
      <p:sp>
        <p:nvSpPr>
          <p:cNvPr id="136227" name="Text Box 32"/>
          <p:cNvSpPr txBox="1"/>
          <p:nvPr/>
        </p:nvSpPr>
        <p:spPr>
          <a:xfrm>
            <a:off x="5713413" y="3835400"/>
            <a:ext cx="295275" cy="336550"/>
          </a:xfrm>
          <a:prstGeom prst="rect">
            <a:avLst/>
          </a:prstGeom>
          <a:noFill/>
          <a:ln w="9525">
            <a:noFill/>
          </a:ln>
        </p:spPr>
        <p:txBody>
          <a:bodyPr wrap="none">
            <a:spAutoFit/>
          </a:bodyPr>
          <a:p>
            <a:pPr algn="r">
              <a:spcBef>
                <a:spcPct val="20000"/>
              </a:spcBef>
            </a:pPr>
            <a:r>
              <a:rPr lang="en-US" altLang="zh-CN" sz="1600" b="0" dirty="0">
                <a:solidFill>
                  <a:schemeClr val="accent1"/>
                </a:solidFill>
                <a:latin typeface="Tahoma" panose="020B0604030504040204" pitchFamily="34" charset="0"/>
                <a:ea typeface="宋体" panose="02010600030101010101" pitchFamily="2" charset="-122"/>
              </a:rPr>
              <a:t>4</a:t>
            </a:r>
            <a:endParaRPr lang="en-US" altLang="zh-CN" sz="1600" b="0" dirty="0">
              <a:solidFill>
                <a:schemeClr val="accent1"/>
              </a:solidFill>
              <a:latin typeface="Tahoma" panose="020B0604030504040204" pitchFamily="34" charset="0"/>
              <a:ea typeface="宋体" panose="02010600030101010101" pitchFamily="2" charset="-122"/>
            </a:endParaRPr>
          </a:p>
        </p:txBody>
      </p:sp>
      <p:sp>
        <p:nvSpPr>
          <p:cNvPr id="136228" name="AutoShape 33"/>
          <p:cNvSpPr/>
          <p:nvPr/>
        </p:nvSpPr>
        <p:spPr>
          <a:xfrm>
            <a:off x="5602288" y="2024063"/>
            <a:ext cx="152400" cy="914400"/>
          </a:xfrm>
          <a:prstGeom prst="leftBrace">
            <a:avLst>
              <a:gd name="adj1" fmla="val 50000"/>
              <a:gd name="adj2" fmla="val 51736"/>
            </a:avLst>
          </a:prstGeom>
          <a:noFill/>
          <a:ln w="25400" cap="flat" cmpd="sng">
            <a:solidFill>
              <a:srgbClr val="0000FF"/>
            </a:solidFill>
            <a:prstDash val="solid"/>
            <a:headEnd type="none" w="med" len="med"/>
            <a:tailEnd type="none" w="med" len="med"/>
          </a:ln>
        </p:spPr>
        <p:txBody>
          <a:bodyPr wrap="none" anchor="ctr" anchorCtr="0"/>
          <a:p>
            <a:pPr eaLnBrk="1" hangingPunct="1"/>
            <a:endParaRPr lang="zh-CN" altLang="en-US" dirty="0">
              <a:latin typeface="Arial" panose="020B0604020202020204" pitchFamily="34" charset="0"/>
              <a:ea typeface="宋体" panose="02010600030101010101" pitchFamily="2" charset="-122"/>
            </a:endParaRPr>
          </a:p>
        </p:txBody>
      </p:sp>
      <p:sp>
        <p:nvSpPr>
          <p:cNvPr id="136229" name="Text Box 34"/>
          <p:cNvSpPr txBox="1"/>
          <p:nvPr/>
        </p:nvSpPr>
        <p:spPr>
          <a:xfrm>
            <a:off x="5715000" y="4548188"/>
            <a:ext cx="295275" cy="336550"/>
          </a:xfrm>
          <a:prstGeom prst="rect">
            <a:avLst/>
          </a:prstGeom>
          <a:noFill/>
          <a:ln w="9525">
            <a:noFill/>
          </a:ln>
        </p:spPr>
        <p:txBody>
          <a:bodyPr wrap="none">
            <a:spAutoFit/>
          </a:bodyPr>
          <a:p>
            <a:pPr algn="r">
              <a:spcBef>
                <a:spcPct val="20000"/>
              </a:spcBef>
            </a:pPr>
            <a:r>
              <a:rPr lang="en-US" altLang="zh-CN" sz="1600" b="0" dirty="0">
                <a:solidFill>
                  <a:schemeClr val="accent1"/>
                </a:solidFill>
                <a:latin typeface="Tahoma" panose="020B0604030504040204" pitchFamily="34" charset="0"/>
                <a:ea typeface="宋体" panose="02010600030101010101" pitchFamily="2" charset="-122"/>
              </a:rPr>
              <a:t>5</a:t>
            </a:r>
            <a:endParaRPr lang="en-US" altLang="zh-CN" sz="1600" b="0" dirty="0">
              <a:solidFill>
                <a:schemeClr val="accent1"/>
              </a:solidFill>
              <a:latin typeface="Tahoma" panose="020B0604030504040204" pitchFamily="34" charset="0"/>
              <a:ea typeface="宋体" panose="02010600030101010101" pitchFamily="2" charset="-122"/>
            </a:endParaRPr>
          </a:p>
        </p:txBody>
      </p:sp>
      <p:sp>
        <p:nvSpPr>
          <p:cNvPr id="136230" name="Text Box 35"/>
          <p:cNvSpPr txBox="1"/>
          <p:nvPr/>
        </p:nvSpPr>
        <p:spPr>
          <a:xfrm>
            <a:off x="5716588" y="4724400"/>
            <a:ext cx="295275" cy="336550"/>
          </a:xfrm>
          <a:prstGeom prst="rect">
            <a:avLst/>
          </a:prstGeom>
          <a:noFill/>
          <a:ln w="9525">
            <a:noFill/>
          </a:ln>
        </p:spPr>
        <p:txBody>
          <a:bodyPr wrap="none">
            <a:spAutoFit/>
          </a:bodyPr>
          <a:p>
            <a:pPr algn="r">
              <a:spcBef>
                <a:spcPct val="20000"/>
              </a:spcBef>
            </a:pPr>
            <a:r>
              <a:rPr lang="en-US" altLang="zh-CN" sz="1600" b="0" dirty="0">
                <a:solidFill>
                  <a:schemeClr val="accent1"/>
                </a:solidFill>
                <a:latin typeface="Tahoma" panose="020B0604030504040204" pitchFamily="34" charset="0"/>
                <a:ea typeface="宋体" panose="02010600030101010101" pitchFamily="2" charset="-122"/>
              </a:rPr>
              <a:t>6</a:t>
            </a:r>
            <a:endParaRPr lang="en-US" altLang="zh-CN" sz="1600" b="0" dirty="0">
              <a:solidFill>
                <a:schemeClr val="accent1"/>
              </a:solidFill>
              <a:latin typeface="Tahoma" panose="020B0604030504040204" pitchFamily="34" charset="0"/>
              <a:ea typeface="宋体" panose="02010600030101010101" pitchFamily="2" charset="-122"/>
            </a:endParaRPr>
          </a:p>
        </p:txBody>
      </p:sp>
      <p:sp>
        <p:nvSpPr>
          <p:cNvPr id="136231" name="Text Box 36"/>
          <p:cNvSpPr txBox="1"/>
          <p:nvPr/>
        </p:nvSpPr>
        <p:spPr>
          <a:xfrm>
            <a:off x="5718175" y="4916488"/>
            <a:ext cx="295275" cy="336550"/>
          </a:xfrm>
          <a:prstGeom prst="rect">
            <a:avLst/>
          </a:prstGeom>
          <a:noFill/>
          <a:ln w="9525">
            <a:noFill/>
          </a:ln>
        </p:spPr>
        <p:txBody>
          <a:bodyPr wrap="none">
            <a:spAutoFit/>
          </a:bodyPr>
          <a:p>
            <a:pPr algn="r">
              <a:spcBef>
                <a:spcPct val="20000"/>
              </a:spcBef>
            </a:pPr>
            <a:r>
              <a:rPr lang="en-US" altLang="zh-CN" sz="1600" b="0" dirty="0">
                <a:solidFill>
                  <a:schemeClr val="accent1"/>
                </a:solidFill>
                <a:latin typeface="Tahoma" panose="020B0604030504040204" pitchFamily="34" charset="0"/>
                <a:ea typeface="宋体" panose="02010600030101010101" pitchFamily="2" charset="-122"/>
              </a:rPr>
              <a:t>7</a:t>
            </a:r>
            <a:endParaRPr lang="en-US" altLang="zh-CN" sz="1600" b="0" dirty="0">
              <a:solidFill>
                <a:schemeClr val="accent1"/>
              </a:solidFill>
              <a:latin typeface="Tahoma" panose="020B0604030504040204" pitchFamily="34" charset="0"/>
              <a:ea typeface="宋体" panose="02010600030101010101" pitchFamily="2" charset="-122"/>
            </a:endParaRPr>
          </a:p>
        </p:txBody>
      </p:sp>
      <p:sp>
        <p:nvSpPr>
          <p:cNvPr id="136232" name="Text Box 37"/>
          <p:cNvSpPr txBox="1"/>
          <p:nvPr/>
        </p:nvSpPr>
        <p:spPr>
          <a:xfrm>
            <a:off x="5719763" y="5092700"/>
            <a:ext cx="295275" cy="336550"/>
          </a:xfrm>
          <a:prstGeom prst="rect">
            <a:avLst/>
          </a:prstGeom>
          <a:noFill/>
          <a:ln w="9525">
            <a:noFill/>
          </a:ln>
        </p:spPr>
        <p:txBody>
          <a:bodyPr wrap="none">
            <a:spAutoFit/>
          </a:bodyPr>
          <a:p>
            <a:pPr algn="r">
              <a:spcBef>
                <a:spcPct val="20000"/>
              </a:spcBef>
            </a:pPr>
            <a:r>
              <a:rPr lang="en-US" altLang="zh-CN" sz="1600" b="0" dirty="0">
                <a:solidFill>
                  <a:schemeClr val="accent1"/>
                </a:solidFill>
                <a:latin typeface="Tahoma" panose="020B0604030504040204" pitchFamily="34" charset="0"/>
                <a:ea typeface="宋体" panose="02010600030101010101" pitchFamily="2" charset="-122"/>
              </a:rPr>
              <a:t>8</a:t>
            </a:r>
            <a:endParaRPr lang="en-US" altLang="zh-CN" sz="1600" b="0" dirty="0">
              <a:solidFill>
                <a:schemeClr val="accent1"/>
              </a:solidFill>
              <a:latin typeface="Tahoma" panose="020B0604030504040204" pitchFamily="34" charset="0"/>
              <a:ea typeface="宋体" panose="02010600030101010101" pitchFamily="2" charset="-122"/>
            </a:endParaRPr>
          </a:p>
        </p:txBody>
      </p:sp>
      <p:sp>
        <p:nvSpPr>
          <p:cNvPr id="136233" name="Text Box 38"/>
          <p:cNvSpPr txBox="1"/>
          <p:nvPr/>
        </p:nvSpPr>
        <p:spPr>
          <a:xfrm>
            <a:off x="7613650" y="1116013"/>
            <a:ext cx="1247775" cy="457200"/>
          </a:xfrm>
          <a:prstGeom prst="rect">
            <a:avLst/>
          </a:prstGeom>
          <a:noFill/>
          <a:ln w="9525">
            <a:noFill/>
          </a:ln>
        </p:spPr>
        <p:txBody>
          <a:bodyPr wrap="none">
            <a:spAutoFit/>
          </a:bodyPr>
          <a:p>
            <a:pPr algn="ctr">
              <a:spcBef>
                <a:spcPct val="20000"/>
              </a:spcBef>
            </a:pPr>
            <a:r>
              <a:rPr lang="en-US" altLang="zh-CN" sz="2400" b="0" dirty="0">
                <a:latin typeface="Tahoma" panose="020B0604030504040204" pitchFamily="34" charset="0"/>
                <a:ea typeface="宋体" panose="02010600030101010101" pitchFamily="2" charset="-122"/>
              </a:rPr>
              <a:t>receiver</a:t>
            </a:r>
            <a:endParaRPr lang="en-US" altLang="zh-CN" sz="2400" b="0" dirty="0">
              <a:latin typeface="Tahoma" panose="020B0604030504040204" pitchFamily="34" charset="0"/>
              <a:ea typeface="宋体" panose="02010600030101010101" pitchFamily="2" charset="-122"/>
            </a:endParaRPr>
          </a:p>
        </p:txBody>
      </p:sp>
      <p:sp>
        <p:nvSpPr>
          <p:cNvPr id="332839" name="Text Box 39"/>
          <p:cNvSpPr txBox="1"/>
          <p:nvPr/>
        </p:nvSpPr>
        <p:spPr>
          <a:xfrm>
            <a:off x="376238" y="3752850"/>
            <a:ext cx="4459287" cy="2911475"/>
          </a:xfrm>
          <a:prstGeom prst="rect">
            <a:avLst/>
          </a:prstGeom>
          <a:solidFill>
            <a:schemeClr val="bg1"/>
          </a:solidFill>
          <a:ln w="9525">
            <a:noFill/>
          </a:ln>
        </p:spPr>
        <p:txBody>
          <a:bodyPr>
            <a:spAutoFit/>
          </a:bodyPr>
          <a:p>
            <a:pPr eaLnBrk="1" hangingPunct="1">
              <a:lnSpc>
                <a:spcPct val="110000"/>
              </a:lnSpc>
              <a:spcBef>
                <a:spcPct val="50000"/>
              </a:spcBef>
            </a:pPr>
            <a:r>
              <a:rPr lang="zh-CN" altLang="en-US" dirty="0">
                <a:latin typeface="Times New Roman" panose="02020603050405020304" pitchFamily="18" charset="0"/>
                <a:ea typeface="黑体" panose="02010609060101010101" pitchFamily="49" charset="-122"/>
              </a:rPr>
              <a:t>显然，</a:t>
            </a:r>
            <a:r>
              <a:rPr lang="en-US" altLang="zh-CN" dirty="0">
                <a:latin typeface="Times New Roman" panose="02020603050405020304" pitchFamily="18" charset="0"/>
                <a:ea typeface="黑体" panose="02010609060101010101" pitchFamily="49" charset="-122"/>
              </a:rPr>
              <a:t>W</a:t>
            </a:r>
            <a:r>
              <a:rPr lang="zh-CN" altLang="en-US" dirty="0">
                <a:latin typeface="Times New Roman" panose="02020603050405020304" pitchFamily="18" charset="0"/>
                <a:ea typeface="黑体" panose="02010609060101010101" pitchFamily="49" charset="-122"/>
              </a:rPr>
              <a:t>的增长将随</a:t>
            </a:r>
            <a:r>
              <a:rPr lang="en-US" altLang="zh-CN" dirty="0">
                <a:latin typeface="Times New Roman" panose="02020603050405020304" pitchFamily="18" charset="0"/>
                <a:ea typeface="黑体" panose="02010609060101010101" pitchFamily="49" charset="-122"/>
              </a:rPr>
              <a:t>RTT</a:t>
            </a:r>
            <a:r>
              <a:rPr lang="zh-CN" altLang="en-US" dirty="0">
                <a:latin typeface="Times New Roman" panose="02020603050405020304" pitchFamily="18" charset="0"/>
                <a:ea typeface="黑体" panose="02010609060101010101" pitchFamily="49" charset="-122"/>
              </a:rPr>
              <a:t>呈指数级</a:t>
            </a:r>
            <a:r>
              <a:rPr lang="en-US" altLang="zh-CN" dirty="0">
                <a:latin typeface="Times New Roman" panose="02020603050405020304" pitchFamily="18" charset="0"/>
                <a:ea typeface="黑体" panose="02010609060101010101" pitchFamily="49" charset="-122"/>
              </a:rPr>
              <a:t>(exponential)</a:t>
            </a:r>
            <a:r>
              <a:rPr lang="zh-CN" altLang="en-US" dirty="0">
                <a:latin typeface="Times New Roman" panose="02020603050405020304" pitchFamily="18" charset="0"/>
                <a:ea typeface="黑体" panose="02010609060101010101" pitchFamily="49" charset="-122"/>
              </a:rPr>
              <a:t>增长：</a:t>
            </a:r>
            <a:r>
              <a:rPr lang="en-US" altLang="zh-CN" dirty="0">
                <a:latin typeface="Times New Roman" panose="02020603050405020304" pitchFamily="18" charset="0"/>
                <a:ea typeface="黑体" panose="02010609060101010101" pitchFamily="49" charset="-122"/>
              </a:rPr>
              <a:t>1</a:t>
            </a:r>
            <a:r>
              <a:rPr lang="zh-CN" altLang="en-US" dirty="0">
                <a:latin typeface="Times New Roman" panose="02020603050405020304" pitchFamily="18" charset="0"/>
                <a:ea typeface="黑体" panose="02010609060101010101" pitchFamily="49" charset="-122"/>
              </a:rPr>
              <a:t>个、</a:t>
            </a:r>
            <a:r>
              <a:rPr lang="en-US" altLang="zh-CN" dirty="0">
                <a:latin typeface="Times New Roman" panose="02020603050405020304" pitchFamily="18" charset="0"/>
                <a:ea typeface="黑体" panose="02010609060101010101" pitchFamily="49" charset="-122"/>
              </a:rPr>
              <a:t>2</a:t>
            </a:r>
            <a:r>
              <a:rPr lang="zh-CN" altLang="en-US" dirty="0">
                <a:latin typeface="Times New Roman" panose="02020603050405020304" pitchFamily="18" charset="0"/>
                <a:ea typeface="黑体" panose="02010609060101010101" pitchFamily="49" charset="-122"/>
              </a:rPr>
              <a:t>个、</a:t>
            </a:r>
            <a:r>
              <a:rPr lang="en-US" altLang="zh-CN" dirty="0">
                <a:latin typeface="Times New Roman" panose="02020603050405020304" pitchFamily="18" charset="0"/>
                <a:ea typeface="黑体" panose="02010609060101010101" pitchFamily="49" charset="-122"/>
              </a:rPr>
              <a:t>4</a:t>
            </a:r>
            <a:r>
              <a:rPr lang="zh-CN" altLang="en-US" dirty="0">
                <a:latin typeface="Times New Roman" panose="02020603050405020304" pitchFamily="18" charset="0"/>
                <a:ea typeface="黑体" panose="02010609060101010101" pitchFamily="49" charset="-122"/>
              </a:rPr>
              <a:t>个、</a:t>
            </a:r>
            <a:r>
              <a:rPr lang="en-US" altLang="zh-CN" dirty="0">
                <a:latin typeface="Times New Roman" panose="02020603050405020304" pitchFamily="18" charset="0"/>
                <a:ea typeface="黑体" panose="02010609060101010101" pitchFamily="49" charset="-122"/>
              </a:rPr>
              <a:t>8</a:t>
            </a:r>
            <a:r>
              <a:rPr lang="zh-CN" altLang="en-US" dirty="0">
                <a:latin typeface="Times New Roman" panose="02020603050405020304" pitchFamily="18" charset="0"/>
                <a:ea typeface="黑体" panose="02010609060101010101" pitchFamily="49" charset="-122"/>
              </a:rPr>
              <a:t>个</a:t>
            </a:r>
            <a:r>
              <a:rPr lang="en-US" altLang="zh-CN" dirty="0">
                <a:latin typeface="Times New Roman" panose="02020603050405020304" pitchFamily="18" charset="0"/>
                <a:ea typeface="黑体" panose="02010609060101010101" pitchFamily="49" charset="-122"/>
              </a:rPr>
              <a:t>……</a:t>
            </a:r>
            <a:r>
              <a:rPr lang="zh-CN" altLang="en-US" dirty="0">
                <a:latin typeface="Times New Roman" panose="02020603050405020304" pitchFamily="18" charset="0"/>
                <a:ea typeface="黑体" panose="02010609060101010101" pitchFamily="49" charset="-122"/>
              </a:rPr>
              <a:t>。源端向网络中发送的数据量将急剧增加。</a:t>
            </a:r>
            <a:r>
              <a:rPr lang="en-US" altLang="zh-CN" dirty="0">
                <a:latin typeface="Times New Roman" panose="02020603050405020304" pitchFamily="18" charset="0"/>
                <a:ea typeface="黑体" panose="02010609060101010101" pitchFamily="49" charset="-122"/>
              </a:rPr>
              <a:t></a:t>
            </a:r>
            <a:endParaRPr lang="zh-CN" altLang="en-US" dirty="0">
              <a:latin typeface="Times New Roman" panose="02020603050405020304" pitchFamily="18" charset="0"/>
              <a:ea typeface="黑体" panose="02010609060101010101" pitchFamily="49" charset="-122"/>
            </a:endParaRPr>
          </a:p>
        </p:txBody>
      </p:sp>
      <p:sp>
        <p:nvSpPr>
          <p:cNvPr id="332840" name="Rectangle 40"/>
          <p:cNvSpPr/>
          <p:nvPr/>
        </p:nvSpPr>
        <p:spPr>
          <a:xfrm>
            <a:off x="376238" y="2760663"/>
            <a:ext cx="4908550" cy="992187"/>
          </a:xfrm>
          <a:prstGeom prst="rect">
            <a:avLst/>
          </a:prstGeom>
          <a:solidFill>
            <a:schemeClr val="bg1"/>
          </a:solidFill>
          <a:ln w="9525">
            <a:noFill/>
          </a:ln>
        </p:spPr>
        <p:txBody>
          <a:bodyPr/>
          <a:lstStyle>
            <a:lvl1pPr marL="609600" indent="-609600" algn="l" rtl="0" eaLnBrk="0" fontAlgn="base" hangingPunct="0">
              <a:spcBef>
                <a:spcPct val="20000"/>
              </a:spcBef>
              <a:spcAft>
                <a:spcPct val="0"/>
              </a:spcAft>
              <a:buClr>
                <a:schemeClr val="accent2"/>
              </a:buClr>
              <a:buAutoNum type="alphaLcParenR"/>
              <a:defRPr sz="2400" b="0" kern="1200">
                <a:solidFill>
                  <a:schemeClr val="tx1"/>
                </a:solidFill>
                <a:latin typeface="+mn-lt"/>
                <a:ea typeface="+mn-ea"/>
                <a:cs typeface="+mn-cs"/>
              </a:defRPr>
            </a:lvl1pPr>
            <a:lvl2pPr marL="990600" indent="-533400" algn="l" rtl="0" eaLnBrk="0" fontAlgn="base" hangingPunct="0">
              <a:spcBef>
                <a:spcPct val="20000"/>
              </a:spcBef>
              <a:spcAft>
                <a:spcPct val="0"/>
              </a:spcAft>
              <a:buClr>
                <a:schemeClr val="accent2"/>
              </a:buClr>
              <a:buChar char="–"/>
              <a:defRPr sz="2000" kern="1200">
                <a:solidFill>
                  <a:schemeClr val="tx1"/>
                </a:solidFill>
                <a:latin typeface="+mn-lt"/>
                <a:ea typeface="+mn-ea"/>
                <a:cs typeface="+mn-cs"/>
              </a:defRPr>
            </a:lvl2pPr>
            <a:lvl3pPr marL="1371600" indent="-457200" algn="l" rtl="0" eaLnBrk="0" fontAlgn="base" hangingPunct="0">
              <a:spcBef>
                <a:spcPct val="20000"/>
              </a:spcBef>
              <a:spcAft>
                <a:spcPct val="0"/>
              </a:spcAft>
              <a:buClr>
                <a:schemeClr val="accent2"/>
              </a:buClr>
              <a:buChar char="•"/>
              <a:defRPr sz="2400" kern="1200">
                <a:solidFill>
                  <a:schemeClr val="tx1"/>
                </a:solidFill>
                <a:latin typeface="+mn-lt"/>
                <a:ea typeface="+mn-ea"/>
                <a:cs typeface="+mn-cs"/>
              </a:defRPr>
            </a:lvl3pPr>
            <a:lvl4pPr marL="1752600" indent="-381000" algn="l" rtl="0" eaLnBrk="0" fontAlgn="base" hangingPunct="0">
              <a:spcBef>
                <a:spcPct val="20000"/>
              </a:spcBef>
              <a:spcAft>
                <a:spcPct val="0"/>
              </a:spcAft>
              <a:buClr>
                <a:schemeClr val="accent2"/>
              </a:buClr>
              <a:buChar char="–"/>
              <a:defRPr sz="2000" kern="1200">
                <a:solidFill>
                  <a:schemeClr val="tx1"/>
                </a:solidFill>
                <a:latin typeface="+mn-lt"/>
                <a:ea typeface="+mn-ea"/>
                <a:cs typeface="+mn-cs"/>
              </a:defRPr>
            </a:lvl4pPr>
            <a:lvl5pPr marL="2209800" indent="-381000" algn="l" rtl="0" eaLnBrk="0" fontAlgn="base" hangingPunct="0">
              <a:spcBef>
                <a:spcPct val="20000"/>
              </a:spcBef>
              <a:spcAft>
                <a:spcPct val="0"/>
              </a:spcAft>
              <a:buClr>
                <a:schemeClr val="accent2"/>
              </a:buClr>
              <a:buChar char="»"/>
              <a:defRPr sz="2000" kern="1200">
                <a:solidFill>
                  <a:schemeClr val="tx1"/>
                </a:solidFill>
                <a:latin typeface="+mn-lt"/>
                <a:ea typeface="+mn-ea"/>
                <a:cs typeface="+mn-cs"/>
              </a:defRPr>
            </a:lvl5pPr>
          </a:lstStyle>
          <a:p>
            <a:pPr marL="609600" lvl="0" indent="-609600" eaLnBrk="1" hangingPunct="1">
              <a:buNone/>
            </a:pPr>
            <a:r>
              <a:rPr lang="en-US" altLang="zh-CN" sz="3200" b="1" dirty="0">
                <a:ea typeface="宋体" panose="02010600030101010101" pitchFamily="2" charset="-122"/>
              </a:rPr>
              <a:t>No, it is not slow at all</a:t>
            </a:r>
            <a:endParaRPr lang="zh-CN" altLang="en-US" sz="3200" b="1" dirty="0">
              <a:solidFill>
                <a:schemeClr val="accent2"/>
              </a:solidFill>
              <a:ea typeface="宋体" panose="02010600030101010101" pitchFamily="2" charset="-122"/>
            </a:endParaRPr>
          </a:p>
        </p:txBody>
      </p:sp>
      <p:pic>
        <p:nvPicPr>
          <p:cNvPr id="332841" name="Picture 41" descr="smile_1"/>
          <p:cNvPicPr>
            <a:picLocks noChangeAspect="1"/>
          </p:cNvPicPr>
          <p:nvPr/>
        </p:nvPicPr>
        <p:blipFill>
          <a:blip r:embed="rId1"/>
          <a:stretch>
            <a:fillRect/>
          </a:stretch>
        </p:blipFill>
        <p:spPr>
          <a:xfrm>
            <a:off x="4349750" y="2882900"/>
            <a:ext cx="485775" cy="428625"/>
          </a:xfrm>
          <a:prstGeom prst="rect">
            <a:avLst/>
          </a:prstGeom>
          <a:noFill/>
          <a:ln w="9525">
            <a:noFill/>
          </a:ln>
        </p:spPr>
      </p:pic>
      <p:sp>
        <p:nvSpPr>
          <p:cNvPr id="136237" name="Text Box 43"/>
          <p:cNvSpPr txBox="1"/>
          <p:nvPr/>
        </p:nvSpPr>
        <p:spPr>
          <a:xfrm>
            <a:off x="376238" y="2030413"/>
            <a:ext cx="4087812" cy="519112"/>
          </a:xfrm>
          <a:prstGeom prst="rect">
            <a:avLst/>
          </a:prstGeom>
          <a:noFill/>
          <a:ln w="9525">
            <a:noFill/>
          </a:ln>
        </p:spPr>
        <p:txBody>
          <a:bodyPr>
            <a:spAutoFit/>
          </a:bodyPr>
          <a:p>
            <a:pPr eaLnBrk="1" hangingPunct="1">
              <a:spcBef>
                <a:spcPct val="20000"/>
              </a:spcBef>
              <a:buClr>
                <a:schemeClr val="accent2"/>
              </a:buClr>
            </a:pPr>
            <a:r>
              <a:rPr lang="en-US" altLang="zh-CN" dirty="0">
                <a:latin typeface="Arial" panose="020B0604020202020204" pitchFamily="34" charset="0"/>
                <a:ea typeface="宋体" panose="02010600030101010101" pitchFamily="2" charset="-122"/>
              </a:rPr>
              <a:t>Slow start? </a:t>
            </a:r>
            <a:endParaRPr lang="zh-CN" altLang="en-US" dirty="0">
              <a:latin typeface="Arial" panose="020B0604020202020204" pitchFamily="34" charset="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32840"/>
                                        </p:tgtEl>
                                        <p:attrNameLst>
                                          <p:attrName>style.visibility</p:attrName>
                                        </p:attrNameLst>
                                      </p:cBhvr>
                                      <p:to>
                                        <p:strVal val="visible"/>
                                      </p:to>
                                    </p:set>
                                    <p:anim calcmode="lin" valueType="num">
                                      <p:cBhvr additive="base">
                                        <p:cTn id="7" dur="500" fill="hold"/>
                                        <p:tgtEl>
                                          <p:spTgt spid="332840"/>
                                        </p:tgtEl>
                                        <p:attrNameLst>
                                          <p:attrName>ppt_x</p:attrName>
                                        </p:attrNameLst>
                                      </p:cBhvr>
                                      <p:tavLst>
                                        <p:tav tm="0">
                                          <p:val>
                                            <p:strVal val="#ppt_x"/>
                                          </p:val>
                                        </p:tav>
                                        <p:tav tm="100000">
                                          <p:val>
                                            <p:strVal val="#ppt_x"/>
                                          </p:val>
                                        </p:tav>
                                      </p:tavLst>
                                    </p:anim>
                                    <p:anim calcmode="lin" valueType="num">
                                      <p:cBhvr additive="base">
                                        <p:cTn id="8" dur="500" fill="hold"/>
                                        <p:tgtEl>
                                          <p:spTgt spid="332840"/>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32841"/>
                                        </p:tgtEl>
                                        <p:attrNameLst>
                                          <p:attrName>style.visibility</p:attrName>
                                        </p:attrNameLst>
                                      </p:cBhvr>
                                      <p:to>
                                        <p:strVal val="visible"/>
                                      </p:to>
                                    </p:set>
                                    <p:anim calcmode="lin" valueType="num">
                                      <p:cBhvr additive="base">
                                        <p:cTn id="11" dur="500" fill="hold"/>
                                        <p:tgtEl>
                                          <p:spTgt spid="332841"/>
                                        </p:tgtEl>
                                        <p:attrNameLst>
                                          <p:attrName>ppt_x</p:attrName>
                                        </p:attrNameLst>
                                      </p:cBhvr>
                                      <p:tavLst>
                                        <p:tav tm="0">
                                          <p:val>
                                            <p:strVal val="#ppt_x"/>
                                          </p:val>
                                        </p:tav>
                                        <p:tav tm="100000">
                                          <p:val>
                                            <p:strVal val="#ppt_x"/>
                                          </p:val>
                                        </p:tav>
                                      </p:tavLst>
                                    </p:anim>
                                    <p:anim calcmode="lin" valueType="num">
                                      <p:cBhvr additive="base">
                                        <p:cTn id="12" dur="500" fill="hold"/>
                                        <p:tgtEl>
                                          <p:spTgt spid="332841"/>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32839"/>
                                        </p:tgtEl>
                                        <p:attrNameLst>
                                          <p:attrName>style.visibility</p:attrName>
                                        </p:attrNameLst>
                                      </p:cBhvr>
                                      <p:to>
                                        <p:strVal val="visible"/>
                                      </p:to>
                                    </p:set>
                                    <p:anim calcmode="lin" valueType="num">
                                      <p:cBhvr additive="base">
                                        <p:cTn id="17" dur="500" fill="hold"/>
                                        <p:tgtEl>
                                          <p:spTgt spid="332839"/>
                                        </p:tgtEl>
                                        <p:attrNameLst>
                                          <p:attrName>ppt_x</p:attrName>
                                        </p:attrNameLst>
                                      </p:cBhvr>
                                      <p:tavLst>
                                        <p:tav tm="0">
                                          <p:val>
                                            <p:strVal val="#ppt_x"/>
                                          </p:val>
                                        </p:tav>
                                        <p:tav tm="100000">
                                          <p:val>
                                            <p:strVal val="#ppt_x"/>
                                          </p:val>
                                        </p:tav>
                                      </p:tavLst>
                                    </p:anim>
                                    <p:anim calcmode="lin" valueType="num">
                                      <p:cBhvr additive="base">
                                        <p:cTn id="18" dur="500" fill="hold"/>
                                        <p:tgtEl>
                                          <p:spTgt spid="33283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2839" grpId="0" bldLvl="0" animBg="1"/>
      <p:bldP spid="332840" grpId="0" bldLvl="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日期占位符 1"/>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62758570-4CB3-410B-9814-8F671E8E2D60}" type="datetime4">
              <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4" name="页脚占位符 2"/>
          <p:cNvSpPr txBox="1">
            <a:spLocks noGrp="1"/>
          </p:cNvSpPr>
          <p:nvPr>
            <p:ph type="ftr" sz="quarter" idx="11"/>
          </p:nvPr>
        </p:nvSpPr>
        <p:spPr bwMode="auto"/>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The Transport Layer</a:t>
            </a: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160772" name="灯片编号占位符 3"/>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20204" pitchFamily="34" charset="0"/>
                <a:ea typeface="+mn-ea"/>
                <a:cs typeface="+mn-cs"/>
              </a:defRPr>
            </a:lvl5pPr>
          </a:lstStyle>
          <a:p>
            <a:pPr lvl="0" algn="r" eaLnBrk="1" hangingPunct="1"/>
            <a:fld id="{9A0DB2DC-4C9A-4742-B13C-FB6460FD3503}" type="slidenum">
              <a:rPr lang="zh-CN" altLang="en-US" sz="1400" b="0" dirty="0">
                <a:latin typeface="Times New Roman" panose="02020603050405020304" pitchFamily="18" charset="0"/>
                <a:ea typeface="宋体" panose="02010600030101010101" pitchFamily="2" charset="-122"/>
              </a:rPr>
            </a:fld>
            <a:endParaRPr lang="zh-CN" altLang="en-US" sz="1400" b="0" dirty="0">
              <a:latin typeface="Times New Roman" panose="02020603050405020304" pitchFamily="18" charset="0"/>
              <a:ea typeface="宋体" panose="02010600030101010101" pitchFamily="2" charset="-122"/>
            </a:endParaRPr>
          </a:p>
        </p:txBody>
      </p:sp>
      <p:pic>
        <p:nvPicPr>
          <p:cNvPr id="160773" name="Picture 4" descr="6-37"/>
          <p:cNvPicPr>
            <a:picLocks noChangeAspect="1"/>
          </p:cNvPicPr>
          <p:nvPr/>
        </p:nvPicPr>
        <p:blipFill>
          <a:blip r:embed="rId1"/>
          <a:stretch>
            <a:fillRect/>
          </a:stretch>
        </p:blipFill>
        <p:spPr>
          <a:xfrm>
            <a:off x="1060450" y="955675"/>
            <a:ext cx="6996113" cy="4962525"/>
          </a:xfrm>
          <a:prstGeom prst="rect">
            <a:avLst/>
          </a:prstGeom>
          <a:noFill/>
          <a:ln w="9525">
            <a:noFill/>
          </a:ln>
        </p:spPr>
      </p:pic>
      <p:cxnSp>
        <p:nvCxnSpPr>
          <p:cNvPr id="2" name="直接连接符 1"/>
          <p:cNvCxnSpPr/>
          <p:nvPr/>
        </p:nvCxnSpPr>
        <p:spPr>
          <a:xfrm>
            <a:off x="2954655" y="1143635"/>
            <a:ext cx="0" cy="4202430"/>
          </a:xfrm>
          <a:prstGeom prst="line">
            <a:avLst/>
          </a:prstGeom>
          <a:ln w="31750" cap="rnd">
            <a:solidFill>
              <a:srgbClr val="FF0000"/>
            </a:solidFill>
            <a:prstDash val="sysDash"/>
            <a:round/>
            <a:headEnd type="none" w="med" len="med"/>
            <a:tailEnd type="none" w="med" len="med"/>
          </a:ln>
        </p:spPr>
        <p:style>
          <a:lnRef idx="0">
            <a:srgbClr val="FFFFFF"/>
          </a:lnRef>
          <a:fillRef idx="0">
            <a:srgbClr val="FFFFFF"/>
          </a:fillRef>
          <a:effectRef idx="0">
            <a:srgbClr val="FFFFFF"/>
          </a:effectRef>
          <a:fontRef idx="minor">
            <a:schemeClr val="tx1"/>
          </a:fontRef>
        </p:style>
      </p:cxnSp>
      <p:sp>
        <p:nvSpPr>
          <p:cNvPr id="5" name="文本框 4"/>
          <p:cNvSpPr txBox="1"/>
          <p:nvPr/>
        </p:nvSpPr>
        <p:spPr>
          <a:xfrm>
            <a:off x="1875155" y="1302385"/>
            <a:ext cx="810895" cy="583565"/>
          </a:xfrm>
          <a:prstGeom prst="rect">
            <a:avLst/>
          </a:prstGeom>
          <a:noFill/>
        </p:spPr>
        <p:txBody>
          <a:bodyPr wrap="square" rtlCol="0" anchor="t">
            <a:spAutoFit/>
          </a:bodyPr>
          <a:p>
            <a:r>
              <a:rPr lang="en-US" altLang="zh-CN" sz="3200" dirty="0">
                <a:solidFill>
                  <a:srgbClr val="0000CC"/>
                </a:solidFill>
                <a:ea typeface="宋体" panose="02010600030101010101" pitchFamily="2" charset="-122"/>
                <a:sym typeface="Symbol" panose="05050102010706020507" pitchFamily="18" charset="2"/>
              </a:rPr>
              <a:t>SS</a:t>
            </a:r>
            <a:endParaRPr lang="en-US" altLang="zh-CN" sz="3200" dirty="0">
              <a:solidFill>
                <a:srgbClr val="0000CC"/>
              </a:solidFill>
              <a:ea typeface="宋体" panose="02010600030101010101" pitchFamily="2" charset="-122"/>
              <a:sym typeface="Symbol" panose="05050102010706020507" pitchFamily="18" charset="2"/>
            </a:endParaRPr>
          </a:p>
        </p:txBody>
      </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日期占位符 3"/>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AE8AB121-5507-4739-ABAA-D4039D4D6517}" type="datetime4">
              <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5" name="页脚占位符 4"/>
          <p:cNvSpPr txBox="1">
            <a:spLocks noGrp="1"/>
          </p:cNvSpPr>
          <p:nvPr>
            <p:ph type="ftr" sz="quarter" idx="11"/>
          </p:nvPr>
        </p:nvSpPr>
        <p:spPr bwMode="auto"/>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The Transport Layer</a:t>
            </a: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144388" name="灯片编号占位符 5"/>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20204" pitchFamily="34" charset="0"/>
                <a:ea typeface="+mn-ea"/>
                <a:cs typeface="+mn-cs"/>
              </a:defRPr>
            </a:lvl5pPr>
          </a:lstStyle>
          <a:p>
            <a:pPr lvl="0" algn="r" eaLnBrk="1" hangingPunct="1"/>
            <a:fld id="{9A0DB2DC-4C9A-4742-B13C-FB6460FD3503}" type="slidenum">
              <a:rPr lang="zh-CN" altLang="en-US" sz="1400" b="0" dirty="0">
                <a:latin typeface="Times New Roman" panose="02020603050405020304" pitchFamily="18" charset="0"/>
                <a:ea typeface="宋体" panose="02010600030101010101" pitchFamily="2" charset="-122"/>
              </a:rPr>
            </a:fld>
            <a:endParaRPr lang="zh-CN" altLang="en-US" sz="1400" b="0" dirty="0">
              <a:latin typeface="Times New Roman" panose="02020603050405020304" pitchFamily="18" charset="0"/>
              <a:ea typeface="宋体" panose="02010600030101010101" pitchFamily="2" charset="-122"/>
            </a:endParaRPr>
          </a:p>
        </p:txBody>
      </p:sp>
      <p:sp>
        <p:nvSpPr>
          <p:cNvPr id="144389" name="Rectangle 3"/>
          <p:cNvSpPr>
            <a:spLocks noGrp="1"/>
          </p:cNvSpPr>
          <p:nvPr>
            <p:ph idx="1"/>
          </p:nvPr>
        </p:nvSpPr>
        <p:spPr>
          <a:xfrm>
            <a:off x="601663" y="1360488"/>
            <a:ext cx="8542337" cy="3557587"/>
          </a:xfrm>
        </p:spPr>
        <p:txBody>
          <a:bodyPr vert="horz" wrap="square" lIns="91440" tIns="45720" rIns="91440" bIns="45720" anchor="t" anchorCtr="0"/>
          <a:p>
            <a:pPr eaLnBrk="1" hangingPunct="1">
              <a:lnSpc>
                <a:spcPct val="110000"/>
              </a:lnSpc>
              <a:spcAft>
                <a:spcPct val="20000"/>
              </a:spcAft>
              <a:buNone/>
            </a:pPr>
            <a:r>
              <a:rPr lang="en-US" altLang="zh-CN" sz="3200" b="1" dirty="0">
                <a:ea typeface="宋体" panose="02010600030101010101" pitchFamily="2" charset="-122"/>
              </a:rPr>
              <a:t>Slow Start goes to end when </a:t>
            </a:r>
            <a:endParaRPr lang="en-US" altLang="zh-CN" sz="3200" b="1" dirty="0">
              <a:ea typeface="宋体" panose="02010600030101010101" pitchFamily="2" charset="-122"/>
            </a:endParaRPr>
          </a:p>
          <a:p>
            <a:pPr lvl="1" eaLnBrk="1" hangingPunct="1">
              <a:lnSpc>
                <a:spcPct val="110000"/>
              </a:lnSpc>
              <a:spcAft>
                <a:spcPct val="20000"/>
              </a:spcAft>
              <a:buFont typeface="Wingdings" panose="05000000000000000000" pitchFamily="2" charset="2"/>
              <a:buChar char="l"/>
            </a:pPr>
            <a:r>
              <a:rPr lang="en-US" altLang="zh-CN" sz="3200" b="1" dirty="0">
                <a:ea typeface="宋体" panose="02010600030101010101" pitchFamily="2" charset="-122"/>
              </a:rPr>
              <a:t>a timeout occurs or </a:t>
            </a:r>
            <a:endParaRPr lang="en-US" altLang="zh-CN" sz="3200" b="1" dirty="0">
              <a:ea typeface="宋体" panose="02010600030101010101" pitchFamily="2" charset="-122"/>
            </a:endParaRPr>
          </a:p>
          <a:p>
            <a:pPr lvl="1" eaLnBrk="1" hangingPunct="1">
              <a:lnSpc>
                <a:spcPct val="110000"/>
              </a:lnSpc>
              <a:spcAft>
                <a:spcPct val="20000"/>
              </a:spcAft>
              <a:buFont typeface="Wingdings" panose="05000000000000000000" pitchFamily="2" charset="2"/>
              <a:buChar char="l"/>
            </a:pPr>
            <a:r>
              <a:rPr lang="en-US" altLang="zh-CN" sz="3200" b="1" dirty="0">
                <a:solidFill>
                  <a:srgbClr val="CC0000"/>
                </a:solidFill>
                <a:ea typeface="宋体" panose="02010600030101010101" pitchFamily="2" charset="-122"/>
              </a:rPr>
              <a:t>W &gt;= ssthresh </a:t>
            </a:r>
            <a:endParaRPr lang="en-US" altLang="zh-CN" sz="3200" b="1" dirty="0">
              <a:solidFill>
                <a:srgbClr val="CC0000"/>
              </a:solidFill>
              <a:ea typeface="宋体" panose="02010600030101010101" pitchFamily="2" charset="-122"/>
            </a:endParaRPr>
          </a:p>
          <a:p>
            <a:pPr eaLnBrk="1" hangingPunct="1">
              <a:lnSpc>
                <a:spcPct val="110000"/>
              </a:lnSpc>
              <a:spcAft>
                <a:spcPct val="20000"/>
              </a:spcAft>
              <a:buNone/>
            </a:pPr>
            <a:endParaRPr lang="en-US" altLang="zh-CN" sz="3200" b="1" dirty="0">
              <a:ea typeface="宋体" panose="02010600030101010101" pitchFamily="2" charset="-122"/>
            </a:endParaRPr>
          </a:p>
          <a:p>
            <a:pPr eaLnBrk="1" hangingPunct="1">
              <a:lnSpc>
                <a:spcPct val="110000"/>
              </a:lnSpc>
              <a:spcAft>
                <a:spcPct val="20000"/>
              </a:spcAft>
              <a:buNone/>
            </a:pPr>
            <a:r>
              <a:rPr lang="en-US" altLang="zh-CN" sz="3200" b="1" dirty="0">
                <a:ea typeface="宋体" panose="02010600030101010101" pitchFamily="2" charset="-122"/>
              </a:rPr>
              <a:t>Then enter </a:t>
            </a:r>
            <a:r>
              <a:rPr lang="en-US" altLang="en-US" sz="3200" b="1" dirty="0">
                <a:ea typeface="宋体" panose="02010600030101010101" pitchFamily="2" charset="-122"/>
              </a:rPr>
              <a:t>Congestion Avoidance </a:t>
            </a:r>
            <a:r>
              <a:rPr lang="en-US" altLang="zh-CN" sz="3200" b="1" dirty="0">
                <a:ea typeface="宋体" panose="02010600030101010101" pitchFamily="2" charset="-122"/>
              </a:rPr>
              <a:t>phase (</a:t>
            </a:r>
            <a:r>
              <a:rPr lang="en-US" altLang="zh-CN" sz="3200" b="1" dirty="0">
                <a:solidFill>
                  <a:schemeClr val="accent2"/>
                </a:solidFill>
                <a:ea typeface="宋体" panose="02010600030101010101" pitchFamily="2" charset="-122"/>
              </a:rPr>
              <a:t>CA)</a:t>
            </a:r>
            <a:r>
              <a:rPr lang="en-US" altLang="zh-CN" sz="3200" b="1" dirty="0">
                <a:ea typeface="宋体" panose="02010600030101010101" pitchFamily="2" charset="-122"/>
              </a:rPr>
              <a:t> </a:t>
            </a:r>
            <a:endParaRPr lang="zh-CN" altLang="en-US" sz="3200" b="1" dirty="0">
              <a:ea typeface="宋体" panose="02010600030101010101" pitchFamily="2" charset="-122"/>
            </a:endParaRPr>
          </a:p>
        </p:txBody>
      </p:sp>
      <p:sp>
        <p:nvSpPr>
          <p:cNvPr id="144390" name="Rectangle 4"/>
          <p:cNvSpPr/>
          <p:nvPr/>
        </p:nvSpPr>
        <p:spPr>
          <a:xfrm>
            <a:off x="0" y="0"/>
            <a:ext cx="9144000" cy="795338"/>
          </a:xfrm>
          <a:prstGeom prst="rect">
            <a:avLst/>
          </a:prstGeom>
          <a:noFill/>
          <a:ln w="9525" cap="flat" cmpd="sng">
            <a:solidFill>
              <a:srgbClr val="FF3300"/>
            </a:solidFill>
            <a:prstDash val="solid"/>
            <a:miter/>
            <a:headEnd type="none" w="med" len="med"/>
            <a:tailEnd type="none" w="med" len="med"/>
          </a:ln>
        </p:spPr>
        <p:txBody>
          <a:bodyPr anchor="ctr" anchorCtr="0"/>
          <a:p>
            <a:pPr algn="ctr" eaLnBrk="1" hangingPunct="1"/>
            <a:r>
              <a:rPr lang="en-US" altLang="zh-CN" sz="3600" dirty="0">
                <a:solidFill>
                  <a:srgbClr val="CC0000"/>
                </a:solidFill>
                <a:latin typeface="Times New Roman" panose="02020603050405020304" pitchFamily="18" charset="0"/>
                <a:ea typeface="宋体" panose="02010600030101010101" pitchFamily="2" charset="-122"/>
              </a:rPr>
              <a:t>Slow Start (SS) </a:t>
            </a:r>
            <a:r>
              <a:rPr lang="zh-CN" altLang="en-US" sz="3600" dirty="0">
                <a:solidFill>
                  <a:srgbClr val="CC0000"/>
                </a:solidFill>
                <a:latin typeface="Times New Roman" panose="02020603050405020304" pitchFamily="18" charset="0"/>
                <a:ea typeface="黑体" panose="02010609060101010101" pitchFamily="49" charset="-122"/>
              </a:rPr>
              <a:t>慢速启动算法</a:t>
            </a:r>
            <a:endParaRPr lang="en-US" altLang="zh-CN" sz="3600" dirty="0">
              <a:solidFill>
                <a:srgbClr val="CC0000"/>
              </a:solidFill>
              <a:latin typeface="Times New Roman" panose="02020603050405020304" pitchFamily="18" charset="0"/>
              <a:ea typeface="黑体" panose="02010609060101010101" pitchFamily="49" charset="-122"/>
            </a:endParaRPr>
          </a:p>
        </p:txBody>
      </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日期占位符 1"/>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62758570-4CB3-410B-9814-8F671E8E2D60}" type="datetime4">
              <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4" name="页脚占位符 2"/>
          <p:cNvSpPr txBox="1">
            <a:spLocks noGrp="1"/>
          </p:cNvSpPr>
          <p:nvPr>
            <p:ph type="ftr" sz="quarter" idx="11"/>
          </p:nvPr>
        </p:nvSpPr>
        <p:spPr bwMode="auto"/>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The Transport Layer</a:t>
            </a: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160772" name="灯片编号占位符 3"/>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20204" pitchFamily="34" charset="0"/>
                <a:ea typeface="+mn-ea"/>
                <a:cs typeface="+mn-cs"/>
              </a:defRPr>
            </a:lvl5pPr>
          </a:lstStyle>
          <a:p>
            <a:pPr lvl="0" algn="r" eaLnBrk="1" hangingPunct="1"/>
            <a:fld id="{9A0DB2DC-4C9A-4742-B13C-FB6460FD3503}" type="slidenum">
              <a:rPr lang="zh-CN" altLang="en-US" sz="1400" b="0" dirty="0">
                <a:latin typeface="Times New Roman" panose="02020603050405020304" pitchFamily="18" charset="0"/>
                <a:ea typeface="宋体" panose="02010600030101010101" pitchFamily="2" charset="-122"/>
              </a:rPr>
            </a:fld>
            <a:endParaRPr lang="zh-CN" altLang="en-US" sz="1400" b="0" dirty="0">
              <a:latin typeface="Times New Roman" panose="02020603050405020304" pitchFamily="18" charset="0"/>
              <a:ea typeface="宋体" panose="02010600030101010101" pitchFamily="2" charset="-122"/>
            </a:endParaRPr>
          </a:p>
        </p:txBody>
      </p:sp>
      <p:pic>
        <p:nvPicPr>
          <p:cNvPr id="160773" name="Picture 4" descr="6-37"/>
          <p:cNvPicPr>
            <a:picLocks noChangeAspect="1"/>
          </p:cNvPicPr>
          <p:nvPr/>
        </p:nvPicPr>
        <p:blipFill>
          <a:blip r:embed="rId1"/>
          <a:stretch>
            <a:fillRect/>
          </a:stretch>
        </p:blipFill>
        <p:spPr>
          <a:xfrm>
            <a:off x="1060450" y="955675"/>
            <a:ext cx="6996113" cy="4962525"/>
          </a:xfrm>
          <a:prstGeom prst="rect">
            <a:avLst/>
          </a:prstGeom>
          <a:noFill/>
          <a:ln w="9525">
            <a:noFill/>
          </a:ln>
        </p:spPr>
      </p:pic>
      <p:cxnSp>
        <p:nvCxnSpPr>
          <p:cNvPr id="2" name="直接连接符 1"/>
          <p:cNvCxnSpPr/>
          <p:nvPr/>
        </p:nvCxnSpPr>
        <p:spPr>
          <a:xfrm>
            <a:off x="2954655" y="1143635"/>
            <a:ext cx="0" cy="4202430"/>
          </a:xfrm>
          <a:prstGeom prst="line">
            <a:avLst/>
          </a:prstGeom>
          <a:ln w="31750" cap="rnd">
            <a:solidFill>
              <a:srgbClr val="FF0000"/>
            </a:solidFill>
            <a:prstDash val="sysDash"/>
            <a:round/>
            <a:headEnd type="none" w="med" len="med"/>
            <a:tailEnd type="none" w="med" len="med"/>
          </a:ln>
        </p:spPr>
        <p:style>
          <a:lnRef idx="0">
            <a:srgbClr val="FFFFFF"/>
          </a:lnRef>
          <a:fillRef idx="0">
            <a:srgbClr val="FFFFFF"/>
          </a:fillRef>
          <a:effectRef idx="0">
            <a:srgbClr val="FFFFFF"/>
          </a:effectRef>
          <a:fontRef idx="minor">
            <a:schemeClr val="tx1"/>
          </a:fontRef>
        </p:style>
      </p:cxnSp>
      <p:sp>
        <p:nvSpPr>
          <p:cNvPr id="5" name="文本框 4"/>
          <p:cNvSpPr txBox="1"/>
          <p:nvPr/>
        </p:nvSpPr>
        <p:spPr>
          <a:xfrm>
            <a:off x="1875155" y="1302385"/>
            <a:ext cx="810895" cy="583565"/>
          </a:xfrm>
          <a:prstGeom prst="rect">
            <a:avLst/>
          </a:prstGeom>
          <a:noFill/>
        </p:spPr>
        <p:txBody>
          <a:bodyPr wrap="square" rtlCol="0" anchor="t">
            <a:spAutoFit/>
          </a:bodyPr>
          <a:p>
            <a:r>
              <a:rPr lang="en-US" altLang="zh-CN" sz="3200" dirty="0">
                <a:solidFill>
                  <a:srgbClr val="0000CC"/>
                </a:solidFill>
                <a:ea typeface="宋体" panose="02010600030101010101" pitchFamily="2" charset="-122"/>
                <a:sym typeface="Symbol" panose="05050102010706020507" pitchFamily="18" charset="2"/>
              </a:rPr>
              <a:t>SS</a:t>
            </a:r>
            <a:endParaRPr lang="en-US" altLang="zh-CN" sz="3200" dirty="0">
              <a:solidFill>
                <a:srgbClr val="0000CC"/>
              </a:solidFill>
              <a:ea typeface="宋体" panose="02010600030101010101" pitchFamily="2" charset="-122"/>
              <a:sym typeface="Symbol" panose="05050102010706020507" pitchFamily="18" charset="2"/>
            </a:endParaRPr>
          </a:p>
        </p:txBody>
      </p:sp>
      <p:cxnSp>
        <p:nvCxnSpPr>
          <p:cNvPr id="6" name="直接连接符 5"/>
          <p:cNvCxnSpPr/>
          <p:nvPr/>
        </p:nvCxnSpPr>
        <p:spPr>
          <a:xfrm>
            <a:off x="5077460" y="1143635"/>
            <a:ext cx="0" cy="4202430"/>
          </a:xfrm>
          <a:prstGeom prst="line">
            <a:avLst/>
          </a:prstGeom>
          <a:ln w="31750" cap="rnd">
            <a:solidFill>
              <a:srgbClr val="FF0000"/>
            </a:solidFill>
            <a:prstDash val="sysDash"/>
            <a:round/>
            <a:headEnd type="none" w="med" len="med"/>
            <a:tailEnd type="none" w="med" len="med"/>
          </a:ln>
        </p:spPr>
        <p:style>
          <a:lnRef idx="0">
            <a:srgbClr val="FFFFFF"/>
          </a:lnRef>
          <a:fillRef idx="0">
            <a:srgbClr val="FFFFFF"/>
          </a:fillRef>
          <a:effectRef idx="0">
            <a:srgbClr val="FFFFFF"/>
          </a:effectRef>
          <a:fontRef idx="minor">
            <a:schemeClr val="tx1"/>
          </a:fontRef>
        </p:style>
      </p:cxnSp>
      <p:sp>
        <p:nvSpPr>
          <p:cNvPr id="7" name="文本框 6"/>
          <p:cNvSpPr txBox="1"/>
          <p:nvPr/>
        </p:nvSpPr>
        <p:spPr>
          <a:xfrm>
            <a:off x="3543935" y="1302385"/>
            <a:ext cx="810895" cy="583565"/>
          </a:xfrm>
          <a:prstGeom prst="rect">
            <a:avLst/>
          </a:prstGeom>
          <a:noFill/>
        </p:spPr>
        <p:txBody>
          <a:bodyPr wrap="square" rtlCol="0" anchor="t">
            <a:spAutoFit/>
          </a:bodyPr>
          <a:p>
            <a:r>
              <a:rPr lang="en-US" altLang="zh-CN" sz="3200" dirty="0">
                <a:solidFill>
                  <a:srgbClr val="00B050"/>
                </a:solidFill>
                <a:ea typeface="宋体" panose="02010600030101010101" pitchFamily="2" charset="-122"/>
                <a:sym typeface="Symbol" panose="05050102010706020507" pitchFamily="18" charset="2"/>
              </a:rPr>
              <a:t>CA</a:t>
            </a:r>
            <a:endParaRPr lang="en-US" altLang="zh-CN" sz="3200" dirty="0">
              <a:solidFill>
                <a:srgbClr val="00B050"/>
              </a:solidFill>
              <a:ea typeface="宋体" panose="02010600030101010101" pitchFamily="2" charset="-122"/>
              <a:sym typeface="Symbol" panose="05050102010706020507" pitchFamily="18" charset="2"/>
            </a:endParaRPr>
          </a:p>
        </p:txBody>
      </p: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日期占位符 4"/>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C53021FF-01BE-4F41-B17D-3DCB7E48E189}" type="datetime4">
              <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9" name="页脚占位符 5"/>
          <p:cNvSpPr txBox="1">
            <a:spLocks noGrp="1"/>
          </p:cNvSpPr>
          <p:nvPr>
            <p:ph type="ftr" sz="quarter" idx="11"/>
          </p:nvPr>
        </p:nvSpPr>
        <p:spPr bwMode="auto"/>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The Transport Layer</a:t>
            </a: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145412" name="灯片编号占位符 6"/>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20204" pitchFamily="34" charset="0"/>
                <a:ea typeface="+mn-ea"/>
                <a:cs typeface="+mn-cs"/>
              </a:defRPr>
            </a:lvl5pPr>
          </a:lstStyle>
          <a:p>
            <a:pPr lvl="0" algn="r" eaLnBrk="1" hangingPunct="1"/>
            <a:fld id="{9A0DB2DC-4C9A-4742-B13C-FB6460FD3503}" type="slidenum">
              <a:rPr lang="zh-CN" altLang="en-US" sz="1400" b="0" dirty="0">
                <a:latin typeface="Times New Roman" panose="02020603050405020304" pitchFamily="18" charset="0"/>
                <a:ea typeface="宋体" panose="02010600030101010101" pitchFamily="2" charset="-122"/>
              </a:rPr>
            </a:fld>
            <a:endParaRPr lang="zh-CN" altLang="en-US" sz="1400" b="0" dirty="0">
              <a:latin typeface="Times New Roman" panose="02020603050405020304" pitchFamily="18" charset="0"/>
              <a:ea typeface="宋体" panose="02010600030101010101" pitchFamily="2" charset="-122"/>
            </a:endParaRPr>
          </a:p>
        </p:txBody>
      </p:sp>
      <p:sp>
        <p:nvSpPr>
          <p:cNvPr id="145413" name="Text Box 3"/>
          <p:cNvSpPr txBox="1"/>
          <p:nvPr/>
        </p:nvSpPr>
        <p:spPr>
          <a:xfrm>
            <a:off x="304800" y="1727200"/>
            <a:ext cx="5110163" cy="3935413"/>
          </a:xfrm>
          <a:prstGeom prst="rect">
            <a:avLst/>
          </a:prstGeom>
          <a:noFill/>
          <a:ln w="9525">
            <a:noFill/>
          </a:ln>
        </p:spPr>
        <p:txBody>
          <a:bodyPr>
            <a:spAutoFit/>
          </a:bodyPr>
          <a:p>
            <a:r>
              <a:rPr lang="en-US" altLang="zh-CN" dirty="0">
                <a:latin typeface="Arial" panose="020B0604020202020204" pitchFamily="34" charset="0"/>
                <a:ea typeface="宋体" panose="02010600030101010101" pitchFamily="2" charset="-122"/>
              </a:rPr>
              <a:t>/* </a:t>
            </a:r>
            <a:r>
              <a:rPr lang="en-US" altLang="zh-CN" dirty="0">
                <a:solidFill>
                  <a:schemeClr val="accent2"/>
                </a:solidFill>
                <a:latin typeface="Arial" panose="020B0604020202020204" pitchFamily="34" charset="0"/>
                <a:ea typeface="宋体" panose="02010600030101010101" pitchFamily="2" charset="-122"/>
              </a:rPr>
              <a:t>SS</a:t>
            </a:r>
            <a:r>
              <a:rPr lang="en-US" altLang="zh-CN" dirty="0">
                <a:latin typeface="Arial" panose="020B0604020202020204" pitchFamily="34" charset="0"/>
                <a:ea typeface="宋体" panose="02010600030101010101" pitchFamily="2" charset="-122"/>
              </a:rPr>
              <a:t> is over        */ </a:t>
            </a:r>
            <a:endParaRPr lang="en-US" altLang="zh-CN" dirty="0">
              <a:latin typeface="Arial" panose="020B0604020202020204" pitchFamily="34" charset="0"/>
              <a:ea typeface="宋体" panose="02010600030101010101" pitchFamily="2" charset="-122"/>
            </a:endParaRPr>
          </a:p>
          <a:p>
            <a:r>
              <a:rPr lang="en-US" altLang="zh-CN" dirty="0">
                <a:latin typeface="Arial" panose="020B0604020202020204" pitchFamily="34" charset="0"/>
                <a:ea typeface="宋体" panose="02010600030101010101" pitchFamily="2" charset="-122"/>
              </a:rPr>
              <a:t>/* </a:t>
            </a:r>
            <a:r>
              <a:rPr lang="en-US" altLang="zh-CN" dirty="0">
                <a:solidFill>
                  <a:srgbClr val="CC0000"/>
                </a:solidFill>
                <a:latin typeface="Arial" panose="020B0604020202020204" pitchFamily="34" charset="0"/>
                <a:ea typeface="宋体" panose="02010600030101010101" pitchFamily="2" charset="-122"/>
              </a:rPr>
              <a:t>W &gt; ssthresh</a:t>
            </a:r>
            <a:r>
              <a:rPr lang="en-US" altLang="zh-CN" dirty="0">
                <a:latin typeface="Arial" panose="020B0604020202020204" pitchFamily="34" charset="0"/>
                <a:ea typeface="宋体" panose="02010600030101010101" pitchFamily="2" charset="-122"/>
              </a:rPr>
              <a:t> */</a:t>
            </a:r>
            <a:endParaRPr lang="en-US" altLang="zh-CN" dirty="0">
              <a:latin typeface="Arial" panose="020B0604020202020204" pitchFamily="34" charset="0"/>
              <a:ea typeface="宋体" panose="02010600030101010101" pitchFamily="2" charset="-122"/>
            </a:endParaRPr>
          </a:p>
          <a:p>
            <a:r>
              <a:rPr lang="en-US" altLang="zh-CN" dirty="0">
                <a:latin typeface="Arial" panose="020B0604020202020204" pitchFamily="34" charset="0"/>
                <a:ea typeface="宋体" panose="02010600030101010101" pitchFamily="2" charset="-122"/>
              </a:rPr>
              <a:t>Until (loss event) {</a:t>
            </a:r>
            <a:endParaRPr lang="en-US" altLang="zh-CN" dirty="0">
              <a:latin typeface="Arial" panose="020B0604020202020204" pitchFamily="34" charset="0"/>
              <a:ea typeface="宋体" panose="02010600030101010101" pitchFamily="2" charset="-122"/>
            </a:endParaRPr>
          </a:p>
          <a:p>
            <a:r>
              <a:rPr lang="en-US" altLang="zh-CN" dirty="0">
                <a:latin typeface="Arial" panose="020B0604020202020204" pitchFamily="34" charset="0"/>
                <a:ea typeface="宋体" panose="02010600030101010101" pitchFamily="2" charset="-122"/>
              </a:rPr>
              <a:t>  every w segments ACKed:</a:t>
            </a:r>
            <a:endParaRPr lang="en-US" altLang="zh-CN" dirty="0">
              <a:latin typeface="Arial" panose="020B0604020202020204" pitchFamily="34" charset="0"/>
              <a:ea typeface="宋体" panose="02010600030101010101" pitchFamily="2" charset="-122"/>
            </a:endParaRPr>
          </a:p>
          <a:p>
            <a:r>
              <a:rPr lang="en-US" altLang="zh-CN" dirty="0">
                <a:latin typeface="Arial" panose="020B0604020202020204" pitchFamily="34" charset="0"/>
                <a:ea typeface="宋体" panose="02010600030101010101" pitchFamily="2" charset="-122"/>
              </a:rPr>
              <a:t>      W++</a:t>
            </a:r>
            <a:endParaRPr lang="en-US" altLang="zh-CN" dirty="0">
              <a:latin typeface="Arial" panose="020B0604020202020204" pitchFamily="34" charset="0"/>
              <a:ea typeface="宋体" panose="02010600030101010101" pitchFamily="2" charset="-122"/>
            </a:endParaRPr>
          </a:p>
          <a:p>
            <a:r>
              <a:rPr lang="en-US" altLang="zh-CN" dirty="0">
                <a:latin typeface="Arial" panose="020B0604020202020204" pitchFamily="34" charset="0"/>
                <a:ea typeface="宋体" panose="02010600030101010101" pitchFamily="2" charset="-122"/>
              </a:rPr>
              <a:t>  }</a:t>
            </a:r>
            <a:endParaRPr lang="en-US" altLang="zh-CN" dirty="0">
              <a:latin typeface="Arial" panose="020B0604020202020204" pitchFamily="34" charset="0"/>
              <a:ea typeface="宋体" panose="02010600030101010101" pitchFamily="2" charset="-122"/>
            </a:endParaRPr>
          </a:p>
          <a:p>
            <a:r>
              <a:rPr lang="en-US" altLang="zh-CN" dirty="0">
                <a:latin typeface="Arial" panose="020B0604020202020204" pitchFamily="34" charset="0"/>
                <a:ea typeface="宋体" panose="02010600030101010101" pitchFamily="2" charset="-122"/>
              </a:rPr>
              <a:t>ssthresh = W/2</a:t>
            </a:r>
            <a:endParaRPr lang="en-US" altLang="zh-CN" dirty="0">
              <a:latin typeface="Arial" panose="020B0604020202020204" pitchFamily="34" charset="0"/>
              <a:ea typeface="宋体" panose="02010600030101010101" pitchFamily="2" charset="-122"/>
            </a:endParaRPr>
          </a:p>
          <a:p>
            <a:r>
              <a:rPr lang="en-US" altLang="zh-CN" dirty="0">
                <a:latin typeface="Arial" panose="020B0604020202020204" pitchFamily="34" charset="0"/>
                <a:ea typeface="宋体" panose="02010600030101010101" pitchFamily="2" charset="-122"/>
              </a:rPr>
              <a:t>W = 1</a:t>
            </a:r>
            <a:endParaRPr lang="en-US" altLang="zh-CN" dirty="0">
              <a:latin typeface="Arial" panose="020B0604020202020204" pitchFamily="34" charset="0"/>
              <a:ea typeface="宋体" panose="02010600030101010101" pitchFamily="2" charset="-122"/>
            </a:endParaRPr>
          </a:p>
          <a:p>
            <a:r>
              <a:rPr lang="en-US" altLang="zh-CN" dirty="0">
                <a:latin typeface="Arial" panose="020B0604020202020204" pitchFamily="34" charset="0"/>
                <a:ea typeface="宋体" panose="02010600030101010101" pitchFamily="2" charset="-122"/>
              </a:rPr>
              <a:t>Enter </a:t>
            </a:r>
            <a:r>
              <a:rPr lang="en-US" altLang="zh-CN" dirty="0">
                <a:solidFill>
                  <a:schemeClr val="accent2"/>
                </a:solidFill>
                <a:latin typeface="Arial" panose="020B0604020202020204" pitchFamily="34" charset="0"/>
                <a:ea typeface="宋体" panose="02010600030101010101" pitchFamily="2" charset="-122"/>
              </a:rPr>
              <a:t>SS</a:t>
            </a:r>
            <a:endParaRPr lang="en-US" altLang="zh-CN" dirty="0">
              <a:solidFill>
                <a:schemeClr val="accent2"/>
              </a:solidFill>
              <a:latin typeface="Arial" panose="020B0604020202020204" pitchFamily="34" charset="0"/>
              <a:ea typeface="宋体" panose="02010600030101010101" pitchFamily="2" charset="-122"/>
            </a:endParaRPr>
          </a:p>
        </p:txBody>
      </p:sp>
      <p:sp>
        <p:nvSpPr>
          <p:cNvPr id="145414" name="Rectangle 4"/>
          <p:cNvSpPr/>
          <p:nvPr/>
        </p:nvSpPr>
        <p:spPr>
          <a:xfrm>
            <a:off x="96838" y="1482725"/>
            <a:ext cx="5392737" cy="4291013"/>
          </a:xfrm>
          <a:prstGeom prst="rect">
            <a:avLst/>
          </a:prstGeom>
          <a:noFill/>
          <a:ln w="19050" cap="flat" cmpd="sng">
            <a:solidFill>
              <a:srgbClr val="FF0000"/>
            </a:solidFill>
            <a:prstDash val="solid"/>
            <a:miter/>
            <a:headEnd type="none" w="med" len="med"/>
            <a:tailEnd type="none" w="med" len="med"/>
          </a:ln>
        </p:spPr>
        <p:txBody>
          <a:bodyPr wrap="none" anchor="ctr" anchorCtr="0"/>
          <a:p>
            <a:pPr eaLnBrk="1" hangingPunct="1"/>
            <a:endParaRPr lang="zh-CN" altLang="en-US" dirty="0">
              <a:latin typeface="Arial" panose="020B0604020202020204" pitchFamily="34" charset="0"/>
              <a:ea typeface="宋体" panose="02010600030101010101" pitchFamily="2" charset="-122"/>
            </a:endParaRPr>
          </a:p>
        </p:txBody>
      </p:sp>
      <p:sp>
        <p:nvSpPr>
          <p:cNvPr id="145415" name="Rectangle 5"/>
          <p:cNvSpPr/>
          <p:nvPr/>
        </p:nvSpPr>
        <p:spPr>
          <a:xfrm>
            <a:off x="1149350" y="1022350"/>
            <a:ext cx="1601788" cy="304800"/>
          </a:xfrm>
          <a:prstGeom prst="rect">
            <a:avLst/>
          </a:prstGeom>
          <a:solidFill>
            <a:schemeClr val="bg1"/>
          </a:solidFill>
          <a:ln w="19050">
            <a:noFill/>
          </a:ln>
        </p:spPr>
        <p:txBody>
          <a:bodyPr wrap="none" anchor="ctr" anchorCtr="0"/>
          <a:p>
            <a:pPr eaLnBrk="1" hangingPunct="1"/>
            <a:endParaRPr lang="zh-CN" altLang="en-US" dirty="0">
              <a:latin typeface="Arial" panose="020B0604020202020204" pitchFamily="34" charset="0"/>
              <a:ea typeface="宋体" panose="02010600030101010101" pitchFamily="2" charset="-122"/>
            </a:endParaRPr>
          </a:p>
        </p:txBody>
      </p:sp>
      <p:sp>
        <p:nvSpPr>
          <p:cNvPr id="145416" name="Text Box 6"/>
          <p:cNvSpPr txBox="1"/>
          <p:nvPr/>
        </p:nvSpPr>
        <p:spPr>
          <a:xfrm>
            <a:off x="977900" y="1162050"/>
            <a:ext cx="862013" cy="579438"/>
          </a:xfrm>
          <a:prstGeom prst="rect">
            <a:avLst/>
          </a:prstGeom>
          <a:solidFill>
            <a:schemeClr val="bg1"/>
          </a:solidFill>
          <a:ln w="9525">
            <a:noFill/>
          </a:ln>
        </p:spPr>
        <p:txBody>
          <a:bodyPr>
            <a:spAutoFit/>
          </a:bodyPr>
          <a:p>
            <a:pPr algn="ctr"/>
            <a:r>
              <a:rPr lang="en-US" altLang="zh-CN" sz="3200" dirty="0">
                <a:solidFill>
                  <a:schemeClr val="accent2"/>
                </a:solidFill>
                <a:latin typeface="Times New Roman" panose="02020603050405020304" pitchFamily="18" charset="0"/>
                <a:ea typeface="宋体" panose="02010600030101010101" pitchFamily="2" charset="-122"/>
              </a:rPr>
              <a:t>CA</a:t>
            </a:r>
            <a:endParaRPr lang="en-US" altLang="zh-CN" sz="3200" dirty="0">
              <a:solidFill>
                <a:schemeClr val="accent2"/>
              </a:solidFill>
              <a:latin typeface="Times New Roman" panose="02020603050405020304" pitchFamily="18" charset="0"/>
              <a:ea typeface="宋体" panose="02010600030101010101" pitchFamily="2" charset="-122"/>
            </a:endParaRPr>
          </a:p>
        </p:txBody>
      </p:sp>
      <p:sp>
        <p:nvSpPr>
          <p:cNvPr id="145417" name="Rectangle 10"/>
          <p:cNvSpPr/>
          <p:nvPr/>
        </p:nvSpPr>
        <p:spPr>
          <a:xfrm>
            <a:off x="0" y="0"/>
            <a:ext cx="9144000" cy="976313"/>
          </a:xfrm>
          <a:prstGeom prst="rect">
            <a:avLst/>
          </a:prstGeom>
          <a:noFill/>
          <a:ln w="9525" cap="flat" cmpd="sng">
            <a:solidFill>
              <a:srgbClr val="FF3300"/>
            </a:solidFill>
            <a:prstDash val="solid"/>
            <a:miter/>
            <a:headEnd type="none" w="med" len="med"/>
            <a:tailEnd type="none" w="med" len="med"/>
          </a:ln>
        </p:spPr>
        <p:txBody>
          <a:bodyPr anchor="ctr" anchorCtr="0"/>
          <a:p>
            <a:pPr algn="ctr" eaLnBrk="1" hangingPunct="1"/>
            <a:r>
              <a:rPr lang="en-US" altLang="zh-CN" sz="3600" dirty="0">
                <a:solidFill>
                  <a:srgbClr val="CC0000"/>
                </a:solidFill>
                <a:latin typeface="Times New Roman" panose="02020603050405020304" pitchFamily="18" charset="0"/>
                <a:ea typeface="宋体" panose="02010600030101010101" pitchFamily="2" charset="-122"/>
              </a:rPr>
              <a:t>Congestion Avoidance (CA) </a:t>
            </a:r>
            <a:r>
              <a:rPr lang="zh-CN" altLang="en-US" sz="3600" dirty="0">
                <a:solidFill>
                  <a:srgbClr val="CC0000"/>
                </a:solidFill>
                <a:latin typeface="Times New Roman" panose="02020603050405020304" pitchFamily="18" charset="0"/>
                <a:ea typeface="黑体" panose="02010609060101010101" pitchFamily="49" charset="-122"/>
              </a:rPr>
              <a:t>拥塞避免</a:t>
            </a:r>
            <a:endParaRPr lang="en-US" altLang="zh-CN" sz="3600" dirty="0">
              <a:solidFill>
                <a:srgbClr val="CC0000"/>
              </a:solidFill>
              <a:latin typeface="Times New Roman" panose="02020603050405020304" pitchFamily="18" charset="0"/>
              <a:ea typeface="黑体" panose="02010609060101010101" pitchFamily="49" charset="-122"/>
            </a:endParaRPr>
          </a:p>
        </p:txBody>
      </p:sp>
      <p:pic>
        <p:nvPicPr>
          <p:cNvPr id="145418" name="Picture 40" descr="6-37"/>
          <p:cNvPicPr>
            <a:picLocks noChangeAspect="1"/>
          </p:cNvPicPr>
          <p:nvPr/>
        </p:nvPicPr>
        <p:blipFill>
          <a:blip r:embed="rId1"/>
          <a:stretch>
            <a:fillRect/>
          </a:stretch>
        </p:blipFill>
        <p:spPr>
          <a:xfrm>
            <a:off x="5090795" y="2200275"/>
            <a:ext cx="4053205" cy="3133725"/>
          </a:xfrm>
          <a:prstGeom prst="rect">
            <a:avLst/>
          </a:prstGeom>
          <a:noFill/>
          <a:ln w="9525">
            <a:noFill/>
          </a:ln>
        </p:spPr>
      </p:pic>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 name="日期占位符 3"/>
          <p:cNvSpPr txBox="1">
            <a:spLocks noGrp="1"/>
          </p:cNvSpPr>
          <p:nvPr>
            <p:ph type="dt" sz="half" idx="2"/>
          </p:nvPr>
        </p:nvSpPr>
        <p:spPr bwMode="auto"/>
        <p:txBody>
          <a:bodyPr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fld id="{86D0A7E7-F67C-4DAB-B34E-29A3BEDE82C6}" type="datetime4">
              <a:rPr kumimoji="0" lang="en-US" altLang="zh-CN" sz="1400" b="0" i="0" u="none" strike="noStrike" kern="1200" cap="none" spc="0" normalizeH="0" baseline="0" noProof="0">
                <a:ln>
                  <a:noFill/>
                </a:ln>
                <a:solidFill>
                  <a:srgbClr val="000000"/>
                </a:solidFill>
                <a:effectLst/>
                <a:uLnTx/>
                <a:uFillTx/>
                <a:latin typeface="+mn-lt"/>
                <a:ea typeface="宋体" panose="02010600030101010101" pitchFamily="2" charset="-122"/>
                <a:cs typeface="+mn-cs"/>
              </a:rPr>
            </a:fld>
            <a:endParaRPr kumimoji="0" lang="en-US" altLang="zh-CN" sz="1400" b="0" i="0" u="none" strike="noStrike" kern="1200" cap="none" spc="0" normalizeH="0" baseline="0" noProof="0">
              <a:ln>
                <a:noFill/>
              </a:ln>
              <a:solidFill>
                <a:srgbClr val="000000"/>
              </a:solidFill>
              <a:effectLst/>
              <a:uLnTx/>
              <a:uFillTx/>
              <a:latin typeface="+mn-lt"/>
              <a:ea typeface="宋体" panose="02010600030101010101" pitchFamily="2" charset="-122"/>
              <a:cs typeface="+mn-cs"/>
            </a:endParaRPr>
          </a:p>
        </p:txBody>
      </p:sp>
      <p:sp>
        <p:nvSpPr>
          <p:cNvPr id="20" name="页脚占位符 4"/>
          <p:cNvSpPr txBox="1">
            <a:spLocks noGrp="1"/>
          </p:cNvSpPr>
          <p:nvPr>
            <p:ph type="ftr" sz="quarter" idx="3"/>
          </p:nvPr>
        </p:nvSpPr>
        <p:spPr bwMode="auto"/>
        <p:txBody>
          <a:bodyPr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1400" b="0" i="0" u="none" strike="noStrike" kern="1200" cap="none" spc="0" normalizeH="0" baseline="0" noProof="0">
                <a:ln>
                  <a:noFill/>
                </a:ln>
                <a:solidFill>
                  <a:srgbClr val="000000"/>
                </a:solidFill>
                <a:effectLst/>
                <a:uLnTx/>
                <a:uFillTx/>
                <a:latin typeface="+mn-lt"/>
                <a:ea typeface="宋体" panose="02010600030101010101" pitchFamily="2" charset="-122"/>
                <a:cs typeface="+mn-cs"/>
              </a:rPr>
              <a:t>The Transport Layer</a:t>
            </a:r>
            <a:endParaRPr kumimoji="0" lang="en-US" altLang="zh-CN" sz="1400" b="0" i="0" u="none" strike="noStrike" kern="1200" cap="none" spc="0" normalizeH="0" baseline="0" noProof="0">
              <a:ln>
                <a:noFill/>
              </a:ln>
              <a:solidFill>
                <a:srgbClr val="000000"/>
              </a:solidFill>
              <a:effectLst/>
              <a:uLnTx/>
              <a:uFillTx/>
              <a:latin typeface="+mn-lt"/>
              <a:ea typeface="宋体" panose="02010600030101010101" pitchFamily="2" charset="-122"/>
              <a:cs typeface="+mn-cs"/>
            </a:endParaRPr>
          </a:p>
        </p:txBody>
      </p:sp>
      <p:sp>
        <p:nvSpPr>
          <p:cNvPr id="44036" name="灯片编号占位符 5"/>
          <p:cNvSpPr txBox="1">
            <a:spLocks noGrp="1"/>
          </p:cNvSpPr>
          <p:nvPr>
            <p:ph type="sldNum" sz="quarter" idx="4"/>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r"/>
            <a:fld id="{9A0DB2DC-4C9A-4742-B13C-FB6460FD3503}" type="slidenum">
              <a:rPr lang="zh-CN" altLang="en-US" sz="1400" dirty="0">
                <a:solidFill>
                  <a:srgbClr val="000000"/>
                </a:solidFill>
                <a:latin typeface="Times New Roman" panose="02020603050405020304" pitchFamily="18" charset="0"/>
                <a:ea typeface="宋体" panose="02010600030101010101" pitchFamily="2" charset="-122"/>
              </a:rPr>
            </a:fld>
            <a:endParaRPr lang="zh-CN" altLang="en-US" sz="1400" dirty="0">
              <a:solidFill>
                <a:srgbClr val="000000"/>
              </a:solidFill>
              <a:latin typeface="Times New Roman" panose="02020603050405020304" pitchFamily="18" charset="0"/>
              <a:ea typeface="宋体" panose="02010600030101010101" pitchFamily="2" charset="-122"/>
            </a:endParaRPr>
          </a:p>
        </p:txBody>
      </p:sp>
      <p:sp>
        <p:nvSpPr>
          <p:cNvPr id="44037" name="Rectangle 2"/>
          <p:cNvSpPr>
            <a:spLocks noGrp="1"/>
          </p:cNvSpPr>
          <p:nvPr>
            <p:ph type="title"/>
          </p:nvPr>
        </p:nvSpPr>
        <p:spPr>
          <a:solidFill>
            <a:schemeClr val="hlink">
              <a:alpha val="100000"/>
            </a:schemeClr>
          </a:solidFill>
        </p:spPr>
        <p:txBody>
          <a:bodyPr vert="horz" wrap="square" lIns="91440" tIns="45720" rIns="91440" bIns="45720" anchor="ctr" anchorCtr="0"/>
          <a:p>
            <a:pPr eaLnBrk="1" hangingPunct="1"/>
            <a:r>
              <a:rPr lang="en-US" altLang="zh-CN" sz="4000" b="1" dirty="0">
                <a:solidFill>
                  <a:schemeClr val="tx1"/>
                </a:solidFill>
                <a:ea typeface="宋体" panose="02010600030101010101" pitchFamily="2" charset="-122"/>
              </a:rPr>
              <a:t>Sockets</a:t>
            </a:r>
            <a:r>
              <a:rPr lang="zh-CN" altLang="en-US" sz="4000" b="1" dirty="0">
                <a:solidFill>
                  <a:schemeClr val="tx1"/>
                </a:solidFill>
                <a:ea typeface="黑体" panose="02010609060101010101" pitchFamily="49" charset="-122"/>
              </a:rPr>
              <a:t>套接字</a:t>
            </a:r>
            <a:endParaRPr lang="en-US" altLang="zh-CN" sz="4000" b="1" dirty="0">
              <a:solidFill>
                <a:schemeClr val="tx1"/>
              </a:solidFill>
              <a:ea typeface="黑体" panose="02010609060101010101" pitchFamily="49" charset="-122"/>
            </a:endParaRPr>
          </a:p>
        </p:txBody>
      </p:sp>
      <p:sp>
        <p:nvSpPr>
          <p:cNvPr id="44038" name="Rectangle 3"/>
          <p:cNvSpPr>
            <a:spLocks noGrp="1"/>
          </p:cNvSpPr>
          <p:nvPr>
            <p:ph idx="1"/>
          </p:nvPr>
        </p:nvSpPr>
        <p:spPr>
          <a:xfrm>
            <a:off x="409575" y="1349375"/>
            <a:ext cx="4122738" cy="5026025"/>
          </a:xfrm>
        </p:spPr>
        <p:txBody>
          <a:bodyPr vert="horz" wrap="square" lIns="91440" tIns="45720" rIns="91440" bIns="45720" anchor="t" anchorCtr="0"/>
          <a:p>
            <a:pPr eaLnBrk="1" hangingPunct="1">
              <a:lnSpc>
                <a:spcPct val="115000"/>
              </a:lnSpc>
              <a:spcBef>
                <a:spcPct val="15000"/>
              </a:spcBef>
              <a:spcAft>
                <a:spcPct val="20000"/>
              </a:spcAft>
              <a:buFontTx/>
              <a:buBlip>
                <a:blip r:embed="rId1"/>
              </a:buBlip>
            </a:pPr>
            <a:r>
              <a:rPr lang="en-US" altLang="zh-CN" sz="3200" b="1" dirty="0">
                <a:ea typeface="宋体" panose="02010600030101010101" pitchFamily="2" charset="-122"/>
              </a:rPr>
              <a:t>It is a software interface designed to communicate between the user program and TCP/IP protocol stack</a:t>
            </a:r>
            <a:endParaRPr lang="en-US" altLang="zh-CN" sz="3200" b="1" dirty="0">
              <a:ea typeface="宋体" panose="02010600030101010101" pitchFamily="2" charset="-122"/>
            </a:endParaRPr>
          </a:p>
        </p:txBody>
      </p:sp>
      <p:sp useBgFill="1">
        <p:nvSpPr>
          <p:cNvPr id="44039" name="Rectangle 6"/>
          <p:cNvSpPr/>
          <p:nvPr/>
        </p:nvSpPr>
        <p:spPr>
          <a:xfrm>
            <a:off x="4603750" y="1349375"/>
            <a:ext cx="2774950" cy="2955925"/>
          </a:xfrm>
          <a:prstGeom prst="rect">
            <a:avLst/>
          </a:prstGeom>
          <a:ln w="12700" cap="flat" cmpd="sng">
            <a:solidFill>
              <a:schemeClr val="accent2"/>
            </a:solidFill>
            <a:prstDash val="solid"/>
            <a:miter/>
            <a:headEnd type="none" w="med" len="med"/>
            <a:tailEnd type="none" w="med" len="med"/>
          </a:ln>
        </p:spPr>
        <p:txBody>
          <a:bodyPr anchor="ctr" anchorCtr="0">
            <a:spAutoFit/>
          </a:bodyPr>
          <a:p>
            <a:pPr algn="ctr" eaLnBrk="1" hangingPunct="1"/>
            <a:endParaRPr lang="zh-CN" altLang="en-US" dirty="0">
              <a:solidFill>
                <a:srgbClr val="000000"/>
              </a:solidFill>
              <a:latin typeface="Arial" panose="020B0604020202020204" pitchFamily="34" charset="0"/>
              <a:ea typeface="宋体" panose="02010600030101010101" pitchFamily="2" charset="-122"/>
            </a:endParaRPr>
          </a:p>
        </p:txBody>
      </p:sp>
      <p:sp useBgFill="1">
        <p:nvSpPr>
          <p:cNvPr id="44040" name="Oval 7"/>
          <p:cNvSpPr/>
          <p:nvPr/>
        </p:nvSpPr>
        <p:spPr>
          <a:xfrm>
            <a:off x="4841875" y="1582738"/>
            <a:ext cx="2235200" cy="2108200"/>
          </a:xfrm>
          <a:prstGeom prst="ellipse">
            <a:avLst/>
          </a:prstGeom>
          <a:ln w="12700" cap="flat" cmpd="sng">
            <a:solidFill>
              <a:schemeClr val="bg2"/>
            </a:solidFill>
            <a:prstDash val="solid"/>
            <a:headEnd type="none" w="med" len="med"/>
            <a:tailEnd type="none" w="med" len="med"/>
          </a:ln>
        </p:spPr>
        <p:txBody>
          <a:bodyPr anchor="ctr" anchorCtr="0">
            <a:spAutoFit/>
          </a:bodyPr>
          <a:p>
            <a:pPr algn="ctr" eaLnBrk="1" hangingPunct="1"/>
            <a:endParaRPr lang="zh-CN" altLang="en-US" dirty="0">
              <a:solidFill>
                <a:srgbClr val="000000"/>
              </a:solidFill>
              <a:latin typeface="Arial" panose="020B0604020202020204" pitchFamily="34" charset="0"/>
              <a:ea typeface="宋体" panose="02010600030101010101" pitchFamily="2" charset="-122"/>
            </a:endParaRPr>
          </a:p>
        </p:txBody>
      </p:sp>
      <p:sp>
        <p:nvSpPr>
          <p:cNvPr id="44041" name="Rectangle 8"/>
          <p:cNvSpPr/>
          <p:nvPr/>
        </p:nvSpPr>
        <p:spPr>
          <a:xfrm>
            <a:off x="4603750" y="4305300"/>
            <a:ext cx="2774950" cy="409575"/>
          </a:xfrm>
          <a:prstGeom prst="rect">
            <a:avLst/>
          </a:prstGeom>
          <a:noFill/>
          <a:ln w="12700" cap="flat" cmpd="sng">
            <a:solidFill>
              <a:schemeClr val="accent2"/>
            </a:solidFill>
            <a:prstDash val="solid"/>
            <a:miter/>
            <a:headEnd type="none" w="med" len="med"/>
            <a:tailEnd type="none" w="med" len="med"/>
          </a:ln>
        </p:spPr>
        <p:txBody>
          <a:bodyPr>
            <a:spAutoFit/>
          </a:bodyPr>
          <a:p>
            <a:pPr algn="ctr"/>
            <a:r>
              <a:rPr lang="en-US" altLang="zh-CN" sz="2000" b="1" dirty="0">
                <a:solidFill>
                  <a:srgbClr val="000000"/>
                </a:solidFill>
                <a:latin typeface="Arial" panose="020B0604020202020204" pitchFamily="34" charset="0"/>
                <a:ea typeface="宋体" panose="02010600030101010101" pitchFamily="2" charset="-122"/>
              </a:rPr>
              <a:t>Transport</a:t>
            </a:r>
            <a:endParaRPr lang="en-US" altLang="zh-CN" sz="2000" b="1" dirty="0">
              <a:solidFill>
                <a:srgbClr val="000000"/>
              </a:solidFill>
              <a:latin typeface="Arial" panose="020B0604020202020204" pitchFamily="34" charset="0"/>
              <a:ea typeface="宋体" panose="02010600030101010101" pitchFamily="2" charset="-122"/>
            </a:endParaRPr>
          </a:p>
        </p:txBody>
      </p:sp>
      <p:sp>
        <p:nvSpPr>
          <p:cNvPr id="44042" name="Rectangle 9"/>
          <p:cNvSpPr/>
          <p:nvPr/>
        </p:nvSpPr>
        <p:spPr>
          <a:xfrm>
            <a:off x="4603750" y="4745038"/>
            <a:ext cx="2774950" cy="409575"/>
          </a:xfrm>
          <a:prstGeom prst="rect">
            <a:avLst/>
          </a:prstGeom>
          <a:noFill/>
          <a:ln w="12700" cap="flat" cmpd="sng">
            <a:solidFill>
              <a:schemeClr val="accent2"/>
            </a:solidFill>
            <a:prstDash val="solid"/>
            <a:miter/>
            <a:headEnd type="none" w="med" len="med"/>
            <a:tailEnd type="none" w="med" len="med"/>
          </a:ln>
        </p:spPr>
        <p:txBody>
          <a:bodyPr>
            <a:spAutoFit/>
          </a:bodyPr>
          <a:p>
            <a:pPr algn="ctr"/>
            <a:r>
              <a:rPr lang="en-US" altLang="zh-CN" sz="2000" b="1" dirty="0">
                <a:solidFill>
                  <a:srgbClr val="000000"/>
                </a:solidFill>
                <a:latin typeface="Arial" panose="020B0604020202020204" pitchFamily="34" charset="0"/>
                <a:ea typeface="宋体" panose="02010600030101010101" pitchFamily="2" charset="-122"/>
              </a:rPr>
              <a:t>Network</a:t>
            </a:r>
            <a:endParaRPr lang="en-US" altLang="zh-CN" sz="2000" b="1" dirty="0">
              <a:solidFill>
                <a:srgbClr val="000000"/>
              </a:solidFill>
              <a:latin typeface="Arial" panose="020B0604020202020204" pitchFamily="34" charset="0"/>
              <a:ea typeface="宋体" panose="02010600030101010101" pitchFamily="2" charset="-122"/>
            </a:endParaRPr>
          </a:p>
        </p:txBody>
      </p:sp>
      <p:sp>
        <p:nvSpPr>
          <p:cNvPr id="44043" name="Rectangle 10"/>
          <p:cNvSpPr/>
          <p:nvPr/>
        </p:nvSpPr>
        <p:spPr>
          <a:xfrm>
            <a:off x="4603750" y="5184775"/>
            <a:ext cx="2774950" cy="409575"/>
          </a:xfrm>
          <a:prstGeom prst="rect">
            <a:avLst/>
          </a:prstGeom>
          <a:noFill/>
          <a:ln w="12700" cap="flat" cmpd="sng">
            <a:solidFill>
              <a:schemeClr val="accent2"/>
            </a:solidFill>
            <a:prstDash val="solid"/>
            <a:miter/>
            <a:headEnd type="none" w="med" len="med"/>
            <a:tailEnd type="none" w="med" len="med"/>
          </a:ln>
        </p:spPr>
        <p:txBody>
          <a:bodyPr>
            <a:spAutoFit/>
          </a:bodyPr>
          <a:p>
            <a:pPr algn="ctr"/>
            <a:r>
              <a:rPr lang="en-US" altLang="zh-CN" sz="2000" b="1" dirty="0">
                <a:solidFill>
                  <a:srgbClr val="000000"/>
                </a:solidFill>
                <a:latin typeface="Arial" panose="020B0604020202020204" pitchFamily="34" charset="0"/>
                <a:ea typeface="宋体" panose="02010600030101010101" pitchFamily="2" charset="-122"/>
              </a:rPr>
              <a:t>Data Link</a:t>
            </a:r>
            <a:endParaRPr lang="en-US" altLang="zh-CN" sz="2000" b="1" dirty="0">
              <a:solidFill>
                <a:srgbClr val="000000"/>
              </a:solidFill>
              <a:latin typeface="Arial" panose="020B0604020202020204" pitchFamily="34" charset="0"/>
              <a:ea typeface="宋体" panose="02010600030101010101" pitchFamily="2" charset="-122"/>
            </a:endParaRPr>
          </a:p>
        </p:txBody>
      </p:sp>
      <p:sp useBgFill="1">
        <p:nvSpPr>
          <p:cNvPr id="44044" name="Rectangle 11"/>
          <p:cNvSpPr/>
          <p:nvPr/>
        </p:nvSpPr>
        <p:spPr>
          <a:xfrm>
            <a:off x="4619625" y="5594350"/>
            <a:ext cx="2773363" cy="542925"/>
          </a:xfrm>
          <a:prstGeom prst="rect">
            <a:avLst/>
          </a:prstGeom>
          <a:ln w="12700" cap="flat" cmpd="sng">
            <a:solidFill>
              <a:schemeClr val="accent2"/>
            </a:solidFill>
            <a:prstDash val="solid"/>
            <a:miter/>
            <a:headEnd type="none" w="med" len="med"/>
            <a:tailEnd type="none" w="med" len="med"/>
          </a:ln>
        </p:spPr>
        <p:txBody>
          <a:bodyPr anchor="ctr" anchorCtr="0">
            <a:spAutoFit/>
          </a:bodyPr>
          <a:p>
            <a:pPr algn="ctr" eaLnBrk="1" hangingPunct="1"/>
            <a:endParaRPr lang="zh-CN" altLang="en-US" dirty="0">
              <a:solidFill>
                <a:srgbClr val="000000"/>
              </a:solidFill>
              <a:latin typeface="Arial" panose="020B0604020202020204" pitchFamily="34" charset="0"/>
              <a:ea typeface="宋体" panose="02010600030101010101" pitchFamily="2" charset="-122"/>
            </a:endParaRPr>
          </a:p>
        </p:txBody>
      </p:sp>
      <p:sp>
        <p:nvSpPr>
          <p:cNvPr id="44045" name="Rectangle 12"/>
          <p:cNvSpPr/>
          <p:nvPr/>
        </p:nvSpPr>
        <p:spPr>
          <a:xfrm>
            <a:off x="5518150" y="5727700"/>
            <a:ext cx="942975" cy="409575"/>
          </a:xfrm>
          <a:prstGeom prst="rect">
            <a:avLst/>
          </a:prstGeom>
          <a:noFill/>
          <a:ln w="12700" cap="flat" cmpd="sng">
            <a:solidFill>
              <a:schemeClr val="accent2"/>
            </a:solidFill>
            <a:prstDash val="solid"/>
            <a:miter/>
            <a:headEnd type="none" w="med" len="med"/>
            <a:tailEnd type="none" w="med" len="med"/>
          </a:ln>
        </p:spPr>
        <p:txBody>
          <a:bodyPr>
            <a:spAutoFit/>
          </a:bodyPr>
          <a:p>
            <a:pPr algn="ctr"/>
            <a:r>
              <a:rPr lang="en-US" altLang="zh-CN" sz="2000" b="1" dirty="0">
                <a:solidFill>
                  <a:srgbClr val="000000"/>
                </a:solidFill>
                <a:latin typeface="Arial" panose="020B0604020202020204" pitchFamily="34" charset="0"/>
                <a:ea typeface="宋体" panose="02010600030101010101" pitchFamily="2" charset="-122"/>
              </a:rPr>
              <a:t>NA</a:t>
            </a:r>
            <a:endParaRPr lang="en-US" altLang="zh-CN" sz="2000" b="1" dirty="0">
              <a:solidFill>
                <a:srgbClr val="000000"/>
              </a:solidFill>
              <a:latin typeface="Arial" panose="020B0604020202020204" pitchFamily="34" charset="0"/>
              <a:ea typeface="宋体" panose="02010600030101010101" pitchFamily="2" charset="-122"/>
            </a:endParaRPr>
          </a:p>
        </p:txBody>
      </p:sp>
      <p:sp>
        <p:nvSpPr>
          <p:cNvPr id="44046" name="Rectangle 13"/>
          <p:cNvSpPr/>
          <p:nvPr/>
        </p:nvSpPr>
        <p:spPr>
          <a:xfrm>
            <a:off x="5437188" y="3244850"/>
            <a:ext cx="1044575" cy="593725"/>
          </a:xfrm>
          <a:prstGeom prst="rect">
            <a:avLst/>
          </a:prstGeom>
          <a:solidFill>
            <a:schemeClr val="bg1"/>
          </a:solidFill>
          <a:ln w="12700" cap="flat" cmpd="sng">
            <a:solidFill>
              <a:schemeClr val="bg2"/>
            </a:solidFill>
            <a:prstDash val="solid"/>
            <a:miter/>
            <a:headEnd type="none" w="med" len="med"/>
            <a:tailEnd type="none" w="med" len="med"/>
          </a:ln>
        </p:spPr>
        <p:txBody>
          <a:bodyPr wrap="none">
            <a:spAutoFit/>
          </a:bodyPr>
          <a:p>
            <a:pPr algn="ctr"/>
            <a:r>
              <a:rPr lang="en-US" altLang="zh-CN" sz="1600" b="1" dirty="0">
                <a:solidFill>
                  <a:srgbClr val="000000"/>
                </a:solidFill>
                <a:latin typeface="Arial" panose="020B0604020202020204" pitchFamily="34" charset="0"/>
                <a:ea typeface="宋体" panose="02010600030101010101" pitchFamily="2" charset="-122"/>
              </a:rPr>
              <a:t>Socket </a:t>
            </a:r>
            <a:endParaRPr lang="en-US" altLang="zh-CN" sz="1600" b="1" dirty="0">
              <a:solidFill>
                <a:srgbClr val="000000"/>
              </a:solidFill>
              <a:latin typeface="Arial" panose="020B0604020202020204" pitchFamily="34" charset="0"/>
              <a:ea typeface="宋体" panose="02010600030101010101" pitchFamily="2" charset="-122"/>
            </a:endParaRPr>
          </a:p>
          <a:p>
            <a:pPr algn="ctr"/>
            <a:r>
              <a:rPr lang="en-US" altLang="zh-CN" sz="1600" b="1" dirty="0">
                <a:solidFill>
                  <a:srgbClr val="000000"/>
                </a:solidFill>
                <a:latin typeface="Arial" panose="020B0604020202020204" pitchFamily="34" charset="0"/>
                <a:ea typeface="宋体" panose="02010600030101010101" pitchFamily="2" charset="-122"/>
              </a:rPr>
              <a:t>interface</a:t>
            </a:r>
            <a:endParaRPr lang="en-US" altLang="zh-CN" sz="1600" b="1" dirty="0">
              <a:solidFill>
                <a:srgbClr val="000000"/>
              </a:solidFill>
              <a:latin typeface="Arial" panose="020B0604020202020204" pitchFamily="34" charset="0"/>
              <a:ea typeface="宋体" panose="02010600030101010101" pitchFamily="2" charset="-122"/>
            </a:endParaRPr>
          </a:p>
        </p:txBody>
      </p:sp>
      <p:sp useBgFill="1">
        <p:nvSpPr>
          <p:cNvPr id="44047" name="AutoShape 14"/>
          <p:cNvSpPr/>
          <p:nvPr/>
        </p:nvSpPr>
        <p:spPr>
          <a:xfrm>
            <a:off x="5880100" y="3881438"/>
            <a:ext cx="200025" cy="423862"/>
          </a:xfrm>
          <a:prstGeom prst="upDownArrow">
            <a:avLst>
              <a:gd name="adj1" fmla="val 50000"/>
              <a:gd name="adj2" fmla="val 42380"/>
            </a:avLst>
          </a:prstGeom>
          <a:ln w="12700" cap="flat" cmpd="sng">
            <a:solidFill>
              <a:schemeClr val="bg2"/>
            </a:solidFill>
            <a:prstDash val="solid"/>
            <a:miter/>
            <a:headEnd type="none" w="med" len="med"/>
            <a:tailEnd type="none" w="med" len="med"/>
          </a:ln>
        </p:spPr>
        <p:txBody>
          <a:bodyPr anchor="ctr" anchorCtr="0">
            <a:spAutoFit/>
          </a:bodyPr>
          <a:p>
            <a:pPr algn="ctr" eaLnBrk="1" hangingPunct="1"/>
            <a:endParaRPr lang="zh-CN" altLang="en-US" dirty="0">
              <a:solidFill>
                <a:srgbClr val="000000"/>
              </a:solidFill>
              <a:latin typeface="Arial" panose="020B0604020202020204" pitchFamily="34" charset="0"/>
              <a:ea typeface="宋体" panose="02010600030101010101" pitchFamily="2" charset="-122"/>
            </a:endParaRPr>
          </a:p>
        </p:txBody>
      </p:sp>
      <p:sp>
        <p:nvSpPr>
          <p:cNvPr id="44048" name="Rectangle 16"/>
          <p:cNvSpPr/>
          <p:nvPr/>
        </p:nvSpPr>
        <p:spPr>
          <a:xfrm>
            <a:off x="5530850" y="2171700"/>
            <a:ext cx="930275" cy="409575"/>
          </a:xfrm>
          <a:prstGeom prst="rect">
            <a:avLst/>
          </a:prstGeom>
          <a:noFill/>
          <a:ln w="12700" cap="flat" cmpd="sng">
            <a:solidFill>
              <a:schemeClr val="bg2"/>
            </a:solidFill>
            <a:prstDash val="solid"/>
            <a:miter/>
            <a:headEnd type="none" w="med" len="med"/>
            <a:tailEnd type="none" w="med" len="med"/>
          </a:ln>
        </p:spPr>
        <p:txBody>
          <a:bodyPr>
            <a:spAutoFit/>
          </a:bodyPr>
          <a:p>
            <a:pPr algn="ctr"/>
            <a:r>
              <a:rPr lang="en-US" altLang="zh-CN" sz="2000" b="1" dirty="0">
                <a:solidFill>
                  <a:srgbClr val="000000"/>
                </a:solidFill>
                <a:latin typeface="Arial" panose="020B0604020202020204" pitchFamily="34" charset="0"/>
                <a:ea typeface="宋体" panose="02010600030101010101" pitchFamily="2" charset="-122"/>
              </a:rPr>
              <a:t>AP</a:t>
            </a:r>
            <a:endParaRPr lang="en-US" altLang="zh-CN" sz="2000" b="1" dirty="0">
              <a:solidFill>
                <a:srgbClr val="000000"/>
              </a:solidFill>
              <a:latin typeface="Arial" panose="020B0604020202020204" pitchFamily="34" charset="0"/>
              <a:ea typeface="宋体" panose="02010600030101010101" pitchFamily="2" charset="-122"/>
            </a:endParaRPr>
          </a:p>
        </p:txBody>
      </p:sp>
      <p:sp>
        <p:nvSpPr>
          <p:cNvPr id="44049" name="Line 18"/>
          <p:cNvSpPr/>
          <p:nvPr/>
        </p:nvSpPr>
        <p:spPr>
          <a:xfrm>
            <a:off x="4300538" y="4071938"/>
            <a:ext cx="3765550" cy="0"/>
          </a:xfrm>
          <a:prstGeom prst="line">
            <a:avLst/>
          </a:prstGeom>
          <a:ln w="9525" cap="flat" cmpd="sng">
            <a:solidFill>
              <a:srgbClr val="0099FF"/>
            </a:solidFill>
            <a:prstDash val="dash"/>
            <a:headEnd type="none" w="med" len="med"/>
            <a:tailEnd type="none" w="med" len="med"/>
          </a:ln>
        </p:spPr>
      </p:sp>
      <p:sp>
        <p:nvSpPr>
          <p:cNvPr id="44050" name="Text Box 19"/>
          <p:cNvSpPr txBox="1"/>
          <p:nvPr/>
        </p:nvSpPr>
        <p:spPr>
          <a:xfrm>
            <a:off x="8023225" y="2835275"/>
            <a:ext cx="1120775" cy="946150"/>
          </a:xfrm>
          <a:prstGeom prst="rect">
            <a:avLst/>
          </a:prstGeom>
          <a:noFill/>
          <a:ln w="9525">
            <a:noFill/>
          </a:ln>
        </p:spPr>
        <p:txBody>
          <a:bodyPr>
            <a:spAutoFit/>
          </a:bodyPr>
          <a:p>
            <a:pPr eaLnBrk="1" hangingPunct="1">
              <a:spcBef>
                <a:spcPct val="50000"/>
              </a:spcBef>
            </a:pPr>
            <a:r>
              <a:rPr lang="zh-CN" altLang="en-US" sz="2800" b="1" dirty="0">
                <a:solidFill>
                  <a:srgbClr val="000000"/>
                </a:solidFill>
                <a:latin typeface="Arial" panose="020B0604020202020204" pitchFamily="34" charset="0"/>
                <a:ea typeface="黑体" panose="02010609060101010101" pitchFamily="49" charset="-122"/>
              </a:rPr>
              <a:t>用户程序</a:t>
            </a:r>
            <a:endParaRPr lang="zh-CN" altLang="en-US" sz="2800" b="1" dirty="0">
              <a:solidFill>
                <a:srgbClr val="000000"/>
              </a:solidFill>
              <a:latin typeface="Arial" panose="020B0604020202020204" pitchFamily="34" charset="0"/>
              <a:ea typeface="黑体" panose="02010609060101010101" pitchFamily="49" charset="-122"/>
            </a:endParaRPr>
          </a:p>
        </p:txBody>
      </p:sp>
      <p:sp>
        <p:nvSpPr>
          <p:cNvPr id="44051" name="Text Box 20"/>
          <p:cNvSpPr txBox="1"/>
          <p:nvPr/>
        </p:nvSpPr>
        <p:spPr>
          <a:xfrm>
            <a:off x="8023225" y="4273550"/>
            <a:ext cx="1120775" cy="946150"/>
          </a:xfrm>
          <a:prstGeom prst="rect">
            <a:avLst/>
          </a:prstGeom>
          <a:noFill/>
          <a:ln w="9525">
            <a:noFill/>
          </a:ln>
        </p:spPr>
        <p:txBody>
          <a:bodyPr>
            <a:spAutoFit/>
          </a:bodyPr>
          <a:p>
            <a:pPr eaLnBrk="1" hangingPunct="1">
              <a:spcBef>
                <a:spcPct val="50000"/>
              </a:spcBef>
            </a:pPr>
            <a:r>
              <a:rPr lang="zh-CN" altLang="en-US" sz="2800" b="1" dirty="0">
                <a:solidFill>
                  <a:srgbClr val="000000"/>
                </a:solidFill>
                <a:latin typeface="Arial" panose="020B0604020202020204" pitchFamily="34" charset="0"/>
                <a:ea typeface="黑体" panose="02010609060101010101" pitchFamily="49" charset="-122"/>
              </a:rPr>
              <a:t>通信网络</a:t>
            </a:r>
            <a:endParaRPr lang="zh-CN" altLang="en-US" sz="2800" b="1" dirty="0">
              <a:solidFill>
                <a:srgbClr val="000000"/>
              </a:solidFill>
              <a:latin typeface="Arial" panose="020B0604020202020204" pitchFamily="34" charset="0"/>
              <a:ea typeface="黑体" panose="02010609060101010101" pitchFamily="49" charset="-122"/>
            </a:endParaRPr>
          </a:p>
        </p:txBody>
      </p:sp>
      <p:sp>
        <p:nvSpPr>
          <p:cNvPr id="44052" name="Line 21"/>
          <p:cNvSpPr/>
          <p:nvPr/>
        </p:nvSpPr>
        <p:spPr>
          <a:xfrm flipV="1">
            <a:off x="7783513" y="2765425"/>
            <a:ext cx="0" cy="925513"/>
          </a:xfrm>
          <a:prstGeom prst="line">
            <a:avLst/>
          </a:prstGeom>
          <a:ln w="76200" cap="flat" cmpd="sng">
            <a:solidFill>
              <a:srgbClr val="0099FF"/>
            </a:solidFill>
            <a:prstDash val="solid"/>
            <a:headEnd type="none" w="med" len="med"/>
            <a:tailEnd type="triangle" w="med" len="med"/>
          </a:ln>
        </p:spPr>
      </p:sp>
      <p:sp>
        <p:nvSpPr>
          <p:cNvPr id="44053" name="Line 22"/>
          <p:cNvSpPr/>
          <p:nvPr/>
        </p:nvSpPr>
        <p:spPr>
          <a:xfrm>
            <a:off x="7772400" y="4437063"/>
            <a:ext cx="0" cy="925512"/>
          </a:xfrm>
          <a:prstGeom prst="line">
            <a:avLst/>
          </a:prstGeom>
          <a:ln w="76200" cap="flat" cmpd="sng">
            <a:solidFill>
              <a:srgbClr val="0099FF"/>
            </a:solidFill>
            <a:prstDash val="solid"/>
            <a:headEnd type="none" w="med" len="med"/>
            <a:tailEnd type="triangle" w="med" len="med"/>
          </a:ln>
        </p:spPr>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日期占位符 3"/>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53138980-6FA9-446F-A88B-5DDEDFC3E4AE}" type="datetime4">
              <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5" name="页脚占位符 4"/>
          <p:cNvSpPr txBox="1">
            <a:spLocks noGrp="1"/>
          </p:cNvSpPr>
          <p:nvPr>
            <p:ph type="ftr" sz="quarter" idx="11"/>
          </p:nvPr>
        </p:nvSpPr>
        <p:spPr bwMode="auto"/>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The Transport Layer</a:t>
            </a: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146436" name="灯片编号占位符 5"/>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20204" pitchFamily="34" charset="0"/>
                <a:ea typeface="+mn-ea"/>
                <a:cs typeface="+mn-cs"/>
              </a:defRPr>
            </a:lvl5pPr>
          </a:lstStyle>
          <a:p>
            <a:pPr lvl="0" algn="r" eaLnBrk="1" hangingPunct="1"/>
            <a:fld id="{9A0DB2DC-4C9A-4742-B13C-FB6460FD3503}" type="slidenum">
              <a:rPr lang="zh-CN" altLang="en-US" sz="1400" b="0" dirty="0">
                <a:latin typeface="Times New Roman" panose="02020603050405020304" pitchFamily="18" charset="0"/>
                <a:ea typeface="宋体" panose="02010600030101010101" pitchFamily="2" charset="-122"/>
              </a:rPr>
            </a:fld>
            <a:endParaRPr lang="zh-CN" altLang="en-US" sz="1400" b="0" dirty="0">
              <a:latin typeface="Times New Roman" panose="02020603050405020304" pitchFamily="18" charset="0"/>
              <a:ea typeface="宋体" panose="02010600030101010101" pitchFamily="2" charset="-122"/>
            </a:endParaRPr>
          </a:p>
        </p:txBody>
      </p:sp>
      <p:sp>
        <p:nvSpPr>
          <p:cNvPr id="146437" name="Rectangle 2"/>
          <p:cNvSpPr>
            <a:spLocks noGrp="1"/>
          </p:cNvSpPr>
          <p:nvPr>
            <p:ph type="title"/>
          </p:nvPr>
        </p:nvSpPr>
        <p:spPr>
          <a:xfrm>
            <a:off x="0" y="0"/>
            <a:ext cx="9144000" cy="1252538"/>
          </a:xfrm>
          <a:ln>
            <a:solidFill>
              <a:srgbClr val="FF3300">
                <a:alpha val="100000"/>
              </a:srgbClr>
            </a:solidFill>
            <a:miter lim="800000"/>
          </a:ln>
        </p:spPr>
        <p:txBody>
          <a:bodyPr vert="horz" wrap="square" lIns="91440" tIns="45720" rIns="91440" bIns="45720" anchor="ctr" anchorCtr="0"/>
          <a:p>
            <a:pPr eaLnBrk="1" hangingPunct="1"/>
            <a:r>
              <a:rPr lang="en-US" altLang="zh-CN" sz="3600" b="1" dirty="0">
                <a:solidFill>
                  <a:srgbClr val="CC0000"/>
                </a:solidFill>
                <a:ea typeface="宋体" panose="02010600030101010101" pitchFamily="2" charset="-122"/>
              </a:rPr>
              <a:t>AIMD</a:t>
            </a:r>
            <a:br>
              <a:rPr lang="en-US" altLang="zh-CN" sz="3600" b="1" dirty="0">
                <a:solidFill>
                  <a:srgbClr val="CC0000"/>
                </a:solidFill>
                <a:ea typeface="宋体" panose="02010600030101010101" pitchFamily="2" charset="-122"/>
              </a:rPr>
            </a:br>
            <a:r>
              <a:rPr lang="en-US" altLang="zh-CN" sz="3600" b="1" dirty="0">
                <a:solidFill>
                  <a:srgbClr val="CC0000"/>
                </a:solidFill>
                <a:ea typeface="宋体" panose="02010600030101010101" pitchFamily="2" charset="-122"/>
              </a:rPr>
              <a:t>Additive Increase, Multiplicative Decrease</a:t>
            </a:r>
            <a:endParaRPr lang="en-US" altLang="zh-CN" sz="3600" b="1" dirty="0">
              <a:solidFill>
                <a:srgbClr val="CC0000"/>
              </a:solidFill>
              <a:ea typeface="宋体" panose="02010600030101010101" pitchFamily="2" charset="-122"/>
            </a:endParaRPr>
          </a:p>
        </p:txBody>
      </p:sp>
      <p:sp>
        <p:nvSpPr>
          <p:cNvPr id="146438" name="Rectangle 3"/>
          <p:cNvSpPr>
            <a:spLocks noGrp="1"/>
          </p:cNvSpPr>
          <p:nvPr>
            <p:ph idx="1"/>
          </p:nvPr>
        </p:nvSpPr>
        <p:spPr>
          <a:xfrm>
            <a:off x="193675" y="1509713"/>
            <a:ext cx="8497888" cy="4438650"/>
          </a:xfrm>
        </p:spPr>
        <p:txBody>
          <a:bodyPr vert="horz" wrap="square" lIns="91440" tIns="45720" rIns="91440" bIns="45720" anchor="t" anchorCtr="0"/>
          <a:p>
            <a:pPr eaLnBrk="1" hangingPunct="1">
              <a:lnSpc>
                <a:spcPct val="110000"/>
              </a:lnSpc>
              <a:buFontTx/>
              <a:buBlip>
                <a:blip r:embed="rId1"/>
              </a:buBlip>
            </a:pPr>
            <a:r>
              <a:rPr lang="en-US" altLang="zh-CN" sz="3200" b="1" dirty="0">
                <a:ea typeface="宋体" panose="02010600030101010101" pitchFamily="2" charset="-122"/>
              </a:rPr>
              <a:t>We have </a:t>
            </a:r>
            <a:r>
              <a:rPr lang="en-US" altLang="zh-CN" sz="3200" b="1" dirty="0">
                <a:latin typeface="Comic Sans MS" panose="030F0702030302020204" pitchFamily="66" charset="0"/>
                <a:ea typeface="宋体" panose="02010600030101010101" pitchFamily="2" charset="-122"/>
              </a:rPr>
              <a:t>“</a:t>
            </a:r>
            <a:r>
              <a:rPr lang="en-US" altLang="zh-CN" sz="3200" b="1" dirty="0">
                <a:ea typeface="宋体" panose="02010600030101010101" pitchFamily="2" charset="-122"/>
              </a:rPr>
              <a:t>additive increase</a:t>
            </a:r>
            <a:r>
              <a:rPr lang="zh-CN" altLang="en-US" sz="3200" b="1" dirty="0">
                <a:ea typeface="宋体" panose="02010600030101010101" pitchFamily="2" charset="-122"/>
              </a:rPr>
              <a:t>（</a:t>
            </a:r>
            <a:r>
              <a:rPr lang="zh-CN" altLang="en-US" sz="3200" b="1" dirty="0">
                <a:ea typeface="黑体" panose="02010609060101010101" pitchFamily="49" charset="-122"/>
              </a:rPr>
              <a:t>加法形式增加</a:t>
            </a:r>
            <a:r>
              <a:rPr lang="zh-CN" altLang="en-US" sz="3200" b="1" dirty="0">
                <a:ea typeface="宋体" panose="02010600030101010101" pitchFamily="2" charset="-122"/>
              </a:rPr>
              <a:t>）</a:t>
            </a:r>
            <a:r>
              <a:rPr lang="en-US" altLang="zh-CN" sz="3200" b="1" dirty="0">
                <a:latin typeface="Comic Sans MS" panose="030F0702030302020204" pitchFamily="66" charset="0"/>
                <a:ea typeface="宋体" panose="02010600030101010101" pitchFamily="2" charset="-122"/>
              </a:rPr>
              <a:t>”</a:t>
            </a:r>
            <a:r>
              <a:rPr lang="en-US" altLang="zh-CN" sz="3200" b="1" dirty="0">
                <a:ea typeface="宋体" panose="02010600030101010101" pitchFamily="2" charset="-122"/>
              </a:rPr>
              <a:t> in the absence of loss events</a:t>
            </a:r>
            <a:endParaRPr lang="en-US" altLang="zh-CN" sz="3200" b="1" dirty="0">
              <a:ea typeface="宋体" panose="02010600030101010101" pitchFamily="2" charset="-122"/>
            </a:endParaRPr>
          </a:p>
          <a:p>
            <a:pPr eaLnBrk="1" hangingPunct="1">
              <a:lnSpc>
                <a:spcPct val="110000"/>
              </a:lnSpc>
              <a:buFontTx/>
              <a:buBlip>
                <a:blip r:embed="rId1"/>
              </a:buBlip>
            </a:pPr>
            <a:r>
              <a:rPr lang="en-US" altLang="zh-CN" sz="3200" b="1" dirty="0">
                <a:ea typeface="宋体" panose="02010600030101010101" pitchFamily="2" charset="-122"/>
              </a:rPr>
              <a:t>After loss event, decrease congestion window by half </a:t>
            </a:r>
            <a:r>
              <a:rPr lang="en-US" altLang="zh-CN" sz="3200" b="1" dirty="0">
                <a:latin typeface="Comic Sans MS" panose="030F0702030302020204" pitchFamily="66" charset="0"/>
                <a:ea typeface="宋体" panose="02010600030101010101" pitchFamily="2" charset="-122"/>
              </a:rPr>
              <a:t>–</a:t>
            </a:r>
            <a:r>
              <a:rPr lang="en-US" altLang="zh-CN" sz="3200" b="1" dirty="0">
                <a:ea typeface="宋体" panose="02010600030101010101" pitchFamily="2" charset="-122"/>
              </a:rPr>
              <a:t> </a:t>
            </a:r>
            <a:r>
              <a:rPr lang="en-US" altLang="zh-CN" sz="3200" b="1" dirty="0">
                <a:latin typeface="Comic Sans MS" panose="030F0702030302020204" pitchFamily="66" charset="0"/>
                <a:ea typeface="宋体" panose="02010600030101010101" pitchFamily="2" charset="-122"/>
              </a:rPr>
              <a:t>“</a:t>
            </a:r>
            <a:r>
              <a:rPr lang="en-US" altLang="zh-CN" sz="3200" b="1" dirty="0">
                <a:ea typeface="宋体" panose="02010600030101010101" pitchFamily="2" charset="-122"/>
              </a:rPr>
              <a:t>multiplicative decrease</a:t>
            </a:r>
            <a:r>
              <a:rPr lang="zh-CN" altLang="en-US" sz="3200" b="1" dirty="0">
                <a:ea typeface="宋体" panose="02010600030101010101" pitchFamily="2" charset="-122"/>
              </a:rPr>
              <a:t>（</a:t>
            </a:r>
            <a:r>
              <a:rPr lang="zh-CN" altLang="en-US" sz="3200" b="1" dirty="0">
                <a:ea typeface="黑体" panose="02010609060101010101" pitchFamily="49" charset="-122"/>
              </a:rPr>
              <a:t>倍数形式减少</a:t>
            </a:r>
            <a:r>
              <a:rPr lang="zh-CN" altLang="en-US" sz="3200" b="1" dirty="0">
                <a:ea typeface="宋体" panose="02010600030101010101" pitchFamily="2" charset="-122"/>
              </a:rPr>
              <a:t>）</a:t>
            </a:r>
            <a:r>
              <a:rPr lang="en-US" altLang="zh-CN" sz="3200" b="1" dirty="0">
                <a:latin typeface="Comic Sans MS" panose="030F0702030302020204" pitchFamily="66" charset="0"/>
                <a:ea typeface="宋体" panose="02010600030101010101" pitchFamily="2" charset="-122"/>
              </a:rPr>
              <a:t>”</a:t>
            </a:r>
            <a:endParaRPr lang="en-US" altLang="zh-CN" sz="3200" b="1" dirty="0">
              <a:solidFill>
                <a:schemeClr val="accent2"/>
              </a:solidFill>
              <a:ea typeface="宋体" panose="02010600030101010101" pitchFamily="2" charset="-122"/>
            </a:endParaRPr>
          </a:p>
          <a:p>
            <a:pPr lvl="1" eaLnBrk="1" hangingPunct="1">
              <a:lnSpc>
                <a:spcPct val="110000"/>
              </a:lnSpc>
            </a:pPr>
            <a:r>
              <a:rPr lang="en-US" altLang="zh-CN" sz="3200" b="1" dirty="0">
                <a:solidFill>
                  <a:srgbClr val="CC0000"/>
                </a:solidFill>
                <a:ea typeface="宋体" panose="02010600030101010101" pitchFamily="2" charset="-122"/>
              </a:rPr>
              <a:t>ssthresh = W/2</a:t>
            </a:r>
            <a:endParaRPr lang="en-US" altLang="zh-CN" sz="3200" b="1" dirty="0">
              <a:solidFill>
                <a:srgbClr val="CC0000"/>
              </a:solidFill>
              <a:ea typeface="宋体" panose="02010600030101010101" pitchFamily="2" charset="-122"/>
            </a:endParaRPr>
          </a:p>
          <a:p>
            <a:pPr lvl="1" eaLnBrk="1" hangingPunct="1">
              <a:lnSpc>
                <a:spcPct val="110000"/>
              </a:lnSpc>
            </a:pPr>
            <a:r>
              <a:rPr lang="en-US" altLang="zh-CN" sz="3200" b="1" dirty="0">
                <a:solidFill>
                  <a:srgbClr val="CC0000"/>
                </a:solidFill>
                <a:ea typeface="宋体" panose="02010600030101010101" pitchFamily="2" charset="-122"/>
              </a:rPr>
              <a:t>Enter Slow Start</a:t>
            </a:r>
            <a:endParaRPr lang="en-US" altLang="zh-CN" sz="3200" b="1" dirty="0">
              <a:solidFill>
                <a:srgbClr val="CC0000"/>
              </a:solidFill>
              <a:ea typeface="宋体" panose="02010600030101010101" pitchFamily="2" charset="-122"/>
            </a:endParaRPr>
          </a:p>
        </p:txBody>
      </p: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日期占位符 1"/>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62758570-4CB3-410B-9814-8F671E8E2D60}" type="datetime4">
              <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4" name="页脚占位符 2"/>
          <p:cNvSpPr txBox="1">
            <a:spLocks noGrp="1"/>
          </p:cNvSpPr>
          <p:nvPr>
            <p:ph type="ftr" sz="quarter" idx="11"/>
          </p:nvPr>
        </p:nvSpPr>
        <p:spPr bwMode="auto"/>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The Transport Layer</a:t>
            </a: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160772" name="灯片编号占位符 3"/>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20204" pitchFamily="34" charset="0"/>
                <a:ea typeface="+mn-ea"/>
                <a:cs typeface="+mn-cs"/>
              </a:defRPr>
            </a:lvl5pPr>
          </a:lstStyle>
          <a:p>
            <a:pPr lvl="0" algn="r" eaLnBrk="1" hangingPunct="1"/>
            <a:fld id="{9A0DB2DC-4C9A-4742-B13C-FB6460FD3503}" type="slidenum">
              <a:rPr lang="zh-CN" altLang="en-US" sz="1400" b="0" dirty="0">
                <a:latin typeface="Times New Roman" panose="02020603050405020304" pitchFamily="18" charset="0"/>
                <a:ea typeface="宋体" panose="02010600030101010101" pitchFamily="2" charset="-122"/>
              </a:rPr>
            </a:fld>
            <a:endParaRPr lang="zh-CN" altLang="en-US" sz="1400" b="0" dirty="0">
              <a:latin typeface="Times New Roman" panose="02020603050405020304" pitchFamily="18" charset="0"/>
              <a:ea typeface="宋体" panose="02010600030101010101" pitchFamily="2" charset="-122"/>
            </a:endParaRPr>
          </a:p>
        </p:txBody>
      </p:sp>
      <p:pic>
        <p:nvPicPr>
          <p:cNvPr id="160773" name="Picture 4" descr="6-37"/>
          <p:cNvPicPr>
            <a:picLocks noChangeAspect="1"/>
          </p:cNvPicPr>
          <p:nvPr/>
        </p:nvPicPr>
        <p:blipFill>
          <a:blip r:embed="rId1"/>
          <a:stretch>
            <a:fillRect/>
          </a:stretch>
        </p:blipFill>
        <p:spPr>
          <a:xfrm>
            <a:off x="1060450" y="955675"/>
            <a:ext cx="6996113" cy="4962525"/>
          </a:xfrm>
          <a:prstGeom prst="rect">
            <a:avLst/>
          </a:prstGeom>
          <a:noFill/>
          <a:ln w="9525">
            <a:noFill/>
          </a:ln>
        </p:spPr>
      </p:pic>
      <p:cxnSp>
        <p:nvCxnSpPr>
          <p:cNvPr id="2" name="直接连接符 1"/>
          <p:cNvCxnSpPr/>
          <p:nvPr/>
        </p:nvCxnSpPr>
        <p:spPr>
          <a:xfrm>
            <a:off x="2954655" y="1143635"/>
            <a:ext cx="0" cy="4202430"/>
          </a:xfrm>
          <a:prstGeom prst="line">
            <a:avLst/>
          </a:prstGeom>
          <a:ln w="31750" cap="rnd">
            <a:solidFill>
              <a:srgbClr val="FF0000"/>
            </a:solidFill>
            <a:prstDash val="sysDash"/>
            <a:round/>
            <a:headEnd type="none" w="med" len="med"/>
            <a:tailEnd type="none" w="med" len="med"/>
          </a:ln>
        </p:spPr>
        <p:style>
          <a:lnRef idx="0">
            <a:srgbClr val="FFFFFF"/>
          </a:lnRef>
          <a:fillRef idx="0">
            <a:srgbClr val="FFFFFF"/>
          </a:fillRef>
          <a:effectRef idx="0">
            <a:srgbClr val="FFFFFF"/>
          </a:effectRef>
          <a:fontRef idx="minor">
            <a:schemeClr val="tx1"/>
          </a:fontRef>
        </p:style>
      </p:cxnSp>
      <p:sp>
        <p:nvSpPr>
          <p:cNvPr id="5" name="文本框 4"/>
          <p:cNvSpPr txBox="1"/>
          <p:nvPr/>
        </p:nvSpPr>
        <p:spPr>
          <a:xfrm>
            <a:off x="1875155" y="1302385"/>
            <a:ext cx="810895" cy="583565"/>
          </a:xfrm>
          <a:prstGeom prst="rect">
            <a:avLst/>
          </a:prstGeom>
          <a:noFill/>
        </p:spPr>
        <p:txBody>
          <a:bodyPr wrap="square" rtlCol="0" anchor="t">
            <a:spAutoFit/>
          </a:bodyPr>
          <a:p>
            <a:r>
              <a:rPr lang="en-US" altLang="zh-CN" sz="3200" dirty="0">
                <a:solidFill>
                  <a:srgbClr val="0000CC"/>
                </a:solidFill>
                <a:ea typeface="宋体" panose="02010600030101010101" pitchFamily="2" charset="-122"/>
                <a:sym typeface="Symbol" panose="05050102010706020507" pitchFamily="18" charset="2"/>
              </a:rPr>
              <a:t>SS</a:t>
            </a:r>
            <a:endParaRPr lang="en-US" altLang="zh-CN" sz="3200" dirty="0">
              <a:solidFill>
                <a:srgbClr val="0000CC"/>
              </a:solidFill>
              <a:ea typeface="宋体" panose="02010600030101010101" pitchFamily="2" charset="-122"/>
              <a:sym typeface="Symbol" panose="05050102010706020507" pitchFamily="18" charset="2"/>
            </a:endParaRPr>
          </a:p>
        </p:txBody>
      </p:sp>
      <p:cxnSp>
        <p:nvCxnSpPr>
          <p:cNvPr id="6" name="直接连接符 5"/>
          <p:cNvCxnSpPr/>
          <p:nvPr/>
        </p:nvCxnSpPr>
        <p:spPr>
          <a:xfrm>
            <a:off x="5077460" y="1143635"/>
            <a:ext cx="0" cy="4202430"/>
          </a:xfrm>
          <a:prstGeom prst="line">
            <a:avLst/>
          </a:prstGeom>
          <a:ln w="31750" cap="rnd">
            <a:solidFill>
              <a:srgbClr val="FF0000"/>
            </a:solidFill>
            <a:prstDash val="sysDash"/>
            <a:round/>
            <a:headEnd type="none" w="med" len="med"/>
            <a:tailEnd type="none" w="med" len="med"/>
          </a:ln>
        </p:spPr>
        <p:style>
          <a:lnRef idx="0">
            <a:srgbClr val="FFFFFF"/>
          </a:lnRef>
          <a:fillRef idx="0">
            <a:srgbClr val="FFFFFF"/>
          </a:fillRef>
          <a:effectRef idx="0">
            <a:srgbClr val="FFFFFF"/>
          </a:effectRef>
          <a:fontRef idx="minor">
            <a:schemeClr val="tx1"/>
          </a:fontRef>
        </p:style>
      </p:cxnSp>
      <p:sp>
        <p:nvSpPr>
          <p:cNvPr id="7" name="文本框 6"/>
          <p:cNvSpPr txBox="1"/>
          <p:nvPr/>
        </p:nvSpPr>
        <p:spPr>
          <a:xfrm>
            <a:off x="3543935" y="1302385"/>
            <a:ext cx="810895" cy="583565"/>
          </a:xfrm>
          <a:prstGeom prst="rect">
            <a:avLst/>
          </a:prstGeom>
          <a:noFill/>
        </p:spPr>
        <p:txBody>
          <a:bodyPr wrap="square" rtlCol="0" anchor="t">
            <a:spAutoFit/>
          </a:bodyPr>
          <a:p>
            <a:r>
              <a:rPr lang="en-US" altLang="zh-CN" sz="3200" dirty="0">
                <a:solidFill>
                  <a:srgbClr val="00B050"/>
                </a:solidFill>
                <a:ea typeface="宋体" panose="02010600030101010101" pitchFamily="2" charset="-122"/>
                <a:sym typeface="Symbol" panose="05050102010706020507" pitchFamily="18" charset="2"/>
              </a:rPr>
              <a:t>CA</a:t>
            </a:r>
            <a:endParaRPr lang="en-US" altLang="zh-CN" sz="3200" dirty="0">
              <a:solidFill>
                <a:srgbClr val="00B050"/>
              </a:solidFill>
              <a:ea typeface="宋体" panose="02010600030101010101" pitchFamily="2" charset="-122"/>
              <a:sym typeface="Symbol" panose="05050102010706020507" pitchFamily="18" charset="2"/>
            </a:endParaRPr>
          </a:p>
        </p:txBody>
      </p:sp>
      <p:cxnSp>
        <p:nvCxnSpPr>
          <p:cNvPr id="8" name="直接连接符 7"/>
          <p:cNvCxnSpPr/>
          <p:nvPr/>
        </p:nvCxnSpPr>
        <p:spPr>
          <a:xfrm>
            <a:off x="6630035" y="1270635"/>
            <a:ext cx="0" cy="4202430"/>
          </a:xfrm>
          <a:prstGeom prst="line">
            <a:avLst/>
          </a:prstGeom>
          <a:ln w="31750" cap="rnd">
            <a:solidFill>
              <a:srgbClr val="FF0000"/>
            </a:solidFill>
            <a:prstDash val="sysDash"/>
            <a:round/>
            <a:headEnd type="none" w="med" len="med"/>
            <a:tailEnd type="none" w="med" len="med"/>
          </a:ln>
        </p:spPr>
        <p:style>
          <a:lnRef idx="0">
            <a:srgbClr val="FFFFFF"/>
          </a:lnRef>
          <a:fillRef idx="0">
            <a:srgbClr val="FFFFFF"/>
          </a:fillRef>
          <a:effectRef idx="0">
            <a:srgbClr val="FFFFFF"/>
          </a:effectRef>
          <a:fontRef idx="minor">
            <a:schemeClr val="tx1"/>
          </a:fontRef>
        </p:style>
      </p:cxnSp>
      <p:sp>
        <p:nvSpPr>
          <p:cNvPr id="9" name="文本框 8"/>
          <p:cNvSpPr txBox="1"/>
          <p:nvPr/>
        </p:nvSpPr>
        <p:spPr>
          <a:xfrm>
            <a:off x="5550535" y="1429385"/>
            <a:ext cx="810895" cy="583565"/>
          </a:xfrm>
          <a:prstGeom prst="rect">
            <a:avLst/>
          </a:prstGeom>
          <a:noFill/>
        </p:spPr>
        <p:txBody>
          <a:bodyPr wrap="square" rtlCol="0" anchor="t">
            <a:spAutoFit/>
          </a:bodyPr>
          <a:p>
            <a:r>
              <a:rPr lang="en-US" altLang="zh-CN" sz="3200" dirty="0">
                <a:solidFill>
                  <a:srgbClr val="0000CC"/>
                </a:solidFill>
                <a:ea typeface="宋体" panose="02010600030101010101" pitchFamily="2" charset="-122"/>
                <a:sym typeface="Symbol" panose="05050102010706020507" pitchFamily="18" charset="2"/>
              </a:rPr>
              <a:t>SS</a:t>
            </a:r>
            <a:endParaRPr lang="en-US" altLang="zh-CN" sz="3200" dirty="0">
              <a:solidFill>
                <a:srgbClr val="0000CC"/>
              </a:solidFill>
              <a:ea typeface="宋体" panose="02010600030101010101" pitchFamily="2" charset="-122"/>
              <a:sym typeface="Symbol" panose="05050102010706020507" pitchFamily="18" charset="2"/>
            </a:endParaRPr>
          </a:p>
        </p:txBody>
      </p:sp>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日期占位符 3"/>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4F0888A3-66E8-422E-B707-1A6A21B28330}" type="datetime4">
              <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5" name="页脚占位符 4"/>
          <p:cNvSpPr txBox="1">
            <a:spLocks noGrp="1"/>
          </p:cNvSpPr>
          <p:nvPr>
            <p:ph type="ftr" sz="quarter" idx="11"/>
          </p:nvPr>
        </p:nvSpPr>
        <p:spPr bwMode="auto"/>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The Transport Layer</a:t>
            </a: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161796" name="灯片编号占位符 5"/>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20204" pitchFamily="34" charset="0"/>
                <a:ea typeface="+mn-ea"/>
                <a:cs typeface="+mn-cs"/>
              </a:defRPr>
            </a:lvl5pPr>
          </a:lstStyle>
          <a:p>
            <a:pPr lvl="0" algn="r" eaLnBrk="1" hangingPunct="1"/>
            <a:fld id="{9A0DB2DC-4C9A-4742-B13C-FB6460FD3503}" type="slidenum">
              <a:rPr lang="zh-CN" altLang="en-US" sz="1400" b="0" dirty="0">
                <a:latin typeface="Times New Roman" panose="02020603050405020304" pitchFamily="18" charset="0"/>
                <a:ea typeface="宋体" panose="02010600030101010101" pitchFamily="2" charset="-122"/>
              </a:rPr>
            </a:fld>
            <a:endParaRPr lang="zh-CN" altLang="en-US" sz="1400" b="0" dirty="0">
              <a:latin typeface="Times New Roman" panose="02020603050405020304" pitchFamily="18" charset="0"/>
              <a:ea typeface="宋体" panose="02010600030101010101" pitchFamily="2" charset="-122"/>
            </a:endParaRPr>
          </a:p>
        </p:txBody>
      </p:sp>
      <p:sp>
        <p:nvSpPr>
          <p:cNvPr id="161797" name="Rectangle 2"/>
          <p:cNvSpPr>
            <a:spLocks noGrp="1"/>
          </p:cNvSpPr>
          <p:nvPr>
            <p:ph type="title"/>
          </p:nvPr>
        </p:nvSpPr>
        <p:spPr>
          <a:xfrm>
            <a:off x="0" y="171450"/>
            <a:ext cx="9144000" cy="989013"/>
          </a:xfrm>
        </p:spPr>
        <p:txBody>
          <a:bodyPr vert="horz" wrap="square" lIns="91440" tIns="45720" rIns="91440" bIns="45720" anchor="ctr" anchorCtr="0"/>
          <a:p>
            <a:pPr eaLnBrk="1" hangingPunct="1"/>
            <a:r>
              <a:rPr lang="zh-CN" altLang="en-US" b="1" dirty="0">
                <a:solidFill>
                  <a:srgbClr val="FF3300"/>
                </a:solidFill>
                <a:latin typeface="黑体" panose="02010609060101010101" pitchFamily="49" charset="-122"/>
                <a:ea typeface="黑体" panose="02010609060101010101" pitchFamily="49" charset="-122"/>
              </a:rPr>
              <a:t>课堂练习</a:t>
            </a:r>
            <a:endParaRPr lang="en-US" altLang="zh-CN" b="1" dirty="0">
              <a:solidFill>
                <a:srgbClr val="FF3300"/>
              </a:solidFill>
              <a:latin typeface="黑体" panose="02010609060101010101" pitchFamily="49" charset="-122"/>
              <a:ea typeface="黑体" panose="02010609060101010101" pitchFamily="49" charset="-122"/>
            </a:endParaRPr>
          </a:p>
        </p:txBody>
      </p:sp>
      <p:sp>
        <p:nvSpPr>
          <p:cNvPr id="161798" name="Rectangle 3"/>
          <p:cNvSpPr>
            <a:spLocks noGrp="1"/>
          </p:cNvSpPr>
          <p:nvPr>
            <p:ph idx="1"/>
          </p:nvPr>
        </p:nvSpPr>
        <p:spPr>
          <a:xfrm>
            <a:off x="604838" y="1365250"/>
            <a:ext cx="7853362" cy="4884738"/>
          </a:xfrm>
        </p:spPr>
        <p:txBody>
          <a:bodyPr vert="horz" wrap="square" lIns="91440" tIns="45720" rIns="91440" bIns="45720" anchor="t" anchorCtr="0"/>
          <a:p>
            <a:pPr marL="0" indent="0" eaLnBrk="1" hangingPunct="1">
              <a:lnSpc>
                <a:spcPct val="150000"/>
              </a:lnSpc>
              <a:spcBef>
                <a:spcPct val="25000"/>
              </a:spcBef>
              <a:spcAft>
                <a:spcPct val="25000"/>
              </a:spcAft>
              <a:buNone/>
            </a:pPr>
            <a:r>
              <a:rPr lang="zh-CN" altLang="en-US" sz="3200" b="1" dirty="0">
                <a:ea typeface="黑体" panose="02010609060101010101" pitchFamily="49" charset="-122"/>
              </a:rPr>
              <a:t>如果主机</a:t>
            </a:r>
            <a:r>
              <a:rPr lang="en-US" altLang="zh-CN" sz="3200" b="1" dirty="0">
                <a:ea typeface="黑体" panose="02010609060101010101" pitchFamily="49" charset="-122"/>
              </a:rPr>
              <a:t>A</a:t>
            </a:r>
            <a:r>
              <a:rPr lang="zh-CN" altLang="en-US" sz="3200" b="1" dirty="0">
                <a:ea typeface="黑体" panose="02010609060101010101" pitchFamily="49" charset="-122"/>
              </a:rPr>
              <a:t>向主机</a:t>
            </a:r>
            <a:r>
              <a:rPr lang="en-US" altLang="zh-CN" sz="3200" b="1" dirty="0">
                <a:ea typeface="黑体" panose="02010609060101010101" pitchFamily="49" charset="-122"/>
              </a:rPr>
              <a:t>B</a:t>
            </a:r>
            <a:r>
              <a:rPr lang="zh-CN" altLang="en-US" sz="3200" b="1" dirty="0">
                <a:ea typeface="黑体" panose="02010609060101010101" pitchFamily="49" charset="-122"/>
              </a:rPr>
              <a:t>发起一个</a:t>
            </a:r>
            <a:r>
              <a:rPr lang="en-US" altLang="zh-CN" sz="3200" b="1" dirty="0">
                <a:ea typeface="黑体" panose="02010609060101010101" pitchFamily="49" charset="-122"/>
              </a:rPr>
              <a:t>TCP</a:t>
            </a:r>
            <a:r>
              <a:rPr lang="zh-CN" altLang="en-US" sz="3200" b="1" dirty="0">
                <a:ea typeface="黑体" panose="02010609060101010101" pitchFamily="49" charset="-122"/>
              </a:rPr>
              <a:t>连接，最大段长</a:t>
            </a:r>
            <a:r>
              <a:rPr lang="en-US" altLang="zh-CN" sz="3200" b="1" dirty="0">
                <a:ea typeface="黑体" panose="02010609060101010101" pitchFamily="49" charset="-122"/>
              </a:rPr>
              <a:t>MSS=1KB</a:t>
            </a:r>
            <a:r>
              <a:rPr lang="zh-CN" altLang="en-US" sz="3200" b="1" dirty="0">
                <a:ea typeface="黑体" panose="02010609060101010101" pitchFamily="49" charset="-122"/>
              </a:rPr>
              <a:t>，</a:t>
            </a:r>
            <a:r>
              <a:rPr lang="en-US" altLang="zh-CN" sz="3200" b="1" dirty="0">
                <a:ea typeface="黑体" panose="02010609060101010101" pitchFamily="49" charset="-122"/>
              </a:rPr>
              <a:t>RTT=5ms</a:t>
            </a:r>
            <a:r>
              <a:rPr lang="zh-CN" altLang="en-US" sz="3200" b="1" dirty="0">
                <a:ea typeface="黑体" panose="02010609060101010101" pitchFamily="49" charset="-122"/>
              </a:rPr>
              <a:t>，主机</a:t>
            </a:r>
            <a:r>
              <a:rPr lang="en-US" altLang="zh-CN" sz="3200" b="1" dirty="0">
                <a:ea typeface="黑体" panose="02010609060101010101" pitchFamily="49" charset="-122"/>
              </a:rPr>
              <a:t>B</a:t>
            </a:r>
            <a:r>
              <a:rPr lang="zh-CN" altLang="en-US" sz="3200" b="1" dirty="0">
                <a:ea typeface="黑体" panose="02010609060101010101" pitchFamily="49" charset="-122"/>
              </a:rPr>
              <a:t>开辟的接收缓存为</a:t>
            </a:r>
            <a:r>
              <a:rPr lang="en-US" altLang="zh-CN" sz="3200" b="1" dirty="0">
                <a:ea typeface="黑体" panose="02010609060101010101" pitchFamily="49" charset="-122"/>
              </a:rPr>
              <a:t>64KB</a:t>
            </a:r>
            <a:r>
              <a:rPr lang="zh-CN" altLang="en-US" sz="3200" b="1" dirty="0">
                <a:ea typeface="黑体" panose="02010609060101010101" pitchFamily="49" charset="-122"/>
              </a:rPr>
              <a:t>。则主机</a:t>
            </a:r>
            <a:r>
              <a:rPr lang="en-US" altLang="zh-CN" sz="3200" b="1" dirty="0">
                <a:ea typeface="黑体" panose="02010609060101010101" pitchFamily="49" charset="-122"/>
              </a:rPr>
              <a:t>A</a:t>
            </a:r>
            <a:r>
              <a:rPr lang="zh-CN" altLang="en-US" sz="3200" b="1" dirty="0">
                <a:ea typeface="黑体" panose="02010609060101010101" pitchFamily="49" charset="-122"/>
              </a:rPr>
              <a:t>从连接建立成功至发送窗口达到</a:t>
            </a:r>
            <a:r>
              <a:rPr lang="en-US" altLang="zh-CN" sz="3200" b="1" dirty="0">
                <a:ea typeface="黑体" panose="02010609060101010101" pitchFamily="49" charset="-122"/>
              </a:rPr>
              <a:t>32KB</a:t>
            </a:r>
            <a:r>
              <a:rPr lang="zh-CN" altLang="en-US" sz="3200" b="1" dirty="0">
                <a:ea typeface="黑体" panose="02010609060101010101" pitchFamily="49" charset="-122"/>
              </a:rPr>
              <a:t>，至少需要经过多少时间？</a:t>
            </a:r>
            <a:r>
              <a:rPr lang="en-US" altLang="zh-CN" sz="3200" b="1" dirty="0">
                <a:ea typeface="黑体" panose="02010609060101010101" pitchFamily="49" charset="-122"/>
              </a:rPr>
              <a:t> </a:t>
            </a:r>
            <a:endParaRPr lang="en-US" altLang="zh-CN" sz="3200" b="1" dirty="0">
              <a:ea typeface="黑体" panose="02010609060101010101" pitchFamily="49" charset="-122"/>
            </a:endParaRPr>
          </a:p>
        </p:txBody>
      </p:sp>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日期占位符 3"/>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4F0888A3-66E8-422E-B707-1A6A21B28330}" type="datetime4">
              <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5" name="页脚占位符 4"/>
          <p:cNvSpPr txBox="1">
            <a:spLocks noGrp="1"/>
          </p:cNvSpPr>
          <p:nvPr>
            <p:ph type="ftr" sz="quarter" idx="11"/>
          </p:nvPr>
        </p:nvSpPr>
        <p:spPr bwMode="auto"/>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The Transport Layer</a:t>
            </a: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162820" name="灯片编号占位符 5"/>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20204" pitchFamily="34" charset="0"/>
                <a:ea typeface="+mn-ea"/>
                <a:cs typeface="+mn-cs"/>
              </a:defRPr>
            </a:lvl5pPr>
          </a:lstStyle>
          <a:p>
            <a:pPr lvl="0" algn="r" eaLnBrk="1" hangingPunct="1"/>
            <a:fld id="{9A0DB2DC-4C9A-4742-B13C-FB6460FD3503}" type="slidenum">
              <a:rPr lang="zh-CN" altLang="en-US" sz="1400" b="0" dirty="0">
                <a:latin typeface="Times New Roman" panose="02020603050405020304" pitchFamily="18" charset="0"/>
                <a:ea typeface="宋体" panose="02010600030101010101" pitchFamily="2" charset="-122"/>
              </a:rPr>
            </a:fld>
            <a:endParaRPr lang="zh-CN" altLang="en-US" sz="1400" b="0" dirty="0">
              <a:latin typeface="Times New Roman" panose="02020603050405020304" pitchFamily="18" charset="0"/>
              <a:ea typeface="宋体" panose="02010600030101010101" pitchFamily="2" charset="-122"/>
            </a:endParaRPr>
          </a:p>
        </p:txBody>
      </p:sp>
      <p:sp>
        <p:nvSpPr>
          <p:cNvPr id="162821" name="Rectangle 2"/>
          <p:cNvSpPr>
            <a:spLocks noGrp="1"/>
          </p:cNvSpPr>
          <p:nvPr>
            <p:ph type="title"/>
          </p:nvPr>
        </p:nvSpPr>
        <p:spPr>
          <a:xfrm>
            <a:off x="0" y="171450"/>
            <a:ext cx="9144000" cy="989013"/>
          </a:xfrm>
        </p:spPr>
        <p:txBody>
          <a:bodyPr vert="horz" wrap="square" lIns="91440" tIns="45720" rIns="91440" bIns="45720" anchor="ctr" anchorCtr="0"/>
          <a:p>
            <a:pPr eaLnBrk="1" hangingPunct="1"/>
            <a:r>
              <a:rPr lang="zh-CN" altLang="en-US" b="1" dirty="0">
                <a:solidFill>
                  <a:srgbClr val="FF3300"/>
                </a:solidFill>
                <a:latin typeface="黑体" panose="02010609060101010101" pitchFamily="49" charset="-122"/>
                <a:ea typeface="黑体" panose="02010609060101010101" pitchFamily="49" charset="-122"/>
              </a:rPr>
              <a:t>课堂练习</a:t>
            </a:r>
            <a:endParaRPr lang="en-US" altLang="zh-CN" b="1" dirty="0">
              <a:solidFill>
                <a:srgbClr val="FF3300"/>
              </a:solidFill>
              <a:latin typeface="黑体" panose="02010609060101010101" pitchFamily="49" charset="-122"/>
              <a:ea typeface="黑体" panose="02010609060101010101" pitchFamily="49" charset="-122"/>
            </a:endParaRPr>
          </a:p>
        </p:txBody>
      </p:sp>
      <p:sp>
        <p:nvSpPr>
          <p:cNvPr id="173062" name="Rectangle 3"/>
          <p:cNvSpPr>
            <a:spLocks noGrp="1" noChangeArrowheads="1"/>
          </p:cNvSpPr>
          <p:nvPr>
            <p:ph idx="1"/>
          </p:nvPr>
        </p:nvSpPr>
        <p:spPr>
          <a:xfrm>
            <a:off x="604838" y="1365250"/>
            <a:ext cx="7853363" cy="4884738"/>
          </a:xfrm>
        </p:spPr>
        <p:txBody>
          <a:bodyPr vert="horz" wrap="square" lIns="91440" tIns="45720" rIns="91440" bIns="45720" numCol="1" anchor="t" anchorCtr="0" compatLnSpc="1"/>
          <a:p>
            <a:pPr marL="0" indent="0" eaLnBrk="1" hangingPunct="1">
              <a:lnSpc>
                <a:spcPct val="150000"/>
              </a:lnSpc>
              <a:spcBef>
                <a:spcPct val="0"/>
              </a:spcBef>
              <a:buNone/>
            </a:pPr>
            <a:r>
              <a:rPr lang="zh-CN" altLang="en-US" sz="3200" b="1" dirty="0">
                <a:ea typeface="黑体" panose="02010609060101010101" pitchFamily="49" charset="-122"/>
              </a:rPr>
              <a:t>答案：从</a:t>
            </a:r>
            <a:r>
              <a:rPr lang="en-US" altLang="zh-CN" sz="3200" b="1" dirty="0">
                <a:ea typeface="黑体" panose="02010609060101010101" pitchFamily="49" charset="-122"/>
              </a:rPr>
              <a:t>TCP</a:t>
            </a:r>
            <a:r>
              <a:rPr lang="zh-CN" altLang="en-US" sz="3200" b="1" dirty="0">
                <a:ea typeface="黑体" panose="02010609060101010101" pitchFamily="49" charset="-122"/>
              </a:rPr>
              <a:t>连接建立好开始，主机</a:t>
            </a:r>
            <a:r>
              <a:rPr lang="en-US" altLang="zh-CN" sz="3200" b="1" dirty="0">
                <a:ea typeface="黑体" panose="02010609060101010101" pitchFamily="49" charset="-122"/>
              </a:rPr>
              <a:t>A</a:t>
            </a:r>
            <a:r>
              <a:rPr lang="zh-CN" altLang="en-US" sz="3200" b="1" dirty="0">
                <a:ea typeface="黑体" panose="02010609060101010101" pitchFamily="49" charset="-122"/>
              </a:rPr>
              <a:t>的发送窗口初始值为</a:t>
            </a:r>
            <a:r>
              <a:rPr lang="en-US" altLang="zh-CN" sz="3200" b="1" dirty="0">
                <a:ea typeface="黑体" panose="02010609060101010101" pitchFamily="49" charset="-122"/>
              </a:rPr>
              <a:t>1</a:t>
            </a:r>
            <a:r>
              <a:rPr lang="zh-CN" altLang="en-US" sz="3200" b="1" dirty="0">
                <a:ea typeface="黑体" panose="02010609060101010101" pitchFamily="49" charset="-122"/>
              </a:rPr>
              <a:t>个</a:t>
            </a:r>
            <a:r>
              <a:rPr lang="en-US" altLang="zh-CN" sz="3200" b="1" dirty="0">
                <a:ea typeface="黑体" panose="02010609060101010101" pitchFamily="49" charset="-122"/>
              </a:rPr>
              <a:t>MSS</a:t>
            </a:r>
            <a:r>
              <a:rPr lang="zh-CN" altLang="en-US" sz="3200" b="1" dirty="0">
                <a:ea typeface="黑体" panose="02010609060101010101" pitchFamily="49" charset="-122"/>
              </a:rPr>
              <a:t>段。</a:t>
            </a:r>
            <a:endParaRPr lang="en-US" altLang="zh-CN" sz="3200" b="1" dirty="0">
              <a:ea typeface="黑体" panose="02010609060101010101" pitchFamily="49" charset="-122"/>
            </a:endParaRPr>
          </a:p>
          <a:p>
            <a:pPr marL="0" indent="0" eaLnBrk="1" hangingPunct="1">
              <a:lnSpc>
                <a:spcPct val="150000"/>
              </a:lnSpc>
              <a:spcBef>
                <a:spcPct val="0"/>
              </a:spcBef>
              <a:buNone/>
            </a:pPr>
            <a:r>
              <a:rPr lang="zh-CN" altLang="en-US" sz="3200" b="1" dirty="0">
                <a:ea typeface="黑体" panose="02010609060101010101" pitchFamily="49" charset="-122"/>
              </a:rPr>
              <a:t>在</a:t>
            </a:r>
            <a:r>
              <a:rPr lang="en-US" altLang="zh-CN" sz="3200" b="1" i="1" dirty="0">
                <a:ea typeface="黑体" panose="02010609060101010101" pitchFamily="49" charset="-122"/>
              </a:rPr>
              <a:t>slow start</a:t>
            </a:r>
            <a:r>
              <a:rPr lang="zh-CN" altLang="en-US" sz="3200" b="1" dirty="0">
                <a:ea typeface="黑体" panose="02010609060101010101" pitchFamily="49" charset="-122"/>
              </a:rPr>
              <a:t>阶段按照指数规律增长：</a:t>
            </a:r>
            <a:endParaRPr lang="en-US" altLang="zh-CN" sz="3200" b="1" dirty="0">
              <a:ea typeface="黑体" panose="02010609060101010101" pitchFamily="49" charset="-122"/>
            </a:endParaRPr>
          </a:p>
          <a:p>
            <a:pPr marL="0" indent="0" eaLnBrk="1" hangingPunct="1">
              <a:lnSpc>
                <a:spcPct val="150000"/>
              </a:lnSpc>
              <a:spcBef>
                <a:spcPct val="0"/>
              </a:spcBef>
              <a:buNone/>
            </a:pPr>
            <a:r>
              <a:rPr lang="en-US" altLang="zh-CN" sz="3200" b="1" dirty="0">
                <a:solidFill>
                  <a:srgbClr val="FF0000"/>
                </a:solidFill>
                <a:ea typeface="黑体" panose="02010609060101010101" pitchFamily="49" charset="-122"/>
              </a:rPr>
              <a:t>         1</a:t>
            </a:r>
            <a:r>
              <a:rPr lang="en-US" altLang="zh-CN" sz="3200" b="1" dirty="0">
                <a:ea typeface="黑体" panose="02010609060101010101" pitchFamily="49" charset="-122"/>
                <a:sym typeface="Wingdings" panose="05000000000000000000" pitchFamily="2" charset="2"/>
              </a:rPr>
              <a:t></a:t>
            </a:r>
            <a:r>
              <a:rPr lang="en-US" altLang="zh-CN" sz="3200" b="1" dirty="0">
                <a:solidFill>
                  <a:srgbClr val="FF0000"/>
                </a:solidFill>
                <a:ea typeface="黑体" panose="02010609060101010101" pitchFamily="49" charset="-122"/>
              </a:rPr>
              <a:t>2</a:t>
            </a:r>
            <a:r>
              <a:rPr lang="en-US" altLang="zh-CN" sz="3200" b="1" dirty="0">
                <a:ea typeface="黑体" panose="02010609060101010101" pitchFamily="49" charset="-122"/>
                <a:sym typeface="Wingdings" panose="05000000000000000000" pitchFamily="2" charset="2"/>
              </a:rPr>
              <a:t></a:t>
            </a:r>
            <a:r>
              <a:rPr lang="en-US" altLang="zh-CN" sz="3200" b="1" dirty="0">
                <a:solidFill>
                  <a:srgbClr val="FF0000"/>
                </a:solidFill>
                <a:ea typeface="黑体" panose="02010609060101010101" pitchFamily="49" charset="-122"/>
              </a:rPr>
              <a:t>4</a:t>
            </a:r>
            <a:r>
              <a:rPr lang="en-US" altLang="zh-CN" sz="3200" b="1" dirty="0">
                <a:ea typeface="黑体" panose="02010609060101010101" pitchFamily="49" charset="-122"/>
                <a:sym typeface="Wingdings" panose="05000000000000000000" pitchFamily="2" charset="2"/>
              </a:rPr>
              <a:t>  </a:t>
            </a:r>
            <a:r>
              <a:rPr lang="en-US" altLang="zh-CN" sz="3200" b="1" dirty="0">
                <a:solidFill>
                  <a:srgbClr val="FF0000"/>
                </a:solidFill>
                <a:ea typeface="黑体" panose="02010609060101010101" pitchFamily="49" charset="-122"/>
              </a:rPr>
              <a:t>8</a:t>
            </a:r>
            <a:r>
              <a:rPr lang="en-US" altLang="zh-CN" sz="3200" b="1" dirty="0">
                <a:ea typeface="黑体" panose="02010609060101010101" pitchFamily="49" charset="-122"/>
                <a:sym typeface="Wingdings" panose="05000000000000000000" pitchFamily="2" charset="2"/>
              </a:rPr>
              <a:t>  </a:t>
            </a:r>
            <a:r>
              <a:rPr lang="en-US" altLang="zh-CN" sz="3200" b="1" dirty="0">
                <a:solidFill>
                  <a:srgbClr val="FF0000"/>
                </a:solidFill>
                <a:ea typeface="黑体" panose="02010609060101010101" pitchFamily="49" charset="-122"/>
              </a:rPr>
              <a:t>16</a:t>
            </a:r>
            <a:r>
              <a:rPr lang="en-US" altLang="zh-CN" sz="3200" b="1" dirty="0">
                <a:ea typeface="黑体" panose="02010609060101010101" pitchFamily="49" charset="-122"/>
                <a:sym typeface="Wingdings" panose="05000000000000000000" pitchFamily="2" charset="2"/>
              </a:rPr>
              <a:t>  </a:t>
            </a:r>
            <a:r>
              <a:rPr lang="en-US" altLang="zh-CN" sz="3200" b="1" dirty="0">
                <a:solidFill>
                  <a:srgbClr val="FF0000"/>
                </a:solidFill>
                <a:ea typeface="黑体" panose="02010609060101010101" pitchFamily="49" charset="-122"/>
              </a:rPr>
              <a:t>32</a:t>
            </a:r>
            <a:r>
              <a:rPr lang="zh-CN" altLang="en-US" sz="3200" b="1" dirty="0">
                <a:solidFill>
                  <a:srgbClr val="FF0000"/>
                </a:solidFill>
                <a:ea typeface="黑体" panose="02010609060101010101" pitchFamily="49" charset="-122"/>
              </a:rPr>
              <a:t>，</a:t>
            </a:r>
            <a:r>
              <a:rPr lang="en-US" altLang="zh-CN" sz="3200" b="1" dirty="0">
                <a:solidFill>
                  <a:srgbClr val="FF0000"/>
                </a:solidFill>
                <a:ea typeface="黑体" panose="02010609060101010101" pitchFamily="49" charset="-122"/>
              </a:rPr>
              <a:t>......</a:t>
            </a:r>
            <a:endParaRPr lang="en-US" altLang="zh-CN" sz="3200" b="1" dirty="0">
              <a:solidFill>
                <a:srgbClr val="FF0000"/>
              </a:solidFill>
              <a:ea typeface="黑体" panose="02010609060101010101" pitchFamily="49" charset="-122"/>
            </a:endParaRPr>
          </a:p>
          <a:p>
            <a:pPr marL="0" indent="0" eaLnBrk="1" hangingPunct="1">
              <a:lnSpc>
                <a:spcPct val="150000"/>
              </a:lnSpc>
              <a:spcBef>
                <a:spcPct val="0"/>
              </a:spcBef>
              <a:buNone/>
            </a:pPr>
            <a:r>
              <a:rPr lang="zh-CN" altLang="en-US" sz="3200" b="1" dirty="0">
                <a:ea typeface="黑体" panose="02010609060101010101" pitchFamily="49" charset="-122"/>
              </a:rPr>
              <a:t>经过</a:t>
            </a:r>
            <a:r>
              <a:rPr lang="en-US" altLang="zh-CN" sz="3200" b="1" dirty="0">
                <a:ea typeface="黑体" panose="02010609060101010101" pitchFamily="49" charset="-122"/>
              </a:rPr>
              <a:t>5</a:t>
            </a:r>
            <a:r>
              <a:rPr lang="zh-CN" altLang="en-US" sz="3200" b="1" dirty="0">
                <a:ea typeface="黑体" panose="02010609060101010101" pitchFamily="49" charset="-122"/>
              </a:rPr>
              <a:t>个</a:t>
            </a:r>
            <a:r>
              <a:rPr lang="en-US" altLang="zh-CN" sz="3200" b="1" dirty="0">
                <a:ea typeface="黑体" panose="02010609060101010101" pitchFamily="49" charset="-122"/>
              </a:rPr>
              <a:t>RTT</a:t>
            </a:r>
            <a:r>
              <a:rPr lang="zh-CN" altLang="en-US" sz="3200" b="1" dirty="0">
                <a:ea typeface="黑体" panose="02010609060101010101" pitchFamily="49" charset="-122"/>
              </a:rPr>
              <a:t>后，发送窗口增长到</a:t>
            </a:r>
            <a:r>
              <a:rPr lang="en-US" altLang="zh-CN" sz="3200" b="1" dirty="0">
                <a:ea typeface="黑体" panose="02010609060101010101" pitchFamily="49" charset="-122"/>
              </a:rPr>
              <a:t>32</a:t>
            </a:r>
            <a:r>
              <a:rPr lang="zh-CN" altLang="en-US" sz="3200" b="1" dirty="0">
                <a:ea typeface="黑体" panose="02010609060101010101" pitchFamily="49" charset="-122"/>
              </a:rPr>
              <a:t>个</a:t>
            </a:r>
            <a:r>
              <a:rPr lang="en-US" altLang="zh-CN" sz="3200" b="1" dirty="0">
                <a:ea typeface="黑体" panose="02010609060101010101" pitchFamily="49" charset="-122"/>
              </a:rPr>
              <a:t>MSS</a:t>
            </a:r>
            <a:r>
              <a:rPr lang="zh-CN" altLang="en-US" sz="3200" b="1" dirty="0">
                <a:ea typeface="黑体" panose="02010609060101010101" pitchFamily="49" charset="-122"/>
              </a:rPr>
              <a:t>段，即</a:t>
            </a:r>
            <a:r>
              <a:rPr lang="en-US" altLang="zh-CN" sz="3200" b="1" dirty="0">
                <a:ea typeface="黑体" panose="02010609060101010101" pitchFamily="49" charset="-122"/>
              </a:rPr>
              <a:t>32KB</a:t>
            </a:r>
            <a:r>
              <a:rPr lang="zh-CN" altLang="en-US" sz="3200" b="1" dirty="0">
                <a:ea typeface="黑体" panose="02010609060101010101" pitchFamily="49" charset="-122"/>
              </a:rPr>
              <a:t>。因此 </a:t>
            </a:r>
            <a:r>
              <a:rPr lang="en-US" altLang="zh-CN" sz="3200" b="1" dirty="0">
                <a:ea typeface="黑体" panose="02010609060101010101" pitchFamily="49" charset="-122"/>
              </a:rPr>
              <a:t>5xRTT=25ms</a:t>
            </a:r>
            <a:endParaRPr lang="en-US" altLang="zh-CN" sz="3200" b="1" dirty="0">
              <a:ea typeface="黑体" panose="02010609060101010101" pitchFamily="49" charset="-122"/>
            </a:endParaRPr>
          </a:p>
        </p:txBody>
      </p:sp>
      <p:sp>
        <p:nvSpPr>
          <p:cNvPr id="162823" name="矩形 1"/>
          <p:cNvSpPr/>
          <p:nvPr/>
        </p:nvSpPr>
        <p:spPr>
          <a:xfrm>
            <a:off x="479425" y="3025775"/>
            <a:ext cx="8348663" cy="3081338"/>
          </a:xfrm>
          <a:prstGeom prst="rect">
            <a:avLst/>
          </a:prstGeom>
          <a:solidFill>
            <a:schemeClr val="accent1"/>
          </a:solidFill>
          <a:ln w="9525" cap="flat" cmpd="sng">
            <a:solidFill>
              <a:schemeClr val="tx1"/>
            </a:solidFill>
            <a:prstDash val="solid"/>
            <a:round/>
            <a:headEnd type="none" w="med" len="med"/>
            <a:tailEnd type="none" w="med" len="med"/>
          </a:ln>
        </p:spPr>
        <p:txBody>
          <a:bodyPr/>
          <a:p>
            <a:pPr eaLnBrk="1" hangingPunct="1"/>
            <a:endParaRPr lang="zh-CN" altLang="en-US" dirty="0">
              <a:latin typeface="Arial" panose="020B0604020202020204" pitchFamily="34" charset="0"/>
              <a:ea typeface="宋体" panose="02010600030101010101" pitchFamily="2" charset="-122"/>
            </a:endParaRPr>
          </a:p>
        </p:txBody>
      </p:sp>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日期占位符 3"/>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4F0888A3-66E8-422E-B707-1A6A21B28330}" type="datetime4">
              <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5" name="页脚占位符 4"/>
          <p:cNvSpPr txBox="1">
            <a:spLocks noGrp="1"/>
          </p:cNvSpPr>
          <p:nvPr>
            <p:ph type="ftr" sz="quarter" idx="11"/>
          </p:nvPr>
        </p:nvSpPr>
        <p:spPr bwMode="auto"/>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The Transport Layer</a:t>
            </a: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163844" name="灯片编号占位符 5"/>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20204" pitchFamily="34" charset="0"/>
                <a:ea typeface="+mn-ea"/>
                <a:cs typeface="+mn-cs"/>
              </a:defRPr>
            </a:lvl5pPr>
          </a:lstStyle>
          <a:p>
            <a:pPr lvl="0" algn="r" eaLnBrk="1" hangingPunct="1"/>
            <a:fld id="{9A0DB2DC-4C9A-4742-B13C-FB6460FD3503}" type="slidenum">
              <a:rPr lang="zh-CN" altLang="en-US" sz="1400" b="0" dirty="0">
                <a:latin typeface="Times New Roman" panose="02020603050405020304" pitchFamily="18" charset="0"/>
                <a:ea typeface="宋体" panose="02010600030101010101" pitchFamily="2" charset="-122"/>
              </a:rPr>
            </a:fld>
            <a:endParaRPr lang="zh-CN" altLang="en-US" sz="1400" b="0" dirty="0">
              <a:latin typeface="Times New Roman" panose="02020603050405020304" pitchFamily="18" charset="0"/>
              <a:ea typeface="宋体" panose="02010600030101010101" pitchFamily="2" charset="-122"/>
            </a:endParaRPr>
          </a:p>
        </p:txBody>
      </p:sp>
      <p:sp>
        <p:nvSpPr>
          <p:cNvPr id="163845" name="Rectangle 2"/>
          <p:cNvSpPr>
            <a:spLocks noGrp="1"/>
          </p:cNvSpPr>
          <p:nvPr>
            <p:ph type="title"/>
          </p:nvPr>
        </p:nvSpPr>
        <p:spPr>
          <a:xfrm>
            <a:off x="0" y="171450"/>
            <a:ext cx="9144000" cy="989013"/>
          </a:xfrm>
        </p:spPr>
        <p:txBody>
          <a:bodyPr vert="horz" wrap="square" lIns="91440" tIns="45720" rIns="91440" bIns="45720" anchor="ctr" anchorCtr="0"/>
          <a:p>
            <a:pPr eaLnBrk="1" hangingPunct="1"/>
            <a:r>
              <a:rPr lang="zh-CN" altLang="en-US" b="1" dirty="0">
                <a:solidFill>
                  <a:srgbClr val="FF3300"/>
                </a:solidFill>
                <a:latin typeface="黑体" panose="02010609060101010101" pitchFamily="49" charset="-122"/>
                <a:ea typeface="黑体" panose="02010609060101010101" pitchFamily="49" charset="-122"/>
              </a:rPr>
              <a:t>课堂练习</a:t>
            </a:r>
            <a:endParaRPr lang="en-US" altLang="zh-CN" b="1" dirty="0">
              <a:solidFill>
                <a:srgbClr val="FF3300"/>
              </a:solidFill>
              <a:latin typeface="黑体" panose="02010609060101010101" pitchFamily="49" charset="-122"/>
              <a:ea typeface="黑体" panose="02010609060101010101" pitchFamily="49" charset="-122"/>
            </a:endParaRPr>
          </a:p>
        </p:txBody>
      </p:sp>
      <p:sp>
        <p:nvSpPr>
          <p:cNvPr id="173062" name="Rectangle 3"/>
          <p:cNvSpPr>
            <a:spLocks noGrp="1" noChangeArrowheads="1"/>
          </p:cNvSpPr>
          <p:nvPr>
            <p:ph idx="1"/>
          </p:nvPr>
        </p:nvSpPr>
        <p:spPr>
          <a:xfrm>
            <a:off x="604838" y="1365250"/>
            <a:ext cx="7853363" cy="4884738"/>
          </a:xfrm>
        </p:spPr>
        <p:txBody>
          <a:bodyPr vert="horz" wrap="square" lIns="91440" tIns="45720" rIns="91440" bIns="45720" numCol="1" anchor="t" anchorCtr="0" compatLnSpc="1"/>
          <a:p>
            <a:pPr marL="0" indent="0" eaLnBrk="1" hangingPunct="1">
              <a:lnSpc>
                <a:spcPct val="150000"/>
              </a:lnSpc>
              <a:spcBef>
                <a:spcPct val="0"/>
              </a:spcBef>
              <a:buNone/>
            </a:pPr>
            <a:r>
              <a:rPr lang="zh-CN" altLang="en-US" sz="3200" b="1" dirty="0">
                <a:ea typeface="黑体" panose="02010609060101010101" pitchFamily="49" charset="-122"/>
              </a:rPr>
              <a:t>答案：从</a:t>
            </a:r>
            <a:r>
              <a:rPr lang="en-US" altLang="zh-CN" sz="3200" b="1" dirty="0">
                <a:ea typeface="黑体" panose="02010609060101010101" pitchFamily="49" charset="-122"/>
              </a:rPr>
              <a:t>TCP</a:t>
            </a:r>
            <a:r>
              <a:rPr lang="zh-CN" altLang="en-US" sz="3200" b="1" dirty="0">
                <a:ea typeface="黑体" panose="02010609060101010101" pitchFamily="49" charset="-122"/>
              </a:rPr>
              <a:t>连接建立好开始，主机</a:t>
            </a:r>
            <a:r>
              <a:rPr lang="en-US" altLang="zh-CN" sz="3200" b="1" dirty="0">
                <a:ea typeface="黑体" panose="02010609060101010101" pitchFamily="49" charset="-122"/>
              </a:rPr>
              <a:t>A</a:t>
            </a:r>
            <a:r>
              <a:rPr lang="zh-CN" altLang="en-US" sz="3200" b="1" dirty="0">
                <a:ea typeface="黑体" panose="02010609060101010101" pitchFamily="49" charset="-122"/>
              </a:rPr>
              <a:t>的发送窗口初始值为</a:t>
            </a:r>
            <a:r>
              <a:rPr lang="en-US" altLang="zh-CN" sz="3200" b="1" dirty="0">
                <a:ea typeface="黑体" panose="02010609060101010101" pitchFamily="49" charset="-122"/>
              </a:rPr>
              <a:t>1</a:t>
            </a:r>
            <a:r>
              <a:rPr lang="zh-CN" altLang="en-US" sz="3200" b="1" dirty="0">
                <a:ea typeface="黑体" panose="02010609060101010101" pitchFamily="49" charset="-122"/>
              </a:rPr>
              <a:t>个</a:t>
            </a:r>
            <a:r>
              <a:rPr lang="en-US" altLang="zh-CN" sz="3200" b="1" dirty="0">
                <a:ea typeface="黑体" panose="02010609060101010101" pitchFamily="49" charset="-122"/>
              </a:rPr>
              <a:t>MSS</a:t>
            </a:r>
            <a:r>
              <a:rPr lang="zh-CN" altLang="en-US" sz="3200" b="1" dirty="0">
                <a:ea typeface="黑体" panose="02010609060101010101" pitchFamily="49" charset="-122"/>
              </a:rPr>
              <a:t>段。</a:t>
            </a:r>
            <a:endParaRPr lang="en-US" altLang="zh-CN" sz="3200" b="1" dirty="0">
              <a:ea typeface="黑体" panose="02010609060101010101" pitchFamily="49" charset="-122"/>
            </a:endParaRPr>
          </a:p>
          <a:p>
            <a:pPr marL="0" indent="0" eaLnBrk="1" hangingPunct="1">
              <a:lnSpc>
                <a:spcPct val="150000"/>
              </a:lnSpc>
              <a:spcBef>
                <a:spcPct val="0"/>
              </a:spcBef>
              <a:buNone/>
            </a:pPr>
            <a:r>
              <a:rPr lang="zh-CN" altLang="en-US" sz="3200" b="1" dirty="0">
                <a:ea typeface="黑体" panose="02010609060101010101" pitchFamily="49" charset="-122"/>
              </a:rPr>
              <a:t>在</a:t>
            </a:r>
            <a:r>
              <a:rPr lang="en-US" altLang="zh-CN" sz="3200" b="1" i="1" dirty="0">
                <a:ea typeface="黑体" panose="02010609060101010101" pitchFamily="49" charset="-122"/>
              </a:rPr>
              <a:t>slow start</a:t>
            </a:r>
            <a:r>
              <a:rPr lang="zh-CN" altLang="en-US" sz="3200" b="1" dirty="0">
                <a:ea typeface="黑体" panose="02010609060101010101" pitchFamily="49" charset="-122"/>
              </a:rPr>
              <a:t>阶段按照指数规律增长：</a:t>
            </a:r>
            <a:endParaRPr lang="en-US" altLang="zh-CN" sz="3200" b="1" dirty="0">
              <a:ea typeface="黑体" panose="02010609060101010101" pitchFamily="49" charset="-122"/>
            </a:endParaRPr>
          </a:p>
          <a:p>
            <a:pPr marL="0" indent="0" eaLnBrk="1" hangingPunct="1">
              <a:lnSpc>
                <a:spcPct val="150000"/>
              </a:lnSpc>
              <a:spcBef>
                <a:spcPct val="0"/>
              </a:spcBef>
              <a:buNone/>
            </a:pPr>
            <a:r>
              <a:rPr lang="en-US" altLang="zh-CN" sz="3200" b="1" dirty="0">
                <a:solidFill>
                  <a:srgbClr val="FF0000"/>
                </a:solidFill>
                <a:ea typeface="黑体" panose="02010609060101010101" pitchFamily="49" charset="-122"/>
              </a:rPr>
              <a:t>         1</a:t>
            </a:r>
            <a:r>
              <a:rPr lang="en-US" altLang="zh-CN" sz="3200" b="1" dirty="0">
                <a:ea typeface="黑体" panose="02010609060101010101" pitchFamily="49" charset="-122"/>
                <a:sym typeface="Wingdings" panose="05000000000000000000" pitchFamily="2" charset="2"/>
              </a:rPr>
              <a:t></a:t>
            </a:r>
            <a:r>
              <a:rPr lang="en-US" altLang="zh-CN" sz="3200" b="1" dirty="0">
                <a:solidFill>
                  <a:srgbClr val="FF0000"/>
                </a:solidFill>
                <a:ea typeface="黑体" panose="02010609060101010101" pitchFamily="49" charset="-122"/>
              </a:rPr>
              <a:t>2</a:t>
            </a:r>
            <a:r>
              <a:rPr lang="en-US" altLang="zh-CN" sz="3200" b="1" dirty="0">
                <a:ea typeface="黑体" panose="02010609060101010101" pitchFamily="49" charset="-122"/>
                <a:sym typeface="Wingdings" panose="05000000000000000000" pitchFamily="2" charset="2"/>
              </a:rPr>
              <a:t></a:t>
            </a:r>
            <a:r>
              <a:rPr lang="en-US" altLang="zh-CN" sz="3200" b="1" dirty="0">
                <a:solidFill>
                  <a:srgbClr val="FF0000"/>
                </a:solidFill>
                <a:ea typeface="黑体" panose="02010609060101010101" pitchFamily="49" charset="-122"/>
              </a:rPr>
              <a:t>4</a:t>
            </a:r>
            <a:r>
              <a:rPr lang="en-US" altLang="zh-CN" sz="3200" b="1" dirty="0">
                <a:ea typeface="黑体" panose="02010609060101010101" pitchFamily="49" charset="-122"/>
                <a:sym typeface="Wingdings" panose="05000000000000000000" pitchFamily="2" charset="2"/>
              </a:rPr>
              <a:t>  </a:t>
            </a:r>
            <a:r>
              <a:rPr lang="en-US" altLang="zh-CN" sz="3200" b="1" dirty="0">
                <a:solidFill>
                  <a:srgbClr val="FF0000"/>
                </a:solidFill>
                <a:ea typeface="黑体" panose="02010609060101010101" pitchFamily="49" charset="-122"/>
              </a:rPr>
              <a:t>8</a:t>
            </a:r>
            <a:r>
              <a:rPr lang="en-US" altLang="zh-CN" sz="3200" b="1" dirty="0">
                <a:ea typeface="黑体" panose="02010609060101010101" pitchFamily="49" charset="-122"/>
                <a:sym typeface="Wingdings" panose="05000000000000000000" pitchFamily="2" charset="2"/>
              </a:rPr>
              <a:t>  </a:t>
            </a:r>
            <a:r>
              <a:rPr lang="en-US" altLang="zh-CN" sz="3200" b="1" dirty="0">
                <a:solidFill>
                  <a:srgbClr val="FF0000"/>
                </a:solidFill>
                <a:ea typeface="黑体" panose="02010609060101010101" pitchFamily="49" charset="-122"/>
              </a:rPr>
              <a:t>16</a:t>
            </a:r>
            <a:r>
              <a:rPr lang="en-US" altLang="zh-CN" sz="3200" b="1" dirty="0">
                <a:ea typeface="黑体" panose="02010609060101010101" pitchFamily="49" charset="-122"/>
                <a:sym typeface="Wingdings" panose="05000000000000000000" pitchFamily="2" charset="2"/>
              </a:rPr>
              <a:t>  </a:t>
            </a:r>
            <a:r>
              <a:rPr lang="en-US" altLang="zh-CN" sz="3200" b="1" dirty="0">
                <a:solidFill>
                  <a:srgbClr val="FF0000"/>
                </a:solidFill>
                <a:ea typeface="黑体" panose="02010609060101010101" pitchFamily="49" charset="-122"/>
              </a:rPr>
              <a:t>32</a:t>
            </a:r>
            <a:r>
              <a:rPr lang="zh-CN" altLang="en-US" sz="3200" b="1" dirty="0">
                <a:solidFill>
                  <a:srgbClr val="FF0000"/>
                </a:solidFill>
                <a:ea typeface="黑体" panose="02010609060101010101" pitchFamily="49" charset="-122"/>
              </a:rPr>
              <a:t>，</a:t>
            </a:r>
            <a:r>
              <a:rPr lang="en-US" altLang="zh-CN" sz="3200" b="1" dirty="0">
                <a:solidFill>
                  <a:srgbClr val="FF0000"/>
                </a:solidFill>
                <a:ea typeface="黑体" panose="02010609060101010101" pitchFamily="49" charset="-122"/>
              </a:rPr>
              <a:t>......</a:t>
            </a:r>
            <a:endParaRPr lang="en-US" altLang="zh-CN" sz="3200" b="1" dirty="0">
              <a:solidFill>
                <a:srgbClr val="FF0000"/>
              </a:solidFill>
              <a:ea typeface="黑体" panose="02010609060101010101" pitchFamily="49" charset="-122"/>
            </a:endParaRPr>
          </a:p>
          <a:p>
            <a:pPr marL="0" indent="0" eaLnBrk="1" hangingPunct="1">
              <a:lnSpc>
                <a:spcPct val="150000"/>
              </a:lnSpc>
              <a:spcBef>
                <a:spcPct val="0"/>
              </a:spcBef>
              <a:buNone/>
            </a:pPr>
            <a:r>
              <a:rPr lang="zh-CN" altLang="en-US" sz="3200" b="1" dirty="0">
                <a:ea typeface="黑体" panose="02010609060101010101" pitchFamily="49" charset="-122"/>
              </a:rPr>
              <a:t>经过</a:t>
            </a:r>
            <a:r>
              <a:rPr lang="en-US" altLang="zh-CN" sz="3200" b="1" dirty="0">
                <a:ea typeface="黑体" panose="02010609060101010101" pitchFamily="49" charset="-122"/>
              </a:rPr>
              <a:t>5</a:t>
            </a:r>
            <a:r>
              <a:rPr lang="zh-CN" altLang="en-US" sz="3200" b="1" dirty="0">
                <a:ea typeface="黑体" panose="02010609060101010101" pitchFamily="49" charset="-122"/>
              </a:rPr>
              <a:t>个</a:t>
            </a:r>
            <a:r>
              <a:rPr lang="en-US" altLang="zh-CN" sz="3200" b="1" dirty="0">
                <a:ea typeface="黑体" panose="02010609060101010101" pitchFamily="49" charset="-122"/>
              </a:rPr>
              <a:t>RTT</a:t>
            </a:r>
            <a:r>
              <a:rPr lang="zh-CN" altLang="en-US" sz="3200" b="1" dirty="0">
                <a:ea typeface="黑体" panose="02010609060101010101" pitchFamily="49" charset="-122"/>
              </a:rPr>
              <a:t>后，发送窗口增长到</a:t>
            </a:r>
            <a:r>
              <a:rPr lang="en-US" altLang="zh-CN" sz="3200" b="1" dirty="0">
                <a:ea typeface="黑体" panose="02010609060101010101" pitchFamily="49" charset="-122"/>
              </a:rPr>
              <a:t>32</a:t>
            </a:r>
            <a:r>
              <a:rPr lang="zh-CN" altLang="en-US" sz="3200" b="1" dirty="0">
                <a:ea typeface="黑体" panose="02010609060101010101" pitchFamily="49" charset="-122"/>
              </a:rPr>
              <a:t>个</a:t>
            </a:r>
            <a:r>
              <a:rPr lang="en-US" altLang="zh-CN" sz="3200" b="1" dirty="0">
                <a:ea typeface="黑体" panose="02010609060101010101" pitchFamily="49" charset="-122"/>
              </a:rPr>
              <a:t>MSS</a:t>
            </a:r>
            <a:r>
              <a:rPr lang="zh-CN" altLang="en-US" sz="3200" b="1" dirty="0">
                <a:ea typeface="黑体" panose="02010609060101010101" pitchFamily="49" charset="-122"/>
              </a:rPr>
              <a:t>段，即</a:t>
            </a:r>
            <a:r>
              <a:rPr lang="en-US" altLang="zh-CN" sz="3200" b="1" dirty="0">
                <a:ea typeface="黑体" panose="02010609060101010101" pitchFamily="49" charset="-122"/>
              </a:rPr>
              <a:t>32KB</a:t>
            </a:r>
            <a:r>
              <a:rPr lang="zh-CN" altLang="en-US" sz="3200" b="1" dirty="0">
                <a:ea typeface="黑体" panose="02010609060101010101" pitchFamily="49" charset="-122"/>
              </a:rPr>
              <a:t>。因此 </a:t>
            </a:r>
            <a:r>
              <a:rPr lang="en-US" altLang="zh-CN" sz="3200" b="1" dirty="0">
                <a:ea typeface="黑体" panose="02010609060101010101" pitchFamily="49" charset="-122"/>
              </a:rPr>
              <a:t>5xRTT=25ms</a:t>
            </a:r>
            <a:endParaRPr lang="en-US" altLang="zh-CN" sz="3200" b="1" dirty="0">
              <a:ea typeface="黑体" panose="02010609060101010101" pitchFamily="49" charset="-122"/>
            </a:endParaRPr>
          </a:p>
        </p:txBody>
      </p:sp>
      <p:sp>
        <p:nvSpPr>
          <p:cNvPr id="163847" name="矩形 1"/>
          <p:cNvSpPr/>
          <p:nvPr/>
        </p:nvSpPr>
        <p:spPr>
          <a:xfrm>
            <a:off x="479425" y="4365625"/>
            <a:ext cx="8348663" cy="1741488"/>
          </a:xfrm>
          <a:prstGeom prst="rect">
            <a:avLst/>
          </a:prstGeom>
          <a:solidFill>
            <a:schemeClr val="accent1"/>
          </a:solidFill>
          <a:ln w="9525" cap="flat" cmpd="sng">
            <a:solidFill>
              <a:schemeClr val="tx1"/>
            </a:solidFill>
            <a:prstDash val="solid"/>
            <a:round/>
            <a:headEnd type="none" w="med" len="med"/>
            <a:tailEnd type="none" w="med" len="med"/>
          </a:ln>
        </p:spPr>
        <p:txBody>
          <a:bodyPr/>
          <a:p>
            <a:pPr eaLnBrk="1" hangingPunct="1"/>
            <a:endParaRPr lang="zh-CN" altLang="en-US" dirty="0">
              <a:latin typeface="Arial" panose="020B0604020202020204" pitchFamily="34" charset="0"/>
              <a:ea typeface="宋体" panose="02010600030101010101" pitchFamily="2" charset="-122"/>
            </a:endParaRPr>
          </a:p>
        </p:txBody>
      </p:sp>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日期占位符 3"/>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4F0888A3-66E8-422E-B707-1A6A21B28330}" type="datetime4">
              <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5" name="页脚占位符 4"/>
          <p:cNvSpPr txBox="1">
            <a:spLocks noGrp="1"/>
          </p:cNvSpPr>
          <p:nvPr>
            <p:ph type="ftr" sz="quarter" idx="11"/>
          </p:nvPr>
        </p:nvSpPr>
        <p:spPr bwMode="auto"/>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The Transport Layer</a:t>
            </a: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164868" name="灯片编号占位符 5"/>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20204" pitchFamily="34" charset="0"/>
                <a:ea typeface="+mn-ea"/>
                <a:cs typeface="+mn-cs"/>
              </a:defRPr>
            </a:lvl5pPr>
          </a:lstStyle>
          <a:p>
            <a:pPr lvl="0" algn="r" eaLnBrk="1" hangingPunct="1"/>
            <a:fld id="{9A0DB2DC-4C9A-4742-B13C-FB6460FD3503}" type="slidenum">
              <a:rPr lang="zh-CN" altLang="en-US" sz="1400" b="0" dirty="0">
                <a:latin typeface="Times New Roman" panose="02020603050405020304" pitchFamily="18" charset="0"/>
                <a:ea typeface="宋体" panose="02010600030101010101" pitchFamily="2" charset="-122"/>
              </a:rPr>
            </a:fld>
            <a:endParaRPr lang="zh-CN" altLang="en-US" sz="1400" b="0" dirty="0">
              <a:latin typeface="Times New Roman" panose="02020603050405020304" pitchFamily="18" charset="0"/>
              <a:ea typeface="宋体" panose="02010600030101010101" pitchFamily="2" charset="-122"/>
            </a:endParaRPr>
          </a:p>
        </p:txBody>
      </p:sp>
      <p:sp>
        <p:nvSpPr>
          <p:cNvPr id="164869" name="Rectangle 2"/>
          <p:cNvSpPr>
            <a:spLocks noGrp="1"/>
          </p:cNvSpPr>
          <p:nvPr>
            <p:ph type="title"/>
          </p:nvPr>
        </p:nvSpPr>
        <p:spPr>
          <a:xfrm>
            <a:off x="0" y="171450"/>
            <a:ext cx="9144000" cy="989013"/>
          </a:xfrm>
        </p:spPr>
        <p:txBody>
          <a:bodyPr vert="horz" wrap="square" lIns="91440" tIns="45720" rIns="91440" bIns="45720" anchor="ctr" anchorCtr="0"/>
          <a:p>
            <a:pPr eaLnBrk="1" hangingPunct="1"/>
            <a:r>
              <a:rPr lang="zh-CN" altLang="en-US" b="1" dirty="0">
                <a:solidFill>
                  <a:srgbClr val="FF3300"/>
                </a:solidFill>
                <a:latin typeface="黑体" panose="02010609060101010101" pitchFamily="49" charset="-122"/>
                <a:ea typeface="黑体" panose="02010609060101010101" pitchFamily="49" charset="-122"/>
              </a:rPr>
              <a:t>课堂练习</a:t>
            </a:r>
            <a:endParaRPr lang="en-US" altLang="zh-CN" b="1" dirty="0">
              <a:solidFill>
                <a:srgbClr val="FF3300"/>
              </a:solidFill>
              <a:latin typeface="黑体" panose="02010609060101010101" pitchFamily="49" charset="-122"/>
              <a:ea typeface="黑体" panose="02010609060101010101" pitchFamily="49" charset="-122"/>
            </a:endParaRPr>
          </a:p>
        </p:txBody>
      </p:sp>
      <p:sp>
        <p:nvSpPr>
          <p:cNvPr id="173062" name="Rectangle 3"/>
          <p:cNvSpPr>
            <a:spLocks noGrp="1" noChangeArrowheads="1"/>
          </p:cNvSpPr>
          <p:nvPr>
            <p:ph idx="1"/>
          </p:nvPr>
        </p:nvSpPr>
        <p:spPr>
          <a:xfrm>
            <a:off x="604838" y="1365250"/>
            <a:ext cx="7853363" cy="4884738"/>
          </a:xfrm>
        </p:spPr>
        <p:txBody>
          <a:bodyPr vert="horz" wrap="square" lIns="91440" tIns="45720" rIns="91440" bIns="45720" numCol="1" anchor="t" anchorCtr="0" compatLnSpc="1"/>
          <a:p>
            <a:pPr marL="0" indent="0" eaLnBrk="1" hangingPunct="1">
              <a:lnSpc>
                <a:spcPct val="150000"/>
              </a:lnSpc>
              <a:spcBef>
                <a:spcPct val="0"/>
              </a:spcBef>
              <a:buNone/>
            </a:pPr>
            <a:r>
              <a:rPr lang="zh-CN" altLang="en-US" sz="3200" b="1" dirty="0">
                <a:ea typeface="黑体" panose="02010609060101010101" pitchFamily="49" charset="-122"/>
              </a:rPr>
              <a:t>答案：从</a:t>
            </a:r>
            <a:r>
              <a:rPr lang="en-US" altLang="zh-CN" sz="3200" b="1" dirty="0">
                <a:ea typeface="黑体" panose="02010609060101010101" pitchFamily="49" charset="-122"/>
              </a:rPr>
              <a:t>TCP</a:t>
            </a:r>
            <a:r>
              <a:rPr lang="zh-CN" altLang="en-US" sz="3200" b="1" dirty="0">
                <a:ea typeface="黑体" panose="02010609060101010101" pitchFamily="49" charset="-122"/>
              </a:rPr>
              <a:t>连接建立好开始，主机</a:t>
            </a:r>
            <a:r>
              <a:rPr lang="en-US" altLang="zh-CN" sz="3200" b="1" dirty="0">
                <a:ea typeface="黑体" panose="02010609060101010101" pitchFamily="49" charset="-122"/>
              </a:rPr>
              <a:t>A</a:t>
            </a:r>
            <a:r>
              <a:rPr lang="zh-CN" altLang="en-US" sz="3200" b="1" dirty="0">
                <a:ea typeface="黑体" panose="02010609060101010101" pitchFamily="49" charset="-122"/>
              </a:rPr>
              <a:t>的发送窗口初始值为</a:t>
            </a:r>
            <a:r>
              <a:rPr lang="en-US" altLang="zh-CN" sz="3200" b="1" dirty="0">
                <a:ea typeface="黑体" panose="02010609060101010101" pitchFamily="49" charset="-122"/>
              </a:rPr>
              <a:t>1</a:t>
            </a:r>
            <a:r>
              <a:rPr lang="zh-CN" altLang="en-US" sz="3200" b="1" dirty="0">
                <a:ea typeface="黑体" panose="02010609060101010101" pitchFamily="49" charset="-122"/>
              </a:rPr>
              <a:t>个</a:t>
            </a:r>
            <a:r>
              <a:rPr lang="en-US" altLang="zh-CN" sz="3200" b="1" dirty="0">
                <a:ea typeface="黑体" panose="02010609060101010101" pitchFamily="49" charset="-122"/>
              </a:rPr>
              <a:t>MSS</a:t>
            </a:r>
            <a:r>
              <a:rPr lang="zh-CN" altLang="en-US" sz="3200" b="1" dirty="0">
                <a:ea typeface="黑体" panose="02010609060101010101" pitchFamily="49" charset="-122"/>
              </a:rPr>
              <a:t>段。</a:t>
            </a:r>
            <a:endParaRPr lang="en-US" altLang="zh-CN" sz="3200" b="1" dirty="0">
              <a:ea typeface="黑体" panose="02010609060101010101" pitchFamily="49" charset="-122"/>
            </a:endParaRPr>
          </a:p>
          <a:p>
            <a:pPr marL="0" indent="0" eaLnBrk="1" hangingPunct="1">
              <a:lnSpc>
                <a:spcPct val="150000"/>
              </a:lnSpc>
              <a:spcBef>
                <a:spcPct val="0"/>
              </a:spcBef>
              <a:buNone/>
            </a:pPr>
            <a:r>
              <a:rPr lang="zh-CN" altLang="en-US" sz="3200" b="1" dirty="0">
                <a:ea typeface="黑体" panose="02010609060101010101" pitchFamily="49" charset="-122"/>
              </a:rPr>
              <a:t>在</a:t>
            </a:r>
            <a:r>
              <a:rPr lang="en-US" altLang="zh-CN" sz="3200" b="1" i="1" dirty="0">
                <a:ea typeface="黑体" panose="02010609060101010101" pitchFamily="49" charset="-122"/>
              </a:rPr>
              <a:t>slow start</a:t>
            </a:r>
            <a:r>
              <a:rPr lang="zh-CN" altLang="en-US" sz="3200" b="1" dirty="0">
                <a:ea typeface="黑体" panose="02010609060101010101" pitchFamily="49" charset="-122"/>
              </a:rPr>
              <a:t>阶段按照指数规律增长：</a:t>
            </a:r>
            <a:endParaRPr lang="en-US" altLang="zh-CN" sz="3200" b="1" dirty="0">
              <a:ea typeface="黑体" panose="02010609060101010101" pitchFamily="49" charset="-122"/>
            </a:endParaRPr>
          </a:p>
          <a:p>
            <a:pPr marL="0" indent="0" eaLnBrk="1" hangingPunct="1">
              <a:lnSpc>
                <a:spcPct val="150000"/>
              </a:lnSpc>
              <a:spcBef>
                <a:spcPct val="0"/>
              </a:spcBef>
              <a:buNone/>
            </a:pPr>
            <a:r>
              <a:rPr lang="en-US" altLang="zh-CN" sz="3200" b="1" dirty="0">
                <a:solidFill>
                  <a:srgbClr val="FF0000"/>
                </a:solidFill>
                <a:ea typeface="黑体" panose="02010609060101010101" pitchFamily="49" charset="-122"/>
              </a:rPr>
              <a:t>         1</a:t>
            </a:r>
            <a:r>
              <a:rPr lang="en-US" altLang="zh-CN" sz="3200" b="1" dirty="0">
                <a:ea typeface="黑体" panose="02010609060101010101" pitchFamily="49" charset="-122"/>
                <a:sym typeface="Wingdings" panose="05000000000000000000" pitchFamily="2" charset="2"/>
              </a:rPr>
              <a:t></a:t>
            </a:r>
            <a:r>
              <a:rPr lang="en-US" altLang="zh-CN" sz="3200" b="1" dirty="0">
                <a:solidFill>
                  <a:srgbClr val="FF0000"/>
                </a:solidFill>
                <a:ea typeface="黑体" panose="02010609060101010101" pitchFamily="49" charset="-122"/>
              </a:rPr>
              <a:t>2</a:t>
            </a:r>
            <a:r>
              <a:rPr lang="en-US" altLang="zh-CN" sz="3200" b="1" dirty="0">
                <a:ea typeface="黑体" panose="02010609060101010101" pitchFamily="49" charset="-122"/>
                <a:sym typeface="Wingdings" panose="05000000000000000000" pitchFamily="2" charset="2"/>
              </a:rPr>
              <a:t></a:t>
            </a:r>
            <a:r>
              <a:rPr lang="en-US" altLang="zh-CN" sz="3200" b="1" dirty="0">
                <a:solidFill>
                  <a:srgbClr val="FF0000"/>
                </a:solidFill>
                <a:ea typeface="黑体" panose="02010609060101010101" pitchFamily="49" charset="-122"/>
              </a:rPr>
              <a:t>4</a:t>
            </a:r>
            <a:r>
              <a:rPr lang="en-US" altLang="zh-CN" sz="3200" b="1" dirty="0">
                <a:ea typeface="黑体" panose="02010609060101010101" pitchFamily="49" charset="-122"/>
                <a:sym typeface="Wingdings" panose="05000000000000000000" pitchFamily="2" charset="2"/>
              </a:rPr>
              <a:t>  </a:t>
            </a:r>
            <a:r>
              <a:rPr lang="en-US" altLang="zh-CN" sz="3200" b="1" dirty="0">
                <a:solidFill>
                  <a:srgbClr val="FF0000"/>
                </a:solidFill>
                <a:ea typeface="黑体" panose="02010609060101010101" pitchFamily="49" charset="-122"/>
              </a:rPr>
              <a:t>8</a:t>
            </a:r>
            <a:r>
              <a:rPr lang="en-US" altLang="zh-CN" sz="3200" b="1" dirty="0">
                <a:ea typeface="黑体" panose="02010609060101010101" pitchFamily="49" charset="-122"/>
                <a:sym typeface="Wingdings" panose="05000000000000000000" pitchFamily="2" charset="2"/>
              </a:rPr>
              <a:t>  </a:t>
            </a:r>
            <a:r>
              <a:rPr lang="en-US" altLang="zh-CN" sz="3200" b="1" dirty="0">
                <a:solidFill>
                  <a:srgbClr val="FF0000"/>
                </a:solidFill>
                <a:ea typeface="黑体" panose="02010609060101010101" pitchFamily="49" charset="-122"/>
              </a:rPr>
              <a:t>16</a:t>
            </a:r>
            <a:r>
              <a:rPr lang="en-US" altLang="zh-CN" sz="3200" b="1" dirty="0">
                <a:ea typeface="黑体" panose="02010609060101010101" pitchFamily="49" charset="-122"/>
                <a:sym typeface="Wingdings" panose="05000000000000000000" pitchFamily="2" charset="2"/>
              </a:rPr>
              <a:t>  </a:t>
            </a:r>
            <a:r>
              <a:rPr lang="en-US" altLang="zh-CN" sz="3200" b="1" dirty="0">
                <a:solidFill>
                  <a:srgbClr val="FF0000"/>
                </a:solidFill>
                <a:ea typeface="黑体" panose="02010609060101010101" pitchFamily="49" charset="-122"/>
              </a:rPr>
              <a:t>32</a:t>
            </a:r>
            <a:r>
              <a:rPr lang="zh-CN" altLang="en-US" sz="3200" b="1" dirty="0">
                <a:solidFill>
                  <a:srgbClr val="FF0000"/>
                </a:solidFill>
                <a:ea typeface="黑体" panose="02010609060101010101" pitchFamily="49" charset="-122"/>
              </a:rPr>
              <a:t>，</a:t>
            </a:r>
            <a:r>
              <a:rPr lang="en-US" altLang="zh-CN" sz="3200" b="1" dirty="0">
                <a:solidFill>
                  <a:srgbClr val="FF0000"/>
                </a:solidFill>
                <a:ea typeface="黑体" panose="02010609060101010101" pitchFamily="49" charset="-122"/>
              </a:rPr>
              <a:t>......</a:t>
            </a:r>
            <a:endParaRPr lang="en-US" altLang="zh-CN" sz="3200" b="1" dirty="0">
              <a:solidFill>
                <a:srgbClr val="FF0000"/>
              </a:solidFill>
              <a:ea typeface="黑体" panose="02010609060101010101" pitchFamily="49" charset="-122"/>
            </a:endParaRPr>
          </a:p>
          <a:p>
            <a:pPr marL="0" indent="0" eaLnBrk="1" hangingPunct="1">
              <a:lnSpc>
                <a:spcPct val="150000"/>
              </a:lnSpc>
              <a:spcBef>
                <a:spcPct val="0"/>
              </a:spcBef>
              <a:buNone/>
            </a:pPr>
            <a:r>
              <a:rPr lang="zh-CN" altLang="en-US" sz="3200" b="1" dirty="0">
                <a:ea typeface="黑体" panose="02010609060101010101" pitchFamily="49" charset="-122"/>
              </a:rPr>
              <a:t>经过</a:t>
            </a:r>
            <a:r>
              <a:rPr lang="en-US" altLang="zh-CN" sz="3200" b="1" dirty="0">
                <a:ea typeface="黑体" panose="02010609060101010101" pitchFamily="49" charset="-122"/>
              </a:rPr>
              <a:t>5</a:t>
            </a:r>
            <a:r>
              <a:rPr lang="zh-CN" altLang="en-US" sz="3200" b="1" dirty="0">
                <a:ea typeface="黑体" panose="02010609060101010101" pitchFamily="49" charset="-122"/>
              </a:rPr>
              <a:t>个</a:t>
            </a:r>
            <a:r>
              <a:rPr lang="en-US" altLang="zh-CN" sz="3200" b="1" dirty="0">
                <a:ea typeface="黑体" panose="02010609060101010101" pitchFamily="49" charset="-122"/>
              </a:rPr>
              <a:t>RTT</a:t>
            </a:r>
            <a:r>
              <a:rPr lang="zh-CN" altLang="en-US" sz="3200" b="1" dirty="0">
                <a:ea typeface="黑体" panose="02010609060101010101" pitchFamily="49" charset="-122"/>
              </a:rPr>
              <a:t>后，发送窗口增长到</a:t>
            </a:r>
            <a:r>
              <a:rPr lang="en-US" altLang="zh-CN" sz="3200" b="1" dirty="0">
                <a:ea typeface="黑体" panose="02010609060101010101" pitchFamily="49" charset="-122"/>
              </a:rPr>
              <a:t>32</a:t>
            </a:r>
            <a:r>
              <a:rPr lang="zh-CN" altLang="en-US" sz="3200" b="1" dirty="0">
                <a:ea typeface="黑体" panose="02010609060101010101" pitchFamily="49" charset="-122"/>
              </a:rPr>
              <a:t>个</a:t>
            </a:r>
            <a:r>
              <a:rPr lang="en-US" altLang="zh-CN" sz="3200" b="1" dirty="0">
                <a:ea typeface="黑体" panose="02010609060101010101" pitchFamily="49" charset="-122"/>
              </a:rPr>
              <a:t>MSS</a:t>
            </a:r>
            <a:r>
              <a:rPr lang="zh-CN" altLang="en-US" sz="3200" b="1" dirty="0">
                <a:ea typeface="黑体" panose="02010609060101010101" pitchFamily="49" charset="-122"/>
              </a:rPr>
              <a:t>段，即</a:t>
            </a:r>
            <a:r>
              <a:rPr lang="en-US" altLang="zh-CN" sz="3200" b="1" dirty="0">
                <a:ea typeface="黑体" panose="02010609060101010101" pitchFamily="49" charset="-122"/>
              </a:rPr>
              <a:t>32KB</a:t>
            </a:r>
            <a:r>
              <a:rPr lang="zh-CN" altLang="en-US" sz="3200" b="1" dirty="0">
                <a:ea typeface="黑体" panose="02010609060101010101" pitchFamily="49" charset="-122"/>
              </a:rPr>
              <a:t>。因此 </a:t>
            </a:r>
            <a:r>
              <a:rPr lang="en-US" altLang="zh-CN" sz="3200" b="1" dirty="0">
                <a:ea typeface="黑体" panose="02010609060101010101" pitchFamily="49" charset="-122"/>
              </a:rPr>
              <a:t>5xRTT=25ms</a:t>
            </a:r>
            <a:endParaRPr lang="en-US" altLang="zh-CN" sz="3200" b="1" dirty="0">
              <a:ea typeface="黑体" panose="02010609060101010101" pitchFamily="49" charset="-122"/>
            </a:endParaRPr>
          </a:p>
        </p:txBody>
      </p:sp>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 name="日期占位符 3"/>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1A774742-CB94-49FC-ADA9-1E44FFDF84A1}" type="datetime4">
              <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40" name="页脚占位符 4"/>
          <p:cNvSpPr txBox="1">
            <a:spLocks noGrp="1"/>
          </p:cNvSpPr>
          <p:nvPr>
            <p:ph type="ftr" sz="quarter" idx="11"/>
          </p:nvPr>
        </p:nvSpPr>
        <p:spPr bwMode="auto"/>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The Transport Layer</a:t>
            </a: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169988" name="灯片编号占位符 5"/>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20204" pitchFamily="34" charset="0"/>
                <a:ea typeface="+mn-ea"/>
                <a:cs typeface="+mn-cs"/>
              </a:defRPr>
            </a:lvl5pPr>
          </a:lstStyle>
          <a:p>
            <a:pPr lvl="0" algn="r" eaLnBrk="1" hangingPunct="1"/>
            <a:fld id="{9A0DB2DC-4C9A-4742-B13C-FB6460FD3503}" type="slidenum">
              <a:rPr lang="zh-CN" altLang="en-US" sz="1400" b="0" dirty="0">
                <a:latin typeface="Times New Roman" panose="02020603050405020304" pitchFamily="18" charset="0"/>
                <a:ea typeface="宋体" panose="02010600030101010101" pitchFamily="2" charset="-122"/>
              </a:rPr>
            </a:fld>
            <a:endParaRPr lang="zh-CN" altLang="en-US" sz="1400" b="0" dirty="0">
              <a:latin typeface="Times New Roman" panose="02020603050405020304" pitchFamily="18" charset="0"/>
              <a:ea typeface="宋体" panose="02010600030101010101" pitchFamily="2" charset="-122"/>
            </a:endParaRPr>
          </a:p>
        </p:txBody>
      </p:sp>
      <p:sp>
        <p:nvSpPr>
          <p:cNvPr id="211970" name="Text Box 2"/>
          <p:cNvSpPr txBox="1"/>
          <p:nvPr/>
        </p:nvSpPr>
        <p:spPr>
          <a:xfrm>
            <a:off x="6477000" y="1828800"/>
            <a:ext cx="1363663" cy="641350"/>
          </a:xfrm>
          <a:prstGeom prst="rect">
            <a:avLst/>
          </a:prstGeom>
          <a:solidFill>
            <a:schemeClr val="bg1"/>
          </a:solidFill>
          <a:ln w="9525">
            <a:noFill/>
          </a:ln>
        </p:spPr>
        <p:txBody>
          <a:bodyPr>
            <a:spAutoFit/>
          </a:bodyPr>
          <a:p>
            <a:pPr algn="ctr">
              <a:spcBef>
                <a:spcPct val="20000"/>
              </a:spcBef>
            </a:pPr>
            <a:r>
              <a:rPr lang="en-US" altLang="zh-CN" sz="1800" b="0" dirty="0">
                <a:solidFill>
                  <a:srgbClr val="993366"/>
                </a:solidFill>
                <a:latin typeface="Tahoma" panose="020B0604030504040204" pitchFamily="34" charset="0"/>
                <a:ea typeface="宋体" panose="02010600030101010101" pitchFamily="2" charset="-122"/>
              </a:rPr>
              <a:t>data segment</a:t>
            </a:r>
            <a:endParaRPr lang="en-US" altLang="zh-CN" sz="1800" b="0" dirty="0">
              <a:solidFill>
                <a:srgbClr val="993366"/>
              </a:solidFill>
              <a:latin typeface="Tahoma" panose="020B0604030504040204" pitchFamily="34" charset="0"/>
              <a:ea typeface="宋体" panose="02010600030101010101" pitchFamily="2" charset="-122"/>
            </a:endParaRPr>
          </a:p>
        </p:txBody>
      </p:sp>
      <p:sp>
        <p:nvSpPr>
          <p:cNvPr id="169990" name="Rectangle 3"/>
          <p:cNvSpPr>
            <a:spLocks noGrp="1"/>
          </p:cNvSpPr>
          <p:nvPr>
            <p:ph type="title"/>
          </p:nvPr>
        </p:nvSpPr>
        <p:spPr>
          <a:xfrm>
            <a:off x="0" y="0"/>
            <a:ext cx="9144000" cy="795338"/>
          </a:xfrm>
          <a:ln>
            <a:solidFill>
              <a:srgbClr val="FF3300">
                <a:alpha val="100000"/>
              </a:srgbClr>
            </a:solidFill>
            <a:miter lim="800000"/>
          </a:ln>
        </p:spPr>
        <p:txBody>
          <a:bodyPr vert="horz" wrap="square" lIns="91440" tIns="45720" rIns="91440" bIns="45720" anchor="ctr" anchorCtr="0"/>
          <a:p>
            <a:pPr eaLnBrk="1" hangingPunct="1"/>
            <a:r>
              <a:rPr lang="en-US" altLang="zh-CN" sz="3600" b="1" dirty="0">
                <a:solidFill>
                  <a:srgbClr val="CC0000"/>
                </a:solidFill>
                <a:ea typeface="宋体" panose="02010600030101010101" pitchFamily="2" charset="-122"/>
              </a:rPr>
              <a:t>Slow Start (SS) </a:t>
            </a:r>
            <a:r>
              <a:rPr lang="zh-CN" altLang="en-US" sz="3600" b="1" dirty="0">
                <a:solidFill>
                  <a:srgbClr val="CC0000"/>
                </a:solidFill>
                <a:ea typeface="黑体" panose="02010609060101010101" pitchFamily="49" charset="-122"/>
              </a:rPr>
              <a:t>慢速启动算法</a:t>
            </a:r>
            <a:endParaRPr lang="en-US" altLang="zh-CN" sz="3600" b="1" dirty="0">
              <a:solidFill>
                <a:srgbClr val="CC0000"/>
              </a:solidFill>
              <a:ea typeface="黑体" panose="02010609060101010101" pitchFamily="49" charset="-122"/>
            </a:endParaRPr>
          </a:p>
        </p:txBody>
      </p:sp>
      <p:sp>
        <p:nvSpPr>
          <p:cNvPr id="169991" name="Rectangle 4"/>
          <p:cNvSpPr>
            <a:spLocks noGrp="1"/>
          </p:cNvSpPr>
          <p:nvPr>
            <p:ph idx="1"/>
          </p:nvPr>
        </p:nvSpPr>
        <p:spPr>
          <a:xfrm>
            <a:off x="103188" y="963613"/>
            <a:ext cx="5419725" cy="5791200"/>
          </a:xfrm>
          <a:solidFill>
            <a:schemeClr val="bg1">
              <a:alpha val="100000"/>
            </a:schemeClr>
          </a:solidFill>
        </p:spPr>
        <p:txBody>
          <a:bodyPr vert="horz" wrap="square" lIns="91440" tIns="45720" rIns="91440" bIns="45720" anchor="t" anchorCtr="0"/>
          <a:p>
            <a:pPr eaLnBrk="1" hangingPunct="1">
              <a:buFont typeface="Wingdings" panose="05000000000000000000" pitchFamily="2" charset="2"/>
              <a:buNone/>
            </a:pPr>
            <a:r>
              <a:rPr lang="zh-CN" altLang="en-US" sz="2800" b="1" dirty="0">
                <a:latin typeface="Comic Sans MS" panose="030F0702030302020204" pitchFamily="66" charset="0"/>
                <a:ea typeface="宋体" panose="02010600030101010101" pitchFamily="2" charset="-122"/>
              </a:rPr>
              <a:t>“</a:t>
            </a:r>
            <a:r>
              <a:rPr lang="en-US" altLang="zh-CN" sz="2800" b="1" dirty="0">
                <a:ea typeface="宋体" panose="02010600030101010101" pitchFamily="2" charset="-122"/>
              </a:rPr>
              <a:t>Slow Start</a:t>
            </a:r>
            <a:r>
              <a:rPr lang="en-US" altLang="zh-CN" sz="2800" b="1" dirty="0">
                <a:latin typeface="Comic Sans MS" panose="030F0702030302020204" pitchFamily="66" charset="0"/>
                <a:ea typeface="宋体" panose="02010600030101010101" pitchFamily="2" charset="-122"/>
              </a:rPr>
              <a:t>”</a:t>
            </a:r>
            <a:r>
              <a:rPr lang="en-US" altLang="zh-CN" sz="2800" b="1" dirty="0">
                <a:ea typeface="宋体" panose="02010600030101010101" pitchFamily="2" charset="-122"/>
              </a:rPr>
              <a:t> is used to reach the equilibrium state</a:t>
            </a:r>
            <a:r>
              <a:rPr lang="zh-CN" altLang="en-US" sz="2800" b="1" dirty="0">
                <a:ea typeface="黑体" panose="02010609060101010101" pitchFamily="49" charset="-122"/>
              </a:rPr>
              <a:t>平衡状态</a:t>
            </a:r>
            <a:endParaRPr lang="en-US" altLang="zh-CN" sz="2800" b="1" dirty="0">
              <a:ea typeface="黑体" panose="02010609060101010101" pitchFamily="49" charset="-122"/>
              <a:sym typeface="Symbol" panose="05050102010706020507" pitchFamily="18" charset="2"/>
            </a:endParaRPr>
          </a:p>
          <a:p>
            <a:pPr eaLnBrk="1" hangingPunct="1">
              <a:buFont typeface="Wingdings" panose="05000000000000000000" pitchFamily="2" charset="2"/>
              <a:buNone/>
            </a:pPr>
            <a:r>
              <a:rPr lang="en-US" altLang="zh-CN" sz="2800" b="1" dirty="0">
                <a:ea typeface="宋体" panose="02010600030101010101" pitchFamily="2" charset="-122"/>
              </a:rPr>
              <a:t>Initially: </a:t>
            </a:r>
            <a:r>
              <a:rPr lang="en-US" altLang="zh-CN" sz="2800" b="1" dirty="0">
                <a:solidFill>
                  <a:srgbClr val="CC0000"/>
                </a:solidFill>
                <a:ea typeface="宋体" panose="02010600030101010101" pitchFamily="2" charset="-122"/>
              </a:rPr>
              <a:t>ssthresh </a:t>
            </a:r>
            <a:r>
              <a:rPr lang="en-US" altLang="zh-CN" sz="2800" b="1" dirty="0">
                <a:ea typeface="宋体" panose="02010600030101010101" pitchFamily="2" charset="-122"/>
                <a:sym typeface="Symbol" panose="05050102010706020507" pitchFamily="18" charset="2"/>
              </a:rPr>
              <a:t>= </a:t>
            </a:r>
            <a:r>
              <a:rPr lang="en-US" altLang="zh-CN" sz="2800" b="1" dirty="0">
                <a:solidFill>
                  <a:srgbClr val="CC0000"/>
                </a:solidFill>
                <a:ea typeface="宋体" panose="02010600030101010101" pitchFamily="2" charset="-122"/>
                <a:sym typeface="Symbol" panose="05050102010706020507" pitchFamily="18" charset="2"/>
              </a:rPr>
              <a:t>65535</a:t>
            </a:r>
            <a:endParaRPr lang="en-US" altLang="zh-CN" sz="2800" b="1" dirty="0">
              <a:solidFill>
                <a:srgbClr val="CC0000"/>
              </a:solidFill>
              <a:ea typeface="宋体" panose="02010600030101010101" pitchFamily="2" charset="-122"/>
              <a:sym typeface="Symbol" panose="05050102010706020507" pitchFamily="18" charset="2"/>
            </a:endParaRPr>
          </a:p>
          <a:p>
            <a:pPr eaLnBrk="1" hangingPunct="1">
              <a:buFont typeface="Wingdings" panose="05000000000000000000" pitchFamily="2" charset="2"/>
              <a:buNone/>
            </a:pPr>
            <a:r>
              <a:rPr lang="en-US" altLang="zh-CN" sz="3200" b="1" dirty="0">
                <a:solidFill>
                  <a:srgbClr val="0000CC"/>
                </a:solidFill>
                <a:ea typeface="宋体" panose="02010600030101010101" pitchFamily="2" charset="-122"/>
                <a:sym typeface="Symbol" panose="05050102010706020507" pitchFamily="18" charset="2"/>
              </a:rPr>
              <a:t>SS:</a:t>
            </a:r>
            <a:endParaRPr lang="en-US" altLang="zh-CN" sz="3200" b="1" dirty="0">
              <a:solidFill>
                <a:srgbClr val="0000CC"/>
              </a:solidFill>
              <a:ea typeface="宋体" panose="02010600030101010101" pitchFamily="2" charset="-122"/>
              <a:sym typeface="Symbol" panose="05050102010706020507" pitchFamily="18" charset="2"/>
            </a:endParaRPr>
          </a:p>
          <a:p>
            <a:pPr eaLnBrk="1" hangingPunct="1">
              <a:buFont typeface="Wingdings" panose="05000000000000000000" pitchFamily="2" charset="2"/>
              <a:buChar char="n"/>
            </a:pPr>
            <a:r>
              <a:rPr lang="en-US" altLang="zh-CN" sz="2800" b="1" dirty="0">
                <a:ea typeface="宋体" panose="02010600030101010101" pitchFamily="2" charset="-122"/>
              </a:rPr>
              <a:t>Initially: </a:t>
            </a:r>
            <a:r>
              <a:rPr lang="en-US" altLang="zh-CN" sz="2800" b="1" dirty="0">
                <a:solidFill>
                  <a:srgbClr val="CC0000"/>
                </a:solidFill>
                <a:ea typeface="宋体" panose="02010600030101010101" pitchFamily="2" charset="-122"/>
              </a:rPr>
              <a:t>W = 1</a:t>
            </a:r>
            <a:r>
              <a:rPr lang="en-US" altLang="zh-CN" sz="2800" b="1" dirty="0">
                <a:solidFill>
                  <a:srgbClr val="00CC00"/>
                </a:solidFill>
                <a:ea typeface="宋体" panose="02010600030101010101" pitchFamily="2" charset="-122"/>
              </a:rPr>
              <a:t> </a:t>
            </a:r>
            <a:r>
              <a:rPr lang="en-US" altLang="zh-CN" sz="2800" b="1" dirty="0">
                <a:solidFill>
                  <a:schemeClr val="tx2"/>
                </a:solidFill>
                <a:ea typeface="宋体" panose="02010600030101010101" pitchFamily="2" charset="-122"/>
              </a:rPr>
              <a:t>(slow start)</a:t>
            </a:r>
            <a:endParaRPr lang="en-US" altLang="zh-CN" sz="2800" b="1" dirty="0">
              <a:solidFill>
                <a:schemeClr val="tx2"/>
              </a:solidFill>
              <a:ea typeface="宋体" panose="02010600030101010101" pitchFamily="2" charset="-122"/>
            </a:endParaRPr>
          </a:p>
          <a:p>
            <a:pPr eaLnBrk="1" hangingPunct="1">
              <a:buFont typeface="Wingdings" panose="05000000000000000000" pitchFamily="2" charset="2"/>
              <a:buChar char="n"/>
            </a:pPr>
            <a:r>
              <a:rPr lang="en-US" altLang="zh-CN" sz="2800" b="1" dirty="0">
                <a:ea typeface="宋体" panose="02010600030101010101" pitchFamily="2" charset="-122"/>
              </a:rPr>
              <a:t>On each successful ACK:</a:t>
            </a:r>
            <a:endParaRPr lang="en-US" altLang="zh-CN" sz="2800" b="1" dirty="0">
              <a:ea typeface="宋体" panose="02010600030101010101" pitchFamily="2" charset="-122"/>
            </a:endParaRPr>
          </a:p>
          <a:p>
            <a:pPr eaLnBrk="1" hangingPunct="1">
              <a:buNone/>
            </a:pPr>
            <a:r>
              <a:rPr lang="en-US" altLang="zh-CN" sz="2800" b="1" dirty="0">
                <a:ea typeface="宋体" panose="02010600030101010101" pitchFamily="2" charset="-122"/>
              </a:rPr>
              <a:t>			</a:t>
            </a:r>
            <a:r>
              <a:rPr lang="en-US" altLang="zh-CN" sz="2800" b="1" dirty="0">
                <a:solidFill>
                  <a:srgbClr val="CC0000"/>
                </a:solidFill>
                <a:ea typeface="宋体" panose="02010600030101010101" pitchFamily="2" charset="-122"/>
              </a:rPr>
              <a:t>W </a:t>
            </a:r>
            <a:r>
              <a:rPr lang="en-US" altLang="zh-CN" sz="2800" b="1" dirty="0">
                <a:solidFill>
                  <a:srgbClr val="CC0000"/>
                </a:solidFill>
                <a:ea typeface="宋体" panose="02010600030101010101" pitchFamily="2" charset="-122"/>
                <a:sym typeface="Symbol" panose="05050102010706020507" pitchFamily="18" charset="2"/>
              </a:rPr>
              <a:t></a:t>
            </a:r>
            <a:r>
              <a:rPr lang="en-US" altLang="zh-CN" sz="2800" b="1" dirty="0">
                <a:solidFill>
                  <a:srgbClr val="CC0000"/>
                </a:solidFill>
                <a:ea typeface="宋体" panose="02010600030101010101" pitchFamily="2" charset="-122"/>
              </a:rPr>
              <a:t> W + 1</a:t>
            </a:r>
            <a:endParaRPr lang="en-US" altLang="zh-CN" sz="2800" b="1" dirty="0">
              <a:solidFill>
                <a:srgbClr val="CC0000"/>
              </a:solidFill>
              <a:ea typeface="宋体" panose="02010600030101010101" pitchFamily="2" charset="-122"/>
            </a:endParaRPr>
          </a:p>
          <a:p>
            <a:pPr eaLnBrk="1" hangingPunct="1">
              <a:buFont typeface="Wingdings" panose="05000000000000000000" pitchFamily="2" charset="2"/>
              <a:buChar char="n"/>
            </a:pPr>
            <a:r>
              <a:rPr lang="en-US" altLang="zh-CN" sz="2800" b="1" u="sng" dirty="0">
                <a:ea typeface="宋体" panose="02010600030101010101" pitchFamily="2" charset="-122"/>
              </a:rPr>
              <a:t>Exponential growth</a:t>
            </a:r>
            <a:r>
              <a:rPr lang="en-US" altLang="zh-CN" sz="2800" b="1" dirty="0">
                <a:ea typeface="宋体" panose="02010600030101010101" pitchFamily="2" charset="-122"/>
              </a:rPr>
              <a:t> of W</a:t>
            </a:r>
            <a:endParaRPr lang="en-US" altLang="zh-CN" sz="2800" b="1" dirty="0">
              <a:ea typeface="宋体" panose="02010600030101010101" pitchFamily="2" charset="-122"/>
            </a:endParaRPr>
          </a:p>
          <a:p>
            <a:pPr eaLnBrk="1" hangingPunct="1">
              <a:buNone/>
            </a:pPr>
            <a:r>
              <a:rPr lang="en-US" altLang="zh-CN" sz="2800" b="1" dirty="0">
                <a:ea typeface="宋体" panose="02010600030101010101" pitchFamily="2" charset="-122"/>
              </a:rPr>
              <a:t>		each RTT: </a:t>
            </a:r>
            <a:r>
              <a:rPr lang="en-US" altLang="zh-CN" sz="2800" b="1" dirty="0">
                <a:solidFill>
                  <a:srgbClr val="CC0000"/>
                </a:solidFill>
                <a:ea typeface="宋体" panose="02010600030101010101" pitchFamily="2" charset="-122"/>
              </a:rPr>
              <a:t>W </a:t>
            </a:r>
            <a:r>
              <a:rPr lang="en-US" altLang="zh-CN" sz="2800" b="1" dirty="0">
                <a:solidFill>
                  <a:srgbClr val="CC0000"/>
                </a:solidFill>
                <a:ea typeface="宋体" panose="02010600030101010101" pitchFamily="2" charset="-122"/>
                <a:sym typeface="Symbol" panose="05050102010706020507" pitchFamily="18" charset="2"/>
              </a:rPr>
              <a:t></a:t>
            </a:r>
            <a:r>
              <a:rPr lang="en-US" altLang="zh-CN" sz="2800" b="1" dirty="0">
                <a:solidFill>
                  <a:srgbClr val="CC0000"/>
                </a:solidFill>
                <a:ea typeface="宋体" panose="02010600030101010101" pitchFamily="2" charset="-122"/>
              </a:rPr>
              <a:t> 2 x W</a:t>
            </a:r>
            <a:endParaRPr lang="en-US" altLang="zh-CN" sz="2800" b="1" dirty="0">
              <a:solidFill>
                <a:srgbClr val="CC0000"/>
              </a:solidFill>
              <a:ea typeface="宋体" panose="02010600030101010101" pitchFamily="2" charset="-122"/>
            </a:endParaRPr>
          </a:p>
          <a:p>
            <a:pPr eaLnBrk="1" hangingPunct="1">
              <a:buFont typeface="Wingdings" panose="05000000000000000000" pitchFamily="2" charset="2"/>
              <a:buChar char="n"/>
            </a:pPr>
            <a:r>
              <a:rPr lang="en-US" altLang="zh-CN" sz="2800" b="1" dirty="0">
                <a:ea typeface="宋体" panose="02010600030101010101" pitchFamily="2" charset="-122"/>
              </a:rPr>
              <a:t>Enter </a:t>
            </a:r>
            <a:r>
              <a:rPr lang="en-US" altLang="zh-CN" sz="3200" b="1" dirty="0">
                <a:solidFill>
                  <a:schemeClr val="accent2"/>
                </a:solidFill>
                <a:ea typeface="宋体" panose="02010600030101010101" pitchFamily="2" charset="-122"/>
              </a:rPr>
              <a:t>CA</a:t>
            </a:r>
            <a:r>
              <a:rPr lang="en-US" altLang="zh-CN" sz="2800" b="1" dirty="0">
                <a:ea typeface="宋体" panose="02010600030101010101" pitchFamily="2" charset="-122"/>
              </a:rPr>
              <a:t> when </a:t>
            </a:r>
            <a:r>
              <a:rPr lang="en-US" altLang="zh-CN" sz="2800" b="1" dirty="0">
                <a:latin typeface="Comic Sans MS" panose="030F0702030302020204" pitchFamily="66" charset="0"/>
                <a:ea typeface="宋体" panose="02010600030101010101" pitchFamily="2" charset="-122"/>
              </a:rPr>
              <a:t>“</a:t>
            </a:r>
            <a:r>
              <a:rPr lang="en-US" altLang="zh-CN" sz="2800" b="1" dirty="0">
                <a:ea typeface="宋体" panose="02010600030101010101" pitchFamily="2" charset="-122"/>
              </a:rPr>
              <a:t>a timeout occurs</a:t>
            </a:r>
            <a:r>
              <a:rPr lang="en-US" altLang="zh-CN" sz="2800" b="1" dirty="0">
                <a:latin typeface="Comic Sans MS" panose="030F0702030302020204" pitchFamily="66" charset="0"/>
                <a:ea typeface="宋体" panose="02010600030101010101" pitchFamily="2" charset="-122"/>
              </a:rPr>
              <a:t>”</a:t>
            </a:r>
            <a:r>
              <a:rPr lang="en-US" altLang="zh-CN" sz="2800" b="1" dirty="0">
                <a:ea typeface="宋体" panose="02010600030101010101" pitchFamily="2" charset="-122"/>
              </a:rPr>
              <a:t> or </a:t>
            </a:r>
            <a:r>
              <a:rPr lang="en-US" altLang="zh-CN" sz="2800" b="1" dirty="0">
                <a:solidFill>
                  <a:srgbClr val="CC0000"/>
                </a:solidFill>
                <a:ea typeface="宋体" panose="02010600030101010101" pitchFamily="2" charset="-122"/>
              </a:rPr>
              <a:t>W &gt;= ssthresh</a:t>
            </a:r>
            <a:endParaRPr lang="en-US" altLang="zh-CN" sz="2800" b="1" dirty="0">
              <a:solidFill>
                <a:srgbClr val="CC0000"/>
              </a:solidFill>
              <a:ea typeface="宋体" panose="02010600030101010101" pitchFamily="2" charset="-122"/>
            </a:endParaRPr>
          </a:p>
        </p:txBody>
      </p:sp>
      <p:sp>
        <p:nvSpPr>
          <p:cNvPr id="211973" name="Line 5"/>
          <p:cNvSpPr/>
          <p:nvPr/>
        </p:nvSpPr>
        <p:spPr>
          <a:xfrm flipH="1">
            <a:off x="6084888" y="2487613"/>
            <a:ext cx="2133600" cy="457200"/>
          </a:xfrm>
          <a:prstGeom prst="line">
            <a:avLst/>
          </a:prstGeom>
          <a:ln w="25400" cap="flat" cmpd="sng">
            <a:solidFill>
              <a:srgbClr val="46BA12"/>
            </a:solidFill>
            <a:prstDash val="solid"/>
            <a:headEnd type="none" w="med" len="med"/>
            <a:tailEnd type="triangle" w="sm" len="med"/>
          </a:ln>
        </p:spPr>
      </p:sp>
      <p:sp>
        <p:nvSpPr>
          <p:cNvPr id="211974" name="Line 6"/>
          <p:cNvSpPr/>
          <p:nvPr/>
        </p:nvSpPr>
        <p:spPr>
          <a:xfrm>
            <a:off x="6084888" y="2030413"/>
            <a:ext cx="2133600" cy="457200"/>
          </a:xfrm>
          <a:prstGeom prst="line">
            <a:avLst/>
          </a:prstGeom>
          <a:ln w="25400" cap="flat" cmpd="sng">
            <a:solidFill>
              <a:srgbClr val="993366"/>
            </a:solidFill>
            <a:prstDash val="solid"/>
            <a:headEnd type="none" w="med" len="med"/>
            <a:tailEnd type="triangle" w="sm" len="med"/>
          </a:ln>
        </p:spPr>
      </p:sp>
      <p:sp>
        <p:nvSpPr>
          <p:cNvPr id="211975" name="Line 7"/>
          <p:cNvSpPr/>
          <p:nvPr/>
        </p:nvSpPr>
        <p:spPr>
          <a:xfrm flipH="1">
            <a:off x="6056313" y="3582988"/>
            <a:ext cx="2133600" cy="457200"/>
          </a:xfrm>
          <a:prstGeom prst="line">
            <a:avLst/>
          </a:prstGeom>
          <a:ln w="25400" cap="flat" cmpd="sng">
            <a:solidFill>
              <a:srgbClr val="46BA12"/>
            </a:solidFill>
            <a:prstDash val="solid"/>
            <a:headEnd type="none" w="med" len="med"/>
            <a:tailEnd type="triangle" w="sm" len="med"/>
          </a:ln>
        </p:spPr>
      </p:sp>
      <p:sp>
        <p:nvSpPr>
          <p:cNvPr id="211976" name="Line 8"/>
          <p:cNvSpPr/>
          <p:nvPr/>
        </p:nvSpPr>
        <p:spPr>
          <a:xfrm>
            <a:off x="6084888" y="2944813"/>
            <a:ext cx="2133600" cy="457200"/>
          </a:xfrm>
          <a:prstGeom prst="line">
            <a:avLst/>
          </a:prstGeom>
          <a:ln w="25400" cap="flat" cmpd="sng">
            <a:solidFill>
              <a:srgbClr val="993366"/>
            </a:solidFill>
            <a:prstDash val="solid"/>
            <a:headEnd type="none" w="med" len="med"/>
            <a:tailEnd type="triangle" w="sm" len="med"/>
          </a:ln>
        </p:spPr>
      </p:sp>
      <p:sp>
        <p:nvSpPr>
          <p:cNvPr id="211977" name="Line 9"/>
          <p:cNvSpPr/>
          <p:nvPr/>
        </p:nvSpPr>
        <p:spPr>
          <a:xfrm>
            <a:off x="6084888" y="4040188"/>
            <a:ext cx="2133600" cy="457200"/>
          </a:xfrm>
          <a:prstGeom prst="line">
            <a:avLst/>
          </a:prstGeom>
          <a:ln w="25400" cap="flat" cmpd="sng">
            <a:solidFill>
              <a:srgbClr val="993366"/>
            </a:solidFill>
            <a:prstDash val="solid"/>
            <a:headEnd type="none" w="med" len="med"/>
            <a:tailEnd type="triangle" w="sm" len="med"/>
          </a:ln>
        </p:spPr>
      </p:sp>
      <p:sp>
        <p:nvSpPr>
          <p:cNvPr id="211978" name="Line 10"/>
          <p:cNvSpPr/>
          <p:nvPr/>
        </p:nvSpPr>
        <p:spPr>
          <a:xfrm>
            <a:off x="6099175" y="5354638"/>
            <a:ext cx="2133600" cy="457200"/>
          </a:xfrm>
          <a:prstGeom prst="line">
            <a:avLst/>
          </a:prstGeom>
          <a:ln w="25400" cap="flat" cmpd="sng">
            <a:solidFill>
              <a:srgbClr val="993366"/>
            </a:solidFill>
            <a:prstDash val="solid"/>
            <a:headEnd type="none" w="med" len="med"/>
            <a:tailEnd type="triangle" w="sm" len="med"/>
          </a:ln>
        </p:spPr>
      </p:sp>
      <p:sp>
        <p:nvSpPr>
          <p:cNvPr id="211979" name="Line 11"/>
          <p:cNvSpPr/>
          <p:nvPr/>
        </p:nvSpPr>
        <p:spPr>
          <a:xfrm>
            <a:off x="6084888" y="4221163"/>
            <a:ext cx="2133600" cy="457200"/>
          </a:xfrm>
          <a:prstGeom prst="line">
            <a:avLst/>
          </a:prstGeom>
          <a:ln w="25400" cap="flat" cmpd="sng">
            <a:solidFill>
              <a:srgbClr val="993366"/>
            </a:solidFill>
            <a:prstDash val="solid"/>
            <a:headEnd type="none" w="med" len="med"/>
            <a:tailEnd type="triangle" w="sm" len="med"/>
          </a:ln>
        </p:spPr>
      </p:sp>
      <p:sp>
        <p:nvSpPr>
          <p:cNvPr id="211980" name="Line 12"/>
          <p:cNvSpPr/>
          <p:nvPr/>
        </p:nvSpPr>
        <p:spPr>
          <a:xfrm>
            <a:off x="6084888" y="4410075"/>
            <a:ext cx="2133600" cy="457200"/>
          </a:xfrm>
          <a:prstGeom prst="line">
            <a:avLst/>
          </a:prstGeom>
          <a:ln w="25400" cap="flat" cmpd="sng">
            <a:solidFill>
              <a:srgbClr val="993366"/>
            </a:solidFill>
            <a:prstDash val="solid"/>
            <a:headEnd type="none" w="med" len="med"/>
            <a:tailEnd type="triangle" w="sm" len="med"/>
          </a:ln>
        </p:spPr>
      </p:sp>
      <p:sp>
        <p:nvSpPr>
          <p:cNvPr id="211981" name="Line 13"/>
          <p:cNvSpPr/>
          <p:nvPr/>
        </p:nvSpPr>
        <p:spPr>
          <a:xfrm>
            <a:off x="6084888" y="3117850"/>
            <a:ext cx="2133600" cy="457200"/>
          </a:xfrm>
          <a:prstGeom prst="line">
            <a:avLst/>
          </a:prstGeom>
          <a:ln w="25400" cap="flat" cmpd="sng">
            <a:solidFill>
              <a:srgbClr val="993366"/>
            </a:solidFill>
            <a:prstDash val="solid"/>
            <a:headEnd type="none" w="med" len="med"/>
            <a:tailEnd type="triangle" w="sm" len="med"/>
          </a:ln>
        </p:spPr>
      </p:sp>
      <p:sp>
        <p:nvSpPr>
          <p:cNvPr id="211982" name="Line 14"/>
          <p:cNvSpPr/>
          <p:nvPr/>
        </p:nvSpPr>
        <p:spPr>
          <a:xfrm>
            <a:off x="6092825" y="5535613"/>
            <a:ext cx="1447800" cy="304800"/>
          </a:xfrm>
          <a:prstGeom prst="line">
            <a:avLst/>
          </a:prstGeom>
          <a:ln w="25400" cap="flat" cmpd="sng">
            <a:solidFill>
              <a:srgbClr val="993366"/>
            </a:solidFill>
            <a:prstDash val="solid"/>
            <a:headEnd type="none" w="med" len="med"/>
            <a:tailEnd type="none" w="sm" len="med"/>
          </a:ln>
        </p:spPr>
      </p:sp>
      <p:sp>
        <p:nvSpPr>
          <p:cNvPr id="211983" name="Text Box 15"/>
          <p:cNvSpPr txBox="1"/>
          <p:nvPr/>
        </p:nvSpPr>
        <p:spPr>
          <a:xfrm>
            <a:off x="6843713" y="2513013"/>
            <a:ext cx="592137" cy="366712"/>
          </a:xfrm>
          <a:prstGeom prst="rect">
            <a:avLst/>
          </a:prstGeom>
          <a:solidFill>
            <a:schemeClr val="bg1"/>
          </a:solidFill>
          <a:ln w="9525">
            <a:noFill/>
          </a:ln>
        </p:spPr>
        <p:txBody>
          <a:bodyPr wrap="none">
            <a:spAutoFit/>
          </a:bodyPr>
          <a:p>
            <a:pPr algn="ctr">
              <a:spcBef>
                <a:spcPct val="20000"/>
              </a:spcBef>
            </a:pPr>
            <a:r>
              <a:rPr lang="en-US" altLang="zh-CN" sz="1800" b="0" dirty="0">
                <a:solidFill>
                  <a:srgbClr val="46BA12"/>
                </a:solidFill>
                <a:latin typeface="Tahoma" panose="020B0604030504040204" pitchFamily="34" charset="0"/>
                <a:ea typeface="宋体" panose="02010600030101010101" pitchFamily="2" charset="-122"/>
              </a:rPr>
              <a:t>ACK</a:t>
            </a:r>
            <a:endParaRPr lang="en-US" altLang="zh-CN" sz="1800" b="0" dirty="0">
              <a:solidFill>
                <a:srgbClr val="46BA12"/>
              </a:solidFill>
              <a:latin typeface="Tahoma" panose="020B0604030504040204" pitchFamily="34" charset="0"/>
              <a:ea typeface="宋体" panose="02010600030101010101" pitchFamily="2" charset="-122"/>
            </a:endParaRPr>
          </a:p>
        </p:txBody>
      </p:sp>
      <p:sp>
        <p:nvSpPr>
          <p:cNvPr id="211984" name="Line 16"/>
          <p:cNvSpPr/>
          <p:nvPr/>
        </p:nvSpPr>
        <p:spPr>
          <a:xfrm flipH="1">
            <a:off x="6056313" y="3402013"/>
            <a:ext cx="2133600" cy="457200"/>
          </a:xfrm>
          <a:prstGeom prst="line">
            <a:avLst/>
          </a:prstGeom>
          <a:ln w="25400" cap="flat" cmpd="sng">
            <a:solidFill>
              <a:srgbClr val="46BA12"/>
            </a:solidFill>
            <a:prstDash val="solid"/>
            <a:headEnd type="none" w="med" len="med"/>
            <a:tailEnd type="triangle" w="sm" len="med"/>
          </a:ln>
        </p:spPr>
      </p:sp>
      <p:sp>
        <p:nvSpPr>
          <p:cNvPr id="211985" name="Line 17"/>
          <p:cNvSpPr/>
          <p:nvPr/>
        </p:nvSpPr>
        <p:spPr>
          <a:xfrm>
            <a:off x="6084888" y="3859213"/>
            <a:ext cx="2133600" cy="457200"/>
          </a:xfrm>
          <a:prstGeom prst="line">
            <a:avLst/>
          </a:prstGeom>
          <a:ln w="25400" cap="flat" cmpd="sng">
            <a:solidFill>
              <a:srgbClr val="993366"/>
            </a:solidFill>
            <a:prstDash val="solid"/>
            <a:headEnd type="none" w="med" len="med"/>
            <a:tailEnd type="triangle" w="sm" len="med"/>
          </a:ln>
        </p:spPr>
      </p:sp>
      <p:sp>
        <p:nvSpPr>
          <p:cNvPr id="211986" name="Line 18"/>
          <p:cNvSpPr/>
          <p:nvPr/>
        </p:nvSpPr>
        <p:spPr>
          <a:xfrm flipH="1">
            <a:off x="6084888" y="4316413"/>
            <a:ext cx="2133600" cy="457200"/>
          </a:xfrm>
          <a:prstGeom prst="line">
            <a:avLst/>
          </a:prstGeom>
          <a:ln w="25400" cap="flat" cmpd="sng">
            <a:solidFill>
              <a:srgbClr val="46BA12"/>
            </a:solidFill>
            <a:prstDash val="solid"/>
            <a:headEnd type="none" w="med" len="med"/>
            <a:tailEnd type="triangle" w="sm" len="med"/>
          </a:ln>
        </p:spPr>
      </p:sp>
      <p:sp>
        <p:nvSpPr>
          <p:cNvPr id="211987" name="Line 19"/>
          <p:cNvSpPr/>
          <p:nvPr/>
        </p:nvSpPr>
        <p:spPr>
          <a:xfrm flipH="1">
            <a:off x="6084888" y="4505325"/>
            <a:ext cx="2133600" cy="457200"/>
          </a:xfrm>
          <a:prstGeom prst="line">
            <a:avLst/>
          </a:prstGeom>
          <a:ln w="25400" cap="flat" cmpd="sng">
            <a:solidFill>
              <a:srgbClr val="46BA12"/>
            </a:solidFill>
            <a:prstDash val="solid"/>
            <a:headEnd type="none" w="med" len="med"/>
            <a:tailEnd type="triangle" w="sm" len="med"/>
          </a:ln>
        </p:spPr>
      </p:sp>
      <p:sp>
        <p:nvSpPr>
          <p:cNvPr id="211988" name="Line 20"/>
          <p:cNvSpPr/>
          <p:nvPr/>
        </p:nvSpPr>
        <p:spPr>
          <a:xfrm flipH="1">
            <a:off x="6084888" y="4686300"/>
            <a:ext cx="2133600" cy="457200"/>
          </a:xfrm>
          <a:prstGeom prst="line">
            <a:avLst/>
          </a:prstGeom>
          <a:ln w="25400" cap="flat" cmpd="sng">
            <a:solidFill>
              <a:srgbClr val="46BA12"/>
            </a:solidFill>
            <a:prstDash val="solid"/>
            <a:headEnd type="none" w="med" len="med"/>
            <a:tailEnd type="triangle" w="sm" len="med"/>
          </a:ln>
        </p:spPr>
      </p:sp>
      <p:sp>
        <p:nvSpPr>
          <p:cNvPr id="211989" name="Line 21"/>
          <p:cNvSpPr/>
          <p:nvPr/>
        </p:nvSpPr>
        <p:spPr>
          <a:xfrm flipH="1">
            <a:off x="6084888" y="4875213"/>
            <a:ext cx="2133600" cy="457200"/>
          </a:xfrm>
          <a:prstGeom prst="line">
            <a:avLst/>
          </a:prstGeom>
          <a:ln w="25400" cap="flat" cmpd="sng">
            <a:solidFill>
              <a:srgbClr val="46BA12"/>
            </a:solidFill>
            <a:prstDash val="solid"/>
            <a:headEnd type="none" w="med" len="med"/>
            <a:tailEnd type="triangle" w="sm" len="med"/>
          </a:ln>
        </p:spPr>
      </p:sp>
      <p:sp>
        <p:nvSpPr>
          <p:cNvPr id="211990" name="Line 22"/>
          <p:cNvSpPr/>
          <p:nvPr/>
        </p:nvSpPr>
        <p:spPr>
          <a:xfrm>
            <a:off x="6096000" y="4770438"/>
            <a:ext cx="2133600" cy="457200"/>
          </a:xfrm>
          <a:prstGeom prst="line">
            <a:avLst/>
          </a:prstGeom>
          <a:ln w="25400" cap="flat" cmpd="sng">
            <a:solidFill>
              <a:srgbClr val="993366"/>
            </a:solidFill>
            <a:prstDash val="solid"/>
            <a:headEnd type="none" w="med" len="med"/>
            <a:tailEnd type="triangle" w="sm" len="med"/>
          </a:ln>
        </p:spPr>
      </p:sp>
      <p:sp>
        <p:nvSpPr>
          <p:cNvPr id="211991" name="Line 23"/>
          <p:cNvSpPr/>
          <p:nvPr/>
        </p:nvSpPr>
        <p:spPr>
          <a:xfrm>
            <a:off x="6103938" y="4973638"/>
            <a:ext cx="2133600" cy="457200"/>
          </a:xfrm>
          <a:prstGeom prst="line">
            <a:avLst/>
          </a:prstGeom>
          <a:ln w="25400" cap="flat" cmpd="sng">
            <a:solidFill>
              <a:srgbClr val="993366"/>
            </a:solidFill>
            <a:prstDash val="solid"/>
            <a:headEnd type="none" w="med" len="med"/>
            <a:tailEnd type="triangle" w="sm" len="med"/>
          </a:ln>
        </p:spPr>
      </p:sp>
      <p:sp>
        <p:nvSpPr>
          <p:cNvPr id="211992" name="Line 24"/>
          <p:cNvSpPr/>
          <p:nvPr/>
        </p:nvSpPr>
        <p:spPr>
          <a:xfrm>
            <a:off x="6100763" y="5160963"/>
            <a:ext cx="2133600" cy="457200"/>
          </a:xfrm>
          <a:prstGeom prst="line">
            <a:avLst/>
          </a:prstGeom>
          <a:ln w="25400" cap="flat" cmpd="sng">
            <a:solidFill>
              <a:srgbClr val="993366"/>
            </a:solidFill>
            <a:prstDash val="solid"/>
            <a:headEnd type="none" w="med" len="med"/>
            <a:tailEnd type="triangle" w="sm" len="med"/>
          </a:ln>
        </p:spPr>
      </p:sp>
      <p:sp>
        <p:nvSpPr>
          <p:cNvPr id="170012" name="Line 25"/>
          <p:cNvSpPr/>
          <p:nvPr/>
        </p:nvSpPr>
        <p:spPr>
          <a:xfrm flipH="1">
            <a:off x="8218488" y="1573213"/>
            <a:ext cx="0" cy="4295775"/>
          </a:xfrm>
          <a:prstGeom prst="line">
            <a:avLst/>
          </a:prstGeom>
          <a:ln w="38100" cap="flat" cmpd="sng">
            <a:solidFill>
              <a:schemeClr val="tx1"/>
            </a:solidFill>
            <a:prstDash val="solid"/>
            <a:headEnd type="none" w="med" len="med"/>
            <a:tailEnd type="none" w="med" len="med"/>
          </a:ln>
        </p:spPr>
      </p:sp>
      <p:sp>
        <p:nvSpPr>
          <p:cNvPr id="170013" name="Text Box 26"/>
          <p:cNvSpPr txBox="1"/>
          <p:nvPr/>
        </p:nvSpPr>
        <p:spPr>
          <a:xfrm>
            <a:off x="5522913" y="1192213"/>
            <a:ext cx="1089025" cy="457200"/>
          </a:xfrm>
          <a:prstGeom prst="rect">
            <a:avLst/>
          </a:prstGeom>
          <a:noFill/>
          <a:ln w="9525">
            <a:noFill/>
          </a:ln>
        </p:spPr>
        <p:txBody>
          <a:bodyPr wrap="none">
            <a:spAutoFit/>
          </a:bodyPr>
          <a:p>
            <a:pPr algn="ctr">
              <a:spcBef>
                <a:spcPct val="20000"/>
              </a:spcBef>
            </a:pPr>
            <a:r>
              <a:rPr lang="en-US" altLang="zh-CN" sz="2400" b="0" dirty="0">
                <a:latin typeface="Tahoma" panose="020B0604030504040204" pitchFamily="34" charset="0"/>
                <a:ea typeface="宋体" panose="02010600030101010101" pitchFamily="2" charset="-122"/>
              </a:rPr>
              <a:t>sender</a:t>
            </a:r>
            <a:endParaRPr lang="en-US" altLang="zh-CN" sz="2400" b="0" dirty="0">
              <a:latin typeface="Tahoma" panose="020B0604030504040204" pitchFamily="34" charset="0"/>
              <a:ea typeface="宋体" panose="02010600030101010101" pitchFamily="2" charset="-122"/>
            </a:endParaRPr>
          </a:p>
        </p:txBody>
      </p:sp>
      <p:sp>
        <p:nvSpPr>
          <p:cNvPr id="170014" name="Text Box 27"/>
          <p:cNvSpPr txBox="1"/>
          <p:nvPr/>
        </p:nvSpPr>
        <p:spPr>
          <a:xfrm>
            <a:off x="5284788" y="1497013"/>
            <a:ext cx="771525" cy="396875"/>
          </a:xfrm>
          <a:prstGeom prst="rect">
            <a:avLst/>
          </a:prstGeom>
          <a:noFill/>
          <a:ln w="9525">
            <a:noFill/>
          </a:ln>
        </p:spPr>
        <p:txBody>
          <a:bodyPr wrap="none">
            <a:spAutoFit/>
          </a:bodyPr>
          <a:p>
            <a:pPr algn="ctr">
              <a:spcBef>
                <a:spcPct val="20000"/>
              </a:spcBef>
            </a:pPr>
            <a:r>
              <a:rPr lang="en-US" altLang="zh-CN" sz="2000" b="0" dirty="0">
                <a:solidFill>
                  <a:schemeClr val="accent1"/>
                </a:solidFill>
                <a:latin typeface="Tahoma" panose="020B0604030504040204" pitchFamily="34" charset="0"/>
                <a:ea typeface="宋体" panose="02010600030101010101" pitchFamily="2" charset="-122"/>
              </a:rPr>
              <a:t>cwnd</a:t>
            </a:r>
            <a:endParaRPr lang="en-US" altLang="zh-CN" sz="2000" b="0" dirty="0">
              <a:solidFill>
                <a:schemeClr val="accent1"/>
              </a:solidFill>
              <a:latin typeface="Tahoma" panose="020B0604030504040204" pitchFamily="34" charset="0"/>
              <a:ea typeface="宋体" panose="02010600030101010101" pitchFamily="2" charset="-122"/>
            </a:endParaRPr>
          </a:p>
        </p:txBody>
      </p:sp>
      <p:sp>
        <p:nvSpPr>
          <p:cNvPr id="170015" name="Line 28"/>
          <p:cNvSpPr/>
          <p:nvPr/>
        </p:nvSpPr>
        <p:spPr>
          <a:xfrm>
            <a:off x="6084888" y="1573213"/>
            <a:ext cx="0" cy="4246562"/>
          </a:xfrm>
          <a:prstGeom prst="line">
            <a:avLst/>
          </a:prstGeom>
          <a:ln w="38100" cap="flat" cmpd="sng">
            <a:solidFill>
              <a:schemeClr val="tx1"/>
            </a:solidFill>
            <a:prstDash val="solid"/>
            <a:headEnd type="none" w="med" len="med"/>
            <a:tailEnd type="none" w="med" len="med"/>
          </a:ln>
        </p:spPr>
      </p:sp>
      <p:sp>
        <p:nvSpPr>
          <p:cNvPr id="170016" name="Text Box 29"/>
          <p:cNvSpPr txBox="1"/>
          <p:nvPr/>
        </p:nvSpPr>
        <p:spPr>
          <a:xfrm>
            <a:off x="5718175" y="1851025"/>
            <a:ext cx="295275" cy="336550"/>
          </a:xfrm>
          <a:prstGeom prst="rect">
            <a:avLst/>
          </a:prstGeom>
          <a:noFill/>
          <a:ln w="9525">
            <a:noFill/>
          </a:ln>
        </p:spPr>
        <p:txBody>
          <a:bodyPr wrap="none">
            <a:spAutoFit/>
          </a:bodyPr>
          <a:p>
            <a:pPr algn="r">
              <a:spcBef>
                <a:spcPct val="20000"/>
              </a:spcBef>
            </a:pPr>
            <a:r>
              <a:rPr lang="en-US" altLang="zh-CN" sz="1600" b="0" dirty="0">
                <a:solidFill>
                  <a:schemeClr val="accent1"/>
                </a:solidFill>
                <a:latin typeface="Tahoma" panose="020B0604030504040204" pitchFamily="34" charset="0"/>
                <a:ea typeface="宋体" panose="02010600030101010101" pitchFamily="2" charset="-122"/>
              </a:rPr>
              <a:t>1</a:t>
            </a:r>
            <a:endParaRPr lang="en-US" altLang="zh-CN" sz="1600" b="0" dirty="0">
              <a:solidFill>
                <a:schemeClr val="accent1"/>
              </a:solidFill>
              <a:latin typeface="Tahoma" panose="020B0604030504040204" pitchFamily="34" charset="0"/>
              <a:ea typeface="宋体" panose="02010600030101010101" pitchFamily="2" charset="-122"/>
            </a:endParaRPr>
          </a:p>
        </p:txBody>
      </p:sp>
      <p:sp>
        <p:nvSpPr>
          <p:cNvPr id="211998" name="Text Box 30"/>
          <p:cNvSpPr txBox="1"/>
          <p:nvPr/>
        </p:nvSpPr>
        <p:spPr>
          <a:xfrm>
            <a:off x="5726113" y="2760663"/>
            <a:ext cx="295275" cy="336550"/>
          </a:xfrm>
          <a:prstGeom prst="rect">
            <a:avLst/>
          </a:prstGeom>
          <a:noFill/>
          <a:ln w="9525">
            <a:noFill/>
          </a:ln>
        </p:spPr>
        <p:txBody>
          <a:bodyPr wrap="none">
            <a:spAutoFit/>
          </a:bodyPr>
          <a:p>
            <a:pPr algn="r">
              <a:spcBef>
                <a:spcPct val="20000"/>
              </a:spcBef>
            </a:pPr>
            <a:r>
              <a:rPr lang="en-US" altLang="zh-CN" sz="1600" b="0" dirty="0">
                <a:solidFill>
                  <a:schemeClr val="accent1"/>
                </a:solidFill>
                <a:latin typeface="Tahoma" panose="020B0604030504040204" pitchFamily="34" charset="0"/>
                <a:ea typeface="宋体" panose="02010600030101010101" pitchFamily="2" charset="-122"/>
              </a:rPr>
              <a:t>2</a:t>
            </a:r>
            <a:endParaRPr lang="en-US" altLang="zh-CN" sz="1600" b="0" dirty="0">
              <a:solidFill>
                <a:schemeClr val="accent1"/>
              </a:solidFill>
              <a:latin typeface="Tahoma" panose="020B0604030504040204" pitchFamily="34" charset="0"/>
              <a:ea typeface="宋体" panose="02010600030101010101" pitchFamily="2" charset="-122"/>
            </a:endParaRPr>
          </a:p>
        </p:txBody>
      </p:sp>
      <p:sp>
        <p:nvSpPr>
          <p:cNvPr id="211999" name="Text Box 31"/>
          <p:cNvSpPr txBox="1"/>
          <p:nvPr/>
        </p:nvSpPr>
        <p:spPr>
          <a:xfrm>
            <a:off x="5718175" y="3638550"/>
            <a:ext cx="295275" cy="336550"/>
          </a:xfrm>
          <a:prstGeom prst="rect">
            <a:avLst/>
          </a:prstGeom>
          <a:noFill/>
          <a:ln w="9525">
            <a:noFill/>
          </a:ln>
        </p:spPr>
        <p:txBody>
          <a:bodyPr wrap="none">
            <a:spAutoFit/>
          </a:bodyPr>
          <a:p>
            <a:pPr algn="r">
              <a:spcBef>
                <a:spcPct val="20000"/>
              </a:spcBef>
            </a:pPr>
            <a:r>
              <a:rPr lang="en-US" altLang="zh-CN" sz="1600" b="0" dirty="0">
                <a:solidFill>
                  <a:schemeClr val="accent1"/>
                </a:solidFill>
                <a:latin typeface="Tahoma" panose="020B0604030504040204" pitchFamily="34" charset="0"/>
                <a:ea typeface="宋体" panose="02010600030101010101" pitchFamily="2" charset="-122"/>
              </a:rPr>
              <a:t>3</a:t>
            </a:r>
            <a:endParaRPr lang="en-US" altLang="zh-CN" sz="1600" b="0" dirty="0">
              <a:solidFill>
                <a:schemeClr val="accent1"/>
              </a:solidFill>
              <a:latin typeface="Tahoma" panose="020B0604030504040204" pitchFamily="34" charset="0"/>
              <a:ea typeface="宋体" panose="02010600030101010101" pitchFamily="2" charset="-122"/>
            </a:endParaRPr>
          </a:p>
        </p:txBody>
      </p:sp>
      <p:sp>
        <p:nvSpPr>
          <p:cNvPr id="212000" name="Text Box 32"/>
          <p:cNvSpPr txBox="1"/>
          <p:nvPr/>
        </p:nvSpPr>
        <p:spPr>
          <a:xfrm>
            <a:off x="5713413" y="3835400"/>
            <a:ext cx="295275" cy="336550"/>
          </a:xfrm>
          <a:prstGeom prst="rect">
            <a:avLst/>
          </a:prstGeom>
          <a:noFill/>
          <a:ln w="9525">
            <a:noFill/>
          </a:ln>
        </p:spPr>
        <p:txBody>
          <a:bodyPr wrap="none">
            <a:spAutoFit/>
          </a:bodyPr>
          <a:p>
            <a:pPr algn="r">
              <a:spcBef>
                <a:spcPct val="20000"/>
              </a:spcBef>
            </a:pPr>
            <a:r>
              <a:rPr lang="en-US" altLang="zh-CN" sz="1600" b="0" dirty="0">
                <a:solidFill>
                  <a:schemeClr val="accent1"/>
                </a:solidFill>
                <a:latin typeface="Tahoma" panose="020B0604030504040204" pitchFamily="34" charset="0"/>
                <a:ea typeface="宋体" panose="02010600030101010101" pitchFamily="2" charset="-122"/>
              </a:rPr>
              <a:t>4</a:t>
            </a:r>
            <a:endParaRPr lang="en-US" altLang="zh-CN" sz="1600" b="0" dirty="0">
              <a:solidFill>
                <a:schemeClr val="accent1"/>
              </a:solidFill>
              <a:latin typeface="Tahoma" panose="020B0604030504040204" pitchFamily="34" charset="0"/>
              <a:ea typeface="宋体" panose="02010600030101010101" pitchFamily="2" charset="-122"/>
            </a:endParaRPr>
          </a:p>
        </p:txBody>
      </p:sp>
      <p:sp>
        <p:nvSpPr>
          <p:cNvPr id="212001" name="AutoShape 33"/>
          <p:cNvSpPr/>
          <p:nvPr/>
        </p:nvSpPr>
        <p:spPr>
          <a:xfrm>
            <a:off x="5602288" y="2024063"/>
            <a:ext cx="152400" cy="914400"/>
          </a:xfrm>
          <a:prstGeom prst="leftBrace">
            <a:avLst>
              <a:gd name="adj1" fmla="val 50000"/>
              <a:gd name="adj2" fmla="val 51736"/>
            </a:avLst>
          </a:prstGeom>
          <a:noFill/>
          <a:ln w="25400" cap="flat" cmpd="sng">
            <a:solidFill>
              <a:srgbClr val="0000FF"/>
            </a:solidFill>
            <a:prstDash val="solid"/>
            <a:headEnd type="none" w="med" len="med"/>
            <a:tailEnd type="none" w="med" len="med"/>
          </a:ln>
        </p:spPr>
        <p:txBody>
          <a:bodyPr wrap="none" anchor="ctr" anchorCtr="0"/>
          <a:p>
            <a:pPr eaLnBrk="1" hangingPunct="1"/>
            <a:endParaRPr lang="zh-CN" altLang="en-US" dirty="0">
              <a:latin typeface="Arial" panose="020B0604020202020204" pitchFamily="34" charset="0"/>
              <a:ea typeface="宋体" panose="02010600030101010101" pitchFamily="2" charset="-122"/>
            </a:endParaRPr>
          </a:p>
        </p:txBody>
      </p:sp>
      <p:sp>
        <p:nvSpPr>
          <p:cNvPr id="212002" name="Text Box 34"/>
          <p:cNvSpPr txBox="1"/>
          <p:nvPr/>
        </p:nvSpPr>
        <p:spPr>
          <a:xfrm>
            <a:off x="5715000" y="4548188"/>
            <a:ext cx="295275" cy="336550"/>
          </a:xfrm>
          <a:prstGeom prst="rect">
            <a:avLst/>
          </a:prstGeom>
          <a:noFill/>
          <a:ln w="9525">
            <a:noFill/>
          </a:ln>
        </p:spPr>
        <p:txBody>
          <a:bodyPr wrap="none">
            <a:spAutoFit/>
          </a:bodyPr>
          <a:p>
            <a:pPr algn="r">
              <a:spcBef>
                <a:spcPct val="20000"/>
              </a:spcBef>
            </a:pPr>
            <a:r>
              <a:rPr lang="en-US" altLang="zh-CN" sz="1600" b="0" dirty="0">
                <a:solidFill>
                  <a:schemeClr val="accent1"/>
                </a:solidFill>
                <a:latin typeface="Tahoma" panose="020B0604030504040204" pitchFamily="34" charset="0"/>
                <a:ea typeface="宋体" panose="02010600030101010101" pitchFamily="2" charset="-122"/>
              </a:rPr>
              <a:t>5</a:t>
            </a:r>
            <a:endParaRPr lang="en-US" altLang="zh-CN" sz="1600" b="0" dirty="0">
              <a:solidFill>
                <a:schemeClr val="accent1"/>
              </a:solidFill>
              <a:latin typeface="Tahoma" panose="020B0604030504040204" pitchFamily="34" charset="0"/>
              <a:ea typeface="宋体" panose="02010600030101010101" pitchFamily="2" charset="-122"/>
            </a:endParaRPr>
          </a:p>
        </p:txBody>
      </p:sp>
      <p:sp>
        <p:nvSpPr>
          <p:cNvPr id="212003" name="Text Box 35"/>
          <p:cNvSpPr txBox="1"/>
          <p:nvPr/>
        </p:nvSpPr>
        <p:spPr>
          <a:xfrm>
            <a:off x="5716588" y="4724400"/>
            <a:ext cx="295275" cy="336550"/>
          </a:xfrm>
          <a:prstGeom prst="rect">
            <a:avLst/>
          </a:prstGeom>
          <a:noFill/>
          <a:ln w="9525">
            <a:noFill/>
          </a:ln>
        </p:spPr>
        <p:txBody>
          <a:bodyPr wrap="none">
            <a:spAutoFit/>
          </a:bodyPr>
          <a:p>
            <a:pPr algn="r">
              <a:spcBef>
                <a:spcPct val="20000"/>
              </a:spcBef>
            </a:pPr>
            <a:r>
              <a:rPr lang="en-US" altLang="zh-CN" sz="1600" b="0" dirty="0">
                <a:solidFill>
                  <a:schemeClr val="accent1"/>
                </a:solidFill>
                <a:latin typeface="Tahoma" panose="020B0604030504040204" pitchFamily="34" charset="0"/>
                <a:ea typeface="宋体" panose="02010600030101010101" pitchFamily="2" charset="-122"/>
              </a:rPr>
              <a:t>6</a:t>
            </a:r>
            <a:endParaRPr lang="en-US" altLang="zh-CN" sz="1600" b="0" dirty="0">
              <a:solidFill>
                <a:schemeClr val="accent1"/>
              </a:solidFill>
              <a:latin typeface="Tahoma" panose="020B0604030504040204" pitchFamily="34" charset="0"/>
              <a:ea typeface="宋体" panose="02010600030101010101" pitchFamily="2" charset="-122"/>
            </a:endParaRPr>
          </a:p>
        </p:txBody>
      </p:sp>
      <p:sp>
        <p:nvSpPr>
          <p:cNvPr id="212004" name="Text Box 36"/>
          <p:cNvSpPr txBox="1"/>
          <p:nvPr/>
        </p:nvSpPr>
        <p:spPr>
          <a:xfrm>
            <a:off x="5718175" y="4916488"/>
            <a:ext cx="295275" cy="336550"/>
          </a:xfrm>
          <a:prstGeom prst="rect">
            <a:avLst/>
          </a:prstGeom>
          <a:noFill/>
          <a:ln w="9525">
            <a:noFill/>
          </a:ln>
        </p:spPr>
        <p:txBody>
          <a:bodyPr wrap="none">
            <a:spAutoFit/>
          </a:bodyPr>
          <a:p>
            <a:pPr algn="r">
              <a:spcBef>
                <a:spcPct val="20000"/>
              </a:spcBef>
            </a:pPr>
            <a:r>
              <a:rPr lang="en-US" altLang="zh-CN" sz="1600" b="0" dirty="0">
                <a:solidFill>
                  <a:schemeClr val="accent1"/>
                </a:solidFill>
                <a:latin typeface="Tahoma" panose="020B0604030504040204" pitchFamily="34" charset="0"/>
                <a:ea typeface="宋体" panose="02010600030101010101" pitchFamily="2" charset="-122"/>
              </a:rPr>
              <a:t>7</a:t>
            </a:r>
            <a:endParaRPr lang="en-US" altLang="zh-CN" sz="1600" b="0" dirty="0">
              <a:solidFill>
                <a:schemeClr val="accent1"/>
              </a:solidFill>
              <a:latin typeface="Tahoma" panose="020B0604030504040204" pitchFamily="34" charset="0"/>
              <a:ea typeface="宋体" panose="02010600030101010101" pitchFamily="2" charset="-122"/>
            </a:endParaRPr>
          </a:p>
        </p:txBody>
      </p:sp>
      <p:sp>
        <p:nvSpPr>
          <p:cNvPr id="212005" name="Text Box 37"/>
          <p:cNvSpPr txBox="1"/>
          <p:nvPr/>
        </p:nvSpPr>
        <p:spPr>
          <a:xfrm>
            <a:off x="5719763" y="5092700"/>
            <a:ext cx="295275" cy="336550"/>
          </a:xfrm>
          <a:prstGeom prst="rect">
            <a:avLst/>
          </a:prstGeom>
          <a:noFill/>
          <a:ln w="9525">
            <a:noFill/>
          </a:ln>
        </p:spPr>
        <p:txBody>
          <a:bodyPr wrap="none">
            <a:spAutoFit/>
          </a:bodyPr>
          <a:p>
            <a:pPr algn="r">
              <a:spcBef>
                <a:spcPct val="20000"/>
              </a:spcBef>
            </a:pPr>
            <a:r>
              <a:rPr lang="en-US" altLang="zh-CN" sz="1600" b="0" dirty="0">
                <a:solidFill>
                  <a:schemeClr val="accent1"/>
                </a:solidFill>
                <a:latin typeface="Tahoma" panose="020B0604030504040204" pitchFamily="34" charset="0"/>
                <a:ea typeface="宋体" panose="02010600030101010101" pitchFamily="2" charset="-122"/>
              </a:rPr>
              <a:t>8</a:t>
            </a:r>
            <a:endParaRPr lang="en-US" altLang="zh-CN" sz="1600" b="0" dirty="0">
              <a:solidFill>
                <a:schemeClr val="accent1"/>
              </a:solidFill>
              <a:latin typeface="Tahoma" panose="020B0604030504040204" pitchFamily="34" charset="0"/>
              <a:ea typeface="宋体" panose="02010600030101010101" pitchFamily="2" charset="-122"/>
            </a:endParaRPr>
          </a:p>
        </p:txBody>
      </p:sp>
      <p:sp>
        <p:nvSpPr>
          <p:cNvPr id="170025" name="Text Box 38"/>
          <p:cNvSpPr txBox="1"/>
          <p:nvPr/>
        </p:nvSpPr>
        <p:spPr>
          <a:xfrm>
            <a:off x="7613650" y="1116013"/>
            <a:ext cx="1247775" cy="457200"/>
          </a:xfrm>
          <a:prstGeom prst="rect">
            <a:avLst/>
          </a:prstGeom>
          <a:noFill/>
          <a:ln w="9525">
            <a:noFill/>
          </a:ln>
        </p:spPr>
        <p:txBody>
          <a:bodyPr wrap="none">
            <a:spAutoFit/>
          </a:bodyPr>
          <a:p>
            <a:pPr algn="ctr">
              <a:spcBef>
                <a:spcPct val="20000"/>
              </a:spcBef>
            </a:pPr>
            <a:r>
              <a:rPr lang="en-US" altLang="zh-CN" sz="2400" b="0" dirty="0">
                <a:latin typeface="Tahoma" panose="020B0604030504040204" pitchFamily="34" charset="0"/>
                <a:ea typeface="宋体" panose="02010600030101010101" pitchFamily="2" charset="-122"/>
              </a:rPr>
              <a:t>receiver</a:t>
            </a:r>
            <a:endParaRPr lang="en-US" altLang="zh-CN" sz="2400" b="0" dirty="0">
              <a:latin typeface="Tahoma" panose="020B0604030504040204" pitchFamily="34" charset="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11974"/>
                                        </p:tgtEl>
                                        <p:attrNameLst>
                                          <p:attrName>style.visibility</p:attrName>
                                        </p:attrNameLst>
                                      </p:cBhvr>
                                      <p:to>
                                        <p:strVal val="visible"/>
                                      </p:to>
                                    </p:set>
                                    <p:animEffect transition="in" filter="wipe(left)">
                                      <p:cBhvr>
                                        <p:cTn id="7" dur="500"/>
                                        <p:tgtEl>
                                          <p:spTgt spid="211974"/>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211970"/>
                                        </p:tgtEl>
                                        <p:attrNameLst>
                                          <p:attrName>style.visibility</p:attrName>
                                        </p:attrNameLst>
                                      </p:cBhvr>
                                      <p:to>
                                        <p:strVal val="visible"/>
                                      </p:to>
                                    </p:set>
                                    <p:animEffect transition="in" filter="wipe(up)">
                                      <p:cBhvr>
                                        <p:cTn id="11" dur="500"/>
                                        <p:tgtEl>
                                          <p:spTgt spid="211970"/>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2" fill="hold" nodeType="clickEffect">
                                  <p:stCondLst>
                                    <p:cond delay="0"/>
                                  </p:stCondLst>
                                  <p:childTnLst>
                                    <p:set>
                                      <p:cBhvr>
                                        <p:cTn id="15" dur="1" fill="hold">
                                          <p:stCondLst>
                                            <p:cond delay="0"/>
                                          </p:stCondLst>
                                        </p:cTn>
                                        <p:tgtEl>
                                          <p:spTgt spid="211973"/>
                                        </p:tgtEl>
                                        <p:attrNameLst>
                                          <p:attrName>style.visibility</p:attrName>
                                        </p:attrNameLst>
                                      </p:cBhvr>
                                      <p:to>
                                        <p:strVal val="visible"/>
                                      </p:to>
                                    </p:set>
                                    <p:animEffect transition="in" filter="wipe(right)">
                                      <p:cBhvr>
                                        <p:cTn id="16" dur="500"/>
                                        <p:tgtEl>
                                          <p:spTgt spid="211973"/>
                                        </p:tgtEl>
                                      </p:cBhvr>
                                    </p:animEffect>
                                  </p:childTnLst>
                                </p:cTn>
                              </p:par>
                            </p:childTnLst>
                          </p:cTn>
                        </p:par>
                        <p:par>
                          <p:cTn id="17" fill="hold">
                            <p:stCondLst>
                              <p:cond delay="500"/>
                            </p:stCondLst>
                            <p:childTnLst>
                              <p:par>
                                <p:cTn id="18" presetID="22" presetClass="entr" presetSubtype="1" fill="hold" grpId="0" nodeType="afterEffect">
                                  <p:stCondLst>
                                    <p:cond delay="0"/>
                                  </p:stCondLst>
                                  <p:childTnLst>
                                    <p:set>
                                      <p:cBhvr>
                                        <p:cTn id="19" dur="1" fill="hold">
                                          <p:stCondLst>
                                            <p:cond delay="0"/>
                                          </p:stCondLst>
                                        </p:cTn>
                                        <p:tgtEl>
                                          <p:spTgt spid="211983"/>
                                        </p:tgtEl>
                                        <p:attrNameLst>
                                          <p:attrName>style.visibility</p:attrName>
                                        </p:attrNameLst>
                                      </p:cBhvr>
                                      <p:to>
                                        <p:strVal val="visible"/>
                                      </p:to>
                                    </p:set>
                                    <p:animEffect transition="in" filter="wipe(up)">
                                      <p:cBhvr>
                                        <p:cTn id="20" dur="500"/>
                                        <p:tgtEl>
                                          <p:spTgt spid="211983"/>
                                        </p:tgtEl>
                                      </p:cBhvr>
                                    </p:animEffect>
                                  </p:childTnLst>
                                </p:cTn>
                              </p:par>
                            </p:childTnLst>
                          </p:cTn>
                        </p:par>
                        <p:par>
                          <p:cTn id="21" fill="hold">
                            <p:stCondLst>
                              <p:cond delay="1000"/>
                            </p:stCondLst>
                            <p:childTnLst>
                              <p:par>
                                <p:cTn id="22" presetID="2" presetClass="entr" presetSubtype="8" fill="hold" grpId="0" nodeType="afterEffect">
                                  <p:stCondLst>
                                    <p:cond delay="0"/>
                                  </p:stCondLst>
                                  <p:childTnLst>
                                    <p:set>
                                      <p:cBhvr>
                                        <p:cTn id="23" dur="1" fill="hold">
                                          <p:stCondLst>
                                            <p:cond delay="0"/>
                                          </p:stCondLst>
                                        </p:cTn>
                                        <p:tgtEl>
                                          <p:spTgt spid="211998"/>
                                        </p:tgtEl>
                                        <p:attrNameLst>
                                          <p:attrName>style.visibility</p:attrName>
                                        </p:attrNameLst>
                                      </p:cBhvr>
                                      <p:to>
                                        <p:strVal val="visible"/>
                                      </p:to>
                                    </p:set>
                                    <p:anim calcmode="lin" valueType="num">
                                      <p:cBhvr additive="base">
                                        <p:cTn id="24" dur="500" fill="hold"/>
                                        <p:tgtEl>
                                          <p:spTgt spid="211998"/>
                                        </p:tgtEl>
                                        <p:attrNameLst>
                                          <p:attrName>ppt_x</p:attrName>
                                        </p:attrNameLst>
                                      </p:cBhvr>
                                      <p:tavLst>
                                        <p:tav tm="0">
                                          <p:val>
                                            <p:strVal val="0-#ppt_w/2"/>
                                          </p:val>
                                        </p:tav>
                                        <p:tav tm="100000">
                                          <p:val>
                                            <p:strVal val="#ppt_x"/>
                                          </p:val>
                                        </p:tav>
                                      </p:tavLst>
                                    </p:anim>
                                    <p:anim calcmode="lin" valueType="num">
                                      <p:cBhvr additive="base">
                                        <p:cTn id="25" dur="500" fill="hold"/>
                                        <p:tgtEl>
                                          <p:spTgt spid="211998"/>
                                        </p:tgtEl>
                                        <p:attrNameLst>
                                          <p:attrName>ppt_y</p:attrName>
                                        </p:attrNameLst>
                                      </p:cBhvr>
                                      <p:tavLst>
                                        <p:tav tm="0">
                                          <p:val>
                                            <p:strVal val="#ppt_y"/>
                                          </p:val>
                                        </p:tav>
                                        <p:tav tm="100000">
                                          <p:val>
                                            <p:strVal val="#ppt_y"/>
                                          </p:val>
                                        </p:tav>
                                      </p:tavLst>
                                    </p:anim>
                                  </p:childTnLst>
                                </p:cTn>
                              </p:par>
                            </p:childTnLst>
                          </p:cTn>
                        </p:par>
                        <p:par>
                          <p:cTn id="26" fill="hold">
                            <p:stCondLst>
                              <p:cond delay="1500"/>
                            </p:stCondLst>
                            <p:childTnLst>
                              <p:par>
                                <p:cTn id="27" presetID="2" presetClass="entr" presetSubtype="8" fill="hold" grpId="0" nodeType="afterEffect">
                                  <p:stCondLst>
                                    <p:cond delay="0"/>
                                  </p:stCondLst>
                                  <p:childTnLst>
                                    <p:set>
                                      <p:cBhvr>
                                        <p:cTn id="28" dur="1" fill="hold">
                                          <p:stCondLst>
                                            <p:cond delay="0"/>
                                          </p:stCondLst>
                                        </p:cTn>
                                        <p:tgtEl>
                                          <p:spTgt spid="212001"/>
                                        </p:tgtEl>
                                        <p:attrNameLst>
                                          <p:attrName>style.visibility</p:attrName>
                                        </p:attrNameLst>
                                      </p:cBhvr>
                                      <p:to>
                                        <p:strVal val="visible"/>
                                      </p:to>
                                    </p:set>
                                    <p:anim calcmode="lin" valueType="num">
                                      <p:cBhvr additive="base">
                                        <p:cTn id="29" dur="500" fill="hold"/>
                                        <p:tgtEl>
                                          <p:spTgt spid="212001"/>
                                        </p:tgtEl>
                                        <p:attrNameLst>
                                          <p:attrName>ppt_x</p:attrName>
                                        </p:attrNameLst>
                                      </p:cBhvr>
                                      <p:tavLst>
                                        <p:tav tm="0">
                                          <p:val>
                                            <p:strVal val="0-#ppt_w/2"/>
                                          </p:val>
                                        </p:tav>
                                        <p:tav tm="100000">
                                          <p:val>
                                            <p:strVal val="#ppt_x"/>
                                          </p:val>
                                        </p:tav>
                                      </p:tavLst>
                                    </p:anim>
                                    <p:anim calcmode="lin" valueType="num">
                                      <p:cBhvr additive="base">
                                        <p:cTn id="30" dur="500" fill="hold"/>
                                        <p:tgtEl>
                                          <p:spTgt spid="212001"/>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211976"/>
                                        </p:tgtEl>
                                        <p:attrNameLst>
                                          <p:attrName>style.visibility</p:attrName>
                                        </p:attrNameLst>
                                      </p:cBhvr>
                                      <p:to>
                                        <p:strVal val="visible"/>
                                      </p:to>
                                    </p:set>
                                    <p:animEffect transition="in" filter="wipe(left)">
                                      <p:cBhvr>
                                        <p:cTn id="35" dur="500"/>
                                        <p:tgtEl>
                                          <p:spTgt spid="211976"/>
                                        </p:tgtEl>
                                      </p:cBhvr>
                                    </p:animEffect>
                                  </p:childTnLst>
                                </p:cTn>
                              </p:par>
                            </p:childTnLst>
                          </p:cTn>
                        </p:par>
                        <p:par>
                          <p:cTn id="36" fill="hold">
                            <p:stCondLst>
                              <p:cond delay="500"/>
                            </p:stCondLst>
                            <p:childTnLst>
                              <p:par>
                                <p:cTn id="37" presetID="22" presetClass="entr" presetSubtype="8" fill="hold" nodeType="afterEffect">
                                  <p:stCondLst>
                                    <p:cond delay="0"/>
                                  </p:stCondLst>
                                  <p:childTnLst>
                                    <p:set>
                                      <p:cBhvr>
                                        <p:cTn id="38" dur="1" fill="hold">
                                          <p:stCondLst>
                                            <p:cond delay="0"/>
                                          </p:stCondLst>
                                        </p:cTn>
                                        <p:tgtEl>
                                          <p:spTgt spid="211981"/>
                                        </p:tgtEl>
                                        <p:attrNameLst>
                                          <p:attrName>style.visibility</p:attrName>
                                        </p:attrNameLst>
                                      </p:cBhvr>
                                      <p:to>
                                        <p:strVal val="visible"/>
                                      </p:to>
                                    </p:set>
                                    <p:animEffect transition="in" filter="wipe(left)">
                                      <p:cBhvr>
                                        <p:cTn id="39" dur="500"/>
                                        <p:tgtEl>
                                          <p:spTgt spid="211981"/>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2" fill="hold" nodeType="clickEffect">
                                  <p:stCondLst>
                                    <p:cond delay="0"/>
                                  </p:stCondLst>
                                  <p:childTnLst>
                                    <p:set>
                                      <p:cBhvr>
                                        <p:cTn id="43" dur="1" fill="hold">
                                          <p:stCondLst>
                                            <p:cond delay="0"/>
                                          </p:stCondLst>
                                        </p:cTn>
                                        <p:tgtEl>
                                          <p:spTgt spid="211984"/>
                                        </p:tgtEl>
                                        <p:attrNameLst>
                                          <p:attrName>style.visibility</p:attrName>
                                        </p:attrNameLst>
                                      </p:cBhvr>
                                      <p:to>
                                        <p:strVal val="visible"/>
                                      </p:to>
                                    </p:set>
                                    <p:animEffect transition="in" filter="wipe(right)">
                                      <p:cBhvr>
                                        <p:cTn id="44" dur="500"/>
                                        <p:tgtEl>
                                          <p:spTgt spid="211984"/>
                                        </p:tgtEl>
                                      </p:cBhvr>
                                    </p:animEffect>
                                  </p:childTnLst>
                                </p:cTn>
                              </p:par>
                            </p:childTnLst>
                          </p:cTn>
                        </p:par>
                        <p:par>
                          <p:cTn id="45" fill="hold">
                            <p:stCondLst>
                              <p:cond delay="500"/>
                            </p:stCondLst>
                            <p:childTnLst>
                              <p:par>
                                <p:cTn id="46" presetID="2" presetClass="entr" presetSubtype="8" fill="hold" grpId="0" nodeType="afterEffect">
                                  <p:stCondLst>
                                    <p:cond delay="0"/>
                                  </p:stCondLst>
                                  <p:childTnLst>
                                    <p:set>
                                      <p:cBhvr>
                                        <p:cTn id="47" dur="1" fill="hold">
                                          <p:stCondLst>
                                            <p:cond delay="0"/>
                                          </p:stCondLst>
                                        </p:cTn>
                                        <p:tgtEl>
                                          <p:spTgt spid="211999"/>
                                        </p:tgtEl>
                                        <p:attrNameLst>
                                          <p:attrName>style.visibility</p:attrName>
                                        </p:attrNameLst>
                                      </p:cBhvr>
                                      <p:to>
                                        <p:strVal val="visible"/>
                                      </p:to>
                                    </p:set>
                                    <p:anim calcmode="lin" valueType="num">
                                      <p:cBhvr additive="base">
                                        <p:cTn id="48" dur="500" fill="hold"/>
                                        <p:tgtEl>
                                          <p:spTgt spid="211999"/>
                                        </p:tgtEl>
                                        <p:attrNameLst>
                                          <p:attrName>ppt_x</p:attrName>
                                        </p:attrNameLst>
                                      </p:cBhvr>
                                      <p:tavLst>
                                        <p:tav tm="0">
                                          <p:val>
                                            <p:strVal val="0-#ppt_w/2"/>
                                          </p:val>
                                        </p:tav>
                                        <p:tav tm="100000">
                                          <p:val>
                                            <p:strVal val="#ppt_x"/>
                                          </p:val>
                                        </p:tav>
                                      </p:tavLst>
                                    </p:anim>
                                    <p:anim calcmode="lin" valueType="num">
                                      <p:cBhvr additive="base">
                                        <p:cTn id="49" dur="500" fill="hold"/>
                                        <p:tgtEl>
                                          <p:spTgt spid="211999"/>
                                        </p:tgtEl>
                                        <p:attrNameLst>
                                          <p:attrName>ppt_y</p:attrName>
                                        </p:attrNameLst>
                                      </p:cBhvr>
                                      <p:tavLst>
                                        <p:tav tm="0">
                                          <p:val>
                                            <p:strVal val="#ppt_y"/>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22" presetClass="entr" presetSubtype="8" fill="hold" nodeType="clickEffect">
                                  <p:stCondLst>
                                    <p:cond delay="0"/>
                                  </p:stCondLst>
                                  <p:childTnLst>
                                    <p:set>
                                      <p:cBhvr>
                                        <p:cTn id="53" dur="1" fill="hold">
                                          <p:stCondLst>
                                            <p:cond delay="0"/>
                                          </p:stCondLst>
                                        </p:cTn>
                                        <p:tgtEl>
                                          <p:spTgt spid="211985"/>
                                        </p:tgtEl>
                                        <p:attrNameLst>
                                          <p:attrName>style.visibility</p:attrName>
                                        </p:attrNameLst>
                                      </p:cBhvr>
                                      <p:to>
                                        <p:strVal val="visible"/>
                                      </p:to>
                                    </p:set>
                                    <p:animEffect transition="in" filter="wipe(left)">
                                      <p:cBhvr>
                                        <p:cTn id="54" dur="500"/>
                                        <p:tgtEl>
                                          <p:spTgt spid="211985"/>
                                        </p:tgtEl>
                                      </p:cBhvr>
                                    </p:animEffect>
                                  </p:childTnLst>
                                </p:cTn>
                              </p:par>
                            </p:childTnLst>
                          </p:cTn>
                        </p:par>
                        <p:par>
                          <p:cTn id="55" fill="hold">
                            <p:stCondLst>
                              <p:cond delay="500"/>
                            </p:stCondLst>
                            <p:childTnLst>
                              <p:par>
                                <p:cTn id="56" presetID="22" presetClass="entr" presetSubtype="8" fill="hold" nodeType="afterEffect">
                                  <p:stCondLst>
                                    <p:cond delay="0"/>
                                  </p:stCondLst>
                                  <p:childTnLst>
                                    <p:set>
                                      <p:cBhvr>
                                        <p:cTn id="57" dur="1" fill="hold">
                                          <p:stCondLst>
                                            <p:cond delay="0"/>
                                          </p:stCondLst>
                                        </p:cTn>
                                        <p:tgtEl>
                                          <p:spTgt spid="211977"/>
                                        </p:tgtEl>
                                        <p:attrNameLst>
                                          <p:attrName>style.visibility</p:attrName>
                                        </p:attrNameLst>
                                      </p:cBhvr>
                                      <p:to>
                                        <p:strVal val="visible"/>
                                      </p:to>
                                    </p:set>
                                    <p:animEffect transition="in" filter="wipe(left)">
                                      <p:cBhvr>
                                        <p:cTn id="58" dur="500"/>
                                        <p:tgtEl>
                                          <p:spTgt spid="211977"/>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2" fill="hold" nodeType="clickEffect">
                                  <p:stCondLst>
                                    <p:cond delay="0"/>
                                  </p:stCondLst>
                                  <p:childTnLst>
                                    <p:set>
                                      <p:cBhvr>
                                        <p:cTn id="62" dur="1" fill="hold">
                                          <p:stCondLst>
                                            <p:cond delay="0"/>
                                          </p:stCondLst>
                                        </p:cTn>
                                        <p:tgtEl>
                                          <p:spTgt spid="211975"/>
                                        </p:tgtEl>
                                        <p:attrNameLst>
                                          <p:attrName>style.visibility</p:attrName>
                                        </p:attrNameLst>
                                      </p:cBhvr>
                                      <p:to>
                                        <p:strVal val="visible"/>
                                      </p:to>
                                    </p:set>
                                    <p:animEffect transition="in" filter="wipe(right)">
                                      <p:cBhvr>
                                        <p:cTn id="63" dur="500"/>
                                        <p:tgtEl>
                                          <p:spTgt spid="211975"/>
                                        </p:tgtEl>
                                      </p:cBhvr>
                                    </p:animEffect>
                                  </p:childTnLst>
                                </p:cTn>
                              </p:par>
                            </p:childTnLst>
                          </p:cTn>
                        </p:par>
                        <p:par>
                          <p:cTn id="64" fill="hold">
                            <p:stCondLst>
                              <p:cond delay="500"/>
                            </p:stCondLst>
                            <p:childTnLst>
                              <p:par>
                                <p:cTn id="65" presetID="2" presetClass="entr" presetSubtype="8" fill="hold" grpId="0" nodeType="afterEffect">
                                  <p:stCondLst>
                                    <p:cond delay="0"/>
                                  </p:stCondLst>
                                  <p:childTnLst>
                                    <p:set>
                                      <p:cBhvr>
                                        <p:cTn id="66" dur="1" fill="hold">
                                          <p:stCondLst>
                                            <p:cond delay="0"/>
                                          </p:stCondLst>
                                        </p:cTn>
                                        <p:tgtEl>
                                          <p:spTgt spid="212000"/>
                                        </p:tgtEl>
                                        <p:attrNameLst>
                                          <p:attrName>style.visibility</p:attrName>
                                        </p:attrNameLst>
                                      </p:cBhvr>
                                      <p:to>
                                        <p:strVal val="visible"/>
                                      </p:to>
                                    </p:set>
                                    <p:anim calcmode="lin" valueType="num">
                                      <p:cBhvr additive="base">
                                        <p:cTn id="67" dur="500" fill="hold"/>
                                        <p:tgtEl>
                                          <p:spTgt spid="212000"/>
                                        </p:tgtEl>
                                        <p:attrNameLst>
                                          <p:attrName>ppt_x</p:attrName>
                                        </p:attrNameLst>
                                      </p:cBhvr>
                                      <p:tavLst>
                                        <p:tav tm="0">
                                          <p:val>
                                            <p:strVal val="0-#ppt_w/2"/>
                                          </p:val>
                                        </p:tav>
                                        <p:tav tm="100000">
                                          <p:val>
                                            <p:strVal val="#ppt_x"/>
                                          </p:val>
                                        </p:tav>
                                      </p:tavLst>
                                    </p:anim>
                                    <p:anim calcmode="lin" valueType="num">
                                      <p:cBhvr additive="base">
                                        <p:cTn id="68" dur="500" fill="hold"/>
                                        <p:tgtEl>
                                          <p:spTgt spid="212000"/>
                                        </p:tgtEl>
                                        <p:attrNameLst>
                                          <p:attrName>ppt_y</p:attrName>
                                        </p:attrNameLst>
                                      </p:cBhvr>
                                      <p:tavLst>
                                        <p:tav tm="0">
                                          <p:val>
                                            <p:strVal val="#ppt_y"/>
                                          </p:val>
                                        </p:tav>
                                        <p:tav tm="100000">
                                          <p:val>
                                            <p:strVal val="#ppt_y"/>
                                          </p:val>
                                        </p:tav>
                                      </p:tavLst>
                                    </p:anim>
                                  </p:childTnLst>
                                </p:cTn>
                              </p:par>
                            </p:childTnLst>
                          </p:cTn>
                        </p:par>
                        <p:par>
                          <p:cTn id="69" fill="hold">
                            <p:stCondLst>
                              <p:cond delay="1000"/>
                            </p:stCondLst>
                            <p:childTnLst>
                              <p:par>
                                <p:cTn id="70" presetID="22" presetClass="entr" presetSubtype="8" fill="hold" nodeType="afterEffect">
                                  <p:stCondLst>
                                    <p:cond delay="0"/>
                                  </p:stCondLst>
                                  <p:childTnLst>
                                    <p:set>
                                      <p:cBhvr>
                                        <p:cTn id="71" dur="1" fill="hold">
                                          <p:stCondLst>
                                            <p:cond delay="0"/>
                                          </p:stCondLst>
                                        </p:cTn>
                                        <p:tgtEl>
                                          <p:spTgt spid="211979"/>
                                        </p:tgtEl>
                                        <p:attrNameLst>
                                          <p:attrName>style.visibility</p:attrName>
                                        </p:attrNameLst>
                                      </p:cBhvr>
                                      <p:to>
                                        <p:strVal val="visible"/>
                                      </p:to>
                                    </p:set>
                                    <p:animEffect transition="in" filter="wipe(left)">
                                      <p:cBhvr>
                                        <p:cTn id="72" dur="500"/>
                                        <p:tgtEl>
                                          <p:spTgt spid="211979"/>
                                        </p:tgtEl>
                                      </p:cBhvr>
                                    </p:animEffect>
                                  </p:childTnLst>
                                </p:cTn>
                              </p:par>
                            </p:childTnLst>
                          </p:cTn>
                        </p:par>
                        <p:par>
                          <p:cTn id="73" fill="hold">
                            <p:stCondLst>
                              <p:cond delay="1500"/>
                            </p:stCondLst>
                            <p:childTnLst>
                              <p:par>
                                <p:cTn id="74" presetID="22" presetClass="entr" presetSubtype="8" fill="hold" nodeType="afterEffect">
                                  <p:stCondLst>
                                    <p:cond delay="0"/>
                                  </p:stCondLst>
                                  <p:childTnLst>
                                    <p:set>
                                      <p:cBhvr>
                                        <p:cTn id="75" dur="1" fill="hold">
                                          <p:stCondLst>
                                            <p:cond delay="0"/>
                                          </p:stCondLst>
                                        </p:cTn>
                                        <p:tgtEl>
                                          <p:spTgt spid="211980"/>
                                        </p:tgtEl>
                                        <p:attrNameLst>
                                          <p:attrName>style.visibility</p:attrName>
                                        </p:attrNameLst>
                                      </p:cBhvr>
                                      <p:to>
                                        <p:strVal val="visible"/>
                                      </p:to>
                                    </p:set>
                                    <p:animEffect transition="in" filter="wipe(left)">
                                      <p:cBhvr>
                                        <p:cTn id="76" dur="500"/>
                                        <p:tgtEl>
                                          <p:spTgt spid="211980"/>
                                        </p:tgtEl>
                                      </p:cBhvr>
                                    </p:animEffect>
                                  </p:childTnLst>
                                </p:cTn>
                              </p:par>
                            </p:childTnLst>
                          </p:cTn>
                        </p:par>
                      </p:childTnLst>
                    </p:cTn>
                  </p:par>
                  <p:par>
                    <p:cTn id="77" fill="hold">
                      <p:stCondLst>
                        <p:cond delay="indefinite"/>
                      </p:stCondLst>
                      <p:childTnLst>
                        <p:par>
                          <p:cTn id="78" fill="hold">
                            <p:stCondLst>
                              <p:cond delay="0"/>
                            </p:stCondLst>
                            <p:childTnLst>
                              <p:par>
                                <p:cTn id="79" presetID="22" presetClass="entr" presetSubtype="2" fill="hold" nodeType="clickEffect">
                                  <p:stCondLst>
                                    <p:cond delay="0"/>
                                  </p:stCondLst>
                                  <p:childTnLst>
                                    <p:set>
                                      <p:cBhvr>
                                        <p:cTn id="80" dur="1" fill="hold">
                                          <p:stCondLst>
                                            <p:cond delay="0"/>
                                          </p:stCondLst>
                                        </p:cTn>
                                        <p:tgtEl>
                                          <p:spTgt spid="211986"/>
                                        </p:tgtEl>
                                        <p:attrNameLst>
                                          <p:attrName>style.visibility</p:attrName>
                                        </p:attrNameLst>
                                      </p:cBhvr>
                                      <p:to>
                                        <p:strVal val="visible"/>
                                      </p:to>
                                    </p:set>
                                    <p:animEffect transition="in" filter="wipe(right)">
                                      <p:cBhvr>
                                        <p:cTn id="81" dur="500"/>
                                        <p:tgtEl>
                                          <p:spTgt spid="211986"/>
                                        </p:tgtEl>
                                      </p:cBhvr>
                                    </p:animEffect>
                                  </p:childTnLst>
                                </p:cTn>
                              </p:par>
                            </p:childTnLst>
                          </p:cTn>
                        </p:par>
                        <p:par>
                          <p:cTn id="82" fill="hold">
                            <p:stCondLst>
                              <p:cond delay="500"/>
                            </p:stCondLst>
                            <p:childTnLst>
                              <p:par>
                                <p:cTn id="83" presetID="2" presetClass="entr" presetSubtype="8" fill="hold" grpId="0" nodeType="afterEffect">
                                  <p:stCondLst>
                                    <p:cond delay="0"/>
                                  </p:stCondLst>
                                  <p:childTnLst>
                                    <p:set>
                                      <p:cBhvr>
                                        <p:cTn id="84" dur="1" fill="hold">
                                          <p:stCondLst>
                                            <p:cond delay="0"/>
                                          </p:stCondLst>
                                        </p:cTn>
                                        <p:tgtEl>
                                          <p:spTgt spid="212002"/>
                                        </p:tgtEl>
                                        <p:attrNameLst>
                                          <p:attrName>style.visibility</p:attrName>
                                        </p:attrNameLst>
                                      </p:cBhvr>
                                      <p:to>
                                        <p:strVal val="visible"/>
                                      </p:to>
                                    </p:set>
                                    <p:anim calcmode="lin" valueType="num">
                                      <p:cBhvr additive="base">
                                        <p:cTn id="85" dur="500" fill="hold"/>
                                        <p:tgtEl>
                                          <p:spTgt spid="212002"/>
                                        </p:tgtEl>
                                        <p:attrNameLst>
                                          <p:attrName>ppt_x</p:attrName>
                                        </p:attrNameLst>
                                      </p:cBhvr>
                                      <p:tavLst>
                                        <p:tav tm="0">
                                          <p:val>
                                            <p:strVal val="0-#ppt_w/2"/>
                                          </p:val>
                                        </p:tav>
                                        <p:tav tm="100000">
                                          <p:val>
                                            <p:strVal val="#ppt_x"/>
                                          </p:val>
                                        </p:tav>
                                      </p:tavLst>
                                    </p:anim>
                                    <p:anim calcmode="lin" valueType="num">
                                      <p:cBhvr additive="base">
                                        <p:cTn id="86" dur="500" fill="hold"/>
                                        <p:tgtEl>
                                          <p:spTgt spid="212002"/>
                                        </p:tgtEl>
                                        <p:attrNameLst>
                                          <p:attrName>ppt_y</p:attrName>
                                        </p:attrNameLst>
                                      </p:cBhvr>
                                      <p:tavLst>
                                        <p:tav tm="0">
                                          <p:val>
                                            <p:strVal val="#ppt_y"/>
                                          </p:val>
                                        </p:tav>
                                        <p:tav tm="100000">
                                          <p:val>
                                            <p:strVal val="#ppt_y"/>
                                          </p:val>
                                        </p:tav>
                                      </p:tavLst>
                                    </p:anim>
                                  </p:childTnLst>
                                </p:cTn>
                              </p:par>
                            </p:childTnLst>
                          </p:cTn>
                        </p:par>
                        <p:par>
                          <p:cTn id="87" fill="hold">
                            <p:stCondLst>
                              <p:cond delay="1000"/>
                            </p:stCondLst>
                            <p:childTnLst>
                              <p:par>
                                <p:cTn id="88" presetID="22" presetClass="entr" presetSubtype="2" fill="hold" nodeType="afterEffect">
                                  <p:stCondLst>
                                    <p:cond delay="0"/>
                                  </p:stCondLst>
                                  <p:childTnLst>
                                    <p:set>
                                      <p:cBhvr>
                                        <p:cTn id="89" dur="1" fill="hold">
                                          <p:stCondLst>
                                            <p:cond delay="0"/>
                                          </p:stCondLst>
                                        </p:cTn>
                                        <p:tgtEl>
                                          <p:spTgt spid="211987"/>
                                        </p:tgtEl>
                                        <p:attrNameLst>
                                          <p:attrName>style.visibility</p:attrName>
                                        </p:attrNameLst>
                                      </p:cBhvr>
                                      <p:to>
                                        <p:strVal val="visible"/>
                                      </p:to>
                                    </p:set>
                                    <p:animEffect transition="in" filter="wipe(right)">
                                      <p:cBhvr>
                                        <p:cTn id="90" dur="500"/>
                                        <p:tgtEl>
                                          <p:spTgt spid="211987"/>
                                        </p:tgtEl>
                                      </p:cBhvr>
                                    </p:animEffect>
                                  </p:childTnLst>
                                </p:cTn>
                              </p:par>
                            </p:childTnLst>
                          </p:cTn>
                        </p:par>
                        <p:par>
                          <p:cTn id="91" fill="hold">
                            <p:stCondLst>
                              <p:cond delay="1500"/>
                            </p:stCondLst>
                            <p:childTnLst>
                              <p:par>
                                <p:cTn id="92" presetID="2" presetClass="entr" presetSubtype="8" fill="hold" grpId="0" nodeType="afterEffect">
                                  <p:stCondLst>
                                    <p:cond delay="0"/>
                                  </p:stCondLst>
                                  <p:childTnLst>
                                    <p:set>
                                      <p:cBhvr>
                                        <p:cTn id="93" dur="1" fill="hold">
                                          <p:stCondLst>
                                            <p:cond delay="0"/>
                                          </p:stCondLst>
                                        </p:cTn>
                                        <p:tgtEl>
                                          <p:spTgt spid="212003"/>
                                        </p:tgtEl>
                                        <p:attrNameLst>
                                          <p:attrName>style.visibility</p:attrName>
                                        </p:attrNameLst>
                                      </p:cBhvr>
                                      <p:to>
                                        <p:strVal val="visible"/>
                                      </p:to>
                                    </p:set>
                                    <p:anim calcmode="lin" valueType="num">
                                      <p:cBhvr additive="base">
                                        <p:cTn id="94" dur="500" fill="hold"/>
                                        <p:tgtEl>
                                          <p:spTgt spid="212003"/>
                                        </p:tgtEl>
                                        <p:attrNameLst>
                                          <p:attrName>ppt_x</p:attrName>
                                        </p:attrNameLst>
                                      </p:cBhvr>
                                      <p:tavLst>
                                        <p:tav tm="0">
                                          <p:val>
                                            <p:strVal val="0-#ppt_w/2"/>
                                          </p:val>
                                        </p:tav>
                                        <p:tav tm="100000">
                                          <p:val>
                                            <p:strVal val="#ppt_x"/>
                                          </p:val>
                                        </p:tav>
                                      </p:tavLst>
                                    </p:anim>
                                    <p:anim calcmode="lin" valueType="num">
                                      <p:cBhvr additive="base">
                                        <p:cTn id="95" dur="500" fill="hold"/>
                                        <p:tgtEl>
                                          <p:spTgt spid="212003"/>
                                        </p:tgtEl>
                                        <p:attrNameLst>
                                          <p:attrName>ppt_y</p:attrName>
                                        </p:attrNameLst>
                                      </p:cBhvr>
                                      <p:tavLst>
                                        <p:tav tm="0">
                                          <p:val>
                                            <p:strVal val="#ppt_y"/>
                                          </p:val>
                                        </p:tav>
                                        <p:tav tm="100000">
                                          <p:val>
                                            <p:strVal val="#ppt_y"/>
                                          </p:val>
                                        </p:tav>
                                      </p:tavLst>
                                    </p:anim>
                                  </p:childTnLst>
                                </p:cTn>
                              </p:par>
                            </p:childTnLst>
                          </p:cTn>
                        </p:par>
                        <p:par>
                          <p:cTn id="96" fill="hold">
                            <p:stCondLst>
                              <p:cond delay="2000"/>
                            </p:stCondLst>
                            <p:childTnLst>
                              <p:par>
                                <p:cTn id="97" presetID="22" presetClass="entr" presetSubtype="2" fill="hold" nodeType="afterEffect">
                                  <p:stCondLst>
                                    <p:cond delay="0"/>
                                  </p:stCondLst>
                                  <p:childTnLst>
                                    <p:set>
                                      <p:cBhvr>
                                        <p:cTn id="98" dur="1" fill="hold">
                                          <p:stCondLst>
                                            <p:cond delay="0"/>
                                          </p:stCondLst>
                                        </p:cTn>
                                        <p:tgtEl>
                                          <p:spTgt spid="211988"/>
                                        </p:tgtEl>
                                        <p:attrNameLst>
                                          <p:attrName>style.visibility</p:attrName>
                                        </p:attrNameLst>
                                      </p:cBhvr>
                                      <p:to>
                                        <p:strVal val="visible"/>
                                      </p:to>
                                    </p:set>
                                    <p:animEffect transition="in" filter="wipe(right)">
                                      <p:cBhvr>
                                        <p:cTn id="99" dur="500"/>
                                        <p:tgtEl>
                                          <p:spTgt spid="211988"/>
                                        </p:tgtEl>
                                      </p:cBhvr>
                                    </p:animEffect>
                                  </p:childTnLst>
                                </p:cTn>
                              </p:par>
                            </p:childTnLst>
                          </p:cTn>
                        </p:par>
                        <p:par>
                          <p:cTn id="100" fill="hold">
                            <p:stCondLst>
                              <p:cond delay="2500"/>
                            </p:stCondLst>
                            <p:childTnLst>
                              <p:par>
                                <p:cTn id="101" presetID="2" presetClass="entr" presetSubtype="8" fill="hold" grpId="0" nodeType="afterEffect">
                                  <p:stCondLst>
                                    <p:cond delay="0"/>
                                  </p:stCondLst>
                                  <p:childTnLst>
                                    <p:set>
                                      <p:cBhvr>
                                        <p:cTn id="102" dur="1" fill="hold">
                                          <p:stCondLst>
                                            <p:cond delay="0"/>
                                          </p:stCondLst>
                                        </p:cTn>
                                        <p:tgtEl>
                                          <p:spTgt spid="212004"/>
                                        </p:tgtEl>
                                        <p:attrNameLst>
                                          <p:attrName>style.visibility</p:attrName>
                                        </p:attrNameLst>
                                      </p:cBhvr>
                                      <p:to>
                                        <p:strVal val="visible"/>
                                      </p:to>
                                    </p:set>
                                    <p:anim calcmode="lin" valueType="num">
                                      <p:cBhvr additive="base">
                                        <p:cTn id="103" dur="500" fill="hold"/>
                                        <p:tgtEl>
                                          <p:spTgt spid="212004"/>
                                        </p:tgtEl>
                                        <p:attrNameLst>
                                          <p:attrName>ppt_x</p:attrName>
                                        </p:attrNameLst>
                                      </p:cBhvr>
                                      <p:tavLst>
                                        <p:tav tm="0">
                                          <p:val>
                                            <p:strVal val="0-#ppt_w/2"/>
                                          </p:val>
                                        </p:tav>
                                        <p:tav tm="100000">
                                          <p:val>
                                            <p:strVal val="#ppt_x"/>
                                          </p:val>
                                        </p:tav>
                                      </p:tavLst>
                                    </p:anim>
                                    <p:anim calcmode="lin" valueType="num">
                                      <p:cBhvr additive="base">
                                        <p:cTn id="104" dur="500" fill="hold"/>
                                        <p:tgtEl>
                                          <p:spTgt spid="212004"/>
                                        </p:tgtEl>
                                        <p:attrNameLst>
                                          <p:attrName>ppt_y</p:attrName>
                                        </p:attrNameLst>
                                      </p:cBhvr>
                                      <p:tavLst>
                                        <p:tav tm="0">
                                          <p:val>
                                            <p:strVal val="#ppt_y"/>
                                          </p:val>
                                        </p:tav>
                                        <p:tav tm="100000">
                                          <p:val>
                                            <p:strVal val="#ppt_y"/>
                                          </p:val>
                                        </p:tav>
                                      </p:tavLst>
                                    </p:anim>
                                  </p:childTnLst>
                                </p:cTn>
                              </p:par>
                            </p:childTnLst>
                          </p:cTn>
                        </p:par>
                        <p:par>
                          <p:cTn id="105" fill="hold">
                            <p:stCondLst>
                              <p:cond delay="3000"/>
                            </p:stCondLst>
                            <p:childTnLst>
                              <p:par>
                                <p:cTn id="106" presetID="22" presetClass="entr" presetSubtype="2" fill="hold" nodeType="afterEffect">
                                  <p:stCondLst>
                                    <p:cond delay="0"/>
                                  </p:stCondLst>
                                  <p:childTnLst>
                                    <p:set>
                                      <p:cBhvr>
                                        <p:cTn id="107" dur="1" fill="hold">
                                          <p:stCondLst>
                                            <p:cond delay="0"/>
                                          </p:stCondLst>
                                        </p:cTn>
                                        <p:tgtEl>
                                          <p:spTgt spid="211989"/>
                                        </p:tgtEl>
                                        <p:attrNameLst>
                                          <p:attrName>style.visibility</p:attrName>
                                        </p:attrNameLst>
                                      </p:cBhvr>
                                      <p:to>
                                        <p:strVal val="visible"/>
                                      </p:to>
                                    </p:set>
                                    <p:animEffect transition="in" filter="wipe(right)">
                                      <p:cBhvr>
                                        <p:cTn id="108" dur="500"/>
                                        <p:tgtEl>
                                          <p:spTgt spid="211989"/>
                                        </p:tgtEl>
                                      </p:cBhvr>
                                    </p:animEffect>
                                  </p:childTnLst>
                                </p:cTn>
                              </p:par>
                            </p:childTnLst>
                          </p:cTn>
                        </p:par>
                        <p:par>
                          <p:cTn id="109" fill="hold">
                            <p:stCondLst>
                              <p:cond delay="3500"/>
                            </p:stCondLst>
                            <p:childTnLst>
                              <p:par>
                                <p:cTn id="110" presetID="2" presetClass="entr" presetSubtype="8" fill="hold" grpId="0" nodeType="afterEffect">
                                  <p:stCondLst>
                                    <p:cond delay="0"/>
                                  </p:stCondLst>
                                  <p:childTnLst>
                                    <p:set>
                                      <p:cBhvr>
                                        <p:cTn id="111" dur="1" fill="hold">
                                          <p:stCondLst>
                                            <p:cond delay="0"/>
                                          </p:stCondLst>
                                        </p:cTn>
                                        <p:tgtEl>
                                          <p:spTgt spid="212005"/>
                                        </p:tgtEl>
                                        <p:attrNameLst>
                                          <p:attrName>style.visibility</p:attrName>
                                        </p:attrNameLst>
                                      </p:cBhvr>
                                      <p:to>
                                        <p:strVal val="visible"/>
                                      </p:to>
                                    </p:set>
                                    <p:anim calcmode="lin" valueType="num">
                                      <p:cBhvr additive="base">
                                        <p:cTn id="112" dur="500" fill="hold"/>
                                        <p:tgtEl>
                                          <p:spTgt spid="212005"/>
                                        </p:tgtEl>
                                        <p:attrNameLst>
                                          <p:attrName>ppt_x</p:attrName>
                                        </p:attrNameLst>
                                      </p:cBhvr>
                                      <p:tavLst>
                                        <p:tav tm="0">
                                          <p:val>
                                            <p:strVal val="0-#ppt_w/2"/>
                                          </p:val>
                                        </p:tav>
                                        <p:tav tm="100000">
                                          <p:val>
                                            <p:strVal val="#ppt_x"/>
                                          </p:val>
                                        </p:tav>
                                      </p:tavLst>
                                    </p:anim>
                                    <p:anim calcmode="lin" valueType="num">
                                      <p:cBhvr additive="base">
                                        <p:cTn id="113" dur="500" fill="hold"/>
                                        <p:tgtEl>
                                          <p:spTgt spid="212005"/>
                                        </p:tgtEl>
                                        <p:attrNameLst>
                                          <p:attrName>ppt_y</p:attrName>
                                        </p:attrNameLst>
                                      </p:cBhvr>
                                      <p:tavLst>
                                        <p:tav tm="0">
                                          <p:val>
                                            <p:strVal val="#ppt_y"/>
                                          </p:val>
                                        </p:tav>
                                        <p:tav tm="100000">
                                          <p:val>
                                            <p:strVal val="#ppt_y"/>
                                          </p:val>
                                        </p:tav>
                                      </p:tavLst>
                                    </p:anim>
                                  </p:childTnLst>
                                </p:cTn>
                              </p:par>
                            </p:childTnLst>
                          </p:cTn>
                        </p:par>
                      </p:childTnLst>
                    </p:cTn>
                  </p:par>
                  <p:par>
                    <p:cTn id="114" fill="hold">
                      <p:stCondLst>
                        <p:cond delay="indefinite"/>
                      </p:stCondLst>
                      <p:childTnLst>
                        <p:par>
                          <p:cTn id="115" fill="hold">
                            <p:stCondLst>
                              <p:cond delay="0"/>
                            </p:stCondLst>
                            <p:childTnLst>
                              <p:par>
                                <p:cTn id="116" presetID="22" presetClass="entr" presetSubtype="8" fill="hold" nodeType="clickEffect">
                                  <p:stCondLst>
                                    <p:cond delay="0"/>
                                  </p:stCondLst>
                                  <p:childTnLst>
                                    <p:set>
                                      <p:cBhvr>
                                        <p:cTn id="117" dur="1" fill="hold">
                                          <p:stCondLst>
                                            <p:cond delay="0"/>
                                          </p:stCondLst>
                                        </p:cTn>
                                        <p:tgtEl>
                                          <p:spTgt spid="211990"/>
                                        </p:tgtEl>
                                        <p:attrNameLst>
                                          <p:attrName>style.visibility</p:attrName>
                                        </p:attrNameLst>
                                      </p:cBhvr>
                                      <p:to>
                                        <p:strVal val="visible"/>
                                      </p:to>
                                    </p:set>
                                    <p:animEffect transition="in" filter="wipe(left)">
                                      <p:cBhvr>
                                        <p:cTn id="118" dur="500"/>
                                        <p:tgtEl>
                                          <p:spTgt spid="211990"/>
                                        </p:tgtEl>
                                      </p:cBhvr>
                                    </p:animEffect>
                                  </p:childTnLst>
                                </p:cTn>
                              </p:par>
                            </p:childTnLst>
                          </p:cTn>
                        </p:par>
                        <p:par>
                          <p:cTn id="119" fill="hold">
                            <p:stCondLst>
                              <p:cond delay="500"/>
                            </p:stCondLst>
                            <p:childTnLst>
                              <p:par>
                                <p:cTn id="120" presetID="22" presetClass="entr" presetSubtype="8" fill="hold" nodeType="afterEffect">
                                  <p:stCondLst>
                                    <p:cond delay="0"/>
                                  </p:stCondLst>
                                  <p:childTnLst>
                                    <p:set>
                                      <p:cBhvr>
                                        <p:cTn id="121" dur="1" fill="hold">
                                          <p:stCondLst>
                                            <p:cond delay="0"/>
                                          </p:stCondLst>
                                        </p:cTn>
                                        <p:tgtEl>
                                          <p:spTgt spid="211991"/>
                                        </p:tgtEl>
                                        <p:attrNameLst>
                                          <p:attrName>style.visibility</p:attrName>
                                        </p:attrNameLst>
                                      </p:cBhvr>
                                      <p:to>
                                        <p:strVal val="visible"/>
                                      </p:to>
                                    </p:set>
                                    <p:animEffect transition="in" filter="wipe(left)">
                                      <p:cBhvr>
                                        <p:cTn id="122" dur="500"/>
                                        <p:tgtEl>
                                          <p:spTgt spid="211991"/>
                                        </p:tgtEl>
                                      </p:cBhvr>
                                    </p:animEffect>
                                  </p:childTnLst>
                                </p:cTn>
                              </p:par>
                            </p:childTnLst>
                          </p:cTn>
                        </p:par>
                        <p:par>
                          <p:cTn id="123" fill="hold">
                            <p:stCondLst>
                              <p:cond delay="1000"/>
                            </p:stCondLst>
                            <p:childTnLst>
                              <p:par>
                                <p:cTn id="124" presetID="22" presetClass="entr" presetSubtype="8" fill="hold" nodeType="afterEffect">
                                  <p:stCondLst>
                                    <p:cond delay="0"/>
                                  </p:stCondLst>
                                  <p:childTnLst>
                                    <p:set>
                                      <p:cBhvr>
                                        <p:cTn id="125" dur="1" fill="hold">
                                          <p:stCondLst>
                                            <p:cond delay="0"/>
                                          </p:stCondLst>
                                        </p:cTn>
                                        <p:tgtEl>
                                          <p:spTgt spid="211992"/>
                                        </p:tgtEl>
                                        <p:attrNameLst>
                                          <p:attrName>style.visibility</p:attrName>
                                        </p:attrNameLst>
                                      </p:cBhvr>
                                      <p:to>
                                        <p:strVal val="visible"/>
                                      </p:to>
                                    </p:set>
                                    <p:animEffect transition="in" filter="wipe(left)">
                                      <p:cBhvr>
                                        <p:cTn id="126" dur="500"/>
                                        <p:tgtEl>
                                          <p:spTgt spid="211992"/>
                                        </p:tgtEl>
                                      </p:cBhvr>
                                    </p:animEffect>
                                  </p:childTnLst>
                                </p:cTn>
                              </p:par>
                            </p:childTnLst>
                          </p:cTn>
                        </p:par>
                        <p:par>
                          <p:cTn id="127" fill="hold">
                            <p:stCondLst>
                              <p:cond delay="1500"/>
                            </p:stCondLst>
                            <p:childTnLst>
                              <p:par>
                                <p:cTn id="128" presetID="22" presetClass="entr" presetSubtype="8" fill="hold" nodeType="afterEffect">
                                  <p:stCondLst>
                                    <p:cond delay="0"/>
                                  </p:stCondLst>
                                  <p:childTnLst>
                                    <p:set>
                                      <p:cBhvr>
                                        <p:cTn id="129" dur="1" fill="hold">
                                          <p:stCondLst>
                                            <p:cond delay="0"/>
                                          </p:stCondLst>
                                        </p:cTn>
                                        <p:tgtEl>
                                          <p:spTgt spid="211978"/>
                                        </p:tgtEl>
                                        <p:attrNameLst>
                                          <p:attrName>style.visibility</p:attrName>
                                        </p:attrNameLst>
                                      </p:cBhvr>
                                      <p:to>
                                        <p:strVal val="visible"/>
                                      </p:to>
                                    </p:set>
                                    <p:animEffect transition="in" filter="wipe(left)">
                                      <p:cBhvr>
                                        <p:cTn id="130" dur="500"/>
                                        <p:tgtEl>
                                          <p:spTgt spid="211978"/>
                                        </p:tgtEl>
                                      </p:cBhvr>
                                    </p:animEffect>
                                  </p:childTnLst>
                                </p:cTn>
                              </p:par>
                            </p:childTnLst>
                          </p:cTn>
                        </p:par>
                        <p:par>
                          <p:cTn id="131" fill="hold">
                            <p:stCondLst>
                              <p:cond delay="2000"/>
                            </p:stCondLst>
                            <p:childTnLst>
                              <p:par>
                                <p:cTn id="132" presetID="22" presetClass="entr" presetSubtype="8" fill="hold" nodeType="afterEffect">
                                  <p:stCondLst>
                                    <p:cond delay="0"/>
                                  </p:stCondLst>
                                  <p:childTnLst>
                                    <p:set>
                                      <p:cBhvr>
                                        <p:cTn id="133" dur="1" fill="hold">
                                          <p:stCondLst>
                                            <p:cond delay="0"/>
                                          </p:stCondLst>
                                        </p:cTn>
                                        <p:tgtEl>
                                          <p:spTgt spid="211982"/>
                                        </p:tgtEl>
                                        <p:attrNameLst>
                                          <p:attrName>style.visibility</p:attrName>
                                        </p:attrNameLst>
                                      </p:cBhvr>
                                      <p:to>
                                        <p:strVal val="visible"/>
                                      </p:to>
                                    </p:set>
                                    <p:animEffect transition="in" filter="wipe(left)">
                                      <p:cBhvr>
                                        <p:cTn id="134" dur="500"/>
                                        <p:tgtEl>
                                          <p:spTgt spid="2119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1970" grpId="0" bldLvl="0" animBg="1"/>
      <p:bldP spid="211983" grpId="0" bldLvl="0" animBg="1"/>
      <p:bldP spid="211998" grpId="0"/>
      <p:bldP spid="211999" grpId="0"/>
      <p:bldP spid="212000" grpId="0"/>
      <p:bldP spid="212001" grpId="0" bldLvl="0" animBg="1"/>
      <p:bldP spid="212002" grpId="0"/>
      <p:bldP spid="212003" grpId="0"/>
      <p:bldP spid="212004" grpId="0"/>
      <p:bldP spid="212005"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日期占位符 1"/>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62758570-4CB3-410B-9814-8F671E8E2D60}" type="datetime4">
              <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4" name="页脚占位符 2"/>
          <p:cNvSpPr txBox="1">
            <a:spLocks noGrp="1"/>
          </p:cNvSpPr>
          <p:nvPr>
            <p:ph type="ftr" sz="quarter" idx="11"/>
          </p:nvPr>
        </p:nvSpPr>
        <p:spPr bwMode="auto"/>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The Transport Layer</a:t>
            </a: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172036" name="灯片编号占位符 3"/>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20204" pitchFamily="34" charset="0"/>
                <a:ea typeface="+mn-ea"/>
                <a:cs typeface="+mn-cs"/>
              </a:defRPr>
            </a:lvl5pPr>
          </a:lstStyle>
          <a:p>
            <a:pPr lvl="0" algn="r" eaLnBrk="1" hangingPunct="1"/>
            <a:fld id="{9A0DB2DC-4C9A-4742-B13C-FB6460FD3503}" type="slidenum">
              <a:rPr lang="zh-CN" altLang="en-US" sz="1400" b="0" dirty="0">
                <a:latin typeface="Times New Roman" panose="02020603050405020304" pitchFamily="18" charset="0"/>
                <a:ea typeface="宋体" panose="02010600030101010101" pitchFamily="2" charset="-122"/>
              </a:rPr>
            </a:fld>
            <a:endParaRPr lang="zh-CN" altLang="en-US" sz="1400" b="0" dirty="0">
              <a:latin typeface="Times New Roman" panose="02020603050405020304" pitchFamily="18" charset="0"/>
              <a:ea typeface="宋体" panose="02010600030101010101" pitchFamily="2" charset="-122"/>
            </a:endParaRPr>
          </a:p>
        </p:txBody>
      </p:sp>
      <p:pic>
        <p:nvPicPr>
          <p:cNvPr id="172037" name="Picture 4" descr="6-37"/>
          <p:cNvPicPr>
            <a:picLocks noChangeAspect="1"/>
          </p:cNvPicPr>
          <p:nvPr/>
        </p:nvPicPr>
        <p:blipFill>
          <a:blip r:embed="rId1"/>
          <a:stretch>
            <a:fillRect/>
          </a:stretch>
        </p:blipFill>
        <p:spPr>
          <a:xfrm>
            <a:off x="1060450" y="955675"/>
            <a:ext cx="6996113" cy="4962525"/>
          </a:xfrm>
          <a:prstGeom prst="rect">
            <a:avLst/>
          </a:prstGeom>
          <a:noFill/>
          <a:ln w="9525">
            <a:noFill/>
          </a:ln>
        </p:spPr>
      </p:pic>
      <p:sp>
        <p:nvSpPr>
          <p:cNvPr id="2" name="文本框 1"/>
          <p:cNvSpPr txBox="1"/>
          <p:nvPr/>
        </p:nvSpPr>
        <p:spPr>
          <a:xfrm>
            <a:off x="6019800" y="1558925"/>
            <a:ext cx="4572000" cy="521970"/>
          </a:xfrm>
          <a:prstGeom prst="rect">
            <a:avLst/>
          </a:prstGeom>
          <a:noFill/>
        </p:spPr>
        <p:txBody>
          <a:bodyPr wrap="square" rtlCol="0" anchor="t">
            <a:spAutoFit/>
          </a:bodyPr>
          <a:p>
            <a:r>
              <a:rPr lang="en-US" altLang="zh-CN" dirty="0">
                <a:solidFill>
                  <a:srgbClr val="FF0000"/>
                </a:solidFill>
                <a:ea typeface="宋体" panose="02010600030101010101" pitchFamily="2" charset="-122"/>
                <a:sym typeface="+mn-ea"/>
              </a:rPr>
              <a:t>TCP Tahoe</a:t>
            </a:r>
            <a:endParaRPr lang="en-US" altLang="zh-CN" dirty="0">
              <a:solidFill>
                <a:srgbClr val="FF0000"/>
              </a:solidFill>
              <a:ea typeface="宋体" panose="02010600030101010101" pitchFamily="2" charset="-122"/>
              <a:sym typeface="+mn-ea"/>
            </a:endParaRPr>
          </a:p>
        </p:txBody>
      </p:sp>
    </p:spTree>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日期占位符 3"/>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1BAF0FC1-4072-4BF9-AC65-A7C3C42A58F3}" type="datetime4">
              <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6" name="页脚占位符 4"/>
          <p:cNvSpPr txBox="1">
            <a:spLocks noGrp="1"/>
          </p:cNvSpPr>
          <p:nvPr>
            <p:ph type="ftr" sz="quarter" idx="11"/>
          </p:nvPr>
        </p:nvSpPr>
        <p:spPr bwMode="auto"/>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The Transport Layer</a:t>
            </a: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173060" name="灯片编号占位符 5"/>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20204" pitchFamily="34" charset="0"/>
                <a:ea typeface="+mn-ea"/>
                <a:cs typeface="+mn-cs"/>
              </a:defRPr>
            </a:lvl5pPr>
          </a:lstStyle>
          <a:p>
            <a:pPr lvl="0" algn="r" eaLnBrk="1" hangingPunct="1"/>
            <a:fld id="{9A0DB2DC-4C9A-4742-B13C-FB6460FD3503}" type="slidenum">
              <a:rPr lang="zh-CN" altLang="en-US" sz="1400" b="0" dirty="0">
                <a:latin typeface="Times New Roman" panose="02020603050405020304" pitchFamily="18" charset="0"/>
                <a:ea typeface="宋体" panose="02010600030101010101" pitchFamily="2" charset="-122"/>
              </a:rPr>
            </a:fld>
            <a:endParaRPr lang="zh-CN" altLang="en-US" sz="1400" b="0" dirty="0">
              <a:latin typeface="Times New Roman" panose="02020603050405020304" pitchFamily="18" charset="0"/>
              <a:ea typeface="宋体" panose="02010600030101010101" pitchFamily="2" charset="-122"/>
            </a:endParaRPr>
          </a:p>
        </p:txBody>
      </p:sp>
      <p:sp>
        <p:nvSpPr>
          <p:cNvPr id="173061" name="Rectangle 2"/>
          <p:cNvSpPr>
            <a:spLocks noGrp="1"/>
          </p:cNvSpPr>
          <p:nvPr>
            <p:ph type="title"/>
          </p:nvPr>
        </p:nvSpPr>
        <p:spPr>
          <a:xfrm>
            <a:off x="533400" y="0"/>
            <a:ext cx="7772400" cy="1143000"/>
          </a:xfrm>
        </p:spPr>
        <p:txBody>
          <a:bodyPr vert="horz" wrap="square" lIns="91440" tIns="45720" rIns="91440" bIns="45720" anchor="ctr" anchorCtr="0"/>
          <a:p>
            <a:pPr eaLnBrk="1" hangingPunct="1"/>
            <a:r>
              <a:rPr lang="en-US" altLang="zh-CN" dirty="0">
                <a:solidFill>
                  <a:schemeClr val="tx1"/>
                </a:solidFill>
                <a:ea typeface="宋体" panose="02010600030101010101" pitchFamily="2" charset="-122"/>
              </a:rPr>
              <a:t>TCP Tahoe: Summary</a:t>
            </a:r>
            <a:endParaRPr lang="en-US" altLang="zh-CN" dirty="0">
              <a:solidFill>
                <a:schemeClr val="tx1"/>
              </a:solidFill>
              <a:ea typeface="宋体" panose="02010600030101010101" pitchFamily="2" charset="-122"/>
            </a:endParaRPr>
          </a:p>
        </p:txBody>
      </p:sp>
      <p:sp>
        <p:nvSpPr>
          <p:cNvPr id="173062" name="Rectangle 3"/>
          <p:cNvSpPr>
            <a:spLocks noGrp="1"/>
          </p:cNvSpPr>
          <p:nvPr>
            <p:ph idx="1"/>
          </p:nvPr>
        </p:nvSpPr>
        <p:spPr>
          <a:xfrm>
            <a:off x="0" y="1089025"/>
            <a:ext cx="9144000" cy="5502275"/>
          </a:xfrm>
        </p:spPr>
        <p:txBody>
          <a:bodyPr vert="horz" wrap="square" lIns="91440" tIns="45720" rIns="91440" bIns="45720" anchor="t" anchorCtr="0"/>
          <a:p>
            <a:pPr eaLnBrk="1" hangingPunct="1">
              <a:lnSpc>
                <a:spcPct val="110000"/>
              </a:lnSpc>
              <a:spcBef>
                <a:spcPct val="25000"/>
              </a:spcBef>
              <a:spcAft>
                <a:spcPct val="25000"/>
              </a:spcAft>
              <a:buFont typeface="Wingdings" panose="05000000000000000000" pitchFamily="2" charset="2"/>
              <a:buChar char="n"/>
            </a:pPr>
            <a:r>
              <a:rPr lang="en-US" altLang="zh-CN" sz="3200" b="1" dirty="0">
                <a:ea typeface="宋体" panose="02010600030101010101" pitchFamily="2" charset="-122"/>
              </a:rPr>
              <a:t>Basic ideas</a:t>
            </a:r>
            <a:endParaRPr lang="en-US" altLang="zh-CN" sz="3200" b="1" dirty="0">
              <a:ea typeface="宋体" panose="02010600030101010101" pitchFamily="2" charset="-122"/>
            </a:endParaRPr>
          </a:p>
          <a:p>
            <a:pPr lvl="1" eaLnBrk="1" hangingPunct="1">
              <a:lnSpc>
                <a:spcPct val="110000"/>
              </a:lnSpc>
              <a:spcBef>
                <a:spcPct val="25000"/>
              </a:spcBef>
              <a:spcAft>
                <a:spcPct val="25000"/>
              </a:spcAft>
            </a:pPr>
            <a:r>
              <a:rPr lang="en-US" altLang="zh-CN" sz="3200" b="1" dirty="0">
                <a:ea typeface="宋体" panose="02010600030101010101" pitchFamily="2" charset="-122"/>
              </a:rPr>
              <a:t>Gently probe network for spare capacity</a:t>
            </a:r>
            <a:r>
              <a:rPr lang="zh-CN" altLang="en-US" sz="3200" b="1" dirty="0">
                <a:ea typeface="黑体" panose="02010609060101010101" pitchFamily="49" charset="-122"/>
              </a:rPr>
              <a:t>逐渐探测网络可用容量</a:t>
            </a:r>
            <a:endParaRPr lang="en-US" altLang="zh-CN" sz="3200" b="1" dirty="0">
              <a:ea typeface="黑体" panose="02010609060101010101" pitchFamily="49" charset="-122"/>
            </a:endParaRPr>
          </a:p>
          <a:p>
            <a:pPr lvl="1" eaLnBrk="1" hangingPunct="1">
              <a:lnSpc>
                <a:spcPct val="110000"/>
              </a:lnSpc>
              <a:spcBef>
                <a:spcPct val="25000"/>
              </a:spcBef>
              <a:spcAft>
                <a:spcPct val="25000"/>
              </a:spcAft>
            </a:pPr>
            <a:r>
              <a:rPr lang="en-US" altLang="zh-CN" sz="3200" b="1" dirty="0">
                <a:ea typeface="宋体" panose="02010600030101010101" pitchFamily="2" charset="-122"/>
              </a:rPr>
              <a:t>Drastically reduce rate on congestion</a:t>
            </a:r>
            <a:r>
              <a:rPr lang="zh-CN" altLang="en-US" sz="3200" b="1" dirty="0">
                <a:ea typeface="黑体" panose="02010609060101010101" pitchFamily="49" charset="-122"/>
              </a:rPr>
              <a:t>一旦出现拥塞迅速降低发送速率</a:t>
            </a:r>
            <a:endParaRPr lang="en-US" altLang="zh-CN" sz="3200" b="1" dirty="0">
              <a:ea typeface="黑体" panose="02010609060101010101" pitchFamily="49" charset="-122"/>
            </a:endParaRPr>
          </a:p>
          <a:p>
            <a:pPr lvl="1" eaLnBrk="1" hangingPunct="1">
              <a:lnSpc>
                <a:spcPct val="110000"/>
              </a:lnSpc>
              <a:spcBef>
                <a:spcPct val="25000"/>
              </a:spcBef>
              <a:spcAft>
                <a:spcPct val="25000"/>
              </a:spcAft>
            </a:pPr>
            <a:r>
              <a:rPr lang="en-US" altLang="zh-CN" sz="3200" b="1" dirty="0">
                <a:ea typeface="宋体" panose="02010600030101010101" pitchFamily="2" charset="-122"/>
              </a:rPr>
              <a:t>Windowing: self-clocking</a:t>
            </a:r>
            <a:endParaRPr lang="en-US" altLang="zh-CN" sz="3200" b="1" dirty="0">
              <a:ea typeface="宋体" panose="02010600030101010101" pitchFamily="2" charset="-122"/>
            </a:endParaRPr>
          </a:p>
          <a:p>
            <a:pPr lvl="1" eaLnBrk="1" hangingPunct="1">
              <a:lnSpc>
                <a:spcPct val="110000"/>
              </a:lnSpc>
              <a:spcBef>
                <a:spcPct val="25000"/>
              </a:spcBef>
              <a:spcAft>
                <a:spcPct val="25000"/>
              </a:spcAft>
            </a:pPr>
            <a:r>
              <a:rPr lang="en-US" altLang="zh-CN" sz="3200" b="1" dirty="0">
                <a:ea typeface="宋体" panose="02010600030101010101" pitchFamily="2" charset="-122"/>
              </a:rPr>
              <a:t>Other functions: round trip time estimation, error recovery</a:t>
            </a:r>
            <a:endParaRPr lang="zh-CN" altLang="en-US" sz="2800" b="1" dirty="0">
              <a:ea typeface="宋体" panose="02010600030101010101" pitchFamily="2" charset="-122"/>
            </a:endParaRPr>
          </a:p>
        </p:txBody>
      </p:sp>
      <p:sp>
        <p:nvSpPr>
          <p:cNvPr id="173063" name="Text Box 5"/>
          <p:cNvSpPr txBox="1"/>
          <p:nvPr/>
        </p:nvSpPr>
        <p:spPr>
          <a:xfrm>
            <a:off x="3148013" y="1119188"/>
            <a:ext cx="5091112" cy="588962"/>
          </a:xfrm>
          <a:prstGeom prst="rect">
            <a:avLst/>
          </a:prstGeom>
          <a:solidFill>
            <a:schemeClr val="bg1"/>
          </a:solidFill>
          <a:ln w="9525" cap="flat" cmpd="sng">
            <a:solidFill>
              <a:srgbClr val="CC0000"/>
            </a:solidFill>
            <a:prstDash val="solid"/>
            <a:miter/>
            <a:headEnd type="none" w="med" len="med"/>
            <a:tailEnd type="none" w="med" len="med"/>
          </a:ln>
        </p:spPr>
        <p:txBody>
          <a:bodyPr wrap="none">
            <a:spAutoFit/>
          </a:bodyPr>
          <a:p>
            <a:pPr eaLnBrk="1" hangingPunct="1"/>
            <a:r>
              <a:rPr lang="zh-CN" altLang="en-US" sz="3200" dirty="0">
                <a:solidFill>
                  <a:srgbClr val="CC0000"/>
                </a:solidFill>
                <a:latin typeface="黑体" panose="02010609060101010101" pitchFamily="49" charset="-122"/>
                <a:ea typeface="黑体" panose="02010609060101010101" pitchFamily="49" charset="-122"/>
              </a:rPr>
              <a:t>慢启动</a:t>
            </a:r>
            <a:r>
              <a:rPr lang="en-US" altLang="zh-CN" sz="3200" dirty="0">
                <a:solidFill>
                  <a:srgbClr val="CC0000"/>
                </a:solidFill>
                <a:latin typeface="黑体" panose="02010609060101010101" pitchFamily="49" charset="-122"/>
                <a:ea typeface="黑体" panose="02010609060101010101" pitchFamily="49" charset="-122"/>
              </a:rPr>
              <a:t>+</a:t>
            </a:r>
            <a:r>
              <a:rPr lang="zh-CN" altLang="en-US" sz="3200" dirty="0">
                <a:solidFill>
                  <a:srgbClr val="CC0000"/>
                </a:solidFill>
                <a:latin typeface="黑体" panose="02010609060101010101" pitchFamily="49" charset="-122"/>
                <a:ea typeface="黑体" panose="02010609060101010101" pitchFamily="49" charset="-122"/>
              </a:rPr>
              <a:t>拥塞避免</a:t>
            </a:r>
            <a:r>
              <a:rPr lang="en-US" altLang="zh-CN" sz="3200" dirty="0">
                <a:solidFill>
                  <a:srgbClr val="CC0000"/>
                </a:solidFill>
                <a:latin typeface="黑体" panose="02010609060101010101" pitchFamily="49" charset="-122"/>
                <a:ea typeface="黑体" panose="02010609060101010101" pitchFamily="49" charset="-122"/>
              </a:rPr>
              <a:t>+</a:t>
            </a:r>
            <a:r>
              <a:rPr lang="zh-CN" altLang="en-US" sz="3200" dirty="0">
                <a:solidFill>
                  <a:srgbClr val="CC0000"/>
                </a:solidFill>
                <a:latin typeface="黑体" panose="02010609060101010101" pitchFamily="49" charset="-122"/>
                <a:ea typeface="黑体" panose="02010609060101010101" pitchFamily="49" charset="-122"/>
              </a:rPr>
              <a:t>超时重传</a:t>
            </a:r>
            <a:endParaRPr lang="en-US" altLang="zh-CN" sz="3200" dirty="0">
              <a:solidFill>
                <a:srgbClr val="CC0000"/>
              </a:solidFill>
              <a:latin typeface="黑体" panose="02010609060101010101" pitchFamily="49" charset="-122"/>
              <a:ea typeface="黑体" panose="02010609060101010101" pitchFamily="49" charset="-122"/>
            </a:endParaRPr>
          </a:p>
        </p:txBody>
      </p:sp>
    </p:spTree>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 name="日期占位符 3"/>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D4449348-205A-4615-995B-B5741F9C8A6D}" type="datetime4">
              <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38" name="页脚占位符 4"/>
          <p:cNvSpPr txBox="1">
            <a:spLocks noGrp="1"/>
          </p:cNvSpPr>
          <p:nvPr>
            <p:ph type="ftr" sz="quarter" idx="11"/>
          </p:nvPr>
        </p:nvSpPr>
        <p:spPr bwMode="auto"/>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The Transport Layer</a:t>
            </a: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175108" name="灯片编号占位符 5"/>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20204" pitchFamily="34" charset="0"/>
                <a:ea typeface="+mn-ea"/>
                <a:cs typeface="+mn-cs"/>
              </a:defRPr>
            </a:lvl5pPr>
          </a:lstStyle>
          <a:p>
            <a:pPr lvl="0" algn="r" eaLnBrk="1" hangingPunct="1"/>
            <a:fld id="{9A0DB2DC-4C9A-4742-B13C-FB6460FD3503}" type="slidenum">
              <a:rPr lang="zh-CN" altLang="en-US" sz="1400" b="0" dirty="0">
                <a:latin typeface="Times New Roman" panose="02020603050405020304" pitchFamily="18" charset="0"/>
                <a:ea typeface="宋体" panose="02010600030101010101" pitchFamily="2" charset="-122"/>
              </a:rPr>
            </a:fld>
            <a:endParaRPr lang="zh-CN" altLang="en-US" sz="1400" b="0" dirty="0">
              <a:latin typeface="Times New Roman" panose="02020603050405020304" pitchFamily="18" charset="0"/>
              <a:ea typeface="宋体" panose="02010600030101010101" pitchFamily="2" charset="-122"/>
            </a:endParaRPr>
          </a:p>
        </p:txBody>
      </p:sp>
      <p:sp>
        <p:nvSpPr>
          <p:cNvPr id="175109" name="Rectangle 2"/>
          <p:cNvSpPr>
            <a:spLocks noGrp="1"/>
          </p:cNvSpPr>
          <p:nvPr>
            <p:ph type="title"/>
          </p:nvPr>
        </p:nvSpPr>
        <p:spPr>
          <a:xfrm>
            <a:off x="0" y="0"/>
            <a:ext cx="9144000" cy="849313"/>
          </a:xfrm>
          <a:ln>
            <a:solidFill>
              <a:srgbClr val="FF3300">
                <a:alpha val="100000"/>
              </a:srgbClr>
            </a:solidFill>
            <a:miter lim="800000"/>
          </a:ln>
        </p:spPr>
        <p:txBody>
          <a:bodyPr vert="horz" wrap="square" lIns="91440" tIns="45720" rIns="91440" bIns="45720" anchor="ctr" anchorCtr="0"/>
          <a:p>
            <a:pPr eaLnBrk="1" hangingPunct="1"/>
            <a:r>
              <a:rPr lang="en-US" altLang="zh-CN" sz="3600" b="1" dirty="0">
                <a:solidFill>
                  <a:srgbClr val="CC0000"/>
                </a:solidFill>
                <a:ea typeface="宋体" panose="02010600030101010101" pitchFamily="2" charset="-122"/>
              </a:rPr>
              <a:t>Detecting Packet Loss</a:t>
            </a:r>
            <a:r>
              <a:rPr lang="zh-CN" altLang="en-US" sz="3600" b="1" dirty="0">
                <a:solidFill>
                  <a:srgbClr val="CC0000"/>
                </a:solidFill>
                <a:ea typeface="黑体" panose="02010609060101010101" pitchFamily="49" charset="-122"/>
              </a:rPr>
              <a:t>丢包检测机制</a:t>
            </a:r>
            <a:endParaRPr lang="en-US" altLang="zh-CN" sz="3600" b="1" dirty="0">
              <a:solidFill>
                <a:srgbClr val="CC0000"/>
              </a:solidFill>
              <a:ea typeface="黑体" panose="02010609060101010101" pitchFamily="49" charset="-122"/>
            </a:endParaRPr>
          </a:p>
        </p:txBody>
      </p:sp>
      <p:sp>
        <p:nvSpPr>
          <p:cNvPr id="175110" name="Rectangle 3"/>
          <p:cNvSpPr>
            <a:spLocks noGrp="1"/>
          </p:cNvSpPr>
          <p:nvPr>
            <p:ph idx="1"/>
          </p:nvPr>
        </p:nvSpPr>
        <p:spPr>
          <a:xfrm>
            <a:off x="223838" y="1187450"/>
            <a:ext cx="4638675" cy="4819650"/>
          </a:xfrm>
        </p:spPr>
        <p:txBody>
          <a:bodyPr vert="horz" wrap="square" lIns="91440" tIns="45720" rIns="91440" bIns="45720" anchor="t" anchorCtr="0"/>
          <a:p>
            <a:pPr eaLnBrk="1" hangingPunct="1">
              <a:buFont typeface="Wingdings" panose="05000000000000000000" pitchFamily="2" charset="2"/>
              <a:buNone/>
            </a:pPr>
            <a:r>
              <a:rPr lang="en-US" altLang="zh-CN" sz="3200" b="1" dirty="0">
                <a:solidFill>
                  <a:srgbClr val="FF0000"/>
                </a:solidFill>
                <a:ea typeface="宋体" panose="02010600030101010101" pitchFamily="2" charset="-122"/>
              </a:rPr>
              <a:t>Assumption</a:t>
            </a:r>
            <a:r>
              <a:rPr lang="en-US" altLang="zh-CN" sz="3200" b="1" dirty="0">
                <a:ea typeface="宋体" panose="02010600030101010101" pitchFamily="2" charset="-122"/>
              </a:rPr>
              <a:t>: loss indicates congestion</a:t>
            </a:r>
            <a:endParaRPr lang="en-US" altLang="zh-CN" sz="3200" b="1" dirty="0">
              <a:ea typeface="宋体" panose="02010600030101010101" pitchFamily="2" charset="-122"/>
            </a:endParaRPr>
          </a:p>
          <a:p>
            <a:pPr eaLnBrk="1" hangingPunct="1">
              <a:buFont typeface="Wingdings" panose="05000000000000000000" pitchFamily="2" charset="2"/>
              <a:buChar char="n"/>
            </a:pPr>
            <a:r>
              <a:rPr lang="en-US" altLang="zh-CN" sz="3200" b="1" u="sng" dirty="0">
                <a:ea typeface="宋体" panose="02010600030101010101" pitchFamily="2" charset="-122"/>
              </a:rPr>
              <a:t>Option 1</a:t>
            </a:r>
            <a:r>
              <a:rPr lang="en-US" altLang="zh-CN" sz="3200" b="1" dirty="0">
                <a:ea typeface="宋体" panose="02010600030101010101" pitchFamily="2" charset="-122"/>
              </a:rPr>
              <a:t>: timeout</a:t>
            </a:r>
            <a:r>
              <a:rPr lang="zh-CN" altLang="en-US" sz="3200" b="1" dirty="0">
                <a:latin typeface="黑体" panose="02010609060101010101" pitchFamily="49" charset="-122"/>
                <a:ea typeface="黑体" panose="02010609060101010101" pitchFamily="49" charset="-122"/>
              </a:rPr>
              <a:t>超时重传</a:t>
            </a:r>
            <a:r>
              <a:rPr lang="en-US" altLang="zh-CN" sz="3200" b="1" dirty="0">
                <a:ea typeface="宋体" panose="02010600030101010101" pitchFamily="2" charset="-122"/>
              </a:rPr>
              <a:t>(TCP Tahoe) </a:t>
            </a:r>
            <a:endParaRPr lang="en-US" altLang="zh-CN" sz="3200" b="1" dirty="0">
              <a:ea typeface="宋体" panose="02010600030101010101" pitchFamily="2" charset="-122"/>
            </a:endParaRPr>
          </a:p>
          <a:p>
            <a:pPr lvl="1" eaLnBrk="1" hangingPunct="1"/>
            <a:r>
              <a:rPr lang="en-US" altLang="zh-CN" sz="2800" b="1" dirty="0">
                <a:ea typeface="宋体" panose="02010600030101010101" pitchFamily="2" charset="-122"/>
              </a:rPr>
              <a:t>Waiting for a time-out can be long!</a:t>
            </a:r>
            <a:endParaRPr lang="en-US" altLang="zh-CN" sz="2800" b="1" dirty="0">
              <a:ea typeface="宋体" panose="02010600030101010101" pitchFamily="2" charset="-122"/>
            </a:endParaRPr>
          </a:p>
          <a:p>
            <a:pPr eaLnBrk="1" hangingPunct="1">
              <a:buFont typeface="Wingdings" panose="05000000000000000000" pitchFamily="2" charset="2"/>
              <a:buChar char="n"/>
            </a:pPr>
            <a:r>
              <a:rPr lang="en-US" altLang="zh-CN" sz="3200" b="1" u="sng" dirty="0">
                <a:ea typeface="宋体" panose="02010600030101010101" pitchFamily="2" charset="-122"/>
              </a:rPr>
              <a:t>Option 2</a:t>
            </a:r>
            <a:r>
              <a:rPr lang="en-US" altLang="zh-CN" sz="3200" b="1" dirty="0">
                <a:ea typeface="宋体" panose="02010600030101010101" pitchFamily="2" charset="-122"/>
              </a:rPr>
              <a:t>: duplicate ACKs (TCP Reno)</a:t>
            </a:r>
            <a:endParaRPr lang="en-US" altLang="zh-CN" sz="3200" b="1" dirty="0">
              <a:ea typeface="宋体" panose="02010600030101010101" pitchFamily="2" charset="-122"/>
            </a:endParaRPr>
          </a:p>
          <a:p>
            <a:pPr lvl="1" eaLnBrk="1" hangingPunct="1"/>
            <a:r>
              <a:rPr lang="en-US" altLang="zh-CN" sz="2800" b="1" dirty="0">
                <a:ea typeface="宋体" panose="02010600030101010101" pitchFamily="2" charset="-122"/>
              </a:rPr>
              <a:t>How many? At least 3.</a:t>
            </a:r>
            <a:endParaRPr lang="en-US" altLang="zh-CN" sz="2800" b="1" dirty="0">
              <a:ea typeface="宋体" panose="02010600030101010101" pitchFamily="2" charset="-122"/>
            </a:endParaRPr>
          </a:p>
        </p:txBody>
      </p:sp>
      <p:sp>
        <p:nvSpPr>
          <p:cNvPr id="175111" name="Line 4"/>
          <p:cNvSpPr/>
          <p:nvPr/>
        </p:nvSpPr>
        <p:spPr>
          <a:xfrm>
            <a:off x="5715000" y="1447800"/>
            <a:ext cx="0" cy="3962400"/>
          </a:xfrm>
          <a:prstGeom prst="line">
            <a:avLst/>
          </a:prstGeom>
          <a:ln w="9525" cap="flat" cmpd="sng">
            <a:solidFill>
              <a:schemeClr val="tx1"/>
            </a:solidFill>
            <a:prstDash val="solid"/>
            <a:headEnd type="none" w="med" len="med"/>
            <a:tailEnd type="none" w="med" len="med"/>
          </a:ln>
        </p:spPr>
      </p:sp>
      <p:sp>
        <p:nvSpPr>
          <p:cNvPr id="175112" name="Line 5"/>
          <p:cNvSpPr/>
          <p:nvPr/>
        </p:nvSpPr>
        <p:spPr>
          <a:xfrm>
            <a:off x="7696200" y="1447800"/>
            <a:ext cx="0" cy="3962400"/>
          </a:xfrm>
          <a:prstGeom prst="line">
            <a:avLst/>
          </a:prstGeom>
          <a:ln w="9525" cap="flat" cmpd="sng">
            <a:solidFill>
              <a:schemeClr val="tx1"/>
            </a:solidFill>
            <a:prstDash val="solid"/>
            <a:headEnd type="none" w="med" len="med"/>
            <a:tailEnd type="none" w="med" len="med"/>
          </a:ln>
        </p:spPr>
      </p:sp>
      <p:sp>
        <p:nvSpPr>
          <p:cNvPr id="215046" name="Line 6"/>
          <p:cNvSpPr/>
          <p:nvPr/>
        </p:nvSpPr>
        <p:spPr>
          <a:xfrm>
            <a:off x="5715000" y="1676400"/>
            <a:ext cx="1981200" cy="381000"/>
          </a:xfrm>
          <a:prstGeom prst="line">
            <a:avLst/>
          </a:prstGeom>
          <a:ln w="12700" cap="flat" cmpd="sng">
            <a:solidFill>
              <a:schemeClr val="accent2"/>
            </a:solidFill>
            <a:prstDash val="solid"/>
            <a:headEnd type="none" w="med" len="med"/>
            <a:tailEnd type="triangle" w="med" len="med"/>
          </a:ln>
        </p:spPr>
      </p:sp>
      <p:sp>
        <p:nvSpPr>
          <p:cNvPr id="215047" name="Line 7"/>
          <p:cNvSpPr/>
          <p:nvPr/>
        </p:nvSpPr>
        <p:spPr>
          <a:xfrm>
            <a:off x="5715000" y="1905000"/>
            <a:ext cx="1981200" cy="381000"/>
          </a:xfrm>
          <a:prstGeom prst="line">
            <a:avLst/>
          </a:prstGeom>
          <a:ln w="12700" cap="flat" cmpd="sng">
            <a:solidFill>
              <a:schemeClr val="accent2"/>
            </a:solidFill>
            <a:prstDash val="solid"/>
            <a:headEnd type="none" w="med" len="med"/>
            <a:tailEnd type="triangle" w="med" len="med"/>
          </a:ln>
        </p:spPr>
      </p:sp>
      <p:sp>
        <p:nvSpPr>
          <p:cNvPr id="215048" name="Line 8"/>
          <p:cNvSpPr/>
          <p:nvPr/>
        </p:nvSpPr>
        <p:spPr>
          <a:xfrm>
            <a:off x="5715000" y="2133600"/>
            <a:ext cx="1219200" cy="228600"/>
          </a:xfrm>
          <a:prstGeom prst="line">
            <a:avLst/>
          </a:prstGeom>
          <a:ln w="12700" cap="flat" cmpd="sng">
            <a:solidFill>
              <a:schemeClr val="accent2"/>
            </a:solidFill>
            <a:prstDash val="solid"/>
            <a:headEnd type="none" w="med" len="med"/>
            <a:tailEnd type="triangle" w="med" len="med"/>
          </a:ln>
        </p:spPr>
      </p:sp>
      <p:sp>
        <p:nvSpPr>
          <p:cNvPr id="215049" name="Line 9"/>
          <p:cNvSpPr/>
          <p:nvPr/>
        </p:nvSpPr>
        <p:spPr>
          <a:xfrm>
            <a:off x="5715000" y="2362200"/>
            <a:ext cx="1981200" cy="381000"/>
          </a:xfrm>
          <a:prstGeom prst="line">
            <a:avLst/>
          </a:prstGeom>
          <a:ln w="12700" cap="flat" cmpd="sng">
            <a:solidFill>
              <a:schemeClr val="accent2"/>
            </a:solidFill>
            <a:prstDash val="solid"/>
            <a:headEnd type="none" w="med" len="med"/>
            <a:tailEnd type="triangle" w="med" len="med"/>
          </a:ln>
        </p:spPr>
      </p:sp>
      <p:sp>
        <p:nvSpPr>
          <p:cNvPr id="215050" name="Line 10"/>
          <p:cNvSpPr/>
          <p:nvPr/>
        </p:nvSpPr>
        <p:spPr>
          <a:xfrm>
            <a:off x="5715000" y="2590800"/>
            <a:ext cx="1981200" cy="381000"/>
          </a:xfrm>
          <a:prstGeom prst="line">
            <a:avLst/>
          </a:prstGeom>
          <a:ln w="12700" cap="flat" cmpd="sng">
            <a:solidFill>
              <a:schemeClr val="accent2"/>
            </a:solidFill>
            <a:prstDash val="solid"/>
            <a:headEnd type="none" w="med" len="med"/>
            <a:tailEnd type="triangle" w="med" len="med"/>
          </a:ln>
        </p:spPr>
      </p:sp>
      <p:sp>
        <p:nvSpPr>
          <p:cNvPr id="215051" name="Line 11"/>
          <p:cNvSpPr/>
          <p:nvPr/>
        </p:nvSpPr>
        <p:spPr>
          <a:xfrm>
            <a:off x="5715000" y="2819400"/>
            <a:ext cx="1981200" cy="381000"/>
          </a:xfrm>
          <a:prstGeom prst="line">
            <a:avLst/>
          </a:prstGeom>
          <a:ln w="12700" cap="flat" cmpd="sng">
            <a:solidFill>
              <a:schemeClr val="accent2"/>
            </a:solidFill>
            <a:prstDash val="solid"/>
            <a:headEnd type="none" w="med" len="med"/>
            <a:tailEnd type="triangle" w="med" len="med"/>
          </a:ln>
        </p:spPr>
      </p:sp>
      <p:sp>
        <p:nvSpPr>
          <p:cNvPr id="215052" name="Line 12"/>
          <p:cNvSpPr/>
          <p:nvPr/>
        </p:nvSpPr>
        <p:spPr>
          <a:xfrm>
            <a:off x="5715000" y="3048000"/>
            <a:ext cx="1981200" cy="381000"/>
          </a:xfrm>
          <a:prstGeom prst="line">
            <a:avLst/>
          </a:prstGeom>
          <a:ln w="12700" cap="flat" cmpd="sng">
            <a:solidFill>
              <a:schemeClr val="accent2"/>
            </a:solidFill>
            <a:prstDash val="solid"/>
            <a:headEnd type="none" w="med" len="med"/>
            <a:tailEnd type="triangle" w="med" len="med"/>
          </a:ln>
        </p:spPr>
      </p:sp>
      <p:sp>
        <p:nvSpPr>
          <p:cNvPr id="215053" name="Line 13"/>
          <p:cNvSpPr/>
          <p:nvPr/>
        </p:nvSpPr>
        <p:spPr>
          <a:xfrm>
            <a:off x="5715000" y="3276600"/>
            <a:ext cx="1981200" cy="381000"/>
          </a:xfrm>
          <a:prstGeom prst="line">
            <a:avLst/>
          </a:prstGeom>
          <a:ln w="12700" cap="flat" cmpd="sng">
            <a:solidFill>
              <a:schemeClr val="accent2"/>
            </a:solidFill>
            <a:prstDash val="solid"/>
            <a:headEnd type="none" w="med" len="med"/>
            <a:tailEnd type="triangle" w="med" len="med"/>
          </a:ln>
        </p:spPr>
      </p:sp>
      <p:sp>
        <p:nvSpPr>
          <p:cNvPr id="175121" name="Text Box 14"/>
          <p:cNvSpPr txBox="1"/>
          <p:nvPr/>
        </p:nvSpPr>
        <p:spPr>
          <a:xfrm>
            <a:off x="6461125" y="1738313"/>
            <a:ext cx="184150" cy="244475"/>
          </a:xfrm>
          <a:prstGeom prst="rect">
            <a:avLst/>
          </a:prstGeom>
          <a:noFill/>
          <a:ln w="9525">
            <a:noFill/>
          </a:ln>
        </p:spPr>
        <p:txBody>
          <a:bodyPr wrap="none">
            <a:spAutoFit/>
          </a:bodyPr>
          <a:p>
            <a:pPr algn="ctr"/>
            <a:endParaRPr lang="zh-CN" altLang="en-US" sz="1000" dirty="0">
              <a:latin typeface="Comic Sans MS" panose="030F0702030302020204" pitchFamily="66" charset="0"/>
              <a:ea typeface="宋体" panose="02010600030101010101" pitchFamily="2" charset="-122"/>
            </a:endParaRPr>
          </a:p>
        </p:txBody>
      </p:sp>
      <p:sp>
        <p:nvSpPr>
          <p:cNvPr id="215055" name="Text Box 15"/>
          <p:cNvSpPr txBox="1"/>
          <p:nvPr/>
        </p:nvSpPr>
        <p:spPr>
          <a:xfrm>
            <a:off x="6400800" y="1981200"/>
            <a:ext cx="339725" cy="244475"/>
          </a:xfrm>
          <a:prstGeom prst="rect">
            <a:avLst/>
          </a:prstGeom>
          <a:noFill/>
          <a:ln w="9525">
            <a:noFill/>
          </a:ln>
        </p:spPr>
        <p:txBody>
          <a:bodyPr>
            <a:spAutoFit/>
          </a:bodyPr>
          <a:p>
            <a:pPr algn="ctr"/>
            <a:r>
              <a:rPr lang="en-US" altLang="zh-CN" sz="1000" dirty="0">
                <a:latin typeface="Comic Sans MS" panose="030F0702030302020204" pitchFamily="66" charset="0"/>
                <a:ea typeface="宋体" panose="02010600030101010101" pitchFamily="2" charset="-122"/>
              </a:rPr>
              <a:t>11</a:t>
            </a:r>
            <a:endParaRPr lang="en-US" altLang="zh-CN" sz="1000" dirty="0">
              <a:latin typeface="Comic Sans MS" panose="030F0702030302020204" pitchFamily="66" charset="0"/>
              <a:ea typeface="宋体" panose="02010600030101010101" pitchFamily="2" charset="-122"/>
            </a:endParaRPr>
          </a:p>
        </p:txBody>
      </p:sp>
      <p:sp>
        <p:nvSpPr>
          <p:cNvPr id="215056" name="Text Box 16"/>
          <p:cNvSpPr txBox="1"/>
          <p:nvPr/>
        </p:nvSpPr>
        <p:spPr>
          <a:xfrm>
            <a:off x="6400800" y="2438400"/>
            <a:ext cx="339725" cy="244475"/>
          </a:xfrm>
          <a:prstGeom prst="rect">
            <a:avLst/>
          </a:prstGeom>
          <a:noFill/>
          <a:ln w="9525">
            <a:noFill/>
          </a:ln>
        </p:spPr>
        <p:txBody>
          <a:bodyPr>
            <a:spAutoFit/>
          </a:bodyPr>
          <a:p>
            <a:pPr algn="ctr"/>
            <a:r>
              <a:rPr lang="en-US" altLang="zh-CN" sz="1000" dirty="0">
                <a:latin typeface="Comic Sans MS" panose="030F0702030302020204" pitchFamily="66" charset="0"/>
                <a:ea typeface="宋体" panose="02010600030101010101" pitchFamily="2" charset="-122"/>
              </a:rPr>
              <a:t>13</a:t>
            </a:r>
            <a:endParaRPr lang="en-US" altLang="zh-CN" sz="1000" dirty="0">
              <a:latin typeface="Comic Sans MS" panose="030F0702030302020204" pitchFamily="66" charset="0"/>
              <a:ea typeface="宋体" panose="02010600030101010101" pitchFamily="2" charset="-122"/>
            </a:endParaRPr>
          </a:p>
        </p:txBody>
      </p:sp>
      <p:sp>
        <p:nvSpPr>
          <p:cNvPr id="215057" name="Text Box 17"/>
          <p:cNvSpPr txBox="1"/>
          <p:nvPr/>
        </p:nvSpPr>
        <p:spPr>
          <a:xfrm>
            <a:off x="6400800" y="2209800"/>
            <a:ext cx="339725" cy="244475"/>
          </a:xfrm>
          <a:prstGeom prst="rect">
            <a:avLst/>
          </a:prstGeom>
          <a:noFill/>
          <a:ln w="9525">
            <a:noFill/>
          </a:ln>
        </p:spPr>
        <p:txBody>
          <a:bodyPr>
            <a:spAutoFit/>
          </a:bodyPr>
          <a:p>
            <a:pPr algn="ctr"/>
            <a:r>
              <a:rPr lang="en-US" altLang="zh-CN" sz="1000" dirty="0">
                <a:latin typeface="Comic Sans MS" panose="030F0702030302020204" pitchFamily="66" charset="0"/>
                <a:ea typeface="宋体" panose="02010600030101010101" pitchFamily="2" charset="-122"/>
              </a:rPr>
              <a:t>12</a:t>
            </a:r>
            <a:endParaRPr lang="en-US" altLang="zh-CN" sz="1000" dirty="0">
              <a:latin typeface="Comic Sans MS" panose="030F0702030302020204" pitchFamily="66" charset="0"/>
              <a:ea typeface="宋体" panose="02010600030101010101" pitchFamily="2" charset="-122"/>
            </a:endParaRPr>
          </a:p>
        </p:txBody>
      </p:sp>
      <p:sp>
        <p:nvSpPr>
          <p:cNvPr id="215058" name="Text Box 18"/>
          <p:cNvSpPr txBox="1"/>
          <p:nvPr/>
        </p:nvSpPr>
        <p:spPr>
          <a:xfrm>
            <a:off x="6400800" y="2667000"/>
            <a:ext cx="339725" cy="244475"/>
          </a:xfrm>
          <a:prstGeom prst="rect">
            <a:avLst/>
          </a:prstGeom>
          <a:noFill/>
          <a:ln w="9525">
            <a:noFill/>
          </a:ln>
        </p:spPr>
        <p:txBody>
          <a:bodyPr>
            <a:spAutoFit/>
          </a:bodyPr>
          <a:p>
            <a:pPr algn="ctr"/>
            <a:r>
              <a:rPr lang="en-US" altLang="zh-CN" sz="1000" dirty="0">
                <a:latin typeface="Comic Sans MS" panose="030F0702030302020204" pitchFamily="66" charset="0"/>
                <a:ea typeface="宋体" panose="02010600030101010101" pitchFamily="2" charset="-122"/>
              </a:rPr>
              <a:t>14</a:t>
            </a:r>
            <a:endParaRPr lang="en-US" altLang="zh-CN" sz="1000" dirty="0">
              <a:latin typeface="Comic Sans MS" panose="030F0702030302020204" pitchFamily="66" charset="0"/>
              <a:ea typeface="宋体" panose="02010600030101010101" pitchFamily="2" charset="-122"/>
            </a:endParaRPr>
          </a:p>
        </p:txBody>
      </p:sp>
      <p:sp>
        <p:nvSpPr>
          <p:cNvPr id="215059" name="Text Box 19"/>
          <p:cNvSpPr txBox="1"/>
          <p:nvPr/>
        </p:nvSpPr>
        <p:spPr>
          <a:xfrm>
            <a:off x="6400800" y="2895600"/>
            <a:ext cx="339725" cy="244475"/>
          </a:xfrm>
          <a:prstGeom prst="rect">
            <a:avLst/>
          </a:prstGeom>
          <a:noFill/>
          <a:ln w="9525">
            <a:noFill/>
          </a:ln>
        </p:spPr>
        <p:txBody>
          <a:bodyPr>
            <a:spAutoFit/>
          </a:bodyPr>
          <a:p>
            <a:pPr algn="ctr"/>
            <a:r>
              <a:rPr lang="en-US" altLang="zh-CN" sz="1000" dirty="0">
                <a:latin typeface="Comic Sans MS" panose="030F0702030302020204" pitchFamily="66" charset="0"/>
                <a:ea typeface="宋体" panose="02010600030101010101" pitchFamily="2" charset="-122"/>
              </a:rPr>
              <a:t>15</a:t>
            </a:r>
            <a:endParaRPr lang="en-US" altLang="zh-CN" sz="1000" dirty="0">
              <a:latin typeface="Comic Sans MS" panose="030F0702030302020204" pitchFamily="66" charset="0"/>
              <a:ea typeface="宋体" panose="02010600030101010101" pitchFamily="2" charset="-122"/>
            </a:endParaRPr>
          </a:p>
        </p:txBody>
      </p:sp>
      <p:sp>
        <p:nvSpPr>
          <p:cNvPr id="215060" name="Text Box 20"/>
          <p:cNvSpPr txBox="1"/>
          <p:nvPr/>
        </p:nvSpPr>
        <p:spPr>
          <a:xfrm>
            <a:off x="6400800" y="3352800"/>
            <a:ext cx="339725" cy="244475"/>
          </a:xfrm>
          <a:prstGeom prst="rect">
            <a:avLst/>
          </a:prstGeom>
          <a:noFill/>
          <a:ln w="9525">
            <a:noFill/>
          </a:ln>
        </p:spPr>
        <p:txBody>
          <a:bodyPr>
            <a:spAutoFit/>
          </a:bodyPr>
          <a:p>
            <a:pPr algn="ctr"/>
            <a:r>
              <a:rPr lang="en-US" altLang="zh-CN" sz="1000" dirty="0">
                <a:latin typeface="Comic Sans MS" panose="030F0702030302020204" pitchFamily="66" charset="0"/>
                <a:ea typeface="宋体" panose="02010600030101010101" pitchFamily="2" charset="-122"/>
              </a:rPr>
              <a:t>17</a:t>
            </a:r>
            <a:endParaRPr lang="en-US" altLang="zh-CN" sz="1000" dirty="0">
              <a:latin typeface="Comic Sans MS" panose="030F0702030302020204" pitchFamily="66" charset="0"/>
              <a:ea typeface="宋体" panose="02010600030101010101" pitchFamily="2" charset="-122"/>
            </a:endParaRPr>
          </a:p>
        </p:txBody>
      </p:sp>
      <p:sp>
        <p:nvSpPr>
          <p:cNvPr id="215061" name="Text Box 21"/>
          <p:cNvSpPr txBox="1"/>
          <p:nvPr/>
        </p:nvSpPr>
        <p:spPr>
          <a:xfrm>
            <a:off x="6400800" y="3124200"/>
            <a:ext cx="339725" cy="244475"/>
          </a:xfrm>
          <a:prstGeom prst="rect">
            <a:avLst/>
          </a:prstGeom>
          <a:noFill/>
          <a:ln w="9525">
            <a:noFill/>
          </a:ln>
        </p:spPr>
        <p:txBody>
          <a:bodyPr>
            <a:spAutoFit/>
          </a:bodyPr>
          <a:p>
            <a:pPr algn="ctr"/>
            <a:r>
              <a:rPr lang="en-US" altLang="zh-CN" sz="1000" dirty="0">
                <a:latin typeface="Comic Sans MS" panose="030F0702030302020204" pitchFamily="66" charset="0"/>
                <a:ea typeface="宋体" panose="02010600030101010101" pitchFamily="2" charset="-122"/>
              </a:rPr>
              <a:t>16</a:t>
            </a:r>
            <a:endParaRPr lang="en-US" altLang="zh-CN" sz="1000" dirty="0">
              <a:latin typeface="Comic Sans MS" panose="030F0702030302020204" pitchFamily="66" charset="0"/>
              <a:ea typeface="宋体" panose="02010600030101010101" pitchFamily="2" charset="-122"/>
            </a:endParaRPr>
          </a:p>
        </p:txBody>
      </p:sp>
      <p:sp>
        <p:nvSpPr>
          <p:cNvPr id="215062" name="Text Box 22"/>
          <p:cNvSpPr txBox="1"/>
          <p:nvPr/>
        </p:nvSpPr>
        <p:spPr>
          <a:xfrm>
            <a:off x="6019800" y="4343400"/>
            <a:ext cx="339725" cy="244475"/>
          </a:xfrm>
          <a:prstGeom prst="rect">
            <a:avLst/>
          </a:prstGeom>
          <a:noFill/>
          <a:ln w="9525">
            <a:noFill/>
          </a:ln>
        </p:spPr>
        <p:txBody>
          <a:bodyPr>
            <a:spAutoFit/>
          </a:bodyPr>
          <a:p>
            <a:pPr algn="ctr"/>
            <a:r>
              <a:rPr lang="en-US" altLang="zh-CN" sz="1000" dirty="0">
                <a:latin typeface="Comic Sans MS" panose="030F0702030302020204" pitchFamily="66" charset="0"/>
                <a:ea typeface="宋体" panose="02010600030101010101" pitchFamily="2" charset="-122"/>
              </a:rPr>
              <a:t>11</a:t>
            </a:r>
            <a:endParaRPr lang="en-US" altLang="zh-CN" sz="1000" dirty="0">
              <a:latin typeface="Comic Sans MS" panose="030F0702030302020204" pitchFamily="66" charset="0"/>
              <a:ea typeface="宋体" panose="02010600030101010101" pitchFamily="2" charset="-122"/>
            </a:endParaRPr>
          </a:p>
        </p:txBody>
      </p:sp>
      <p:sp>
        <p:nvSpPr>
          <p:cNvPr id="215063" name="Text Box 23"/>
          <p:cNvSpPr txBox="1"/>
          <p:nvPr/>
        </p:nvSpPr>
        <p:spPr>
          <a:xfrm>
            <a:off x="6400800" y="1752600"/>
            <a:ext cx="339725" cy="244475"/>
          </a:xfrm>
          <a:prstGeom prst="rect">
            <a:avLst/>
          </a:prstGeom>
          <a:noFill/>
          <a:ln w="9525">
            <a:noFill/>
          </a:ln>
        </p:spPr>
        <p:txBody>
          <a:bodyPr>
            <a:spAutoFit/>
          </a:bodyPr>
          <a:p>
            <a:pPr algn="ctr"/>
            <a:r>
              <a:rPr lang="en-US" altLang="zh-CN" sz="1000" dirty="0">
                <a:latin typeface="Comic Sans MS" panose="030F0702030302020204" pitchFamily="66" charset="0"/>
                <a:ea typeface="宋体" panose="02010600030101010101" pitchFamily="2" charset="-122"/>
              </a:rPr>
              <a:t>10</a:t>
            </a:r>
            <a:endParaRPr lang="en-US" altLang="zh-CN" sz="1000" dirty="0">
              <a:latin typeface="Comic Sans MS" panose="030F0702030302020204" pitchFamily="66" charset="0"/>
              <a:ea typeface="宋体" panose="02010600030101010101" pitchFamily="2" charset="-122"/>
            </a:endParaRPr>
          </a:p>
        </p:txBody>
      </p:sp>
      <p:sp>
        <p:nvSpPr>
          <p:cNvPr id="215064" name="Line 24"/>
          <p:cNvSpPr/>
          <p:nvPr/>
        </p:nvSpPr>
        <p:spPr>
          <a:xfrm flipH="1">
            <a:off x="5715000" y="2057400"/>
            <a:ext cx="1905000" cy="1905000"/>
          </a:xfrm>
          <a:prstGeom prst="line">
            <a:avLst/>
          </a:prstGeom>
          <a:ln w="19050" cap="flat" cmpd="sng">
            <a:solidFill>
              <a:srgbClr val="00FF00"/>
            </a:solidFill>
            <a:prstDash val="solid"/>
            <a:headEnd type="none" w="med" len="med"/>
            <a:tailEnd type="triangle" w="med" len="med"/>
          </a:ln>
        </p:spPr>
      </p:sp>
      <p:sp>
        <p:nvSpPr>
          <p:cNvPr id="215065" name="Line 25"/>
          <p:cNvSpPr/>
          <p:nvPr/>
        </p:nvSpPr>
        <p:spPr>
          <a:xfrm flipH="1">
            <a:off x="5715000" y="2286000"/>
            <a:ext cx="1905000" cy="1905000"/>
          </a:xfrm>
          <a:prstGeom prst="line">
            <a:avLst/>
          </a:prstGeom>
          <a:ln w="19050" cap="flat" cmpd="sng">
            <a:solidFill>
              <a:srgbClr val="00FF00"/>
            </a:solidFill>
            <a:prstDash val="solid"/>
            <a:headEnd type="none" w="med" len="med"/>
            <a:tailEnd type="triangle" w="med" len="med"/>
          </a:ln>
        </p:spPr>
      </p:sp>
      <p:sp>
        <p:nvSpPr>
          <p:cNvPr id="215066" name="Line 26"/>
          <p:cNvSpPr/>
          <p:nvPr/>
        </p:nvSpPr>
        <p:spPr>
          <a:xfrm flipH="1">
            <a:off x="5715000" y="2971800"/>
            <a:ext cx="1905000" cy="1905000"/>
          </a:xfrm>
          <a:prstGeom prst="line">
            <a:avLst/>
          </a:prstGeom>
          <a:ln w="19050" cap="flat" cmpd="sng">
            <a:solidFill>
              <a:srgbClr val="00FF00"/>
            </a:solidFill>
            <a:prstDash val="solid"/>
            <a:headEnd type="none" w="med" len="med"/>
            <a:tailEnd type="triangle" w="med" len="med"/>
          </a:ln>
        </p:spPr>
      </p:sp>
      <p:sp>
        <p:nvSpPr>
          <p:cNvPr id="215067" name="Line 27"/>
          <p:cNvSpPr/>
          <p:nvPr/>
        </p:nvSpPr>
        <p:spPr>
          <a:xfrm flipH="1">
            <a:off x="5715000" y="2743200"/>
            <a:ext cx="1905000" cy="1905000"/>
          </a:xfrm>
          <a:prstGeom prst="line">
            <a:avLst/>
          </a:prstGeom>
          <a:ln w="19050" cap="flat" cmpd="sng">
            <a:solidFill>
              <a:srgbClr val="00FF00"/>
            </a:solidFill>
            <a:prstDash val="solid"/>
            <a:headEnd type="none" w="med" len="med"/>
            <a:tailEnd type="triangle" w="med" len="med"/>
          </a:ln>
        </p:spPr>
      </p:sp>
      <p:sp>
        <p:nvSpPr>
          <p:cNvPr id="215068" name="Text Box 28"/>
          <p:cNvSpPr txBox="1"/>
          <p:nvPr/>
        </p:nvSpPr>
        <p:spPr>
          <a:xfrm>
            <a:off x="6705600" y="2209800"/>
            <a:ext cx="339725" cy="244475"/>
          </a:xfrm>
          <a:prstGeom prst="rect">
            <a:avLst/>
          </a:prstGeom>
          <a:noFill/>
          <a:ln w="9525">
            <a:noFill/>
          </a:ln>
        </p:spPr>
        <p:txBody>
          <a:bodyPr>
            <a:spAutoFit/>
          </a:bodyPr>
          <a:p>
            <a:pPr algn="ctr"/>
            <a:r>
              <a:rPr lang="en-US" altLang="zh-CN" sz="1000" dirty="0">
                <a:latin typeface="Comic Sans MS" panose="030F0702030302020204" pitchFamily="66" charset="0"/>
                <a:ea typeface="宋体" panose="02010600030101010101" pitchFamily="2" charset="-122"/>
              </a:rPr>
              <a:t>X</a:t>
            </a:r>
            <a:endParaRPr lang="en-US" altLang="zh-CN" sz="1000" dirty="0">
              <a:latin typeface="Comic Sans MS" panose="030F0702030302020204" pitchFamily="66" charset="0"/>
              <a:ea typeface="宋体" panose="02010600030101010101" pitchFamily="2" charset="-122"/>
            </a:endParaRPr>
          </a:p>
        </p:txBody>
      </p:sp>
      <p:sp>
        <p:nvSpPr>
          <p:cNvPr id="215069" name="Line 29"/>
          <p:cNvSpPr/>
          <p:nvPr/>
        </p:nvSpPr>
        <p:spPr>
          <a:xfrm flipH="1">
            <a:off x="5715000" y="3200400"/>
            <a:ext cx="1905000" cy="1905000"/>
          </a:xfrm>
          <a:prstGeom prst="line">
            <a:avLst/>
          </a:prstGeom>
          <a:ln w="19050" cap="flat" cmpd="sng">
            <a:solidFill>
              <a:srgbClr val="00FF00"/>
            </a:solidFill>
            <a:prstDash val="solid"/>
            <a:headEnd type="none" w="med" len="med"/>
            <a:tailEnd type="triangle" w="med" len="med"/>
          </a:ln>
        </p:spPr>
      </p:sp>
      <p:sp>
        <p:nvSpPr>
          <p:cNvPr id="215070" name="Text Box 30"/>
          <p:cNvSpPr txBox="1"/>
          <p:nvPr/>
        </p:nvSpPr>
        <p:spPr>
          <a:xfrm>
            <a:off x="6096000" y="3962400"/>
            <a:ext cx="339725" cy="244475"/>
          </a:xfrm>
          <a:prstGeom prst="rect">
            <a:avLst/>
          </a:prstGeom>
          <a:noFill/>
          <a:ln w="9525">
            <a:noFill/>
          </a:ln>
        </p:spPr>
        <p:txBody>
          <a:bodyPr>
            <a:spAutoFit/>
          </a:bodyPr>
          <a:p>
            <a:pPr algn="ctr"/>
            <a:r>
              <a:rPr lang="en-US" altLang="zh-CN" sz="1000" dirty="0">
                <a:latin typeface="Comic Sans MS" panose="030F0702030302020204" pitchFamily="66" charset="0"/>
                <a:ea typeface="宋体" panose="02010600030101010101" pitchFamily="2" charset="-122"/>
              </a:rPr>
              <a:t>11</a:t>
            </a:r>
            <a:endParaRPr lang="en-US" altLang="zh-CN" sz="1000" dirty="0">
              <a:latin typeface="Comic Sans MS" panose="030F0702030302020204" pitchFamily="66" charset="0"/>
              <a:ea typeface="宋体" panose="02010600030101010101" pitchFamily="2" charset="-122"/>
            </a:endParaRPr>
          </a:p>
        </p:txBody>
      </p:sp>
      <p:sp>
        <p:nvSpPr>
          <p:cNvPr id="215071" name="Text Box 31"/>
          <p:cNvSpPr txBox="1"/>
          <p:nvPr/>
        </p:nvSpPr>
        <p:spPr>
          <a:xfrm>
            <a:off x="5943600" y="3733800"/>
            <a:ext cx="339725" cy="244475"/>
          </a:xfrm>
          <a:prstGeom prst="rect">
            <a:avLst/>
          </a:prstGeom>
          <a:noFill/>
          <a:ln w="9525">
            <a:noFill/>
          </a:ln>
        </p:spPr>
        <p:txBody>
          <a:bodyPr>
            <a:spAutoFit/>
          </a:bodyPr>
          <a:p>
            <a:pPr algn="ctr"/>
            <a:r>
              <a:rPr lang="en-US" altLang="zh-CN" sz="1000" dirty="0">
                <a:latin typeface="Comic Sans MS" panose="030F0702030302020204" pitchFamily="66" charset="0"/>
                <a:ea typeface="宋体" panose="02010600030101010101" pitchFamily="2" charset="-122"/>
              </a:rPr>
              <a:t>11</a:t>
            </a:r>
            <a:endParaRPr lang="en-US" altLang="zh-CN" sz="1000" dirty="0">
              <a:latin typeface="Comic Sans MS" panose="030F0702030302020204" pitchFamily="66" charset="0"/>
              <a:ea typeface="宋体" panose="02010600030101010101" pitchFamily="2" charset="-122"/>
            </a:endParaRPr>
          </a:p>
        </p:txBody>
      </p:sp>
      <p:sp>
        <p:nvSpPr>
          <p:cNvPr id="215072" name="Text Box 32"/>
          <p:cNvSpPr txBox="1"/>
          <p:nvPr/>
        </p:nvSpPr>
        <p:spPr>
          <a:xfrm>
            <a:off x="5867400" y="3505200"/>
            <a:ext cx="339725" cy="244475"/>
          </a:xfrm>
          <a:prstGeom prst="rect">
            <a:avLst/>
          </a:prstGeom>
          <a:noFill/>
          <a:ln w="9525">
            <a:noFill/>
          </a:ln>
        </p:spPr>
        <p:txBody>
          <a:bodyPr>
            <a:spAutoFit/>
          </a:bodyPr>
          <a:p>
            <a:pPr algn="ctr"/>
            <a:r>
              <a:rPr lang="en-US" altLang="zh-CN" sz="1000" dirty="0">
                <a:latin typeface="Comic Sans MS" panose="030F0702030302020204" pitchFamily="66" charset="0"/>
                <a:ea typeface="宋体" panose="02010600030101010101" pitchFamily="2" charset="-122"/>
              </a:rPr>
              <a:t>10</a:t>
            </a:r>
            <a:endParaRPr lang="en-US" altLang="zh-CN" sz="1000" dirty="0">
              <a:latin typeface="Comic Sans MS" panose="030F0702030302020204" pitchFamily="66" charset="0"/>
              <a:ea typeface="宋体" panose="02010600030101010101" pitchFamily="2" charset="-122"/>
            </a:endParaRPr>
          </a:p>
        </p:txBody>
      </p:sp>
      <p:sp>
        <p:nvSpPr>
          <p:cNvPr id="215073" name="Text Box 33"/>
          <p:cNvSpPr txBox="1"/>
          <p:nvPr/>
        </p:nvSpPr>
        <p:spPr>
          <a:xfrm>
            <a:off x="5867400" y="4724400"/>
            <a:ext cx="339725" cy="244475"/>
          </a:xfrm>
          <a:prstGeom prst="rect">
            <a:avLst/>
          </a:prstGeom>
          <a:noFill/>
          <a:ln w="9525">
            <a:noFill/>
          </a:ln>
        </p:spPr>
        <p:txBody>
          <a:bodyPr>
            <a:spAutoFit/>
          </a:bodyPr>
          <a:p>
            <a:pPr algn="ctr"/>
            <a:r>
              <a:rPr lang="en-US" altLang="zh-CN" sz="1000" dirty="0">
                <a:latin typeface="Comic Sans MS" panose="030F0702030302020204" pitchFamily="66" charset="0"/>
                <a:ea typeface="宋体" panose="02010600030101010101" pitchFamily="2" charset="-122"/>
              </a:rPr>
              <a:t>11</a:t>
            </a:r>
            <a:endParaRPr lang="en-US" altLang="zh-CN" sz="1000" dirty="0">
              <a:latin typeface="Comic Sans MS" panose="030F0702030302020204" pitchFamily="66" charset="0"/>
              <a:ea typeface="宋体" panose="02010600030101010101" pitchFamily="2" charset="-122"/>
            </a:endParaRPr>
          </a:p>
        </p:txBody>
      </p:sp>
      <p:sp>
        <p:nvSpPr>
          <p:cNvPr id="175141" name="Text Box 34"/>
          <p:cNvSpPr txBox="1"/>
          <p:nvPr/>
        </p:nvSpPr>
        <p:spPr>
          <a:xfrm>
            <a:off x="5334000" y="5562600"/>
            <a:ext cx="871538" cy="336550"/>
          </a:xfrm>
          <a:prstGeom prst="rect">
            <a:avLst/>
          </a:prstGeom>
          <a:noFill/>
          <a:ln w="9525">
            <a:noFill/>
          </a:ln>
        </p:spPr>
        <p:txBody>
          <a:bodyPr wrap="none">
            <a:spAutoFit/>
          </a:bodyPr>
          <a:p>
            <a:pPr algn="ctr"/>
            <a:r>
              <a:rPr lang="en-US" altLang="zh-CN" sz="1600" b="0" dirty="0">
                <a:latin typeface="Comic Sans MS" panose="030F0702030302020204" pitchFamily="66" charset="0"/>
                <a:ea typeface="宋体" panose="02010600030101010101" pitchFamily="2" charset="-122"/>
              </a:rPr>
              <a:t>Sender</a:t>
            </a:r>
            <a:endParaRPr lang="en-US" altLang="zh-CN" sz="1600" b="0" dirty="0">
              <a:latin typeface="Comic Sans MS" panose="030F0702030302020204" pitchFamily="66" charset="0"/>
              <a:ea typeface="宋体" panose="02010600030101010101" pitchFamily="2" charset="-122"/>
            </a:endParaRPr>
          </a:p>
        </p:txBody>
      </p:sp>
      <p:sp>
        <p:nvSpPr>
          <p:cNvPr id="175142" name="Text Box 35"/>
          <p:cNvSpPr txBox="1"/>
          <p:nvPr/>
        </p:nvSpPr>
        <p:spPr>
          <a:xfrm>
            <a:off x="7170738" y="5562600"/>
            <a:ext cx="1003300" cy="336550"/>
          </a:xfrm>
          <a:prstGeom prst="rect">
            <a:avLst/>
          </a:prstGeom>
          <a:noFill/>
          <a:ln w="9525">
            <a:noFill/>
          </a:ln>
        </p:spPr>
        <p:txBody>
          <a:bodyPr wrap="none">
            <a:spAutoFit/>
          </a:bodyPr>
          <a:p>
            <a:pPr algn="ctr"/>
            <a:r>
              <a:rPr lang="en-US" altLang="zh-CN" sz="1600" b="0" dirty="0">
                <a:latin typeface="Comic Sans MS" panose="030F0702030302020204" pitchFamily="66" charset="0"/>
                <a:ea typeface="宋体" panose="02010600030101010101" pitchFamily="2" charset="-122"/>
              </a:rPr>
              <a:t>Receiver</a:t>
            </a:r>
            <a:endParaRPr lang="en-US" altLang="zh-CN" sz="1600" b="0" dirty="0">
              <a:latin typeface="Comic Sans MS" panose="030F0702030302020204" pitchFamily="66" charset="0"/>
              <a:ea typeface="宋体" panose="02010600030101010101" pitchFamily="2" charset="-122"/>
            </a:endParaRPr>
          </a:p>
        </p:txBody>
      </p:sp>
      <p:sp>
        <p:nvSpPr>
          <p:cNvPr id="215076" name="AutoShape 36"/>
          <p:cNvSpPr/>
          <p:nvPr/>
        </p:nvSpPr>
        <p:spPr>
          <a:xfrm>
            <a:off x="5410200" y="4495800"/>
            <a:ext cx="152400" cy="914400"/>
          </a:xfrm>
          <a:prstGeom prst="leftBrace">
            <a:avLst>
              <a:gd name="adj1" fmla="val 50000"/>
              <a:gd name="adj2" fmla="val 50000"/>
            </a:avLst>
          </a:prstGeom>
          <a:noFill/>
          <a:ln w="9525" cap="flat" cmpd="sng">
            <a:solidFill>
              <a:srgbClr val="FF0000"/>
            </a:solidFill>
            <a:prstDash val="solid"/>
            <a:headEnd type="none" w="med" len="med"/>
            <a:tailEnd type="none" w="med" len="med"/>
          </a:ln>
        </p:spPr>
        <p:txBody>
          <a:bodyPr wrap="none" anchor="ctr" anchorCtr="0"/>
          <a:p>
            <a:pPr eaLnBrk="1" hangingPunct="1"/>
            <a:endParaRPr lang="zh-CN" altLang="en-US" dirty="0">
              <a:latin typeface="Arial" panose="020B0604020202020204" pitchFamily="34" charset="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15046"/>
                                        </p:tgtEl>
                                        <p:attrNameLst>
                                          <p:attrName>style.visibility</p:attrName>
                                        </p:attrNameLst>
                                      </p:cBhvr>
                                      <p:to>
                                        <p:strVal val="visible"/>
                                      </p:to>
                                    </p:set>
                                    <p:animEffect transition="in" filter="wipe(left)">
                                      <p:cBhvr>
                                        <p:cTn id="7" dur="500"/>
                                        <p:tgtEl>
                                          <p:spTgt spid="215046"/>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15063"/>
                                        </p:tgtEl>
                                        <p:attrNameLst>
                                          <p:attrName>style.visibility</p:attrName>
                                        </p:attrNameLst>
                                      </p:cBhvr>
                                      <p:to>
                                        <p:strVal val="visible"/>
                                      </p:to>
                                    </p:set>
                                    <p:animEffect transition="in" filter="wipe(left)">
                                      <p:cBhvr>
                                        <p:cTn id="10" dur="500"/>
                                        <p:tgtEl>
                                          <p:spTgt spid="215063"/>
                                        </p:tgtEl>
                                      </p:cBhvr>
                                    </p:animEffect>
                                  </p:childTnLst>
                                </p:cTn>
                              </p:par>
                              <p:par>
                                <p:cTn id="11" presetID="22" presetClass="entr" presetSubtype="8" fill="hold" nodeType="withEffect">
                                  <p:stCondLst>
                                    <p:cond delay="0"/>
                                  </p:stCondLst>
                                  <p:childTnLst>
                                    <p:set>
                                      <p:cBhvr>
                                        <p:cTn id="12" dur="1" fill="hold">
                                          <p:stCondLst>
                                            <p:cond delay="0"/>
                                          </p:stCondLst>
                                        </p:cTn>
                                        <p:tgtEl>
                                          <p:spTgt spid="215047"/>
                                        </p:tgtEl>
                                        <p:attrNameLst>
                                          <p:attrName>style.visibility</p:attrName>
                                        </p:attrNameLst>
                                      </p:cBhvr>
                                      <p:to>
                                        <p:strVal val="visible"/>
                                      </p:to>
                                    </p:set>
                                    <p:animEffect transition="in" filter="wipe(left)">
                                      <p:cBhvr>
                                        <p:cTn id="13" dur="500"/>
                                        <p:tgtEl>
                                          <p:spTgt spid="215047"/>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215055"/>
                                        </p:tgtEl>
                                        <p:attrNameLst>
                                          <p:attrName>style.visibility</p:attrName>
                                        </p:attrNameLst>
                                      </p:cBhvr>
                                      <p:to>
                                        <p:strVal val="visible"/>
                                      </p:to>
                                    </p:set>
                                    <p:animEffect transition="in" filter="wipe(left)">
                                      <p:cBhvr>
                                        <p:cTn id="16" dur="500"/>
                                        <p:tgtEl>
                                          <p:spTgt spid="215055"/>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215048"/>
                                        </p:tgtEl>
                                        <p:attrNameLst>
                                          <p:attrName>style.visibility</p:attrName>
                                        </p:attrNameLst>
                                      </p:cBhvr>
                                      <p:to>
                                        <p:strVal val="visible"/>
                                      </p:to>
                                    </p:set>
                                    <p:animEffect transition="in" filter="wipe(left)">
                                      <p:cBhvr>
                                        <p:cTn id="21" dur="500"/>
                                        <p:tgtEl>
                                          <p:spTgt spid="215048"/>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215057"/>
                                        </p:tgtEl>
                                        <p:attrNameLst>
                                          <p:attrName>style.visibility</p:attrName>
                                        </p:attrNameLst>
                                      </p:cBhvr>
                                      <p:to>
                                        <p:strVal val="visible"/>
                                      </p:to>
                                    </p:set>
                                    <p:animEffect transition="in" filter="wipe(left)">
                                      <p:cBhvr>
                                        <p:cTn id="24" dur="500"/>
                                        <p:tgtEl>
                                          <p:spTgt spid="215057"/>
                                        </p:tgtEl>
                                      </p:cBhvr>
                                    </p:animEffect>
                                  </p:childTnLst>
                                </p:cTn>
                              </p:par>
                              <p:par>
                                <p:cTn id="25" presetID="22" presetClass="entr" presetSubtype="8" fill="hold" grpId="0" nodeType="withEffect">
                                  <p:stCondLst>
                                    <p:cond delay="0"/>
                                  </p:stCondLst>
                                  <p:childTnLst>
                                    <p:set>
                                      <p:cBhvr>
                                        <p:cTn id="26" dur="1" fill="hold">
                                          <p:stCondLst>
                                            <p:cond delay="0"/>
                                          </p:stCondLst>
                                        </p:cTn>
                                        <p:tgtEl>
                                          <p:spTgt spid="215068"/>
                                        </p:tgtEl>
                                        <p:attrNameLst>
                                          <p:attrName>style.visibility</p:attrName>
                                        </p:attrNameLst>
                                      </p:cBhvr>
                                      <p:to>
                                        <p:strVal val="visible"/>
                                      </p:to>
                                    </p:set>
                                    <p:animEffect transition="in" filter="wipe(left)">
                                      <p:cBhvr>
                                        <p:cTn id="27" dur="500"/>
                                        <p:tgtEl>
                                          <p:spTgt spid="21506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215049"/>
                                        </p:tgtEl>
                                        <p:attrNameLst>
                                          <p:attrName>style.visibility</p:attrName>
                                        </p:attrNameLst>
                                      </p:cBhvr>
                                      <p:to>
                                        <p:strVal val="visible"/>
                                      </p:to>
                                    </p:set>
                                    <p:animEffect transition="in" filter="wipe(left)">
                                      <p:cBhvr>
                                        <p:cTn id="32" dur="500"/>
                                        <p:tgtEl>
                                          <p:spTgt spid="215049"/>
                                        </p:tgtEl>
                                      </p:cBhvr>
                                    </p:animEffect>
                                  </p:childTnLst>
                                </p:cTn>
                              </p:par>
                              <p:par>
                                <p:cTn id="33" presetID="22" presetClass="entr" presetSubtype="8" fill="hold" grpId="0" nodeType="withEffect">
                                  <p:stCondLst>
                                    <p:cond delay="0"/>
                                  </p:stCondLst>
                                  <p:childTnLst>
                                    <p:set>
                                      <p:cBhvr>
                                        <p:cTn id="34" dur="1" fill="hold">
                                          <p:stCondLst>
                                            <p:cond delay="0"/>
                                          </p:stCondLst>
                                        </p:cTn>
                                        <p:tgtEl>
                                          <p:spTgt spid="215056"/>
                                        </p:tgtEl>
                                        <p:attrNameLst>
                                          <p:attrName>style.visibility</p:attrName>
                                        </p:attrNameLst>
                                      </p:cBhvr>
                                      <p:to>
                                        <p:strVal val="visible"/>
                                      </p:to>
                                    </p:set>
                                    <p:animEffect transition="in" filter="wipe(left)">
                                      <p:cBhvr>
                                        <p:cTn id="35" dur="500"/>
                                        <p:tgtEl>
                                          <p:spTgt spid="215056"/>
                                        </p:tgtEl>
                                      </p:cBhvr>
                                    </p:animEffect>
                                  </p:childTnLst>
                                </p:cTn>
                              </p:par>
                              <p:par>
                                <p:cTn id="36" presetID="22" presetClass="entr" presetSubtype="8" fill="hold" nodeType="withEffect">
                                  <p:stCondLst>
                                    <p:cond delay="0"/>
                                  </p:stCondLst>
                                  <p:childTnLst>
                                    <p:set>
                                      <p:cBhvr>
                                        <p:cTn id="37" dur="1" fill="hold">
                                          <p:stCondLst>
                                            <p:cond delay="0"/>
                                          </p:stCondLst>
                                        </p:cTn>
                                        <p:tgtEl>
                                          <p:spTgt spid="215050"/>
                                        </p:tgtEl>
                                        <p:attrNameLst>
                                          <p:attrName>style.visibility</p:attrName>
                                        </p:attrNameLst>
                                      </p:cBhvr>
                                      <p:to>
                                        <p:strVal val="visible"/>
                                      </p:to>
                                    </p:set>
                                    <p:animEffect transition="in" filter="wipe(left)">
                                      <p:cBhvr>
                                        <p:cTn id="38" dur="500"/>
                                        <p:tgtEl>
                                          <p:spTgt spid="215050"/>
                                        </p:tgtEl>
                                      </p:cBhvr>
                                    </p:animEffect>
                                  </p:childTnLst>
                                </p:cTn>
                              </p:par>
                              <p:par>
                                <p:cTn id="39" presetID="22" presetClass="entr" presetSubtype="8" fill="hold" grpId="0" nodeType="withEffect">
                                  <p:stCondLst>
                                    <p:cond delay="0"/>
                                  </p:stCondLst>
                                  <p:childTnLst>
                                    <p:set>
                                      <p:cBhvr>
                                        <p:cTn id="40" dur="1" fill="hold">
                                          <p:stCondLst>
                                            <p:cond delay="0"/>
                                          </p:stCondLst>
                                        </p:cTn>
                                        <p:tgtEl>
                                          <p:spTgt spid="215058"/>
                                        </p:tgtEl>
                                        <p:attrNameLst>
                                          <p:attrName>style.visibility</p:attrName>
                                        </p:attrNameLst>
                                      </p:cBhvr>
                                      <p:to>
                                        <p:strVal val="visible"/>
                                      </p:to>
                                    </p:set>
                                    <p:animEffect transition="in" filter="wipe(left)">
                                      <p:cBhvr>
                                        <p:cTn id="41" dur="500"/>
                                        <p:tgtEl>
                                          <p:spTgt spid="215058"/>
                                        </p:tgtEl>
                                      </p:cBhvr>
                                    </p:animEffect>
                                  </p:childTnLst>
                                </p:cTn>
                              </p:par>
                              <p:par>
                                <p:cTn id="42" presetID="22" presetClass="entr" presetSubtype="8" fill="hold" nodeType="withEffect">
                                  <p:stCondLst>
                                    <p:cond delay="0"/>
                                  </p:stCondLst>
                                  <p:childTnLst>
                                    <p:set>
                                      <p:cBhvr>
                                        <p:cTn id="43" dur="1" fill="hold">
                                          <p:stCondLst>
                                            <p:cond delay="0"/>
                                          </p:stCondLst>
                                        </p:cTn>
                                        <p:tgtEl>
                                          <p:spTgt spid="215051"/>
                                        </p:tgtEl>
                                        <p:attrNameLst>
                                          <p:attrName>style.visibility</p:attrName>
                                        </p:attrNameLst>
                                      </p:cBhvr>
                                      <p:to>
                                        <p:strVal val="visible"/>
                                      </p:to>
                                    </p:set>
                                    <p:animEffect transition="in" filter="wipe(left)">
                                      <p:cBhvr>
                                        <p:cTn id="44" dur="500"/>
                                        <p:tgtEl>
                                          <p:spTgt spid="215051"/>
                                        </p:tgtEl>
                                      </p:cBhvr>
                                    </p:animEffect>
                                  </p:childTnLst>
                                </p:cTn>
                              </p:par>
                              <p:par>
                                <p:cTn id="45" presetID="22" presetClass="entr" presetSubtype="8" fill="hold" grpId="0" nodeType="withEffect">
                                  <p:stCondLst>
                                    <p:cond delay="0"/>
                                  </p:stCondLst>
                                  <p:childTnLst>
                                    <p:set>
                                      <p:cBhvr>
                                        <p:cTn id="46" dur="1" fill="hold">
                                          <p:stCondLst>
                                            <p:cond delay="0"/>
                                          </p:stCondLst>
                                        </p:cTn>
                                        <p:tgtEl>
                                          <p:spTgt spid="215059"/>
                                        </p:tgtEl>
                                        <p:attrNameLst>
                                          <p:attrName>style.visibility</p:attrName>
                                        </p:attrNameLst>
                                      </p:cBhvr>
                                      <p:to>
                                        <p:strVal val="visible"/>
                                      </p:to>
                                    </p:set>
                                    <p:animEffect transition="in" filter="wipe(left)">
                                      <p:cBhvr>
                                        <p:cTn id="47" dur="500"/>
                                        <p:tgtEl>
                                          <p:spTgt spid="215059"/>
                                        </p:tgtEl>
                                      </p:cBhvr>
                                    </p:animEffect>
                                  </p:childTnLst>
                                </p:cTn>
                              </p:par>
                              <p:par>
                                <p:cTn id="48" presetID="22" presetClass="entr" presetSubtype="8" fill="hold" nodeType="withEffect">
                                  <p:stCondLst>
                                    <p:cond delay="0"/>
                                  </p:stCondLst>
                                  <p:childTnLst>
                                    <p:set>
                                      <p:cBhvr>
                                        <p:cTn id="49" dur="1" fill="hold">
                                          <p:stCondLst>
                                            <p:cond delay="0"/>
                                          </p:stCondLst>
                                        </p:cTn>
                                        <p:tgtEl>
                                          <p:spTgt spid="215052"/>
                                        </p:tgtEl>
                                        <p:attrNameLst>
                                          <p:attrName>style.visibility</p:attrName>
                                        </p:attrNameLst>
                                      </p:cBhvr>
                                      <p:to>
                                        <p:strVal val="visible"/>
                                      </p:to>
                                    </p:set>
                                    <p:animEffect transition="in" filter="wipe(left)">
                                      <p:cBhvr>
                                        <p:cTn id="50" dur="500"/>
                                        <p:tgtEl>
                                          <p:spTgt spid="215052"/>
                                        </p:tgtEl>
                                      </p:cBhvr>
                                    </p:animEffect>
                                  </p:childTnLst>
                                </p:cTn>
                              </p:par>
                              <p:par>
                                <p:cTn id="51" presetID="22" presetClass="entr" presetSubtype="8" fill="hold" grpId="0" nodeType="withEffect">
                                  <p:stCondLst>
                                    <p:cond delay="0"/>
                                  </p:stCondLst>
                                  <p:childTnLst>
                                    <p:set>
                                      <p:cBhvr>
                                        <p:cTn id="52" dur="1" fill="hold">
                                          <p:stCondLst>
                                            <p:cond delay="0"/>
                                          </p:stCondLst>
                                        </p:cTn>
                                        <p:tgtEl>
                                          <p:spTgt spid="215061"/>
                                        </p:tgtEl>
                                        <p:attrNameLst>
                                          <p:attrName>style.visibility</p:attrName>
                                        </p:attrNameLst>
                                      </p:cBhvr>
                                      <p:to>
                                        <p:strVal val="visible"/>
                                      </p:to>
                                    </p:set>
                                    <p:animEffect transition="in" filter="wipe(left)">
                                      <p:cBhvr>
                                        <p:cTn id="53" dur="500"/>
                                        <p:tgtEl>
                                          <p:spTgt spid="215061"/>
                                        </p:tgtEl>
                                      </p:cBhvr>
                                    </p:animEffect>
                                  </p:childTnLst>
                                </p:cTn>
                              </p:par>
                              <p:par>
                                <p:cTn id="54" presetID="22" presetClass="entr" presetSubtype="8" fill="hold" nodeType="withEffect">
                                  <p:stCondLst>
                                    <p:cond delay="0"/>
                                  </p:stCondLst>
                                  <p:childTnLst>
                                    <p:set>
                                      <p:cBhvr>
                                        <p:cTn id="55" dur="1" fill="hold">
                                          <p:stCondLst>
                                            <p:cond delay="0"/>
                                          </p:stCondLst>
                                        </p:cTn>
                                        <p:tgtEl>
                                          <p:spTgt spid="215053"/>
                                        </p:tgtEl>
                                        <p:attrNameLst>
                                          <p:attrName>style.visibility</p:attrName>
                                        </p:attrNameLst>
                                      </p:cBhvr>
                                      <p:to>
                                        <p:strVal val="visible"/>
                                      </p:to>
                                    </p:set>
                                    <p:animEffect transition="in" filter="wipe(left)">
                                      <p:cBhvr>
                                        <p:cTn id="56" dur="500"/>
                                        <p:tgtEl>
                                          <p:spTgt spid="215053"/>
                                        </p:tgtEl>
                                      </p:cBhvr>
                                    </p:animEffect>
                                  </p:childTnLst>
                                </p:cTn>
                              </p:par>
                              <p:par>
                                <p:cTn id="57" presetID="22" presetClass="entr" presetSubtype="8" fill="hold" grpId="0" nodeType="withEffect">
                                  <p:stCondLst>
                                    <p:cond delay="0"/>
                                  </p:stCondLst>
                                  <p:childTnLst>
                                    <p:set>
                                      <p:cBhvr>
                                        <p:cTn id="58" dur="1" fill="hold">
                                          <p:stCondLst>
                                            <p:cond delay="0"/>
                                          </p:stCondLst>
                                        </p:cTn>
                                        <p:tgtEl>
                                          <p:spTgt spid="215060"/>
                                        </p:tgtEl>
                                        <p:attrNameLst>
                                          <p:attrName>style.visibility</p:attrName>
                                        </p:attrNameLst>
                                      </p:cBhvr>
                                      <p:to>
                                        <p:strVal val="visible"/>
                                      </p:to>
                                    </p:set>
                                    <p:animEffect transition="in" filter="wipe(left)">
                                      <p:cBhvr>
                                        <p:cTn id="59" dur="500"/>
                                        <p:tgtEl>
                                          <p:spTgt spid="215060"/>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2" fill="hold" nodeType="clickEffect">
                                  <p:stCondLst>
                                    <p:cond delay="0"/>
                                  </p:stCondLst>
                                  <p:childTnLst>
                                    <p:set>
                                      <p:cBhvr>
                                        <p:cTn id="63" dur="1" fill="hold">
                                          <p:stCondLst>
                                            <p:cond delay="0"/>
                                          </p:stCondLst>
                                        </p:cTn>
                                        <p:tgtEl>
                                          <p:spTgt spid="215064"/>
                                        </p:tgtEl>
                                        <p:attrNameLst>
                                          <p:attrName>style.visibility</p:attrName>
                                        </p:attrNameLst>
                                      </p:cBhvr>
                                      <p:to>
                                        <p:strVal val="visible"/>
                                      </p:to>
                                    </p:set>
                                    <p:animEffect transition="in" filter="wipe(right)">
                                      <p:cBhvr>
                                        <p:cTn id="64" dur="500"/>
                                        <p:tgtEl>
                                          <p:spTgt spid="215064"/>
                                        </p:tgtEl>
                                      </p:cBhvr>
                                    </p:animEffect>
                                  </p:childTnLst>
                                </p:cTn>
                              </p:par>
                              <p:par>
                                <p:cTn id="65" presetID="22" presetClass="entr" presetSubtype="2" fill="hold" grpId="0" nodeType="withEffect">
                                  <p:stCondLst>
                                    <p:cond delay="0"/>
                                  </p:stCondLst>
                                  <p:childTnLst>
                                    <p:set>
                                      <p:cBhvr>
                                        <p:cTn id="66" dur="1" fill="hold">
                                          <p:stCondLst>
                                            <p:cond delay="0"/>
                                          </p:stCondLst>
                                        </p:cTn>
                                        <p:tgtEl>
                                          <p:spTgt spid="215072"/>
                                        </p:tgtEl>
                                        <p:attrNameLst>
                                          <p:attrName>style.visibility</p:attrName>
                                        </p:attrNameLst>
                                      </p:cBhvr>
                                      <p:to>
                                        <p:strVal val="visible"/>
                                      </p:to>
                                    </p:set>
                                    <p:animEffect transition="in" filter="wipe(right)">
                                      <p:cBhvr>
                                        <p:cTn id="67" dur="500"/>
                                        <p:tgtEl>
                                          <p:spTgt spid="215072"/>
                                        </p:tgtEl>
                                      </p:cBhvr>
                                    </p:animEffect>
                                  </p:childTnLst>
                                </p:cTn>
                              </p:par>
                              <p:par>
                                <p:cTn id="68" presetID="22" presetClass="entr" presetSubtype="2" fill="hold" nodeType="withEffect">
                                  <p:stCondLst>
                                    <p:cond delay="0"/>
                                  </p:stCondLst>
                                  <p:childTnLst>
                                    <p:set>
                                      <p:cBhvr>
                                        <p:cTn id="69" dur="1" fill="hold">
                                          <p:stCondLst>
                                            <p:cond delay="0"/>
                                          </p:stCondLst>
                                        </p:cTn>
                                        <p:tgtEl>
                                          <p:spTgt spid="215065"/>
                                        </p:tgtEl>
                                        <p:attrNameLst>
                                          <p:attrName>style.visibility</p:attrName>
                                        </p:attrNameLst>
                                      </p:cBhvr>
                                      <p:to>
                                        <p:strVal val="visible"/>
                                      </p:to>
                                    </p:set>
                                    <p:animEffect transition="in" filter="wipe(right)">
                                      <p:cBhvr>
                                        <p:cTn id="70" dur="500"/>
                                        <p:tgtEl>
                                          <p:spTgt spid="215065"/>
                                        </p:tgtEl>
                                      </p:cBhvr>
                                    </p:animEffect>
                                  </p:childTnLst>
                                </p:cTn>
                              </p:par>
                              <p:par>
                                <p:cTn id="71" presetID="22" presetClass="entr" presetSubtype="2" fill="hold" grpId="0" nodeType="withEffect">
                                  <p:stCondLst>
                                    <p:cond delay="0"/>
                                  </p:stCondLst>
                                  <p:childTnLst>
                                    <p:set>
                                      <p:cBhvr>
                                        <p:cTn id="72" dur="1" fill="hold">
                                          <p:stCondLst>
                                            <p:cond delay="0"/>
                                          </p:stCondLst>
                                        </p:cTn>
                                        <p:tgtEl>
                                          <p:spTgt spid="215071"/>
                                        </p:tgtEl>
                                        <p:attrNameLst>
                                          <p:attrName>style.visibility</p:attrName>
                                        </p:attrNameLst>
                                      </p:cBhvr>
                                      <p:to>
                                        <p:strVal val="visible"/>
                                      </p:to>
                                    </p:set>
                                    <p:animEffect transition="in" filter="wipe(right)">
                                      <p:cBhvr>
                                        <p:cTn id="73" dur="500"/>
                                        <p:tgtEl>
                                          <p:spTgt spid="215071"/>
                                        </p:tgtEl>
                                      </p:cBhvr>
                                    </p:animEffect>
                                  </p:childTnLst>
                                </p:cTn>
                              </p:par>
                            </p:childTnLst>
                          </p:cTn>
                        </p:par>
                      </p:childTnLst>
                    </p:cTn>
                  </p:par>
                  <p:par>
                    <p:cTn id="74" fill="hold">
                      <p:stCondLst>
                        <p:cond delay="indefinite"/>
                      </p:stCondLst>
                      <p:childTnLst>
                        <p:par>
                          <p:cTn id="75" fill="hold">
                            <p:stCondLst>
                              <p:cond delay="0"/>
                            </p:stCondLst>
                            <p:childTnLst>
                              <p:par>
                                <p:cTn id="76" presetID="22" presetClass="entr" presetSubtype="2" fill="hold" nodeType="clickEffect">
                                  <p:stCondLst>
                                    <p:cond delay="0"/>
                                  </p:stCondLst>
                                  <p:childTnLst>
                                    <p:set>
                                      <p:cBhvr>
                                        <p:cTn id="77" dur="1" fill="hold">
                                          <p:stCondLst>
                                            <p:cond delay="0"/>
                                          </p:stCondLst>
                                        </p:cTn>
                                        <p:tgtEl>
                                          <p:spTgt spid="215067"/>
                                        </p:tgtEl>
                                        <p:attrNameLst>
                                          <p:attrName>style.visibility</p:attrName>
                                        </p:attrNameLst>
                                      </p:cBhvr>
                                      <p:to>
                                        <p:strVal val="visible"/>
                                      </p:to>
                                    </p:set>
                                    <p:animEffect transition="in" filter="wipe(right)">
                                      <p:cBhvr>
                                        <p:cTn id="78" dur="500"/>
                                        <p:tgtEl>
                                          <p:spTgt spid="215067"/>
                                        </p:tgtEl>
                                      </p:cBhvr>
                                    </p:animEffect>
                                  </p:childTnLst>
                                </p:cTn>
                              </p:par>
                              <p:par>
                                <p:cTn id="79" presetID="22" presetClass="entr" presetSubtype="2" fill="hold" grpId="0" nodeType="withEffect">
                                  <p:stCondLst>
                                    <p:cond delay="0"/>
                                  </p:stCondLst>
                                  <p:childTnLst>
                                    <p:set>
                                      <p:cBhvr>
                                        <p:cTn id="80" dur="1" fill="hold">
                                          <p:stCondLst>
                                            <p:cond delay="0"/>
                                          </p:stCondLst>
                                        </p:cTn>
                                        <p:tgtEl>
                                          <p:spTgt spid="215070"/>
                                        </p:tgtEl>
                                        <p:attrNameLst>
                                          <p:attrName>style.visibility</p:attrName>
                                        </p:attrNameLst>
                                      </p:cBhvr>
                                      <p:to>
                                        <p:strVal val="visible"/>
                                      </p:to>
                                    </p:set>
                                    <p:animEffect transition="in" filter="wipe(right)">
                                      <p:cBhvr>
                                        <p:cTn id="81" dur="500"/>
                                        <p:tgtEl>
                                          <p:spTgt spid="215070"/>
                                        </p:tgtEl>
                                      </p:cBhvr>
                                    </p:animEffect>
                                  </p:childTnLst>
                                </p:cTn>
                              </p:par>
                              <p:par>
                                <p:cTn id="82" presetID="22" presetClass="entr" presetSubtype="2" fill="hold" nodeType="withEffect">
                                  <p:stCondLst>
                                    <p:cond delay="0"/>
                                  </p:stCondLst>
                                  <p:childTnLst>
                                    <p:set>
                                      <p:cBhvr>
                                        <p:cTn id="83" dur="1" fill="hold">
                                          <p:stCondLst>
                                            <p:cond delay="0"/>
                                          </p:stCondLst>
                                        </p:cTn>
                                        <p:tgtEl>
                                          <p:spTgt spid="215066"/>
                                        </p:tgtEl>
                                        <p:attrNameLst>
                                          <p:attrName>style.visibility</p:attrName>
                                        </p:attrNameLst>
                                      </p:cBhvr>
                                      <p:to>
                                        <p:strVal val="visible"/>
                                      </p:to>
                                    </p:set>
                                    <p:animEffect transition="in" filter="wipe(right)">
                                      <p:cBhvr>
                                        <p:cTn id="84" dur="500"/>
                                        <p:tgtEl>
                                          <p:spTgt spid="215066"/>
                                        </p:tgtEl>
                                      </p:cBhvr>
                                    </p:animEffect>
                                  </p:childTnLst>
                                </p:cTn>
                              </p:par>
                              <p:par>
                                <p:cTn id="85" presetID="22" presetClass="entr" presetSubtype="2" fill="hold" grpId="0" nodeType="withEffect">
                                  <p:stCondLst>
                                    <p:cond delay="0"/>
                                  </p:stCondLst>
                                  <p:childTnLst>
                                    <p:set>
                                      <p:cBhvr>
                                        <p:cTn id="86" dur="1" fill="hold">
                                          <p:stCondLst>
                                            <p:cond delay="0"/>
                                          </p:stCondLst>
                                        </p:cTn>
                                        <p:tgtEl>
                                          <p:spTgt spid="215062"/>
                                        </p:tgtEl>
                                        <p:attrNameLst>
                                          <p:attrName>style.visibility</p:attrName>
                                        </p:attrNameLst>
                                      </p:cBhvr>
                                      <p:to>
                                        <p:strVal val="visible"/>
                                      </p:to>
                                    </p:set>
                                    <p:animEffect transition="in" filter="wipe(right)">
                                      <p:cBhvr>
                                        <p:cTn id="87" dur="500"/>
                                        <p:tgtEl>
                                          <p:spTgt spid="215062"/>
                                        </p:tgtEl>
                                      </p:cBhvr>
                                    </p:animEffect>
                                  </p:childTnLst>
                                </p:cTn>
                              </p:par>
                              <p:par>
                                <p:cTn id="88" presetID="22" presetClass="entr" presetSubtype="2" fill="hold" nodeType="withEffect">
                                  <p:stCondLst>
                                    <p:cond delay="0"/>
                                  </p:stCondLst>
                                  <p:childTnLst>
                                    <p:set>
                                      <p:cBhvr>
                                        <p:cTn id="89" dur="1" fill="hold">
                                          <p:stCondLst>
                                            <p:cond delay="0"/>
                                          </p:stCondLst>
                                        </p:cTn>
                                        <p:tgtEl>
                                          <p:spTgt spid="215069"/>
                                        </p:tgtEl>
                                        <p:attrNameLst>
                                          <p:attrName>style.visibility</p:attrName>
                                        </p:attrNameLst>
                                      </p:cBhvr>
                                      <p:to>
                                        <p:strVal val="visible"/>
                                      </p:to>
                                    </p:set>
                                    <p:animEffect transition="in" filter="wipe(right)">
                                      <p:cBhvr>
                                        <p:cTn id="90" dur="500"/>
                                        <p:tgtEl>
                                          <p:spTgt spid="215069"/>
                                        </p:tgtEl>
                                      </p:cBhvr>
                                    </p:animEffect>
                                  </p:childTnLst>
                                </p:cTn>
                              </p:par>
                              <p:par>
                                <p:cTn id="91" presetID="22" presetClass="entr" presetSubtype="2" fill="hold" grpId="0" nodeType="withEffect">
                                  <p:stCondLst>
                                    <p:cond delay="0"/>
                                  </p:stCondLst>
                                  <p:childTnLst>
                                    <p:set>
                                      <p:cBhvr>
                                        <p:cTn id="92" dur="1" fill="hold">
                                          <p:stCondLst>
                                            <p:cond delay="0"/>
                                          </p:stCondLst>
                                        </p:cTn>
                                        <p:tgtEl>
                                          <p:spTgt spid="215073"/>
                                        </p:tgtEl>
                                        <p:attrNameLst>
                                          <p:attrName>style.visibility</p:attrName>
                                        </p:attrNameLst>
                                      </p:cBhvr>
                                      <p:to>
                                        <p:strVal val="visible"/>
                                      </p:to>
                                    </p:set>
                                    <p:animEffect transition="in" filter="wipe(right)">
                                      <p:cBhvr>
                                        <p:cTn id="93" dur="500"/>
                                        <p:tgtEl>
                                          <p:spTgt spid="215073"/>
                                        </p:tgtEl>
                                      </p:cBhvr>
                                    </p:animEffect>
                                  </p:childTnLst>
                                </p:cTn>
                              </p:par>
                            </p:childTnLst>
                          </p:cTn>
                        </p:par>
                      </p:childTnLst>
                    </p:cTn>
                  </p:par>
                  <p:par>
                    <p:cTn id="94" fill="hold">
                      <p:stCondLst>
                        <p:cond delay="indefinite"/>
                      </p:stCondLst>
                      <p:childTnLst>
                        <p:par>
                          <p:cTn id="95" fill="hold">
                            <p:stCondLst>
                              <p:cond delay="0"/>
                            </p:stCondLst>
                            <p:childTnLst>
                              <p:par>
                                <p:cTn id="96" presetID="8" presetClass="entr" presetSubtype="16" fill="hold" grpId="0" nodeType="clickEffect">
                                  <p:stCondLst>
                                    <p:cond delay="0"/>
                                  </p:stCondLst>
                                  <p:childTnLst>
                                    <p:set>
                                      <p:cBhvr>
                                        <p:cTn id="97" dur="1" fill="hold">
                                          <p:stCondLst>
                                            <p:cond delay="0"/>
                                          </p:stCondLst>
                                        </p:cTn>
                                        <p:tgtEl>
                                          <p:spTgt spid="215076"/>
                                        </p:tgtEl>
                                        <p:attrNameLst>
                                          <p:attrName>style.visibility</p:attrName>
                                        </p:attrNameLst>
                                      </p:cBhvr>
                                      <p:to>
                                        <p:strVal val="visible"/>
                                      </p:to>
                                    </p:set>
                                    <p:animEffect transition="in" filter="diamond(in)">
                                      <p:cBhvr>
                                        <p:cTn id="98" dur="1000"/>
                                        <p:tgtEl>
                                          <p:spTgt spid="2150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55" grpId="0"/>
      <p:bldP spid="215056" grpId="0"/>
      <p:bldP spid="215057" grpId="0"/>
      <p:bldP spid="215058" grpId="0"/>
      <p:bldP spid="215059" grpId="0"/>
      <p:bldP spid="215060" grpId="0"/>
      <p:bldP spid="215061" grpId="0"/>
      <p:bldP spid="215062" grpId="0"/>
      <p:bldP spid="215063" grpId="0"/>
      <p:bldP spid="215068" grpId="0"/>
      <p:bldP spid="215070" grpId="0"/>
      <p:bldP spid="215071" grpId="0"/>
      <p:bldP spid="215072" grpId="0"/>
      <p:bldP spid="215073" grpId="0"/>
      <p:bldP spid="215076" grpId="0" bldLvl="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日期占位符 3"/>
          <p:cNvSpPr txBox="1">
            <a:spLocks noGrp="1"/>
          </p:cNvSpPr>
          <p:nvPr>
            <p:ph type="dt" sz="half" idx="2"/>
          </p:nvPr>
        </p:nvSpPr>
        <p:spPr bwMode="auto"/>
        <p:txBody>
          <a:bodyPr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fld id="{9C237EF7-EABE-4D55-ACD5-60CCC4BD9955}" type="datetime4">
              <a:rPr kumimoji="0" lang="en-US" altLang="zh-CN" sz="1400" b="0" i="0" u="none" strike="noStrike" kern="1200" cap="none" spc="0" normalizeH="0" baseline="0" noProof="0">
                <a:ln>
                  <a:noFill/>
                </a:ln>
                <a:solidFill>
                  <a:srgbClr val="000000"/>
                </a:solidFill>
                <a:effectLst/>
                <a:uLnTx/>
                <a:uFillTx/>
                <a:latin typeface="+mn-lt"/>
                <a:ea typeface="宋体" panose="02010600030101010101" pitchFamily="2" charset="-122"/>
                <a:cs typeface="+mn-cs"/>
              </a:rPr>
            </a:fld>
            <a:endParaRPr kumimoji="0" lang="en-US" altLang="zh-CN" sz="1400" b="0" i="0" u="none" strike="noStrike" kern="1200" cap="none" spc="0" normalizeH="0" baseline="0" noProof="0">
              <a:ln>
                <a:noFill/>
              </a:ln>
              <a:solidFill>
                <a:srgbClr val="000000"/>
              </a:solidFill>
              <a:effectLst/>
              <a:uLnTx/>
              <a:uFillTx/>
              <a:latin typeface="+mn-lt"/>
              <a:ea typeface="宋体" panose="02010600030101010101" pitchFamily="2" charset="-122"/>
              <a:cs typeface="+mn-cs"/>
            </a:endParaRPr>
          </a:p>
        </p:txBody>
      </p:sp>
      <p:sp>
        <p:nvSpPr>
          <p:cNvPr id="5" name="页脚占位符 4"/>
          <p:cNvSpPr txBox="1">
            <a:spLocks noGrp="1"/>
          </p:cNvSpPr>
          <p:nvPr>
            <p:ph type="ftr" sz="quarter" idx="3"/>
          </p:nvPr>
        </p:nvSpPr>
        <p:spPr bwMode="auto"/>
        <p:txBody>
          <a:bodyPr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1400" b="0" i="0" u="none" strike="noStrike" kern="1200" cap="none" spc="0" normalizeH="0" baseline="0" noProof="0">
                <a:ln>
                  <a:noFill/>
                </a:ln>
                <a:solidFill>
                  <a:srgbClr val="000000"/>
                </a:solidFill>
                <a:effectLst/>
                <a:uLnTx/>
                <a:uFillTx/>
                <a:latin typeface="+mn-lt"/>
                <a:ea typeface="宋体" panose="02010600030101010101" pitchFamily="2" charset="-122"/>
                <a:cs typeface="+mn-cs"/>
              </a:rPr>
              <a:t>The Transport Layer</a:t>
            </a:r>
            <a:endParaRPr kumimoji="0" lang="en-US" altLang="zh-CN" sz="1400" b="0" i="0" u="none" strike="noStrike" kern="1200" cap="none" spc="0" normalizeH="0" baseline="0" noProof="0">
              <a:ln>
                <a:noFill/>
              </a:ln>
              <a:solidFill>
                <a:srgbClr val="000000"/>
              </a:solidFill>
              <a:effectLst/>
              <a:uLnTx/>
              <a:uFillTx/>
              <a:latin typeface="+mn-lt"/>
              <a:ea typeface="宋体" panose="02010600030101010101" pitchFamily="2" charset="-122"/>
              <a:cs typeface="+mn-cs"/>
            </a:endParaRPr>
          </a:p>
        </p:txBody>
      </p:sp>
      <p:sp>
        <p:nvSpPr>
          <p:cNvPr id="57348" name="灯片编号占位符 5"/>
          <p:cNvSpPr txBox="1">
            <a:spLocks noGrp="1"/>
          </p:cNvSpPr>
          <p:nvPr>
            <p:ph type="sldNum" sz="quarter" idx="4"/>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r"/>
            <a:fld id="{9A0DB2DC-4C9A-4742-B13C-FB6460FD3503}" type="slidenum">
              <a:rPr lang="zh-CN" altLang="en-US" sz="1400" dirty="0">
                <a:solidFill>
                  <a:srgbClr val="000000"/>
                </a:solidFill>
                <a:latin typeface="Times New Roman" panose="02020603050405020304" pitchFamily="18" charset="0"/>
                <a:ea typeface="宋体" panose="02010600030101010101" pitchFamily="2" charset="-122"/>
              </a:rPr>
            </a:fld>
            <a:endParaRPr lang="zh-CN" altLang="en-US" sz="1400" dirty="0">
              <a:solidFill>
                <a:srgbClr val="000000"/>
              </a:solidFill>
              <a:latin typeface="Times New Roman" panose="02020603050405020304" pitchFamily="18" charset="0"/>
              <a:ea typeface="宋体" panose="02010600030101010101" pitchFamily="2" charset="-122"/>
            </a:endParaRPr>
          </a:p>
        </p:txBody>
      </p:sp>
      <p:sp>
        <p:nvSpPr>
          <p:cNvPr id="57349" name="Rectangle 2"/>
          <p:cNvSpPr>
            <a:spLocks noGrp="1"/>
          </p:cNvSpPr>
          <p:nvPr>
            <p:ph type="title"/>
          </p:nvPr>
        </p:nvSpPr>
        <p:spPr>
          <a:solidFill>
            <a:schemeClr val="hlink">
              <a:alpha val="100000"/>
            </a:schemeClr>
          </a:solidFill>
        </p:spPr>
        <p:txBody>
          <a:bodyPr vert="horz" wrap="square" lIns="91440" tIns="45720" rIns="91440" bIns="45720" anchor="ctr" anchorCtr="0"/>
          <a:p>
            <a:pPr algn="l" eaLnBrk="1" hangingPunct="1"/>
            <a:r>
              <a:rPr lang="en-US" altLang="zh-CN" sz="4000" b="1" dirty="0">
                <a:solidFill>
                  <a:schemeClr val="tx1"/>
                </a:solidFill>
                <a:ea typeface="宋体" panose="02010600030101010101" pitchFamily="2" charset="-122"/>
              </a:rPr>
              <a:t>Addressing </a:t>
            </a:r>
            <a:r>
              <a:rPr lang="zh-CN" altLang="en-US" sz="4000" b="1" dirty="0">
                <a:solidFill>
                  <a:schemeClr val="tx1"/>
                </a:solidFill>
                <a:ea typeface="黑体" panose="02010609060101010101" pitchFamily="49" charset="-122"/>
              </a:rPr>
              <a:t>寻址</a:t>
            </a:r>
            <a:endParaRPr lang="en-US" altLang="zh-CN" sz="4000" b="1" dirty="0">
              <a:solidFill>
                <a:schemeClr val="tx1"/>
              </a:solidFill>
              <a:ea typeface="黑体" panose="02010609060101010101" pitchFamily="49" charset="-122"/>
            </a:endParaRPr>
          </a:p>
        </p:txBody>
      </p:sp>
      <p:sp>
        <p:nvSpPr>
          <p:cNvPr id="57350" name="Rectangle 3"/>
          <p:cNvSpPr>
            <a:spLocks noGrp="1"/>
          </p:cNvSpPr>
          <p:nvPr>
            <p:ph idx="1"/>
          </p:nvPr>
        </p:nvSpPr>
        <p:spPr>
          <a:xfrm>
            <a:off x="419100" y="1614488"/>
            <a:ext cx="8724900" cy="4862512"/>
          </a:xfrm>
        </p:spPr>
        <p:txBody>
          <a:bodyPr vert="horz" wrap="square" lIns="91440" tIns="45720" rIns="91440" bIns="45720" anchor="t" anchorCtr="0"/>
          <a:p>
            <a:pPr eaLnBrk="1" hangingPunct="1">
              <a:spcAft>
                <a:spcPct val="25000"/>
              </a:spcAft>
              <a:buFontTx/>
              <a:buBlip>
                <a:blip r:embed="rId1"/>
              </a:buBlip>
            </a:pPr>
            <a:r>
              <a:rPr lang="en-US" altLang="zh-CN" sz="3200" b="1" dirty="0">
                <a:ea typeface="宋体" panose="02010600030101010101" pitchFamily="2" charset="-122"/>
              </a:rPr>
              <a:t>An application process at the source host must know the address of another process at the destination host, </a:t>
            </a:r>
            <a:r>
              <a:rPr lang="en-US" altLang="zh-CN" sz="3200" b="1" i="1" dirty="0">
                <a:ea typeface="宋体" panose="02010600030101010101" pitchFamily="2" charset="-122"/>
              </a:rPr>
              <a:t>i.e.</a:t>
            </a:r>
            <a:r>
              <a:rPr lang="en-US" altLang="zh-CN" sz="3200" b="1" dirty="0">
                <a:ea typeface="宋体" panose="02010600030101010101" pitchFamily="2" charset="-122"/>
              </a:rPr>
              <a:t> transport addresses </a:t>
            </a:r>
            <a:endParaRPr lang="en-US" altLang="zh-CN" sz="3200" b="1" dirty="0">
              <a:ea typeface="宋体" panose="02010600030101010101" pitchFamily="2" charset="-122"/>
            </a:endParaRPr>
          </a:p>
          <a:p>
            <a:pPr eaLnBrk="1" hangingPunct="1">
              <a:spcAft>
                <a:spcPct val="20000"/>
              </a:spcAft>
              <a:buFontTx/>
              <a:buBlip>
                <a:blip r:embed="rId1"/>
              </a:buBlip>
            </a:pPr>
            <a:r>
              <a:rPr lang="en-US" altLang="zh-CN" sz="3200" b="1" dirty="0">
                <a:ea typeface="宋体" panose="02010600030101010101" pitchFamily="2" charset="-122"/>
              </a:rPr>
              <a:t>These transport addresses are called </a:t>
            </a:r>
            <a:endParaRPr lang="en-US" altLang="zh-CN" sz="3200" b="1" dirty="0">
              <a:ea typeface="宋体" panose="02010600030101010101" pitchFamily="2" charset="-122"/>
            </a:endParaRPr>
          </a:p>
          <a:p>
            <a:pPr lvl="1" eaLnBrk="1" hangingPunct="1">
              <a:spcAft>
                <a:spcPct val="20000"/>
              </a:spcAft>
              <a:buFont typeface="Wingdings" panose="05000000000000000000" pitchFamily="2" charset="2"/>
              <a:buChar char="Ä"/>
            </a:pPr>
            <a:r>
              <a:rPr lang="en-US" altLang="zh-CN" sz="3200" b="1" dirty="0">
                <a:ea typeface="宋体" panose="02010600030101010101" pitchFamily="2" charset="-122"/>
              </a:rPr>
              <a:t>TSAP (Transport Service Access Point</a:t>
            </a:r>
            <a:r>
              <a:rPr lang="zh-CN" altLang="en-US" sz="3200" b="1" dirty="0">
                <a:ea typeface="黑体" panose="02010609060101010101" pitchFamily="49" charset="-122"/>
              </a:rPr>
              <a:t>传输服务访问点</a:t>
            </a:r>
            <a:r>
              <a:rPr lang="en-US" altLang="zh-CN" sz="3200" b="1" dirty="0">
                <a:ea typeface="宋体" panose="02010600030101010101" pitchFamily="2" charset="-122"/>
              </a:rPr>
              <a:t>) in the OSI.</a:t>
            </a:r>
            <a:endParaRPr lang="en-US" altLang="zh-CN" sz="3200" b="1" dirty="0">
              <a:ea typeface="宋体" panose="02010600030101010101" pitchFamily="2" charset="-122"/>
            </a:endParaRPr>
          </a:p>
          <a:p>
            <a:pPr lvl="1" eaLnBrk="1" hangingPunct="1">
              <a:spcAft>
                <a:spcPct val="20000"/>
              </a:spcAft>
              <a:buFont typeface="Wingdings" panose="05000000000000000000" pitchFamily="2" charset="2"/>
              <a:buChar char="Ä"/>
            </a:pPr>
            <a:r>
              <a:rPr lang="en-US" altLang="zh-CN" sz="3200" b="1" dirty="0">
                <a:ea typeface="宋体" panose="02010600030101010101" pitchFamily="2" charset="-122"/>
              </a:rPr>
              <a:t>Port-Numbers(</a:t>
            </a:r>
            <a:r>
              <a:rPr lang="zh-CN" altLang="en-US" sz="3200" b="1" dirty="0">
                <a:ea typeface="黑体" panose="02010609060101010101" pitchFamily="49" charset="-122"/>
              </a:rPr>
              <a:t>端口号</a:t>
            </a:r>
            <a:r>
              <a:rPr lang="en-US" altLang="zh-CN" sz="3200" b="1" dirty="0">
                <a:ea typeface="宋体" panose="02010600030101010101" pitchFamily="2" charset="-122"/>
              </a:rPr>
              <a:t>) in the TCP/IP </a:t>
            </a:r>
            <a:endParaRPr lang="en-US" altLang="zh-CN" sz="3200" b="1" dirty="0">
              <a:ea typeface="宋体" panose="02010600030101010101" pitchFamily="2" charset="-122"/>
            </a:endParaRPr>
          </a:p>
        </p:txBody>
      </p:sp>
    </p:spTree>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 name="日期占位符 3"/>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B0E9E9B7-0220-4786-8889-B6A847EC6253}" type="datetime4">
              <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39" name="页脚占位符 4"/>
          <p:cNvSpPr txBox="1">
            <a:spLocks noGrp="1"/>
          </p:cNvSpPr>
          <p:nvPr>
            <p:ph type="ftr" sz="quarter" idx="11"/>
          </p:nvPr>
        </p:nvSpPr>
        <p:spPr bwMode="auto"/>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The Transport Layer</a:t>
            </a: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177156" name="灯片编号占位符 5"/>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20204" pitchFamily="34" charset="0"/>
                <a:ea typeface="+mn-ea"/>
                <a:cs typeface="+mn-cs"/>
              </a:defRPr>
            </a:lvl5pPr>
          </a:lstStyle>
          <a:p>
            <a:pPr lvl="0" algn="r" eaLnBrk="1" hangingPunct="1"/>
            <a:fld id="{9A0DB2DC-4C9A-4742-B13C-FB6460FD3503}" type="slidenum">
              <a:rPr lang="zh-CN" altLang="en-US" sz="1400" b="0" dirty="0">
                <a:latin typeface="Times New Roman" panose="02020603050405020304" pitchFamily="18" charset="0"/>
                <a:ea typeface="宋体" panose="02010600030101010101" pitchFamily="2" charset="-122"/>
              </a:rPr>
            </a:fld>
            <a:endParaRPr lang="zh-CN" altLang="en-US" sz="1400" b="0" dirty="0">
              <a:latin typeface="Times New Roman" panose="02020603050405020304" pitchFamily="18" charset="0"/>
              <a:ea typeface="宋体" panose="02010600030101010101" pitchFamily="2" charset="-122"/>
            </a:endParaRPr>
          </a:p>
        </p:txBody>
      </p:sp>
      <p:sp>
        <p:nvSpPr>
          <p:cNvPr id="177157" name="Rectangle 2"/>
          <p:cNvSpPr>
            <a:spLocks noGrp="1"/>
          </p:cNvSpPr>
          <p:nvPr>
            <p:ph type="title"/>
          </p:nvPr>
        </p:nvSpPr>
        <p:spPr>
          <a:xfrm>
            <a:off x="0" y="0"/>
            <a:ext cx="9144000" cy="849313"/>
          </a:xfrm>
          <a:ln>
            <a:solidFill>
              <a:srgbClr val="FF3300">
                <a:alpha val="100000"/>
              </a:srgbClr>
            </a:solidFill>
            <a:miter lim="800000"/>
          </a:ln>
        </p:spPr>
        <p:txBody>
          <a:bodyPr vert="horz" wrap="square" lIns="91440" tIns="45720" rIns="91440" bIns="45720" anchor="ctr" anchorCtr="0"/>
          <a:p>
            <a:pPr eaLnBrk="1" hangingPunct="1"/>
            <a:r>
              <a:rPr lang="en-US" altLang="zh-CN" sz="3600" b="1" dirty="0">
                <a:solidFill>
                  <a:srgbClr val="CC0000"/>
                </a:solidFill>
                <a:ea typeface="宋体" panose="02010600030101010101" pitchFamily="2" charset="-122"/>
              </a:rPr>
              <a:t>Detecting Packet Loss</a:t>
            </a:r>
            <a:r>
              <a:rPr lang="zh-CN" altLang="en-US" sz="3600" b="1" dirty="0">
                <a:solidFill>
                  <a:srgbClr val="CC0000"/>
                </a:solidFill>
                <a:ea typeface="黑体" panose="02010609060101010101" pitchFamily="49" charset="-122"/>
              </a:rPr>
              <a:t>丢包检测机制</a:t>
            </a:r>
            <a:endParaRPr lang="en-US" altLang="zh-CN" sz="3600" b="1" dirty="0">
              <a:solidFill>
                <a:srgbClr val="CC0000"/>
              </a:solidFill>
              <a:ea typeface="黑体" panose="02010609060101010101" pitchFamily="49" charset="-122"/>
            </a:endParaRPr>
          </a:p>
        </p:txBody>
      </p:sp>
      <p:sp>
        <p:nvSpPr>
          <p:cNvPr id="177158" name="Rectangle 3"/>
          <p:cNvSpPr>
            <a:spLocks noGrp="1"/>
          </p:cNvSpPr>
          <p:nvPr>
            <p:ph idx="1"/>
          </p:nvPr>
        </p:nvSpPr>
        <p:spPr>
          <a:xfrm>
            <a:off x="223838" y="1187450"/>
            <a:ext cx="4638675" cy="4819650"/>
          </a:xfrm>
        </p:spPr>
        <p:txBody>
          <a:bodyPr vert="horz" wrap="square" lIns="91440" tIns="45720" rIns="91440" bIns="45720" anchor="t" anchorCtr="0"/>
          <a:p>
            <a:pPr eaLnBrk="1" hangingPunct="1">
              <a:buFont typeface="Wingdings" panose="05000000000000000000" pitchFamily="2" charset="2"/>
              <a:buNone/>
            </a:pPr>
            <a:r>
              <a:rPr lang="en-US" altLang="zh-CN" sz="3200" b="1" dirty="0">
                <a:solidFill>
                  <a:srgbClr val="FF0000"/>
                </a:solidFill>
                <a:ea typeface="宋体" panose="02010600030101010101" pitchFamily="2" charset="-122"/>
              </a:rPr>
              <a:t>Assumption</a:t>
            </a:r>
            <a:r>
              <a:rPr lang="en-US" altLang="zh-CN" sz="3200" b="1" dirty="0">
                <a:ea typeface="宋体" panose="02010600030101010101" pitchFamily="2" charset="-122"/>
              </a:rPr>
              <a:t>: loss indicates congestion</a:t>
            </a:r>
            <a:endParaRPr lang="en-US" altLang="zh-CN" sz="3200" b="1" dirty="0">
              <a:ea typeface="宋体" panose="02010600030101010101" pitchFamily="2" charset="-122"/>
            </a:endParaRPr>
          </a:p>
          <a:p>
            <a:pPr eaLnBrk="1" hangingPunct="1">
              <a:buFont typeface="Wingdings" panose="05000000000000000000" pitchFamily="2" charset="2"/>
              <a:buChar char="n"/>
            </a:pPr>
            <a:r>
              <a:rPr lang="en-US" altLang="zh-CN" sz="3200" b="1" u="sng" dirty="0">
                <a:ea typeface="宋体" panose="02010600030101010101" pitchFamily="2" charset="-122"/>
              </a:rPr>
              <a:t>Option 1</a:t>
            </a:r>
            <a:r>
              <a:rPr lang="en-US" altLang="zh-CN" sz="3200" b="1" dirty="0">
                <a:ea typeface="宋体" panose="02010600030101010101" pitchFamily="2" charset="-122"/>
              </a:rPr>
              <a:t>: timeout</a:t>
            </a:r>
            <a:r>
              <a:rPr lang="zh-CN" altLang="en-US" sz="3200" b="1" dirty="0">
                <a:ea typeface="黑体" panose="02010609060101010101" pitchFamily="49" charset="-122"/>
              </a:rPr>
              <a:t>超时重传</a:t>
            </a:r>
            <a:r>
              <a:rPr lang="en-US" altLang="zh-CN" sz="3200" b="1" dirty="0">
                <a:ea typeface="宋体" panose="02010600030101010101" pitchFamily="2" charset="-122"/>
              </a:rPr>
              <a:t>(TCP Tahoe) </a:t>
            </a:r>
            <a:endParaRPr lang="en-US" altLang="zh-CN" sz="3200" b="1" dirty="0">
              <a:ea typeface="宋体" panose="02010600030101010101" pitchFamily="2" charset="-122"/>
            </a:endParaRPr>
          </a:p>
          <a:p>
            <a:pPr lvl="1" eaLnBrk="1" hangingPunct="1"/>
            <a:r>
              <a:rPr lang="en-US" altLang="zh-CN" sz="2800" b="1" dirty="0">
                <a:ea typeface="宋体" panose="02010600030101010101" pitchFamily="2" charset="-122"/>
              </a:rPr>
              <a:t>Waiting for a time-out can be long!</a:t>
            </a:r>
            <a:endParaRPr lang="en-US" altLang="zh-CN" sz="2800" b="1" dirty="0">
              <a:ea typeface="宋体" panose="02010600030101010101" pitchFamily="2" charset="-122"/>
            </a:endParaRPr>
          </a:p>
          <a:p>
            <a:pPr eaLnBrk="1" hangingPunct="1">
              <a:buFont typeface="Wingdings" panose="05000000000000000000" pitchFamily="2" charset="2"/>
              <a:buChar char="n"/>
            </a:pPr>
            <a:r>
              <a:rPr lang="en-US" altLang="zh-CN" sz="3200" b="1" u="sng" dirty="0">
                <a:ea typeface="宋体" panose="02010600030101010101" pitchFamily="2" charset="-122"/>
              </a:rPr>
              <a:t>Option 2</a:t>
            </a:r>
            <a:r>
              <a:rPr lang="en-US" altLang="zh-CN" sz="3200" b="1" dirty="0">
                <a:ea typeface="宋体" panose="02010600030101010101" pitchFamily="2" charset="-122"/>
              </a:rPr>
              <a:t>: duplicate ACKs (TCP Reno)</a:t>
            </a:r>
            <a:endParaRPr lang="en-US" altLang="zh-CN" sz="3200" b="1" dirty="0">
              <a:ea typeface="宋体" panose="02010600030101010101" pitchFamily="2" charset="-122"/>
            </a:endParaRPr>
          </a:p>
          <a:p>
            <a:pPr lvl="1" eaLnBrk="1" hangingPunct="1"/>
            <a:r>
              <a:rPr lang="en-US" altLang="zh-CN" sz="2800" b="1" dirty="0">
                <a:ea typeface="宋体" panose="02010600030101010101" pitchFamily="2" charset="-122"/>
              </a:rPr>
              <a:t>How many? At least 3.</a:t>
            </a:r>
            <a:endParaRPr lang="en-US" altLang="zh-CN" sz="2800" b="1" dirty="0">
              <a:ea typeface="宋体" panose="02010600030101010101" pitchFamily="2" charset="-122"/>
            </a:endParaRPr>
          </a:p>
        </p:txBody>
      </p:sp>
      <p:sp>
        <p:nvSpPr>
          <p:cNvPr id="177159" name="Line 4"/>
          <p:cNvSpPr/>
          <p:nvPr/>
        </p:nvSpPr>
        <p:spPr>
          <a:xfrm>
            <a:off x="5715000" y="1447800"/>
            <a:ext cx="0" cy="5094288"/>
          </a:xfrm>
          <a:prstGeom prst="line">
            <a:avLst/>
          </a:prstGeom>
          <a:ln w="9525" cap="flat" cmpd="sng">
            <a:solidFill>
              <a:schemeClr val="tx1"/>
            </a:solidFill>
            <a:prstDash val="solid"/>
            <a:headEnd type="none" w="med" len="med"/>
            <a:tailEnd type="none" w="med" len="med"/>
          </a:ln>
        </p:spPr>
      </p:sp>
      <p:sp>
        <p:nvSpPr>
          <p:cNvPr id="177160" name="Line 5"/>
          <p:cNvSpPr/>
          <p:nvPr/>
        </p:nvSpPr>
        <p:spPr>
          <a:xfrm>
            <a:off x="7696200" y="1447800"/>
            <a:ext cx="0" cy="5094288"/>
          </a:xfrm>
          <a:prstGeom prst="line">
            <a:avLst/>
          </a:prstGeom>
          <a:ln w="9525" cap="flat" cmpd="sng">
            <a:solidFill>
              <a:schemeClr val="tx1"/>
            </a:solidFill>
            <a:prstDash val="solid"/>
            <a:headEnd type="none" w="med" len="med"/>
            <a:tailEnd type="none" w="med" len="med"/>
          </a:ln>
        </p:spPr>
      </p:sp>
      <p:sp>
        <p:nvSpPr>
          <p:cNvPr id="177161" name="Line 6"/>
          <p:cNvSpPr/>
          <p:nvPr/>
        </p:nvSpPr>
        <p:spPr>
          <a:xfrm>
            <a:off x="5715000" y="1676400"/>
            <a:ext cx="1981200" cy="381000"/>
          </a:xfrm>
          <a:prstGeom prst="line">
            <a:avLst/>
          </a:prstGeom>
          <a:ln w="12700" cap="flat" cmpd="sng">
            <a:solidFill>
              <a:schemeClr val="accent2"/>
            </a:solidFill>
            <a:prstDash val="solid"/>
            <a:headEnd type="none" w="med" len="med"/>
            <a:tailEnd type="triangle" w="med" len="med"/>
          </a:ln>
        </p:spPr>
      </p:sp>
      <p:sp>
        <p:nvSpPr>
          <p:cNvPr id="177162" name="Line 7"/>
          <p:cNvSpPr/>
          <p:nvPr/>
        </p:nvSpPr>
        <p:spPr>
          <a:xfrm>
            <a:off x="5715000" y="1905000"/>
            <a:ext cx="1981200" cy="381000"/>
          </a:xfrm>
          <a:prstGeom prst="line">
            <a:avLst/>
          </a:prstGeom>
          <a:ln w="12700" cap="flat" cmpd="sng">
            <a:solidFill>
              <a:schemeClr val="accent2"/>
            </a:solidFill>
            <a:prstDash val="solid"/>
            <a:headEnd type="none" w="med" len="med"/>
            <a:tailEnd type="triangle" w="med" len="med"/>
          </a:ln>
        </p:spPr>
      </p:sp>
      <p:sp>
        <p:nvSpPr>
          <p:cNvPr id="177163" name="Line 8"/>
          <p:cNvSpPr/>
          <p:nvPr/>
        </p:nvSpPr>
        <p:spPr>
          <a:xfrm>
            <a:off x="5715000" y="2133600"/>
            <a:ext cx="1219200" cy="228600"/>
          </a:xfrm>
          <a:prstGeom prst="line">
            <a:avLst/>
          </a:prstGeom>
          <a:ln w="12700" cap="flat" cmpd="sng">
            <a:solidFill>
              <a:schemeClr val="accent2"/>
            </a:solidFill>
            <a:prstDash val="solid"/>
            <a:headEnd type="none" w="med" len="med"/>
            <a:tailEnd type="triangle" w="med" len="med"/>
          </a:ln>
        </p:spPr>
      </p:sp>
      <p:sp>
        <p:nvSpPr>
          <p:cNvPr id="177164" name="Line 9"/>
          <p:cNvSpPr/>
          <p:nvPr/>
        </p:nvSpPr>
        <p:spPr>
          <a:xfrm>
            <a:off x="5715000" y="2362200"/>
            <a:ext cx="1981200" cy="381000"/>
          </a:xfrm>
          <a:prstGeom prst="line">
            <a:avLst/>
          </a:prstGeom>
          <a:ln w="12700" cap="flat" cmpd="sng">
            <a:solidFill>
              <a:schemeClr val="accent2"/>
            </a:solidFill>
            <a:prstDash val="solid"/>
            <a:headEnd type="none" w="med" len="med"/>
            <a:tailEnd type="triangle" w="med" len="med"/>
          </a:ln>
        </p:spPr>
      </p:sp>
      <p:sp>
        <p:nvSpPr>
          <p:cNvPr id="177165" name="Line 10"/>
          <p:cNvSpPr/>
          <p:nvPr/>
        </p:nvSpPr>
        <p:spPr>
          <a:xfrm>
            <a:off x="5715000" y="2590800"/>
            <a:ext cx="1981200" cy="381000"/>
          </a:xfrm>
          <a:prstGeom prst="line">
            <a:avLst/>
          </a:prstGeom>
          <a:ln w="12700" cap="flat" cmpd="sng">
            <a:solidFill>
              <a:schemeClr val="accent2"/>
            </a:solidFill>
            <a:prstDash val="solid"/>
            <a:headEnd type="none" w="med" len="med"/>
            <a:tailEnd type="triangle" w="med" len="med"/>
          </a:ln>
        </p:spPr>
      </p:sp>
      <p:sp>
        <p:nvSpPr>
          <p:cNvPr id="177166" name="Line 11"/>
          <p:cNvSpPr/>
          <p:nvPr/>
        </p:nvSpPr>
        <p:spPr>
          <a:xfrm>
            <a:off x="5715000" y="2819400"/>
            <a:ext cx="1981200" cy="381000"/>
          </a:xfrm>
          <a:prstGeom prst="line">
            <a:avLst/>
          </a:prstGeom>
          <a:ln w="12700" cap="flat" cmpd="sng">
            <a:solidFill>
              <a:schemeClr val="accent2"/>
            </a:solidFill>
            <a:prstDash val="solid"/>
            <a:headEnd type="none" w="med" len="med"/>
            <a:tailEnd type="triangle" w="med" len="med"/>
          </a:ln>
        </p:spPr>
      </p:sp>
      <p:sp>
        <p:nvSpPr>
          <p:cNvPr id="177167" name="Line 12"/>
          <p:cNvSpPr/>
          <p:nvPr/>
        </p:nvSpPr>
        <p:spPr>
          <a:xfrm>
            <a:off x="5715000" y="3048000"/>
            <a:ext cx="1981200" cy="381000"/>
          </a:xfrm>
          <a:prstGeom prst="line">
            <a:avLst/>
          </a:prstGeom>
          <a:ln w="12700" cap="flat" cmpd="sng">
            <a:solidFill>
              <a:schemeClr val="accent2"/>
            </a:solidFill>
            <a:prstDash val="solid"/>
            <a:headEnd type="none" w="med" len="med"/>
            <a:tailEnd type="triangle" w="med" len="med"/>
          </a:ln>
        </p:spPr>
      </p:sp>
      <p:sp>
        <p:nvSpPr>
          <p:cNvPr id="177168" name="Line 13"/>
          <p:cNvSpPr/>
          <p:nvPr/>
        </p:nvSpPr>
        <p:spPr>
          <a:xfrm>
            <a:off x="5715000" y="3276600"/>
            <a:ext cx="1981200" cy="381000"/>
          </a:xfrm>
          <a:prstGeom prst="line">
            <a:avLst/>
          </a:prstGeom>
          <a:ln w="12700" cap="flat" cmpd="sng">
            <a:solidFill>
              <a:schemeClr val="accent2"/>
            </a:solidFill>
            <a:prstDash val="solid"/>
            <a:headEnd type="none" w="med" len="med"/>
            <a:tailEnd type="triangle" w="med" len="med"/>
          </a:ln>
        </p:spPr>
      </p:sp>
      <p:sp>
        <p:nvSpPr>
          <p:cNvPr id="177169" name="Text Box 14"/>
          <p:cNvSpPr txBox="1"/>
          <p:nvPr/>
        </p:nvSpPr>
        <p:spPr>
          <a:xfrm>
            <a:off x="6461125" y="1738313"/>
            <a:ext cx="184150" cy="244475"/>
          </a:xfrm>
          <a:prstGeom prst="rect">
            <a:avLst/>
          </a:prstGeom>
          <a:noFill/>
          <a:ln w="9525">
            <a:noFill/>
          </a:ln>
        </p:spPr>
        <p:txBody>
          <a:bodyPr wrap="none">
            <a:spAutoFit/>
          </a:bodyPr>
          <a:p>
            <a:pPr algn="ctr"/>
            <a:endParaRPr lang="zh-CN" altLang="en-US" sz="1000" dirty="0">
              <a:latin typeface="Comic Sans MS" panose="030F0702030302020204" pitchFamily="66" charset="0"/>
              <a:ea typeface="宋体" panose="02010600030101010101" pitchFamily="2" charset="-122"/>
            </a:endParaRPr>
          </a:p>
        </p:txBody>
      </p:sp>
      <p:sp>
        <p:nvSpPr>
          <p:cNvPr id="177170" name="Text Box 15"/>
          <p:cNvSpPr txBox="1"/>
          <p:nvPr/>
        </p:nvSpPr>
        <p:spPr>
          <a:xfrm>
            <a:off x="6400800" y="1981200"/>
            <a:ext cx="339725" cy="244475"/>
          </a:xfrm>
          <a:prstGeom prst="rect">
            <a:avLst/>
          </a:prstGeom>
          <a:noFill/>
          <a:ln w="9525">
            <a:noFill/>
          </a:ln>
        </p:spPr>
        <p:txBody>
          <a:bodyPr>
            <a:spAutoFit/>
          </a:bodyPr>
          <a:p>
            <a:pPr algn="ctr"/>
            <a:r>
              <a:rPr lang="en-US" altLang="zh-CN" sz="1000" dirty="0">
                <a:latin typeface="Comic Sans MS" panose="030F0702030302020204" pitchFamily="66" charset="0"/>
                <a:ea typeface="宋体" panose="02010600030101010101" pitchFamily="2" charset="-122"/>
              </a:rPr>
              <a:t>11</a:t>
            </a:r>
            <a:endParaRPr lang="en-US" altLang="zh-CN" sz="1000" dirty="0">
              <a:latin typeface="Comic Sans MS" panose="030F0702030302020204" pitchFamily="66" charset="0"/>
              <a:ea typeface="宋体" panose="02010600030101010101" pitchFamily="2" charset="-122"/>
            </a:endParaRPr>
          </a:p>
        </p:txBody>
      </p:sp>
      <p:sp>
        <p:nvSpPr>
          <p:cNvPr id="177171" name="Text Box 16"/>
          <p:cNvSpPr txBox="1"/>
          <p:nvPr/>
        </p:nvSpPr>
        <p:spPr>
          <a:xfrm>
            <a:off x="6400800" y="2438400"/>
            <a:ext cx="339725" cy="244475"/>
          </a:xfrm>
          <a:prstGeom prst="rect">
            <a:avLst/>
          </a:prstGeom>
          <a:noFill/>
          <a:ln w="9525">
            <a:noFill/>
          </a:ln>
        </p:spPr>
        <p:txBody>
          <a:bodyPr>
            <a:spAutoFit/>
          </a:bodyPr>
          <a:p>
            <a:pPr algn="ctr"/>
            <a:r>
              <a:rPr lang="en-US" altLang="zh-CN" sz="1000" dirty="0">
                <a:latin typeface="Comic Sans MS" panose="030F0702030302020204" pitchFamily="66" charset="0"/>
                <a:ea typeface="宋体" panose="02010600030101010101" pitchFamily="2" charset="-122"/>
              </a:rPr>
              <a:t>13</a:t>
            </a:r>
            <a:endParaRPr lang="en-US" altLang="zh-CN" sz="1000" dirty="0">
              <a:latin typeface="Comic Sans MS" panose="030F0702030302020204" pitchFamily="66" charset="0"/>
              <a:ea typeface="宋体" panose="02010600030101010101" pitchFamily="2" charset="-122"/>
            </a:endParaRPr>
          </a:p>
        </p:txBody>
      </p:sp>
      <p:sp>
        <p:nvSpPr>
          <p:cNvPr id="177172" name="Text Box 17"/>
          <p:cNvSpPr txBox="1"/>
          <p:nvPr/>
        </p:nvSpPr>
        <p:spPr>
          <a:xfrm>
            <a:off x="6400800" y="2209800"/>
            <a:ext cx="339725" cy="244475"/>
          </a:xfrm>
          <a:prstGeom prst="rect">
            <a:avLst/>
          </a:prstGeom>
          <a:noFill/>
          <a:ln w="9525">
            <a:noFill/>
          </a:ln>
        </p:spPr>
        <p:txBody>
          <a:bodyPr>
            <a:spAutoFit/>
          </a:bodyPr>
          <a:p>
            <a:pPr algn="ctr"/>
            <a:r>
              <a:rPr lang="en-US" altLang="zh-CN" sz="1000" dirty="0">
                <a:latin typeface="Comic Sans MS" panose="030F0702030302020204" pitchFamily="66" charset="0"/>
                <a:ea typeface="宋体" panose="02010600030101010101" pitchFamily="2" charset="-122"/>
              </a:rPr>
              <a:t>12</a:t>
            </a:r>
            <a:endParaRPr lang="en-US" altLang="zh-CN" sz="1000" dirty="0">
              <a:latin typeface="Comic Sans MS" panose="030F0702030302020204" pitchFamily="66" charset="0"/>
              <a:ea typeface="宋体" panose="02010600030101010101" pitchFamily="2" charset="-122"/>
            </a:endParaRPr>
          </a:p>
        </p:txBody>
      </p:sp>
      <p:sp>
        <p:nvSpPr>
          <p:cNvPr id="177173" name="Text Box 18"/>
          <p:cNvSpPr txBox="1"/>
          <p:nvPr/>
        </p:nvSpPr>
        <p:spPr>
          <a:xfrm>
            <a:off x="6400800" y="2667000"/>
            <a:ext cx="339725" cy="244475"/>
          </a:xfrm>
          <a:prstGeom prst="rect">
            <a:avLst/>
          </a:prstGeom>
          <a:noFill/>
          <a:ln w="9525">
            <a:noFill/>
          </a:ln>
        </p:spPr>
        <p:txBody>
          <a:bodyPr>
            <a:spAutoFit/>
          </a:bodyPr>
          <a:p>
            <a:pPr algn="ctr"/>
            <a:r>
              <a:rPr lang="en-US" altLang="zh-CN" sz="1000" dirty="0">
                <a:latin typeface="Comic Sans MS" panose="030F0702030302020204" pitchFamily="66" charset="0"/>
                <a:ea typeface="宋体" panose="02010600030101010101" pitchFamily="2" charset="-122"/>
              </a:rPr>
              <a:t>14</a:t>
            </a:r>
            <a:endParaRPr lang="en-US" altLang="zh-CN" sz="1000" dirty="0">
              <a:latin typeface="Comic Sans MS" panose="030F0702030302020204" pitchFamily="66" charset="0"/>
              <a:ea typeface="宋体" panose="02010600030101010101" pitchFamily="2" charset="-122"/>
            </a:endParaRPr>
          </a:p>
        </p:txBody>
      </p:sp>
      <p:sp>
        <p:nvSpPr>
          <p:cNvPr id="177174" name="Text Box 19"/>
          <p:cNvSpPr txBox="1"/>
          <p:nvPr/>
        </p:nvSpPr>
        <p:spPr>
          <a:xfrm>
            <a:off x="6400800" y="2895600"/>
            <a:ext cx="339725" cy="244475"/>
          </a:xfrm>
          <a:prstGeom prst="rect">
            <a:avLst/>
          </a:prstGeom>
          <a:noFill/>
          <a:ln w="9525">
            <a:noFill/>
          </a:ln>
        </p:spPr>
        <p:txBody>
          <a:bodyPr>
            <a:spAutoFit/>
          </a:bodyPr>
          <a:p>
            <a:pPr algn="ctr"/>
            <a:r>
              <a:rPr lang="en-US" altLang="zh-CN" sz="1000" dirty="0">
                <a:latin typeface="Comic Sans MS" panose="030F0702030302020204" pitchFamily="66" charset="0"/>
                <a:ea typeface="宋体" panose="02010600030101010101" pitchFamily="2" charset="-122"/>
              </a:rPr>
              <a:t>15</a:t>
            </a:r>
            <a:endParaRPr lang="en-US" altLang="zh-CN" sz="1000" dirty="0">
              <a:latin typeface="Comic Sans MS" panose="030F0702030302020204" pitchFamily="66" charset="0"/>
              <a:ea typeface="宋体" panose="02010600030101010101" pitchFamily="2" charset="-122"/>
            </a:endParaRPr>
          </a:p>
        </p:txBody>
      </p:sp>
      <p:sp>
        <p:nvSpPr>
          <p:cNvPr id="177175" name="Text Box 20"/>
          <p:cNvSpPr txBox="1"/>
          <p:nvPr/>
        </p:nvSpPr>
        <p:spPr>
          <a:xfrm>
            <a:off x="6400800" y="3352800"/>
            <a:ext cx="339725" cy="244475"/>
          </a:xfrm>
          <a:prstGeom prst="rect">
            <a:avLst/>
          </a:prstGeom>
          <a:noFill/>
          <a:ln w="9525">
            <a:noFill/>
          </a:ln>
        </p:spPr>
        <p:txBody>
          <a:bodyPr>
            <a:spAutoFit/>
          </a:bodyPr>
          <a:p>
            <a:pPr algn="ctr"/>
            <a:r>
              <a:rPr lang="en-US" altLang="zh-CN" sz="1000" dirty="0">
                <a:latin typeface="Comic Sans MS" panose="030F0702030302020204" pitchFamily="66" charset="0"/>
                <a:ea typeface="宋体" panose="02010600030101010101" pitchFamily="2" charset="-122"/>
              </a:rPr>
              <a:t>17</a:t>
            </a:r>
            <a:endParaRPr lang="en-US" altLang="zh-CN" sz="1000" dirty="0">
              <a:latin typeface="Comic Sans MS" panose="030F0702030302020204" pitchFamily="66" charset="0"/>
              <a:ea typeface="宋体" panose="02010600030101010101" pitchFamily="2" charset="-122"/>
            </a:endParaRPr>
          </a:p>
        </p:txBody>
      </p:sp>
      <p:sp>
        <p:nvSpPr>
          <p:cNvPr id="177176" name="Text Box 21"/>
          <p:cNvSpPr txBox="1"/>
          <p:nvPr/>
        </p:nvSpPr>
        <p:spPr>
          <a:xfrm>
            <a:off x="6400800" y="3124200"/>
            <a:ext cx="339725" cy="244475"/>
          </a:xfrm>
          <a:prstGeom prst="rect">
            <a:avLst/>
          </a:prstGeom>
          <a:noFill/>
          <a:ln w="9525">
            <a:noFill/>
          </a:ln>
        </p:spPr>
        <p:txBody>
          <a:bodyPr>
            <a:spAutoFit/>
          </a:bodyPr>
          <a:p>
            <a:pPr algn="ctr"/>
            <a:r>
              <a:rPr lang="en-US" altLang="zh-CN" sz="1000" dirty="0">
                <a:latin typeface="Comic Sans MS" panose="030F0702030302020204" pitchFamily="66" charset="0"/>
                <a:ea typeface="宋体" panose="02010600030101010101" pitchFamily="2" charset="-122"/>
              </a:rPr>
              <a:t>16</a:t>
            </a:r>
            <a:endParaRPr lang="en-US" altLang="zh-CN" sz="1000" dirty="0">
              <a:latin typeface="Comic Sans MS" panose="030F0702030302020204" pitchFamily="66" charset="0"/>
              <a:ea typeface="宋体" panose="02010600030101010101" pitchFamily="2" charset="-122"/>
            </a:endParaRPr>
          </a:p>
        </p:txBody>
      </p:sp>
      <p:sp>
        <p:nvSpPr>
          <p:cNvPr id="177177" name="Text Box 22"/>
          <p:cNvSpPr txBox="1"/>
          <p:nvPr/>
        </p:nvSpPr>
        <p:spPr>
          <a:xfrm>
            <a:off x="6019800" y="4343400"/>
            <a:ext cx="339725" cy="244475"/>
          </a:xfrm>
          <a:prstGeom prst="rect">
            <a:avLst/>
          </a:prstGeom>
          <a:noFill/>
          <a:ln w="9525">
            <a:noFill/>
          </a:ln>
        </p:spPr>
        <p:txBody>
          <a:bodyPr>
            <a:spAutoFit/>
          </a:bodyPr>
          <a:p>
            <a:pPr algn="ctr"/>
            <a:r>
              <a:rPr lang="en-US" altLang="zh-CN" sz="1000" dirty="0">
                <a:latin typeface="Comic Sans MS" panose="030F0702030302020204" pitchFamily="66" charset="0"/>
                <a:ea typeface="宋体" panose="02010600030101010101" pitchFamily="2" charset="-122"/>
              </a:rPr>
              <a:t>11</a:t>
            </a:r>
            <a:endParaRPr lang="en-US" altLang="zh-CN" sz="1000" dirty="0">
              <a:latin typeface="Comic Sans MS" panose="030F0702030302020204" pitchFamily="66" charset="0"/>
              <a:ea typeface="宋体" panose="02010600030101010101" pitchFamily="2" charset="-122"/>
            </a:endParaRPr>
          </a:p>
        </p:txBody>
      </p:sp>
      <p:sp>
        <p:nvSpPr>
          <p:cNvPr id="177178" name="Text Box 23"/>
          <p:cNvSpPr txBox="1"/>
          <p:nvPr/>
        </p:nvSpPr>
        <p:spPr>
          <a:xfrm>
            <a:off x="6400800" y="1752600"/>
            <a:ext cx="339725" cy="244475"/>
          </a:xfrm>
          <a:prstGeom prst="rect">
            <a:avLst/>
          </a:prstGeom>
          <a:noFill/>
          <a:ln w="9525">
            <a:noFill/>
          </a:ln>
        </p:spPr>
        <p:txBody>
          <a:bodyPr>
            <a:spAutoFit/>
          </a:bodyPr>
          <a:p>
            <a:pPr algn="ctr"/>
            <a:r>
              <a:rPr lang="en-US" altLang="zh-CN" sz="1000" dirty="0">
                <a:latin typeface="Comic Sans MS" panose="030F0702030302020204" pitchFamily="66" charset="0"/>
                <a:ea typeface="宋体" panose="02010600030101010101" pitchFamily="2" charset="-122"/>
              </a:rPr>
              <a:t>10</a:t>
            </a:r>
            <a:endParaRPr lang="en-US" altLang="zh-CN" sz="1000" dirty="0">
              <a:latin typeface="Comic Sans MS" panose="030F0702030302020204" pitchFamily="66" charset="0"/>
              <a:ea typeface="宋体" panose="02010600030101010101" pitchFamily="2" charset="-122"/>
            </a:endParaRPr>
          </a:p>
        </p:txBody>
      </p:sp>
      <p:sp>
        <p:nvSpPr>
          <p:cNvPr id="177179" name="Line 24"/>
          <p:cNvSpPr/>
          <p:nvPr/>
        </p:nvSpPr>
        <p:spPr>
          <a:xfrm flipH="1">
            <a:off x="5715000" y="2057400"/>
            <a:ext cx="1905000" cy="1905000"/>
          </a:xfrm>
          <a:prstGeom prst="line">
            <a:avLst/>
          </a:prstGeom>
          <a:ln w="19050" cap="flat" cmpd="sng">
            <a:solidFill>
              <a:srgbClr val="00FF00"/>
            </a:solidFill>
            <a:prstDash val="solid"/>
            <a:headEnd type="none" w="med" len="med"/>
            <a:tailEnd type="triangle" w="med" len="med"/>
          </a:ln>
        </p:spPr>
      </p:sp>
      <p:sp>
        <p:nvSpPr>
          <p:cNvPr id="177180" name="Line 25"/>
          <p:cNvSpPr/>
          <p:nvPr/>
        </p:nvSpPr>
        <p:spPr>
          <a:xfrm flipH="1">
            <a:off x="5715000" y="2286000"/>
            <a:ext cx="1905000" cy="1905000"/>
          </a:xfrm>
          <a:prstGeom prst="line">
            <a:avLst/>
          </a:prstGeom>
          <a:ln w="19050" cap="flat" cmpd="sng">
            <a:solidFill>
              <a:srgbClr val="00FF00"/>
            </a:solidFill>
            <a:prstDash val="solid"/>
            <a:headEnd type="none" w="med" len="med"/>
            <a:tailEnd type="triangle" w="med" len="med"/>
          </a:ln>
        </p:spPr>
      </p:sp>
      <p:sp>
        <p:nvSpPr>
          <p:cNvPr id="177181" name="Line 26"/>
          <p:cNvSpPr/>
          <p:nvPr/>
        </p:nvSpPr>
        <p:spPr>
          <a:xfrm flipH="1">
            <a:off x="5715000" y="2971800"/>
            <a:ext cx="1905000" cy="1905000"/>
          </a:xfrm>
          <a:prstGeom prst="line">
            <a:avLst/>
          </a:prstGeom>
          <a:ln w="19050" cap="flat" cmpd="sng">
            <a:solidFill>
              <a:srgbClr val="00FF00"/>
            </a:solidFill>
            <a:prstDash val="solid"/>
            <a:headEnd type="none" w="med" len="med"/>
            <a:tailEnd type="triangle" w="med" len="med"/>
          </a:ln>
        </p:spPr>
      </p:sp>
      <p:sp>
        <p:nvSpPr>
          <p:cNvPr id="177182" name="Line 27"/>
          <p:cNvSpPr/>
          <p:nvPr/>
        </p:nvSpPr>
        <p:spPr>
          <a:xfrm flipH="1">
            <a:off x="5715000" y="2743200"/>
            <a:ext cx="1905000" cy="1905000"/>
          </a:xfrm>
          <a:prstGeom prst="line">
            <a:avLst/>
          </a:prstGeom>
          <a:ln w="19050" cap="flat" cmpd="sng">
            <a:solidFill>
              <a:srgbClr val="00FF00"/>
            </a:solidFill>
            <a:prstDash val="solid"/>
            <a:headEnd type="none" w="med" len="med"/>
            <a:tailEnd type="triangle" w="med" len="med"/>
          </a:ln>
        </p:spPr>
      </p:sp>
      <p:sp>
        <p:nvSpPr>
          <p:cNvPr id="177183" name="Text Box 28"/>
          <p:cNvSpPr txBox="1"/>
          <p:nvPr/>
        </p:nvSpPr>
        <p:spPr>
          <a:xfrm>
            <a:off x="6705600" y="2209800"/>
            <a:ext cx="339725" cy="244475"/>
          </a:xfrm>
          <a:prstGeom prst="rect">
            <a:avLst/>
          </a:prstGeom>
          <a:noFill/>
          <a:ln w="9525">
            <a:noFill/>
          </a:ln>
        </p:spPr>
        <p:txBody>
          <a:bodyPr>
            <a:spAutoFit/>
          </a:bodyPr>
          <a:p>
            <a:pPr algn="ctr"/>
            <a:r>
              <a:rPr lang="en-US" altLang="zh-CN" sz="1000" dirty="0">
                <a:latin typeface="Comic Sans MS" panose="030F0702030302020204" pitchFamily="66" charset="0"/>
                <a:ea typeface="宋体" panose="02010600030101010101" pitchFamily="2" charset="-122"/>
              </a:rPr>
              <a:t>X</a:t>
            </a:r>
            <a:endParaRPr lang="en-US" altLang="zh-CN" sz="1000" dirty="0">
              <a:latin typeface="Comic Sans MS" panose="030F0702030302020204" pitchFamily="66" charset="0"/>
              <a:ea typeface="宋体" panose="02010600030101010101" pitchFamily="2" charset="-122"/>
            </a:endParaRPr>
          </a:p>
        </p:txBody>
      </p:sp>
      <p:sp>
        <p:nvSpPr>
          <p:cNvPr id="177184" name="Line 29"/>
          <p:cNvSpPr/>
          <p:nvPr/>
        </p:nvSpPr>
        <p:spPr>
          <a:xfrm flipH="1">
            <a:off x="5715000" y="3200400"/>
            <a:ext cx="1905000" cy="1905000"/>
          </a:xfrm>
          <a:prstGeom prst="line">
            <a:avLst/>
          </a:prstGeom>
          <a:ln w="19050" cap="flat" cmpd="sng">
            <a:solidFill>
              <a:srgbClr val="00FF00"/>
            </a:solidFill>
            <a:prstDash val="solid"/>
            <a:headEnd type="none" w="med" len="med"/>
            <a:tailEnd type="triangle" w="med" len="med"/>
          </a:ln>
        </p:spPr>
      </p:sp>
      <p:sp>
        <p:nvSpPr>
          <p:cNvPr id="177185" name="Text Box 30"/>
          <p:cNvSpPr txBox="1"/>
          <p:nvPr/>
        </p:nvSpPr>
        <p:spPr>
          <a:xfrm>
            <a:off x="6096000" y="3962400"/>
            <a:ext cx="339725" cy="244475"/>
          </a:xfrm>
          <a:prstGeom prst="rect">
            <a:avLst/>
          </a:prstGeom>
          <a:noFill/>
          <a:ln w="9525">
            <a:noFill/>
          </a:ln>
        </p:spPr>
        <p:txBody>
          <a:bodyPr>
            <a:spAutoFit/>
          </a:bodyPr>
          <a:p>
            <a:pPr algn="ctr"/>
            <a:r>
              <a:rPr lang="en-US" altLang="zh-CN" sz="1000" dirty="0">
                <a:latin typeface="Comic Sans MS" panose="030F0702030302020204" pitchFamily="66" charset="0"/>
                <a:ea typeface="宋体" panose="02010600030101010101" pitchFamily="2" charset="-122"/>
              </a:rPr>
              <a:t>11</a:t>
            </a:r>
            <a:endParaRPr lang="en-US" altLang="zh-CN" sz="1000" dirty="0">
              <a:latin typeface="Comic Sans MS" panose="030F0702030302020204" pitchFamily="66" charset="0"/>
              <a:ea typeface="宋体" panose="02010600030101010101" pitchFamily="2" charset="-122"/>
            </a:endParaRPr>
          </a:p>
        </p:txBody>
      </p:sp>
      <p:sp>
        <p:nvSpPr>
          <p:cNvPr id="177186" name="Text Box 31"/>
          <p:cNvSpPr txBox="1"/>
          <p:nvPr/>
        </p:nvSpPr>
        <p:spPr>
          <a:xfrm>
            <a:off x="5943600" y="3733800"/>
            <a:ext cx="339725" cy="244475"/>
          </a:xfrm>
          <a:prstGeom prst="rect">
            <a:avLst/>
          </a:prstGeom>
          <a:noFill/>
          <a:ln w="9525">
            <a:noFill/>
          </a:ln>
        </p:spPr>
        <p:txBody>
          <a:bodyPr>
            <a:spAutoFit/>
          </a:bodyPr>
          <a:p>
            <a:pPr algn="ctr"/>
            <a:r>
              <a:rPr lang="en-US" altLang="zh-CN" sz="1000" dirty="0">
                <a:latin typeface="Comic Sans MS" panose="030F0702030302020204" pitchFamily="66" charset="0"/>
                <a:ea typeface="宋体" panose="02010600030101010101" pitchFamily="2" charset="-122"/>
              </a:rPr>
              <a:t>11</a:t>
            </a:r>
            <a:endParaRPr lang="en-US" altLang="zh-CN" sz="1000" dirty="0">
              <a:latin typeface="Comic Sans MS" panose="030F0702030302020204" pitchFamily="66" charset="0"/>
              <a:ea typeface="宋体" panose="02010600030101010101" pitchFamily="2" charset="-122"/>
            </a:endParaRPr>
          </a:p>
        </p:txBody>
      </p:sp>
      <p:sp>
        <p:nvSpPr>
          <p:cNvPr id="177187" name="Text Box 32"/>
          <p:cNvSpPr txBox="1"/>
          <p:nvPr/>
        </p:nvSpPr>
        <p:spPr>
          <a:xfrm>
            <a:off x="5867400" y="3505200"/>
            <a:ext cx="339725" cy="244475"/>
          </a:xfrm>
          <a:prstGeom prst="rect">
            <a:avLst/>
          </a:prstGeom>
          <a:noFill/>
          <a:ln w="9525">
            <a:noFill/>
          </a:ln>
        </p:spPr>
        <p:txBody>
          <a:bodyPr>
            <a:spAutoFit/>
          </a:bodyPr>
          <a:p>
            <a:pPr algn="ctr"/>
            <a:r>
              <a:rPr lang="en-US" altLang="zh-CN" sz="1000" dirty="0">
                <a:latin typeface="Comic Sans MS" panose="030F0702030302020204" pitchFamily="66" charset="0"/>
                <a:ea typeface="宋体" panose="02010600030101010101" pitchFamily="2" charset="-122"/>
              </a:rPr>
              <a:t>10</a:t>
            </a:r>
            <a:endParaRPr lang="en-US" altLang="zh-CN" sz="1000" dirty="0">
              <a:latin typeface="Comic Sans MS" panose="030F0702030302020204" pitchFamily="66" charset="0"/>
              <a:ea typeface="宋体" panose="02010600030101010101" pitchFamily="2" charset="-122"/>
            </a:endParaRPr>
          </a:p>
        </p:txBody>
      </p:sp>
      <p:sp>
        <p:nvSpPr>
          <p:cNvPr id="177188" name="Text Box 33"/>
          <p:cNvSpPr txBox="1"/>
          <p:nvPr/>
        </p:nvSpPr>
        <p:spPr>
          <a:xfrm>
            <a:off x="5867400" y="4724400"/>
            <a:ext cx="339725" cy="244475"/>
          </a:xfrm>
          <a:prstGeom prst="rect">
            <a:avLst/>
          </a:prstGeom>
          <a:noFill/>
          <a:ln w="9525">
            <a:noFill/>
          </a:ln>
        </p:spPr>
        <p:txBody>
          <a:bodyPr>
            <a:spAutoFit/>
          </a:bodyPr>
          <a:p>
            <a:pPr algn="ctr"/>
            <a:r>
              <a:rPr lang="en-US" altLang="zh-CN" sz="1000" dirty="0">
                <a:latin typeface="Comic Sans MS" panose="030F0702030302020204" pitchFamily="66" charset="0"/>
                <a:ea typeface="宋体" panose="02010600030101010101" pitchFamily="2" charset="-122"/>
              </a:rPr>
              <a:t>11</a:t>
            </a:r>
            <a:endParaRPr lang="en-US" altLang="zh-CN" sz="1000" dirty="0">
              <a:latin typeface="Comic Sans MS" panose="030F0702030302020204" pitchFamily="66" charset="0"/>
              <a:ea typeface="宋体" panose="02010600030101010101" pitchFamily="2" charset="-122"/>
            </a:endParaRPr>
          </a:p>
        </p:txBody>
      </p:sp>
      <p:sp>
        <p:nvSpPr>
          <p:cNvPr id="350245" name="Line 37"/>
          <p:cNvSpPr/>
          <p:nvPr/>
        </p:nvSpPr>
        <p:spPr>
          <a:xfrm>
            <a:off x="5715000" y="5181600"/>
            <a:ext cx="1981200" cy="381000"/>
          </a:xfrm>
          <a:prstGeom prst="line">
            <a:avLst/>
          </a:prstGeom>
          <a:ln w="12700" cap="flat" cmpd="sng">
            <a:solidFill>
              <a:schemeClr val="accent2"/>
            </a:solidFill>
            <a:prstDash val="solid"/>
            <a:headEnd type="none" w="med" len="med"/>
            <a:tailEnd type="triangle" w="med" len="med"/>
          </a:ln>
        </p:spPr>
      </p:sp>
      <p:sp>
        <p:nvSpPr>
          <p:cNvPr id="350246" name="Line 38"/>
          <p:cNvSpPr/>
          <p:nvPr/>
        </p:nvSpPr>
        <p:spPr>
          <a:xfrm flipH="1">
            <a:off x="6934200" y="5589588"/>
            <a:ext cx="758825" cy="757237"/>
          </a:xfrm>
          <a:prstGeom prst="line">
            <a:avLst/>
          </a:prstGeom>
          <a:ln w="19050" cap="flat" cmpd="sng">
            <a:solidFill>
              <a:srgbClr val="00FF00"/>
            </a:solidFill>
            <a:prstDash val="solid"/>
            <a:headEnd type="none" w="med" len="med"/>
            <a:tailEnd type="triangle" w="med" len="med"/>
          </a:ln>
        </p:spPr>
      </p:sp>
      <p:sp>
        <p:nvSpPr>
          <p:cNvPr id="350247" name="Text Box 39"/>
          <p:cNvSpPr txBox="1"/>
          <p:nvPr/>
        </p:nvSpPr>
        <p:spPr>
          <a:xfrm>
            <a:off x="6570663" y="5181600"/>
            <a:ext cx="339725" cy="244475"/>
          </a:xfrm>
          <a:prstGeom prst="rect">
            <a:avLst/>
          </a:prstGeom>
          <a:noFill/>
          <a:ln w="9525">
            <a:noFill/>
          </a:ln>
        </p:spPr>
        <p:txBody>
          <a:bodyPr>
            <a:spAutoFit/>
          </a:bodyPr>
          <a:p>
            <a:pPr algn="ctr"/>
            <a:r>
              <a:rPr lang="en-US" altLang="zh-CN" sz="1000" dirty="0">
                <a:latin typeface="Comic Sans MS" panose="030F0702030302020204" pitchFamily="66" charset="0"/>
                <a:ea typeface="宋体" panose="02010600030101010101" pitchFamily="2" charset="-122"/>
              </a:rPr>
              <a:t>12</a:t>
            </a:r>
            <a:endParaRPr lang="en-US" altLang="zh-CN" sz="1000" dirty="0">
              <a:latin typeface="Comic Sans MS" panose="030F0702030302020204" pitchFamily="66" charset="0"/>
              <a:ea typeface="宋体" panose="02010600030101010101" pitchFamily="2" charset="-122"/>
            </a:endParaRPr>
          </a:p>
        </p:txBody>
      </p:sp>
      <p:sp>
        <p:nvSpPr>
          <p:cNvPr id="350248" name="Text Box 40"/>
          <p:cNvSpPr txBox="1"/>
          <p:nvPr/>
        </p:nvSpPr>
        <p:spPr>
          <a:xfrm>
            <a:off x="7280275" y="5762625"/>
            <a:ext cx="339725" cy="244475"/>
          </a:xfrm>
          <a:prstGeom prst="rect">
            <a:avLst/>
          </a:prstGeom>
          <a:noFill/>
          <a:ln w="9525">
            <a:noFill/>
          </a:ln>
        </p:spPr>
        <p:txBody>
          <a:bodyPr>
            <a:spAutoFit/>
          </a:bodyPr>
          <a:p>
            <a:pPr algn="ctr"/>
            <a:r>
              <a:rPr lang="en-US" altLang="zh-CN" sz="1000" dirty="0">
                <a:latin typeface="Comic Sans MS" panose="030F0702030302020204" pitchFamily="66" charset="0"/>
                <a:ea typeface="宋体" panose="02010600030101010101" pitchFamily="2" charset="-122"/>
              </a:rPr>
              <a:t>17</a:t>
            </a:r>
            <a:endParaRPr lang="en-US" altLang="zh-CN" sz="1000" dirty="0">
              <a:latin typeface="Comic Sans MS" panose="030F0702030302020204" pitchFamily="66" charset="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50245"/>
                                        </p:tgtEl>
                                        <p:attrNameLst>
                                          <p:attrName>style.visibility</p:attrName>
                                        </p:attrNameLst>
                                      </p:cBhvr>
                                      <p:to>
                                        <p:strVal val="visible"/>
                                      </p:to>
                                    </p:set>
                                    <p:animEffect transition="in" filter="wipe(left)">
                                      <p:cBhvr>
                                        <p:cTn id="7" dur="500"/>
                                        <p:tgtEl>
                                          <p:spTgt spid="350245"/>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50247"/>
                                        </p:tgtEl>
                                        <p:attrNameLst>
                                          <p:attrName>style.visibility</p:attrName>
                                        </p:attrNameLst>
                                      </p:cBhvr>
                                      <p:to>
                                        <p:strVal val="visible"/>
                                      </p:to>
                                    </p:set>
                                    <p:animEffect transition="in" filter="wipe(left)">
                                      <p:cBhvr>
                                        <p:cTn id="11" dur="500"/>
                                        <p:tgtEl>
                                          <p:spTgt spid="350247"/>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2" fill="hold" nodeType="clickEffect">
                                  <p:stCondLst>
                                    <p:cond delay="0"/>
                                  </p:stCondLst>
                                  <p:childTnLst>
                                    <p:set>
                                      <p:cBhvr>
                                        <p:cTn id="15" dur="1" fill="hold">
                                          <p:stCondLst>
                                            <p:cond delay="0"/>
                                          </p:stCondLst>
                                        </p:cTn>
                                        <p:tgtEl>
                                          <p:spTgt spid="350246"/>
                                        </p:tgtEl>
                                        <p:attrNameLst>
                                          <p:attrName>style.visibility</p:attrName>
                                        </p:attrNameLst>
                                      </p:cBhvr>
                                      <p:to>
                                        <p:strVal val="visible"/>
                                      </p:to>
                                    </p:set>
                                    <p:animEffect transition="in" filter="wipe(right)">
                                      <p:cBhvr>
                                        <p:cTn id="16" dur="500"/>
                                        <p:tgtEl>
                                          <p:spTgt spid="350246"/>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350248"/>
                                        </p:tgtEl>
                                        <p:attrNameLst>
                                          <p:attrName>style.visibility</p:attrName>
                                        </p:attrNameLst>
                                      </p:cBhvr>
                                      <p:to>
                                        <p:strVal val="visible"/>
                                      </p:to>
                                    </p:set>
                                    <p:animEffect transition="in" filter="wipe(left)">
                                      <p:cBhvr>
                                        <p:cTn id="21" dur="500"/>
                                        <p:tgtEl>
                                          <p:spTgt spid="3502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0247" grpId="0"/>
      <p:bldP spid="350248"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日期占位符 3"/>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A29F944A-4DEC-4DB8-A5A8-DBA45F5B7377}" type="datetime4">
              <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5" name="页脚占位符 4"/>
          <p:cNvSpPr txBox="1">
            <a:spLocks noGrp="1"/>
          </p:cNvSpPr>
          <p:nvPr>
            <p:ph type="ftr" sz="quarter" idx="11"/>
          </p:nvPr>
        </p:nvSpPr>
        <p:spPr bwMode="auto"/>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The Transport Layer</a:t>
            </a: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179204" name="灯片编号占位符 5"/>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20204" pitchFamily="34" charset="0"/>
                <a:ea typeface="+mn-ea"/>
                <a:cs typeface="+mn-cs"/>
              </a:defRPr>
            </a:lvl5pPr>
          </a:lstStyle>
          <a:p>
            <a:pPr lvl="0" algn="r" eaLnBrk="1" hangingPunct="1"/>
            <a:fld id="{9A0DB2DC-4C9A-4742-B13C-FB6460FD3503}" type="slidenum">
              <a:rPr lang="zh-CN" altLang="en-US" sz="1400" b="0" dirty="0">
                <a:latin typeface="Times New Roman" panose="02020603050405020304" pitchFamily="18" charset="0"/>
                <a:ea typeface="宋体" panose="02010600030101010101" pitchFamily="2" charset="-122"/>
              </a:rPr>
            </a:fld>
            <a:endParaRPr lang="zh-CN" altLang="en-US" sz="1400" b="0" dirty="0">
              <a:latin typeface="Times New Roman" panose="02020603050405020304" pitchFamily="18" charset="0"/>
              <a:ea typeface="宋体" panose="02010600030101010101" pitchFamily="2" charset="-122"/>
            </a:endParaRPr>
          </a:p>
        </p:txBody>
      </p:sp>
      <p:sp>
        <p:nvSpPr>
          <p:cNvPr id="179205" name="Rectangle 2"/>
          <p:cNvSpPr>
            <a:spLocks noGrp="1"/>
          </p:cNvSpPr>
          <p:nvPr>
            <p:ph type="title"/>
          </p:nvPr>
        </p:nvSpPr>
        <p:spPr>
          <a:xfrm>
            <a:off x="0" y="0"/>
            <a:ext cx="9144000" cy="884238"/>
          </a:xfrm>
          <a:ln>
            <a:solidFill>
              <a:srgbClr val="FF3300">
                <a:alpha val="100000"/>
              </a:srgbClr>
            </a:solidFill>
            <a:miter lim="800000"/>
          </a:ln>
        </p:spPr>
        <p:txBody>
          <a:bodyPr vert="horz" wrap="square" lIns="91440" tIns="45720" rIns="91440" bIns="45720" anchor="ctr" anchorCtr="0"/>
          <a:p>
            <a:pPr eaLnBrk="1" hangingPunct="1"/>
            <a:r>
              <a:rPr lang="en-US" altLang="zh-CN" sz="3600" b="1" dirty="0">
                <a:solidFill>
                  <a:srgbClr val="CC0000"/>
                </a:solidFill>
                <a:ea typeface="宋体" panose="02010600030101010101" pitchFamily="2" charset="-122"/>
              </a:rPr>
              <a:t>Fast Retransmit</a:t>
            </a:r>
            <a:r>
              <a:rPr lang="zh-CN" altLang="en-US" sz="3600" b="1" dirty="0">
                <a:solidFill>
                  <a:srgbClr val="CC0000"/>
                </a:solidFill>
                <a:ea typeface="黑体" panose="02010609060101010101" pitchFamily="49" charset="-122"/>
              </a:rPr>
              <a:t>快速重传算法</a:t>
            </a:r>
            <a:endParaRPr lang="en-US" altLang="zh-CN" sz="3600" b="1" dirty="0">
              <a:solidFill>
                <a:srgbClr val="CC0000"/>
              </a:solidFill>
              <a:ea typeface="黑体" panose="02010609060101010101" pitchFamily="49" charset="-122"/>
            </a:endParaRPr>
          </a:p>
        </p:txBody>
      </p:sp>
      <p:sp>
        <p:nvSpPr>
          <p:cNvPr id="179206" name="Rectangle 3"/>
          <p:cNvSpPr>
            <a:spLocks noGrp="1"/>
          </p:cNvSpPr>
          <p:nvPr>
            <p:ph idx="1"/>
          </p:nvPr>
        </p:nvSpPr>
        <p:spPr>
          <a:xfrm>
            <a:off x="484188" y="1136650"/>
            <a:ext cx="8007350" cy="5340350"/>
          </a:xfrm>
        </p:spPr>
        <p:txBody>
          <a:bodyPr vert="horz" wrap="square" lIns="91440" tIns="45720" rIns="91440" bIns="45720" anchor="t" anchorCtr="0"/>
          <a:p>
            <a:pPr eaLnBrk="1" hangingPunct="1">
              <a:lnSpc>
                <a:spcPct val="110000"/>
              </a:lnSpc>
              <a:buNone/>
            </a:pPr>
            <a:r>
              <a:rPr lang="en-US" altLang="zh-CN" sz="3200" b="1" dirty="0">
                <a:solidFill>
                  <a:srgbClr val="CC0000"/>
                </a:solidFill>
                <a:ea typeface="宋体" panose="02010600030101010101" pitchFamily="2" charset="-122"/>
              </a:rPr>
              <a:t>Basic Idea of the TCP Reno</a:t>
            </a:r>
            <a:r>
              <a:rPr lang="zh-CN" altLang="en-US" sz="3200" b="1" dirty="0">
                <a:ea typeface="宋体" panose="02010600030101010101" pitchFamily="2" charset="-122"/>
              </a:rPr>
              <a:t>：</a:t>
            </a:r>
            <a:endParaRPr lang="zh-CN" altLang="en-US" sz="3200" b="1" dirty="0">
              <a:ea typeface="宋体" panose="02010600030101010101" pitchFamily="2" charset="-122"/>
            </a:endParaRPr>
          </a:p>
          <a:p>
            <a:pPr eaLnBrk="1" hangingPunct="1">
              <a:lnSpc>
                <a:spcPct val="110000"/>
              </a:lnSpc>
              <a:buFont typeface="Wingdings" panose="05000000000000000000" pitchFamily="2" charset="2"/>
              <a:buChar char="Ä"/>
            </a:pPr>
            <a:r>
              <a:rPr lang="en-US" altLang="zh-CN" sz="3200" b="1" dirty="0">
                <a:ea typeface="宋体" panose="02010600030101010101" pitchFamily="2" charset="-122"/>
              </a:rPr>
              <a:t>Wait for a timeout is quite long</a:t>
            </a:r>
            <a:r>
              <a:rPr lang="zh-CN" altLang="en-US" sz="3200" b="1" dirty="0">
                <a:ea typeface="宋体" panose="02010600030101010101" pitchFamily="2" charset="-122"/>
              </a:rPr>
              <a:t>！</a:t>
            </a:r>
            <a:endParaRPr lang="en-US" altLang="zh-CN" sz="3200" b="1" dirty="0">
              <a:ea typeface="宋体" panose="02010600030101010101" pitchFamily="2" charset="-122"/>
            </a:endParaRPr>
          </a:p>
          <a:p>
            <a:pPr eaLnBrk="1" hangingPunct="1">
              <a:lnSpc>
                <a:spcPct val="110000"/>
              </a:lnSpc>
              <a:buFont typeface="Wingdings" panose="05000000000000000000" pitchFamily="2" charset="2"/>
              <a:buChar char="Ä"/>
            </a:pPr>
            <a:r>
              <a:rPr lang="en-US" altLang="zh-CN" sz="3200" b="1" dirty="0">
                <a:ea typeface="宋体" panose="02010600030101010101" pitchFamily="2" charset="-122"/>
              </a:rPr>
              <a:t>using duplicate ACKs to signal lost packet.</a:t>
            </a:r>
            <a:endParaRPr lang="en-US" altLang="zh-CN" sz="3200" b="1" dirty="0">
              <a:ea typeface="宋体" panose="02010600030101010101" pitchFamily="2" charset="-122"/>
            </a:endParaRPr>
          </a:p>
          <a:p>
            <a:pPr eaLnBrk="1" hangingPunct="1">
              <a:lnSpc>
                <a:spcPct val="110000"/>
              </a:lnSpc>
              <a:buFont typeface="Wingdings" panose="05000000000000000000" pitchFamily="2" charset="2"/>
              <a:buChar char="Ä"/>
            </a:pPr>
            <a:r>
              <a:rPr lang="en-US" altLang="zh-CN" sz="3200" b="1" dirty="0">
                <a:ea typeface="宋体" panose="02010600030101010101" pitchFamily="2" charset="-122"/>
              </a:rPr>
              <a:t>Upon receipt of three duplicate ACKs, the TCP Sender </a:t>
            </a:r>
            <a:r>
              <a:rPr lang="en-US" altLang="zh-CN" sz="3200" b="1" dirty="0">
                <a:solidFill>
                  <a:srgbClr val="FF0000"/>
                </a:solidFill>
                <a:ea typeface="宋体" panose="02010600030101010101" pitchFamily="2" charset="-122"/>
              </a:rPr>
              <a:t>retransmits the lost packet right away!</a:t>
            </a:r>
            <a:endParaRPr lang="zh-CN" altLang="en-US" sz="3200" b="1" dirty="0">
              <a:solidFill>
                <a:srgbClr val="FF0000"/>
              </a:solidFill>
              <a:ea typeface="宋体" panose="02010600030101010101" pitchFamily="2" charset="-122"/>
            </a:endParaRPr>
          </a:p>
        </p:txBody>
      </p:sp>
    </p:spTree>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日期占位符 3"/>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5538153C-D80F-4440-99C1-FB7D9B19B146}" type="datetime4">
              <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5" name="页脚占位符 4"/>
          <p:cNvSpPr txBox="1">
            <a:spLocks noGrp="1"/>
          </p:cNvSpPr>
          <p:nvPr>
            <p:ph type="ftr" sz="quarter" idx="11"/>
          </p:nvPr>
        </p:nvSpPr>
        <p:spPr bwMode="auto"/>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The Transport Layer</a:t>
            </a: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181252" name="灯片编号占位符 5"/>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20204" pitchFamily="34" charset="0"/>
                <a:ea typeface="+mn-ea"/>
                <a:cs typeface="+mn-cs"/>
              </a:defRPr>
            </a:lvl5pPr>
          </a:lstStyle>
          <a:p>
            <a:pPr lvl="0" algn="r" eaLnBrk="1" hangingPunct="1"/>
            <a:fld id="{9A0DB2DC-4C9A-4742-B13C-FB6460FD3503}" type="slidenum">
              <a:rPr lang="zh-CN" altLang="en-US" sz="1400" b="0" dirty="0">
                <a:latin typeface="Times New Roman" panose="02020603050405020304" pitchFamily="18" charset="0"/>
                <a:ea typeface="宋体" panose="02010600030101010101" pitchFamily="2" charset="-122"/>
              </a:rPr>
            </a:fld>
            <a:endParaRPr lang="zh-CN" altLang="en-US" sz="1400" b="0" dirty="0">
              <a:latin typeface="Times New Roman" panose="02020603050405020304" pitchFamily="18" charset="0"/>
              <a:ea typeface="宋体" panose="02010600030101010101" pitchFamily="2" charset="-122"/>
            </a:endParaRPr>
          </a:p>
        </p:txBody>
      </p:sp>
      <p:sp>
        <p:nvSpPr>
          <p:cNvPr id="181253" name="Rectangle 2"/>
          <p:cNvSpPr>
            <a:spLocks noGrp="1"/>
          </p:cNvSpPr>
          <p:nvPr>
            <p:ph type="title"/>
          </p:nvPr>
        </p:nvSpPr>
        <p:spPr>
          <a:xfrm>
            <a:off x="0" y="0"/>
            <a:ext cx="9144000" cy="884238"/>
          </a:xfrm>
          <a:ln>
            <a:solidFill>
              <a:srgbClr val="FF3300">
                <a:alpha val="100000"/>
              </a:srgbClr>
            </a:solidFill>
            <a:miter lim="800000"/>
          </a:ln>
        </p:spPr>
        <p:txBody>
          <a:bodyPr vert="horz" wrap="square" lIns="91440" tIns="45720" rIns="91440" bIns="45720" anchor="ctr" anchorCtr="0"/>
          <a:p>
            <a:pPr eaLnBrk="1" hangingPunct="1"/>
            <a:r>
              <a:rPr lang="en-US" altLang="zh-CN" sz="3600" b="1" dirty="0">
                <a:solidFill>
                  <a:srgbClr val="CC0000"/>
                </a:solidFill>
                <a:ea typeface="宋体" panose="02010600030101010101" pitchFamily="2" charset="-122"/>
              </a:rPr>
              <a:t>Fast Retransmit</a:t>
            </a:r>
            <a:r>
              <a:rPr lang="zh-CN" altLang="en-US" sz="3600" b="1" dirty="0">
                <a:solidFill>
                  <a:srgbClr val="CC0000"/>
                </a:solidFill>
                <a:ea typeface="黑体" panose="02010609060101010101" pitchFamily="49" charset="-122"/>
              </a:rPr>
              <a:t>快速重传算法</a:t>
            </a:r>
            <a:endParaRPr lang="en-US" altLang="zh-CN" sz="3600" b="1" dirty="0">
              <a:solidFill>
                <a:srgbClr val="CC0000"/>
              </a:solidFill>
              <a:ea typeface="黑体" panose="02010609060101010101" pitchFamily="49" charset="-122"/>
            </a:endParaRPr>
          </a:p>
        </p:txBody>
      </p:sp>
      <p:sp>
        <p:nvSpPr>
          <p:cNvPr id="181254" name="Rectangle 3"/>
          <p:cNvSpPr>
            <a:spLocks noGrp="1"/>
          </p:cNvSpPr>
          <p:nvPr>
            <p:ph idx="1"/>
          </p:nvPr>
        </p:nvSpPr>
        <p:spPr>
          <a:xfrm>
            <a:off x="484188" y="884238"/>
            <a:ext cx="8391525" cy="5340350"/>
          </a:xfrm>
        </p:spPr>
        <p:txBody>
          <a:bodyPr vert="horz" wrap="square" lIns="91440" tIns="45720" rIns="91440" bIns="45720" anchor="t" anchorCtr="0"/>
          <a:p>
            <a:pPr eaLnBrk="1" hangingPunct="1">
              <a:lnSpc>
                <a:spcPct val="110000"/>
              </a:lnSpc>
              <a:buFontTx/>
              <a:buBlip>
                <a:blip r:embed="rId1"/>
              </a:buBlip>
            </a:pPr>
            <a:r>
              <a:rPr lang="en-US" altLang="zh-CN" sz="3200" b="1" dirty="0">
                <a:ea typeface="宋体" panose="02010600030101010101" pitchFamily="2" charset="-122"/>
              </a:rPr>
              <a:t>Sender assumes that packet has been lost when receiving 3 dup ACKs</a:t>
            </a:r>
            <a:endParaRPr lang="en-US" altLang="zh-CN" sz="3200" b="1" dirty="0">
              <a:ea typeface="宋体" panose="02010600030101010101" pitchFamily="2" charset="-122"/>
            </a:endParaRPr>
          </a:p>
          <a:p>
            <a:pPr eaLnBrk="1" hangingPunct="1">
              <a:lnSpc>
                <a:spcPct val="110000"/>
              </a:lnSpc>
              <a:buFontTx/>
              <a:buBlip>
                <a:blip r:embed="rId1"/>
              </a:buBlip>
            </a:pPr>
            <a:r>
              <a:rPr lang="en-US" altLang="zh-CN" sz="3200" b="1" dirty="0">
                <a:ea typeface="宋体" panose="02010600030101010101" pitchFamily="2" charset="-122"/>
              </a:rPr>
              <a:t>Immediately retransmits after 3 dup. ACKs without waiting for timeout. This yields roughly a </a:t>
            </a:r>
            <a:r>
              <a:rPr lang="en-US" altLang="zh-CN" sz="3200" b="1" dirty="0">
                <a:solidFill>
                  <a:srgbClr val="FF0000"/>
                </a:solidFill>
                <a:ea typeface="宋体" panose="02010600030101010101" pitchFamily="2" charset="-122"/>
              </a:rPr>
              <a:t>20% improvement </a:t>
            </a:r>
            <a:r>
              <a:rPr lang="en-US" altLang="zh-CN" sz="3200" b="1" dirty="0">
                <a:ea typeface="宋体" panose="02010600030101010101" pitchFamily="2" charset="-122"/>
              </a:rPr>
              <a:t>in throughput.</a:t>
            </a:r>
            <a:endParaRPr lang="en-US" altLang="zh-CN" sz="3200" b="1" dirty="0">
              <a:ea typeface="宋体" panose="02010600030101010101" pitchFamily="2" charset="-122"/>
            </a:endParaRPr>
          </a:p>
          <a:p>
            <a:pPr eaLnBrk="1" hangingPunct="1">
              <a:lnSpc>
                <a:spcPct val="110000"/>
              </a:lnSpc>
              <a:buFontTx/>
              <a:buBlip>
                <a:blip r:embed="rId1"/>
              </a:buBlip>
            </a:pPr>
            <a:r>
              <a:rPr lang="en-US" altLang="zh-CN" sz="3200" b="1" dirty="0">
                <a:ea typeface="宋体" panose="02010600030101010101" pitchFamily="2" charset="-122"/>
              </a:rPr>
              <a:t>Adjusts ssthresh</a:t>
            </a:r>
            <a:endParaRPr lang="en-US" altLang="zh-CN" sz="3200" b="1" dirty="0">
              <a:solidFill>
                <a:srgbClr val="00CC00"/>
              </a:solidFill>
              <a:ea typeface="宋体" panose="02010600030101010101" pitchFamily="2" charset="-122"/>
            </a:endParaRPr>
          </a:p>
          <a:p>
            <a:pPr eaLnBrk="1" hangingPunct="1">
              <a:lnSpc>
                <a:spcPct val="110000"/>
              </a:lnSpc>
              <a:buNone/>
            </a:pPr>
            <a:r>
              <a:rPr lang="en-US" altLang="zh-CN" sz="3200" b="1" dirty="0">
                <a:solidFill>
                  <a:srgbClr val="00CC00"/>
                </a:solidFill>
                <a:ea typeface="宋体" panose="02010600030101010101" pitchFamily="2" charset="-122"/>
              </a:rPr>
              <a:t>		</a:t>
            </a:r>
            <a:r>
              <a:rPr lang="en-US" altLang="zh-CN" sz="3200" b="1" dirty="0">
                <a:solidFill>
                  <a:srgbClr val="CC0000"/>
                </a:solidFill>
                <a:ea typeface="宋体" panose="02010600030101010101" pitchFamily="2" charset="-122"/>
              </a:rPr>
              <a:t>ssthresh </a:t>
            </a:r>
            <a:r>
              <a:rPr lang="en-US" altLang="zh-CN" sz="3200" b="1" dirty="0">
                <a:solidFill>
                  <a:srgbClr val="CC0000"/>
                </a:solidFill>
                <a:ea typeface="宋体" panose="02010600030101010101" pitchFamily="2" charset="-122"/>
                <a:sym typeface="Symbol" panose="05050102010706020507" pitchFamily="18" charset="2"/>
              </a:rPr>
              <a:t></a:t>
            </a:r>
            <a:r>
              <a:rPr lang="en-US" altLang="zh-CN" sz="3200" b="1" dirty="0">
                <a:solidFill>
                  <a:srgbClr val="CC0000"/>
                </a:solidFill>
                <a:ea typeface="宋体" panose="02010600030101010101" pitchFamily="2" charset="-122"/>
              </a:rPr>
              <a:t> W/2</a:t>
            </a:r>
            <a:endParaRPr lang="en-US" altLang="zh-CN" sz="3200" b="1" dirty="0">
              <a:solidFill>
                <a:srgbClr val="CC0000"/>
              </a:solidFill>
              <a:ea typeface="宋体" panose="02010600030101010101" pitchFamily="2" charset="-122"/>
            </a:endParaRPr>
          </a:p>
          <a:p>
            <a:pPr eaLnBrk="1" hangingPunct="1">
              <a:lnSpc>
                <a:spcPct val="110000"/>
              </a:lnSpc>
              <a:buFontTx/>
              <a:buBlip>
                <a:blip r:embed="rId1"/>
              </a:buBlip>
            </a:pPr>
            <a:r>
              <a:rPr lang="en-US" altLang="zh-CN" sz="3200" b="1" dirty="0">
                <a:ea typeface="宋体" panose="02010600030101010101" pitchFamily="2" charset="-122"/>
              </a:rPr>
              <a:t>Enter Slow Start</a:t>
            </a:r>
            <a:r>
              <a:rPr lang="en-US" altLang="zh-CN" sz="3200" b="1" dirty="0">
                <a:solidFill>
                  <a:srgbClr val="00CC00"/>
                </a:solidFill>
                <a:ea typeface="宋体" panose="02010600030101010101" pitchFamily="2" charset="-122"/>
              </a:rPr>
              <a:t> </a:t>
            </a:r>
            <a:endParaRPr lang="en-US" altLang="zh-CN" sz="3200" b="1" dirty="0">
              <a:solidFill>
                <a:srgbClr val="00CC00"/>
              </a:solidFill>
              <a:ea typeface="宋体" panose="02010600030101010101" pitchFamily="2" charset="-122"/>
            </a:endParaRPr>
          </a:p>
          <a:p>
            <a:pPr lvl="1" eaLnBrk="1" hangingPunct="1">
              <a:lnSpc>
                <a:spcPct val="110000"/>
              </a:lnSpc>
              <a:buNone/>
            </a:pPr>
            <a:r>
              <a:rPr lang="en-US" altLang="zh-CN" sz="3200" b="1" dirty="0">
                <a:solidFill>
                  <a:srgbClr val="00CC00"/>
                </a:solidFill>
                <a:ea typeface="宋体" panose="02010600030101010101" pitchFamily="2" charset="-122"/>
              </a:rPr>
              <a:t>		</a:t>
            </a:r>
            <a:r>
              <a:rPr lang="en-US" altLang="zh-CN" sz="3200" b="1" dirty="0">
                <a:solidFill>
                  <a:srgbClr val="CC0000"/>
                </a:solidFill>
                <a:ea typeface="宋体" panose="02010600030101010101" pitchFamily="2" charset="-122"/>
              </a:rPr>
              <a:t>W = 1</a:t>
            </a:r>
            <a:endParaRPr lang="zh-CN" altLang="en-US" sz="3200" b="1" dirty="0">
              <a:solidFill>
                <a:srgbClr val="CC0000"/>
              </a:solidFill>
              <a:ea typeface="宋体" panose="02010600030101010101" pitchFamily="2" charset="-122"/>
            </a:endParaRPr>
          </a:p>
        </p:txBody>
      </p:sp>
    </p:spTree>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日期占位符 3"/>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C197D064-D8EA-4D06-B20E-EBCD9308D10C}" type="datetime4">
              <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5" name="页脚占位符 4"/>
          <p:cNvSpPr txBox="1">
            <a:spLocks noGrp="1"/>
          </p:cNvSpPr>
          <p:nvPr>
            <p:ph type="ftr" sz="quarter" idx="11"/>
          </p:nvPr>
        </p:nvSpPr>
        <p:spPr bwMode="auto"/>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The Transport Layer</a:t>
            </a: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183300" name="灯片编号占位符 5"/>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20204" pitchFamily="34" charset="0"/>
                <a:ea typeface="+mn-ea"/>
                <a:cs typeface="+mn-cs"/>
              </a:defRPr>
            </a:lvl5pPr>
          </a:lstStyle>
          <a:p>
            <a:pPr lvl="0" algn="r" eaLnBrk="1" hangingPunct="1"/>
            <a:fld id="{9A0DB2DC-4C9A-4742-B13C-FB6460FD3503}" type="slidenum">
              <a:rPr lang="zh-CN" altLang="en-US" sz="1400" b="0" dirty="0">
                <a:latin typeface="Times New Roman" panose="02020603050405020304" pitchFamily="18" charset="0"/>
                <a:ea typeface="宋体" panose="02010600030101010101" pitchFamily="2" charset="-122"/>
              </a:rPr>
            </a:fld>
            <a:endParaRPr lang="zh-CN" altLang="en-US" sz="1400" b="0" dirty="0">
              <a:latin typeface="Times New Roman" panose="02020603050405020304" pitchFamily="18" charset="0"/>
              <a:ea typeface="宋体" panose="02010600030101010101" pitchFamily="2" charset="-122"/>
            </a:endParaRPr>
          </a:p>
        </p:txBody>
      </p:sp>
      <p:sp>
        <p:nvSpPr>
          <p:cNvPr id="183301" name="Rectangle 2"/>
          <p:cNvSpPr>
            <a:spLocks noGrp="1"/>
          </p:cNvSpPr>
          <p:nvPr>
            <p:ph type="title"/>
          </p:nvPr>
        </p:nvSpPr>
        <p:spPr/>
        <p:txBody>
          <a:bodyPr vert="horz" wrap="square" lIns="91440" tIns="45720" rIns="91440" bIns="45720" anchor="ctr" anchorCtr="0"/>
          <a:p>
            <a:pPr eaLnBrk="1" hangingPunct="1"/>
            <a:r>
              <a:rPr lang="en-US" altLang="zh-CN" b="1" dirty="0">
                <a:ea typeface="宋体" panose="02010600030101010101" pitchFamily="2" charset="-122"/>
              </a:rPr>
              <a:t>Questions?</a:t>
            </a:r>
            <a:endParaRPr lang="en-US" altLang="zh-CN" b="1" dirty="0">
              <a:ea typeface="宋体" panose="02010600030101010101" pitchFamily="2" charset="-122"/>
            </a:endParaRPr>
          </a:p>
        </p:txBody>
      </p:sp>
      <p:sp>
        <p:nvSpPr>
          <p:cNvPr id="183302" name="Rectangle 3"/>
          <p:cNvSpPr>
            <a:spLocks noGrp="1"/>
          </p:cNvSpPr>
          <p:nvPr>
            <p:ph idx="1"/>
          </p:nvPr>
        </p:nvSpPr>
        <p:spPr>
          <a:xfrm>
            <a:off x="387350" y="1293813"/>
            <a:ext cx="8412163" cy="4708525"/>
          </a:xfrm>
        </p:spPr>
        <p:txBody>
          <a:bodyPr vert="horz" wrap="square" lIns="91440" tIns="45720" rIns="91440" bIns="45720" anchor="t" anchorCtr="0"/>
          <a:p>
            <a:pPr eaLnBrk="1" hangingPunct="1">
              <a:lnSpc>
                <a:spcPct val="110000"/>
              </a:lnSpc>
              <a:spcBef>
                <a:spcPct val="25000"/>
              </a:spcBef>
              <a:spcAft>
                <a:spcPct val="25000"/>
              </a:spcAft>
              <a:buFont typeface="Wingdings" panose="05000000000000000000" pitchFamily="2" charset="2"/>
              <a:buBlip>
                <a:blip r:embed="rId1"/>
              </a:buBlip>
            </a:pPr>
            <a:r>
              <a:rPr lang="en-US" altLang="zh-CN" sz="3200" b="1" dirty="0">
                <a:ea typeface="宋体" panose="02010600030101010101" pitchFamily="2" charset="-122"/>
              </a:rPr>
              <a:t>To what value is </a:t>
            </a:r>
            <a:r>
              <a:rPr lang="en-US" altLang="zh-CN" sz="3200" b="1" i="1" dirty="0">
                <a:solidFill>
                  <a:srgbClr val="FF0000"/>
                </a:solidFill>
                <a:ea typeface="宋体" panose="02010600030101010101" pitchFamily="2" charset="-122"/>
              </a:rPr>
              <a:t>ssthresh</a:t>
            </a:r>
            <a:r>
              <a:rPr lang="en-US" altLang="zh-CN" sz="3200" b="1" dirty="0">
                <a:ea typeface="宋体" panose="02010600030101010101" pitchFamily="2" charset="-122"/>
              </a:rPr>
              <a:t> initialized to at the start of the algorithm?</a:t>
            </a:r>
            <a:endParaRPr lang="en-US" altLang="zh-CN" sz="3200" b="1" dirty="0">
              <a:ea typeface="宋体" panose="02010600030101010101" pitchFamily="2" charset="-122"/>
            </a:endParaRPr>
          </a:p>
          <a:p>
            <a:pPr eaLnBrk="1" hangingPunct="1">
              <a:lnSpc>
                <a:spcPct val="110000"/>
              </a:lnSpc>
              <a:spcBef>
                <a:spcPct val="25000"/>
              </a:spcBef>
              <a:spcAft>
                <a:spcPct val="25000"/>
              </a:spcAft>
              <a:buFont typeface="Wingdings" panose="05000000000000000000" pitchFamily="2" charset="2"/>
              <a:buBlip>
                <a:blip r:embed="rId1"/>
              </a:buBlip>
            </a:pPr>
            <a:r>
              <a:rPr lang="en-US" altLang="zh-CN" sz="3200" b="1" dirty="0">
                <a:ea typeface="宋体" panose="02010600030101010101" pitchFamily="2" charset="-122"/>
              </a:rPr>
              <a:t>Why is </a:t>
            </a:r>
            <a:r>
              <a:rPr lang="en-US" altLang="zh-CN" sz="3200" b="1" dirty="0">
                <a:latin typeface="Comic Sans MS" panose="030F0702030302020204" pitchFamily="66" charset="0"/>
                <a:ea typeface="宋体" panose="02010600030101010101" pitchFamily="2" charset="-122"/>
              </a:rPr>
              <a:t>“</a:t>
            </a:r>
            <a:r>
              <a:rPr lang="en-US" altLang="zh-CN" sz="3200" b="1" dirty="0">
                <a:ea typeface="宋体" panose="02010600030101010101" pitchFamily="2" charset="-122"/>
              </a:rPr>
              <a:t>Fast Retransmit</a:t>
            </a:r>
            <a:r>
              <a:rPr lang="en-US" altLang="zh-CN" sz="3200" b="1" dirty="0">
                <a:latin typeface="Comic Sans MS" panose="030F0702030302020204" pitchFamily="66" charset="0"/>
                <a:ea typeface="宋体" panose="02010600030101010101" pitchFamily="2" charset="-122"/>
              </a:rPr>
              <a:t>”</a:t>
            </a:r>
            <a:r>
              <a:rPr lang="en-US" altLang="zh-CN" sz="3200" b="1" dirty="0">
                <a:ea typeface="宋体" panose="02010600030101010101" pitchFamily="2" charset="-122"/>
              </a:rPr>
              <a:t> triggered</a:t>
            </a:r>
            <a:r>
              <a:rPr lang="zh-CN" altLang="en-US" sz="3200" b="1" dirty="0">
                <a:ea typeface="宋体" panose="02010600030101010101" pitchFamily="2" charset="-122"/>
              </a:rPr>
              <a:t>触发 </a:t>
            </a:r>
            <a:r>
              <a:rPr lang="en-US" altLang="zh-CN" sz="3200" b="1" dirty="0">
                <a:ea typeface="宋体" panose="02010600030101010101" pitchFamily="2" charset="-122"/>
              </a:rPr>
              <a:t>on receiving 3 duplicate ACKs (i.e., why isn</a:t>
            </a:r>
            <a:r>
              <a:rPr lang="en-US" altLang="zh-CN" sz="3200" b="1" dirty="0">
                <a:latin typeface="Comic Sans MS" panose="030F0702030302020204" pitchFamily="66" charset="0"/>
                <a:ea typeface="宋体" panose="02010600030101010101" pitchFamily="2" charset="-122"/>
              </a:rPr>
              <a:t>’</a:t>
            </a:r>
            <a:r>
              <a:rPr lang="en-US" altLang="zh-CN" sz="3200" b="1" dirty="0">
                <a:ea typeface="宋体" panose="02010600030101010101" pitchFamily="2" charset="-122"/>
              </a:rPr>
              <a:t>t it triggered on receiving a single duplicate ACK)?</a:t>
            </a:r>
            <a:endParaRPr lang="en-US" altLang="zh-CN" sz="3200" b="1" dirty="0">
              <a:ea typeface="宋体" panose="02010600030101010101" pitchFamily="2" charset="-122"/>
            </a:endParaRPr>
          </a:p>
          <a:p>
            <a:pPr eaLnBrk="1" hangingPunct="1">
              <a:lnSpc>
                <a:spcPct val="110000"/>
              </a:lnSpc>
              <a:spcBef>
                <a:spcPct val="25000"/>
              </a:spcBef>
              <a:spcAft>
                <a:spcPct val="25000"/>
              </a:spcAft>
              <a:buFont typeface="Wingdings" panose="05000000000000000000" pitchFamily="2" charset="2"/>
              <a:buBlip>
                <a:blip r:embed="rId1"/>
              </a:buBlip>
            </a:pPr>
            <a:r>
              <a:rPr lang="en-US" altLang="zh-CN" sz="3200" b="1" dirty="0">
                <a:ea typeface="宋体" panose="02010600030101010101" pitchFamily="2" charset="-122"/>
              </a:rPr>
              <a:t>Can we do better than TCP Tahoe?</a:t>
            </a:r>
            <a:endParaRPr lang="zh-CN" altLang="en-US" sz="3200" b="1" dirty="0">
              <a:ea typeface="宋体" panose="02010600030101010101" pitchFamily="2" charset="-122"/>
            </a:endParaRPr>
          </a:p>
        </p:txBody>
      </p:sp>
    </p:spTree>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日期占位符 3"/>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9C0AFDB4-BA97-4E2D-93D9-9B175D6BA5FB}" type="datetime4">
              <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6" name="页脚占位符 4"/>
          <p:cNvSpPr txBox="1">
            <a:spLocks noGrp="1"/>
          </p:cNvSpPr>
          <p:nvPr>
            <p:ph type="ftr" sz="quarter" idx="11"/>
          </p:nvPr>
        </p:nvSpPr>
        <p:spPr bwMode="auto"/>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The Transport Layer</a:t>
            </a: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184324" name="灯片编号占位符 5"/>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20204" pitchFamily="34" charset="0"/>
                <a:ea typeface="+mn-ea"/>
                <a:cs typeface="+mn-cs"/>
              </a:defRPr>
            </a:lvl5pPr>
          </a:lstStyle>
          <a:p>
            <a:pPr lvl="0" algn="r" eaLnBrk="1" hangingPunct="1"/>
            <a:fld id="{9A0DB2DC-4C9A-4742-B13C-FB6460FD3503}" type="slidenum">
              <a:rPr lang="zh-CN" altLang="en-US" sz="1400" b="0" dirty="0">
                <a:latin typeface="Times New Roman" panose="02020603050405020304" pitchFamily="18" charset="0"/>
                <a:ea typeface="宋体" panose="02010600030101010101" pitchFamily="2" charset="-122"/>
              </a:rPr>
            </a:fld>
            <a:endParaRPr lang="zh-CN" altLang="en-US" sz="1400" b="0" dirty="0">
              <a:latin typeface="Times New Roman" panose="02020603050405020304" pitchFamily="18" charset="0"/>
              <a:ea typeface="宋体" panose="02010600030101010101" pitchFamily="2" charset="-122"/>
            </a:endParaRPr>
          </a:p>
        </p:txBody>
      </p:sp>
      <p:sp>
        <p:nvSpPr>
          <p:cNvPr id="184325" name="Rectangle 2"/>
          <p:cNvSpPr>
            <a:spLocks noGrp="1"/>
          </p:cNvSpPr>
          <p:nvPr>
            <p:ph type="title"/>
          </p:nvPr>
        </p:nvSpPr>
        <p:spPr>
          <a:xfrm>
            <a:off x="0" y="0"/>
            <a:ext cx="9144000" cy="990600"/>
          </a:xfrm>
          <a:ln>
            <a:solidFill>
              <a:srgbClr val="CC0000">
                <a:alpha val="100000"/>
              </a:srgbClr>
            </a:solidFill>
            <a:miter lim="800000"/>
          </a:ln>
        </p:spPr>
        <p:txBody>
          <a:bodyPr vert="horz" wrap="square" lIns="91440" tIns="45720" rIns="91440" bIns="45720" anchor="ctr" anchorCtr="0"/>
          <a:p>
            <a:pPr eaLnBrk="1" hangingPunct="1"/>
            <a:r>
              <a:rPr lang="en-US" altLang="zh-CN" b="1" dirty="0">
                <a:solidFill>
                  <a:schemeClr val="tx1"/>
                </a:solidFill>
                <a:ea typeface="宋体" panose="02010600030101010101" pitchFamily="2" charset="-122"/>
              </a:rPr>
              <a:t>TCP Reno: Fast Recovery</a:t>
            </a:r>
            <a:r>
              <a:rPr lang="zh-CN" altLang="en-US" b="1" dirty="0">
                <a:solidFill>
                  <a:schemeClr val="tx1"/>
                </a:solidFill>
                <a:ea typeface="黑体" panose="02010609060101010101" pitchFamily="49" charset="-122"/>
              </a:rPr>
              <a:t>快速恢复</a:t>
            </a:r>
            <a:endParaRPr lang="en-US" altLang="zh-CN" b="1" dirty="0">
              <a:solidFill>
                <a:schemeClr val="tx1"/>
              </a:solidFill>
              <a:ea typeface="黑体" panose="02010609060101010101" pitchFamily="49" charset="-122"/>
            </a:endParaRPr>
          </a:p>
        </p:txBody>
      </p:sp>
      <p:sp>
        <p:nvSpPr>
          <p:cNvPr id="184326" name="Rectangle 3"/>
          <p:cNvSpPr>
            <a:spLocks noGrp="1"/>
          </p:cNvSpPr>
          <p:nvPr>
            <p:ph idx="1"/>
          </p:nvPr>
        </p:nvSpPr>
        <p:spPr>
          <a:xfrm>
            <a:off x="207963" y="1257300"/>
            <a:ext cx="6650037" cy="5330825"/>
          </a:xfrm>
        </p:spPr>
        <p:txBody>
          <a:bodyPr vert="horz" wrap="square" lIns="91440" tIns="45720" rIns="91440" bIns="45720" anchor="t" anchorCtr="0"/>
          <a:p>
            <a:pPr eaLnBrk="1" hangingPunct="1">
              <a:lnSpc>
                <a:spcPct val="110000"/>
              </a:lnSpc>
              <a:buFont typeface="Wingdings" panose="05000000000000000000" pitchFamily="2" charset="2"/>
              <a:buChar char="n"/>
            </a:pPr>
            <a:r>
              <a:rPr lang="en-US" altLang="zh-CN" sz="3200" b="1" dirty="0">
                <a:ea typeface="宋体" panose="02010600030101010101" pitchFamily="2" charset="-122"/>
              </a:rPr>
              <a:t>Objective: prevent `pipe</a:t>
            </a:r>
            <a:r>
              <a:rPr lang="en-US" altLang="zh-CN" sz="3200" b="1" dirty="0">
                <a:latin typeface="Comic Sans MS" panose="030F0702030302020204" pitchFamily="66" charset="0"/>
                <a:ea typeface="宋体" panose="02010600030101010101" pitchFamily="2" charset="-122"/>
              </a:rPr>
              <a:t>’</a:t>
            </a:r>
            <a:r>
              <a:rPr lang="en-US" altLang="zh-CN" sz="3200" b="1" dirty="0">
                <a:ea typeface="宋体" panose="02010600030101010101" pitchFamily="2" charset="-122"/>
              </a:rPr>
              <a:t> from emptying after fast retransmit</a:t>
            </a:r>
            <a:endParaRPr lang="en-US" altLang="zh-CN" sz="3200" b="1" dirty="0">
              <a:ea typeface="宋体" panose="02010600030101010101" pitchFamily="2" charset="-122"/>
            </a:endParaRPr>
          </a:p>
          <a:p>
            <a:pPr lvl="1" eaLnBrk="1" hangingPunct="1">
              <a:lnSpc>
                <a:spcPct val="110000"/>
              </a:lnSpc>
            </a:pPr>
            <a:r>
              <a:rPr lang="en-US" altLang="zh-CN" sz="3200" b="1" dirty="0">
                <a:ea typeface="宋体" panose="02010600030101010101" pitchFamily="2" charset="-122"/>
              </a:rPr>
              <a:t>each dup ACK represents a packet having left the pipe (successfully received)</a:t>
            </a:r>
            <a:endParaRPr lang="en-US" altLang="zh-CN" sz="3200" b="1" dirty="0">
              <a:ea typeface="宋体" panose="02010600030101010101" pitchFamily="2" charset="-122"/>
            </a:endParaRPr>
          </a:p>
          <a:p>
            <a:pPr lvl="1" eaLnBrk="1" hangingPunct="1">
              <a:lnSpc>
                <a:spcPct val="110000"/>
              </a:lnSpc>
            </a:pPr>
            <a:r>
              <a:rPr lang="en-US" altLang="zh-CN" sz="3200" b="1" dirty="0">
                <a:ea typeface="宋体" panose="02010600030101010101" pitchFamily="2" charset="-122"/>
              </a:rPr>
              <a:t>Let</a:t>
            </a:r>
            <a:r>
              <a:rPr lang="en-US" altLang="zh-CN" sz="3200" b="1" dirty="0">
                <a:latin typeface="Comic Sans MS" panose="030F0702030302020204" pitchFamily="66" charset="0"/>
                <a:ea typeface="宋体" panose="02010600030101010101" pitchFamily="2" charset="-122"/>
              </a:rPr>
              <a:t>’</a:t>
            </a:r>
            <a:r>
              <a:rPr lang="en-US" altLang="zh-CN" sz="3200" b="1" dirty="0">
                <a:ea typeface="宋体" panose="02010600030101010101" pitchFamily="2" charset="-122"/>
              </a:rPr>
              <a:t>s enter the </a:t>
            </a:r>
            <a:r>
              <a:rPr lang="en-US" altLang="zh-CN" sz="3200" b="1" dirty="0">
                <a:latin typeface="Comic Sans MS" panose="030F0702030302020204" pitchFamily="66" charset="0"/>
                <a:ea typeface="宋体" panose="02010600030101010101" pitchFamily="2" charset="-122"/>
              </a:rPr>
              <a:t>“</a:t>
            </a:r>
            <a:r>
              <a:rPr lang="en-US" altLang="zh-CN" sz="3200" b="1" dirty="0">
                <a:ea typeface="宋体" panose="02010600030101010101" pitchFamily="2" charset="-122"/>
              </a:rPr>
              <a:t>FR/FR</a:t>
            </a:r>
            <a:r>
              <a:rPr lang="en-US" altLang="zh-CN" sz="3200" b="1" dirty="0">
                <a:latin typeface="Comic Sans MS" panose="030F0702030302020204" pitchFamily="66" charset="0"/>
                <a:ea typeface="宋体" panose="02010600030101010101" pitchFamily="2" charset="-122"/>
              </a:rPr>
              <a:t>”</a:t>
            </a:r>
            <a:r>
              <a:rPr lang="en-US" altLang="zh-CN" sz="3200" b="1" dirty="0">
                <a:ea typeface="宋体" panose="02010600030101010101" pitchFamily="2" charset="-122"/>
              </a:rPr>
              <a:t> mode on 3 dup ACKs</a:t>
            </a:r>
            <a:endParaRPr lang="zh-CN" altLang="en-US" sz="3200" b="1" dirty="0">
              <a:ea typeface="宋体" panose="02010600030101010101" pitchFamily="2" charset="-122"/>
            </a:endParaRPr>
          </a:p>
        </p:txBody>
      </p:sp>
      <p:pic>
        <p:nvPicPr>
          <p:cNvPr id="184327" name="Picture 5" descr="QQ截图20140615120041"/>
          <p:cNvPicPr>
            <a:picLocks noChangeAspect="1"/>
          </p:cNvPicPr>
          <p:nvPr/>
        </p:nvPicPr>
        <p:blipFill>
          <a:blip r:embed="rId1"/>
          <a:stretch>
            <a:fillRect/>
          </a:stretch>
        </p:blipFill>
        <p:spPr>
          <a:xfrm>
            <a:off x="6858000" y="1784350"/>
            <a:ext cx="2268538" cy="4000500"/>
          </a:xfrm>
          <a:prstGeom prst="rect">
            <a:avLst/>
          </a:prstGeom>
          <a:noFill/>
          <a:ln w="9525">
            <a:noFill/>
          </a:ln>
        </p:spPr>
      </p:pic>
    </p:spTree>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日期占位符 3"/>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F6AE1B98-4176-413B-AEEB-F74AA61AD6FB}" type="datetime4">
              <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5" name="页脚占位符 4"/>
          <p:cNvSpPr txBox="1">
            <a:spLocks noGrp="1"/>
          </p:cNvSpPr>
          <p:nvPr>
            <p:ph type="ftr" sz="quarter" idx="11"/>
          </p:nvPr>
        </p:nvSpPr>
        <p:spPr bwMode="auto"/>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The Transport Layer</a:t>
            </a: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185348" name="灯片编号占位符 5"/>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20204" pitchFamily="34" charset="0"/>
                <a:ea typeface="+mn-ea"/>
                <a:cs typeface="+mn-cs"/>
              </a:defRPr>
            </a:lvl5pPr>
          </a:lstStyle>
          <a:p>
            <a:pPr lvl="0" algn="r" eaLnBrk="1" hangingPunct="1"/>
            <a:fld id="{9A0DB2DC-4C9A-4742-B13C-FB6460FD3503}" type="slidenum">
              <a:rPr lang="zh-CN" altLang="en-US" sz="1400" b="0" dirty="0">
                <a:latin typeface="Times New Roman" panose="02020603050405020304" pitchFamily="18" charset="0"/>
                <a:ea typeface="宋体" panose="02010600030101010101" pitchFamily="2" charset="-122"/>
              </a:rPr>
            </a:fld>
            <a:endParaRPr lang="zh-CN" altLang="en-US" sz="1400" b="0" dirty="0">
              <a:latin typeface="Times New Roman" panose="02020603050405020304" pitchFamily="18" charset="0"/>
              <a:ea typeface="宋体" panose="02010600030101010101" pitchFamily="2" charset="-122"/>
            </a:endParaRPr>
          </a:p>
        </p:txBody>
      </p:sp>
      <p:sp>
        <p:nvSpPr>
          <p:cNvPr id="185349" name="Rectangle 2"/>
          <p:cNvSpPr>
            <a:spLocks noGrp="1"/>
          </p:cNvSpPr>
          <p:nvPr>
            <p:ph type="title"/>
          </p:nvPr>
        </p:nvSpPr>
        <p:spPr>
          <a:xfrm>
            <a:off x="0" y="0"/>
            <a:ext cx="9144000" cy="990600"/>
          </a:xfrm>
          <a:ln>
            <a:solidFill>
              <a:srgbClr val="CC0000">
                <a:alpha val="100000"/>
              </a:srgbClr>
            </a:solidFill>
            <a:miter lim="800000"/>
          </a:ln>
        </p:spPr>
        <p:txBody>
          <a:bodyPr vert="horz" wrap="square" lIns="91440" tIns="45720" rIns="91440" bIns="45720" anchor="ctr" anchorCtr="0"/>
          <a:p>
            <a:pPr eaLnBrk="1" hangingPunct="1"/>
            <a:r>
              <a:rPr lang="en-US" altLang="zh-CN" b="1" dirty="0">
                <a:solidFill>
                  <a:schemeClr val="tx1"/>
                </a:solidFill>
                <a:ea typeface="宋体" panose="02010600030101010101" pitchFamily="2" charset="-122"/>
              </a:rPr>
              <a:t>TCP Reno: Fast Recovery</a:t>
            </a:r>
            <a:r>
              <a:rPr lang="zh-CN" altLang="en-US" b="1" dirty="0">
                <a:solidFill>
                  <a:schemeClr val="tx1"/>
                </a:solidFill>
                <a:ea typeface="黑体" panose="02010609060101010101" pitchFamily="49" charset="-122"/>
              </a:rPr>
              <a:t>快速恢复</a:t>
            </a:r>
            <a:endParaRPr lang="en-US" altLang="zh-CN" b="1" dirty="0">
              <a:solidFill>
                <a:schemeClr val="tx1"/>
              </a:solidFill>
              <a:ea typeface="黑体" panose="02010609060101010101" pitchFamily="49" charset="-122"/>
            </a:endParaRPr>
          </a:p>
        </p:txBody>
      </p:sp>
      <p:sp>
        <p:nvSpPr>
          <p:cNvPr id="185350" name="Text Box 4"/>
          <p:cNvSpPr txBox="1"/>
          <p:nvPr/>
        </p:nvSpPr>
        <p:spPr>
          <a:xfrm>
            <a:off x="0" y="1201738"/>
            <a:ext cx="9144000" cy="4799012"/>
          </a:xfrm>
          <a:prstGeom prst="rect">
            <a:avLst/>
          </a:prstGeom>
          <a:solidFill>
            <a:schemeClr val="bg1"/>
          </a:solidFill>
          <a:ln w="9525" cap="flat" cmpd="sng">
            <a:solidFill>
              <a:schemeClr val="tx1"/>
            </a:solidFill>
            <a:prstDash val="solid"/>
            <a:miter/>
            <a:headEnd type="none" w="med" len="med"/>
            <a:tailEnd type="none" w="med" len="med"/>
          </a:ln>
        </p:spPr>
        <p:txBody>
          <a:bodyPr>
            <a:spAutoFit/>
          </a:bodyPr>
          <a:p>
            <a:pPr lvl="1"/>
            <a:r>
              <a:rPr lang="en-US" altLang="zh-CN" dirty="0">
                <a:latin typeface="Times New Roman" panose="02020603050405020304" pitchFamily="18" charset="0"/>
                <a:ea typeface="黑体" panose="02010609060101010101" pitchFamily="49" charset="-122"/>
              </a:rPr>
              <a:t>ssthresh </a:t>
            </a:r>
            <a:r>
              <a:rPr lang="en-US" altLang="zh-CN" dirty="0">
                <a:latin typeface="Times New Roman" panose="02020603050405020304" pitchFamily="18" charset="0"/>
                <a:ea typeface="黑体" panose="02010609060101010101" pitchFamily="49" charset="-122"/>
                <a:sym typeface="Symbol" panose="05050102010706020507" pitchFamily="18" charset="2"/>
              </a:rPr>
              <a:t></a:t>
            </a:r>
            <a:r>
              <a:rPr lang="en-US" altLang="zh-CN" dirty="0">
                <a:latin typeface="Times New Roman" panose="02020603050405020304" pitchFamily="18" charset="0"/>
                <a:ea typeface="黑体" panose="02010609060101010101" pitchFamily="49" charset="-122"/>
              </a:rPr>
              <a:t> W/2</a:t>
            </a:r>
            <a:endParaRPr lang="en-US" altLang="zh-CN" dirty="0">
              <a:latin typeface="Times New Roman" panose="02020603050405020304" pitchFamily="18" charset="0"/>
              <a:ea typeface="黑体" panose="02010609060101010101" pitchFamily="49" charset="-122"/>
            </a:endParaRPr>
          </a:p>
          <a:p>
            <a:pPr lvl="1"/>
            <a:r>
              <a:rPr lang="en-US" altLang="zh-CN" dirty="0">
                <a:latin typeface="Times New Roman" panose="02020603050405020304" pitchFamily="18" charset="0"/>
                <a:ea typeface="黑体" panose="02010609060101010101" pitchFamily="49" charset="-122"/>
              </a:rPr>
              <a:t>retransmit lost packet  /*</a:t>
            </a:r>
            <a:r>
              <a:rPr lang="zh-CN" altLang="en-US" dirty="0">
                <a:latin typeface="Times New Roman" panose="02020603050405020304" pitchFamily="18" charset="0"/>
                <a:ea typeface="黑体" panose="02010609060101010101" pitchFamily="49" charset="-122"/>
              </a:rPr>
              <a:t>快速重传*</a:t>
            </a:r>
            <a:r>
              <a:rPr lang="en-US" altLang="zh-CN" dirty="0">
                <a:latin typeface="Times New Roman" panose="02020603050405020304" pitchFamily="18" charset="0"/>
                <a:ea typeface="黑体" panose="02010609060101010101" pitchFamily="49" charset="-122"/>
              </a:rPr>
              <a:t>/</a:t>
            </a:r>
            <a:endParaRPr lang="en-US" altLang="zh-CN" dirty="0">
              <a:latin typeface="Times New Roman" panose="02020603050405020304" pitchFamily="18" charset="0"/>
              <a:ea typeface="黑体" panose="02010609060101010101" pitchFamily="49" charset="-122"/>
            </a:endParaRPr>
          </a:p>
          <a:p>
            <a:pPr lvl="1"/>
            <a:r>
              <a:rPr lang="en-US" altLang="zh-CN" dirty="0">
                <a:latin typeface="Times New Roman" panose="02020603050405020304" pitchFamily="18" charset="0"/>
                <a:ea typeface="黑体" panose="02010609060101010101" pitchFamily="49" charset="-122"/>
              </a:rPr>
              <a:t>W </a:t>
            </a:r>
            <a:r>
              <a:rPr lang="en-US" altLang="zh-CN" dirty="0">
                <a:latin typeface="Times New Roman" panose="02020603050405020304" pitchFamily="18" charset="0"/>
                <a:ea typeface="黑体" panose="02010609060101010101" pitchFamily="49" charset="-122"/>
                <a:sym typeface="Symbol" panose="05050102010706020507" pitchFamily="18" charset="2"/>
              </a:rPr>
              <a:t></a:t>
            </a:r>
            <a:r>
              <a:rPr lang="en-US" altLang="zh-CN" dirty="0">
                <a:latin typeface="Times New Roman" panose="02020603050405020304" pitchFamily="18" charset="0"/>
                <a:ea typeface="黑体" panose="02010609060101010101" pitchFamily="49" charset="-122"/>
              </a:rPr>
              <a:t> ssthresh + 3</a:t>
            </a:r>
            <a:endParaRPr lang="en-US" altLang="zh-CN" dirty="0">
              <a:latin typeface="Times New Roman" panose="02020603050405020304" pitchFamily="18" charset="0"/>
              <a:ea typeface="黑体" panose="02010609060101010101" pitchFamily="49" charset="-122"/>
            </a:endParaRPr>
          </a:p>
          <a:p>
            <a:pPr lvl="1"/>
            <a:r>
              <a:rPr lang="en-US" altLang="zh-CN" dirty="0">
                <a:solidFill>
                  <a:srgbClr val="CC0000"/>
                </a:solidFill>
                <a:latin typeface="Times New Roman" panose="02020603050405020304" pitchFamily="18" charset="0"/>
                <a:ea typeface="黑体" panose="02010609060101010101" pitchFamily="49" charset="-122"/>
              </a:rPr>
              <a:t>On another dup ACK</a:t>
            </a:r>
            <a:r>
              <a:rPr lang="en-US" altLang="zh-CN" dirty="0">
                <a:latin typeface="Times New Roman" panose="02020603050405020304" pitchFamily="18" charset="0"/>
                <a:ea typeface="黑体" panose="02010609060101010101" pitchFamily="49" charset="-122"/>
              </a:rPr>
              <a:t>  /*</a:t>
            </a:r>
            <a:r>
              <a:rPr lang="zh-CN" altLang="en-US" dirty="0">
                <a:latin typeface="Times New Roman" panose="02020603050405020304" pitchFamily="18" charset="0"/>
                <a:ea typeface="黑体" panose="02010609060101010101" pitchFamily="49" charset="-122"/>
              </a:rPr>
              <a:t>收到另一个重复</a:t>
            </a:r>
            <a:r>
              <a:rPr lang="en-US" altLang="zh-CN" dirty="0">
                <a:latin typeface="Times New Roman" panose="02020603050405020304" pitchFamily="18" charset="0"/>
                <a:ea typeface="黑体" panose="02010609060101010101" pitchFamily="49" charset="-122"/>
              </a:rPr>
              <a:t>ACK</a:t>
            </a:r>
            <a:r>
              <a:rPr lang="zh-CN" altLang="en-US" dirty="0">
                <a:latin typeface="Times New Roman" panose="02020603050405020304" pitchFamily="18" charset="0"/>
                <a:ea typeface="黑体" panose="02010609060101010101" pitchFamily="49" charset="-122"/>
              </a:rPr>
              <a:t>，窗口</a:t>
            </a:r>
            <a:r>
              <a:rPr lang="en-US" altLang="zh-CN" dirty="0">
                <a:latin typeface="Times New Roman" panose="02020603050405020304" pitchFamily="18" charset="0"/>
                <a:ea typeface="黑体" panose="02010609060101010101" pitchFamily="49" charset="-122"/>
              </a:rPr>
              <a:t>+1 */</a:t>
            </a:r>
            <a:endParaRPr lang="en-US" altLang="zh-CN" dirty="0">
              <a:latin typeface="Times New Roman" panose="02020603050405020304" pitchFamily="18" charset="0"/>
              <a:ea typeface="黑体" panose="02010609060101010101" pitchFamily="49" charset="-122"/>
            </a:endParaRPr>
          </a:p>
          <a:p>
            <a:pPr lvl="1"/>
            <a:r>
              <a:rPr lang="en-US" altLang="zh-CN" dirty="0">
                <a:latin typeface="Times New Roman" panose="02020603050405020304" pitchFamily="18" charset="0"/>
                <a:ea typeface="黑体" panose="02010609060101010101" pitchFamily="49" charset="-122"/>
              </a:rPr>
              <a:t>     W++</a:t>
            </a:r>
            <a:endParaRPr lang="en-US" altLang="zh-CN" dirty="0">
              <a:latin typeface="Times New Roman" panose="02020603050405020304" pitchFamily="18" charset="0"/>
              <a:ea typeface="黑体" panose="02010609060101010101" pitchFamily="49" charset="-122"/>
            </a:endParaRPr>
          </a:p>
          <a:p>
            <a:pPr lvl="1"/>
            <a:r>
              <a:rPr lang="en-US" altLang="zh-CN" dirty="0">
                <a:solidFill>
                  <a:srgbClr val="CC0000"/>
                </a:solidFill>
                <a:latin typeface="Times New Roman" panose="02020603050405020304" pitchFamily="18" charset="0"/>
                <a:ea typeface="黑体" panose="02010609060101010101" pitchFamily="49" charset="-122"/>
              </a:rPr>
              <a:t>On non-dup ACK</a:t>
            </a:r>
            <a:r>
              <a:rPr lang="en-US" altLang="zh-CN" dirty="0">
                <a:latin typeface="Times New Roman" panose="02020603050405020304" pitchFamily="18" charset="0"/>
                <a:ea typeface="黑体" panose="02010609060101010101" pitchFamily="49" charset="-122"/>
              </a:rPr>
              <a:t> (1 RTT later, i.e. a new ACK)</a:t>
            </a:r>
            <a:endParaRPr lang="en-US" altLang="zh-CN" dirty="0">
              <a:latin typeface="Times New Roman" panose="02020603050405020304" pitchFamily="18" charset="0"/>
              <a:ea typeface="黑体" panose="02010609060101010101" pitchFamily="49" charset="-122"/>
            </a:endParaRPr>
          </a:p>
          <a:p>
            <a:pPr lvl="1"/>
            <a:r>
              <a:rPr lang="en-US" altLang="zh-CN" dirty="0">
                <a:latin typeface="Times New Roman" panose="02020603050405020304" pitchFamily="18" charset="0"/>
                <a:ea typeface="黑体" panose="02010609060101010101" pitchFamily="49" charset="-122"/>
              </a:rPr>
              <a:t>	W </a:t>
            </a:r>
            <a:r>
              <a:rPr lang="en-US" altLang="zh-CN" dirty="0">
                <a:latin typeface="Times New Roman" panose="02020603050405020304" pitchFamily="18" charset="0"/>
                <a:ea typeface="黑体" panose="02010609060101010101" pitchFamily="49" charset="-122"/>
                <a:sym typeface="Symbol" panose="05050102010706020507" pitchFamily="18" charset="2"/>
              </a:rPr>
              <a:t></a:t>
            </a:r>
            <a:r>
              <a:rPr lang="en-US" altLang="zh-CN" dirty="0">
                <a:latin typeface="Times New Roman" panose="02020603050405020304" pitchFamily="18" charset="0"/>
                <a:ea typeface="黑体" panose="02010609060101010101" pitchFamily="49" charset="-122"/>
              </a:rPr>
              <a:t> ssthresh</a:t>
            </a:r>
            <a:endParaRPr lang="en-US" altLang="zh-CN" dirty="0">
              <a:latin typeface="Times New Roman" panose="02020603050405020304" pitchFamily="18" charset="0"/>
              <a:ea typeface="黑体" panose="02010609060101010101" pitchFamily="49" charset="-122"/>
            </a:endParaRPr>
          </a:p>
          <a:p>
            <a:pPr lvl="1"/>
            <a:r>
              <a:rPr lang="en-US" altLang="zh-CN" dirty="0">
                <a:latin typeface="Times New Roman" panose="02020603050405020304" pitchFamily="18" charset="0"/>
                <a:ea typeface="黑体" panose="02010609060101010101" pitchFamily="49" charset="-122"/>
              </a:rPr>
              <a:t>	enter </a:t>
            </a:r>
            <a:r>
              <a:rPr lang="en-US" altLang="zh-CN" dirty="0">
                <a:solidFill>
                  <a:schemeClr val="accent2"/>
                </a:solidFill>
                <a:latin typeface="Times New Roman" panose="02020603050405020304" pitchFamily="18" charset="0"/>
                <a:ea typeface="黑体" panose="02010609060101010101" pitchFamily="49" charset="-122"/>
              </a:rPr>
              <a:t>CA</a:t>
            </a:r>
            <a:r>
              <a:rPr lang="en-US" altLang="zh-CN" dirty="0">
                <a:latin typeface="Times New Roman" panose="02020603050405020304" pitchFamily="18" charset="0"/>
                <a:ea typeface="黑体" panose="02010609060101010101" pitchFamily="49" charset="-122"/>
              </a:rPr>
              <a:t> mode  /*</a:t>
            </a:r>
            <a:r>
              <a:rPr lang="zh-CN" altLang="en-US" dirty="0">
                <a:latin typeface="Times New Roman" panose="02020603050405020304" pitchFamily="18" charset="0"/>
                <a:ea typeface="黑体" panose="02010609060101010101" pitchFamily="49" charset="-122"/>
              </a:rPr>
              <a:t>一旦收到新的</a:t>
            </a:r>
            <a:r>
              <a:rPr lang="en-US" altLang="zh-CN" dirty="0">
                <a:latin typeface="Times New Roman" panose="02020603050405020304" pitchFamily="18" charset="0"/>
                <a:ea typeface="黑体" panose="02010609060101010101" pitchFamily="49" charset="-122"/>
              </a:rPr>
              <a:t>ACK, </a:t>
            </a:r>
            <a:r>
              <a:rPr lang="zh-CN" altLang="en-US" dirty="0">
                <a:latin typeface="Times New Roman" panose="02020603050405020304" pitchFamily="18" charset="0"/>
                <a:ea typeface="黑体" panose="02010609060101010101" pitchFamily="49" charset="-122"/>
              </a:rPr>
              <a:t>直接进入</a:t>
            </a:r>
            <a:endParaRPr lang="zh-CN" altLang="en-US" dirty="0">
              <a:latin typeface="Times New Roman" panose="02020603050405020304" pitchFamily="18" charset="0"/>
              <a:ea typeface="黑体" panose="02010609060101010101" pitchFamily="49" charset="-122"/>
            </a:endParaRPr>
          </a:p>
          <a:p>
            <a:pPr lvl="1"/>
            <a:r>
              <a:rPr lang="zh-CN" altLang="en-US" dirty="0">
                <a:latin typeface="Times New Roman" panose="02020603050405020304" pitchFamily="18" charset="0"/>
                <a:ea typeface="黑体" panose="02010609060101010101" pitchFamily="49" charset="-122"/>
              </a:rPr>
              <a:t>                               拥塞避免，注意：没有慢启动！*</a:t>
            </a:r>
            <a:r>
              <a:rPr lang="en-US" altLang="zh-CN" dirty="0">
                <a:latin typeface="Times New Roman" panose="02020603050405020304" pitchFamily="18" charset="0"/>
                <a:ea typeface="黑体" panose="02010609060101010101" pitchFamily="49" charset="-122"/>
              </a:rPr>
              <a:t>/</a:t>
            </a:r>
            <a:endParaRPr lang="en-US" altLang="zh-CN" dirty="0">
              <a:latin typeface="Times New Roman" panose="02020603050405020304" pitchFamily="18" charset="0"/>
              <a:ea typeface="黑体" panose="02010609060101010101" pitchFamily="49" charset="-122"/>
            </a:endParaRPr>
          </a:p>
          <a:p>
            <a:endParaRPr lang="zh-CN" altLang="en-US" dirty="0">
              <a:latin typeface="Times New Roman" panose="02020603050405020304" pitchFamily="18" charset="0"/>
              <a:ea typeface="黑体" panose="02010609060101010101" pitchFamily="49" charset="-122"/>
            </a:endParaRPr>
          </a:p>
        </p:txBody>
      </p:sp>
    </p:spTree>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日期占位符 3"/>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8779B43F-9ECF-4A88-8BF6-DD051B35D439}" type="datetime4">
              <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5" name="页脚占位符 4"/>
          <p:cNvSpPr txBox="1">
            <a:spLocks noGrp="1"/>
          </p:cNvSpPr>
          <p:nvPr>
            <p:ph type="ftr" sz="quarter" idx="11"/>
          </p:nvPr>
        </p:nvSpPr>
        <p:spPr bwMode="auto"/>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The Transport Layer</a:t>
            </a: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186372" name="灯片编号占位符 5"/>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20204" pitchFamily="34" charset="0"/>
                <a:ea typeface="+mn-ea"/>
                <a:cs typeface="+mn-cs"/>
              </a:defRPr>
            </a:lvl5pPr>
          </a:lstStyle>
          <a:p>
            <a:pPr lvl="0" algn="r" eaLnBrk="1" hangingPunct="1"/>
            <a:fld id="{9A0DB2DC-4C9A-4742-B13C-FB6460FD3503}" type="slidenum">
              <a:rPr lang="zh-CN" altLang="en-US" sz="1400" b="0" dirty="0">
                <a:latin typeface="Times New Roman" panose="02020603050405020304" pitchFamily="18" charset="0"/>
                <a:ea typeface="宋体" panose="02010600030101010101" pitchFamily="2" charset="-122"/>
              </a:rPr>
            </a:fld>
            <a:endParaRPr lang="zh-CN" altLang="en-US" sz="1400" b="0" dirty="0">
              <a:latin typeface="Times New Roman" panose="02020603050405020304" pitchFamily="18" charset="0"/>
              <a:ea typeface="宋体" panose="02010600030101010101" pitchFamily="2" charset="-122"/>
            </a:endParaRPr>
          </a:p>
        </p:txBody>
      </p:sp>
      <p:sp>
        <p:nvSpPr>
          <p:cNvPr id="186373" name="Rectangle 2"/>
          <p:cNvSpPr>
            <a:spLocks noGrp="1"/>
          </p:cNvSpPr>
          <p:nvPr>
            <p:ph type="title"/>
          </p:nvPr>
        </p:nvSpPr>
        <p:spPr/>
        <p:txBody>
          <a:bodyPr vert="horz" wrap="square" lIns="91440" tIns="45720" rIns="91440" bIns="45720" anchor="ctr" anchorCtr="0"/>
          <a:p>
            <a:pPr eaLnBrk="1" hangingPunct="1"/>
            <a:r>
              <a:rPr lang="en-US" altLang="zh-CN" b="1" dirty="0">
                <a:ea typeface="宋体" panose="02010600030101010101" pitchFamily="2" charset="-122"/>
              </a:rPr>
              <a:t>TCP Reno: Summary</a:t>
            </a:r>
            <a:endParaRPr lang="en-US" altLang="zh-CN" b="1" dirty="0">
              <a:ea typeface="宋体" panose="02010600030101010101" pitchFamily="2" charset="-122"/>
            </a:endParaRPr>
          </a:p>
        </p:txBody>
      </p:sp>
      <p:sp>
        <p:nvSpPr>
          <p:cNvPr id="186374" name="Rectangle 3"/>
          <p:cNvSpPr>
            <a:spLocks noGrp="1"/>
          </p:cNvSpPr>
          <p:nvPr>
            <p:ph idx="1"/>
          </p:nvPr>
        </p:nvSpPr>
        <p:spPr>
          <a:xfrm>
            <a:off x="436563" y="1231900"/>
            <a:ext cx="8323262" cy="4891088"/>
          </a:xfrm>
        </p:spPr>
        <p:txBody>
          <a:bodyPr vert="horz" wrap="square" lIns="91440" tIns="45720" rIns="91440" bIns="45720" anchor="t" anchorCtr="0"/>
          <a:p>
            <a:pPr eaLnBrk="1" hangingPunct="1">
              <a:lnSpc>
                <a:spcPct val="110000"/>
              </a:lnSpc>
              <a:spcBef>
                <a:spcPct val="25000"/>
              </a:spcBef>
              <a:spcAft>
                <a:spcPct val="25000"/>
              </a:spcAft>
              <a:buFont typeface="Wingdings" panose="05000000000000000000" pitchFamily="2" charset="2"/>
              <a:buChar char="@"/>
            </a:pPr>
            <a:r>
              <a:rPr lang="en-US" altLang="zh-CN" sz="3200" b="1" dirty="0">
                <a:solidFill>
                  <a:srgbClr val="FF3300"/>
                </a:solidFill>
                <a:ea typeface="宋体" panose="02010600030101010101" pitchFamily="2" charset="-122"/>
              </a:rPr>
              <a:t>On 3 duplicate ACKs</a:t>
            </a:r>
            <a:endParaRPr lang="en-US" altLang="zh-CN" sz="3200" b="1" dirty="0">
              <a:solidFill>
                <a:srgbClr val="FF3300"/>
              </a:solidFill>
              <a:ea typeface="宋体" panose="02010600030101010101" pitchFamily="2" charset="-122"/>
            </a:endParaRPr>
          </a:p>
          <a:p>
            <a:pPr lvl="1" eaLnBrk="1" hangingPunct="1">
              <a:lnSpc>
                <a:spcPct val="110000"/>
              </a:lnSpc>
              <a:spcBef>
                <a:spcPct val="25000"/>
              </a:spcBef>
              <a:spcAft>
                <a:spcPct val="25000"/>
              </a:spcAft>
              <a:buFont typeface="Wingdings" panose="05000000000000000000" pitchFamily="2" charset="2"/>
              <a:buNone/>
            </a:pPr>
            <a:r>
              <a:rPr lang="en-US" altLang="zh-CN" sz="3200" b="1" dirty="0">
                <a:solidFill>
                  <a:schemeClr val="accent2"/>
                </a:solidFill>
                <a:ea typeface="宋体" panose="02010600030101010101" pitchFamily="2" charset="-122"/>
              </a:rPr>
              <a:t>    Fast retransmit</a:t>
            </a:r>
            <a:r>
              <a:rPr lang="en-US" altLang="zh-CN" sz="3200" b="1" dirty="0">
                <a:ea typeface="宋体" panose="02010600030101010101" pitchFamily="2" charset="-122"/>
              </a:rPr>
              <a:t> and </a:t>
            </a:r>
            <a:r>
              <a:rPr lang="en-US" altLang="zh-CN" sz="3200" b="1" dirty="0">
                <a:solidFill>
                  <a:schemeClr val="accent2"/>
                </a:solidFill>
                <a:ea typeface="宋体" panose="02010600030101010101" pitchFamily="2" charset="-122"/>
              </a:rPr>
              <a:t>fast recovery</a:t>
            </a:r>
            <a:endParaRPr lang="en-US" altLang="zh-CN" sz="3200" b="1" dirty="0">
              <a:solidFill>
                <a:schemeClr val="accent2"/>
              </a:solidFill>
              <a:ea typeface="宋体" panose="02010600030101010101" pitchFamily="2" charset="-122"/>
            </a:endParaRPr>
          </a:p>
          <a:p>
            <a:pPr lvl="1" eaLnBrk="1" hangingPunct="1">
              <a:lnSpc>
                <a:spcPct val="110000"/>
              </a:lnSpc>
              <a:spcBef>
                <a:spcPct val="25000"/>
              </a:spcBef>
              <a:spcAft>
                <a:spcPct val="25000"/>
              </a:spcAft>
              <a:buFont typeface="Wingdings" panose="05000000000000000000" pitchFamily="2" charset="2"/>
              <a:buNone/>
            </a:pPr>
            <a:r>
              <a:rPr lang="en-US" altLang="zh-CN" sz="3200" b="1" dirty="0">
                <a:solidFill>
                  <a:schemeClr val="accent2"/>
                </a:solidFill>
                <a:ea typeface="宋体" panose="02010600030101010101" pitchFamily="2" charset="-122"/>
              </a:rPr>
              <a:t>    </a:t>
            </a:r>
            <a:r>
              <a:rPr lang="en-US" altLang="zh-CN" sz="2800" b="1" dirty="0">
                <a:ea typeface="宋体" panose="02010600030101010101" pitchFamily="2" charset="-122"/>
              </a:rPr>
              <a:t>(Fast Recovery along with Fast Retransmit used to avoid Slow Start (SS))</a:t>
            </a:r>
            <a:endParaRPr lang="en-US" altLang="zh-CN" sz="2800" b="1" dirty="0">
              <a:ea typeface="宋体" panose="02010600030101010101" pitchFamily="2" charset="-122"/>
            </a:endParaRPr>
          </a:p>
          <a:p>
            <a:pPr eaLnBrk="1" hangingPunct="1">
              <a:lnSpc>
                <a:spcPct val="110000"/>
              </a:lnSpc>
              <a:spcBef>
                <a:spcPct val="25000"/>
              </a:spcBef>
              <a:spcAft>
                <a:spcPct val="25000"/>
              </a:spcAft>
              <a:buFont typeface="Wingdings" panose="05000000000000000000" pitchFamily="2" charset="2"/>
              <a:buChar char="@"/>
            </a:pPr>
            <a:r>
              <a:rPr lang="en-US" altLang="zh-CN" sz="3200" b="1" dirty="0">
                <a:solidFill>
                  <a:srgbClr val="FF3300"/>
                </a:solidFill>
                <a:ea typeface="宋体" panose="02010600030101010101" pitchFamily="2" charset="-122"/>
              </a:rPr>
              <a:t>On timeout</a:t>
            </a:r>
            <a:endParaRPr lang="en-US" altLang="zh-CN" sz="3200" b="1" dirty="0">
              <a:solidFill>
                <a:srgbClr val="FF3300"/>
              </a:solidFill>
              <a:ea typeface="宋体" panose="02010600030101010101" pitchFamily="2" charset="-122"/>
            </a:endParaRPr>
          </a:p>
          <a:p>
            <a:pPr lvl="1" eaLnBrk="1" hangingPunct="1">
              <a:lnSpc>
                <a:spcPct val="110000"/>
              </a:lnSpc>
              <a:spcBef>
                <a:spcPct val="25000"/>
              </a:spcBef>
              <a:spcAft>
                <a:spcPct val="25000"/>
              </a:spcAft>
              <a:buFont typeface="Wingdings" panose="05000000000000000000" pitchFamily="2" charset="2"/>
              <a:buNone/>
            </a:pPr>
            <a:r>
              <a:rPr lang="en-US" altLang="zh-CN" sz="3200" b="1" dirty="0">
                <a:solidFill>
                  <a:schemeClr val="accent2"/>
                </a:solidFill>
                <a:ea typeface="宋体" panose="02010600030101010101" pitchFamily="2" charset="-122"/>
              </a:rPr>
              <a:t>    Fast retransmit</a:t>
            </a:r>
            <a:r>
              <a:rPr lang="en-US" altLang="zh-CN" sz="3200" b="1" dirty="0">
                <a:ea typeface="宋体" panose="02010600030101010101" pitchFamily="2" charset="-122"/>
              </a:rPr>
              <a:t> and </a:t>
            </a:r>
            <a:r>
              <a:rPr lang="en-US" altLang="zh-CN" sz="3200" b="1" dirty="0">
                <a:solidFill>
                  <a:schemeClr val="accent2"/>
                </a:solidFill>
                <a:ea typeface="宋体" panose="02010600030101010101" pitchFamily="2" charset="-122"/>
              </a:rPr>
              <a:t>slow start</a:t>
            </a:r>
            <a:endParaRPr lang="en-US" altLang="zh-CN" sz="3200" b="1" dirty="0">
              <a:solidFill>
                <a:schemeClr val="accent2"/>
              </a:solidFill>
              <a:ea typeface="宋体" panose="02010600030101010101" pitchFamily="2" charset="-122"/>
            </a:endParaRPr>
          </a:p>
        </p:txBody>
      </p:sp>
    </p:spTree>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日期占位符 3"/>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6D319344-7C54-47D4-96D2-C68275540E16}" type="datetime4">
              <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9" name="页脚占位符 4"/>
          <p:cNvSpPr txBox="1">
            <a:spLocks noGrp="1"/>
          </p:cNvSpPr>
          <p:nvPr>
            <p:ph type="ftr" sz="quarter" idx="11"/>
          </p:nvPr>
        </p:nvSpPr>
        <p:spPr bwMode="auto"/>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The Transport Layer</a:t>
            </a: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187396" name="灯片编号占位符 5"/>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20204" pitchFamily="34" charset="0"/>
                <a:ea typeface="+mn-ea"/>
                <a:cs typeface="+mn-cs"/>
              </a:defRPr>
            </a:lvl5pPr>
          </a:lstStyle>
          <a:p>
            <a:pPr lvl="0" algn="r" eaLnBrk="1" hangingPunct="1"/>
            <a:fld id="{9A0DB2DC-4C9A-4742-B13C-FB6460FD3503}" type="slidenum">
              <a:rPr lang="zh-CN" altLang="en-US" sz="1400" b="0" dirty="0">
                <a:latin typeface="Times New Roman" panose="02020603050405020304" pitchFamily="18" charset="0"/>
                <a:ea typeface="宋体" panose="02010600030101010101" pitchFamily="2" charset="-122"/>
              </a:rPr>
            </a:fld>
            <a:endParaRPr lang="zh-CN" altLang="en-US" sz="1400" b="0" dirty="0">
              <a:latin typeface="Times New Roman" panose="02020603050405020304" pitchFamily="18" charset="0"/>
              <a:ea typeface="宋体" panose="02010600030101010101" pitchFamily="2" charset="-122"/>
            </a:endParaRPr>
          </a:p>
        </p:txBody>
      </p:sp>
      <p:sp>
        <p:nvSpPr>
          <p:cNvPr id="187397" name="Rectangle 2"/>
          <p:cNvSpPr>
            <a:spLocks noGrp="1"/>
          </p:cNvSpPr>
          <p:nvPr>
            <p:ph type="title"/>
          </p:nvPr>
        </p:nvSpPr>
        <p:spPr/>
        <p:txBody>
          <a:bodyPr vert="horz" wrap="square" lIns="91440" tIns="45720" rIns="91440" bIns="45720" anchor="ctr" anchorCtr="0"/>
          <a:p>
            <a:pPr eaLnBrk="1" hangingPunct="1"/>
            <a:r>
              <a:rPr lang="en-US" altLang="zh-CN" dirty="0">
                <a:ea typeface="宋体" panose="02010600030101010101" pitchFamily="2" charset="-122"/>
              </a:rPr>
              <a:t>SS+CA ---------- FR+FR</a:t>
            </a:r>
            <a:endParaRPr lang="en-US" altLang="zh-CN" dirty="0">
              <a:ea typeface="宋体" panose="02010600030101010101" pitchFamily="2" charset="-122"/>
            </a:endParaRPr>
          </a:p>
        </p:txBody>
      </p:sp>
      <p:pic>
        <p:nvPicPr>
          <p:cNvPr id="187398" name="Picture 4" descr="net71_1"/>
          <p:cNvPicPr>
            <a:picLocks noChangeAspect="1"/>
          </p:cNvPicPr>
          <p:nvPr/>
        </p:nvPicPr>
        <p:blipFill>
          <a:blip r:embed="rId1"/>
          <a:stretch>
            <a:fillRect/>
          </a:stretch>
        </p:blipFill>
        <p:spPr>
          <a:xfrm>
            <a:off x="293688" y="1527175"/>
            <a:ext cx="8564562" cy="3884613"/>
          </a:xfrm>
          <a:prstGeom prst="rect">
            <a:avLst/>
          </a:prstGeom>
          <a:noFill/>
          <a:ln w="9525">
            <a:noFill/>
          </a:ln>
        </p:spPr>
      </p:pic>
      <p:sp>
        <p:nvSpPr>
          <p:cNvPr id="271365" name="Text Box 5"/>
          <p:cNvSpPr txBox="1"/>
          <p:nvPr/>
        </p:nvSpPr>
        <p:spPr>
          <a:xfrm>
            <a:off x="157163" y="5705475"/>
            <a:ext cx="5124450" cy="519113"/>
          </a:xfrm>
          <a:prstGeom prst="rect">
            <a:avLst/>
          </a:prstGeom>
          <a:solidFill>
            <a:schemeClr val="bg1"/>
          </a:solidFill>
          <a:ln w="9525">
            <a:noFill/>
          </a:ln>
        </p:spPr>
        <p:txBody>
          <a:bodyPr>
            <a:spAutoFit/>
          </a:bodyPr>
          <a:p>
            <a:pPr eaLnBrk="1" hangingPunct="1">
              <a:spcBef>
                <a:spcPct val="50000"/>
              </a:spcBef>
            </a:pPr>
            <a:r>
              <a:rPr lang="en-US" altLang="zh-CN" b="0" dirty="0">
                <a:latin typeface="Arial" panose="020B0604020202020204" pitchFamily="34" charset="0"/>
                <a:ea typeface="宋体" panose="02010600030101010101" pitchFamily="2" charset="-122"/>
              </a:rPr>
              <a:t>Fast retransmit and slow start</a:t>
            </a:r>
            <a:endParaRPr lang="zh-CN" altLang="en-US" b="0" dirty="0">
              <a:latin typeface="Arial" panose="020B0604020202020204" pitchFamily="34" charset="0"/>
              <a:ea typeface="宋体" panose="02010600030101010101" pitchFamily="2" charset="-122"/>
            </a:endParaRPr>
          </a:p>
        </p:txBody>
      </p:sp>
      <p:sp>
        <p:nvSpPr>
          <p:cNvPr id="271366" name="Text Box 6"/>
          <p:cNvSpPr txBox="1"/>
          <p:nvPr/>
        </p:nvSpPr>
        <p:spPr>
          <a:xfrm>
            <a:off x="3459163" y="6224588"/>
            <a:ext cx="5399087" cy="519112"/>
          </a:xfrm>
          <a:prstGeom prst="rect">
            <a:avLst/>
          </a:prstGeom>
          <a:solidFill>
            <a:schemeClr val="bg1"/>
          </a:solidFill>
          <a:ln w="9525">
            <a:noFill/>
          </a:ln>
        </p:spPr>
        <p:txBody>
          <a:bodyPr>
            <a:spAutoFit/>
          </a:bodyPr>
          <a:p>
            <a:pPr eaLnBrk="1" hangingPunct="1">
              <a:spcBef>
                <a:spcPct val="50000"/>
              </a:spcBef>
            </a:pPr>
            <a:r>
              <a:rPr lang="en-US" altLang="zh-CN" b="0" dirty="0">
                <a:latin typeface="Arial" panose="020B0604020202020204" pitchFamily="34" charset="0"/>
                <a:ea typeface="宋体" panose="02010600030101010101" pitchFamily="2" charset="-122"/>
              </a:rPr>
              <a:t>Fast retransmit and fast recovery</a:t>
            </a:r>
            <a:endParaRPr lang="zh-CN" altLang="en-US" b="0" dirty="0">
              <a:latin typeface="Arial" panose="020B0604020202020204" pitchFamily="34" charset="0"/>
              <a:ea typeface="宋体" panose="02010600030101010101" pitchFamily="2" charset="-122"/>
            </a:endParaRPr>
          </a:p>
        </p:txBody>
      </p:sp>
      <p:sp>
        <p:nvSpPr>
          <p:cNvPr id="271367" name="Line 7"/>
          <p:cNvSpPr/>
          <p:nvPr/>
        </p:nvSpPr>
        <p:spPr>
          <a:xfrm flipV="1">
            <a:off x="2354263" y="5241925"/>
            <a:ext cx="0" cy="463550"/>
          </a:xfrm>
          <a:prstGeom prst="line">
            <a:avLst/>
          </a:prstGeom>
          <a:ln w="57150" cap="flat" cmpd="sng">
            <a:solidFill>
              <a:srgbClr val="CC0000"/>
            </a:solidFill>
            <a:prstDash val="solid"/>
            <a:headEnd type="none" w="med" len="med"/>
            <a:tailEnd type="triangle" w="med" len="med"/>
          </a:ln>
        </p:spPr>
      </p:sp>
      <p:sp>
        <p:nvSpPr>
          <p:cNvPr id="271368" name="Line 8"/>
          <p:cNvSpPr/>
          <p:nvPr/>
        </p:nvSpPr>
        <p:spPr>
          <a:xfrm flipV="1">
            <a:off x="6772275" y="5241925"/>
            <a:ext cx="0" cy="1079500"/>
          </a:xfrm>
          <a:prstGeom prst="line">
            <a:avLst/>
          </a:prstGeom>
          <a:ln w="57150" cap="flat" cmpd="sng">
            <a:solidFill>
              <a:srgbClr val="CC0000"/>
            </a:solidFill>
            <a:prstDash val="solid"/>
            <a:headEnd type="none" w="med" len="med"/>
            <a:tailEnd type="triangle" w="med" len="med"/>
          </a:ln>
        </p:spPr>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71365"/>
                                        </p:tgtEl>
                                        <p:attrNameLst>
                                          <p:attrName>style.visibility</p:attrName>
                                        </p:attrNameLst>
                                      </p:cBhvr>
                                      <p:to>
                                        <p:strVal val="visible"/>
                                      </p:to>
                                    </p:set>
                                    <p:anim calcmode="lin" valueType="num">
                                      <p:cBhvr additive="base">
                                        <p:cTn id="7" dur="500" fill="hold"/>
                                        <p:tgtEl>
                                          <p:spTgt spid="271365"/>
                                        </p:tgtEl>
                                        <p:attrNameLst>
                                          <p:attrName>ppt_x</p:attrName>
                                        </p:attrNameLst>
                                      </p:cBhvr>
                                      <p:tavLst>
                                        <p:tav tm="0">
                                          <p:val>
                                            <p:strVal val="#ppt_x"/>
                                          </p:val>
                                        </p:tav>
                                        <p:tav tm="100000">
                                          <p:val>
                                            <p:strVal val="#ppt_x"/>
                                          </p:val>
                                        </p:tav>
                                      </p:tavLst>
                                    </p:anim>
                                    <p:anim calcmode="lin" valueType="num">
                                      <p:cBhvr additive="base">
                                        <p:cTn id="8" dur="500" fill="hold"/>
                                        <p:tgtEl>
                                          <p:spTgt spid="271365"/>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71367"/>
                                        </p:tgtEl>
                                        <p:attrNameLst>
                                          <p:attrName>style.visibility</p:attrName>
                                        </p:attrNameLst>
                                      </p:cBhvr>
                                      <p:to>
                                        <p:strVal val="visible"/>
                                      </p:to>
                                    </p:set>
                                    <p:anim calcmode="lin" valueType="num">
                                      <p:cBhvr additive="base">
                                        <p:cTn id="11" dur="500" fill="hold"/>
                                        <p:tgtEl>
                                          <p:spTgt spid="271367"/>
                                        </p:tgtEl>
                                        <p:attrNameLst>
                                          <p:attrName>ppt_x</p:attrName>
                                        </p:attrNameLst>
                                      </p:cBhvr>
                                      <p:tavLst>
                                        <p:tav tm="0">
                                          <p:val>
                                            <p:strVal val="#ppt_x"/>
                                          </p:val>
                                        </p:tav>
                                        <p:tav tm="100000">
                                          <p:val>
                                            <p:strVal val="#ppt_x"/>
                                          </p:val>
                                        </p:tav>
                                      </p:tavLst>
                                    </p:anim>
                                    <p:anim calcmode="lin" valueType="num">
                                      <p:cBhvr additive="base">
                                        <p:cTn id="12" dur="500" fill="hold"/>
                                        <p:tgtEl>
                                          <p:spTgt spid="271367"/>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271366"/>
                                        </p:tgtEl>
                                        <p:attrNameLst>
                                          <p:attrName>style.visibility</p:attrName>
                                        </p:attrNameLst>
                                      </p:cBhvr>
                                      <p:to>
                                        <p:strVal val="visible"/>
                                      </p:to>
                                    </p:set>
                                    <p:anim calcmode="lin" valueType="num">
                                      <p:cBhvr additive="base">
                                        <p:cTn id="17" dur="500" fill="hold"/>
                                        <p:tgtEl>
                                          <p:spTgt spid="271366"/>
                                        </p:tgtEl>
                                        <p:attrNameLst>
                                          <p:attrName>ppt_x</p:attrName>
                                        </p:attrNameLst>
                                      </p:cBhvr>
                                      <p:tavLst>
                                        <p:tav tm="0">
                                          <p:val>
                                            <p:strVal val="#ppt_x"/>
                                          </p:val>
                                        </p:tav>
                                        <p:tav tm="100000">
                                          <p:val>
                                            <p:strVal val="#ppt_x"/>
                                          </p:val>
                                        </p:tav>
                                      </p:tavLst>
                                    </p:anim>
                                    <p:anim calcmode="lin" valueType="num">
                                      <p:cBhvr additive="base">
                                        <p:cTn id="18" dur="500" fill="hold"/>
                                        <p:tgtEl>
                                          <p:spTgt spid="271366"/>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271368"/>
                                        </p:tgtEl>
                                        <p:attrNameLst>
                                          <p:attrName>style.visibility</p:attrName>
                                        </p:attrNameLst>
                                      </p:cBhvr>
                                      <p:to>
                                        <p:strVal val="visible"/>
                                      </p:to>
                                    </p:set>
                                    <p:anim calcmode="lin" valueType="num">
                                      <p:cBhvr additive="base">
                                        <p:cTn id="21" dur="500" fill="hold"/>
                                        <p:tgtEl>
                                          <p:spTgt spid="271368"/>
                                        </p:tgtEl>
                                        <p:attrNameLst>
                                          <p:attrName>ppt_x</p:attrName>
                                        </p:attrNameLst>
                                      </p:cBhvr>
                                      <p:tavLst>
                                        <p:tav tm="0">
                                          <p:val>
                                            <p:strVal val="#ppt_x"/>
                                          </p:val>
                                        </p:tav>
                                        <p:tav tm="100000">
                                          <p:val>
                                            <p:strVal val="#ppt_x"/>
                                          </p:val>
                                        </p:tav>
                                      </p:tavLst>
                                    </p:anim>
                                    <p:anim calcmode="lin" valueType="num">
                                      <p:cBhvr additive="base">
                                        <p:cTn id="22" dur="500" fill="hold"/>
                                        <p:tgtEl>
                                          <p:spTgt spid="27136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1365" grpId="0" bldLvl="0" animBg="1"/>
      <p:bldP spid="271366" grpId="0" bldLvl="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日期占位符 3"/>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E55E8DB7-1931-45AD-8791-8AF0D1F29578}" type="datetime4">
              <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5" name="页脚占位符 4"/>
          <p:cNvSpPr txBox="1">
            <a:spLocks noGrp="1"/>
          </p:cNvSpPr>
          <p:nvPr>
            <p:ph type="ftr" sz="quarter" idx="11"/>
          </p:nvPr>
        </p:nvSpPr>
        <p:spPr bwMode="auto"/>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The Transport Layer</a:t>
            </a: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148484" name="灯片编号占位符 5"/>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20204" pitchFamily="34" charset="0"/>
                <a:ea typeface="+mn-ea"/>
                <a:cs typeface="+mn-cs"/>
              </a:defRPr>
            </a:lvl5pPr>
          </a:lstStyle>
          <a:p>
            <a:pPr lvl="0" algn="r" eaLnBrk="1" hangingPunct="1"/>
            <a:fld id="{9A0DB2DC-4C9A-4742-B13C-FB6460FD3503}" type="slidenum">
              <a:rPr lang="zh-CN" altLang="en-US" sz="1400" b="0" dirty="0">
                <a:latin typeface="Times New Roman" panose="02020603050405020304" pitchFamily="18" charset="0"/>
                <a:ea typeface="宋体" panose="02010600030101010101" pitchFamily="2" charset="-122"/>
              </a:rPr>
            </a:fld>
            <a:endParaRPr lang="zh-CN" altLang="en-US" sz="1400" b="0" dirty="0">
              <a:latin typeface="Times New Roman" panose="02020603050405020304" pitchFamily="18" charset="0"/>
              <a:ea typeface="宋体" panose="02010600030101010101" pitchFamily="2" charset="-122"/>
            </a:endParaRPr>
          </a:p>
        </p:txBody>
      </p:sp>
      <p:sp>
        <p:nvSpPr>
          <p:cNvPr id="148485" name="Rectangle 2"/>
          <p:cNvSpPr>
            <a:spLocks noGrp="1"/>
          </p:cNvSpPr>
          <p:nvPr>
            <p:ph type="title"/>
          </p:nvPr>
        </p:nvSpPr>
        <p:spPr>
          <a:xfrm>
            <a:off x="0" y="0"/>
            <a:ext cx="9144000" cy="1252538"/>
          </a:xfrm>
          <a:ln>
            <a:solidFill>
              <a:srgbClr val="FF3300">
                <a:alpha val="100000"/>
              </a:srgbClr>
            </a:solidFill>
            <a:miter lim="800000"/>
          </a:ln>
        </p:spPr>
        <p:txBody>
          <a:bodyPr vert="horz" wrap="square" lIns="91440" tIns="45720" rIns="91440" bIns="45720" anchor="ctr" anchorCtr="0"/>
          <a:p>
            <a:pPr eaLnBrk="1" hangingPunct="1"/>
            <a:r>
              <a:rPr lang="en-US" altLang="zh-CN" sz="3600" b="1" dirty="0">
                <a:solidFill>
                  <a:srgbClr val="CC0000"/>
                </a:solidFill>
                <a:ea typeface="宋体" panose="02010600030101010101" pitchFamily="2" charset="-122"/>
              </a:rPr>
              <a:t>AIMD</a:t>
            </a:r>
            <a:br>
              <a:rPr lang="en-US" altLang="zh-CN" sz="3600" b="1" dirty="0">
                <a:solidFill>
                  <a:srgbClr val="CC0000"/>
                </a:solidFill>
                <a:ea typeface="宋体" panose="02010600030101010101" pitchFamily="2" charset="-122"/>
              </a:rPr>
            </a:br>
            <a:r>
              <a:rPr lang="en-US" altLang="zh-CN" sz="3600" b="1" dirty="0">
                <a:solidFill>
                  <a:srgbClr val="CC0000"/>
                </a:solidFill>
                <a:ea typeface="宋体" panose="02010600030101010101" pitchFamily="2" charset="-122"/>
              </a:rPr>
              <a:t>Additive Increase, Multiplicative Decrease</a:t>
            </a:r>
            <a:endParaRPr lang="en-US" altLang="zh-CN" sz="3600" b="1" dirty="0">
              <a:solidFill>
                <a:srgbClr val="CC0000"/>
              </a:solidFill>
              <a:ea typeface="宋体" panose="02010600030101010101" pitchFamily="2" charset="-122"/>
            </a:endParaRPr>
          </a:p>
        </p:txBody>
      </p:sp>
      <p:sp>
        <p:nvSpPr>
          <p:cNvPr id="148486" name="Rectangle 3"/>
          <p:cNvSpPr>
            <a:spLocks noGrp="1"/>
          </p:cNvSpPr>
          <p:nvPr>
            <p:ph idx="1"/>
          </p:nvPr>
        </p:nvSpPr>
        <p:spPr>
          <a:xfrm>
            <a:off x="193675" y="1509713"/>
            <a:ext cx="8743950" cy="4945062"/>
          </a:xfrm>
        </p:spPr>
        <p:txBody>
          <a:bodyPr vert="horz" wrap="square" lIns="91440" tIns="45720" rIns="91440" bIns="45720" anchor="t" anchorCtr="0"/>
          <a:p>
            <a:pPr eaLnBrk="1" hangingPunct="1">
              <a:lnSpc>
                <a:spcPct val="110000"/>
              </a:lnSpc>
              <a:buFontTx/>
              <a:buBlip>
                <a:blip r:embed="rId1"/>
              </a:buBlip>
            </a:pPr>
            <a:r>
              <a:rPr lang="en-US" altLang="zh-CN" sz="3200" b="1" dirty="0">
                <a:ea typeface="宋体" panose="02010600030101010101" pitchFamily="2" charset="-122"/>
              </a:rPr>
              <a:t>The </a:t>
            </a:r>
            <a:r>
              <a:rPr lang="en-US" altLang="zh-CN" sz="3200" b="1" dirty="0">
                <a:solidFill>
                  <a:srgbClr val="FF0000"/>
                </a:solidFill>
                <a:ea typeface="宋体" panose="02010600030101010101" pitchFamily="2" charset="-122"/>
              </a:rPr>
              <a:t>key assumption </a:t>
            </a:r>
            <a:r>
              <a:rPr lang="en-US" altLang="zh-CN" sz="3200" b="1" dirty="0">
                <a:ea typeface="宋体" panose="02010600030101010101" pitchFamily="2" charset="-122"/>
              </a:rPr>
              <a:t>is that a dropped packet and the resultant timeout are due to congestion at a router or a switch.</a:t>
            </a:r>
            <a:endParaRPr lang="en-US" altLang="zh-CN" sz="3200" b="1" dirty="0">
              <a:ea typeface="宋体" panose="02010600030101010101" pitchFamily="2" charset="-122"/>
            </a:endParaRPr>
          </a:p>
          <a:p>
            <a:pPr eaLnBrk="1" hangingPunct="1">
              <a:lnSpc>
                <a:spcPct val="110000"/>
              </a:lnSpc>
              <a:buNone/>
            </a:pPr>
            <a:r>
              <a:rPr lang="en-US" altLang="zh-CN" sz="3200" b="1" dirty="0">
                <a:ea typeface="宋体" panose="02010600030101010101" pitchFamily="2" charset="-122"/>
              </a:rPr>
              <a:t>      </a:t>
            </a:r>
            <a:r>
              <a:rPr lang="en-US" altLang="zh-CN" sz="2800" b="1" i="1" dirty="0">
                <a:ea typeface="宋体" panose="02010600030101010101" pitchFamily="2" charset="-122"/>
              </a:rPr>
              <a:t>Multiplicate Decrease:: TCP reacts to a timeout by  halving </a:t>
            </a:r>
            <a:r>
              <a:rPr lang="en-US" altLang="zh-CN" sz="2800" b="1" i="1" dirty="0">
                <a:solidFill>
                  <a:srgbClr val="FF0000"/>
                </a:solidFill>
                <a:ea typeface="宋体" panose="02010600030101010101" pitchFamily="2" charset="-122"/>
              </a:rPr>
              <a:t>cwnd</a:t>
            </a:r>
            <a:r>
              <a:rPr lang="en-US" altLang="zh-CN" sz="2800" b="1" i="1" dirty="0">
                <a:ea typeface="宋体" panose="02010600030101010101" pitchFamily="2" charset="-122"/>
              </a:rPr>
              <a:t>.</a:t>
            </a:r>
            <a:endParaRPr lang="en-US" altLang="zh-CN" sz="2800" b="1" i="1" dirty="0">
              <a:ea typeface="宋体" panose="02010600030101010101" pitchFamily="2" charset="-122"/>
            </a:endParaRPr>
          </a:p>
          <a:p>
            <a:pPr eaLnBrk="1" hangingPunct="1">
              <a:lnSpc>
                <a:spcPct val="110000"/>
              </a:lnSpc>
              <a:buFontTx/>
              <a:buBlip>
                <a:blip r:embed="rId1"/>
              </a:buBlip>
            </a:pPr>
            <a:r>
              <a:rPr lang="en-US" altLang="zh-CN" sz="3200" b="1" dirty="0">
                <a:ea typeface="宋体" panose="02010600030101010101" pitchFamily="2" charset="-122"/>
              </a:rPr>
              <a:t>It has been shown that AIMD is a necessary condition for TCP congestion control to be stable.</a:t>
            </a:r>
            <a:endParaRPr lang="en-US" altLang="zh-CN" sz="3200" b="1" dirty="0">
              <a:ea typeface="宋体" panose="02010600030101010101" pitchFamily="2" charset="-122"/>
            </a:endParaRPr>
          </a:p>
        </p:txBody>
      </p:sp>
    </p:spTree>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日期占位符 3"/>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CC98028E-7333-424B-A6EB-5FB994C6EA9C}" type="datetime4">
              <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5" name="页脚占位符 4"/>
          <p:cNvSpPr txBox="1">
            <a:spLocks noGrp="1"/>
          </p:cNvSpPr>
          <p:nvPr>
            <p:ph type="ftr" sz="quarter" idx="11"/>
          </p:nvPr>
        </p:nvSpPr>
        <p:spPr bwMode="auto"/>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The Transport Layer</a:t>
            </a: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150532" name="灯片编号占位符 5"/>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20204" pitchFamily="34" charset="0"/>
                <a:ea typeface="+mn-ea"/>
                <a:cs typeface="+mn-cs"/>
              </a:defRPr>
            </a:lvl5pPr>
          </a:lstStyle>
          <a:p>
            <a:pPr lvl="0" algn="r" eaLnBrk="1" hangingPunct="1"/>
            <a:fld id="{9A0DB2DC-4C9A-4742-B13C-FB6460FD3503}" type="slidenum">
              <a:rPr lang="zh-CN" altLang="en-US" sz="1400" b="0" dirty="0">
                <a:latin typeface="Times New Roman" panose="02020603050405020304" pitchFamily="18" charset="0"/>
                <a:ea typeface="宋体" panose="02010600030101010101" pitchFamily="2" charset="-122"/>
              </a:rPr>
            </a:fld>
            <a:endParaRPr lang="zh-CN" altLang="en-US" sz="1400" b="0" dirty="0">
              <a:latin typeface="Times New Roman" panose="02020603050405020304" pitchFamily="18" charset="0"/>
              <a:ea typeface="宋体" panose="02010600030101010101" pitchFamily="2" charset="-122"/>
            </a:endParaRPr>
          </a:p>
        </p:txBody>
      </p:sp>
      <p:sp>
        <p:nvSpPr>
          <p:cNvPr id="150533" name="Rectangle 2"/>
          <p:cNvSpPr>
            <a:spLocks noGrp="1"/>
          </p:cNvSpPr>
          <p:nvPr>
            <p:ph type="title"/>
          </p:nvPr>
        </p:nvSpPr>
        <p:spPr>
          <a:xfrm>
            <a:off x="0" y="0"/>
            <a:ext cx="9144000" cy="1252538"/>
          </a:xfrm>
          <a:ln>
            <a:solidFill>
              <a:srgbClr val="FF3300">
                <a:alpha val="100000"/>
              </a:srgbClr>
            </a:solidFill>
            <a:miter lim="800000"/>
          </a:ln>
        </p:spPr>
        <p:txBody>
          <a:bodyPr vert="horz" wrap="square" lIns="91440" tIns="45720" rIns="91440" bIns="45720" anchor="ctr" anchorCtr="0"/>
          <a:p>
            <a:pPr eaLnBrk="1" hangingPunct="1"/>
            <a:r>
              <a:rPr lang="en-US" altLang="zh-CN" sz="3600" b="1" dirty="0">
                <a:solidFill>
                  <a:srgbClr val="CC0000"/>
                </a:solidFill>
                <a:ea typeface="宋体" panose="02010600030101010101" pitchFamily="2" charset="-122"/>
              </a:rPr>
              <a:t>AIMD</a:t>
            </a:r>
            <a:br>
              <a:rPr lang="en-US" altLang="zh-CN" sz="3600" b="1" dirty="0">
                <a:solidFill>
                  <a:srgbClr val="CC0000"/>
                </a:solidFill>
                <a:ea typeface="宋体" panose="02010600030101010101" pitchFamily="2" charset="-122"/>
              </a:rPr>
            </a:br>
            <a:r>
              <a:rPr lang="en-US" altLang="zh-CN" sz="3600" b="1" dirty="0">
                <a:solidFill>
                  <a:srgbClr val="CC0000"/>
                </a:solidFill>
                <a:ea typeface="宋体" panose="02010600030101010101" pitchFamily="2" charset="-122"/>
              </a:rPr>
              <a:t>Additive Increase, Multiplicative Decrease</a:t>
            </a:r>
            <a:endParaRPr lang="en-US" altLang="zh-CN" sz="3600" b="1" dirty="0">
              <a:solidFill>
                <a:srgbClr val="CC0000"/>
              </a:solidFill>
              <a:ea typeface="宋体" panose="02010600030101010101" pitchFamily="2" charset="-122"/>
            </a:endParaRPr>
          </a:p>
        </p:txBody>
      </p:sp>
      <p:sp>
        <p:nvSpPr>
          <p:cNvPr id="150534" name="Rectangle 3"/>
          <p:cNvSpPr>
            <a:spLocks noGrp="1"/>
          </p:cNvSpPr>
          <p:nvPr>
            <p:ph idx="1"/>
          </p:nvPr>
        </p:nvSpPr>
        <p:spPr>
          <a:xfrm>
            <a:off x="193675" y="1509713"/>
            <a:ext cx="8743950" cy="4945062"/>
          </a:xfrm>
        </p:spPr>
        <p:txBody>
          <a:bodyPr vert="horz" wrap="square" lIns="91440" tIns="45720" rIns="91440" bIns="45720" anchor="t" anchorCtr="0"/>
          <a:p>
            <a:pPr eaLnBrk="1" hangingPunct="1">
              <a:lnSpc>
                <a:spcPct val="110000"/>
              </a:lnSpc>
              <a:spcAft>
                <a:spcPct val="20000"/>
              </a:spcAft>
              <a:buFontTx/>
              <a:buBlip>
                <a:blip r:embed="rId1"/>
              </a:buBlip>
            </a:pPr>
            <a:r>
              <a:rPr lang="en-US" altLang="zh-CN" sz="3200" b="1" dirty="0">
                <a:ea typeface="宋体" panose="02010600030101010101" pitchFamily="2" charset="-122"/>
              </a:rPr>
              <a:t>Although </a:t>
            </a:r>
            <a:r>
              <a:rPr lang="en-US" altLang="zh-CN" sz="3200" b="1" i="1" dirty="0">
                <a:solidFill>
                  <a:srgbClr val="CC0000"/>
                </a:solidFill>
                <a:ea typeface="宋体" panose="02010600030101010101" pitchFamily="2" charset="-122"/>
              </a:rPr>
              <a:t>cwnd</a:t>
            </a:r>
            <a:r>
              <a:rPr lang="en-US" altLang="zh-CN" sz="3200" b="1" dirty="0">
                <a:ea typeface="宋体" panose="02010600030101010101" pitchFamily="2" charset="-122"/>
              </a:rPr>
              <a:t> is defined in bytes, the literature often discusses congestion control in terms of packets (or more formally in MSS == Maximum Segment Size).</a:t>
            </a:r>
            <a:endParaRPr lang="en-US" altLang="zh-CN" sz="3200" b="1" dirty="0">
              <a:ea typeface="宋体" panose="02010600030101010101" pitchFamily="2" charset="-122"/>
            </a:endParaRPr>
          </a:p>
          <a:p>
            <a:pPr eaLnBrk="1" hangingPunct="1">
              <a:lnSpc>
                <a:spcPct val="110000"/>
              </a:lnSpc>
              <a:spcAft>
                <a:spcPct val="20000"/>
              </a:spcAft>
              <a:buFontTx/>
              <a:buBlip>
                <a:blip r:embed="rId1"/>
              </a:buBlip>
            </a:pPr>
            <a:r>
              <a:rPr lang="en-US" altLang="zh-CN" sz="3200" b="1" i="1" dirty="0">
                <a:solidFill>
                  <a:srgbClr val="CC0000"/>
                </a:solidFill>
                <a:ea typeface="宋体" panose="02010600030101010101" pitchFamily="2" charset="-122"/>
              </a:rPr>
              <a:t>cwnd</a:t>
            </a:r>
            <a:r>
              <a:rPr lang="en-US" altLang="zh-CN" sz="3200" b="1" dirty="0">
                <a:ea typeface="宋体" panose="02010600030101010101" pitchFamily="2" charset="-122"/>
              </a:rPr>
              <a:t> is not allowed below the size of a single packet.</a:t>
            </a:r>
            <a:endParaRPr lang="en-US" altLang="zh-CN" sz="3200" b="1" dirty="0">
              <a:ea typeface="宋体" panose="02010600030101010101" pitchFamily="2" charset="-122"/>
            </a:endParaRP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日期占位符 3"/>
          <p:cNvSpPr txBox="1">
            <a:spLocks noGrp="1"/>
          </p:cNvSpPr>
          <p:nvPr>
            <p:ph type="dt" sz="half" idx="2"/>
          </p:nvPr>
        </p:nvSpPr>
        <p:spPr bwMode="auto"/>
        <p:txBody>
          <a:bodyPr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fld id="{D2D57095-F43E-44AB-9F9C-276E4EE7321E}" type="datetime4">
              <a:rPr kumimoji="0" lang="en-US" altLang="zh-CN" sz="1400" b="0" i="0" u="none" strike="noStrike" kern="1200" cap="none" spc="0" normalizeH="0" baseline="0" noProof="0">
                <a:ln>
                  <a:noFill/>
                </a:ln>
                <a:solidFill>
                  <a:srgbClr val="000000"/>
                </a:solidFill>
                <a:effectLst/>
                <a:uLnTx/>
                <a:uFillTx/>
                <a:latin typeface="+mn-lt"/>
                <a:ea typeface="宋体" panose="02010600030101010101" pitchFamily="2" charset="-122"/>
                <a:cs typeface="+mn-cs"/>
              </a:rPr>
            </a:fld>
            <a:endParaRPr kumimoji="0" lang="en-US" altLang="zh-CN" sz="1400" b="0" i="0" u="none" strike="noStrike" kern="1200" cap="none" spc="0" normalizeH="0" baseline="0" noProof="0">
              <a:ln>
                <a:noFill/>
              </a:ln>
              <a:solidFill>
                <a:srgbClr val="000000"/>
              </a:solidFill>
              <a:effectLst/>
              <a:uLnTx/>
              <a:uFillTx/>
              <a:latin typeface="+mn-lt"/>
              <a:ea typeface="宋体" panose="02010600030101010101" pitchFamily="2" charset="-122"/>
              <a:cs typeface="+mn-cs"/>
            </a:endParaRPr>
          </a:p>
        </p:txBody>
      </p:sp>
      <p:sp>
        <p:nvSpPr>
          <p:cNvPr id="5" name="页脚占位符 4"/>
          <p:cNvSpPr txBox="1">
            <a:spLocks noGrp="1"/>
          </p:cNvSpPr>
          <p:nvPr>
            <p:ph type="ftr" sz="quarter" idx="3"/>
          </p:nvPr>
        </p:nvSpPr>
        <p:spPr bwMode="auto"/>
        <p:txBody>
          <a:bodyPr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1400" b="0" i="0" u="none" strike="noStrike" kern="1200" cap="none" spc="0" normalizeH="0" baseline="0" noProof="0">
                <a:ln>
                  <a:noFill/>
                </a:ln>
                <a:solidFill>
                  <a:srgbClr val="000000"/>
                </a:solidFill>
                <a:effectLst/>
                <a:uLnTx/>
                <a:uFillTx/>
                <a:latin typeface="+mn-lt"/>
                <a:ea typeface="宋体" panose="02010600030101010101" pitchFamily="2" charset="-122"/>
                <a:cs typeface="+mn-cs"/>
              </a:rPr>
              <a:t>The Transport Layer</a:t>
            </a:r>
            <a:endParaRPr kumimoji="0" lang="en-US" altLang="zh-CN" sz="1400" b="0" i="0" u="none" strike="noStrike" kern="1200" cap="none" spc="0" normalizeH="0" baseline="0" noProof="0">
              <a:ln>
                <a:noFill/>
              </a:ln>
              <a:solidFill>
                <a:srgbClr val="000000"/>
              </a:solidFill>
              <a:effectLst/>
              <a:uLnTx/>
              <a:uFillTx/>
              <a:latin typeface="+mn-lt"/>
              <a:ea typeface="宋体" panose="02010600030101010101" pitchFamily="2" charset="-122"/>
              <a:cs typeface="+mn-cs"/>
            </a:endParaRPr>
          </a:p>
        </p:txBody>
      </p:sp>
      <p:sp>
        <p:nvSpPr>
          <p:cNvPr id="58372" name="灯片编号占位符 5"/>
          <p:cNvSpPr txBox="1">
            <a:spLocks noGrp="1"/>
          </p:cNvSpPr>
          <p:nvPr>
            <p:ph type="sldNum" sz="quarter" idx="4"/>
          </p:nvPr>
        </p:nvSpPr>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lvl="0" algn="r"/>
            <a:fld id="{9A0DB2DC-4C9A-4742-B13C-FB6460FD3503}" type="slidenum">
              <a:rPr lang="zh-CN" altLang="en-US" sz="1400" dirty="0">
                <a:solidFill>
                  <a:srgbClr val="000000"/>
                </a:solidFill>
                <a:latin typeface="Times New Roman" panose="02020603050405020304" pitchFamily="18" charset="0"/>
                <a:ea typeface="宋体" panose="02010600030101010101" pitchFamily="2" charset="-122"/>
              </a:rPr>
            </a:fld>
            <a:endParaRPr lang="zh-CN" altLang="en-US" sz="1400" dirty="0">
              <a:solidFill>
                <a:srgbClr val="000000"/>
              </a:solidFill>
              <a:latin typeface="Times New Roman" panose="02020603050405020304" pitchFamily="18" charset="0"/>
              <a:ea typeface="宋体" panose="02010600030101010101" pitchFamily="2" charset="-122"/>
            </a:endParaRPr>
          </a:p>
        </p:txBody>
      </p:sp>
      <p:sp>
        <p:nvSpPr>
          <p:cNvPr id="58373" name="Rectangle 3"/>
          <p:cNvSpPr>
            <a:spLocks noGrp="1"/>
          </p:cNvSpPr>
          <p:nvPr>
            <p:ph idx="1"/>
          </p:nvPr>
        </p:nvSpPr>
        <p:spPr>
          <a:xfrm>
            <a:off x="461963" y="1428750"/>
            <a:ext cx="8105775" cy="4732338"/>
          </a:xfrm>
        </p:spPr>
        <p:txBody>
          <a:bodyPr vert="horz" wrap="square" lIns="91440" tIns="45720" rIns="91440" bIns="45720" anchor="t" anchorCtr="0"/>
          <a:p>
            <a:pPr eaLnBrk="1" hangingPunct="1">
              <a:spcBef>
                <a:spcPct val="15000"/>
              </a:spcBef>
              <a:spcAft>
                <a:spcPct val="15000"/>
              </a:spcAft>
              <a:buFontTx/>
              <a:buBlip>
                <a:blip r:embed="rId1"/>
              </a:buBlip>
            </a:pPr>
            <a:r>
              <a:rPr lang="en-US" altLang="zh-CN" sz="3200" b="1" dirty="0">
                <a:ea typeface="宋体" panose="02010600030101010101" pitchFamily="2" charset="-122"/>
              </a:rPr>
              <a:t>In the Internet, the following factors uniquely identifies a process-to-process connection</a:t>
            </a:r>
            <a:endParaRPr lang="en-US" altLang="zh-CN" sz="3200" b="1" dirty="0">
              <a:ea typeface="宋体" panose="02010600030101010101" pitchFamily="2" charset="-122"/>
            </a:endParaRPr>
          </a:p>
          <a:p>
            <a:pPr lvl="2" eaLnBrk="1" hangingPunct="1">
              <a:spcBef>
                <a:spcPct val="15000"/>
              </a:spcBef>
              <a:spcAft>
                <a:spcPct val="15000"/>
              </a:spcAft>
              <a:buFont typeface="Wingdings" panose="05000000000000000000" pitchFamily="2" charset="2"/>
              <a:buChar char="@"/>
            </a:pPr>
            <a:r>
              <a:rPr lang="en-US" altLang="zh-CN" sz="3200" b="1" dirty="0">
                <a:ea typeface="宋体" panose="02010600030101010101" pitchFamily="2" charset="-122"/>
              </a:rPr>
              <a:t>source port, </a:t>
            </a:r>
            <a:endParaRPr lang="en-US" altLang="zh-CN" sz="3200" b="1" dirty="0">
              <a:ea typeface="宋体" panose="02010600030101010101" pitchFamily="2" charset="-122"/>
            </a:endParaRPr>
          </a:p>
          <a:p>
            <a:pPr lvl="2" eaLnBrk="1" hangingPunct="1">
              <a:spcBef>
                <a:spcPct val="15000"/>
              </a:spcBef>
              <a:spcAft>
                <a:spcPct val="15000"/>
              </a:spcAft>
              <a:buFont typeface="Wingdings" panose="05000000000000000000" pitchFamily="2" charset="2"/>
              <a:buChar char="@"/>
            </a:pPr>
            <a:r>
              <a:rPr lang="en-US" altLang="zh-CN" sz="3200" b="1" dirty="0">
                <a:ea typeface="宋体" panose="02010600030101010101" pitchFamily="2" charset="-122"/>
              </a:rPr>
              <a:t>source IP address, </a:t>
            </a:r>
            <a:endParaRPr lang="en-US" altLang="zh-CN" sz="3200" b="1" dirty="0">
              <a:ea typeface="宋体" panose="02010600030101010101" pitchFamily="2" charset="-122"/>
            </a:endParaRPr>
          </a:p>
          <a:p>
            <a:pPr lvl="2" eaLnBrk="1" hangingPunct="1">
              <a:spcBef>
                <a:spcPct val="15000"/>
              </a:spcBef>
              <a:spcAft>
                <a:spcPct val="15000"/>
              </a:spcAft>
              <a:buFont typeface="Wingdings" panose="05000000000000000000" pitchFamily="2" charset="2"/>
              <a:buChar char="@"/>
            </a:pPr>
            <a:r>
              <a:rPr lang="en-US" altLang="zh-CN" sz="3200" b="1" dirty="0">
                <a:ea typeface="宋体" panose="02010600030101010101" pitchFamily="2" charset="-122"/>
              </a:rPr>
              <a:t>destination port, </a:t>
            </a:r>
            <a:endParaRPr lang="en-US" altLang="zh-CN" sz="3200" b="1" dirty="0">
              <a:ea typeface="宋体" panose="02010600030101010101" pitchFamily="2" charset="-122"/>
            </a:endParaRPr>
          </a:p>
          <a:p>
            <a:pPr lvl="2" eaLnBrk="1" hangingPunct="1">
              <a:spcBef>
                <a:spcPct val="15000"/>
              </a:spcBef>
              <a:spcAft>
                <a:spcPct val="15000"/>
              </a:spcAft>
              <a:buFont typeface="Wingdings" panose="05000000000000000000" pitchFamily="2" charset="2"/>
              <a:buChar char="@"/>
            </a:pPr>
            <a:r>
              <a:rPr lang="en-US" altLang="zh-CN" sz="3200" b="1" dirty="0">
                <a:ea typeface="宋体" panose="02010600030101010101" pitchFamily="2" charset="-122"/>
              </a:rPr>
              <a:t>destination IP address, </a:t>
            </a:r>
            <a:endParaRPr lang="en-US" altLang="zh-CN" sz="3200" b="1" dirty="0">
              <a:ea typeface="宋体" panose="02010600030101010101" pitchFamily="2" charset="-122"/>
            </a:endParaRPr>
          </a:p>
          <a:p>
            <a:pPr lvl="2" eaLnBrk="1" hangingPunct="1">
              <a:spcBef>
                <a:spcPct val="15000"/>
              </a:spcBef>
              <a:spcAft>
                <a:spcPct val="15000"/>
              </a:spcAft>
              <a:buFont typeface="Wingdings" panose="05000000000000000000" pitchFamily="2" charset="2"/>
              <a:buChar char="@"/>
            </a:pPr>
            <a:r>
              <a:rPr lang="en-US" altLang="zh-CN" sz="3200" b="1" dirty="0">
                <a:ea typeface="宋体" panose="02010600030101010101" pitchFamily="2" charset="-122"/>
              </a:rPr>
              <a:t>transport layer protocol</a:t>
            </a:r>
            <a:endParaRPr lang="zh-CN" altLang="en-US" sz="3200" b="1" dirty="0">
              <a:ea typeface="宋体" panose="02010600030101010101" pitchFamily="2" charset="-122"/>
            </a:endParaRPr>
          </a:p>
        </p:txBody>
      </p:sp>
      <p:sp>
        <p:nvSpPr>
          <p:cNvPr id="58374" name="Rectangle 5"/>
          <p:cNvSpPr>
            <a:spLocks noGrp="1"/>
          </p:cNvSpPr>
          <p:nvPr>
            <p:ph type="title"/>
          </p:nvPr>
        </p:nvSpPr>
        <p:spPr>
          <a:solidFill>
            <a:schemeClr val="hlink">
              <a:alpha val="100000"/>
            </a:schemeClr>
          </a:solidFill>
        </p:spPr>
        <p:txBody>
          <a:bodyPr vert="horz" wrap="square" lIns="91440" tIns="45720" rIns="91440" bIns="45720" anchor="ctr" anchorCtr="0"/>
          <a:p>
            <a:pPr algn="l" eaLnBrk="1" hangingPunct="1"/>
            <a:r>
              <a:rPr lang="en-US" altLang="zh-CN" sz="4000" b="1" dirty="0">
                <a:solidFill>
                  <a:schemeClr val="tx1"/>
                </a:solidFill>
                <a:ea typeface="宋体" panose="02010600030101010101" pitchFamily="2" charset="-122"/>
              </a:rPr>
              <a:t>Addressing</a:t>
            </a:r>
            <a:endParaRPr lang="en-US" altLang="zh-CN" sz="4000" b="1" dirty="0">
              <a:solidFill>
                <a:schemeClr val="tx1"/>
              </a:solidFill>
              <a:ea typeface="宋体" panose="02010600030101010101" pitchFamily="2" charset="-122"/>
            </a:endParaRPr>
          </a:p>
        </p:txBody>
      </p:sp>
    </p:spTree>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日期占位符 3"/>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4F0888A3-66E8-422E-B707-1A6A21B28330}" type="datetime4">
              <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5" name="页脚占位符 4"/>
          <p:cNvSpPr txBox="1">
            <a:spLocks noGrp="1"/>
          </p:cNvSpPr>
          <p:nvPr>
            <p:ph type="ftr" sz="quarter" idx="11"/>
          </p:nvPr>
        </p:nvSpPr>
        <p:spPr bwMode="auto"/>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The Transport Layer</a:t>
            </a: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194564" name="灯片编号占位符 5"/>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20204" pitchFamily="34" charset="0"/>
                <a:ea typeface="+mn-ea"/>
                <a:cs typeface="+mn-cs"/>
              </a:defRPr>
            </a:lvl5pPr>
          </a:lstStyle>
          <a:p>
            <a:pPr lvl="0" algn="r" eaLnBrk="1" hangingPunct="1"/>
            <a:fld id="{9A0DB2DC-4C9A-4742-B13C-FB6460FD3503}" type="slidenum">
              <a:rPr lang="zh-CN" altLang="en-US" sz="1400" b="0" dirty="0">
                <a:latin typeface="Times New Roman" panose="02020603050405020304" pitchFamily="18" charset="0"/>
                <a:ea typeface="宋体" panose="02010600030101010101" pitchFamily="2" charset="-122"/>
              </a:rPr>
            </a:fld>
            <a:endParaRPr lang="zh-CN" altLang="en-US" sz="1400" b="0" dirty="0">
              <a:latin typeface="Times New Roman" panose="02020603050405020304" pitchFamily="18" charset="0"/>
              <a:ea typeface="宋体" panose="02010600030101010101" pitchFamily="2" charset="-122"/>
            </a:endParaRPr>
          </a:p>
        </p:txBody>
      </p:sp>
      <p:sp>
        <p:nvSpPr>
          <p:cNvPr id="194565" name="Rectangle 2"/>
          <p:cNvSpPr>
            <a:spLocks noGrp="1"/>
          </p:cNvSpPr>
          <p:nvPr>
            <p:ph type="title"/>
          </p:nvPr>
        </p:nvSpPr>
        <p:spPr>
          <a:xfrm>
            <a:off x="0" y="171450"/>
            <a:ext cx="9144000" cy="989013"/>
          </a:xfrm>
        </p:spPr>
        <p:txBody>
          <a:bodyPr vert="horz" wrap="square" lIns="91440" tIns="45720" rIns="91440" bIns="45720" anchor="ctr" anchorCtr="0"/>
          <a:p>
            <a:pPr eaLnBrk="1" hangingPunct="1"/>
            <a:r>
              <a:rPr lang="en-US" altLang="zh-CN" b="1" dirty="0">
                <a:solidFill>
                  <a:srgbClr val="FF3300"/>
                </a:solidFill>
                <a:ea typeface="宋体" panose="02010600030101010101" pitchFamily="2" charset="-122"/>
              </a:rPr>
              <a:t>UDP (User Datagram Protocol)</a:t>
            </a:r>
            <a:endParaRPr lang="en-US" altLang="zh-CN" b="1" dirty="0">
              <a:solidFill>
                <a:srgbClr val="FF3300"/>
              </a:solidFill>
              <a:ea typeface="宋体" panose="02010600030101010101" pitchFamily="2" charset="-122"/>
            </a:endParaRPr>
          </a:p>
        </p:txBody>
      </p:sp>
      <p:sp>
        <p:nvSpPr>
          <p:cNvPr id="194566" name="Rectangle 3"/>
          <p:cNvSpPr>
            <a:spLocks noGrp="1"/>
          </p:cNvSpPr>
          <p:nvPr>
            <p:ph idx="1"/>
          </p:nvPr>
        </p:nvSpPr>
        <p:spPr>
          <a:xfrm>
            <a:off x="604838" y="1365250"/>
            <a:ext cx="7853362" cy="4884738"/>
          </a:xfrm>
        </p:spPr>
        <p:txBody>
          <a:bodyPr vert="horz" wrap="square" lIns="91440" tIns="45720" rIns="91440" bIns="45720" anchor="t" anchorCtr="0"/>
          <a:p>
            <a:pPr eaLnBrk="1" hangingPunct="1">
              <a:spcBef>
                <a:spcPct val="25000"/>
              </a:spcBef>
              <a:spcAft>
                <a:spcPct val="25000"/>
              </a:spcAft>
              <a:buFontTx/>
              <a:buBlip>
                <a:blip r:embed="rId1"/>
              </a:buBlip>
            </a:pPr>
            <a:r>
              <a:rPr lang="en-US" altLang="zh-CN" sz="3200" b="1" dirty="0">
                <a:ea typeface="宋体" panose="02010600030101010101" pitchFamily="2" charset="-122"/>
              </a:rPr>
              <a:t>As a connectionless transport protocol, it does not have to establish a connection to another process at the destination host before sending data.</a:t>
            </a:r>
            <a:endParaRPr lang="en-US" altLang="zh-CN" sz="3200" b="1" dirty="0">
              <a:ea typeface="宋体" panose="02010600030101010101" pitchFamily="2" charset="-122"/>
            </a:endParaRPr>
          </a:p>
          <a:p>
            <a:pPr eaLnBrk="1" hangingPunct="1">
              <a:spcBef>
                <a:spcPct val="25000"/>
              </a:spcBef>
              <a:spcAft>
                <a:spcPct val="25000"/>
              </a:spcAft>
              <a:buFontTx/>
              <a:buBlip>
                <a:blip r:embed="rId1"/>
              </a:buBlip>
            </a:pPr>
            <a:r>
              <a:rPr lang="en-US" altLang="zh-CN" sz="3200" b="1" dirty="0">
                <a:ea typeface="宋体" panose="02010600030101010101" pitchFamily="2" charset="-122"/>
              </a:rPr>
              <a:t>Takes the data from the application layer, packs it into a UDP segment (TPDU), and then hands it to the IP layer. </a:t>
            </a:r>
            <a:endParaRPr lang="en-US" altLang="zh-CN" sz="3200" b="1" dirty="0">
              <a:ea typeface="宋体" panose="02010600030101010101" pitchFamily="2" charset="-122"/>
            </a:endParaRPr>
          </a:p>
        </p:txBody>
      </p:sp>
    </p:spTree>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日期占位符 3"/>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5F8FAF2D-772B-4BD1-A72C-ADD8EC0EC21D}" type="datetime4">
              <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8" name="页脚占位符 4"/>
          <p:cNvSpPr txBox="1">
            <a:spLocks noGrp="1"/>
          </p:cNvSpPr>
          <p:nvPr>
            <p:ph type="ftr" sz="quarter" idx="11"/>
          </p:nvPr>
        </p:nvSpPr>
        <p:spPr bwMode="auto"/>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The Transport Layer</a:t>
            </a: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198660" name="灯片编号占位符 5"/>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20204" pitchFamily="34" charset="0"/>
                <a:ea typeface="+mn-ea"/>
                <a:cs typeface="+mn-cs"/>
              </a:defRPr>
            </a:lvl5pPr>
          </a:lstStyle>
          <a:p>
            <a:pPr lvl="0" algn="r" eaLnBrk="1" hangingPunct="1"/>
            <a:fld id="{9A0DB2DC-4C9A-4742-B13C-FB6460FD3503}" type="slidenum">
              <a:rPr lang="zh-CN" altLang="en-US" sz="1400" b="0" dirty="0">
                <a:latin typeface="Times New Roman" panose="02020603050405020304" pitchFamily="18" charset="0"/>
                <a:ea typeface="宋体" panose="02010600030101010101" pitchFamily="2" charset="-122"/>
              </a:rPr>
            </a:fld>
            <a:endParaRPr lang="zh-CN" altLang="en-US" sz="1400" b="0" dirty="0">
              <a:latin typeface="Times New Roman" panose="02020603050405020304" pitchFamily="18" charset="0"/>
              <a:ea typeface="宋体" panose="02010600030101010101" pitchFamily="2" charset="-122"/>
            </a:endParaRPr>
          </a:p>
        </p:txBody>
      </p:sp>
      <p:sp>
        <p:nvSpPr>
          <p:cNvPr id="198661" name="Rectangle 2"/>
          <p:cNvSpPr>
            <a:spLocks noGrp="1"/>
          </p:cNvSpPr>
          <p:nvPr>
            <p:ph type="title"/>
          </p:nvPr>
        </p:nvSpPr>
        <p:spPr>
          <a:solidFill>
            <a:schemeClr val="hlink">
              <a:alpha val="100000"/>
            </a:schemeClr>
          </a:solidFill>
        </p:spPr>
        <p:txBody>
          <a:bodyPr vert="horz" wrap="square" lIns="91440" tIns="45720" rIns="91440" bIns="45720" anchor="ctr" anchorCtr="0"/>
          <a:p>
            <a:pPr eaLnBrk="1" hangingPunct="1"/>
            <a:r>
              <a:rPr lang="en-US" altLang="zh-CN" sz="4000" b="1" dirty="0">
                <a:solidFill>
                  <a:schemeClr val="tx1"/>
                </a:solidFill>
                <a:ea typeface="宋体" panose="02010600030101010101" pitchFamily="2" charset="-122"/>
              </a:rPr>
              <a:t>Introduction to UDP</a:t>
            </a:r>
            <a:endParaRPr lang="en-US" altLang="zh-CN" sz="4000" b="1" dirty="0">
              <a:solidFill>
                <a:schemeClr val="tx1"/>
              </a:solidFill>
              <a:ea typeface="宋体" panose="02010600030101010101" pitchFamily="2" charset="-122"/>
            </a:endParaRPr>
          </a:p>
        </p:txBody>
      </p:sp>
      <p:grpSp>
        <p:nvGrpSpPr>
          <p:cNvPr id="198662" name="Group 3"/>
          <p:cNvGrpSpPr/>
          <p:nvPr/>
        </p:nvGrpSpPr>
        <p:grpSpPr>
          <a:xfrm>
            <a:off x="1362075" y="4156075"/>
            <a:ext cx="6337300" cy="2039938"/>
            <a:chOff x="337" y="957"/>
            <a:chExt cx="5170" cy="2365"/>
          </a:xfrm>
        </p:grpSpPr>
        <p:pic>
          <p:nvPicPr>
            <p:cNvPr id="198664" name="Picture 4" descr="6-23"/>
            <p:cNvPicPr>
              <a:picLocks noChangeAspect="1"/>
            </p:cNvPicPr>
            <p:nvPr/>
          </p:nvPicPr>
          <p:blipFill>
            <a:blip r:embed="rId1"/>
            <a:stretch>
              <a:fillRect/>
            </a:stretch>
          </p:blipFill>
          <p:spPr>
            <a:xfrm>
              <a:off x="337" y="957"/>
              <a:ext cx="5170" cy="925"/>
            </a:xfrm>
            <a:prstGeom prst="rect">
              <a:avLst/>
            </a:prstGeom>
            <a:noFill/>
            <a:ln w="9525">
              <a:noFill/>
            </a:ln>
          </p:spPr>
        </p:pic>
        <p:sp>
          <p:nvSpPr>
            <p:cNvPr id="198665" name="Rectangle 5"/>
            <p:cNvSpPr/>
            <p:nvPr/>
          </p:nvSpPr>
          <p:spPr>
            <a:xfrm>
              <a:off x="337" y="1882"/>
              <a:ext cx="5170" cy="144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p>
              <a:pPr algn="ctr" eaLnBrk="1" hangingPunct="1"/>
              <a:r>
                <a:rPr lang="en-US" altLang="zh-CN" sz="3200" b="0" dirty="0">
                  <a:latin typeface="Arial" panose="020B0604020202020204" pitchFamily="34" charset="0"/>
                  <a:ea typeface="宋体" panose="02010600030101010101" pitchFamily="2" charset="-122"/>
                </a:rPr>
                <a:t>Data</a:t>
              </a:r>
              <a:endParaRPr lang="en-US" altLang="zh-CN" sz="3200" b="0" dirty="0">
                <a:latin typeface="Arial" panose="020B0604020202020204" pitchFamily="34" charset="0"/>
                <a:ea typeface="宋体" panose="02010600030101010101" pitchFamily="2" charset="-122"/>
              </a:endParaRPr>
            </a:p>
          </p:txBody>
        </p:sp>
      </p:grpSp>
      <p:sp>
        <p:nvSpPr>
          <p:cNvPr id="198663" name="Text Box 6"/>
          <p:cNvSpPr txBox="1"/>
          <p:nvPr/>
        </p:nvSpPr>
        <p:spPr>
          <a:xfrm>
            <a:off x="0" y="1368425"/>
            <a:ext cx="9144000" cy="2655888"/>
          </a:xfrm>
          <a:prstGeom prst="rect">
            <a:avLst/>
          </a:prstGeom>
          <a:noFill/>
          <a:ln w="9525">
            <a:noFill/>
          </a:ln>
        </p:spPr>
        <p:txBody>
          <a:bodyPr>
            <a:spAutoFit/>
          </a:bodyPr>
          <a:p>
            <a:pPr eaLnBrk="1" hangingPunct="1">
              <a:spcBef>
                <a:spcPct val="50000"/>
              </a:spcBef>
              <a:buBlip>
                <a:blip r:embed="rId2"/>
              </a:buBlip>
            </a:pPr>
            <a:r>
              <a:rPr lang="en-US" altLang="zh-CN" sz="2400" dirty="0">
                <a:latin typeface="Arial" panose="020B0604020202020204" pitchFamily="34" charset="0"/>
                <a:ea typeface="宋体" panose="02010600030101010101" pitchFamily="2" charset="-122"/>
              </a:rPr>
              <a:t> </a:t>
            </a:r>
            <a:r>
              <a:rPr lang="en-US" altLang="zh-CN" dirty="0">
                <a:latin typeface="Arial" panose="020B0604020202020204" pitchFamily="34" charset="0"/>
                <a:ea typeface="宋体" panose="02010600030101010101" pitchFamily="2" charset="-122"/>
              </a:rPr>
              <a:t>The two ports are used to identify the processes within the source and destination hosts.</a:t>
            </a:r>
            <a:endParaRPr lang="en-US" altLang="zh-CN" dirty="0">
              <a:latin typeface="Arial" panose="020B0604020202020204" pitchFamily="34" charset="0"/>
              <a:ea typeface="宋体" panose="02010600030101010101" pitchFamily="2" charset="-122"/>
            </a:endParaRPr>
          </a:p>
          <a:p>
            <a:pPr eaLnBrk="1" hangingPunct="1">
              <a:spcBef>
                <a:spcPct val="50000"/>
              </a:spcBef>
              <a:buBlip>
                <a:blip r:embed="rId2"/>
              </a:buBlip>
            </a:pPr>
            <a:r>
              <a:rPr lang="en-US" altLang="zh-CN" dirty="0">
                <a:latin typeface="Arial" panose="020B0604020202020204" pitchFamily="34" charset="0"/>
                <a:ea typeface="宋体" panose="02010600030101010101" pitchFamily="2" charset="-122"/>
              </a:rPr>
              <a:t> The length field gives the length of the entire segment including the header. </a:t>
            </a:r>
            <a:endParaRPr lang="en-US" altLang="zh-CN" dirty="0">
              <a:latin typeface="Arial" panose="020B0604020202020204" pitchFamily="34" charset="0"/>
              <a:ea typeface="宋体" panose="02010600030101010101" pitchFamily="2" charset="-122"/>
            </a:endParaRPr>
          </a:p>
          <a:p>
            <a:pPr eaLnBrk="1" hangingPunct="1">
              <a:spcBef>
                <a:spcPct val="50000"/>
              </a:spcBef>
              <a:buBlip>
                <a:blip r:embed="rId2"/>
              </a:buBlip>
            </a:pPr>
            <a:r>
              <a:rPr lang="en-US" altLang="zh-CN" dirty="0">
                <a:latin typeface="Arial" panose="020B0604020202020204" pitchFamily="34" charset="0"/>
                <a:ea typeface="宋体" panose="02010600030101010101" pitchFamily="2" charset="-122"/>
              </a:rPr>
              <a:t> The checksum is calculated on the entire segment</a:t>
            </a:r>
            <a:endParaRPr lang="zh-CN" altLang="en-US" dirty="0">
              <a:latin typeface="Arial" panose="020B0604020202020204" pitchFamily="34" charset="0"/>
              <a:ea typeface="宋体" panose="02010600030101010101" pitchFamily="2" charset="-122"/>
            </a:endParaRPr>
          </a:p>
        </p:txBody>
      </p:sp>
    </p:spTree>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日期占位符 3"/>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E8935BD0-E6E6-442B-86A1-9F4855911F8F}" type="datetime4">
              <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5" name="页脚占位符 4"/>
          <p:cNvSpPr txBox="1">
            <a:spLocks noGrp="1"/>
          </p:cNvSpPr>
          <p:nvPr>
            <p:ph type="ftr" sz="quarter" idx="11"/>
          </p:nvPr>
        </p:nvSpPr>
        <p:spPr bwMode="auto"/>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The Transport Layer</a:t>
            </a: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202756" name="灯片编号占位符 5"/>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20204" pitchFamily="34" charset="0"/>
                <a:ea typeface="+mn-ea"/>
                <a:cs typeface="+mn-cs"/>
              </a:defRPr>
            </a:lvl5pPr>
          </a:lstStyle>
          <a:p>
            <a:pPr lvl="0" algn="r" eaLnBrk="1" hangingPunct="1"/>
            <a:fld id="{9A0DB2DC-4C9A-4742-B13C-FB6460FD3503}" type="slidenum">
              <a:rPr lang="zh-CN" altLang="en-US" sz="1400" b="0" dirty="0">
                <a:latin typeface="Times New Roman" panose="02020603050405020304" pitchFamily="18" charset="0"/>
                <a:ea typeface="宋体" panose="02010600030101010101" pitchFamily="2" charset="-122"/>
              </a:rPr>
            </a:fld>
            <a:endParaRPr lang="zh-CN" altLang="en-US" sz="1400" b="0" dirty="0">
              <a:latin typeface="Times New Roman" panose="02020603050405020304" pitchFamily="18" charset="0"/>
              <a:ea typeface="宋体" panose="02010600030101010101" pitchFamily="2" charset="-122"/>
            </a:endParaRPr>
          </a:p>
        </p:txBody>
      </p:sp>
      <p:sp>
        <p:nvSpPr>
          <p:cNvPr id="202757" name="Rectangle 2"/>
          <p:cNvSpPr>
            <a:spLocks noGrp="1"/>
          </p:cNvSpPr>
          <p:nvPr>
            <p:ph idx="1"/>
          </p:nvPr>
        </p:nvSpPr>
        <p:spPr>
          <a:xfrm>
            <a:off x="263525" y="1358900"/>
            <a:ext cx="8615363" cy="5213350"/>
          </a:xfrm>
        </p:spPr>
        <p:txBody>
          <a:bodyPr vert="horz" wrap="square" lIns="91440" tIns="45720" rIns="91440" bIns="45720" anchor="t" anchorCtr="0"/>
          <a:p>
            <a:pPr eaLnBrk="1" hangingPunct="1">
              <a:spcBef>
                <a:spcPct val="0"/>
              </a:spcBef>
              <a:buClrTx/>
              <a:buNone/>
            </a:pPr>
            <a:r>
              <a:rPr lang="en-US" altLang="zh-CN" sz="3200" b="1" dirty="0">
                <a:ea typeface="宋体" panose="02010600030101010101" pitchFamily="2" charset="-122"/>
              </a:rPr>
              <a:t>Why RTP uses UDP instead of TCP?</a:t>
            </a:r>
            <a:endParaRPr lang="en-US" altLang="zh-CN" sz="3200" b="1" dirty="0">
              <a:ea typeface="宋体" panose="02010600030101010101" pitchFamily="2" charset="-122"/>
            </a:endParaRPr>
          </a:p>
          <a:p>
            <a:pPr lvl="1" eaLnBrk="1" hangingPunct="1">
              <a:lnSpc>
                <a:spcPct val="110000"/>
              </a:lnSpc>
              <a:spcBef>
                <a:spcPct val="0"/>
              </a:spcBef>
              <a:buFont typeface="Wingdings" panose="05000000000000000000" pitchFamily="2" charset="2"/>
              <a:buChar char="Ä"/>
            </a:pPr>
            <a:endParaRPr lang="en-US" altLang="zh-CN" sz="1200" b="1" dirty="0">
              <a:ea typeface="宋体" panose="02010600030101010101" pitchFamily="2" charset="-122"/>
            </a:endParaRPr>
          </a:p>
          <a:p>
            <a:pPr lvl="1" eaLnBrk="1" hangingPunct="1">
              <a:lnSpc>
                <a:spcPct val="110000"/>
              </a:lnSpc>
              <a:spcAft>
                <a:spcPct val="20000"/>
              </a:spcAft>
              <a:buFont typeface="Wingdings" panose="05000000000000000000" pitchFamily="2" charset="2"/>
              <a:buChar char="Ä"/>
            </a:pPr>
            <a:r>
              <a:rPr lang="en-US" altLang="zh-CN" sz="3000" b="1" dirty="0">
                <a:ea typeface="宋体" panose="02010600030101010101" pitchFamily="2" charset="-122"/>
              </a:rPr>
              <a:t>For multimedia stream, lost packet is better than high jitter;</a:t>
            </a:r>
            <a:endParaRPr lang="en-US" altLang="zh-CN" sz="3000" b="1" dirty="0">
              <a:ea typeface="宋体" panose="02010600030101010101" pitchFamily="2" charset="-122"/>
            </a:endParaRPr>
          </a:p>
          <a:p>
            <a:pPr lvl="1" eaLnBrk="1" hangingPunct="1">
              <a:lnSpc>
                <a:spcPct val="110000"/>
              </a:lnSpc>
              <a:spcAft>
                <a:spcPct val="20000"/>
              </a:spcAft>
              <a:buFont typeface="Wingdings" panose="05000000000000000000" pitchFamily="2" charset="2"/>
              <a:buChar char="Ä"/>
            </a:pPr>
            <a:r>
              <a:rPr lang="en-US" altLang="zh-CN" sz="3000" b="1" dirty="0">
                <a:ea typeface="宋体" panose="02010600030101010101" pitchFamily="2" charset="-122"/>
              </a:rPr>
              <a:t>RTP has no flow control, no acknowledgements, and no retransmissions. That’s just what UDP provides!</a:t>
            </a:r>
            <a:endParaRPr lang="en-US" altLang="zh-CN" sz="3000" b="1" dirty="0">
              <a:ea typeface="宋体" panose="02010600030101010101" pitchFamily="2" charset="-122"/>
            </a:endParaRPr>
          </a:p>
        </p:txBody>
      </p:sp>
      <p:sp>
        <p:nvSpPr>
          <p:cNvPr id="202758" name="Rectangle 3"/>
          <p:cNvSpPr/>
          <p:nvPr/>
        </p:nvSpPr>
        <p:spPr>
          <a:xfrm>
            <a:off x="0" y="0"/>
            <a:ext cx="9144000" cy="1143000"/>
          </a:xfrm>
          <a:prstGeom prst="rect">
            <a:avLst/>
          </a:prstGeom>
          <a:noFill/>
          <a:ln w="9525" cap="flat" cmpd="sng">
            <a:solidFill>
              <a:srgbClr val="CC0000"/>
            </a:solidFill>
            <a:prstDash val="solid"/>
            <a:miter/>
            <a:headEnd type="none" w="med" len="med"/>
            <a:tailEnd type="none" w="med" len="med"/>
          </a:ln>
        </p:spPr>
        <p:txBody>
          <a:bodyPr anchor="ctr" anchorCtr="0"/>
          <a:p>
            <a:pPr algn="ctr" eaLnBrk="1" hangingPunct="1"/>
            <a:r>
              <a:rPr lang="en-US" altLang="zh-CN" sz="4000" dirty="0">
                <a:solidFill>
                  <a:srgbClr val="CC0000"/>
                </a:solidFill>
                <a:latin typeface="Times New Roman" panose="02020603050405020304" pitchFamily="18" charset="0"/>
                <a:ea typeface="宋体" panose="02010600030101010101" pitchFamily="2" charset="-122"/>
              </a:rPr>
              <a:t>Real-time multimedia applications</a:t>
            </a:r>
            <a:endParaRPr lang="zh-CN" altLang="en-US" sz="4000" dirty="0">
              <a:solidFill>
                <a:srgbClr val="CC0000"/>
              </a:solidFill>
              <a:latin typeface="Times New Roman" panose="02020603050405020304" pitchFamily="18" charset="0"/>
              <a:ea typeface="宋体" panose="02010600030101010101" pitchFamily="2" charset="-122"/>
            </a:endParaRPr>
          </a:p>
        </p:txBody>
      </p:sp>
    </p:spTree>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日期占位符 3"/>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B944ECE5-1481-43BD-BDC7-3E6018960285}" type="datetime4">
              <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5" name="页脚占位符 4"/>
          <p:cNvSpPr txBox="1">
            <a:spLocks noGrp="1"/>
          </p:cNvSpPr>
          <p:nvPr>
            <p:ph type="ftr" sz="quarter" idx="11"/>
          </p:nvPr>
        </p:nvSpPr>
        <p:spPr bwMode="auto"/>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The Transport Layer</a:t>
            </a: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203780" name="灯片编号占位符 5"/>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20204" pitchFamily="34" charset="0"/>
                <a:ea typeface="+mn-ea"/>
                <a:cs typeface="+mn-cs"/>
              </a:defRPr>
            </a:lvl5pPr>
          </a:lstStyle>
          <a:p>
            <a:pPr lvl="0" algn="r" eaLnBrk="1" hangingPunct="1"/>
            <a:fld id="{9A0DB2DC-4C9A-4742-B13C-FB6460FD3503}" type="slidenum">
              <a:rPr lang="zh-CN" altLang="en-US" sz="1400" b="0" dirty="0">
                <a:latin typeface="Times New Roman" panose="02020603050405020304" pitchFamily="18" charset="0"/>
                <a:ea typeface="宋体" panose="02010600030101010101" pitchFamily="2" charset="-122"/>
              </a:rPr>
            </a:fld>
            <a:endParaRPr lang="zh-CN" altLang="en-US" sz="1400" b="0" dirty="0">
              <a:latin typeface="Times New Roman" panose="02020603050405020304" pitchFamily="18" charset="0"/>
              <a:ea typeface="宋体" panose="02010600030101010101" pitchFamily="2" charset="-122"/>
            </a:endParaRPr>
          </a:p>
        </p:txBody>
      </p:sp>
      <p:sp>
        <p:nvSpPr>
          <p:cNvPr id="203781" name="Rectangle 2"/>
          <p:cNvSpPr>
            <a:spLocks noGrp="1"/>
          </p:cNvSpPr>
          <p:nvPr>
            <p:ph idx="1"/>
          </p:nvPr>
        </p:nvSpPr>
        <p:spPr>
          <a:xfrm>
            <a:off x="263525" y="1358900"/>
            <a:ext cx="8615363" cy="5213350"/>
          </a:xfrm>
        </p:spPr>
        <p:txBody>
          <a:bodyPr vert="horz" wrap="square" lIns="91440" tIns="45720" rIns="91440" bIns="45720" anchor="t" anchorCtr="0"/>
          <a:p>
            <a:pPr eaLnBrk="1" hangingPunct="1">
              <a:spcBef>
                <a:spcPct val="0"/>
              </a:spcBef>
              <a:buClrTx/>
              <a:buNone/>
            </a:pPr>
            <a:r>
              <a:rPr lang="en-US" altLang="zh-CN" sz="3200" b="1" dirty="0">
                <a:ea typeface="宋体" panose="02010600030101010101" pitchFamily="2" charset="-122"/>
              </a:rPr>
              <a:t>Why RTP uses UDP instead of TCP?</a:t>
            </a:r>
            <a:endParaRPr lang="en-US" altLang="zh-CN" sz="3200" b="1" dirty="0">
              <a:ea typeface="宋体" panose="02010600030101010101" pitchFamily="2" charset="-122"/>
            </a:endParaRPr>
          </a:p>
          <a:p>
            <a:pPr lvl="1" eaLnBrk="1" hangingPunct="1">
              <a:lnSpc>
                <a:spcPct val="110000"/>
              </a:lnSpc>
              <a:spcBef>
                <a:spcPct val="15000"/>
              </a:spcBef>
              <a:spcAft>
                <a:spcPct val="15000"/>
              </a:spcAft>
              <a:buFont typeface="Wingdings" panose="05000000000000000000" pitchFamily="2" charset="2"/>
              <a:buChar char="Ä"/>
            </a:pPr>
            <a:endParaRPr lang="en-US" altLang="zh-CN" sz="1200" b="1" dirty="0">
              <a:ea typeface="宋体" panose="02010600030101010101" pitchFamily="2" charset="-122"/>
            </a:endParaRPr>
          </a:p>
          <a:p>
            <a:pPr lvl="1" eaLnBrk="1" hangingPunct="1">
              <a:lnSpc>
                <a:spcPct val="110000"/>
              </a:lnSpc>
              <a:spcBef>
                <a:spcPct val="15000"/>
              </a:spcBef>
              <a:spcAft>
                <a:spcPct val="15000"/>
              </a:spcAft>
              <a:buFont typeface="Wingdings" panose="05000000000000000000" pitchFamily="2" charset="2"/>
              <a:buChar char="Ä"/>
            </a:pPr>
            <a:r>
              <a:rPr lang="en-US" altLang="zh-CN" sz="3000" b="1" dirty="0">
                <a:ea typeface="宋体" panose="02010600030101010101" pitchFamily="2" charset="-122"/>
              </a:rPr>
              <a:t>No status maintained at server side;</a:t>
            </a:r>
            <a:endParaRPr lang="en-US" altLang="zh-CN" sz="3000" b="1" dirty="0">
              <a:ea typeface="宋体" panose="02010600030101010101" pitchFamily="2" charset="-122"/>
            </a:endParaRPr>
          </a:p>
          <a:p>
            <a:pPr lvl="1" eaLnBrk="1" hangingPunct="1">
              <a:lnSpc>
                <a:spcPct val="110000"/>
              </a:lnSpc>
              <a:spcBef>
                <a:spcPct val="15000"/>
              </a:spcBef>
              <a:spcAft>
                <a:spcPct val="15000"/>
              </a:spcAft>
              <a:buFont typeface="Wingdings" panose="05000000000000000000" pitchFamily="2" charset="2"/>
              <a:buChar char="Ä"/>
            </a:pPr>
            <a:r>
              <a:rPr lang="en-US" altLang="zh-CN" sz="3000" b="1" dirty="0">
                <a:ea typeface="宋体" panose="02010600030101010101" pitchFamily="2" charset="-122"/>
              </a:rPr>
              <a:t>Smaller header means higher bandwidth efficiency;</a:t>
            </a:r>
            <a:endParaRPr lang="en-US" altLang="zh-CN" sz="3000" b="1" dirty="0">
              <a:ea typeface="宋体" panose="02010600030101010101" pitchFamily="2" charset="-122"/>
            </a:endParaRPr>
          </a:p>
          <a:p>
            <a:pPr lvl="1" eaLnBrk="1" hangingPunct="1">
              <a:lnSpc>
                <a:spcPct val="110000"/>
              </a:lnSpc>
              <a:spcBef>
                <a:spcPct val="15000"/>
              </a:spcBef>
              <a:spcAft>
                <a:spcPct val="15000"/>
              </a:spcAft>
              <a:buFont typeface="Wingdings" panose="05000000000000000000" pitchFamily="2" charset="2"/>
              <a:buChar char="Ä"/>
            </a:pPr>
            <a:r>
              <a:rPr lang="en-US" altLang="zh-CN" sz="3000" b="1" dirty="0">
                <a:ea typeface="宋体" panose="02010600030101010101" pitchFamily="2" charset="-122"/>
              </a:rPr>
              <a:t>Support for multicasting.</a:t>
            </a:r>
            <a:endParaRPr lang="zh-CN" altLang="en-US" sz="3000" b="1" dirty="0">
              <a:ea typeface="宋体" panose="02010600030101010101" pitchFamily="2" charset="-122"/>
            </a:endParaRPr>
          </a:p>
        </p:txBody>
      </p:sp>
      <p:sp>
        <p:nvSpPr>
          <p:cNvPr id="203782" name="Rectangle 3"/>
          <p:cNvSpPr/>
          <p:nvPr/>
        </p:nvSpPr>
        <p:spPr>
          <a:xfrm>
            <a:off x="0" y="0"/>
            <a:ext cx="9144000" cy="1143000"/>
          </a:xfrm>
          <a:prstGeom prst="rect">
            <a:avLst/>
          </a:prstGeom>
          <a:noFill/>
          <a:ln w="9525" cap="flat" cmpd="sng">
            <a:solidFill>
              <a:srgbClr val="CC0000"/>
            </a:solidFill>
            <a:prstDash val="solid"/>
            <a:miter/>
            <a:headEnd type="none" w="med" len="med"/>
            <a:tailEnd type="none" w="med" len="med"/>
          </a:ln>
        </p:spPr>
        <p:txBody>
          <a:bodyPr anchor="ctr" anchorCtr="0"/>
          <a:p>
            <a:pPr algn="ctr" eaLnBrk="1" hangingPunct="1"/>
            <a:r>
              <a:rPr lang="en-US" altLang="zh-CN" sz="4000" dirty="0">
                <a:solidFill>
                  <a:srgbClr val="CC0000"/>
                </a:solidFill>
                <a:latin typeface="Times New Roman" panose="02020603050405020304" pitchFamily="18" charset="0"/>
                <a:ea typeface="宋体" panose="02010600030101010101" pitchFamily="2" charset="-122"/>
              </a:rPr>
              <a:t>Real-time multimedia applications</a:t>
            </a:r>
            <a:endParaRPr lang="zh-CN" altLang="en-US" sz="4000" dirty="0">
              <a:solidFill>
                <a:srgbClr val="CC0000"/>
              </a:solidFill>
              <a:latin typeface="Times New Roman" panose="02020603050405020304" pitchFamily="18" charset="0"/>
              <a:ea typeface="宋体" panose="02010600030101010101" pitchFamily="2" charset="-122"/>
            </a:endParaRPr>
          </a:p>
        </p:txBody>
      </p:sp>
    </p:spTree>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Knowledge Checks</a:t>
            </a:r>
            <a:endParaRPr lang="en-US" altLang="zh-CN"/>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D17D57A2-B8B6-445D-BF3C-DE260A35DC69}" type="datetime4">
              <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5" name="文本框 4"/>
          <p:cNvSpPr txBox="1"/>
          <p:nvPr/>
        </p:nvSpPr>
        <p:spPr>
          <a:xfrm>
            <a:off x="258445" y="1143000"/>
            <a:ext cx="8364220" cy="3415030"/>
          </a:xfrm>
          <a:prstGeom prst="rect">
            <a:avLst/>
          </a:prstGeom>
          <a:noFill/>
          <a:ln w="9525">
            <a:noFill/>
          </a:ln>
        </p:spPr>
        <p:txBody>
          <a:bodyPr wrap="square">
            <a:spAutoFit/>
          </a:bodyPr>
          <a:p>
            <a:pPr marL="269875" indent="-269875"/>
            <a:r>
              <a:rPr lang="en-US" sz="3600">
                <a:solidFill>
                  <a:srgbClr val="000000"/>
                </a:solidFill>
                <a:latin typeface="Times New Roman" panose="02020603050405020304" pitchFamily="18" charset="0"/>
                <a:ea typeface="宋体" panose="02010600030101010101" pitchFamily="2" charset="-122"/>
              </a:rPr>
              <a:t> Consider the effect of using slow start on a line with a 10-msec round-trip time and no congestion. The receive window is 24 KB and the maximum segment size is 2 KB. How long does it take before the first full window can be sent?</a:t>
            </a:r>
            <a:endParaRPr lang="en-US" altLang="en-US" sz="3600">
              <a:solidFill>
                <a:srgbClr val="000000"/>
              </a:solidFill>
              <a:latin typeface="Times New Roman" panose="02020603050405020304" pitchFamily="18" charset="0"/>
              <a:ea typeface="宋体" panose="02010600030101010101" pitchFamily="2" charset="-122"/>
            </a:endParaRPr>
          </a:p>
        </p:txBody>
      </p:sp>
    </p:spTree>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Knowledge Checks</a:t>
            </a:r>
            <a:endParaRPr lang="en-US" altLang="zh-CN"/>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D17D57A2-B8B6-445D-BF3C-DE260A35DC69}" type="datetime4">
              <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211970" name="Text Box 2"/>
          <p:cNvSpPr txBox="1"/>
          <p:nvPr/>
        </p:nvSpPr>
        <p:spPr>
          <a:xfrm>
            <a:off x="6477000" y="1828800"/>
            <a:ext cx="1363663" cy="641350"/>
          </a:xfrm>
          <a:prstGeom prst="rect">
            <a:avLst/>
          </a:prstGeom>
          <a:solidFill>
            <a:schemeClr val="bg1"/>
          </a:solidFill>
          <a:ln w="9525">
            <a:noFill/>
          </a:ln>
        </p:spPr>
        <p:txBody>
          <a:bodyPr>
            <a:spAutoFit/>
          </a:bodyPr>
          <a:p>
            <a:pPr algn="ctr">
              <a:spcBef>
                <a:spcPct val="20000"/>
              </a:spcBef>
            </a:pPr>
            <a:r>
              <a:rPr lang="en-US" altLang="zh-CN" sz="1800" b="0" dirty="0">
                <a:solidFill>
                  <a:srgbClr val="993366"/>
                </a:solidFill>
                <a:latin typeface="Tahoma" panose="020B0604030504040204" pitchFamily="34" charset="0"/>
                <a:ea typeface="宋体" panose="02010600030101010101" pitchFamily="2" charset="-122"/>
              </a:rPr>
              <a:t>data segment</a:t>
            </a:r>
            <a:endParaRPr lang="en-US" altLang="zh-CN" sz="1800" b="0" dirty="0">
              <a:solidFill>
                <a:srgbClr val="993366"/>
              </a:solidFill>
              <a:latin typeface="Tahoma" panose="020B0604030504040204" pitchFamily="34" charset="0"/>
              <a:ea typeface="宋体" panose="02010600030101010101" pitchFamily="2" charset="-122"/>
            </a:endParaRPr>
          </a:p>
        </p:txBody>
      </p:sp>
      <p:sp>
        <p:nvSpPr>
          <p:cNvPr id="211973" name="Line 5"/>
          <p:cNvSpPr/>
          <p:nvPr/>
        </p:nvSpPr>
        <p:spPr>
          <a:xfrm flipH="1">
            <a:off x="6084888" y="2487613"/>
            <a:ext cx="2133600" cy="457200"/>
          </a:xfrm>
          <a:prstGeom prst="line">
            <a:avLst/>
          </a:prstGeom>
          <a:ln w="25400" cap="flat" cmpd="sng">
            <a:solidFill>
              <a:srgbClr val="46BA12"/>
            </a:solidFill>
            <a:prstDash val="solid"/>
            <a:headEnd type="none" w="med" len="med"/>
            <a:tailEnd type="triangle" w="sm" len="med"/>
          </a:ln>
        </p:spPr>
      </p:sp>
      <p:sp>
        <p:nvSpPr>
          <p:cNvPr id="211974" name="Line 6"/>
          <p:cNvSpPr/>
          <p:nvPr/>
        </p:nvSpPr>
        <p:spPr>
          <a:xfrm>
            <a:off x="6084888" y="2030413"/>
            <a:ext cx="2133600" cy="457200"/>
          </a:xfrm>
          <a:prstGeom prst="line">
            <a:avLst/>
          </a:prstGeom>
          <a:ln w="25400" cap="flat" cmpd="sng">
            <a:solidFill>
              <a:srgbClr val="993366"/>
            </a:solidFill>
            <a:prstDash val="solid"/>
            <a:headEnd type="none" w="med" len="med"/>
            <a:tailEnd type="triangle" w="sm" len="med"/>
          </a:ln>
        </p:spPr>
      </p:sp>
      <p:sp>
        <p:nvSpPr>
          <p:cNvPr id="211975" name="Line 7"/>
          <p:cNvSpPr/>
          <p:nvPr/>
        </p:nvSpPr>
        <p:spPr>
          <a:xfrm flipH="1">
            <a:off x="6056313" y="3582988"/>
            <a:ext cx="2133600" cy="457200"/>
          </a:xfrm>
          <a:prstGeom prst="line">
            <a:avLst/>
          </a:prstGeom>
          <a:ln w="25400" cap="flat" cmpd="sng">
            <a:solidFill>
              <a:srgbClr val="46BA12"/>
            </a:solidFill>
            <a:prstDash val="solid"/>
            <a:headEnd type="none" w="med" len="med"/>
            <a:tailEnd type="triangle" w="sm" len="med"/>
          </a:ln>
        </p:spPr>
      </p:sp>
      <p:sp>
        <p:nvSpPr>
          <p:cNvPr id="211976" name="Line 8"/>
          <p:cNvSpPr/>
          <p:nvPr/>
        </p:nvSpPr>
        <p:spPr>
          <a:xfrm>
            <a:off x="6084888" y="2944813"/>
            <a:ext cx="2133600" cy="457200"/>
          </a:xfrm>
          <a:prstGeom prst="line">
            <a:avLst/>
          </a:prstGeom>
          <a:ln w="25400" cap="flat" cmpd="sng">
            <a:solidFill>
              <a:srgbClr val="993366"/>
            </a:solidFill>
            <a:prstDash val="solid"/>
            <a:headEnd type="none" w="med" len="med"/>
            <a:tailEnd type="triangle" w="sm" len="med"/>
          </a:ln>
        </p:spPr>
      </p:sp>
      <p:sp>
        <p:nvSpPr>
          <p:cNvPr id="211977" name="Line 9"/>
          <p:cNvSpPr/>
          <p:nvPr/>
        </p:nvSpPr>
        <p:spPr>
          <a:xfrm>
            <a:off x="6084888" y="4040188"/>
            <a:ext cx="2133600" cy="457200"/>
          </a:xfrm>
          <a:prstGeom prst="line">
            <a:avLst/>
          </a:prstGeom>
          <a:ln w="25400" cap="flat" cmpd="sng">
            <a:solidFill>
              <a:srgbClr val="993366"/>
            </a:solidFill>
            <a:prstDash val="solid"/>
            <a:headEnd type="none" w="med" len="med"/>
            <a:tailEnd type="triangle" w="sm" len="med"/>
          </a:ln>
        </p:spPr>
      </p:sp>
      <p:sp>
        <p:nvSpPr>
          <p:cNvPr id="211978" name="Line 10"/>
          <p:cNvSpPr/>
          <p:nvPr/>
        </p:nvSpPr>
        <p:spPr>
          <a:xfrm>
            <a:off x="6099175" y="5354638"/>
            <a:ext cx="2133600" cy="457200"/>
          </a:xfrm>
          <a:prstGeom prst="line">
            <a:avLst/>
          </a:prstGeom>
          <a:ln w="25400" cap="flat" cmpd="sng">
            <a:solidFill>
              <a:srgbClr val="993366"/>
            </a:solidFill>
            <a:prstDash val="solid"/>
            <a:headEnd type="none" w="med" len="med"/>
            <a:tailEnd type="triangle" w="sm" len="med"/>
          </a:ln>
        </p:spPr>
      </p:sp>
      <p:sp>
        <p:nvSpPr>
          <p:cNvPr id="211979" name="Line 11"/>
          <p:cNvSpPr/>
          <p:nvPr/>
        </p:nvSpPr>
        <p:spPr>
          <a:xfrm>
            <a:off x="6084888" y="4221163"/>
            <a:ext cx="2133600" cy="457200"/>
          </a:xfrm>
          <a:prstGeom prst="line">
            <a:avLst/>
          </a:prstGeom>
          <a:ln w="25400" cap="flat" cmpd="sng">
            <a:solidFill>
              <a:srgbClr val="993366"/>
            </a:solidFill>
            <a:prstDash val="solid"/>
            <a:headEnd type="none" w="med" len="med"/>
            <a:tailEnd type="triangle" w="sm" len="med"/>
          </a:ln>
        </p:spPr>
      </p:sp>
      <p:sp>
        <p:nvSpPr>
          <p:cNvPr id="211980" name="Line 12"/>
          <p:cNvSpPr/>
          <p:nvPr/>
        </p:nvSpPr>
        <p:spPr>
          <a:xfrm>
            <a:off x="6084888" y="4410075"/>
            <a:ext cx="2133600" cy="457200"/>
          </a:xfrm>
          <a:prstGeom prst="line">
            <a:avLst/>
          </a:prstGeom>
          <a:ln w="25400" cap="flat" cmpd="sng">
            <a:solidFill>
              <a:srgbClr val="993366"/>
            </a:solidFill>
            <a:prstDash val="solid"/>
            <a:headEnd type="none" w="med" len="med"/>
            <a:tailEnd type="triangle" w="sm" len="med"/>
          </a:ln>
        </p:spPr>
      </p:sp>
      <p:sp>
        <p:nvSpPr>
          <p:cNvPr id="211981" name="Line 13"/>
          <p:cNvSpPr/>
          <p:nvPr/>
        </p:nvSpPr>
        <p:spPr>
          <a:xfrm>
            <a:off x="6084888" y="3117850"/>
            <a:ext cx="2133600" cy="457200"/>
          </a:xfrm>
          <a:prstGeom prst="line">
            <a:avLst/>
          </a:prstGeom>
          <a:ln w="25400" cap="flat" cmpd="sng">
            <a:solidFill>
              <a:srgbClr val="993366"/>
            </a:solidFill>
            <a:prstDash val="solid"/>
            <a:headEnd type="none" w="med" len="med"/>
            <a:tailEnd type="triangle" w="sm" len="med"/>
          </a:ln>
        </p:spPr>
      </p:sp>
      <p:sp>
        <p:nvSpPr>
          <p:cNvPr id="211982" name="Line 14"/>
          <p:cNvSpPr/>
          <p:nvPr/>
        </p:nvSpPr>
        <p:spPr>
          <a:xfrm>
            <a:off x="6092825" y="5535613"/>
            <a:ext cx="1447800" cy="304800"/>
          </a:xfrm>
          <a:prstGeom prst="line">
            <a:avLst/>
          </a:prstGeom>
          <a:ln w="25400" cap="flat" cmpd="sng">
            <a:solidFill>
              <a:srgbClr val="993366"/>
            </a:solidFill>
            <a:prstDash val="solid"/>
            <a:headEnd type="none" w="med" len="med"/>
            <a:tailEnd type="none" w="sm" len="med"/>
          </a:ln>
        </p:spPr>
      </p:sp>
      <p:sp>
        <p:nvSpPr>
          <p:cNvPr id="211983" name="Text Box 15"/>
          <p:cNvSpPr txBox="1"/>
          <p:nvPr/>
        </p:nvSpPr>
        <p:spPr>
          <a:xfrm>
            <a:off x="6843713" y="2513013"/>
            <a:ext cx="592137" cy="366712"/>
          </a:xfrm>
          <a:prstGeom prst="rect">
            <a:avLst/>
          </a:prstGeom>
          <a:solidFill>
            <a:schemeClr val="bg1"/>
          </a:solidFill>
          <a:ln w="9525">
            <a:noFill/>
          </a:ln>
        </p:spPr>
        <p:txBody>
          <a:bodyPr wrap="none">
            <a:spAutoFit/>
          </a:bodyPr>
          <a:p>
            <a:pPr algn="ctr">
              <a:spcBef>
                <a:spcPct val="20000"/>
              </a:spcBef>
            </a:pPr>
            <a:r>
              <a:rPr lang="en-US" altLang="zh-CN" sz="1800" b="0" dirty="0">
                <a:solidFill>
                  <a:srgbClr val="46BA12"/>
                </a:solidFill>
                <a:latin typeface="Tahoma" panose="020B0604030504040204" pitchFamily="34" charset="0"/>
                <a:ea typeface="宋体" panose="02010600030101010101" pitchFamily="2" charset="-122"/>
              </a:rPr>
              <a:t>ACK</a:t>
            </a:r>
            <a:endParaRPr lang="en-US" altLang="zh-CN" sz="1800" b="0" dirty="0">
              <a:solidFill>
                <a:srgbClr val="46BA12"/>
              </a:solidFill>
              <a:latin typeface="Tahoma" panose="020B0604030504040204" pitchFamily="34" charset="0"/>
              <a:ea typeface="宋体" panose="02010600030101010101" pitchFamily="2" charset="-122"/>
            </a:endParaRPr>
          </a:p>
        </p:txBody>
      </p:sp>
      <p:sp>
        <p:nvSpPr>
          <p:cNvPr id="211984" name="Line 16"/>
          <p:cNvSpPr/>
          <p:nvPr/>
        </p:nvSpPr>
        <p:spPr>
          <a:xfrm flipH="1">
            <a:off x="6056313" y="3402013"/>
            <a:ext cx="2133600" cy="457200"/>
          </a:xfrm>
          <a:prstGeom prst="line">
            <a:avLst/>
          </a:prstGeom>
          <a:ln w="25400" cap="flat" cmpd="sng">
            <a:solidFill>
              <a:srgbClr val="46BA12"/>
            </a:solidFill>
            <a:prstDash val="solid"/>
            <a:headEnd type="none" w="med" len="med"/>
            <a:tailEnd type="triangle" w="sm" len="med"/>
          </a:ln>
        </p:spPr>
      </p:sp>
      <p:sp>
        <p:nvSpPr>
          <p:cNvPr id="211985" name="Line 17"/>
          <p:cNvSpPr/>
          <p:nvPr/>
        </p:nvSpPr>
        <p:spPr>
          <a:xfrm>
            <a:off x="6084888" y="3859213"/>
            <a:ext cx="2133600" cy="457200"/>
          </a:xfrm>
          <a:prstGeom prst="line">
            <a:avLst/>
          </a:prstGeom>
          <a:ln w="25400" cap="flat" cmpd="sng">
            <a:solidFill>
              <a:srgbClr val="993366"/>
            </a:solidFill>
            <a:prstDash val="solid"/>
            <a:headEnd type="none" w="med" len="med"/>
            <a:tailEnd type="triangle" w="sm" len="med"/>
          </a:ln>
        </p:spPr>
      </p:sp>
      <p:sp>
        <p:nvSpPr>
          <p:cNvPr id="211986" name="Line 18"/>
          <p:cNvSpPr/>
          <p:nvPr/>
        </p:nvSpPr>
        <p:spPr>
          <a:xfrm flipH="1">
            <a:off x="6084888" y="4316413"/>
            <a:ext cx="2133600" cy="457200"/>
          </a:xfrm>
          <a:prstGeom prst="line">
            <a:avLst/>
          </a:prstGeom>
          <a:ln w="25400" cap="flat" cmpd="sng">
            <a:solidFill>
              <a:srgbClr val="46BA12"/>
            </a:solidFill>
            <a:prstDash val="solid"/>
            <a:headEnd type="none" w="med" len="med"/>
            <a:tailEnd type="triangle" w="sm" len="med"/>
          </a:ln>
        </p:spPr>
      </p:sp>
      <p:sp>
        <p:nvSpPr>
          <p:cNvPr id="211987" name="Line 19"/>
          <p:cNvSpPr/>
          <p:nvPr/>
        </p:nvSpPr>
        <p:spPr>
          <a:xfrm flipH="1">
            <a:off x="6084888" y="4505325"/>
            <a:ext cx="2133600" cy="457200"/>
          </a:xfrm>
          <a:prstGeom prst="line">
            <a:avLst/>
          </a:prstGeom>
          <a:ln w="25400" cap="flat" cmpd="sng">
            <a:solidFill>
              <a:srgbClr val="46BA12"/>
            </a:solidFill>
            <a:prstDash val="solid"/>
            <a:headEnd type="none" w="med" len="med"/>
            <a:tailEnd type="triangle" w="sm" len="med"/>
          </a:ln>
        </p:spPr>
      </p:sp>
      <p:sp>
        <p:nvSpPr>
          <p:cNvPr id="211988" name="Line 20"/>
          <p:cNvSpPr/>
          <p:nvPr/>
        </p:nvSpPr>
        <p:spPr>
          <a:xfrm flipH="1">
            <a:off x="6084888" y="4686300"/>
            <a:ext cx="2133600" cy="457200"/>
          </a:xfrm>
          <a:prstGeom prst="line">
            <a:avLst/>
          </a:prstGeom>
          <a:ln w="25400" cap="flat" cmpd="sng">
            <a:solidFill>
              <a:srgbClr val="46BA12"/>
            </a:solidFill>
            <a:prstDash val="solid"/>
            <a:headEnd type="none" w="med" len="med"/>
            <a:tailEnd type="triangle" w="sm" len="med"/>
          </a:ln>
        </p:spPr>
      </p:sp>
      <p:sp>
        <p:nvSpPr>
          <p:cNvPr id="211989" name="Line 21"/>
          <p:cNvSpPr/>
          <p:nvPr/>
        </p:nvSpPr>
        <p:spPr>
          <a:xfrm flipH="1">
            <a:off x="6084888" y="4875213"/>
            <a:ext cx="2133600" cy="457200"/>
          </a:xfrm>
          <a:prstGeom prst="line">
            <a:avLst/>
          </a:prstGeom>
          <a:ln w="25400" cap="flat" cmpd="sng">
            <a:solidFill>
              <a:srgbClr val="46BA12"/>
            </a:solidFill>
            <a:prstDash val="solid"/>
            <a:headEnd type="none" w="med" len="med"/>
            <a:tailEnd type="triangle" w="sm" len="med"/>
          </a:ln>
        </p:spPr>
      </p:sp>
      <p:sp>
        <p:nvSpPr>
          <p:cNvPr id="211990" name="Line 22"/>
          <p:cNvSpPr/>
          <p:nvPr/>
        </p:nvSpPr>
        <p:spPr>
          <a:xfrm>
            <a:off x="6096000" y="4770438"/>
            <a:ext cx="2133600" cy="457200"/>
          </a:xfrm>
          <a:prstGeom prst="line">
            <a:avLst/>
          </a:prstGeom>
          <a:ln w="25400" cap="flat" cmpd="sng">
            <a:solidFill>
              <a:srgbClr val="993366"/>
            </a:solidFill>
            <a:prstDash val="solid"/>
            <a:headEnd type="none" w="med" len="med"/>
            <a:tailEnd type="triangle" w="sm" len="med"/>
          </a:ln>
        </p:spPr>
      </p:sp>
      <p:sp>
        <p:nvSpPr>
          <p:cNvPr id="211991" name="Line 23"/>
          <p:cNvSpPr/>
          <p:nvPr/>
        </p:nvSpPr>
        <p:spPr>
          <a:xfrm>
            <a:off x="6103938" y="4973638"/>
            <a:ext cx="2133600" cy="457200"/>
          </a:xfrm>
          <a:prstGeom prst="line">
            <a:avLst/>
          </a:prstGeom>
          <a:ln w="25400" cap="flat" cmpd="sng">
            <a:solidFill>
              <a:srgbClr val="993366"/>
            </a:solidFill>
            <a:prstDash val="solid"/>
            <a:headEnd type="none" w="med" len="med"/>
            <a:tailEnd type="triangle" w="sm" len="med"/>
          </a:ln>
        </p:spPr>
      </p:sp>
      <p:sp>
        <p:nvSpPr>
          <p:cNvPr id="211992" name="Line 24"/>
          <p:cNvSpPr/>
          <p:nvPr/>
        </p:nvSpPr>
        <p:spPr>
          <a:xfrm>
            <a:off x="6100763" y="5160963"/>
            <a:ext cx="2133600" cy="457200"/>
          </a:xfrm>
          <a:prstGeom prst="line">
            <a:avLst/>
          </a:prstGeom>
          <a:ln w="25400" cap="flat" cmpd="sng">
            <a:solidFill>
              <a:srgbClr val="993366"/>
            </a:solidFill>
            <a:prstDash val="solid"/>
            <a:headEnd type="none" w="med" len="med"/>
            <a:tailEnd type="triangle" w="sm" len="med"/>
          </a:ln>
        </p:spPr>
      </p:sp>
      <p:sp>
        <p:nvSpPr>
          <p:cNvPr id="170012" name="Line 25"/>
          <p:cNvSpPr/>
          <p:nvPr/>
        </p:nvSpPr>
        <p:spPr>
          <a:xfrm flipH="1">
            <a:off x="8218488" y="1573213"/>
            <a:ext cx="0" cy="4295775"/>
          </a:xfrm>
          <a:prstGeom prst="line">
            <a:avLst/>
          </a:prstGeom>
          <a:ln w="38100" cap="flat" cmpd="sng">
            <a:solidFill>
              <a:schemeClr val="tx1"/>
            </a:solidFill>
            <a:prstDash val="solid"/>
            <a:headEnd type="none" w="med" len="med"/>
            <a:tailEnd type="none" w="med" len="med"/>
          </a:ln>
        </p:spPr>
      </p:sp>
      <p:sp>
        <p:nvSpPr>
          <p:cNvPr id="170013" name="Text Box 26"/>
          <p:cNvSpPr txBox="1"/>
          <p:nvPr/>
        </p:nvSpPr>
        <p:spPr>
          <a:xfrm>
            <a:off x="5522913" y="1192213"/>
            <a:ext cx="1089025" cy="457200"/>
          </a:xfrm>
          <a:prstGeom prst="rect">
            <a:avLst/>
          </a:prstGeom>
          <a:noFill/>
          <a:ln w="9525">
            <a:noFill/>
          </a:ln>
        </p:spPr>
        <p:txBody>
          <a:bodyPr wrap="none">
            <a:spAutoFit/>
          </a:bodyPr>
          <a:p>
            <a:pPr algn="ctr">
              <a:spcBef>
                <a:spcPct val="20000"/>
              </a:spcBef>
            </a:pPr>
            <a:r>
              <a:rPr lang="en-US" altLang="zh-CN" sz="2400" b="0" dirty="0">
                <a:latin typeface="Tahoma" panose="020B0604030504040204" pitchFamily="34" charset="0"/>
                <a:ea typeface="宋体" panose="02010600030101010101" pitchFamily="2" charset="-122"/>
              </a:rPr>
              <a:t>sender</a:t>
            </a:r>
            <a:endParaRPr lang="en-US" altLang="zh-CN" sz="2400" b="0" dirty="0">
              <a:latin typeface="Tahoma" panose="020B0604030504040204" pitchFamily="34" charset="0"/>
              <a:ea typeface="宋体" panose="02010600030101010101" pitchFamily="2" charset="-122"/>
            </a:endParaRPr>
          </a:p>
        </p:txBody>
      </p:sp>
      <p:sp>
        <p:nvSpPr>
          <p:cNvPr id="170014" name="Text Box 27"/>
          <p:cNvSpPr txBox="1"/>
          <p:nvPr/>
        </p:nvSpPr>
        <p:spPr>
          <a:xfrm>
            <a:off x="5284788" y="1497013"/>
            <a:ext cx="771525" cy="396875"/>
          </a:xfrm>
          <a:prstGeom prst="rect">
            <a:avLst/>
          </a:prstGeom>
          <a:noFill/>
          <a:ln w="9525">
            <a:noFill/>
          </a:ln>
        </p:spPr>
        <p:txBody>
          <a:bodyPr wrap="none">
            <a:spAutoFit/>
          </a:bodyPr>
          <a:p>
            <a:pPr algn="ctr">
              <a:spcBef>
                <a:spcPct val="20000"/>
              </a:spcBef>
            </a:pPr>
            <a:r>
              <a:rPr lang="en-US" altLang="zh-CN" sz="2000" b="0" dirty="0">
                <a:solidFill>
                  <a:schemeClr val="accent1"/>
                </a:solidFill>
                <a:latin typeface="Tahoma" panose="020B0604030504040204" pitchFamily="34" charset="0"/>
                <a:ea typeface="宋体" panose="02010600030101010101" pitchFamily="2" charset="-122"/>
              </a:rPr>
              <a:t>cwnd</a:t>
            </a:r>
            <a:endParaRPr lang="en-US" altLang="zh-CN" sz="2000" b="0" dirty="0">
              <a:solidFill>
                <a:schemeClr val="accent1"/>
              </a:solidFill>
              <a:latin typeface="Tahoma" panose="020B0604030504040204" pitchFamily="34" charset="0"/>
              <a:ea typeface="宋体" panose="02010600030101010101" pitchFamily="2" charset="-122"/>
            </a:endParaRPr>
          </a:p>
        </p:txBody>
      </p:sp>
      <p:sp>
        <p:nvSpPr>
          <p:cNvPr id="170015" name="Line 28"/>
          <p:cNvSpPr/>
          <p:nvPr/>
        </p:nvSpPr>
        <p:spPr>
          <a:xfrm>
            <a:off x="6084888" y="1573213"/>
            <a:ext cx="0" cy="4246562"/>
          </a:xfrm>
          <a:prstGeom prst="line">
            <a:avLst/>
          </a:prstGeom>
          <a:ln w="38100" cap="flat" cmpd="sng">
            <a:solidFill>
              <a:schemeClr val="tx1"/>
            </a:solidFill>
            <a:prstDash val="solid"/>
            <a:headEnd type="none" w="med" len="med"/>
            <a:tailEnd type="none" w="med" len="med"/>
          </a:ln>
        </p:spPr>
      </p:sp>
      <p:sp>
        <p:nvSpPr>
          <p:cNvPr id="170016" name="Text Box 29"/>
          <p:cNvSpPr txBox="1"/>
          <p:nvPr/>
        </p:nvSpPr>
        <p:spPr>
          <a:xfrm>
            <a:off x="5718175" y="1851025"/>
            <a:ext cx="295275" cy="336550"/>
          </a:xfrm>
          <a:prstGeom prst="rect">
            <a:avLst/>
          </a:prstGeom>
          <a:noFill/>
          <a:ln w="9525">
            <a:noFill/>
          </a:ln>
        </p:spPr>
        <p:txBody>
          <a:bodyPr wrap="none">
            <a:spAutoFit/>
          </a:bodyPr>
          <a:p>
            <a:pPr algn="r">
              <a:spcBef>
                <a:spcPct val="20000"/>
              </a:spcBef>
            </a:pPr>
            <a:r>
              <a:rPr lang="en-US" altLang="zh-CN" sz="1600" b="0" dirty="0">
                <a:solidFill>
                  <a:schemeClr val="accent1"/>
                </a:solidFill>
                <a:latin typeface="Tahoma" panose="020B0604030504040204" pitchFamily="34" charset="0"/>
                <a:ea typeface="宋体" panose="02010600030101010101" pitchFamily="2" charset="-122"/>
              </a:rPr>
              <a:t>1</a:t>
            </a:r>
            <a:endParaRPr lang="en-US" altLang="zh-CN" sz="1600" b="0" dirty="0">
              <a:solidFill>
                <a:schemeClr val="accent1"/>
              </a:solidFill>
              <a:latin typeface="Tahoma" panose="020B0604030504040204" pitchFamily="34" charset="0"/>
              <a:ea typeface="宋体" panose="02010600030101010101" pitchFamily="2" charset="-122"/>
            </a:endParaRPr>
          </a:p>
        </p:txBody>
      </p:sp>
      <p:sp>
        <p:nvSpPr>
          <p:cNvPr id="211998" name="Text Box 30"/>
          <p:cNvSpPr txBox="1"/>
          <p:nvPr/>
        </p:nvSpPr>
        <p:spPr>
          <a:xfrm>
            <a:off x="5726113" y="2760663"/>
            <a:ext cx="295275" cy="336550"/>
          </a:xfrm>
          <a:prstGeom prst="rect">
            <a:avLst/>
          </a:prstGeom>
          <a:noFill/>
          <a:ln w="9525">
            <a:noFill/>
          </a:ln>
        </p:spPr>
        <p:txBody>
          <a:bodyPr wrap="none">
            <a:spAutoFit/>
          </a:bodyPr>
          <a:p>
            <a:pPr algn="r">
              <a:spcBef>
                <a:spcPct val="20000"/>
              </a:spcBef>
            </a:pPr>
            <a:r>
              <a:rPr lang="en-US" altLang="zh-CN" sz="1600" b="0" dirty="0">
                <a:solidFill>
                  <a:schemeClr val="accent1"/>
                </a:solidFill>
                <a:latin typeface="Tahoma" panose="020B0604030504040204" pitchFamily="34" charset="0"/>
                <a:ea typeface="宋体" panose="02010600030101010101" pitchFamily="2" charset="-122"/>
              </a:rPr>
              <a:t>2</a:t>
            </a:r>
            <a:endParaRPr lang="en-US" altLang="zh-CN" sz="1600" b="0" dirty="0">
              <a:solidFill>
                <a:schemeClr val="accent1"/>
              </a:solidFill>
              <a:latin typeface="Tahoma" panose="020B0604030504040204" pitchFamily="34" charset="0"/>
              <a:ea typeface="宋体" panose="02010600030101010101" pitchFamily="2" charset="-122"/>
            </a:endParaRPr>
          </a:p>
        </p:txBody>
      </p:sp>
      <p:sp>
        <p:nvSpPr>
          <p:cNvPr id="211999" name="Text Box 31"/>
          <p:cNvSpPr txBox="1"/>
          <p:nvPr/>
        </p:nvSpPr>
        <p:spPr>
          <a:xfrm>
            <a:off x="5718175" y="3638550"/>
            <a:ext cx="295275" cy="336550"/>
          </a:xfrm>
          <a:prstGeom prst="rect">
            <a:avLst/>
          </a:prstGeom>
          <a:noFill/>
          <a:ln w="9525">
            <a:noFill/>
          </a:ln>
        </p:spPr>
        <p:txBody>
          <a:bodyPr wrap="none">
            <a:spAutoFit/>
          </a:bodyPr>
          <a:p>
            <a:pPr algn="r">
              <a:spcBef>
                <a:spcPct val="20000"/>
              </a:spcBef>
            </a:pPr>
            <a:r>
              <a:rPr lang="en-US" altLang="zh-CN" sz="1600" b="0" dirty="0">
                <a:solidFill>
                  <a:schemeClr val="accent1"/>
                </a:solidFill>
                <a:latin typeface="Tahoma" panose="020B0604030504040204" pitchFamily="34" charset="0"/>
                <a:ea typeface="宋体" panose="02010600030101010101" pitchFamily="2" charset="-122"/>
              </a:rPr>
              <a:t>3</a:t>
            </a:r>
            <a:endParaRPr lang="en-US" altLang="zh-CN" sz="1600" b="0" dirty="0">
              <a:solidFill>
                <a:schemeClr val="accent1"/>
              </a:solidFill>
              <a:latin typeface="Tahoma" panose="020B0604030504040204" pitchFamily="34" charset="0"/>
              <a:ea typeface="宋体" panose="02010600030101010101" pitchFamily="2" charset="-122"/>
            </a:endParaRPr>
          </a:p>
        </p:txBody>
      </p:sp>
      <p:sp>
        <p:nvSpPr>
          <p:cNvPr id="212000" name="Text Box 32"/>
          <p:cNvSpPr txBox="1"/>
          <p:nvPr/>
        </p:nvSpPr>
        <p:spPr>
          <a:xfrm>
            <a:off x="5713413" y="3835400"/>
            <a:ext cx="295275" cy="336550"/>
          </a:xfrm>
          <a:prstGeom prst="rect">
            <a:avLst/>
          </a:prstGeom>
          <a:noFill/>
          <a:ln w="9525">
            <a:noFill/>
          </a:ln>
        </p:spPr>
        <p:txBody>
          <a:bodyPr wrap="none">
            <a:spAutoFit/>
          </a:bodyPr>
          <a:p>
            <a:pPr algn="r">
              <a:spcBef>
                <a:spcPct val="20000"/>
              </a:spcBef>
            </a:pPr>
            <a:r>
              <a:rPr lang="en-US" altLang="zh-CN" sz="1600" b="0" dirty="0">
                <a:solidFill>
                  <a:schemeClr val="accent1"/>
                </a:solidFill>
                <a:latin typeface="Tahoma" panose="020B0604030504040204" pitchFamily="34" charset="0"/>
                <a:ea typeface="宋体" panose="02010600030101010101" pitchFamily="2" charset="-122"/>
              </a:rPr>
              <a:t>4</a:t>
            </a:r>
            <a:endParaRPr lang="en-US" altLang="zh-CN" sz="1600" b="0" dirty="0">
              <a:solidFill>
                <a:schemeClr val="accent1"/>
              </a:solidFill>
              <a:latin typeface="Tahoma" panose="020B0604030504040204" pitchFamily="34" charset="0"/>
              <a:ea typeface="宋体" panose="02010600030101010101" pitchFamily="2" charset="-122"/>
            </a:endParaRPr>
          </a:p>
        </p:txBody>
      </p:sp>
      <p:sp>
        <p:nvSpPr>
          <p:cNvPr id="212001" name="AutoShape 33"/>
          <p:cNvSpPr/>
          <p:nvPr/>
        </p:nvSpPr>
        <p:spPr>
          <a:xfrm>
            <a:off x="5602288" y="2024063"/>
            <a:ext cx="152400" cy="914400"/>
          </a:xfrm>
          <a:prstGeom prst="leftBrace">
            <a:avLst>
              <a:gd name="adj1" fmla="val 50000"/>
              <a:gd name="adj2" fmla="val 51736"/>
            </a:avLst>
          </a:prstGeom>
          <a:noFill/>
          <a:ln w="25400" cap="flat" cmpd="sng">
            <a:solidFill>
              <a:srgbClr val="0000FF"/>
            </a:solidFill>
            <a:prstDash val="solid"/>
            <a:headEnd type="none" w="med" len="med"/>
            <a:tailEnd type="none" w="med" len="med"/>
          </a:ln>
        </p:spPr>
        <p:txBody>
          <a:bodyPr wrap="none" anchor="ctr" anchorCtr="0"/>
          <a:p>
            <a:pPr eaLnBrk="1" hangingPunct="1"/>
            <a:endParaRPr lang="zh-CN" altLang="en-US" dirty="0">
              <a:latin typeface="Arial" panose="020B0604020202020204" pitchFamily="34" charset="0"/>
              <a:ea typeface="宋体" panose="02010600030101010101" pitchFamily="2" charset="-122"/>
            </a:endParaRPr>
          </a:p>
        </p:txBody>
      </p:sp>
      <p:sp>
        <p:nvSpPr>
          <p:cNvPr id="212002" name="Text Box 34"/>
          <p:cNvSpPr txBox="1"/>
          <p:nvPr/>
        </p:nvSpPr>
        <p:spPr>
          <a:xfrm>
            <a:off x="5715000" y="4548188"/>
            <a:ext cx="295275" cy="336550"/>
          </a:xfrm>
          <a:prstGeom prst="rect">
            <a:avLst/>
          </a:prstGeom>
          <a:noFill/>
          <a:ln w="9525">
            <a:noFill/>
          </a:ln>
        </p:spPr>
        <p:txBody>
          <a:bodyPr wrap="none">
            <a:spAutoFit/>
          </a:bodyPr>
          <a:p>
            <a:pPr algn="r">
              <a:spcBef>
                <a:spcPct val="20000"/>
              </a:spcBef>
            </a:pPr>
            <a:r>
              <a:rPr lang="en-US" altLang="zh-CN" sz="1600" b="0" dirty="0">
                <a:solidFill>
                  <a:schemeClr val="accent1"/>
                </a:solidFill>
                <a:latin typeface="Tahoma" panose="020B0604030504040204" pitchFamily="34" charset="0"/>
                <a:ea typeface="宋体" panose="02010600030101010101" pitchFamily="2" charset="-122"/>
              </a:rPr>
              <a:t>5</a:t>
            </a:r>
            <a:endParaRPr lang="en-US" altLang="zh-CN" sz="1600" b="0" dirty="0">
              <a:solidFill>
                <a:schemeClr val="accent1"/>
              </a:solidFill>
              <a:latin typeface="Tahoma" panose="020B0604030504040204" pitchFamily="34" charset="0"/>
              <a:ea typeface="宋体" panose="02010600030101010101" pitchFamily="2" charset="-122"/>
            </a:endParaRPr>
          </a:p>
        </p:txBody>
      </p:sp>
      <p:sp>
        <p:nvSpPr>
          <p:cNvPr id="212003" name="Text Box 35"/>
          <p:cNvSpPr txBox="1"/>
          <p:nvPr/>
        </p:nvSpPr>
        <p:spPr>
          <a:xfrm>
            <a:off x="5716588" y="4724400"/>
            <a:ext cx="295275" cy="336550"/>
          </a:xfrm>
          <a:prstGeom prst="rect">
            <a:avLst/>
          </a:prstGeom>
          <a:noFill/>
          <a:ln w="9525">
            <a:noFill/>
          </a:ln>
        </p:spPr>
        <p:txBody>
          <a:bodyPr wrap="none">
            <a:spAutoFit/>
          </a:bodyPr>
          <a:p>
            <a:pPr algn="r">
              <a:spcBef>
                <a:spcPct val="20000"/>
              </a:spcBef>
            </a:pPr>
            <a:r>
              <a:rPr lang="en-US" altLang="zh-CN" sz="1600" b="0" dirty="0">
                <a:solidFill>
                  <a:schemeClr val="accent1"/>
                </a:solidFill>
                <a:latin typeface="Tahoma" panose="020B0604030504040204" pitchFamily="34" charset="0"/>
                <a:ea typeface="宋体" panose="02010600030101010101" pitchFamily="2" charset="-122"/>
              </a:rPr>
              <a:t>6</a:t>
            </a:r>
            <a:endParaRPr lang="en-US" altLang="zh-CN" sz="1600" b="0" dirty="0">
              <a:solidFill>
                <a:schemeClr val="accent1"/>
              </a:solidFill>
              <a:latin typeface="Tahoma" panose="020B0604030504040204" pitchFamily="34" charset="0"/>
              <a:ea typeface="宋体" panose="02010600030101010101" pitchFamily="2" charset="-122"/>
            </a:endParaRPr>
          </a:p>
        </p:txBody>
      </p:sp>
      <p:sp>
        <p:nvSpPr>
          <p:cNvPr id="212004" name="Text Box 36"/>
          <p:cNvSpPr txBox="1"/>
          <p:nvPr/>
        </p:nvSpPr>
        <p:spPr>
          <a:xfrm>
            <a:off x="5718175" y="4916488"/>
            <a:ext cx="295275" cy="336550"/>
          </a:xfrm>
          <a:prstGeom prst="rect">
            <a:avLst/>
          </a:prstGeom>
          <a:noFill/>
          <a:ln w="9525">
            <a:noFill/>
          </a:ln>
        </p:spPr>
        <p:txBody>
          <a:bodyPr wrap="none">
            <a:spAutoFit/>
          </a:bodyPr>
          <a:p>
            <a:pPr algn="r">
              <a:spcBef>
                <a:spcPct val="20000"/>
              </a:spcBef>
            </a:pPr>
            <a:r>
              <a:rPr lang="en-US" altLang="zh-CN" sz="1600" b="0" dirty="0">
                <a:solidFill>
                  <a:schemeClr val="accent1"/>
                </a:solidFill>
                <a:latin typeface="Tahoma" panose="020B0604030504040204" pitchFamily="34" charset="0"/>
                <a:ea typeface="宋体" panose="02010600030101010101" pitchFamily="2" charset="-122"/>
              </a:rPr>
              <a:t>7</a:t>
            </a:r>
            <a:endParaRPr lang="en-US" altLang="zh-CN" sz="1600" b="0" dirty="0">
              <a:solidFill>
                <a:schemeClr val="accent1"/>
              </a:solidFill>
              <a:latin typeface="Tahoma" panose="020B0604030504040204" pitchFamily="34" charset="0"/>
              <a:ea typeface="宋体" panose="02010600030101010101" pitchFamily="2" charset="-122"/>
            </a:endParaRPr>
          </a:p>
        </p:txBody>
      </p:sp>
      <p:sp>
        <p:nvSpPr>
          <p:cNvPr id="212005" name="Text Box 37"/>
          <p:cNvSpPr txBox="1"/>
          <p:nvPr/>
        </p:nvSpPr>
        <p:spPr>
          <a:xfrm>
            <a:off x="5719763" y="5092700"/>
            <a:ext cx="295275" cy="336550"/>
          </a:xfrm>
          <a:prstGeom prst="rect">
            <a:avLst/>
          </a:prstGeom>
          <a:noFill/>
          <a:ln w="9525">
            <a:noFill/>
          </a:ln>
        </p:spPr>
        <p:txBody>
          <a:bodyPr wrap="none">
            <a:spAutoFit/>
          </a:bodyPr>
          <a:p>
            <a:pPr algn="r">
              <a:spcBef>
                <a:spcPct val="20000"/>
              </a:spcBef>
            </a:pPr>
            <a:r>
              <a:rPr lang="en-US" altLang="zh-CN" sz="1600" b="0" dirty="0">
                <a:solidFill>
                  <a:schemeClr val="accent1"/>
                </a:solidFill>
                <a:latin typeface="Tahoma" panose="020B0604030504040204" pitchFamily="34" charset="0"/>
                <a:ea typeface="宋体" panose="02010600030101010101" pitchFamily="2" charset="-122"/>
              </a:rPr>
              <a:t>8</a:t>
            </a:r>
            <a:endParaRPr lang="en-US" altLang="zh-CN" sz="1600" b="0" dirty="0">
              <a:solidFill>
                <a:schemeClr val="accent1"/>
              </a:solidFill>
              <a:latin typeface="Tahoma" panose="020B0604030504040204" pitchFamily="34" charset="0"/>
              <a:ea typeface="宋体" panose="02010600030101010101" pitchFamily="2" charset="-122"/>
            </a:endParaRPr>
          </a:p>
        </p:txBody>
      </p:sp>
      <p:sp>
        <p:nvSpPr>
          <p:cNvPr id="170025" name="Text Box 38"/>
          <p:cNvSpPr txBox="1"/>
          <p:nvPr/>
        </p:nvSpPr>
        <p:spPr>
          <a:xfrm>
            <a:off x="7613650" y="1116013"/>
            <a:ext cx="1247775" cy="457200"/>
          </a:xfrm>
          <a:prstGeom prst="rect">
            <a:avLst/>
          </a:prstGeom>
          <a:noFill/>
          <a:ln w="9525">
            <a:noFill/>
          </a:ln>
        </p:spPr>
        <p:txBody>
          <a:bodyPr wrap="none">
            <a:spAutoFit/>
          </a:bodyPr>
          <a:p>
            <a:pPr algn="ctr">
              <a:spcBef>
                <a:spcPct val="20000"/>
              </a:spcBef>
            </a:pPr>
            <a:r>
              <a:rPr lang="en-US" altLang="zh-CN" sz="2400" b="0" dirty="0">
                <a:latin typeface="Tahoma" panose="020B0604030504040204" pitchFamily="34" charset="0"/>
                <a:ea typeface="宋体" panose="02010600030101010101" pitchFamily="2" charset="-122"/>
              </a:rPr>
              <a:t>receiver</a:t>
            </a:r>
            <a:endParaRPr lang="en-US" altLang="zh-CN" sz="2400" b="0" dirty="0">
              <a:latin typeface="Tahoma" panose="020B0604030504040204" pitchFamily="34" charset="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11974"/>
                                        </p:tgtEl>
                                        <p:attrNameLst>
                                          <p:attrName>style.visibility</p:attrName>
                                        </p:attrNameLst>
                                      </p:cBhvr>
                                      <p:to>
                                        <p:strVal val="visible"/>
                                      </p:to>
                                    </p:set>
                                    <p:animEffect transition="in" filter="wipe(left)">
                                      <p:cBhvr>
                                        <p:cTn id="7" dur="500"/>
                                        <p:tgtEl>
                                          <p:spTgt spid="211974"/>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211970"/>
                                        </p:tgtEl>
                                        <p:attrNameLst>
                                          <p:attrName>style.visibility</p:attrName>
                                        </p:attrNameLst>
                                      </p:cBhvr>
                                      <p:to>
                                        <p:strVal val="visible"/>
                                      </p:to>
                                    </p:set>
                                    <p:animEffect transition="in" filter="wipe(up)">
                                      <p:cBhvr>
                                        <p:cTn id="11" dur="500"/>
                                        <p:tgtEl>
                                          <p:spTgt spid="211970"/>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2" fill="hold" nodeType="clickEffect">
                                  <p:stCondLst>
                                    <p:cond delay="0"/>
                                  </p:stCondLst>
                                  <p:childTnLst>
                                    <p:set>
                                      <p:cBhvr>
                                        <p:cTn id="15" dur="1" fill="hold">
                                          <p:stCondLst>
                                            <p:cond delay="0"/>
                                          </p:stCondLst>
                                        </p:cTn>
                                        <p:tgtEl>
                                          <p:spTgt spid="211973"/>
                                        </p:tgtEl>
                                        <p:attrNameLst>
                                          <p:attrName>style.visibility</p:attrName>
                                        </p:attrNameLst>
                                      </p:cBhvr>
                                      <p:to>
                                        <p:strVal val="visible"/>
                                      </p:to>
                                    </p:set>
                                    <p:animEffect transition="in" filter="wipe(right)">
                                      <p:cBhvr>
                                        <p:cTn id="16" dur="500"/>
                                        <p:tgtEl>
                                          <p:spTgt spid="211973"/>
                                        </p:tgtEl>
                                      </p:cBhvr>
                                    </p:animEffect>
                                  </p:childTnLst>
                                </p:cTn>
                              </p:par>
                            </p:childTnLst>
                          </p:cTn>
                        </p:par>
                        <p:par>
                          <p:cTn id="17" fill="hold">
                            <p:stCondLst>
                              <p:cond delay="500"/>
                            </p:stCondLst>
                            <p:childTnLst>
                              <p:par>
                                <p:cTn id="18" presetID="22" presetClass="entr" presetSubtype="1" fill="hold" grpId="0" nodeType="afterEffect">
                                  <p:stCondLst>
                                    <p:cond delay="0"/>
                                  </p:stCondLst>
                                  <p:childTnLst>
                                    <p:set>
                                      <p:cBhvr>
                                        <p:cTn id="19" dur="1" fill="hold">
                                          <p:stCondLst>
                                            <p:cond delay="0"/>
                                          </p:stCondLst>
                                        </p:cTn>
                                        <p:tgtEl>
                                          <p:spTgt spid="211983"/>
                                        </p:tgtEl>
                                        <p:attrNameLst>
                                          <p:attrName>style.visibility</p:attrName>
                                        </p:attrNameLst>
                                      </p:cBhvr>
                                      <p:to>
                                        <p:strVal val="visible"/>
                                      </p:to>
                                    </p:set>
                                    <p:animEffect transition="in" filter="wipe(up)">
                                      <p:cBhvr>
                                        <p:cTn id="20" dur="500"/>
                                        <p:tgtEl>
                                          <p:spTgt spid="211983"/>
                                        </p:tgtEl>
                                      </p:cBhvr>
                                    </p:animEffect>
                                  </p:childTnLst>
                                </p:cTn>
                              </p:par>
                            </p:childTnLst>
                          </p:cTn>
                        </p:par>
                        <p:par>
                          <p:cTn id="21" fill="hold">
                            <p:stCondLst>
                              <p:cond delay="1000"/>
                            </p:stCondLst>
                            <p:childTnLst>
                              <p:par>
                                <p:cTn id="22" presetID="2" presetClass="entr" presetSubtype="8" fill="hold" grpId="0" nodeType="afterEffect">
                                  <p:stCondLst>
                                    <p:cond delay="0"/>
                                  </p:stCondLst>
                                  <p:childTnLst>
                                    <p:set>
                                      <p:cBhvr>
                                        <p:cTn id="23" dur="1" fill="hold">
                                          <p:stCondLst>
                                            <p:cond delay="0"/>
                                          </p:stCondLst>
                                        </p:cTn>
                                        <p:tgtEl>
                                          <p:spTgt spid="211998"/>
                                        </p:tgtEl>
                                        <p:attrNameLst>
                                          <p:attrName>style.visibility</p:attrName>
                                        </p:attrNameLst>
                                      </p:cBhvr>
                                      <p:to>
                                        <p:strVal val="visible"/>
                                      </p:to>
                                    </p:set>
                                    <p:anim calcmode="lin" valueType="num">
                                      <p:cBhvr additive="base">
                                        <p:cTn id="24" dur="500" fill="hold"/>
                                        <p:tgtEl>
                                          <p:spTgt spid="211998"/>
                                        </p:tgtEl>
                                        <p:attrNameLst>
                                          <p:attrName>ppt_x</p:attrName>
                                        </p:attrNameLst>
                                      </p:cBhvr>
                                      <p:tavLst>
                                        <p:tav tm="0">
                                          <p:val>
                                            <p:strVal val="0-#ppt_w/2"/>
                                          </p:val>
                                        </p:tav>
                                        <p:tav tm="100000">
                                          <p:val>
                                            <p:strVal val="#ppt_x"/>
                                          </p:val>
                                        </p:tav>
                                      </p:tavLst>
                                    </p:anim>
                                    <p:anim calcmode="lin" valueType="num">
                                      <p:cBhvr additive="base">
                                        <p:cTn id="25" dur="500" fill="hold"/>
                                        <p:tgtEl>
                                          <p:spTgt spid="211998"/>
                                        </p:tgtEl>
                                        <p:attrNameLst>
                                          <p:attrName>ppt_y</p:attrName>
                                        </p:attrNameLst>
                                      </p:cBhvr>
                                      <p:tavLst>
                                        <p:tav tm="0">
                                          <p:val>
                                            <p:strVal val="#ppt_y"/>
                                          </p:val>
                                        </p:tav>
                                        <p:tav tm="100000">
                                          <p:val>
                                            <p:strVal val="#ppt_y"/>
                                          </p:val>
                                        </p:tav>
                                      </p:tavLst>
                                    </p:anim>
                                  </p:childTnLst>
                                </p:cTn>
                              </p:par>
                            </p:childTnLst>
                          </p:cTn>
                        </p:par>
                        <p:par>
                          <p:cTn id="26" fill="hold">
                            <p:stCondLst>
                              <p:cond delay="1500"/>
                            </p:stCondLst>
                            <p:childTnLst>
                              <p:par>
                                <p:cTn id="27" presetID="2" presetClass="entr" presetSubtype="8" fill="hold" grpId="0" nodeType="afterEffect">
                                  <p:stCondLst>
                                    <p:cond delay="0"/>
                                  </p:stCondLst>
                                  <p:childTnLst>
                                    <p:set>
                                      <p:cBhvr>
                                        <p:cTn id="28" dur="1" fill="hold">
                                          <p:stCondLst>
                                            <p:cond delay="0"/>
                                          </p:stCondLst>
                                        </p:cTn>
                                        <p:tgtEl>
                                          <p:spTgt spid="212001"/>
                                        </p:tgtEl>
                                        <p:attrNameLst>
                                          <p:attrName>style.visibility</p:attrName>
                                        </p:attrNameLst>
                                      </p:cBhvr>
                                      <p:to>
                                        <p:strVal val="visible"/>
                                      </p:to>
                                    </p:set>
                                    <p:anim calcmode="lin" valueType="num">
                                      <p:cBhvr additive="base">
                                        <p:cTn id="29" dur="500" fill="hold"/>
                                        <p:tgtEl>
                                          <p:spTgt spid="212001"/>
                                        </p:tgtEl>
                                        <p:attrNameLst>
                                          <p:attrName>ppt_x</p:attrName>
                                        </p:attrNameLst>
                                      </p:cBhvr>
                                      <p:tavLst>
                                        <p:tav tm="0">
                                          <p:val>
                                            <p:strVal val="0-#ppt_w/2"/>
                                          </p:val>
                                        </p:tav>
                                        <p:tav tm="100000">
                                          <p:val>
                                            <p:strVal val="#ppt_x"/>
                                          </p:val>
                                        </p:tav>
                                      </p:tavLst>
                                    </p:anim>
                                    <p:anim calcmode="lin" valueType="num">
                                      <p:cBhvr additive="base">
                                        <p:cTn id="30" dur="500" fill="hold"/>
                                        <p:tgtEl>
                                          <p:spTgt spid="212001"/>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211976"/>
                                        </p:tgtEl>
                                        <p:attrNameLst>
                                          <p:attrName>style.visibility</p:attrName>
                                        </p:attrNameLst>
                                      </p:cBhvr>
                                      <p:to>
                                        <p:strVal val="visible"/>
                                      </p:to>
                                    </p:set>
                                    <p:animEffect transition="in" filter="wipe(left)">
                                      <p:cBhvr>
                                        <p:cTn id="35" dur="500"/>
                                        <p:tgtEl>
                                          <p:spTgt spid="211976"/>
                                        </p:tgtEl>
                                      </p:cBhvr>
                                    </p:animEffect>
                                  </p:childTnLst>
                                </p:cTn>
                              </p:par>
                            </p:childTnLst>
                          </p:cTn>
                        </p:par>
                        <p:par>
                          <p:cTn id="36" fill="hold">
                            <p:stCondLst>
                              <p:cond delay="500"/>
                            </p:stCondLst>
                            <p:childTnLst>
                              <p:par>
                                <p:cTn id="37" presetID="22" presetClass="entr" presetSubtype="8" fill="hold" nodeType="afterEffect">
                                  <p:stCondLst>
                                    <p:cond delay="0"/>
                                  </p:stCondLst>
                                  <p:childTnLst>
                                    <p:set>
                                      <p:cBhvr>
                                        <p:cTn id="38" dur="1" fill="hold">
                                          <p:stCondLst>
                                            <p:cond delay="0"/>
                                          </p:stCondLst>
                                        </p:cTn>
                                        <p:tgtEl>
                                          <p:spTgt spid="211981"/>
                                        </p:tgtEl>
                                        <p:attrNameLst>
                                          <p:attrName>style.visibility</p:attrName>
                                        </p:attrNameLst>
                                      </p:cBhvr>
                                      <p:to>
                                        <p:strVal val="visible"/>
                                      </p:to>
                                    </p:set>
                                    <p:animEffect transition="in" filter="wipe(left)">
                                      <p:cBhvr>
                                        <p:cTn id="39" dur="500"/>
                                        <p:tgtEl>
                                          <p:spTgt spid="211981"/>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2" fill="hold" nodeType="clickEffect">
                                  <p:stCondLst>
                                    <p:cond delay="0"/>
                                  </p:stCondLst>
                                  <p:childTnLst>
                                    <p:set>
                                      <p:cBhvr>
                                        <p:cTn id="43" dur="1" fill="hold">
                                          <p:stCondLst>
                                            <p:cond delay="0"/>
                                          </p:stCondLst>
                                        </p:cTn>
                                        <p:tgtEl>
                                          <p:spTgt spid="211984"/>
                                        </p:tgtEl>
                                        <p:attrNameLst>
                                          <p:attrName>style.visibility</p:attrName>
                                        </p:attrNameLst>
                                      </p:cBhvr>
                                      <p:to>
                                        <p:strVal val="visible"/>
                                      </p:to>
                                    </p:set>
                                    <p:animEffect transition="in" filter="wipe(right)">
                                      <p:cBhvr>
                                        <p:cTn id="44" dur="500"/>
                                        <p:tgtEl>
                                          <p:spTgt spid="211984"/>
                                        </p:tgtEl>
                                      </p:cBhvr>
                                    </p:animEffect>
                                  </p:childTnLst>
                                </p:cTn>
                              </p:par>
                            </p:childTnLst>
                          </p:cTn>
                        </p:par>
                        <p:par>
                          <p:cTn id="45" fill="hold">
                            <p:stCondLst>
                              <p:cond delay="500"/>
                            </p:stCondLst>
                            <p:childTnLst>
                              <p:par>
                                <p:cTn id="46" presetID="2" presetClass="entr" presetSubtype="8" fill="hold" grpId="0" nodeType="afterEffect">
                                  <p:stCondLst>
                                    <p:cond delay="0"/>
                                  </p:stCondLst>
                                  <p:childTnLst>
                                    <p:set>
                                      <p:cBhvr>
                                        <p:cTn id="47" dur="1" fill="hold">
                                          <p:stCondLst>
                                            <p:cond delay="0"/>
                                          </p:stCondLst>
                                        </p:cTn>
                                        <p:tgtEl>
                                          <p:spTgt spid="211999"/>
                                        </p:tgtEl>
                                        <p:attrNameLst>
                                          <p:attrName>style.visibility</p:attrName>
                                        </p:attrNameLst>
                                      </p:cBhvr>
                                      <p:to>
                                        <p:strVal val="visible"/>
                                      </p:to>
                                    </p:set>
                                    <p:anim calcmode="lin" valueType="num">
                                      <p:cBhvr additive="base">
                                        <p:cTn id="48" dur="500" fill="hold"/>
                                        <p:tgtEl>
                                          <p:spTgt spid="211999"/>
                                        </p:tgtEl>
                                        <p:attrNameLst>
                                          <p:attrName>ppt_x</p:attrName>
                                        </p:attrNameLst>
                                      </p:cBhvr>
                                      <p:tavLst>
                                        <p:tav tm="0">
                                          <p:val>
                                            <p:strVal val="0-#ppt_w/2"/>
                                          </p:val>
                                        </p:tav>
                                        <p:tav tm="100000">
                                          <p:val>
                                            <p:strVal val="#ppt_x"/>
                                          </p:val>
                                        </p:tav>
                                      </p:tavLst>
                                    </p:anim>
                                    <p:anim calcmode="lin" valueType="num">
                                      <p:cBhvr additive="base">
                                        <p:cTn id="49" dur="500" fill="hold"/>
                                        <p:tgtEl>
                                          <p:spTgt spid="211999"/>
                                        </p:tgtEl>
                                        <p:attrNameLst>
                                          <p:attrName>ppt_y</p:attrName>
                                        </p:attrNameLst>
                                      </p:cBhvr>
                                      <p:tavLst>
                                        <p:tav tm="0">
                                          <p:val>
                                            <p:strVal val="#ppt_y"/>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22" presetClass="entr" presetSubtype="8" fill="hold" nodeType="clickEffect">
                                  <p:stCondLst>
                                    <p:cond delay="0"/>
                                  </p:stCondLst>
                                  <p:childTnLst>
                                    <p:set>
                                      <p:cBhvr>
                                        <p:cTn id="53" dur="1" fill="hold">
                                          <p:stCondLst>
                                            <p:cond delay="0"/>
                                          </p:stCondLst>
                                        </p:cTn>
                                        <p:tgtEl>
                                          <p:spTgt spid="211985"/>
                                        </p:tgtEl>
                                        <p:attrNameLst>
                                          <p:attrName>style.visibility</p:attrName>
                                        </p:attrNameLst>
                                      </p:cBhvr>
                                      <p:to>
                                        <p:strVal val="visible"/>
                                      </p:to>
                                    </p:set>
                                    <p:animEffect transition="in" filter="wipe(left)">
                                      <p:cBhvr>
                                        <p:cTn id="54" dur="500"/>
                                        <p:tgtEl>
                                          <p:spTgt spid="211985"/>
                                        </p:tgtEl>
                                      </p:cBhvr>
                                    </p:animEffect>
                                  </p:childTnLst>
                                </p:cTn>
                              </p:par>
                            </p:childTnLst>
                          </p:cTn>
                        </p:par>
                        <p:par>
                          <p:cTn id="55" fill="hold">
                            <p:stCondLst>
                              <p:cond delay="500"/>
                            </p:stCondLst>
                            <p:childTnLst>
                              <p:par>
                                <p:cTn id="56" presetID="22" presetClass="entr" presetSubtype="8" fill="hold" nodeType="afterEffect">
                                  <p:stCondLst>
                                    <p:cond delay="0"/>
                                  </p:stCondLst>
                                  <p:childTnLst>
                                    <p:set>
                                      <p:cBhvr>
                                        <p:cTn id="57" dur="1" fill="hold">
                                          <p:stCondLst>
                                            <p:cond delay="0"/>
                                          </p:stCondLst>
                                        </p:cTn>
                                        <p:tgtEl>
                                          <p:spTgt spid="211977"/>
                                        </p:tgtEl>
                                        <p:attrNameLst>
                                          <p:attrName>style.visibility</p:attrName>
                                        </p:attrNameLst>
                                      </p:cBhvr>
                                      <p:to>
                                        <p:strVal val="visible"/>
                                      </p:to>
                                    </p:set>
                                    <p:animEffect transition="in" filter="wipe(left)">
                                      <p:cBhvr>
                                        <p:cTn id="58" dur="500"/>
                                        <p:tgtEl>
                                          <p:spTgt spid="211977"/>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2" fill="hold" nodeType="clickEffect">
                                  <p:stCondLst>
                                    <p:cond delay="0"/>
                                  </p:stCondLst>
                                  <p:childTnLst>
                                    <p:set>
                                      <p:cBhvr>
                                        <p:cTn id="62" dur="1" fill="hold">
                                          <p:stCondLst>
                                            <p:cond delay="0"/>
                                          </p:stCondLst>
                                        </p:cTn>
                                        <p:tgtEl>
                                          <p:spTgt spid="211975"/>
                                        </p:tgtEl>
                                        <p:attrNameLst>
                                          <p:attrName>style.visibility</p:attrName>
                                        </p:attrNameLst>
                                      </p:cBhvr>
                                      <p:to>
                                        <p:strVal val="visible"/>
                                      </p:to>
                                    </p:set>
                                    <p:animEffect transition="in" filter="wipe(right)">
                                      <p:cBhvr>
                                        <p:cTn id="63" dur="500"/>
                                        <p:tgtEl>
                                          <p:spTgt spid="211975"/>
                                        </p:tgtEl>
                                      </p:cBhvr>
                                    </p:animEffect>
                                  </p:childTnLst>
                                </p:cTn>
                              </p:par>
                            </p:childTnLst>
                          </p:cTn>
                        </p:par>
                        <p:par>
                          <p:cTn id="64" fill="hold">
                            <p:stCondLst>
                              <p:cond delay="500"/>
                            </p:stCondLst>
                            <p:childTnLst>
                              <p:par>
                                <p:cTn id="65" presetID="2" presetClass="entr" presetSubtype="8" fill="hold" grpId="0" nodeType="afterEffect">
                                  <p:stCondLst>
                                    <p:cond delay="0"/>
                                  </p:stCondLst>
                                  <p:childTnLst>
                                    <p:set>
                                      <p:cBhvr>
                                        <p:cTn id="66" dur="1" fill="hold">
                                          <p:stCondLst>
                                            <p:cond delay="0"/>
                                          </p:stCondLst>
                                        </p:cTn>
                                        <p:tgtEl>
                                          <p:spTgt spid="212000"/>
                                        </p:tgtEl>
                                        <p:attrNameLst>
                                          <p:attrName>style.visibility</p:attrName>
                                        </p:attrNameLst>
                                      </p:cBhvr>
                                      <p:to>
                                        <p:strVal val="visible"/>
                                      </p:to>
                                    </p:set>
                                    <p:anim calcmode="lin" valueType="num">
                                      <p:cBhvr additive="base">
                                        <p:cTn id="67" dur="500" fill="hold"/>
                                        <p:tgtEl>
                                          <p:spTgt spid="212000"/>
                                        </p:tgtEl>
                                        <p:attrNameLst>
                                          <p:attrName>ppt_x</p:attrName>
                                        </p:attrNameLst>
                                      </p:cBhvr>
                                      <p:tavLst>
                                        <p:tav tm="0">
                                          <p:val>
                                            <p:strVal val="0-#ppt_w/2"/>
                                          </p:val>
                                        </p:tav>
                                        <p:tav tm="100000">
                                          <p:val>
                                            <p:strVal val="#ppt_x"/>
                                          </p:val>
                                        </p:tav>
                                      </p:tavLst>
                                    </p:anim>
                                    <p:anim calcmode="lin" valueType="num">
                                      <p:cBhvr additive="base">
                                        <p:cTn id="68" dur="500" fill="hold"/>
                                        <p:tgtEl>
                                          <p:spTgt spid="212000"/>
                                        </p:tgtEl>
                                        <p:attrNameLst>
                                          <p:attrName>ppt_y</p:attrName>
                                        </p:attrNameLst>
                                      </p:cBhvr>
                                      <p:tavLst>
                                        <p:tav tm="0">
                                          <p:val>
                                            <p:strVal val="#ppt_y"/>
                                          </p:val>
                                        </p:tav>
                                        <p:tav tm="100000">
                                          <p:val>
                                            <p:strVal val="#ppt_y"/>
                                          </p:val>
                                        </p:tav>
                                      </p:tavLst>
                                    </p:anim>
                                  </p:childTnLst>
                                </p:cTn>
                              </p:par>
                            </p:childTnLst>
                          </p:cTn>
                        </p:par>
                        <p:par>
                          <p:cTn id="69" fill="hold">
                            <p:stCondLst>
                              <p:cond delay="1000"/>
                            </p:stCondLst>
                            <p:childTnLst>
                              <p:par>
                                <p:cTn id="70" presetID="22" presetClass="entr" presetSubtype="8" fill="hold" nodeType="afterEffect">
                                  <p:stCondLst>
                                    <p:cond delay="0"/>
                                  </p:stCondLst>
                                  <p:childTnLst>
                                    <p:set>
                                      <p:cBhvr>
                                        <p:cTn id="71" dur="1" fill="hold">
                                          <p:stCondLst>
                                            <p:cond delay="0"/>
                                          </p:stCondLst>
                                        </p:cTn>
                                        <p:tgtEl>
                                          <p:spTgt spid="211979"/>
                                        </p:tgtEl>
                                        <p:attrNameLst>
                                          <p:attrName>style.visibility</p:attrName>
                                        </p:attrNameLst>
                                      </p:cBhvr>
                                      <p:to>
                                        <p:strVal val="visible"/>
                                      </p:to>
                                    </p:set>
                                    <p:animEffect transition="in" filter="wipe(left)">
                                      <p:cBhvr>
                                        <p:cTn id="72" dur="500"/>
                                        <p:tgtEl>
                                          <p:spTgt spid="211979"/>
                                        </p:tgtEl>
                                      </p:cBhvr>
                                    </p:animEffect>
                                  </p:childTnLst>
                                </p:cTn>
                              </p:par>
                            </p:childTnLst>
                          </p:cTn>
                        </p:par>
                        <p:par>
                          <p:cTn id="73" fill="hold">
                            <p:stCondLst>
                              <p:cond delay="1500"/>
                            </p:stCondLst>
                            <p:childTnLst>
                              <p:par>
                                <p:cTn id="74" presetID="22" presetClass="entr" presetSubtype="8" fill="hold" nodeType="afterEffect">
                                  <p:stCondLst>
                                    <p:cond delay="0"/>
                                  </p:stCondLst>
                                  <p:childTnLst>
                                    <p:set>
                                      <p:cBhvr>
                                        <p:cTn id="75" dur="1" fill="hold">
                                          <p:stCondLst>
                                            <p:cond delay="0"/>
                                          </p:stCondLst>
                                        </p:cTn>
                                        <p:tgtEl>
                                          <p:spTgt spid="211980"/>
                                        </p:tgtEl>
                                        <p:attrNameLst>
                                          <p:attrName>style.visibility</p:attrName>
                                        </p:attrNameLst>
                                      </p:cBhvr>
                                      <p:to>
                                        <p:strVal val="visible"/>
                                      </p:to>
                                    </p:set>
                                    <p:animEffect transition="in" filter="wipe(left)">
                                      <p:cBhvr>
                                        <p:cTn id="76" dur="500"/>
                                        <p:tgtEl>
                                          <p:spTgt spid="211980"/>
                                        </p:tgtEl>
                                      </p:cBhvr>
                                    </p:animEffect>
                                  </p:childTnLst>
                                </p:cTn>
                              </p:par>
                            </p:childTnLst>
                          </p:cTn>
                        </p:par>
                      </p:childTnLst>
                    </p:cTn>
                  </p:par>
                  <p:par>
                    <p:cTn id="77" fill="hold">
                      <p:stCondLst>
                        <p:cond delay="indefinite"/>
                      </p:stCondLst>
                      <p:childTnLst>
                        <p:par>
                          <p:cTn id="78" fill="hold">
                            <p:stCondLst>
                              <p:cond delay="0"/>
                            </p:stCondLst>
                            <p:childTnLst>
                              <p:par>
                                <p:cTn id="79" presetID="22" presetClass="entr" presetSubtype="2" fill="hold" nodeType="clickEffect">
                                  <p:stCondLst>
                                    <p:cond delay="0"/>
                                  </p:stCondLst>
                                  <p:childTnLst>
                                    <p:set>
                                      <p:cBhvr>
                                        <p:cTn id="80" dur="1" fill="hold">
                                          <p:stCondLst>
                                            <p:cond delay="0"/>
                                          </p:stCondLst>
                                        </p:cTn>
                                        <p:tgtEl>
                                          <p:spTgt spid="211986"/>
                                        </p:tgtEl>
                                        <p:attrNameLst>
                                          <p:attrName>style.visibility</p:attrName>
                                        </p:attrNameLst>
                                      </p:cBhvr>
                                      <p:to>
                                        <p:strVal val="visible"/>
                                      </p:to>
                                    </p:set>
                                    <p:animEffect transition="in" filter="wipe(right)">
                                      <p:cBhvr>
                                        <p:cTn id="81" dur="500"/>
                                        <p:tgtEl>
                                          <p:spTgt spid="211986"/>
                                        </p:tgtEl>
                                      </p:cBhvr>
                                    </p:animEffect>
                                  </p:childTnLst>
                                </p:cTn>
                              </p:par>
                            </p:childTnLst>
                          </p:cTn>
                        </p:par>
                        <p:par>
                          <p:cTn id="82" fill="hold">
                            <p:stCondLst>
                              <p:cond delay="500"/>
                            </p:stCondLst>
                            <p:childTnLst>
                              <p:par>
                                <p:cTn id="83" presetID="2" presetClass="entr" presetSubtype="8" fill="hold" grpId="0" nodeType="afterEffect">
                                  <p:stCondLst>
                                    <p:cond delay="0"/>
                                  </p:stCondLst>
                                  <p:childTnLst>
                                    <p:set>
                                      <p:cBhvr>
                                        <p:cTn id="84" dur="1" fill="hold">
                                          <p:stCondLst>
                                            <p:cond delay="0"/>
                                          </p:stCondLst>
                                        </p:cTn>
                                        <p:tgtEl>
                                          <p:spTgt spid="212002"/>
                                        </p:tgtEl>
                                        <p:attrNameLst>
                                          <p:attrName>style.visibility</p:attrName>
                                        </p:attrNameLst>
                                      </p:cBhvr>
                                      <p:to>
                                        <p:strVal val="visible"/>
                                      </p:to>
                                    </p:set>
                                    <p:anim calcmode="lin" valueType="num">
                                      <p:cBhvr additive="base">
                                        <p:cTn id="85" dur="500" fill="hold"/>
                                        <p:tgtEl>
                                          <p:spTgt spid="212002"/>
                                        </p:tgtEl>
                                        <p:attrNameLst>
                                          <p:attrName>ppt_x</p:attrName>
                                        </p:attrNameLst>
                                      </p:cBhvr>
                                      <p:tavLst>
                                        <p:tav tm="0">
                                          <p:val>
                                            <p:strVal val="0-#ppt_w/2"/>
                                          </p:val>
                                        </p:tav>
                                        <p:tav tm="100000">
                                          <p:val>
                                            <p:strVal val="#ppt_x"/>
                                          </p:val>
                                        </p:tav>
                                      </p:tavLst>
                                    </p:anim>
                                    <p:anim calcmode="lin" valueType="num">
                                      <p:cBhvr additive="base">
                                        <p:cTn id="86" dur="500" fill="hold"/>
                                        <p:tgtEl>
                                          <p:spTgt spid="212002"/>
                                        </p:tgtEl>
                                        <p:attrNameLst>
                                          <p:attrName>ppt_y</p:attrName>
                                        </p:attrNameLst>
                                      </p:cBhvr>
                                      <p:tavLst>
                                        <p:tav tm="0">
                                          <p:val>
                                            <p:strVal val="#ppt_y"/>
                                          </p:val>
                                        </p:tav>
                                        <p:tav tm="100000">
                                          <p:val>
                                            <p:strVal val="#ppt_y"/>
                                          </p:val>
                                        </p:tav>
                                      </p:tavLst>
                                    </p:anim>
                                  </p:childTnLst>
                                </p:cTn>
                              </p:par>
                            </p:childTnLst>
                          </p:cTn>
                        </p:par>
                        <p:par>
                          <p:cTn id="87" fill="hold">
                            <p:stCondLst>
                              <p:cond delay="1000"/>
                            </p:stCondLst>
                            <p:childTnLst>
                              <p:par>
                                <p:cTn id="88" presetID="22" presetClass="entr" presetSubtype="2" fill="hold" nodeType="afterEffect">
                                  <p:stCondLst>
                                    <p:cond delay="0"/>
                                  </p:stCondLst>
                                  <p:childTnLst>
                                    <p:set>
                                      <p:cBhvr>
                                        <p:cTn id="89" dur="1" fill="hold">
                                          <p:stCondLst>
                                            <p:cond delay="0"/>
                                          </p:stCondLst>
                                        </p:cTn>
                                        <p:tgtEl>
                                          <p:spTgt spid="211987"/>
                                        </p:tgtEl>
                                        <p:attrNameLst>
                                          <p:attrName>style.visibility</p:attrName>
                                        </p:attrNameLst>
                                      </p:cBhvr>
                                      <p:to>
                                        <p:strVal val="visible"/>
                                      </p:to>
                                    </p:set>
                                    <p:animEffect transition="in" filter="wipe(right)">
                                      <p:cBhvr>
                                        <p:cTn id="90" dur="500"/>
                                        <p:tgtEl>
                                          <p:spTgt spid="211987"/>
                                        </p:tgtEl>
                                      </p:cBhvr>
                                    </p:animEffect>
                                  </p:childTnLst>
                                </p:cTn>
                              </p:par>
                            </p:childTnLst>
                          </p:cTn>
                        </p:par>
                        <p:par>
                          <p:cTn id="91" fill="hold">
                            <p:stCondLst>
                              <p:cond delay="1500"/>
                            </p:stCondLst>
                            <p:childTnLst>
                              <p:par>
                                <p:cTn id="92" presetID="2" presetClass="entr" presetSubtype="8" fill="hold" grpId="0" nodeType="afterEffect">
                                  <p:stCondLst>
                                    <p:cond delay="0"/>
                                  </p:stCondLst>
                                  <p:childTnLst>
                                    <p:set>
                                      <p:cBhvr>
                                        <p:cTn id="93" dur="1" fill="hold">
                                          <p:stCondLst>
                                            <p:cond delay="0"/>
                                          </p:stCondLst>
                                        </p:cTn>
                                        <p:tgtEl>
                                          <p:spTgt spid="212003"/>
                                        </p:tgtEl>
                                        <p:attrNameLst>
                                          <p:attrName>style.visibility</p:attrName>
                                        </p:attrNameLst>
                                      </p:cBhvr>
                                      <p:to>
                                        <p:strVal val="visible"/>
                                      </p:to>
                                    </p:set>
                                    <p:anim calcmode="lin" valueType="num">
                                      <p:cBhvr additive="base">
                                        <p:cTn id="94" dur="500" fill="hold"/>
                                        <p:tgtEl>
                                          <p:spTgt spid="212003"/>
                                        </p:tgtEl>
                                        <p:attrNameLst>
                                          <p:attrName>ppt_x</p:attrName>
                                        </p:attrNameLst>
                                      </p:cBhvr>
                                      <p:tavLst>
                                        <p:tav tm="0">
                                          <p:val>
                                            <p:strVal val="0-#ppt_w/2"/>
                                          </p:val>
                                        </p:tav>
                                        <p:tav tm="100000">
                                          <p:val>
                                            <p:strVal val="#ppt_x"/>
                                          </p:val>
                                        </p:tav>
                                      </p:tavLst>
                                    </p:anim>
                                    <p:anim calcmode="lin" valueType="num">
                                      <p:cBhvr additive="base">
                                        <p:cTn id="95" dur="500" fill="hold"/>
                                        <p:tgtEl>
                                          <p:spTgt spid="212003"/>
                                        </p:tgtEl>
                                        <p:attrNameLst>
                                          <p:attrName>ppt_y</p:attrName>
                                        </p:attrNameLst>
                                      </p:cBhvr>
                                      <p:tavLst>
                                        <p:tav tm="0">
                                          <p:val>
                                            <p:strVal val="#ppt_y"/>
                                          </p:val>
                                        </p:tav>
                                        <p:tav tm="100000">
                                          <p:val>
                                            <p:strVal val="#ppt_y"/>
                                          </p:val>
                                        </p:tav>
                                      </p:tavLst>
                                    </p:anim>
                                  </p:childTnLst>
                                </p:cTn>
                              </p:par>
                            </p:childTnLst>
                          </p:cTn>
                        </p:par>
                        <p:par>
                          <p:cTn id="96" fill="hold">
                            <p:stCondLst>
                              <p:cond delay="2000"/>
                            </p:stCondLst>
                            <p:childTnLst>
                              <p:par>
                                <p:cTn id="97" presetID="22" presetClass="entr" presetSubtype="2" fill="hold" nodeType="afterEffect">
                                  <p:stCondLst>
                                    <p:cond delay="0"/>
                                  </p:stCondLst>
                                  <p:childTnLst>
                                    <p:set>
                                      <p:cBhvr>
                                        <p:cTn id="98" dur="1" fill="hold">
                                          <p:stCondLst>
                                            <p:cond delay="0"/>
                                          </p:stCondLst>
                                        </p:cTn>
                                        <p:tgtEl>
                                          <p:spTgt spid="211988"/>
                                        </p:tgtEl>
                                        <p:attrNameLst>
                                          <p:attrName>style.visibility</p:attrName>
                                        </p:attrNameLst>
                                      </p:cBhvr>
                                      <p:to>
                                        <p:strVal val="visible"/>
                                      </p:to>
                                    </p:set>
                                    <p:animEffect transition="in" filter="wipe(right)">
                                      <p:cBhvr>
                                        <p:cTn id="99" dur="500"/>
                                        <p:tgtEl>
                                          <p:spTgt spid="211988"/>
                                        </p:tgtEl>
                                      </p:cBhvr>
                                    </p:animEffect>
                                  </p:childTnLst>
                                </p:cTn>
                              </p:par>
                            </p:childTnLst>
                          </p:cTn>
                        </p:par>
                        <p:par>
                          <p:cTn id="100" fill="hold">
                            <p:stCondLst>
                              <p:cond delay="2500"/>
                            </p:stCondLst>
                            <p:childTnLst>
                              <p:par>
                                <p:cTn id="101" presetID="2" presetClass="entr" presetSubtype="8" fill="hold" grpId="0" nodeType="afterEffect">
                                  <p:stCondLst>
                                    <p:cond delay="0"/>
                                  </p:stCondLst>
                                  <p:childTnLst>
                                    <p:set>
                                      <p:cBhvr>
                                        <p:cTn id="102" dur="1" fill="hold">
                                          <p:stCondLst>
                                            <p:cond delay="0"/>
                                          </p:stCondLst>
                                        </p:cTn>
                                        <p:tgtEl>
                                          <p:spTgt spid="212004"/>
                                        </p:tgtEl>
                                        <p:attrNameLst>
                                          <p:attrName>style.visibility</p:attrName>
                                        </p:attrNameLst>
                                      </p:cBhvr>
                                      <p:to>
                                        <p:strVal val="visible"/>
                                      </p:to>
                                    </p:set>
                                    <p:anim calcmode="lin" valueType="num">
                                      <p:cBhvr additive="base">
                                        <p:cTn id="103" dur="500" fill="hold"/>
                                        <p:tgtEl>
                                          <p:spTgt spid="212004"/>
                                        </p:tgtEl>
                                        <p:attrNameLst>
                                          <p:attrName>ppt_x</p:attrName>
                                        </p:attrNameLst>
                                      </p:cBhvr>
                                      <p:tavLst>
                                        <p:tav tm="0">
                                          <p:val>
                                            <p:strVal val="0-#ppt_w/2"/>
                                          </p:val>
                                        </p:tav>
                                        <p:tav tm="100000">
                                          <p:val>
                                            <p:strVal val="#ppt_x"/>
                                          </p:val>
                                        </p:tav>
                                      </p:tavLst>
                                    </p:anim>
                                    <p:anim calcmode="lin" valueType="num">
                                      <p:cBhvr additive="base">
                                        <p:cTn id="104" dur="500" fill="hold"/>
                                        <p:tgtEl>
                                          <p:spTgt spid="212004"/>
                                        </p:tgtEl>
                                        <p:attrNameLst>
                                          <p:attrName>ppt_y</p:attrName>
                                        </p:attrNameLst>
                                      </p:cBhvr>
                                      <p:tavLst>
                                        <p:tav tm="0">
                                          <p:val>
                                            <p:strVal val="#ppt_y"/>
                                          </p:val>
                                        </p:tav>
                                        <p:tav tm="100000">
                                          <p:val>
                                            <p:strVal val="#ppt_y"/>
                                          </p:val>
                                        </p:tav>
                                      </p:tavLst>
                                    </p:anim>
                                  </p:childTnLst>
                                </p:cTn>
                              </p:par>
                            </p:childTnLst>
                          </p:cTn>
                        </p:par>
                        <p:par>
                          <p:cTn id="105" fill="hold">
                            <p:stCondLst>
                              <p:cond delay="3000"/>
                            </p:stCondLst>
                            <p:childTnLst>
                              <p:par>
                                <p:cTn id="106" presetID="22" presetClass="entr" presetSubtype="2" fill="hold" nodeType="afterEffect">
                                  <p:stCondLst>
                                    <p:cond delay="0"/>
                                  </p:stCondLst>
                                  <p:childTnLst>
                                    <p:set>
                                      <p:cBhvr>
                                        <p:cTn id="107" dur="1" fill="hold">
                                          <p:stCondLst>
                                            <p:cond delay="0"/>
                                          </p:stCondLst>
                                        </p:cTn>
                                        <p:tgtEl>
                                          <p:spTgt spid="211989"/>
                                        </p:tgtEl>
                                        <p:attrNameLst>
                                          <p:attrName>style.visibility</p:attrName>
                                        </p:attrNameLst>
                                      </p:cBhvr>
                                      <p:to>
                                        <p:strVal val="visible"/>
                                      </p:to>
                                    </p:set>
                                    <p:animEffect transition="in" filter="wipe(right)">
                                      <p:cBhvr>
                                        <p:cTn id="108" dur="500"/>
                                        <p:tgtEl>
                                          <p:spTgt spid="211989"/>
                                        </p:tgtEl>
                                      </p:cBhvr>
                                    </p:animEffect>
                                  </p:childTnLst>
                                </p:cTn>
                              </p:par>
                            </p:childTnLst>
                          </p:cTn>
                        </p:par>
                        <p:par>
                          <p:cTn id="109" fill="hold">
                            <p:stCondLst>
                              <p:cond delay="3500"/>
                            </p:stCondLst>
                            <p:childTnLst>
                              <p:par>
                                <p:cTn id="110" presetID="2" presetClass="entr" presetSubtype="8" fill="hold" grpId="0" nodeType="afterEffect">
                                  <p:stCondLst>
                                    <p:cond delay="0"/>
                                  </p:stCondLst>
                                  <p:childTnLst>
                                    <p:set>
                                      <p:cBhvr>
                                        <p:cTn id="111" dur="1" fill="hold">
                                          <p:stCondLst>
                                            <p:cond delay="0"/>
                                          </p:stCondLst>
                                        </p:cTn>
                                        <p:tgtEl>
                                          <p:spTgt spid="212005"/>
                                        </p:tgtEl>
                                        <p:attrNameLst>
                                          <p:attrName>style.visibility</p:attrName>
                                        </p:attrNameLst>
                                      </p:cBhvr>
                                      <p:to>
                                        <p:strVal val="visible"/>
                                      </p:to>
                                    </p:set>
                                    <p:anim calcmode="lin" valueType="num">
                                      <p:cBhvr additive="base">
                                        <p:cTn id="112" dur="500" fill="hold"/>
                                        <p:tgtEl>
                                          <p:spTgt spid="212005"/>
                                        </p:tgtEl>
                                        <p:attrNameLst>
                                          <p:attrName>ppt_x</p:attrName>
                                        </p:attrNameLst>
                                      </p:cBhvr>
                                      <p:tavLst>
                                        <p:tav tm="0">
                                          <p:val>
                                            <p:strVal val="0-#ppt_w/2"/>
                                          </p:val>
                                        </p:tav>
                                        <p:tav tm="100000">
                                          <p:val>
                                            <p:strVal val="#ppt_x"/>
                                          </p:val>
                                        </p:tav>
                                      </p:tavLst>
                                    </p:anim>
                                    <p:anim calcmode="lin" valueType="num">
                                      <p:cBhvr additive="base">
                                        <p:cTn id="113" dur="500" fill="hold"/>
                                        <p:tgtEl>
                                          <p:spTgt spid="212005"/>
                                        </p:tgtEl>
                                        <p:attrNameLst>
                                          <p:attrName>ppt_y</p:attrName>
                                        </p:attrNameLst>
                                      </p:cBhvr>
                                      <p:tavLst>
                                        <p:tav tm="0">
                                          <p:val>
                                            <p:strVal val="#ppt_y"/>
                                          </p:val>
                                        </p:tav>
                                        <p:tav tm="100000">
                                          <p:val>
                                            <p:strVal val="#ppt_y"/>
                                          </p:val>
                                        </p:tav>
                                      </p:tavLst>
                                    </p:anim>
                                  </p:childTnLst>
                                </p:cTn>
                              </p:par>
                            </p:childTnLst>
                          </p:cTn>
                        </p:par>
                      </p:childTnLst>
                    </p:cTn>
                  </p:par>
                  <p:par>
                    <p:cTn id="114" fill="hold">
                      <p:stCondLst>
                        <p:cond delay="indefinite"/>
                      </p:stCondLst>
                      <p:childTnLst>
                        <p:par>
                          <p:cTn id="115" fill="hold">
                            <p:stCondLst>
                              <p:cond delay="0"/>
                            </p:stCondLst>
                            <p:childTnLst>
                              <p:par>
                                <p:cTn id="116" presetID="22" presetClass="entr" presetSubtype="8" fill="hold" nodeType="clickEffect">
                                  <p:stCondLst>
                                    <p:cond delay="0"/>
                                  </p:stCondLst>
                                  <p:childTnLst>
                                    <p:set>
                                      <p:cBhvr>
                                        <p:cTn id="117" dur="1" fill="hold">
                                          <p:stCondLst>
                                            <p:cond delay="0"/>
                                          </p:stCondLst>
                                        </p:cTn>
                                        <p:tgtEl>
                                          <p:spTgt spid="211990"/>
                                        </p:tgtEl>
                                        <p:attrNameLst>
                                          <p:attrName>style.visibility</p:attrName>
                                        </p:attrNameLst>
                                      </p:cBhvr>
                                      <p:to>
                                        <p:strVal val="visible"/>
                                      </p:to>
                                    </p:set>
                                    <p:animEffect transition="in" filter="wipe(left)">
                                      <p:cBhvr>
                                        <p:cTn id="118" dur="500"/>
                                        <p:tgtEl>
                                          <p:spTgt spid="211990"/>
                                        </p:tgtEl>
                                      </p:cBhvr>
                                    </p:animEffect>
                                  </p:childTnLst>
                                </p:cTn>
                              </p:par>
                            </p:childTnLst>
                          </p:cTn>
                        </p:par>
                        <p:par>
                          <p:cTn id="119" fill="hold">
                            <p:stCondLst>
                              <p:cond delay="500"/>
                            </p:stCondLst>
                            <p:childTnLst>
                              <p:par>
                                <p:cTn id="120" presetID="22" presetClass="entr" presetSubtype="8" fill="hold" nodeType="afterEffect">
                                  <p:stCondLst>
                                    <p:cond delay="0"/>
                                  </p:stCondLst>
                                  <p:childTnLst>
                                    <p:set>
                                      <p:cBhvr>
                                        <p:cTn id="121" dur="1" fill="hold">
                                          <p:stCondLst>
                                            <p:cond delay="0"/>
                                          </p:stCondLst>
                                        </p:cTn>
                                        <p:tgtEl>
                                          <p:spTgt spid="211991"/>
                                        </p:tgtEl>
                                        <p:attrNameLst>
                                          <p:attrName>style.visibility</p:attrName>
                                        </p:attrNameLst>
                                      </p:cBhvr>
                                      <p:to>
                                        <p:strVal val="visible"/>
                                      </p:to>
                                    </p:set>
                                    <p:animEffect transition="in" filter="wipe(left)">
                                      <p:cBhvr>
                                        <p:cTn id="122" dur="500"/>
                                        <p:tgtEl>
                                          <p:spTgt spid="211991"/>
                                        </p:tgtEl>
                                      </p:cBhvr>
                                    </p:animEffect>
                                  </p:childTnLst>
                                </p:cTn>
                              </p:par>
                            </p:childTnLst>
                          </p:cTn>
                        </p:par>
                        <p:par>
                          <p:cTn id="123" fill="hold">
                            <p:stCondLst>
                              <p:cond delay="1000"/>
                            </p:stCondLst>
                            <p:childTnLst>
                              <p:par>
                                <p:cTn id="124" presetID="22" presetClass="entr" presetSubtype="8" fill="hold" nodeType="afterEffect">
                                  <p:stCondLst>
                                    <p:cond delay="0"/>
                                  </p:stCondLst>
                                  <p:childTnLst>
                                    <p:set>
                                      <p:cBhvr>
                                        <p:cTn id="125" dur="1" fill="hold">
                                          <p:stCondLst>
                                            <p:cond delay="0"/>
                                          </p:stCondLst>
                                        </p:cTn>
                                        <p:tgtEl>
                                          <p:spTgt spid="211992"/>
                                        </p:tgtEl>
                                        <p:attrNameLst>
                                          <p:attrName>style.visibility</p:attrName>
                                        </p:attrNameLst>
                                      </p:cBhvr>
                                      <p:to>
                                        <p:strVal val="visible"/>
                                      </p:to>
                                    </p:set>
                                    <p:animEffect transition="in" filter="wipe(left)">
                                      <p:cBhvr>
                                        <p:cTn id="126" dur="500"/>
                                        <p:tgtEl>
                                          <p:spTgt spid="211992"/>
                                        </p:tgtEl>
                                      </p:cBhvr>
                                    </p:animEffect>
                                  </p:childTnLst>
                                </p:cTn>
                              </p:par>
                            </p:childTnLst>
                          </p:cTn>
                        </p:par>
                        <p:par>
                          <p:cTn id="127" fill="hold">
                            <p:stCondLst>
                              <p:cond delay="1500"/>
                            </p:stCondLst>
                            <p:childTnLst>
                              <p:par>
                                <p:cTn id="128" presetID="22" presetClass="entr" presetSubtype="8" fill="hold" nodeType="afterEffect">
                                  <p:stCondLst>
                                    <p:cond delay="0"/>
                                  </p:stCondLst>
                                  <p:childTnLst>
                                    <p:set>
                                      <p:cBhvr>
                                        <p:cTn id="129" dur="1" fill="hold">
                                          <p:stCondLst>
                                            <p:cond delay="0"/>
                                          </p:stCondLst>
                                        </p:cTn>
                                        <p:tgtEl>
                                          <p:spTgt spid="211978"/>
                                        </p:tgtEl>
                                        <p:attrNameLst>
                                          <p:attrName>style.visibility</p:attrName>
                                        </p:attrNameLst>
                                      </p:cBhvr>
                                      <p:to>
                                        <p:strVal val="visible"/>
                                      </p:to>
                                    </p:set>
                                    <p:animEffect transition="in" filter="wipe(left)">
                                      <p:cBhvr>
                                        <p:cTn id="130" dur="500"/>
                                        <p:tgtEl>
                                          <p:spTgt spid="211978"/>
                                        </p:tgtEl>
                                      </p:cBhvr>
                                    </p:animEffect>
                                  </p:childTnLst>
                                </p:cTn>
                              </p:par>
                            </p:childTnLst>
                          </p:cTn>
                        </p:par>
                        <p:par>
                          <p:cTn id="131" fill="hold">
                            <p:stCondLst>
                              <p:cond delay="2000"/>
                            </p:stCondLst>
                            <p:childTnLst>
                              <p:par>
                                <p:cTn id="132" presetID="22" presetClass="entr" presetSubtype="8" fill="hold" nodeType="afterEffect">
                                  <p:stCondLst>
                                    <p:cond delay="0"/>
                                  </p:stCondLst>
                                  <p:childTnLst>
                                    <p:set>
                                      <p:cBhvr>
                                        <p:cTn id="133" dur="1" fill="hold">
                                          <p:stCondLst>
                                            <p:cond delay="0"/>
                                          </p:stCondLst>
                                        </p:cTn>
                                        <p:tgtEl>
                                          <p:spTgt spid="211982"/>
                                        </p:tgtEl>
                                        <p:attrNameLst>
                                          <p:attrName>style.visibility</p:attrName>
                                        </p:attrNameLst>
                                      </p:cBhvr>
                                      <p:to>
                                        <p:strVal val="visible"/>
                                      </p:to>
                                    </p:set>
                                    <p:animEffect transition="in" filter="wipe(left)">
                                      <p:cBhvr>
                                        <p:cTn id="134" dur="500"/>
                                        <p:tgtEl>
                                          <p:spTgt spid="2119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1970" grpId="0" bldLvl="0" animBg="1"/>
      <p:bldP spid="211983" grpId="0" bldLvl="0" animBg="1"/>
      <p:bldP spid="211998" grpId="0"/>
      <p:bldP spid="211999" grpId="0"/>
      <p:bldP spid="212000" grpId="0"/>
      <p:bldP spid="212001" grpId="0" bldLvl="0" animBg="1"/>
      <p:bldP spid="212002" grpId="0"/>
      <p:bldP spid="212003" grpId="0"/>
      <p:bldP spid="212004" grpId="0"/>
      <p:bldP spid="212005"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Knowledge Checks</a:t>
            </a:r>
            <a:endParaRPr lang="en-US" altLang="zh-CN"/>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D17D57A2-B8B6-445D-BF3C-DE260A35DC69}" type="datetime4">
              <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100" name="文本框 99"/>
          <p:cNvSpPr txBox="1"/>
          <p:nvPr/>
        </p:nvSpPr>
        <p:spPr>
          <a:xfrm>
            <a:off x="1069975" y="1242060"/>
            <a:ext cx="7112000" cy="2676525"/>
          </a:xfrm>
          <a:prstGeom prst="rect">
            <a:avLst/>
          </a:prstGeom>
          <a:noFill/>
          <a:ln w="9525">
            <a:noFill/>
          </a:ln>
        </p:spPr>
        <p:txBody>
          <a:bodyPr wrap="square">
            <a:spAutoFit/>
          </a:bodyPr>
          <a:p>
            <a:pPr marL="269875" indent="-269875"/>
            <a:r>
              <a:rPr lang="en-US">
                <a:solidFill>
                  <a:srgbClr val="000000"/>
                </a:solidFill>
                <a:latin typeface="Times New Roman" panose="02020603050405020304" pitchFamily="18" charset="0"/>
                <a:ea typeface="宋体" panose="02010600030101010101" pitchFamily="2" charset="-122"/>
              </a:rPr>
              <a:t>Suppose that the TCP congestion window is set to 18 KB and a timeout occurs. How big will the window be if the next four transmission bursts are all successful? Assume that the maximum segment size is 1 KB.</a:t>
            </a:r>
            <a:endParaRPr lang="en-US" altLang="en-US">
              <a:solidFill>
                <a:srgbClr val="000000"/>
              </a:solidFill>
              <a:latin typeface="Times New Roman" panose="02020603050405020304" pitchFamily="18" charset="0"/>
              <a:ea typeface="宋体" panose="02010600030101010101" pitchFamily="2" charset="-122"/>
            </a:endParaRPr>
          </a:p>
        </p:txBody>
      </p:sp>
    </p:spTree>
  </p:cSld>
  <p:clrMapOvr>
    <a:masterClrMapping/>
  </p:clrMapOv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日期占位符 1"/>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62758570-4CB3-410B-9814-8F671E8E2D60}" type="datetime4">
              <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4" name="页脚占位符 2"/>
          <p:cNvSpPr txBox="1">
            <a:spLocks noGrp="1"/>
          </p:cNvSpPr>
          <p:nvPr>
            <p:ph type="ftr" sz="quarter" idx="11"/>
          </p:nvPr>
        </p:nvSpPr>
        <p:spPr bwMode="auto"/>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The Transport Layer</a:t>
            </a: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172036" name="灯片编号占位符 3"/>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20204" pitchFamily="34" charset="0"/>
                <a:ea typeface="+mn-ea"/>
                <a:cs typeface="+mn-cs"/>
              </a:defRPr>
            </a:lvl5pPr>
          </a:lstStyle>
          <a:p>
            <a:pPr lvl="0" algn="r" eaLnBrk="1" hangingPunct="1"/>
            <a:fld id="{9A0DB2DC-4C9A-4742-B13C-FB6460FD3503}" type="slidenum">
              <a:rPr lang="zh-CN" altLang="en-US" sz="1400" b="0" dirty="0">
                <a:latin typeface="Times New Roman" panose="02020603050405020304" pitchFamily="18" charset="0"/>
                <a:ea typeface="宋体" panose="02010600030101010101" pitchFamily="2" charset="-122"/>
              </a:rPr>
            </a:fld>
            <a:endParaRPr lang="zh-CN" altLang="en-US" sz="1400" b="0" dirty="0">
              <a:latin typeface="Times New Roman" panose="02020603050405020304" pitchFamily="18" charset="0"/>
              <a:ea typeface="宋体" panose="02010600030101010101" pitchFamily="2" charset="-122"/>
            </a:endParaRPr>
          </a:p>
        </p:txBody>
      </p:sp>
      <p:pic>
        <p:nvPicPr>
          <p:cNvPr id="172037" name="Picture 4" descr="6-37"/>
          <p:cNvPicPr>
            <a:picLocks noChangeAspect="1"/>
          </p:cNvPicPr>
          <p:nvPr/>
        </p:nvPicPr>
        <p:blipFill>
          <a:blip r:embed="rId1"/>
          <a:stretch>
            <a:fillRect/>
          </a:stretch>
        </p:blipFill>
        <p:spPr>
          <a:xfrm>
            <a:off x="1060450" y="955675"/>
            <a:ext cx="6996113" cy="4962525"/>
          </a:xfrm>
          <a:prstGeom prst="rect">
            <a:avLst/>
          </a:prstGeom>
          <a:noFill/>
          <a:ln w="9525">
            <a:noFill/>
          </a:ln>
        </p:spPr>
      </p:pic>
      <p:sp>
        <p:nvSpPr>
          <p:cNvPr id="2" name="文本框 1"/>
          <p:cNvSpPr txBox="1"/>
          <p:nvPr/>
        </p:nvSpPr>
        <p:spPr>
          <a:xfrm>
            <a:off x="6019800" y="1558925"/>
            <a:ext cx="4572000" cy="521970"/>
          </a:xfrm>
          <a:prstGeom prst="rect">
            <a:avLst/>
          </a:prstGeom>
          <a:noFill/>
        </p:spPr>
        <p:txBody>
          <a:bodyPr wrap="square" rtlCol="0" anchor="t">
            <a:spAutoFit/>
          </a:bodyPr>
          <a:p>
            <a:r>
              <a:rPr lang="en-US" altLang="zh-CN" dirty="0">
                <a:solidFill>
                  <a:srgbClr val="FF0000"/>
                </a:solidFill>
                <a:ea typeface="宋体" panose="02010600030101010101" pitchFamily="2" charset="-122"/>
                <a:sym typeface="+mn-ea"/>
              </a:rPr>
              <a:t>TCP Tahoe</a:t>
            </a:r>
            <a:endParaRPr lang="en-US" altLang="zh-CN" dirty="0">
              <a:solidFill>
                <a:srgbClr val="FF0000"/>
              </a:solidFill>
              <a:ea typeface="宋体" panose="02010600030101010101" pitchFamily="2" charset="-122"/>
              <a:sym typeface="+mn-ea"/>
            </a:endParaRPr>
          </a:p>
        </p:txBody>
      </p:sp>
    </p:spTree>
  </p:cSld>
  <p:clrMapOvr>
    <a:masterClrMapping/>
  </p:clrMapOvr>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Knowledge Checks</a:t>
            </a:r>
            <a:endParaRPr lang="en-US" altLang="zh-CN"/>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D17D57A2-B8B6-445D-BF3C-DE260A35DC69}" type="datetime4">
              <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100" name="文本框 99"/>
          <p:cNvSpPr txBox="1"/>
          <p:nvPr/>
        </p:nvSpPr>
        <p:spPr>
          <a:xfrm>
            <a:off x="896620" y="1317625"/>
            <a:ext cx="7472680" cy="2245360"/>
          </a:xfrm>
          <a:prstGeom prst="rect">
            <a:avLst/>
          </a:prstGeom>
          <a:noFill/>
          <a:ln w="9525">
            <a:noFill/>
          </a:ln>
        </p:spPr>
        <p:txBody>
          <a:bodyPr wrap="square">
            <a:spAutoFit/>
          </a:bodyPr>
          <a:p>
            <a:pPr marL="269875" indent="-269875"/>
            <a:r>
              <a:rPr lang="en-US">
                <a:solidFill>
                  <a:srgbClr val="000000"/>
                </a:solidFill>
                <a:latin typeface="Times New Roman" panose="02020603050405020304" pitchFamily="18" charset="0"/>
                <a:ea typeface="宋体" panose="02010600030101010101" pitchFamily="2" charset="-122"/>
              </a:rPr>
              <a:t>A TCP machine is sending full windows of 65,535 bytes over a 1-Gbps channel that has a 10-msec one-way delay. What is the maximum throughput achievable? What is the line efficiency?</a:t>
            </a:r>
            <a:endParaRPr lang="en-US" altLang="en-US">
              <a:solidFill>
                <a:srgbClr val="000000"/>
              </a:solidFill>
              <a:latin typeface="Times New Roman" panose="02020603050405020304" pitchFamily="18" charset="0"/>
              <a:ea typeface="宋体" panose="02010600030101010101" pitchFamily="2" charset="-122"/>
            </a:endParaRPr>
          </a:p>
        </p:txBody>
      </p:sp>
    </p:spTree>
  </p:cSld>
  <p:clrMapOvr>
    <a:masterClrMapping/>
  </p:clrMapOv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Knowledge Checks</a:t>
            </a:r>
            <a:endParaRPr lang="en-US" altLang="zh-CN"/>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D17D57A2-B8B6-445D-BF3C-DE260A35DC69}" type="datetime4">
              <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100" name="文本框 99"/>
          <p:cNvSpPr txBox="1"/>
          <p:nvPr/>
        </p:nvSpPr>
        <p:spPr>
          <a:xfrm>
            <a:off x="889000" y="1334135"/>
            <a:ext cx="7341870" cy="3784600"/>
          </a:xfrm>
          <a:prstGeom prst="rect">
            <a:avLst/>
          </a:prstGeom>
          <a:noFill/>
          <a:ln w="9525">
            <a:noFill/>
          </a:ln>
        </p:spPr>
        <p:txBody>
          <a:bodyPr wrap="square">
            <a:spAutoFit/>
          </a:bodyPr>
          <a:p>
            <a:pPr marL="269875" indent="-269875"/>
            <a:r>
              <a:rPr lang="zh-CN" sz="2400">
                <a:solidFill>
                  <a:srgbClr val="000000"/>
                </a:solidFill>
                <a:latin typeface="Times New Roman" panose="02020603050405020304" pitchFamily="18" charset="0"/>
                <a:ea typeface="宋体" panose="02010600030101010101" pitchFamily="2" charset="-122"/>
              </a:rPr>
              <a:t>主机</a:t>
            </a:r>
            <a:r>
              <a:rPr lang="en-US" sz="2400">
                <a:solidFill>
                  <a:srgbClr val="000000"/>
                </a:solidFill>
                <a:latin typeface="新宋体" panose="02010609030101010101" charset="-122"/>
                <a:ea typeface="宋体" panose="02010600030101010101" pitchFamily="2" charset="-122"/>
              </a:rPr>
              <a:t> </a:t>
            </a:r>
            <a:r>
              <a:rPr lang="zh-CN" sz="2400">
                <a:solidFill>
                  <a:srgbClr val="000000"/>
                </a:solidFill>
                <a:ea typeface="宋体" panose="02010600030101010101" pitchFamily="2" charset="-122"/>
              </a:rPr>
              <a:t>A 向主机 B连续发送了两个TCP 报文段，其序号分别为 70 和 100。试问:第一个报文段携带了多少个字节的数据?主机</a:t>
            </a:r>
            <a:r>
              <a:rPr lang="en-US" sz="2400">
                <a:solidFill>
                  <a:srgbClr val="000000"/>
                </a:solidFill>
                <a:latin typeface="新宋体" panose="02010609030101010101" charset="-122"/>
                <a:ea typeface="宋体" panose="02010600030101010101" pitchFamily="2" charset="-122"/>
              </a:rPr>
              <a:t> </a:t>
            </a:r>
            <a:r>
              <a:rPr lang="zh-CN" sz="2400">
                <a:solidFill>
                  <a:srgbClr val="000000"/>
                </a:solidFill>
                <a:ea typeface="宋体" panose="02010600030101010101" pitchFamily="2" charset="-122"/>
              </a:rPr>
              <a:t>B收到第一个报文段后发回的确认中的确认号应当是多少?如果主机 B收到第二个报文段后发回的确认中的确认号是180，试问A发送的第二个报文段中的数据有多少字节?如果A 发送的第一个报文段丢失了，但第二个报文段到达了B。B在第二个报文段到达后向A 发送确认。试问这个确认号应为多少?</a:t>
            </a:r>
            <a:endParaRPr lang="zh-CN" altLang="en-US" sz="2400">
              <a:solidFill>
                <a:srgbClr val="000000"/>
              </a:solidFill>
              <a:ea typeface="宋体" panose="02010600030101010101" pitchFamily="2" charset="-122"/>
            </a:endParaRP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6" name="日期占位符 3"/>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E41DF462-FF0C-4126-AE5E-2E79675D0AFF}" type="datetime4">
              <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77" name="页脚占位符 4"/>
          <p:cNvSpPr txBox="1">
            <a:spLocks noGrp="1"/>
          </p:cNvSpPr>
          <p:nvPr>
            <p:ph type="ftr" sz="quarter" idx="11"/>
          </p:nvPr>
        </p:nvSpPr>
        <p:spPr bwMode="auto"/>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The Transport Layer</a:t>
            </a: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21508" name="灯片编号占位符 5"/>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20204" pitchFamily="34" charset="0"/>
                <a:ea typeface="+mn-ea"/>
                <a:cs typeface="+mn-cs"/>
              </a:defRPr>
            </a:lvl5pPr>
          </a:lstStyle>
          <a:p>
            <a:pPr lvl="0" algn="r" eaLnBrk="1" hangingPunct="1"/>
            <a:fld id="{9A0DB2DC-4C9A-4742-B13C-FB6460FD3503}" type="slidenum">
              <a:rPr lang="zh-CN" altLang="en-US" sz="1400" b="0" dirty="0">
                <a:latin typeface="Times New Roman" panose="02020603050405020304" pitchFamily="18" charset="0"/>
                <a:ea typeface="宋体" panose="02010600030101010101" pitchFamily="2" charset="-122"/>
              </a:rPr>
            </a:fld>
            <a:endParaRPr lang="zh-CN" altLang="en-US" sz="1400" b="0" dirty="0">
              <a:latin typeface="Times New Roman" panose="02020603050405020304" pitchFamily="18" charset="0"/>
              <a:ea typeface="宋体" panose="02010600030101010101" pitchFamily="2" charset="-122"/>
            </a:endParaRPr>
          </a:p>
        </p:txBody>
      </p:sp>
      <p:sp>
        <p:nvSpPr>
          <p:cNvPr id="21509" name="Rectangle 3"/>
          <p:cNvSpPr/>
          <p:nvPr/>
        </p:nvSpPr>
        <p:spPr>
          <a:xfrm>
            <a:off x="1600200" y="1524000"/>
            <a:ext cx="1295400" cy="53340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p>
            <a:pPr algn="ctr" eaLnBrk="1" hangingPunct="1"/>
            <a:r>
              <a:rPr lang="en-US" altLang="zh-TW" sz="1600" dirty="0">
                <a:latin typeface="Times New Roman" panose="02020603050405020304" pitchFamily="18" charset="0"/>
                <a:ea typeface="PMingLiU" pitchFamily="18" charset="-120"/>
              </a:rPr>
              <a:t>Application</a:t>
            </a:r>
            <a:endParaRPr lang="en-US" altLang="zh-TW" sz="1600" dirty="0">
              <a:latin typeface="Times New Roman" panose="02020603050405020304" pitchFamily="18" charset="0"/>
              <a:ea typeface="PMingLiU" pitchFamily="18" charset="-120"/>
            </a:endParaRPr>
          </a:p>
        </p:txBody>
      </p:sp>
      <p:sp>
        <p:nvSpPr>
          <p:cNvPr id="21510" name="Rectangle 4"/>
          <p:cNvSpPr/>
          <p:nvPr/>
        </p:nvSpPr>
        <p:spPr>
          <a:xfrm>
            <a:off x="1600200" y="2286000"/>
            <a:ext cx="1295400" cy="53340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p>
            <a:pPr algn="ctr" eaLnBrk="1" hangingPunct="1"/>
            <a:r>
              <a:rPr lang="en-US" altLang="zh-TW" sz="1600" dirty="0">
                <a:latin typeface="Times New Roman" panose="02020603050405020304" pitchFamily="18" charset="0"/>
                <a:ea typeface="PMingLiU" pitchFamily="18" charset="-120"/>
              </a:rPr>
              <a:t>Presentation</a:t>
            </a:r>
            <a:endParaRPr lang="en-US" altLang="zh-TW" sz="1600" dirty="0">
              <a:latin typeface="Times New Roman" panose="02020603050405020304" pitchFamily="18" charset="0"/>
              <a:ea typeface="PMingLiU" pitchFamily="18" charset="-120"/>
            </a:endParaRPr>
          </a:p>
        </p:txBody>
      </p:sp>
      <p:sp>
        <p:nvSpPr>
          <p:cNvPr id="21511" name="Rectangle 5"/>
          <p:cNvSpPr/>
          <p:nvPr/>
        </p:nvSpPr>
        <p:spPr>
          <a:xfrm>
            <a:off x="1600200" y="3048000"/>
            <a:ext cx="1295400" cy="53340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p>
            <a:pPr algn="ctr" eaLnBrk="1" hangingPunct="1"/>
            <a:r>
              <a:rPr lang="en-US" altLang="zh-TW" sz="1600" dirty="0">
                <a:latin typeface="Times New Roman" panose="02020603050405020304" pitchFamily="18" charset="0"/>
                <a:ea typeface="PMingLiU" pitchFamily="18" charset="-120"/>
              </a:rPr>
              <a:t>Session</a:t>
            </a:r>
            <a:endParaRPr lang="en-US" altLang="zh-TW" sz="1600" dirty="0">
              <a:latin typeface="Times New Roman" panose="02020603050405020304" pitchFamily="18" charset="0"/>
              <a:ea typeface="PMingLiU" pitchFamily="18" charset="-120"/>
            </a:endParaRPr>
          </a:p>
        </p:txBody>
      </p:sp>
      <p:sp>
        <p:nvSpPr>
          <p:cNvPr id="21512" name="Rectangle 6"/>
          <p:cNvSpPr/>
          <p:nvPr/>
        </p:nvSpPr>
        <p:spPr>
          <a:xfrm>
            <a:off x="1600200" y="3810000"/>
            <a:ext cx="1295400" cy="53340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p>
            <a:pPr algn="ctr" eaLnBrk="1" hangingPunct="1"/>
            <a:r>
              <a:rPr lang="en-US" altLang="zh-TW" sz="1600" dirty="0">
                <a:latin typeface="Times New Roman" panose="02020603050405020304" pitchFamily="18" charset="0"/>
                <a:ea typeface="PMingLiU" pitchFamily="18" charset="-120"/>
              </a:rPr>
              <a:t>Transport</a:t>
            </a:r>
            <a:endParaRPr lang="en-US" altLang="zh-TW" sz="1600" dirty="0">
              <a:latin typeface="Times New Roman" panose="02020603050405020304" pitchFamily="18" charset="0"/>
              <a:ea typeface="PMingLiU" pitchFamily="18" charset="-120"/>
            </a:endParaRPr>
          </a:p>
        </p:txBody>
      </p:sp>
      <p:sp>
        <p:nvSpPr>
          <p:cNvPr id="21513" name="Rectangle 7"/>
          <p:cNvSpPr/>
          <p:nvPr/>
        </p:nvSpPr>
        <p:spPr>
          <a:xfrm>
            <a:off x="1600200" y="4572000"/>
            <a:ext cx="1295400" cy="53340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p>
            <a:pPr algn="ctr" eaLnBrk="1" hangingPunct="1"/>
            <a:r>
              <a:rPr lang="en-US" altLang="zh-TW" sz="1600" dirty="0">
                <a:latin typeface="Times New Roman" panose="02020603050405020304" pitchFamily="18" charset="0"/>
                <a:ea typeface="PMingLiU" pitchFamily="18" charset="-120"/>
              </a:rPr>
              <a:t>Network</a:t>
            </a:r>
            <a:endParaRPr lang="en-US" altLang="zh-TW" sz="1600" dirty="0">
              <a:latin typeface="Times New Roman" panose="02020603050405020304" pitchFamily="18" charset="0"/>
              <a:ea typeface="PMingLiU" pitchFamily="18" charset="-120"/>
            </a:endParaRPr>
          </a:p>
        </p:txBody>
      </p:sp>
      <p:sp>
        <p:nvSpPr>
          <p:cNvPr id="21514" name="Rectangle 8"/>
          <p:cNvSpPr/>
          <p:nvPr/>
        </p:nvSpPr>
        <p:spPr>
          <a:xfrm>
            <a:off x="1600200" y="5334000"/>
            <a:ext cx="1295400" cy="53340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p>
            <a:pPr algn="ctr" eaLnBrk="1" hangingPunct="1"/>
            <a:r>
              <a:rPr lang="en-US" altLang="zh-TW" sz="1600" dirty="0">
                <a:latin typeface="Times New Roman" panose="02020603050405020304" pitchFamily="18" charset="0"/>
                <a:ea typeface="PMingLiU" pitchFamily="18" charset="-120"/>
              </a:rPr>
              <a:t>Data Link</a:t>
            </a:r>
            <a:endParaRPr lang="en-US" altLang="zh-TW" sz="1600" dirty="0">
              <a:latin typeface="Times New Roman" panose="02020603050405020304" pitchFamily="18" charset="0"/>
              <a:ea typeface="PMingLiU" pitchFamily="18" charset="-120"/>
            </a:endParaRPr>
          </a:p>
        </p:txBody>
      </p:sp>
      <p:sp>
        <p:nvSpPr>
          <p:cNvPr id="21515" name="Rectangle 9"/>
          <p:cNvSpPr/>
          <p:nvPr/>
        </p:nvSpPr>
        <p:spPr>
          <a:xfrm>
            <a:off x="1600200" y="6096000"/>
            <a:ext cx="1295400" cy="53340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p>
            <a:pPr algn="ctr" eaLnBrk="1" hangingPunct="1"/>
            <a:r>
              <a:rPr lang="en-US" altLang="zh-TW" sz="1600" dirty="0">
                <a:latin typeface="Times New Roman" panose="02020603050405020304" pitchFamily="18" charset="0"/>
                <a:ea typeface="PMingLiU" pitchFamily="18" charset="-120"/>
              </a:rPr>
              <a:t>Physical</a:t>
            </a:r>
            <a:endParaRPr lang="en-US" altLang="zh-TW" sz="1600" dirty="0">
              <a:latin typeface="Times New Roman" panose="02020603050405020304" pitchFamily="18" charset="0"/>
              <a:ea typeface="PMingLiU" pitchFamily="18" charset="-120"/>
            </a:endParaRPr>
          </a:p>
        </p:txBody>
      </p:sp>
      <p:cxnSp>
        <p:nvCxnSpPr>
          <p:cNvPr id="21516" name="AutoShape 10"/>
          <p:cNvCxnSpPr>
            <a:stCxn id="21509" idx="2"/>
            <a:endCxn id="21510" idx="0"/>
          </p:cNvCxnSpPr>
          <p:nvPr/>
        </p:nvCxnSpPr>
        <p:spPr>
          <a:xfrm>
            <a:off x="2247900" y="2057400"/>
            <a:ext cx="0" cy="228600"/>
          </a:xfrm>
          <a:prstGeom prst="straightConnector1">
            <a:avLst/>
          </a:prstGeom>
          <a:ln w="9525" cap="flat" cmpd="sng">
            <a:solidFill>
              <a:schemeClr val="tx1"/>
            </a:solidFill>
            <a:prstDash val="solid"/>
            <a:headEnd type="triangle" w="med" len="med"/>
            <a:tailEnd type="triangle" w="med" len="med"/>
          </a:ln>
        </p:spPr>
      </p:cxnSp>
      <p:cxnSp>
        <p:nvCxnSpPr>
          <p:cNvPr id="21517" name="AutoShape 11"/>
          <p:cNvCxnSpPr>
            <a:stCxn id="21510" idx="2"/>
            <a:endCxn id="21511" idx="0"/>
          </p:cNvCxnSpPr>
          <p:nvPr/>
        </p:nvCxnSpPr>
        <p:spPr>
          <a:xfrm>
            <a:off x="2247900" y="2819400"/>
            <a:ext cx="0" cy="228600"/>
          </a:xfrm>
          <a:prstGeom prst="straightConnector1">
            <a:avLst/>
          </a:prstGeom>
          <a:ln w="9525" cap="flat" cmpd="sng">
            <a:solidFill>
              <a:schemeClr val="tx1"/>
            </a:solidFill>
            <a:prstDash val="solid"/>
            <a:headEnd type="triangle" w="med" len="med"/>
            <a:tailEnd type="triangle" w="med" len="med"/>
          </a:ln>
        </p:spPr>
      </p:cxnSp>
      <p:cxnSp>
        <p:nvCxnSpPr>
          <p:cNvPr id="21518" name="AutoShape 12"/>
          <p:cNvCxnSpPr>
            <a:stCxn id="21511" idx="2"/>
            <a:endCxn id="21512" idx="0"/>
          </p:cNvCxnSpPr>
          <p:nvPr/>
        </p:nvCxnSpPr>
        <p:spPr>
          <a:xfrm>
            <a:off x="2247900" y="3581400"/>
            <a:ext cx="0" cy="228600"/>
          </a:xfrm>
          <a:prstGeom prst="straightConnector1">
            <a:avLst/>
          </a:prstGeom>
          <a:ln w="9525" cap="flat" cmpd="sng">
            <a:solidFill>
              <a:schemeClr val="tx1"/>
            </a:solidFill>
            <a:prstDash val="solid"/>
            <a:headEnd type="triangle" w="med" len="med"/>
            <a:tailEnd type="triangle" w="med" len="med"/>
          </a:ln>
        </p:spPr>
      </p:cxnSp>
      <p:cxnSp>
        <p:nvCxnSpPr>
          <p:cNvPr id="21519" name="AutoShape 13"/>
          <p:cNvCxnSpPr>
            <a:stCxn id="21512" idx="2"/>
            <a:endCxn id="21513" idx="0"/>
          </p:cNvCxnSpPr>
          <p:nvPr/>
        </p:nvCxnSpPr>
        <p:spPr>
          <a:xfrm>
            <a:off x="2247900" y="4343400"/>
            <a:ext cx="0" cy="228600"/>
          </a:xfrm>
          <a:prstGeom prst="straightConnector1">
            <a:avLst/>
          </a:prstGeom>
          <a:ln w="9525" cap="flat" cmpd="sng">
            <a:solidFill>
              <a:schemeClr val="tx1"/>
            </a:solidFill>
            <a:prstDash val="solid"/>
            <a:headEnd type="triangle" w="med" len="med"/>
            <a:tailEnd type="triangle" w="med" len="med"/>
          </a:ln>
        </p:spPr>
      </p:cxnSp>
      <p:cxnSp>
        <p:nvCxnSpPr>
          <p:cNvPr id="21520" name="AutoShape 14"/>
          <p:cNvCxnSpPr>
            <a:stCxn id="21513" idx="2"/>
            <a:endCxn id="21514" idx="0"/>
          </p:cNvCxnSpPr>
          <p:nvPr/>
        </p:nvCxnSpPr>
        <p:spPr>
          <a:xfrm>
            <a:off x="2247900" y="5105400"/>
            <a:ext cx="0" cy="228600"/>
          </a:xfrm>
          <a:prstGeom prst="straightConnector1">
            <a:avLst/>
          </a:prstGeom>
          <a:ln w="9525" cap="flat" cmpd="sng">
            <a:solidFill>
              <a:schemeClr val="tx1"/>
            </a:solidFill>
            <a:prstDash val="solid"/>
            <a:headEnd type="triangle" w="med" len="med"/>
            <a:tailEnd type="triangle" w="med" len="med"/>
          </a:ln>
        </p:spPr>
      </p:cxnSp>
      <p:cxnSp>
        <p:nvCxnSpPr>
          <p:cNvPr id="21521" name="AutoShape 15"/>
          <p:cNvCxnSpPr>
            <a:stCxn id="21514" idx="2"/>
            <a:endCxn id="21515" idx="0"/>
          </p:cNvCxnSpPr>
          <p:nvPr/>
        </p:nvCxnSpPr>
        <p:spPr>
          <a:xfrm>
            <a:off x="2247900" y="5867400"/>
            <a:ext cx="0" cy="228600"/>
          </a:xfrm>
          <a:prstGeom prst="straightConnector1">
            <a:avLst/>
          </a:prstGeom>
          <a:ln w="9525" cap="flat" cmpd="sng">
            <a:solidFill>
              <a:schemeClr val="tx1"/>
            </a:solidFill>
            <a:prstDash val="solid"/>
            <a:headEnd type="triangle" w="med" len="med"/>
            <a:tailEnd type="triangle" w="med" len="med"/>
          </a:ln>
        </p:spPr>
      </p:cxnSp>
      <p:sp>
        <p:nvSpPr>
          <p:cNvPr id="21522" name="Text Box 16"/>
          <p:cNvSpPr txBox="1"/>
          <p:nvPr/>
        </p:nvSpPr>
        <p:spPr>
          <a:xfrm>
            <a:off x="685800" y="6172200"/>
            <a:ext cx="811213" cy="336550"/>
          </a:xfrm>
          <a:prstGeom prst="rect">
            <a:avLst/>
          </a:prstGeom>
          <a:solidFill>
            <a:schemeClr val="bg1"/>
          </a:solidFill>
          <a:ln w="9525">
            <a:noFill/>
          </a:ln>
        </p:spPr>
        <p:txBody>
          <a:bodyPr wrap="none">
            <a:spAutoFit/>
          </a:bodyPr>
          <a:p>
            <a:pPr eaLnBrk="1" hangingPunct="1"/>
            <a:r>
              <a:rPr lang="en-US" altLang="zh-TW" sz="1600" b="0" dirty="0">
                <a:latin typeface="Times New Roman" panose="02020603050405020304" pitchFamily="18" charset="0"/>
                <a:ea typeface="PMingLiU" pitchFamily="18" charset="-120"/>
              </a:rPr>
              <a:t>Layer 1</a:t>
            </a:r>
            <a:endParaRPr lang="en-US" altLang="zh-TW" sz="1600" b="0" dirty="0">
              <a:latin typeface="Times New Roman" panose="02020603050405020304" pitchFamily="18" charset="0"/>
              <a:ea typeface="PMingLiU" pitchFamily="18" charset="-120"/>
            </a:endParaRPr>
          </a:p>
        </p:txBody>
      </p:sp>
      <p:sp>
        <p:nvSpPr>
          <p:cNvPr id="21523" name="Text Box 17"/>
          <p:cNvSpPr txBox="1"/>
          <p:nvPr/>
        </p:nvSpPr>
        <p:spPr>
          <a:xfrm>
            <a:off x="685800" y="1600200"/>
            <a:ext cx="811213" cy="336550"/>
          </a:xfrm>
          <a:prstGeom prst="rect">
            <a:avLst/>
          </a:prstGeom>
          <a:noFill/>
          <a:ln w="9525">
            <a:noFill/>
          </a:ln>
        </p:spPr>
        <p:txBody>
          <a:bodyPr wrap="none">
            <a:spAutoFit/>
          </a:bodyPr>
          <a:p>
            <a:pPr eaLnBrk="1" hangingPunct="1"/>
            <a:r>
              <a:rPr lang="en-US" altLang="zh-TW" sz="1600" b="0" dirty="0">
                <a:latin typeface="Times New Roman" panose="02020603050405020304" pitchFamily="18" charset="0"/>
                <a:ea typeface="PMingLiU" pitchFamily="18" charset="-120"/>
              </a:rPr>
              <a:t>Layer 7</a:t>
            </a:r>
            <a:endParaRPr lang="en-US" altLang="zh-TW" sz="1600" b="0" dirty="0">
              <a:latin typeface="Times New Roman" panose="02020603050405020304" pitchFamily="18" charset="0"/>
              <a:ea typeface="PMingLiU" pitchFamily="18" charset="-120"/>
            </a:endParaRPr>
          </a:p>
        </p:txBody>
      </p:sp>
      <p:sp>
        <p:nvSpPr>
          <p:cNvPr id="21524" name="Text Box 18"/>
          <p:cNvSpPr txBox="1"/>
          <p:nvPr/>
        </p:nvSpPr>
        <p:spPr>
          <a:xfrm>
            <a:off x="685800" y="2362200"/>
            <a:ext cx="811213" cy="336550"/>
          </a:xfrm>
          <a:prstGeom prst="rect">
            <a:avLst/>
          </a:prstGeom>
          <a:noFill/>
          <a:ln w="9525">
            <a:noFill/>
          </a:ln>
        </p:spPr>
        <p:txBody>
          <a:bodyPr wrap="none">
            <a:spAutoFit/>
          </a:bodyPr>
          <a:p>
            <a:pPr eaLnBrk="1" hangingPunct="1"/>
            <a:r>
              <a:rPr lang="en-US" altLang="zh-TW" sz="1600" b="0" dirty="0">
                <a:latin typeface="Times New Roman" panose="02020603050405020304" pitchFamily="18" charset="0"/>
                <a:ea typeface="PMingLiU" pitchFamily="18" charset="-120"/>
              </a:rPr>
              <a:t>Layer 6</a:t>
            </a:r>
            <a:endParaRPr lang="en-US" altLang="zh-TW" sz="1600" b="0" dirty="0">
              <a:latin typeface="Times New Roman" panose="02020603050405020304" pitchFamily="18" charset="0"/>
              <a:ea typeface="PMingLiU" pitchFamily="18" charset="-120"/>
            </a:endParaRPr>
          </a:p>
        </p:txBody>
      </p:sp>
      <p:sp>
        <p:nvSpPr>
          <p:cNvPr id="21525" name="Text Box 19"/>
          <p:cNvSpPr txBox="1"/>
          <p:nvPr/>
        </p:nvSpPr>
        <p:spPr>
          <a:xfrm>
            <a:off x="685800" y="3124200"/>
            <a:ext cx="811213" cy="336550"/>
          </a:xfrm>
          <a:prstGeom prst="rect">
            <a:avLst/>
          </a:prstGeom>
          <a:noFill/>
          <a:ln w="9525">
            <a:noFill/>
          </a:ln>
        </p:spPr>
        <p:txBody>
          <a:bodyPr wrap="none">
            <a:spAutoFit/>
          </a:bodyPr>
          <a:p>
            <a:pPr eaLnBrk="1" hangingPunct="1"/>
            <a:r>
              <a:rPr lang="en-US" altLang="zh-TW" sz="1600" b="0" dirty="0">
                <a:latin typeface="Times New Roman" panose="02020603050405020304" pitchFamily="18" charset="0"/>
                <a:ea typeface="PMingLiU" pitchFamily="18" charset="-120"/>
              </a:rPr>
              <a:t>Layer 5</a:t>
            </a:r>
            <a:endParaRPr lang="en-US" altLang="zh-TW" sz="1600" b="0" dirty="0">
              <a:latin typeface="Times New Roman" panose="02020603050405020304" pitchFamily="18" charset="0"/>
              <a:ea typeface="PMingLiU" pitchFamily="18" charset="-120"/>
            </a:endParaRPr>
          </a:p>
        </p:txBody>
      </p:sp>
      <p:sp>
        <p:nvSpPr>
          <p:cNvPr id="21526" name="Text Box 20"/>
          <p:cNvSpPr txBox="1"/>
          <p:nvPr/>
        </p:nvSpPr>
        <p:spPr>
          <a:xfrm>
            <a:off x="685800" y="3886200"/>
            <a:ext cx="811213" cy="336550"/>
          </a:xfrm>
          <a:prstGeom prst="rect">
            <a:avLst/>
          </a:prstGeom>
          <a:noFill/>
          <a:ln w="9525">
            <a:noFill/>
          </a:ln>
        </p:spPr>
        <p:txBody>
          <a:bodyPr wrap="none">
            <a:spAutoFit/>
          </a:bodyPr>
          <a:p>
            <a:pPr eaLnBrk="1" hangingPunct="1"/>
            <a:r>
              <a:rPr lang="en-US" altLang="zh-TW" sz="1600" b="0" dirty="0">
                <a:latin typeface="Times New Roman" panose="02020603050405020304" pitchFamily="18" charset="0"/>
                <a:ea typeface="PMingLiU" pitchFamily="18" charset="-120"/>
              </a:rPr>
              <a:t>Layer 4</a:t>
            </a:r>
            <a:endParaRPr lang="en-US" altLang="zh-TW" sz="1600" b="0" dirty="0">
              <a:latin typeface="Times New Roman" panose="02020603050405020304" pitchFamily="18" charset="0"/>
              <a:ea typeface="PMingLiU" pitchFamily="18" charset="-120"/>
            </a:endParaRPr>
          </a:p>
        </p:txBody>
      </p:sp>
      <p:sp>
        <p:nvSpPr>
          <p:cNvPr id="21527" name="Text Box 21"/>
          <p:cNvSpPr txBox="1"/>
          <p:nvPr/>
        </p:nvSpPr>
        <p:spPr>
          <a:xfrm>
            <a:off x="685800" y="4648200"/>
            <a:ext cx="811213" cy="336550"/>
          </a:xfrm>
          <a:prstGeom prst="rect">
            <a:avLst/>
          </a:prstGeom>
          <a:noFill/>
          <a:ln w="9525">
            <a:noFill/>
          </a:ln>
        </p:spPr>
        <p:txBody>
          <a:bodyPr wrap="none">
            <a:spAutoFit/>
          </a:bodyPr>
          <a:p>
            <a:pPr eaLnBrk="1" hangingPunct="1"/>
            <a:r>
              <a:rPr lang="en-US" altLang="zh-TW" sz="1600" b="0" dirty="0">
                <a:latin typeface="Times New Roman" panose="02020603050405020304" pitchFamily="18" charset="0"/>
                <a:ea typeface="PMingLiU" pitchFamily="18" charset="-120"/>
              </a:rPr>
              <a:t>Layer 3</a:t>
            </a:r>
            <a:endParaRPr lang="en-US" altLang="zh-TW" sz="1600" b="0" dirty="0">
              <a:latin typeface="Times New Roman" panose="02020603050405020304" pitchFamily="18" charset="0"/>
              <a:ea typeface="PMingLiU" pitchFamily="18" charset="-120"/>
            </a:endParaRPr>
          </a:p>
        </p:txBody>
      </p:sp>
      <p:sp>
        <p:nvSpPr>
          <p:cNvPr id="21528" name="Text Box 22"/>
          <p:cNvSpPr txBox="1"/>
          <p:nvPr/>
        </p:nvSpPr>
        <p:spPr>
          <a:xfrm>
            <a:off x="685800" y="5410200"/>
            <a:ext cx="811213" cy="336550"/>
          </a:xfrm>
          <a:prstGeom prst="rect">
            <a:avLst/>
          </a:prstGeom>
          <a:noFill/>
          <a:ln w="9525">
            <a:noFill/>
          </a:ln>
        </p:spPr>
        <p:txBody>
          <a:bodyPr wrap="none">
            <a:spAutoFit/>
          </a:bodyPr>
          <a:p>
            <a:pPr eaLnBrk="1" hangingPunct="1"/>
            <a:r>
              <a:rPr lang="en-US" altLang="zh-TW" sz="1600" b="0" dirty="0">
                <a:latin typeface="Times New Roman" panose="02020603050405020304" pitchFamily="18" charset="0"/>
                <a:ea typeface="PMingLiU" pitchFamily="18" charset="-120"/>
              </a:rPr>
              <a:t>Layer 2</a:t>
            </a:r>
            <a:endParaRPr lang="en-US" altLang="zh-TW" sz="1600" b="0" dirty="0">
              <a:latin typeface="Times New Roman" panose="02020603050405020304" pitchFamily="18" charset="0"/>
              <a:ea typeface="PMingLiU" pitchFamily="18" charset="-120"/>
            </a:endParaRPr>
          </a:p>
        </p:txBody>
      </p:sp>
      <p:graphicFrame>
        <p:nvGraphicFramePr>
          <p:cNvPr id="92183" name="Group 23"/>
          <p:cNvGraphicFramePr>
            <a:graphicFrameLocks noGrp="1"/>
          </p:cNvGraphicFramePr>
          <p:nvPr/>
        </p:nvGraphicFramePr>
        <p:xfrm>
          <a:off x="4267200" y="1524000"/>
          <a:ext cx="762000" cy="2057400"/>
        </p:xfrm>
        <a:graphic>
          <a:graphicData uri="http://schemas.openxmlformats.org/drawingml/2006/table">
            <a:tbl>
              <a:tblPr/>
              <a:tblGrid>
                <a:gridCol w="762000"/>
              </a:tblGrid>
              <a:tr h="2057400">
                <a:tc>
                  <a:txBody>
                    <a:bodyPr/>
                    <a:lstStyle>
                      <a:lvl1pPr>
                        <a:spcBef>
                          <a:spcPct val="20000"/>
                        </a:spcBef>
                        <a:buClr>
                          <a:schemeClr val="accent2"/>
                        </a:buClr>
                        <a:defRPr sz="2000">
                          <a:solidFill>
                            <a:schemeClr val="tx1"/>
                          </a:solidFill>
                          <a:latin typeface="Times New Roman" panose="02020603050405020304" pitchFamily="18" charset="0"/>
                        </a:defRPr>
                      </a:lvl1pPr>
                      <a:lvl2pPr>
                        <a:spcBef>
                          <a:spcPct val="20000"/>
                        </a:spcBef>
                        <a:buClr>
                          <a:schemeClr val="accent2"/>
                        </a:buClr>
                        <a:defRPr>
                          <a:solidFill>
                            <a:schemeClr val="tx1"/>
                          </a:solidFill>
                          <a:latin typeface="Times New Roman" panose="02020603050405020304" pitchFamily="18" charset="0"/>
                        </a:defRPr>
                      </a:lvl2pPr>
                      <a:lvl3pPr>
                        <a:spcBef>
                          <a:spcPct val="20000"/>
                        </a:spcBef>
                        <a:buClr>
                          <a:schemeClr val="accent2"/>
                        </a:buClr>
                        <a:defRPr sz="2000">
                          <a:solidFill>
                            <a:schemeClr val="tx1"/>
                          </a:solidFill>
                          <a:latin typeface="Times New Roman" panose="02020603050405020304" pitchFamily="18" charset="0"/>
                        </a:defRPr>
                      </a:lvl3pPr>
                      <a:lvl4pPr>
                        <a:spcBef>
                          <a:spcPct val="20000"/>
                        </a:spcBef>
                        <a:buClr>
                          <a:schemeClr val="accent2"/>
                        </a:buClr>
                        <a:defRPr>
                          <a:solidFill>
                            <a:schemeClr val="tx1"/>
                          </a:solidFill>
                          <a:latin typeface="Times New Roman" panose="02020603050405020304" pitchFamily="18" charset="0"/>
                        </a:defRPr>
                      </a:lvl4pPr>
                      <a:lvl5pPr>
                        <a:spcBef>
                          <a:spcPct val="20000"/>
                        </a:spcBef>
                        <a:buClr>
                          <a:schemeClr val="accent2"/>
                        </a:buClr>
                        <a:defRPr>
                          <a:solidFill>
                            <a:schemeClr val="tx1"/>
                          </a:solidFill>
                          <a:latin typeface="Times New Roman" panose="02020603050405020304" pitchFamily="18" charset="0"/>
                        </a:defRPr>
                      </a:lvl5pPr>
                      <a:lvl6pPr fontAlgn="base">
                        <a:spcBef>
                          <a:spcPct val="20000"/>
                        </a:spcBef>
                        <a:spcAft>
                          <a:spcPct val="0"/>
                        </a:spcAft>
                        <a:buClr>
                          <a:schemeClr val="accent2"/>
                        </a:buClr>
                        <a:defRPr>
                          <a:solidFill>
                            <a:schemeClr val="tx1"/>
                          </a:solidFill>
                          <a:latin typeface="Times New Roman" panose="02020603050405020304" pitchFamily="18" charset="0"/>
                        </a:defRPr>
                      </a:lvl6pPr>
                      <a:lvl7pPr fontAlgn="base">
                        <a:spcBef>
                          <a:spcPct val="20000"/>
                        </a:spcBef>
                        <a:spcAft>
                          <a:spcPct val="0"/>
                        </a:spcAft>
                        <a:buClr>
                          <a:schemeClr val="accent2"/>
                        </a:buClr>
                        <a:defRPr>
                          <a:solidFill>
                            <a:schemeClr val="tx1"/>
                          </a:solidFill>
                          <a:latin typeface="Times New Roman" panose="02020603050405020304" pitchFamily="18" charset="0"/>
                        </a:defRPr>
                      </a:lvl7pPr>
                      <a:lvl8pPr fontAlgn="base">
                        <a:spcBef>
                          <a:spcPct val="20000"/>
                        </a:spcBef>
                        <a:spcAft>
                          <a:spcPct val="0"/>
                        </a:spcAft>
                        <a:buClr>
                          <a:schemeClr val="accent2"/>
                        </a:buClr>
                        <a:defRPr>
                          <a:solidFill>
                            <a:schemeClr val="tx1"/>
                          </a:solidFill>
                          <a:latin typeface="Times New Roman" panose="02020603050405020304" pitchFamily="18" charset="0"/>
                        </a:defRPr>
                      </a:lvl8pPr>
                      <a:lvl9pPr fontAlgn="base">
                        <a:spcBef>
                          <a:spcPct val="20000"/>
                        </a:spcBef>
                        <a:spcAft>
                          <a:spcPct val="0"/>
                        </a:spcAft>
                        <a:buClr>
                          <a:schemeClr val="accent2"/>
                        </a:buClr>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Tx/>
                        <a:buNone/>
                      </a:pPr>
                      <a:r>
                        <a:rPr kumimoji="0" lang="en-US" altLang="zh-TW" sz="1200" b="1" i="0" u="none" strike="noStrike" cap="none" normalizeH="0" baseline="0">
                          <a:ln>
                            <a:noFill/>
                          </a:ln>
                          <a:solidFill>
                            <a:schemeClr val="tx1"/>
                          </a:solidFill>
                          <a:effectLst/>
                          <a:latin typeface="Times New Roman" panose="02020603050405020304" pitchFamily="18" charset="0"/>
                          <a:ea typeface="PMingLiU" pitchFamily="18" charset="-120"/>
                        </a:rPr>
                        <a:t>Telnet</a:t>
                      </a:r>
                      <a:endParaRPr kumimoji="0" lang="en-US" altLang="zh-TW" sz="1200" b="1" i="0" u="none" strike="noStrike" cap="none" normalizeH="0" baseline="0">
                        <a:ln>
                          <a:noFill/>
                        </a:ln>
                        <a:solidFill>
                          <a:schemeClr val="tx1"/>
                        </a:solidFill>
                        <a:effectLst/>
                        <a:latin typeface="Times New Roman" panose="02020603050405020304" pitchFamily="18" charset="0"/>
                        <a:ea typeface="PMingLiU" pitchFamily="18" charset="-12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66"/>
                    </a:solidFill>
                  </a:tcPr>
                </a:tc>
              </a:tr>
            </a:tbl>
          </a:graphicData>
        </a:graphic>
      </p:graphicFrame>
      <p:graphicFrame>
        <p:nvGraphicFramePr>
          <p:cNvPr id="92189" name="Group 29"/>
          <p:cNvGraphicFramePr>
            <a:graphicFrameLocks noGrp="1"/>
          </p:cNvGraphicFramePr>
          <p:nvPr/>
        </p:nvGraphicFramePr>
        <p:xfrm>
          <a:off x="5105400" y="1524000"/>
          <a:ext cx="609600" cy="2057400"/>
        </p:xfrm>
        <a:graphic>
          <a:graphicData uri="http://schemas.openxmlformats.org/drawingml/2006/table">
            <a:tbl>
              <a:tblPr/>
              <a:tblGrid>
                <a:gridCol w="609600"/>
              </a:tblGrid>
              <a:tr h="2057400">
                <a:tc>
                  <a:txBody>
                    <a:bodyPr/>
                    <a:lstStyle>
                      <a:lvl1pPr>
                        <a:spcBef>
                          <a:spcPct val="20000"/>
                        </a:spcBef>
                        <a:buClr>
                          <a:schemeClr val="accent2"/>
                        </a:buClr>
                        <a:defRPr sz="2000">
                          <a:solidFill>
                            <a:schemeClr val="tx1"/>
                          </a:solidFill>
                          <a:latin typeface="Times New Roman" panose="02020603050405020304" pitchFamily="18" charset="0"/>
                        </a:defRPr>
                      </a:lvl1pPr>
                      <a:lvl2pPr>
                        <a:spcBef>
                          <a:spcPct val="20000"/>
                        </a:spcBef>
                        <a:buClr>
                          <a:schemeClr val="accent2"/>
                        </a:buClr>
                        <a:defRPr>
                          <a:solidFill>
                            <a:schemeClr val="tx1"/>
                          </a:solidFill>
                          <a:latin typeface="Times New Roman" panose="02020603050405020304" pitchFamily="18" charset="0"/>
                        </a:defRPr>
                      </a:lvl2pPr>
                      <a:lvl3pPr>
                        <a:spcBef>
                          <a:spcPct val="20000"/>
                        </a:spcBef>
                        <a:buClr>
                          <a:schemeClr val="accent2"/>
                        </a:buClr>
                        <a:defRPr sz="2000">
                          <a:solidFill>
                            <a:schemeClr val="tx1"/>
                          </a:solidFill>
                          <a:latin typeface="Times New Roman" panose="02020603050405020304" pitchFamily="18" charset="0"/>
                        </a:defRPr>
                      </a:lvl3pPr>
                      <a:lvl4pPr>
                        <a:spcBef>
                          <a:spcPct val="20000"/>
                        </a:spcBef>
                        <a:buClr>
                          <a:schemeClr val="accent2"/>
                        </a:buClr>
                        <a:defRPr>
                          <a:solidFill>
                            <a:schemeClr val="tx1"/>
                          </a:solidFill>
                          <a:latin typeface="Times New Roman" panose="02020603050405020304" pitchFamily="18" charset="0"/>
                        </a:defRPr>
                      </a:lvl4pPr>
                      <a:lvl5pPr>
                        <a:spcBef>
                          <a:spcPct val="20000"/>
                        </a:spcBef>
                        <a:buClr>
                          <a:schemeClr val="accent2"/>
                        </a:buClr>
                        <a:defRPr>
                          <a:solidFill>
                            <a:schemeClr val="tx1"/>
                          </a:solidFill>
                          <a:latin typeface="Times New Roman" panose="02020603050405020304" pitchFamily="18" charset="0"/>
                        </a:defRPr>
                      </a:lvl5pPr>
                      <a:lvl6pPr fontAlgn="base">
                        <a:spcBef>
                          <a:spcPct val="20000"/>
                        </a:spcBef>
                        <a:spcAft>
                          <a:spcPct val="0"/>
                        </a:spcAft>
                        <a:buClr>
                          <a:schemeClr val="accent2"/>
                        </a:buClr>
                        <a:defRPr>
                          <a:solidFill>
                            <a:schemeClr val="tx1"/>
                          </a:solidFill>
                          <a:latin typeface="Times New Roman" panose="02020603050405020304" pitchFamily="18" charset="0"/>
                        </a:defRPr>
                      </a:lvl6pPr>
                      <a:lvl7pPr fontAlgn="base">
                        <a:spcBef>
                          <a:spcPct val="20000"/>
                        </a:spcBef>
                        <a:spcAft>
                          <a:spcPct val="0"/>
                        </a:spcAft>
                        <a:buClr>
                          <a:schemeClr val="accent2"/>
                        </a:buClr>
                        <a:defRPr>
                          <a:solidFill>
                            <a:schemeClr val="tx1"/>
                          </a:solidFill>
                          <a:latin typeface="Times New Roman" panose="02020603050405020304" pitchFamily="18" charset="0"/>
                        </a:defRPr>
                      </a:lvl7pPr>
                      <a:lvl8pPr fontAlgn="base">
                        <a:spcBef>
                          <a:spcPct val="20000"/>
                        </a:spcBef>
                        <a:spcAft>
                          <a:spcPct val="0"/>
                        </a:spcAft>
                        <a:buClr>
                          <a:schemeClr val="accent2"/>
                        </a:buClr>
                        <a:defRPr>
                          <a:solidFill>
                            <a:schemeClr val="tx1"/>
                          </a:solidFill>
                          <a:latin typeface="Times New Roman" panose="02020603050405020304" pitchFamily="18" charset="0"/>
                        </a:defRPr>
                      </a:lvl8pPr>
                      <a:lvl9pPr fontAlgn="base">
                        <a:spcBef>
                          <a:spcPct val="20000"/>
                        </a:spcBef>
                        <a:spcAft>
                          <a:spcPct val="0"/>
                        </a:spcAft>
                        <a:buClr>
                          <a:schemeClr val="accent2"/>
                        </a:buClr>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Tx/>
                        <a:buNone/>
                      </a:pPr>
                      <a:r>
                        <a:rPr kumimoji="0" lang="en-US" altLang="zh-TW" sz="1200" b="1" i="0" u="none" strike="noStrike" cap="none" normalizeH="0" baseline="0">
                          <a:ln>
                            <a:noFill/>
                          </a:ln>
                          <a:solidFill>
                            <a:schemeClr val="tx1"/>
                          </a:solidFill>
                          <a:effectLst/>
                          <a:latin typeface="Times New Roman" panose="02020603050405020304" pitchFamily="18" charset="0"/>
                          <a:ea typeface="PMingLiU" pitchFamily="18" charset="-120"/>
                        </a:rPr>
                        <a:t>FTP</a:t>
                      </a:r>
                      <a:endParaRPr kumimoji="0" lang="en-US" altLang="zh-TW" sz="1200" b="1" i="0" u="none" strike="noStrike" cap="none" normalizeH="0" baseline="0">
                        <a:ln>
                          <a:noFill/>
                        </a:ln>
                        <a:solidFill>
                          <a:schemeClr val="tx1"/>
                        </a:solidFill>
                        <a:effectLst/>
                        <a:latin typeface="Times New Roman" panose="02020603050405020304" pitchFamily="18" charset="0"/>
                        <a:ea typeface="PMingLiU" pitchFamily="18" charset="-12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66"/>
                    </a:solidFill>
                  </a:tcPr>
                </a:tc>
              </a:tr>
            </a:tbl>
          </a:graphicData>
        </a:graphic>
      </p:graphicFrame>
      <p:graphicFrame>
        <p:nvGraphicFramePr>
          <p:cNvPr id="92195" name="Group 35"/>
          <p:cNvGraphicFramePr>
            <a:graphicFrameLocks noGrp="1"/>
          </p:cNvGraphicFramePr>
          <p:nvPr/>
        </p:nvGraphicFramePr>
        <p:xfrm>
          <a:off x="6629400" y="1524000"/>
          <a:ext cx="762000" cy="2057400"/>
        </p:xfrm>
        <a:graphic>
          <a:graphicData uri="http://schemas.openxmlformats.org/drawingml/2006/table">
            <a:tbl>
              <a:tblPr/>
              <a:tblGrid>
                <a:gridCol w="762000"/>
              </a:tblGrid>
              <a:tr h="2057400">
                <a:tc>
                  <a:txBody>
                    <a:bodyPr/>
                    <a:lstStyle>
                      <a:lvl1pPr>
                        <a:spcBef>
                          <a:spcPct val="20000"/>
                        </a:spcBef>
                        <a:buClr>
                          <a:schemeClr val="accent2"/>
                        </a:buClr>
                        <a:defRPr sz="2000">
                          <a:solidFill>
                            <a:schemeClr val="tx1"/>
                          </a:solidFill>
                          <a:latin typeface="Times New Roman" panose="02020603050405020304" pitchFamily="18" charset="0"/>
                        </a:defRPr>
                      </a:lvl1pPr>
                      <a:lvl2pPr>
                        <a:spcBef>
                          <a:spcPct val="20000"/>
                        </a:spcBef>
                        <a:buClr>
                          <a:schemeClr val="accent2"/>
                        </a:buClr>
                        <a:defRPr>
                          <a:solidFill>
                            <a:schemeClr val="tx1"/>
                          </a:solidFill>
                          <a:latin typeface="Times New Roman" panose="02020603050405020304" pitchFamily="18" charset="0"/>
                        </a:defRPr>
                      </a:lvl2pPr>
                      <a:lvl3pPr>
                        <a:spcBef>
                          <a:spcPct val="20000"/>
                        </a:spcBef>
                        <a:buClr>
                          <a:schemeClr val="accent2"/>
                        </a:buClr>
                        <a:defRPr sz="2000">
                          <a:solidFill>
                            <a:schemeClr val="tx1"/>
                          </a:solidFill>
                          <a:latin typeface="Times New Roman" panose="02020603050405020304" pitchFamily="18" charset="0"/>
                        </a:defRPr>
                      </a:lvl3pPr>
                      <a:lvl4pPr>
                        <a:spcBef>
                          <a:spcPct val="20000"/>
                        </a:spcBef>
                        <a:buClr>
                          <a:schemeClr val="accent2"/>
                        </a:buClr>
                        <a:defRPr>
                          <a:solidFill>
                            <a:schemeClr val="tx1"/>
                          </a:solidFill>
                          <a:latin typeface="Times New Roman" panose="02020603050405020304" pitchFamily="18" charset="0"/>
                        </a:defRPr>
                      </a:lvl4pPr>
                      <a:lvl5pPr>
                        <a:spcBef>
                          <a:spcPct val="20000"/>
                        </a:spcBef>
                        <a:buClr>
                          <a:schemeClr val="accent2"/>
                        </a:buClr>
                        <a:defRPr>
                          <a:solidFill>
                            <a:schemeClr val="tx1"/>
                          </a:solidFill>
                          <a:latin typeface="Times New Roman" panose="02020603050405020304" pitchFamily="18" charset="0"/>
                        </a:defRPr>
                      </a:lvl5pPr>
                      <a:lvl6pPr fontAlgn="base">
                        <a:spcBef>
                          <a:spcPct val="20000"/>
                        </a:spcBef>
                        <a:spcAft>
                          <a:spcPct val="0"/>
                        </a:spcAft>
                        <a:buClr>
                          <a:schemeClr val="accent2"/>
                        </a:buClr>
                        <a:defRPr>
                          <a:solidFill>
                            <a:schemeClr val="tx1"/>
                          </a:solidFill>
                          <a:latin typeface="Times New Roman" panose="02020603050405020304" pitchFamily="18" charset="0"/>
                        </a:defRPr>
                      </a:lvl6pPr>
                      <a:lvl7pPr fontAlgn="base">
                        <a:spcBef>
                          <a:spcPct val="20000"/>
                        </a:spcBef>
                        <a:spcAft>
                          <a:spcPct val="0"/>
                        </a:spcAft>
                        <a:buClr>
                          <a:schemeClr val="accent2"/>
                        </a:buClr>
                        <a:defRPr>
                          <a:solidFill>
                            <a:schemeClr val="tx1"/>
                          </a:solidFill>
                          <a:latin typeface="Times New Roman" panose="02020603050405020304" pitchFamily="18" charset="0"/>
                        </a:defRPr>
                      </a:lvl7pPr>
                      <a:lvl8pPr fontAlgn="base">
                        <a:spcBef>
                          <a:spcPct val="20000"/>
                        </a:spcBef>
                        <a:spcAft>
                          <a:spcPct val="0"/>
                        </a:spcAft>
                        <a:buClr>
                          <a:schemeClr val="accent2"/>
                        </a:buClr>
                        <a:defRPr>
                          <a:solidFill>
                            <a:schemeClr val="tx1"/>
                          </a:solidFill>
                          <a:latin typeface="Times New Roman" panose="02020603050405020304" pitchFamily="18" charset="0"/>
                        </a:defRPr>
                      </a:lvl8pPr>
                      <a:lvl9pPr fontAlgn="base">
                        <a:spcBef>
                          <a:spcPct val="20000"/>
                        </a:spcBef>
                        <a:spcAft>
                          <a:spcPct val="0"/>
                        </a:spcAft>
                        <a:buClr>
                          <a:schemeClr val="accent2"/>
                        </a:buClr>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Tx/>
                        <a:buNone/>
                      </a:pPr>
                      <a:r>
                        <a:rPr kumimoji="0" lang="en-US" altLang="zh-TW" sz="1200" b="1" i="0" u="none" strike="noStrike" cap="none" normalizeH="0" baseline="0">
                          <a:ln>
                            <a:noFill/>
                          </a:ln>
                          <a:solidFill>
                            <a:schemeClr val="tx1"/>
                          </a:solidFill>
                          <a:effectLst/>
                          <a:latin typeface="Times New Roman" panose="02020603050405020304" pitchFamily="18" charset="0"/>
                          <a:ea typeface="PMingLiU" pitchFamily="18" charset="-120"/>
                        </a:rPr>
                        <a:t>SMTP</a:t>
                      </a:r>
                      <a:endParaRPr kumimoji="0" lang="en-US" altLang="zh-TW" sz="1200" b="1" i="0" u="none" strike="noStrike" cap="none" normalizeH="0" baseline="0">
                        <a:ln>
                          <a:noFill/>
                        </a:ln>
                        <a:solidFill>
                          <a:schemeClr val="tx1"/>
                        </a:solidFill>
                        <a:effectLst/>
                        <a:latin typeface="Times New Roman" panose="02020603050405020304" pitchFamily="18" charset="0"/>
                        <a:ea typeface="PMingLiU" pitchFamily="18" charset="-12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66"/>
                    </a:solidFill>
                  </a:tcPr>
                </a:tc>
              </a:tr>
            </a:tbl>
          </a:graphicData>
        </a:graphic>
      </p:graphicFrame>
      <p:graphicFrame>
        <p:nvGraphicFramePr>
          <p:cNvPr id="92201" name="Group 41"/>
          <p:cNvGraphicFramePr>
            <a:graphicFrameLocks noGrp="1"/>
          </p:cNvGraphicFramePr>
          <p:nvPr/>
        </p:nvGraphicFramePr>
        <p:xfrm>
          <a:off x="5791200" y="1524000"/>
          <a:ext cx="762000" cy="2057400"/>
        </p:xfrm>
        <a:graphic>
          <a:graphicData uri="http://schemas.openxmlformats.org/drawingml/2006/table">
            <a:tbl>
              <a:tblPr/>
              <a:tblGrid>
                <a:gridCol w="762000"/>
              </a:tblGrid>
              <a:tr h="2057400">
                <a:tc>
                  <a:txBody>
                    <a:bodyPr/>
                    <a:lstStyle>
                      <a:lvl1pPr>
                        <a:spcBef>
                          <a:spcPct val="20000"/>
                        </a:spcBef>
                        <a:buClr>
                          <a:schemeClr val="accent2"/>
                        </a:buClr>
                        <a:defRPr sz="2000">
                          <a:solidFill>
                            <a:schemeClr val="tx1"/>
                          </a:solidFill>
                          <a:latin typeface="Times New Roman" panose="02020603050405020304" pitchFamily="18" charset="0"/>
                        </a:defRPr>
                      </a:lvl1pPr>
                      <a:lvl2pPr>
                        <a:spcBef>
                          <a:spcPct val="20000"/>
                        </a:spcBef>
                        <a:buClr>
                          <a:schemeClr val="accent2"/>
                        </a:buClr>
                        <a:defRPr>
                          <a:solidFill>
                            <a:schemeClr val="tx1"/>
                          </a:solidFill>
                          <a:latin typeface="Times New Roman" panose="02020603050405020304" pitchFamily="18" charset="0"/>
                        </a:defRPr>
                      </a:lvl2pPr>
                      <a:lvl3pPr>
                        <a:spcBef>
                          <a:spcPct val="20000"/>
                        </a:spcBef>
                        <a:buClr>
                          <a:schemeClr val="accent2"/>
                        </a:buClr>
                        <a:defRPr sz="2000">
                          <a:solidFill>
                            <a:schemeClr val="tx1"/>
                          </a:solidFill>
                          <a:latin typeface="Times New Roman" panose="02020603050405020304" pitchFamily="18" charset="0"/>
                        </a:defRPr>
                      </a:lvl3pPr>
                      <a:lvl4pPr>
                        <a:spcBef>
                          <a:spcPct val="20000"/>
                        </a:spcBef>
                        <a:buClr>
                          <a:schemeClr val="accent2"/>
                        </a:buClr>
                        <a:defRPr>
                          <a:solidFill>
                            <a:schemeClr val="tx1"/>
                          </a:solidFill>
                          <a:latin typeface="Times New Roman" panose="02020603050405020304" pitchFamily="18" charset="0"/>
                        </a:defRPr>
                      </a:lvl4pPr>
                      <a:lvl5pPr>
                        <a:spcBef>
                          <a:spcPct val="20000"/>
                        </a:spcBef>
                        <a:buClr>
                          <a:schemeClr val="accent2"/>
                        </a:buClr>
                        <a:defRPr>
                          <a:solidFill>
                            <a:schemeClr val="tx1"/>
                          </a:solidFill>
                          <a:latin typeface="Times New Roman" panose="02020603050405020304" pitchFamily="18" charset="0"/>
                        </a:defRPr>
                      </a:lvl5pPr>
                      <a:lvl6pPr fontAlgn="base">
                        <a:spcBef>
                          <a:spcPct val="20000"/>
                        </a:spcBef>
                        <a:spcAft>
                          <a:spcPct val="0"/>
                        </a:spcAft>
                        <a:buClr>
                          <a:schemeClr val="accent2"/>
                        </a:buClr>
                        <a:defRPr>
                          <a:solidFill>
                            <a:schemeClr val="tx1"/>
                          </a:solidFill>
                          <a:latin typeface="Times New Roman" panose="02020603050405020304" pitchFamily="18" charset="0"/>
                        </a:defRPr>
                      </a:lvl6pPr>
                      <a:lvl7pPr fontAlgn="base">
                        <a:spcBef>
                          <a:spcPct val="20000"/>
                        </a:spcBef>
                        <a:spcAft>
                          <a:spcPct val="0"/>
                        </a:spcAft>
                        <a:buClr>
                          <a:schemeClr val="accent2"/>
                        </a:buClr>
                        <a:defRPr>
                          <a:solidFill>
                            <a:schemeClr val="tx1"/>
                          </a:solidFill>
                          <a:latin typeface="Times New Roman" panose="02020603050405020304" pitchFamily="18" charset="0"/>
                        </a:defRPr>
                      </a:lvl7pPr>
                      <a:lvl8pPr fontAlgn="base">
                        <a:spcBef>
                          <a:spcPct val="20000"/>
                        </a:spcBef>
                        <a:spcAft>
                          <a:spcPct val="0"/>
                        </a:spcAft>
                        <a:buClr>
                          <a:schemeClr val="accent2"/>
                        </a:buClr>
                        <a:defRPr>
                          <a:solidFill>
                            <a:schemeClr val="tx1"/>
                          </a:solidFill>
                          <a:latin typeface="Times New Roman" panose="02020603050405020304" pitchFamily="18" charset="0"/>
                        </a:defRPr>
                      </a:lvl8pPr>
                      <a:lvl9pPr fontAlgn="base">
                        <a:spcBef>
                          <a:spcPct val="20000"/>
                        </a:spcBef>
                        <a:spcAft>
                          <a:spcPct val="0"/>
                        </a:spcAft>
                        <a:buClr>
                          <a:schemeClr val="accent2"/>
                        </a:buClr>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Tx/>
                        <a:buNone/>
                      </a:pPr>
                      <a:r>
                        <a:rPr kumimoji="0" lang="en-US" altLang="zh-TW" sz="1200" b="1" i="0" u="none" strike="noStrike" cap="none" normalizeH="0" baseline="0">
                          <a:ln>
                            <a:noFill/>
                          </a:ln>
                          <a:solidFill>
                            <a:schemeClr val="tx1"/>
                          </a:solidFill>
                          <a:effectLst/>
                          <a:latin typeface="Times New Roman" panose="02020603050405020304" pitchFamily="18" charset="0"/>
                          <a:ea typeface="PMingLiU" pitchFamily="18" charset="-120"/>
                        </a:rPr>
                        <a:t>HTTP</a:t>
                      </a:r>
                      <a:endParaRPr kumimoji="0" lang="en-US" altLang="zh-TW" sz="1200" b="1" i="0" u="none" strike="noStrike" cap="none" normalizeH="0" baseline="0">
                        <a:ln>
                          <a:noFill/>
                        </a:ln>
                        <a:solidFill>
                          <a:schemeClr val="tx1"/>
                        </a:solidFill>
                        <a:effectLst/>
                        <a:latin typeface="Times New Roman" panose="02020603050405020304" pitchFamily="18" charset="0"/>
                        <a:ea typeface="PMingLiU" pitchFamily="18" charset="-12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66"/>
                    </a:solidFill>
                  </a:tcPr>
                </a:tc>
              </a:tr>
            </a:tbl>
          </a:graphicData>
        </a:graphic>
      </p:graphicFrame>
      <p:sp>
        <p:nvSpPr>
          <p:cNvPr id="21553" name="Rectangle 47"/>
          <p:cNvSpPr/>
          <p:nvPr/>
        </p:nvSpPr>
        <p:spPr>
          <a:xfrm>
            <a:off x="5867400" y="3810000"/>
            <a:ext cx="1295400" cy="533400"/>
          </a:xfrm>
          <a:prstGeom prst="rect">
            <a:avLst/>
          </a:prstGeom>
          <a:solidFill>
            <a:srgbClr val="FFCC66"/>
          </a:solidFill>
          <a:ln w="9525" cap="flat" cmpd="sng">
            <a:solidFill>
              <a:schemeClr val="tx1"/>
            </a:solidFill>
            <a:prstDash val="solid"/>
            <a:miter/>
            <a:headEnd type="none" w="med" len="med"/>
            <a:tailEnd type="none" w="med" len="med"/>
          </a:ln>
        </p:spPr>
        <p:txBody>
          <a:bodyPr wrap="none" anchor="ctr" anchorCtr="0"/>
          <a:p>
            <a:pPr algn="ctr" eaLnBrk="1" hangingPunct="1"/>
            <a:r>
              <a:rPr lang="en-US" altLang="zh-TW" sz="1600" dirty="0">
                <a:latin typeface="Times New Roman" panose="02020603050405020304" pitchFamily="18" charset="0"/>
                <a:ea typeface="PMingLiU" pitchFamily="18" charset="-120"/>
              </a:rPr>
              <a:t>UDP</a:t>
            </a:r>
            <a:endParaRPr lang="en-US" altLang="zh-TW" sz="1600" dirty="0">
              <a:latin typeface="Times New Roman" panose="02020603050405020304" pitchFamily="18" charset="0"/>
              <a:ea typeface="PMingLiU" pitchFamily="18" charset="-120"/>
            </a:endParaRPr>
          </a:p>
        </p:txBody>
      </p:sp>
      <p:sp>
        <p:nvSpPr>
          <p:cNvPr id="21554" name="Rectangle 48"/>
          <p:cNvSpPr/>
          <p:nvPr/>
        </p:nvSpPr>
        <p:spPr>
          <a:xfrm>
            <a:off x="3962400" y="3810000"/>
            <a:ext cx="1295400" cy="533400"/>
          </a:xfrm>
          <a:prstGeom prst="rect">
            <a:avLst/>
          </a:prstGeom>
          <a:solidFill>
            <a:srgbClr val="FFCC66"/>
          </a:solidFill>
          <a:ln w="9525" cap="flat" cmpd="sng">
            <a:solidFill>
              <a:schemeClr val="tx1"/>
            </a:solidFill>
            <a:prstDash val="solid"/>
            <a:miter/>
            <a:headEnd type="none" w="med" len="med"/>
            <a:tailEnd type="none" w="med" len="med"/>
          </a:ln>
        </p:spPr>
        <p:txBody>
          <a:bodyPr wrap="none" anchor="ctr" anchorCtr="0"/>
          <a:p>
            <a:pPr algn="ctr" eaLnBrk="1" hangingPunct="1"/>
            <a:r>
              <a:rPr lang="en-US" altLang="zh-TW" sz="1600" dirty="0">
                <a:latin typeface="Times New Roman" panose="02020603050405020304" pitchFamily="18" charset="0"/>
                <a:ea typeface="PMingLiU" pitchFamily="18" charset="-120"/>
              </a:rPr>
              <a:t>TCP</a:t>
            </a:r>
            <a:endParaRPr lang="en-US" altLang="zh-TW" sz="1600" dirty="0">
              <a:latin typeface="Times New Roman" panose="02020603050405020304" pitchFamily="18" charset="0"/>
              <a:ea typeface="PMingLiU" pitchFamily="18" charset="-120"/>
            </a:endParaRPr>
          </a:p>
        </p:txBody>
      </p:sp>
      <p:sp>
        <p:nvSpPr>
          <p:cNvPr id="21555" name="Rectangle 49"/>
          <p:cNvSpPr/>
          <p:nvPr/>
        </p:nvSpPr>
        <p:spPr>
          <a:xfrm>
            <a:off x="3810000" y="4572000"/>
            <a:ext cx="3505200" cy="533400"/>
          </a:xfrm>
          <a:prstGeom prst="rect">
            <a:avLst/>
          </a:prstGeom>
          <a:solidFill>
            <a:srgbClr val="FFCC66"/>
          </a:solidFill>
          <a:ln w="9525" cap="flat" cmpd="sng">
            <a:solidFill>
              <a:schemeClr val="tx1"/>
            </a:solidFill>
            <a:prstDash val="solid"/>
            <a:miter/>
            <a:headEnd type="none" w="med" len="med"/>
            <a:tailEnd type="none" w="med" len="med"/>
          </a:ln>
        </p:spPr>
        <p:txBody>
          <a:bodyPr wrap="none" anchor="ctr" anchorCtr="0"/>
          <a:p>
            <a:pPr algn="ctr" eaLnBrk="1" hangingPunct="1"/>
            <a:r>
              <a:rPr lang="en-US" altLang="zh-TW" sz="1600" dirty="0">
                <a:latin typeface="Times New Roman" panose="02020603050405020304" pitchFamily="18" charset="0"/>
                <a:ea typeface="PMingLiU" pitchFamily="18" charset="-120"/>
              </a:rPr>
              <a:t>IP</a:t>
            </a:r>
            <a:endParaRPr lang="en-US" altLang="zh-TW" sz="1600" dirty="0">
              <a:latin typeface="Times New Roman" panose="02020603050405020304" pitchFamily="18" charset="0"/>
              <a:ea typeface="PMingLiU" pitchFamily="18" charset="-120"/>
            </a:endParaRPr>
          </a:p>
        </p:txBody>
      </p:sp>
      <p:graphicFrame>
        <p:nvGraphicFramePr>
          <p:cNvPr id="92210" name="Group 50"/>
          <p:cNvGraphicFramePr>
            <a:graphicFrameLocks noGrp="1"/>
          </p:cNvGraphicFramePr>
          <p:nvPr/>
        </p:nvGraphicFramePr>
        <p:xfrm>
          <a:off x="3810000" y="4800600"/>
          <a:ext cx="838200" cy="244475"/>
        </p:xfrm>
        <a:graphic>
          <a:graphicData uri="http://schemas.openxmlformats.org/drawingml/2006/table">
            <a:tbl>
              <a:tblPr/>
              <a:tblGrid>
                <a:gridCol w="838200"/>
              </a:tblGrid>
              <a:tr h="244475">
                <a:tc>
                  <a:txBody>
                    <a:bodyPr/>
                    <a:lstStyle>
                      <a:lvl1pPr>
                        <a:spcBef>
                          <a:spcPct val="20000"/>
                        </a:spcBef>
                        <a:buClr>
                          <a:schemeClr val="accent2"/>
                        </a:buClr>
                        <a:defRPr sz="2000">
                          <a:solidFill>
                            <a:schemeClr val="tx1"/>
                          </a:solidFill>
                          <a:latin typeface="Times New Roman" panose="02020603050405020304" pitchFamily="18" charset="0"/>
                        </a:defRPr>
                      </a:lvl1pPr>
                      <a:lvl2pPr>
                        <a:spcBef>
                          <a:spcPct val="20000"/>
                        </a:spcBef>
                        <a:buClr>
                          <a:schemeClr val="accent2"/>
                        </a:buClr>
                        <a:defRPr>
                          <a:solidFill>
                            <a:schemeClr val="tx1"/>
                          </a:solidFill>
                          <a:latin typeface="Times New Roman" panose="02020603050405020304" pitchFamily="18" charset="0"/>
                        </a:defRPr>
                      </a:lvl2pPr>
                      <a:lvl3pPr>
                        <a:spcBef>
                          <a:spcPct val="20000"/>
                        </a:spcBef>
                        <a:buClr>
                          <a:schemeClr val="accent2"/>
                        </a:buClr>
                        <a:defRPr sz="2000">
                          <a:solidFill>
                            <a:schemeClr val="tx1"/>
                          </a:solidFill>
                          <a:latin typeface="Times New Roman" panose="02020603050405020304" pitchFamily="18" charset="0"/>
                        </a:defRPr>
                      </a:lvl3pPr>
                      <a:lvl4pPr>
                        <a:spcBef>
                          <a:spcPct val="20000"/>
                        </a:spcBef>
                        <a:buClr>
                          <a:schemeClr val="accent2"/>
                        </a:buClr>
                        <a:defRPr>
                          <a:solidFill>
                            <a:schemeClr val="tx1"/>
                          </a:solidFill>
                          <a:latin typeface="Times New Roman" panose="02020603050405020304" pitchFamily="18" charset="0"/>
                        </a:defRPr>
                      </a:lvl4pPr>
                      <a:lvl5pPr>
                        <a:spcBef>
                          <a:spcPct val="20000"/>
                        </a:spcBef>
                        <a:buClr>
                          <a:schemeClr val="accent2"/>
                        </a:buClr>
                        <a:defRPr>
                          <a:solidFill>
                            <a:schemeClr val="tx1"/>
                          </a:solidFill>
                          <a:latin typeface="Times New Roman" panose="02020603050405020304" pitchFamily="18" charset="0"/>
                        </a:defRPr>
                      </a:lvl5pPr>
                      <a:lvl6pPr fontAlgn="base">
                        <a:spcBef>
                          <a:spcPct val="20000"/>
                        </a:spcBef>
                        <a:spcAft>
                          <a:spcPct val="0"/>
                        </a:spcAft>
                        <a:buClr>
                          <a:schemeClr val="accent2"/>
                        </a:buClr>
                        <a:defRPr>
                          <a:solidFill>
                            <a:schemeClr val="tx1"/>
                          </a:solidFill>
                          <a:latin typeface="Times New Roman" panose="02020603050405020304" pitchFamily="18" charset="0"/>
                        </a:defRPr>
                      </a:lvl6pPr>
                      <a:lvl7pPr fontAlgn="base">
                        <a:spcBef>
                          <a:spcPct val="20000"/>
                        </a:spcBef>
                        <a:spcAft>
                          <a:spcPct val="0"/>
                        </a:spcAft>
                        <a:buClr>
                          <a:schemeClr val="accent2"/>
                        </a:buClr>
                        <a:defRPr>
                          <a:solidFill>
                            <a:schemeClr val="tx1"/>
                          </a:solidFill>
                          <a:latin typeface="Times New Roman" panose="02020603050405020304" pitchFamily="18" charset="0"/>
                        </a:defRPr>
                      </a:lvl7pPr>
                      <a:lvl8pPr fontAlgn="base">
                        <a:spcBef>
                          <a:spcPct val="20000"/>
                        </a:spcBef>
                        <a:spcAft>
                          <a:spcPct val="0"/>
                        </a:spcAft>
                        <a:buClr>
                          <a:schemeClr val="accent2"/>
                        </a:buClr>
                        <a:defRPr>
                          <a:solidFill>
                            <a:schemeClr val="tx1"/>
                          </a:solidFill>
                          <a:latin typeface="Times New Roman" panose="02020603050405020304" pitchFamily="18" charset="0"/>
                        </a:defRPr>
                      </a:lvl8pPr>
                      <a:lvl9pPr fontAlgn="base">
                        <a:spcBef>
                          <a:spcPct val="20000"/>
                        </a:spcBef>
                        <a:spcAft>
                          <a:spcPct val="0"/>
                        </a:spcAft>
                        <a:buClr>
                          <a:schemeClr val="accent2"/>
                        </a:buClr>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Tx/>
                        <a:buNone/>
                      </a:pPr>
                      <a:r>
                        <a:rPr kumimoji="0" lang="zh-TW" altLang="en-US" sz="1000" b="0" i="0" u="none" strike="noStrike" cap="none" normalizeH="0" baseline="0">
                          <a:ln>
                            <a:noFill/>
                          </a:ln>
                          <a:solidFill>
                            <a:schemeClr val="tx1"/>
                          </a:solidFill>
                          <a:effectLst/>
                          <a:latin typeface="Times New Roman" panose="02020603050405020304" pitchFamily="18" charset="0"/>
                          <a:ea typeface="PMingLiU" pitchFamily="18" charset="-120"/>
                        </a:rPr>
                        <a:t>   </a:t>
                      </a:r>
                      <a:r>
                        <a:rPr kumimoji="0" lang="en-US" altLang="zh-TW" sz="1000" b="1" i="0" u="none" strike="noStrike" cap="none" normalizeH="0" baseline="0">
                          <a:ln>
                            <a:noFill/>
                          </a:ln>
                          <a:solidFill>
                            <a:schemeClr val="tx1"/>
                          </a:solidFill>
                          <a:effectLst/>
                          <a:latin typeface="Times New Roman" panose="02020603050405020304" pitchFamily="18" charset="0"/>
                          <a:ea typeface="PMingLiU" pitchFamily="18" charset="-120"/>
                        </a:rPr>
                        <a:t>ARP</a:t>
                      </a:r>
                      <a:endParaRPr kumimoji="0" lang="en-US" altLang="zh-TW" sz="1000" b="1" i="0" u="none" strike="noStrike" cap="none" normalizeH="0" baseline="0">
                        <a:ln>
                          <a:noFill/>
                        </a:ln>
                        <a:solidFill>
                          <a:schemeClr val="tx1"/>
                        </a:solidFill>
                        <a:effectLst/>
                        <a:latin typeface="Times New Roman" panose="02020603050405020304" pitchFamily="18" charset="0"/>
                        <a:ea typeface="PMingLiU" pitchFamily="18" charset="-120"/>
                      </a:endParaRPr>
                    </a:p>
                  </a:txBody>
                  <a:tcPr marT="45839" marB="4583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66"/>
                    </a:solidFill>
                  </a:tcPr>
                </a:tc>
              </a:tr>
            </a:tbl>
          </a:graphicData>
        </a:graphic>
      </p:graphicFrame>
      <p:graphicFrame>
        <p:nvGraphicFramePr>
          <p:cNvPr id="92216" name="Group 56"/>
          <p:cNvGraphicFramePr>
            <a:graphicFrameLocks noGrp="1"/>
          </p:cNvGraphicFramePr>
          <p:nvPr/>
        </p:nvGraphicFramePr>
        <p:xfrm>
          <a:off x="6553200" y="4572000"/>
          <a:ext cx="762000" cy="244475"/>
        </p:xfrm>
        <a:graphic>
          <a:graphicData uri="http://schemas.openxmlformats.org/drawingml/2006/table">
            <a:tbl>
              <a:tblPr/>
              <a:tblGrid>
                <a:gridCol w="762000"/>
              </a:tblGrid>
              <a:tr h="244475">
                <a:tc>
                  <a:txBody>
                    <a:bodyPr/>
                    <a:lstStyle>
                      <a:lvl1pPr>
                        <a:spcBef>
                          <a:spcPct val="20000"/>
                        </a:spcBef>
                        <a:buClr>
                          <a:schemeClr val="accent2"/>
                        </a:buClr>
                        <a:defRPr sz="2000">
                          <a:solidFill>
                            <a:schemeClr val="tx1"/>
                          </a:solidFill>
                          <a:latin typeface="Times New Roman" panose="02020603050405020304" pitchFamily="18" charset="0"/>
                        </a:defRPr>
                      </a:lvl1pPr>
                      <a:lvl2pPr>
                        <a:spcBef>
                          <a:spcPct val="20000"/>
                        </a:spcBef>
                        <a:buClr>
                          <a:schemeClr val="accent2"/>
                        </a:buClr>
                        <a:defRPr>
                          <a:solidFill>
                            <a:schemeClr val="tx1"/>
                          </a:solidFill>
                          <a:latin typeface="Times New Roman" panose="02020603050405020304" pitchFamily="18" charset="0"/>
                        </a:defRPr>
                      </a:lvl2pPr>
                      <a:lvl3pPr>
                        <a:spcBef>
                          <a:spcPct val="20000"/>
                        </a:spcBef>
                        <a:buClr>
                          <a:schemeClr val="accent2"/>
                        </a:buClr>
                        <a:defRPr sz="2000">
                          <a:solidFill>
                            <a:schemeClr val="tx1"/>
                          </a:solidFill>
                          <a:latin typeface="Times New Roman" panose="02020603050405020304" pitchFamily="18" charset="0"/>
                        </a:defRPr>
                      </a:lvl3pPr>
                      <a:lvl4pPr>
                        <a:spcBef>
                          <a:spcPct val="20000"/>
                        </a:spcBef>
                        <a:buClr>
                          <a:schemeClr val="accent2"/>
                        </a:buClr>
                        <a:defRPr>
                          <a:solidFill>
                            <a:schemeClr val="tx1"/>
                          </a:solidFill>
                          <a:latin typeface="Times New Roman" panose="02020603050405020304" pitchFamily="18" charset="0"/>
                        </a:defRPr>
                      </a:lvl4pPr>
                      <a:lvl5pPr>
                        <a:spcBef>
                          <a:spcPct val="20000"/>
                        </a:spcBef>
                        <a:buClr>
                          <a:schemeClr val="accent2"/>
                        </a:buClr>
                        <a:defRPr>
                          <a:solidFill>
                            <a:schemeClr val="tx1"/>
                          </a:solidFill>
                          <a:latin typeface="Times New Roman" panose="02020603050405020304" pitchFamily="18" charset="0"/>
                        </a:defRPr>
                      </a:lvl5pPr>
                      <a:lvl6pPr fontAlgn="base">
                        <a:spcBef>
                          <a:spcPct val="20000"/>
                        </a:spcBef>
                        <a:spcAft>
                          <a:spcPct val="0"/>
                        </a:spcAft>
                        <a:buClr>
                          <a:schemeClr val="accent2"/>
                        </a:buClr>
                        <a:defRPr>
                          <a:solidFill>
                            <a:schemeClr val="tx1"/>
                          </a:solidFill>
                          <a:latin typeface="Times New Roman" panose="02020603050405020304" pitchFamily="18" charset="0"/>
                        </a:defRPr>
                      </a:lvl6pPr>
                      <a:lvl7pPr fontAlgn="base">
                        <a:spcBef>
                          <a:spcPct val="20000"/>
                        </a:spcBef>
                        <a:spcAft>
                          <a:spcPct val="0"/>
                        </a:spcAft>
                        <a:buClr>
                          <a:schemeClr val="accent2"/>
                        </a:buClr>
                        <a:defRPr>
                          <a:solidFill>
                            <a:schemeClr val="tx1"/>
                          </a:solidFill>
                          <a:latin typeface="Times New Roman" panose="02020603050405020304" pitchFamily="18" charset="0"/>
                        </a:defRPr>
                      </a:lvl7pPr>
                      <a:lvl8pPr fontAlgn="base">
                        <a:spcBef>
                          <a:spcPct val="20000"/>
                        </a:spcBef>
                        <a:spcAft>
                          <a:spcPct val="0"/>
                        </a:spcAft>
                        <a:buClr>
                          <a:schemeClr val="accent2"/>
                        </a:buClr>
                        <a:defRPr>
                          <a:solidFill>
                            <a:schemeClr val="tx1"/>
                          </a:solidFill>
                          <a:latin typeface="Times New Roman" panose="02020603050405020304" pitchFamily="18" charset="0"/>
                        </a:defRPr>
                      </a:lvl8pPr>
                      <a:lvl9pPr fontAlgn="base">
                        <a:spcBef>
                          <a:spcPct val="20000"/>
                        </a:spcBef>
                        <a:spcAft>
                          <a:spcPct val="0"/>
                        </a:spcAft>
                        <a:buClr>
                          <a:schemeClr val="accent2"/>
                        </a:buClr>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Tx/>
                        <a:buNone/>
                      </a:pPr>
                      <a:r>
                        <a:rPr kumimoji="0" lang="zh-TW" altLang="en-US" sz="1000" b="0" i="0" u="none" strike="noStrike" cap="none" normalizeH="0" baseline="0">
                          <a:ln>
                            <a:noFill/>
                          </a:ln>
                          <a:solidFill>
                            <a:schemeClr val="tx1"/>
                          </a:solidFill>
                          <a:effectLst/>
                          <a:latin typeface="Times New Roman" panose="02020603050405020304" pitchFamily="18" charset="0"/>
                          <a:ea typeface="PMingLiU" pitchFamily="18" charset="-120"/>
                        </a:rPr>
                        <a:t>  </a:t>
                      </a:r>
                      <a:r>
                        <a:rPr kumimoji="0" lang="en-US" altLang="zh-TW" sz="1000" b="1" i="0" u="none" strike="noStrike" cap="none" normalizeH="0" baseline="0">
                          <a:ln>
                            <a:noFill/>
                          </a:ln>
                          <a:solidFill>
                            <a:schemeClr val="tx1"/>
                          </a:solidFill>
                          <a:effectLst/>
                          <a:latin typeface="Times New Roman" panose="02020603050405020304" pitchFamily="18" charset="0"/>
                          <a:ea typeface="PMingLiU" pitchFamily="18" charset="-120"/>
                        </a:rPr>
                        <a:t>ICMP</a:t>
                      </a:r>
                      <a:endParaRPr kumimoji="0" lang="en-US" altLang="zh-TW" sz="1000" b="1" i="0" u="none" strike="noStrike" cap="none" normalizeH="0" baseline="0">
                        <a:ln>
                          <a:noFill/>
                        </a:ln>
                        <a:solidFill>
                          <a:schemeClr val="tx1"/>
                        </a:solidFill>
                        <a:effectLst/>
                        <a:latin typeface="Times New Roman" panose="02020603050405020304" pitchFamily="18" charset="0"/>
                        <a:ea typeface="PMingLiU" pitchFamily="18" charset="-120"/>
                      </a:endParaRPr>
                    </a:p>
                  </a:txBody>
                  <a:tcPr marT="45839" marB="4583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66"/>
                    </a:solidFill>
                  </a:tcPr>
                </a:tc>
              </a:tr>
            </a:tbl>
          </a:graphicData>
        </a:graphic>
      </p:graphicFrame>
      <p:sp>
        <p:nvSpPr>
          <p:cNvPr id="21568" name="Rectangle 62"/>
          <p:cNvSpPr/>
          <p:nvPr/>
        </p:nvSpPr>
        <p:spPr>
          <a:xfrm>
            <a:off x="3810000" y="5334000"/>
            <a:ext cx="3505200" cy="533400"/>
          </a:xfrm>
          <a:prstGeom prst="rect">
            <a:avLst/>
          </a:prstGeom>
          <a:solidFill>
            <a:srgbClr val="FFCC66"/>
          </a:solidFill>
          <a:ln w="9525" cap="flat" cmpd="sng">
            <a:solidFill>
              <a:schemeClr val="tx1"/>
            </a:solidFill>
            <a:prstDash val="solid"/>
            <a:miter/>
            <a:headEnd type="none" w="med" len="med"/>
            <a:tailEnd type="none" w="med" len="med"/>
          </a:ln>
        </p:spPr>
        <p:txBody>
          <a:bodyPr wrap="none" anchor="b" anchorCtr="0"/>
          <a:p>
            <a:pPr algn="ctr" eaLnBrk="1" hangingPunct="1"/>
            <a:r>
              <a:rPr lang="en-US" altLang="zh-TW" sz="1200" dirty="0">
                <a:latin typeface="Times New Roman" panose="02020603050405020304" pitchFamily="18" charset="0"/>
                <a:ea typeface="PMingLiU" pitchFamily="18" charset="-120"/>
              </a:rPr>
              <a:t>MAC</a:t>
            </a:r>
            <a:endParaRPr lang="en-US" altLang="zh-TW" sz="1200" dirty="0">
              <a:latin typeface="Times New Roman" panose="02020603050405020304" pitchFamily="18" charset="0"/>
              <a:ea typeface="PMingLiU" pitchFamily="18" charset="-120"/>
            </a:endParaRPr>
          </a:p>
        </p:txBody>
      </p:sp>
      <p:graphicFrame>
        <p:nvGraphicFramePr>
          <p:cNvPr id="92223" name="Group 63"/>
          <p:cNvGraphicFramePr>
            <a:graphicFrameLocks noGrp="1"/>
          </p:cNvGraphicFramePr>
          <p:nvPr/>
        </p:nvGraphicFramePr>
        <p:xfrm>
          <a:off x="3810000" y="5334000"/>
          <a:ext cx="3505200" cy="255588"/>
        </p:xfrm>
        <a:graphic>
          <a:graphicData uri="http://schemas.openxmlformats.org/drawingml/2006/table">
            <a:tbl>
              <a:tblPr/>
              <a:tblGrid>
                <a:gridCol w="3505200"/>
              </a:tblGrid>
              <a:tr h="255588">
                <a:tc>
                  <a:txBody>
                    <a:bodyPr/>
                    <a:lstStyle>
                      <a:lvl1pPr>
                        <a:spcBef>
                          <a:spcPct val="20000"/>
                        </a:spcBef>
                        <a:buClr>
                          <a:schemeClr val="accent2"/>
                        </a:buClr>
                        <a:defRPr sz="2000">
                          <a:solidFill>
                            <a:schemeClr val="tx1"/>
                          </a:solidFill>
                          <a:latin typeface="Times New Roman" panose="02020603050405020304" pitchFamily="18" charset="0"/>
                        </a:defRPr>
                      </a:lvl1pPr>
                      <a:lvl2pPr>
                        <a:spcBef>
                          <a:spcPct val="20000"/>
                        </a:spcBef>
                        <a:buClr>
                          <a:schemeClr val="accent2"/>
                        </a:buClr>
                        <a:defRPr>
                          <a:solidFill>
                            <a:schemeClr val="tx1"/>
                          </a:solidFill>
                          <a:latin typeface="Times New Roman" panose="02020603050405020304" pitchFamily="18" charset="0"/>
                        </a:defRPr>
                      </a:lvl2pPr>
                      <a:lvl3pPr>
                        <a:spcBef>
                          <a:spcPct val="20000"/>
                        </a:spcBef>
                        <a:buClr>
                          <a:schemeClr val="accent2"/>
                        </a:buClr>
                        <a:defRPr sz="2000">
                          <a:solidFill>
                            <a:schemeClr val="tx1"/>
                          </a:solidFill>
                          <a:latin typeface="Times New Roman" panose="02020603050405020304" pitchFamily="18" charset="0"/>
                        </a:defRPr>
                      </a:lvl3pPr>
                      <a:lvl4pPr>
                        <a:spcBef>
                          <a:spcPct val="20000"/>
                        </a:spcBef>
                        <a:buClr>
                          <a:schemeClr val="accent2"/>
                        </a:buClr>
                        <a:defRPr>
                          <a:solidFill>
                            <a:schemeClr val="tx1"/>
                          </a:solidFill>
                          <a:latin typeface="Times New Roman" panose="02020603050405020304" pitchFamily="18" charset="0"/>
                        </a:defRPr>
                      </a:lvl4pPr>
                      <a:lvl5pPr>
                        <a:spcBef>
                          <a:spcPct val="20000"/>
                        </a:spcBef>
                        <a:buClr>
                          <a:schemeClr val="accent2"/>
                        </a:buClr>
                        <a:defRPr>
                          <a:solidFill>
                            <a:schemeClr val="tx1"/>
                          </a:solidFill>
                          <a:latin typeface="Times New Roman" panose="02020603050405020304" pitchFamily="18" charset="0"/>
                        </a:defRPr>
                      </a:lvl5pPr>
                      <a:lvl6pPr fontAlgn="base">
                        <a:spcBef>
                          <a:spcPct val="20000"/>
                        </a:spcBef>
                        <a:spcAft>
                          <a:spcPct val="0"/>
                        </a:spcAft>
                        <a:buClr>
                          <a:schemeClr val="accent2"/>
                        </a:buClr>
                        <a:defRPr>
                          <a:solidFill>
                            <a:schemeClr val="tx1"/>
                          </a:solidFill>
                          <a:latin typeface="Times New Roman" panose="02020603050405020304" pitchFamily="18" charset="0"/>
                        </a:defRPr>
                      </a:lvl6pPr>
                      <a:lvl7pPr fontAlgn="base">
                        <a:spcBef>
                          <a:spcPct val="20000"/>
                        </a:spcBef>
                        <a:spcAft>
                          <a:spcPct val="0"/>
                        </a:spcAft>
                        <a:buClr>
                          <a:schemeClr val="accent2"/>
                        </a:buClr>
                        <a:defRPr>
                          <a:solidFill>
                            <a:schemeClr val="tx1"/>
                          </a:solidFill>
                          <a:latin typeface="Times New Roman" panose="02020603050405020304" pitchFamily="18" charset="0"/>
                        </a:defRPr>
                      </a:lvl7pPr>
                      <a:lvl8pPr fontAlgn="base">
                        <a:spcBef>
                          <a:spcPct val="20000"/>
                        </a:spcBef>
                        <a:spcAft>
                          <a:spcPct val="0"/>
                        </a:spcAft>
                        <a:buClr>
                          <a:schemeClr val="accent2"/>
                        </a:buClr>
                        <a:defRPr>
                          <a:solidFill>
                            <a:schemeClr val="tx1"/>
                          </a:solidFill>
                          <a:latin typeface="Times New Roman" panose="02020603050405020304" pitchFamily="18" charset="0"/>
                        </a:defRPr>
                      </a:lvl8pPr>
                      <a:lvl9pPr fontAlgn="base">
                        <a:spcBef>
                          <a:spcPct val="20000"/>
                        </a:spcBef>
                        <a:spcAft>
                          <a:spcPct val="0"/>
                        </a:spcAft>
                        <a:buClr>
                          <a:schemeClr val="accent2"/>
                        </a:buClr>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Tx/>
                        <a:buNone/>
                      </a:pPr>
                      <a:r>
                        <a:rPr kumimoji="0" lang="en-US" altLang="zh-TW" sz="900" b="1" i="0" u="none" strike="noStrike" cap="none" normalizeH="0" baseline="0">
                          <a:ln>
                            <a:noFill/>
                          </a:ln>
                          <a:solidFill>
                            <a:schemeClr val="tx1"/>
                          </a:solidFill>
                          <a:effectLst/>
                          <a:latin typeface="Times New Roman" panose="02020603050405020304" pitchFamily="18" charset="0"/>
                          <a:ea typeface="PMingLiU" pitchFamily="18" charset="-120"/>
                        </a:rPr>
                        <a:t>LLC</a:t>
                      </a:r>
                      <a:endParaRPr kumimoji="0" lang="en-US" altLang="zh-TW" sz="900" b="1" i="0" u="none" strike="noStrike" cap="none" normalizeH="0" baseline="0">
                        <a:ln>
                          <a:noFill/>
                        </a:ln>
                        <a:solidFill>
                          <a:schemeClr val="tx1"/>
                        </a:solidFill>
                        <a:effectLst/>
                        <a:latin typeface="Times New Roman" panose="02020603050405020304" pitchFamily="18" charset="0"/>
                        <a:ea typeface="PMingLiU"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66"/>
                    </a:solidFill>
                  </a:tcPr>
                </a:tc>
              </a:tr>
            </a:tbl>
          </a:graphicData>
        </a:graphic>
      </p:graphicFrame>
      <p:sp>
        <p:nvSpPr>
          <p:cNvPr id="21575" name="Rectangle 69"/>
          <p:cNvSpPr/>
          <p:nvPr/>
        </p:nvSpPr>
        <p:spPr>
          <a:xfrm>
            <a:off x="3810000" y="6096000"/>
            <a:ext cx="3505200" cy="533400"/>
          </a:xfrm>
          <a:prstGeom prst="rect">
            <a:avLst/>
          </a:prstGeom>
          <a:solidFill>
            <a:srgbClr val="FFCC66"/>
          </a:solidFill>
          <a:ln w="9525" cap="flat" cmpd="sng">
            <a:solidFill>
              <a:schemeClr val="tx1"/>
            </a:solidFill>
            <a:prstDash val="solid"/>
            <a:miter/>
            <a:headEnd type="none" w="med" len="med"/>
            <a:tailEnd type="none" w="med" len="med"/>
          </a:ln>
        </p:spPr>
        <p:txBody>
          <a:bodyPr wrap="none" anchor="ctr" anchorCtr="0"/>
          <a:p>
            <a:pPr algn="ctr" eaLnBrk="1" hangingPunct="1"/>
            <a:r>
              <a:rPr lang="en-US" altLang="zh-TW" sz="1600" dirty="0">
                <a:latin typeface="Times New Roman" panose="02020603050405020304" pitchFamily="18" charset="0"/>
                <a:ea typeface="PMingLiU" pitchFamily="18" charset="-120"/>
              </a:rPr>
              <a:t>Physical Link </a:t>
            </a:r>
            <a:endParaRPr lang="en-US" altLang="zh-TW" sz="1600" dirty="0">
              <a:latin typeface="Times New Roman" panose="02020603050405020304" pitchFamily="18" charset="0"/>
              <a:ea typeface="PMingLiU" pitchFamily="18" charset="-120"/>
            </a:endParaRPr>
          </a:p>
        </p:txBody>
      </p:sp>
      <p:graphicFrame>
        <p:nvGraphicFramePr>
          <p:cNvPr id="92230" name="Group 70"/>
          <p:cNvGraphicFramePr>
            <a:graphicFrameLocks noGrp="1"/>
          </p:cNvGraphicFramePr>
          <p:nvPr/>
        </p:nvGraphicFramePr>
        <p:xfrm>
          <a:off x="3581400" y="1524000"/>
          <a:ext cx="609600" cy="2057400"/>
        </p:xfrm>
        <a:graphic>
          <a:graphicData uri="http://schemas.openxmlformats.org/drawingml/2006/table">
            <a:tbl>
              <a:tblPr/>
              <a:tblGrid>
                <a:gridCol w="609600"/>
              </a:tblGrid>
              <a:tr h="2057400">
                <a:tc>
                  <a:txBody>
                    <a:bodyPr/>
                    <a:lstStyle>
                      <a:lvl1pPr>
                        <a:spcBef>
                          <a:spcPct val="20000"/>
                        </a:spcBef>
                        <a:buClr>
                          <a:schemeClr val="accent2"/>
                        </a:buClr>
                        <a:defRPr sz="2000">
                          <a:solidFill>
                            <a:schemeClr val="tx1"/>
                          </a:solidFill>
                          <a:latin typeface="Times New Roman" panose="02020603050405020304" pitchFamily="18" charset="0"/>
                        </a:defRPr>
                      </a:lvl1pPr>
                      <a:lvl2pPr>
                        <a:spcBef>
                          <a:spcPct val="20000"/>
                        </a:spcBef>
                        <a:buClr>
                          <a:schemeClr val="accent2"/>
                        </a:buClr>
                        <a:defRPr>
                          <a:solidFill>
                            <a:schemeClr val="tx1"/>
                          </a:solidFill>
                          <a:latin typeface="Times New Roman" panose="02020603050405020304" pitchFamily="18" charset="0"/>
                        </a:defRPr>
                      </a:lvl2pPr>
                      <a:lvl3pPr>
                        <a:spcBef>
                          <a:spcPct val="20000"/>
                        </a:spcBef>
                        <a:buClr>
                          <a:schemeClr val="accent2"/>
                        </a:buClr>
                        <a:defRPr sz="2000">
                          <a:solidFill>
                            <a:schemeClr val="tx1"/>
                          </a:solidFill>
                          <a:latin typeface="Times New Roman" panose="02020603050405020304" pitchFamily="18" charset="0"/>
                        </a:defRPr>
                      </a:lvl3pPr>
                      <a:lvl4pPr>
                        <a:spcBef>
                          <a:spcPct val="20000"/>
                        </a:spcBef>
                        <a:buClr>
                          <a:schemeClr val="accent2"/>
                        </a:buClr>
                        <a:defRPr>
                          <a:solidFill>
                            <a:schemeClr val="tx1"/>
                          </a:solidFill>
                          <a:latin typeface="Times New Roman" panose="02020603050405020304" pitchFamily="18" charset="0"/>
                        </a:defRPr>
                      </a:lvl4pPr>
                      <a:lvl5pPr>
                        <a:spcBef>
                          <a:spcPct val="20000"/>
                        </a:spcBef>
                        <a:buClr>
                          <a:schemeClr val="accent2"/>
                        </a:buClr>
                        <a:defRPr>
                          <a:solidFill>
                            <a:schemeClr val="tx1"/>
                          </a:solidFill>
                          <a:latin typeface="Times New Roman" panose="02020603050405020304" pitchFamily="18" charset="0"/>
                        </a:defRPr>
                      </a:lvl5pPr>
                      <a:lvl6pPr fontAlgn="base">
                        <a:spcBef>
                          <a:spcPct val="20000"/>
                        </a:spcBef>
                        <a:spcAft>
                          <a:spcPct val="0"/>
                        </a:spcAft>
                        <a:buClr>
                          <a:schemeClr val="accent2"/>
                        </a:buClr>
                        <a:defRPr>
                          <a:solidFill>
                            <a:schemeClr val="tx1"/>
                          </a:solidFill>
                          <a:latin typeface="Times New Roman" panose="02020603050405020304" pitchFamily="18" charset="0"/>
                        </a:defRPr>
                      </a:lvl6pPr>
                      <a:lvl7pPr fontAlgn="base">
                        <a:spcBef>
                          <a:spcPct val="20000"/>
                        </a:spcBef>
                        <a:spcAft>
                          <a:spcPct val="0"/>
                        </a:spcAft>
                        <a:buClr>
                          <a:schemeClr val="accent2"/>
                        </a:buClr>
                        <a:defRPr>
                          <a:solidFill>
                            <a:schemeClr val="tx1"/>
                          </a:solidFill>
                          <a:latin typeface="Times New Roman" panose="02020603050405020304" pitchFamily="18" charset="0"/>
                        </a:defRPr>
                      </a:lvl7pPr>
                      <a:lvl8pPr fontAlgn="base">
                        <a:spcBef>
                          <a:spcPct val="20000"/>
                        </a:spcBef>
                        <a:spcAft>
                          <a:spcPct val="0"/>
                        </a:spcAft>
                        <a:buClr>
                          <a:schemeClr val="accent2"/>
                        </a:buClr>
                        <a:defRPr>
                          <a:solidFill>
                            <a:schemeClr val="tx1"/>
                          </a:solidFill>
                          <a:latin typeface="Times New Roman" panose="02020603050405020304" pitchFamily="18" charset="0"/>
                        </a:defRPr>
                      </a:lvl8pPr>
                      <a:lvl9pPr fontAlgn="base">
                        <a:spcBef>
                          <a:spcPct val="20000"/>
                        </a:spcBef>
                        <a:spcAft>
                          <a:spcPct val="0"/>
                        </a:spcAft>
                        <a:buClr>
                          <a:schemeClr val="accent2"/>
                        </a:buClr>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Tx/>
                        <a:buNone/>
                      </a:pPr>
                      <a:r>
                        <a:rPr kumimoji="0" lang="en-US" altLang="zh-TW" sz="1200" b="1" i="0" u="none" strike="noStrike" cap="none" normalizeH="0" baseline="0">
                          <a:ln>
                            <a:noFill/>
                          </a:ln>
                          <a:solidFill>
                            <a:schemeClr val="tx1"/>
                          </a:solidFill>
                          <a:effectLst/>
                          <a:latin typeface="Times New Roman" panose="02020603050405020304" pitchFamily="18" charset="0"/>
                          <a:ea typeface="PMingLiU" pitchFamily="18" charset="-120"/>
                        </a:rPr>
                        <a:t>DNS</a:t>
                      </a:r>
                      <a:endParaRPr kumimoji="0" lang="en-US" altLang="zh-TW" sz="1200" b="1" i="0" u="none" strike="noStrike" cap="none" normalizeH="0" baseline="0">
                        <a:ln>
                          <a:noFill/>
                        </a:ln>
                        <a:solidFill>
                          <a:schemeClr val="tx1"/>
                        </a:solidFill>
                        <a:effectLst/>
                        <a:latin typeface="Times New Roman" panose="02020603050405020304" pitchFamily="18" charset="0"/>
                        <a:ea typeface="PMingLiU" pitchFamily="18" charset="-12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66"/>
                    </a:solidFill>
                  </a:tcPr>
                </a:tc>
              </a:tr>
            </a:tbl>
          </a:graphicData>
        </a:graphic>
      </p:graphicFrame>
      <p:sp>
        <p:nvSpPr>
          <p:cNvPr id="21582" name="Rectangle 77"/>
          <p:cNvSpPr>
            <a:spLocks noGrp="1"/>
          </p:cNvSpPr>
          <p:nvPr>
            <p:ph type="title"/>
          </p:nvPr>
        </p:nvSpPr>
        <p:spPr>
          <a:solidFill>
            <a:schemeClr val="hlink">
              <a:alpha val="100000"/>
            </a:schemeClr>
          </a:solidFill>
        </p:spPr>
        <p:txBody>
          <a:bodyPr vert="horz" wrap="square" lIns="91440" tIns="45720" rIns="91440" bIns="45720" anchor="ctr" anchorCtr="0"/>
          <a:p>
            <a:pPr eaLnBrk="1" hangingPunct="1"/>
            <a:r>
              <a:rPr lang="en-US" altLang="zh-CN" dirty="0">
                <a:solidFill>
                  <a:schemeClr val="tx1"/>
                </a:solidFill>
                <a:ea typeface="宋体" panose="02010600030101010101" pitchFamily="2" charset="-122"/>
              </a:rPr>
              <a:t> </a:t>
            </a:r>
            <a:r>
              <a:rPr lang="en-US" altLang="zh-CN" b="1" dirty="0">
                <a:solidFill>
                  <a:schemeClr val="tx1"/>
                </a:solidFill>
                <a:ea typeface="宋体" panose="02010600030101010101" pitchFamily="2" charset="-122"/>
              </a:rPr>
              <a:t>OSI Model versus TCP/IP</a:t>
            </a:r>
            <a:endParaRPr lang="zh-CN" altLang="en-US" b="1" dirty="0">
              <a:solidFill>
                <a:schemeClr val="tx1"/>
              </a:solidFill>
              <a:ea typeface="宋体" panose="02010600030101010101" pitchFamily="2" charset="-122"/>
            </a:endParaRPr>
          </a:p>
        </p:txBody>
      </p:sp>
    </p:spTree>
  </p:cSld>
  <p:clrMapOvr>
    <a:masterClrMapping/>
  </p:clrMapOv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Knowledge Checks</a:t>
            </a:r>
            <a:endParaRPr lang="en-US" altLang="zh-CN"/>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D17D57A2-B8B6-445D-BF3C-DE260A35DC69}" type="datetime4">
              <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100" name="文本框 99"/>
          <p:cNvSpPr txBox="1"/>
          <p:nvPr/>
        </p:nvSpPr>
        <p:spPr>
          <a:xfrm>
            <a:off x="647065" y="1337310"/>
            <a:ext cx="7849235" cy="2245360"/>
          </a:xfrm>
          <a:prstGeom prst="rect">
            <a:avLst/>
          </a:prstGeom>
          <a:noFill/>
          <a:ln w="9525">
            <a:noFill/>
          </a:ln>
        </p:spPr>
        <p:txBody>
          <a:bodyPr wrap="square">
            <a:spAutoFit/>
          </a:bodyPr>
          <a:p>
            <a:pPr marL="269875" indent="-269875"/>
            <a:r>
              <a:rPr lang="zh-CN">
                <a:latin typeface="Calibri" panose="020F0502020204030204" pitchFamily="34" charset="0"/>
                <a:ea typeface="宋体" panose="02010600030101010101" pitchFamily="2" charset="-122"/>
              </a:rPr>
              <a:t>设</a:t>
            </a:r>
            <a:r>
              <a:rPr lang="en-US">
                <a:latin typeface="Calibri" panose="020F0502020204030204" pitchFamily="34" charset="0"/>
                <a:ea typeface="宋体" panose="02010600030101010101" pitchFamily="2" charset="-122"/>
                <a:cs typeface="Times New Roman" panose="02020603050405020304" pitchFamily="18" charset="0"/>
              </a:rPr>
              <a:t> </a:t>
            </a:r>
            <a:r>
              <a:rPr lang="en-US">
                <a:latin typeface="Calibri" panose="020F0502020204030204" pitchFamily="34" charset="0"/>
                <a:ea typeface="宋体" panose="02010600030101010101" pitchFamily="2" charset="-122"/>
              </a:rPr>
              <a:t>TCP </a:t>
            </a:r>
            <a:r>
              <a:rPr lang="zh-CN">
                <a:latin typeface="Calibri" panose="020F0502020204030204" pitchFamily="34" charset="0"/>
                <a:ea typeface="宋体" panose="02010600030101010101" pitchFamily="2" charset="-122"/>
              </a:rPr>
              <a:t>的 </a:t>
            </a:r>
            <a:r>
              <a:rPr lang="en-US">
                <a:latin typeface="Calibri" panose="020F0502020204030204" pitchFamily="34" charset="0"/>
                <a:ea typeface="宋体" panose="02010600030101010101" pitchFamily="2" charset="-122"/>
              </a:rPr>
              <a:t>ssthresh </a:t>
            </a:r>
            <a:r>
              <a:rPr lang="zh-CN">
                <a:latin typeface="Calibri" panose="020F0502020204030204" pitchFamily="34" charset="0"/>
                <a:ea typeface="宋体" panose="02010600030101010101" pitchFamily="2" charset="-122"/>
              </a:rPr>
              <a:t>的初始值为</a:t>
            </a:r>
            <a:r>
              <a:rPr lang="en-US">
                <a:latin typeface="Calibri" panose="020F0502020204030204" pitchFamily="34" charset="0"/>
                <a:ea typeface="宋体" panose="02010600030101010101" pitchFamily="2" charset="-122"/>
              </a:rPr>
              <a:t>8(</a:t>
            </a:r>
            <a:r>
              <a:rPr lang="zh-CN">
                <a:latin typeface="Calibri" panose="020F0502020204030204" pitchFamily="34" charset="0"/>
                <a:ea typeface="宋体" panose="02010600030101010101" pitchFamily="2" charset="-122"/>
              </a:rPr>
              <a:t>单位为报文段</a:t>
            </a:r>
            <a:r>
              <a:rPr lang="en-US">
                <a:latin typeface="Calibri" panose="020F0502020204030204" pitchFamily="34" charset="0"/>
                <a:ea typeface="宋体" panose="02010600030101010101" pitchFamily="2" charset="-122"/>
              </a:rPr>
              <a:t>)</a:t>
            </a:r>
            <a:r>
              <a:rPr lang="zh-CN">
                <a:latin typeface="Calibri" panose="020F0502020204030204" pitchFamily="34" charset="0"/>
                <a:ea typeface="宋体" panose="02010600030101010101" pitchFamily="2" charset="-122"/>
              </a:rPr>
              <a:t>。当拥塞窗口上升到</a:t>
            </a:r>
            <a:r>
              <a:rPr lang="en-US">
                <a:latin typeface="Calibri" panose="020F0502020204030204" pitchFamily="34" charset="0"/>
                <a:ea typeface="宋体" panose="02010600030101010101" pitchFamily="2" charset="-122"/>
              </a:rPr>
              <a:t>12 </a:t>
            </a:r>
            <a:r>
              <a:rPr lang="zh-CN">
                <a:latin typeface="Calibri" panose="020F0502020204030204" pitchFamily="34" charset="0"/>
                <a:ea typeface="宋体" panose="02010600030101010101" pitchFamily="2" charset="-122"/>
              </a:rPr>
              <a:t>时网络发生了超时，</a:t>
            </a:r>
            <a:r>
              <a:rPr lang="en-US">
                <a:latin typeface="Calibri" panose="020F0502020204030204" pitchFamily="34" charset="0"/>
                <a:ea typeface="宋体" panose="02010600030101010101" pitchFamily="2" charset="-122"/>
              </a:rPr>
              <a:t>TCP </a:t>
            </a:r>
            <a:r>
              <a:rPr lang="zh-CN">
                <a:latin typeface="Calibri" panose="020F0502020204030204" pitchFamily="34" charset="0"/>
                <a:ea typeface="宋体" panose="02010600030101010101" pitchFamily="2" charset="-122"/>
              </a:rPr>
              <a:t>使用慢开始和拥塞避免。试分别求出第</a:t>
            </a:r>
            <a:r>
              <a:rPr lang="en-US">
                <a:latin typeface="Calibri" panose="020F0502020204030204" pitchFamily="34" charset="0"/>
                <a:ea typeface="宋体" panose="02010600030101010101" pitchFamily="2" charset="-122"/>
              </a:rPr>
              <a:t>1</a:t>
            </a:r>
            <a:r>
              <a:rPr lang="zh-CN">
                <a:latin typeface="Calibri" panose="020F0502020204030204" pitchFamily="34" charset="0"/>
                <a:ea typeface="宋体" panose="02010600030101010101" pitchFamily="2" charset="-122"/>
              </a:rPr>
              <a:t>次到第</a:t>
            </a:r>
            <a:r>
              <a:rPr lang="en-US">
                <a:latin typeface="Calibri" panose="020F0502020204030204" pitchFamily="34" charset="0"/>
                <a:ea typeface="宋体" panose="02010600030101010101" pitchFamily="2" charset="-122"/>
              </a:rPr>
              <a:t>15 </a:t>
            </a:r>
            <a:r>
              <a:rPr lang="zh-CN">
                <a:latin typeface="Calibri" panose="020F0502020204030204" pitchFamily="34" charset="0"/>
                <a:ea typeface="宋体" panose="02010600030101010101" pitchFamily="2" charset="-122"/>
              </a:rPr>
              <a:t>次传输的各拥塞窗口大小。你能说明拥塞控制窗口每一次变化的原因吗</a:t>
            </a:r>
            <a:r>
              <a:rPr lang="en-US">
                <a:latin typeface="Calibri" panose="020F0502020204030204" pitchFamily="34" charset="0"/>
                <a:ea typeface="宋体" panose="02010600030101010101" pitchFamily="2" charset="-122"/>
              </a:rPr>
              <a:t>?</a:t>
            </a:r>
            <a:endParaRPr lang="en-US" altLang="en-US">
              <a:latin typeface="Calibri" panose="020F0502020204030204" pitchFamily="34" charset="0"/>
              <a:ea typeface="宋体" panose="02010600030101010101" pitchFamily="2" charset="-122"/>
            </a:endParaRPr>
          </a:p>
        </p:txBody>
      </p:sp>
    </p:spTree>
  </p:cSld>
  <p:clrMapOvr>
    <a:masterClrMapping/>
  </p:clrMapOvr>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Knowledge Checks</a:t>
            </a:r>
            <a:endParaRPr lang="en-US" altLang="zh-CN"/>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D17D57A2-B8B6-445D-BF3C-DE260A35DC69}" type="datetime4">
              <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100" name="文本框 99"/>
          <p:cNvSpPr txBox="1"/>
          <p:nvPr/>
        </p:nvSpPr>
        <p:spPr>
          <a:xfrm>
            <a:off x="688975" y="1014730"/>
            <a:ext cx="7357745" cy="829945"/>
          </a:xfrm>
          <a:prstGeom prst="rect">
            <a:avLst/>
          </a:prstGeom>
          <a:noFill/>
          <a:ln w="9525">
            <a:noFill/>
          </a:ln>
        </p:spPr>
        <p:txBody>
          <a:bodyPr wrap="square">
            <a:spAutoFit/>
          </a:bodyPr>
          <a:p>
            <a:pPr marL="269875" indent="-269875"/>
            <a:r>
              <a:rPr lang="en-US" sz="1800">
                <a:latin typeface="Calibri" panose="020F0502020204030204" pitchFamily="34" charset="0"/>
                <a:ea typeface="宋体" panose="02010600030101010101" pitchFamily="2" charset="-122"/>
              </a:rPr>
              <a:t> </a:t>
            </a:r>
            <a:r>
              <a:rPr lang="en-US" sz="2400">
                <a:latin typeface="Calibri" panose="020F0502020204030204" pitchFamily="34" charset="0"/>
                <a:ea typeface="宋体" panose="02010600030101010101" pitchFamily="2" charset="-122"/>
              </a:rPr>
              <a:t>TCP </a:t>
            </a:r>
            <a:r>
              <a:rPr lang="zh-CN" sz="2400">
                <a:latin typeface="Calibri" panose="020F0502020204030204" pitchFamily="34" charset="0"/>
                <a:ea typeface="宋体" panose="02010600030101010101" pitchFamily="2" charset="-122"/>
              </a:rPr>
              <a:t>的拥塞窗口 </a:t>
            </a:r>
            <a:r>
              <a:rPr lang="en-US" sz="2400">
                <a:latin typeface="Calibri" panose="020F0502020204030204" pitchFamily="34" charset="0"/>
                <a:ea typeface="宋体" panose="02010600030101010101" pitchFamily="2" charset="-122"/>
              </a:rPr>
              <a:t>cwnd </a:t>
            </a:r>
            <a:r>
              <a:rPr lang="zh-CN" sz="2400">
                <a:latin typeface="Calibri" panose="020F0502020204030204" pitchFamily="34" charset="0"/>
                <a:ea typeface="宋体" panose="02010600030101010101" pitchFamily="2" charset="-122"/>
              </a:rPr>
              <a:t>大小与传输轮次 </a:t>
            </a:r>
            <a:r>
              <a:rPr lang="en-US" sz="2400">
                <a:latin typeface="Calibri" panose="020F0502020204030204" pitchFamily="34" charset="0"/>
                <a:ea typeface="宋体" panose="02010600030101010101" pitchFamily="2" charset="-122"/>
              </a:rPr>
              <a:t>n</a:t>
            </a:r>
            <a:r>
              <a:rPr lang="zh-CN" sz="2400">
                <a:latin typeface="Calibri" panose="020F0502020204030204" pitchFamily="34" charset="0"/>
                <a:ea typeface="宋体" panose="02010600030101010101" pitchFamily="2" charset="-122"/>
              </a:rPr>
              <a:t>的关系如下所示</a:t>
            </a:r>
            <a:r>
              <a:rPr lang="en-US" sz="2400">
                <a:latin typeface="Calibri" panose="020F0502020204030204" pitchFamily="34" charset="0"/>
                <a:ea typeface="宋体" panose="02010600030101010101" pitchFamily="2" charset="-122"/>
              </a:rPr>
              <a:t>:</a:t>
            </a:r>
            <a:endParaRPr lang="en-US" altLang="en-US" sz="2400">
              <a:latin typeface="Calibri" panose="020F0502020204030204" pitchFamily="34" charset="0"/>
              <a:ea typeface="宋体" panose="02010600030101010101" pitchFamily="2" charset="-122"/>
            </a:endParaRPr>
          </a:p>
        </p:txBody>
      </p:sp>
      <p:pic>
        <p:nvPicPr>
          <p:cNvPr id="3" name="图片 2"/>
          <p:cNvPicPr/>
          <p:nvPr/>
        </p:nvPicPr>
        <p:blipFill>
          <a:blip r:embed="rId1"/>
          <a:stretch>
            <a:fillRect/>
          </a:stretch>
        </p:blipFill>
        <p:spPr>
          <a:xfrm>
            <a:off x="1471295" y="1502410"/>
            <a:ext cx="5915025" cy="1530985"/>
          </a:xfrm>
          <a:prstGeom prst="rect">
            <a:avLst/>
          </a:prstGeom>
          <a:noFill/>
          <a:ln w="9525">
            <a:noFill/>
          </a:ln>
        </p:spPr>
      </p:pic>
      <p:sp>
        <p:nvSpPr>
          <p:cNvPr id="101" name="文本框 100"/>
          <p:cNvSpPr txBox="1"/>
          <p:nvPr/>
        </p:nvSpPr>
        <p:spPr>
          <a:xfrm>
            <a:off x="733425" y="2745740"/>
            <a:ext cx="7950835" cy="3169285"/>
          </a:xfrm>
          <a:prstGeom prst="rect">
            <a:avLst/>
          </a:prstGeom>
          <a:noFill/>
          <a:ln w="9525">
            <a:noFill/>
          </a:ln>
        </p:spPr>
        <p:txBody>
          <a:bodyPr wrap="square">
            <a:spAutoFit/>
          </a:bodyPr>
          <a:p>
            <a:r>
              <a:rPr lang="en-US" sz="2000">
                <a:latin typeface="Calibri" panose="020F0502020204030204" pitchFamily="34" charset="0"/>
                <a:ea typeface="宋体" panose="02010600030101010101" pitchFamily="2" charset="-122"/>
                <a:cs typeface="Times New Roman" panose="02020603050405020304" pitchFamily="18" charset="0"/>
              </a:rPr>
              <a:t> </a:t>
            </a:r>
            <a:r>
              <a:rPr lang="en-US" sz="2000">
                <a:latin typeface="Calibri" panose="020F0502020204030204" pitchFamily="34" charset="0"/>
                <a:ea typeface="宋体" panose="02010600030101010101" pitchFamily="2" charset="-122"/>
              </a:rPr>
              <a:t>(1)</a:t>
            </a:r>
            <a:r>
              <a:rPr lang="zh-CN" sz="2000">
                <a:latin typeface="Calibri" panose="020F0502020204030204" pitchFamily="34" charset="0"/>
                <a:ea typeface="宋体" panose="02010600030101010101" pitchFamily="2" charset="-122"/>
              </a:rPr>
              <a:t>试画出拥塞窗口与传输轮次的关系曲线。</a:t>
            </a:r>
            <a:r>
              <a:rPr lang="en-US" sz="2000">
                <a:latin typeface="Calibri" panose="020F0502020204030204" pitchFamily="34" charset="0"/>
                <a:ea typeface="宋体" panose="02010600030101010101" pitchFamily="2" charset="-122"/>
              </a:rPr>
              <a:t>(2)</a:t>
            </a:r>
            <a:r>
              <a:rPr lang="zh-CN" sz="2000">
                <a:latin typeface="Calibri" panose="020F0502020204030204" pitchFamily="34" charset="0"/>
                <a:ea typeface="宋体" panose="02010600030101010101" pitchFamily="2" charset="-122"/>
              </a:rPr>
              <a:t>指明 </a:t>
            </a:r>
            <a:r>
              <a:rPr lang="en-US" sz="2000">
                <a:latin typeface="Calibri" panose="020F0502020204030204" pitchFamily="34" charset="0"/>
                <a:ea typeface="宋体" panose="02010600030101010101" pitchFamily="2" charset="-122"/>
              </a:rPr>
              <a:t>TCP </a:t>
            </a:r>
            <a:r>
              <a:rPr lang="zh-CN" sz="2000">
                <a:latin typeface="Calibri" panose="020F0502020204030204" pitchFamily="34" charset="0"/>
                <a:ea typeface="宋体" panose="02010600030101010101" pitchFamily="2" charset="-122"/>
              </a:rPr>
              <a:t>工作在慢开始阶段的时间间隔。</a:t>
            </a:r>
            <a:r>
              <a:rPr lang="en-US" sz="2000">
                <a:latin typeface="Calibri" panose="020F0502020204030204" pitchFamily="34" charset="0"/>
                <a:ea typeface="宋体" panose="02010600030101010101" pitchFamily="2" charset="-122"/>
              </a:rPr>
              <a:t>(3)</a:t>
            </a:r>
            <a:r>
              <a:rPr lang="zh-CN" sz="2000">
                <a:latin typeface="Calibri" panose="020F0502020204030204" pitchFamily="34" charset="0"/>
                <a:ea typeface="宋体" panose="02010600030101010101" pitchFamily="2" charset="-122"/>
              </a:rPr>
              <a:t>指明 </a:t>
            </a:r>
            <a:r>
              <a:rPr lang="en-US" sz="2000">
                <a:latin typeface="Calibri" panose="020F0502020204030204" pitchFamily="34" charset="0"/>
                <a:ea typeface="宋体" panose="02010600030101010101" pitchFamily="2" charset="-122"/>
              </a:rPr>
              <a:t>TCP </a:t>
            </a:r>
            <a:r>
              <a:rPr lang="zh-CN" sz="2000">
                <a:latin typeface="Calibri" panose="020F0502020204030204" pitchFamily="34" charset="0"/>
                <a:ea typeface="宋体" panose="02010600030101010101" pitchFamily="2" charset="-122"/>
              </a:rPr>
              <a:t>工作在拥塞避免阶段的时间间隔。</a:t>
            </a:r>
            <a:r>
              <a:rPr lang="en-US" sz="2000">
                <a:latin typeface="Calibri" panose="020F0502020204030204" pitchFamily="34" charset="0"/>
                <a:ea typeface="宋体" panose="02010600030101010101" pitchFamily="2" charset="-122"/>
              </a:rPr>
              <a:t>(4)</a:t>
            </a:r>
            <a:r>
              <a:rPr lang="zh-CN" sz="2000">
                <a:latin typeface="Calibri" panose="020F0502020204030204" pitchFamily="34" charset="0"/>
                <a:ea typeface="宋体" panose="02010600030101010101" pitchFamily="2" charset="-122"/>
              </a:rPr>
              <a:t>在第</a:t>
            </a:r>
            <a:r>
              <a:rPr lang="en-US" sz="2000">
                <a:latin typeface="Calibri" panose="020F0502020204030204" pitchFamily="34" charset="0"/>
                <a:ea typeface="宋体" panose="02010600030101010101" pitchFamily="2" charset="-122"/>
              </a:rPr>
              <a:t>16 </a:t>
            </a:r>
            <a:r>
              <a:rPr lang="zh-CN" sz="2000">
                <a:latin typeface="Calibri" panose="020F0502020204030204" pitchFamily="34" charset="0"/>
                <a:ea typeface="宋体" panose="02010600030101010101" pitchFamily="2" charset="-122"/>
              </a:rPr>
              <a:t>轮次和第 </a:t>
            </a:r>
            <a:r>
              <a:rPr lang="en-US" sz="2000">
                <a:latin typeface="Calibri" panose="020F0502020204030204" pitchFamily="34" charset="0"/>
                <a:ea typeface="宋体" panose="02010600030101010101" pitchFamily="2" charset="-122"/>
              </a:rPr>
              <a:t>22 </a:t>
            </a:r>
            <a:r>
              <a:rPr lang="zh-CN" sz="2000">
                <a:latin typeface="Calibri" panose="020F0502020204030204" pitchFamily="34" charset="0"/>
                <a:ea typeface="宋体" panose="02010600030101010101" pitchFamily="2" charset="-122"/>
              </a:rPr>
              <a:t>轮次之后发送方是通过收到三个重复的确认还是通过超时检测到丢失了报文段</a:t>
            </a:r>
            <a:r>
              <a:rPr lang="en-US" sz="2000">
                <a:latin typeface="Calibri" panose="020F0502020204030204" pitchFamily="34" charset="0"/>
                <a:ea typeface="宋体" panose="02010600030101010101" pitchFamily="2" charset="-122"/>
              </a:rPr>
              <a:t>?(5)</a:t>
            </a:r>
            <a:r>
              <a:rPr lang="zh-CN" sz="2000">
                <a:latin typeface="Calibri" panose="020F0502020204030204" pitchFamily="34" charset="0"/>
                <a:ea typeface="宋体" panose="02010600030101010101" pitchFamily="2" charset="-122"/>
              </a:rPr>
              <a:t>在第</a:t>
            </a:r>
            <a:r>
              <a:rPr lang="en-US" sz="2000">
                <a:latin typeface="Calibri" panose="020F0502020204030204" pitchFamily="34" charset="0"/>
                <a:ea typeface="宋体" panose="02010600030101010101" pitchFamily="2" charset="-122"/>
              </a:rPr>
              <a:t>1</a:t>
            </a:r>
            <a:r>
              <a:rPr lang="zh-CN" sz="2000">
                <a:latin typeface="Calibri" panose="020F0502020204030204" pitchFamily="34" charset="0"/>
                <a:ea typeface="宋体" panose="02010600030101010101" pitchFamily="2" charset="-122"/>
              </a:rPr>
              <a:t>轮次、第 </a:t>
            </a:r>
            <a:r>
              <a:rPr lang="en-US" sz="2000">
                <a:latin typeface="Calibri" panose="020F0502020204030204" pitchFamily="34" charset="0"/>
                <a:ea typeface="宋体" panose="02010600030101010101" pitchFamily="2" charset="-122"/>
              </a:rPr>
              <a:t>18 </a:t>
            </a:r>
            <a:r>
              <a:rPr lang="zh-CN" sz="2000">
                <a:latin typeface="Calibri" panose="020F0502020204030204" pitchFamily="34" charset="0"/>
                <a:ea typeface="宋体" panose="02010600030101010101" pitchFamily="2" charset="-122"/>
              </a:rPr>
              <a:t>轮次时，门限 </a:t>
            </a:r>
            <a:r>
              <a:rPr lang="en-US" sz="2000">
                <a:latin typeface="Calibri" panose="020F0502020204030204" pitchFamily="34" charset="0"/>
                <a:ea typeface="宋体" panose="02010600030101010101" pitchFamily="2" charset="-122"/>
              </a:rPr>
              <a:t>ssthresh </a:t>
            </a:r>
            <a:r>
              <a:rPr lang="zh-CN" sz="2000">
                <a:latin typeface="Calibri" panose="020F0502020204030204" pitchFamily="34" charset="0"/>
                <a:ea typeface="宋体" panose="02010600030101010101" pitchFamily="2" charset="-122"/>
              </a:rPr>
              <a:t>分别被设置为多大</a:t>
            </a:r>
            <a:r>
              <a:rPr lang="en-US" sz="2000">
                <a:latin typeface="Calibri" panose="020F0502020204030204" pitchFamily="34" charset="0"/>
                <a:ea typeface="宋体" panose="02010600030101010101" pitchFamily="2" charset="-122"/>
              </a:rPr>
              <a:t>?(6)</a:t>
            </a:r>
            <a:r>
              <a:rPr lang="zh-CN" sz="2000">
                <a:latin typeface="Calibri" panose="020F0502020204030204" pitchFamily="34" charset="0"/>
                <a:ea typeface="宋体" panose="02010600030101010101" pitchFamily="2" charset="-122"/>
              </a:rPr>
              <a:t>假定在第 </a:t>
            </a:r>
            <a:r>
              <a:rPr lang="en-US" sz="2000">
                <a:latin typeface="Calibri" panose="020F0502020204030204" pitchFamily="34" charset="0"/>
                <a:ea typeface="宋体" panose="02010600030101010101" pitchFamily="2" charset="-122"/>
              </a:rPr>
              <a:t>26 </a:t>
            </a:r>
            <a:r>
              <a:rPr lang="zh-CN" sz="2000">
                <a:latin typeface="Calibri" panose="020F0502020204030204" pitchFamily="34" charset="0"/>
                <a:ea typeface="宋体" panose="02010600030101010101" pitchFamily="2" charset="-122"/>
              </a:rPr>
              <a:t>轮次之后收到了三个重复的确认，因而检测出了报文段的丢失，那么拥塞窗口 </a:t>
            </a:r>
            <a:r>
              <a:rPr lang="en-US" sz="2000">
                <a:latin typeface="Calibri" panose="020F0502020204030204" pitchFamily="34" charset="0"/>
                <a:ea typeface="宋体" panose="02010600030101010101" pitchFamily="2" charset="-122"/>
              </a:rPr>
              <a:t>cwnd </a:t>
            </a:r>
            <a:r>
              <a:rPr lang="zh-CN" sz="2000">
                <a:latin typeface="Calibri" panose="020F0502020204030204" pitchFamily="34" charset="0"/>
                <a:ea typeface="宋体" panose="02010600030101010101" pitchFamily="2" charset="-122"/>
              </a:rPr>
              <a:t>和门限 </a:t>
            </a:r>
            <a:r>
              <a:rPr lang="en-US" sz="2000">
                <a:latin typeface="Calibri" panose="020F0502020204030204" pitchFamily="34" charset="0"/>
                <a:ea typeface="宋体" panose="02010600030101010101" pitchFamily="2" charset="-122"/>
              </a:rPr>
              <a:t>ssthresh </a:t>
            </a:r>
            <a:r>
              <a:rPr lang="zh-CN" sz="2000">
                <a:latin typeface="Calibri" panose="020F0502020204030204" pitchFamily="34" charset="0"/>
                <a:ea typeface="宋体" panose="02010600030101010101" pitchFamily="2" charset="-122"/>
              </a:rPr>
              <a:t>应设置为多大</a:t>
            </a:r>
            <a:r>
              <a:rPr lang="en-US" sz="2000">
                <a:latin typeface="Calibri" panose="020F0502020204030204" pitchFamily="34" charset="0"/>
                <a:ea typeface="宋体" panose="02010600030101010101" pitchFamily="2" charset="-122"/>
              </a:rPr>
              <a:t>?</a:t>
            </a:r>
            <a:r>
              <a:rPr lang="en-US" sz="2000" b="0">
                <a:latin typeface="Calibri" panose="020F0502020204030204" pitchFamily="34" charset="0"/>
                <a:ea typeface="宋体" panose="02010600030101010101" pitchFamily="2" charset="-122"/>
                <a:cs typeface="Times New Roman" panose="02020603050405020304" pitchFamily="18" charset="0"/>
              </a:rPr>
              <a:t> </a:t>
            </a:r>
            <a:endParaRPr lang="en-US" altLang="en-US" sz="2000" b="0">
              <a:latin typeface="Calibri" panose="020F0502020204030204" pitchFamily="34" charset="0"/>
              <a:ea typeface="宋体" panose="02010600030101010101" pitchFamily="2" charset="-122"/>
              <a:cs typeface="Times New Roman" panose="02020603050405020304" pitchFamily="18" charset="0"/>
            </a:endParaRP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日期占位符 3"/>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AE0CF248-0FDA-4CD3-A831-9BEB0F13E0BC}" type="datetime4">
              <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5" name="页脚占位符 4"/>
          <p:cNvSpPr txBox="1">
            <a:spLocks noGrp="1"/>
          </p:cNvSpPr>
          <p:nvPr>
            <p:ph type="ftr" sz="quarter" idx="11"/>
          </p:nvPr>
        </p:nvSpPr>
        <p:spPr bwMode="auto"/>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The Transport Layer</a:t>
            </a: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22532" name="灯片编号占位符 5"/>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sz="2800" b="1" i="0" u="none" kern="1200" baseline="0">
                <a:solidFill>
                  <a:schemeClr val="tx1"/>
                </a:solidFill>
                <a:latin typeface="Arial" panose="020B0604020202020204" pitchFamily="34" charset="0"/>
                <a:ea typeface="+mn-ea"/>
                <a:cs typeface="+mn-cs"/>
              </a:defRPr>
            </a:lvl5pPr>
          </a:lstStyle>
          <a:p>
            <a:pPr lvl="0" algn="r" eaLnBrk="1" hangingPunct="1"/>
            <a:fld id="{9A0DB2DC-4C9A-4742-B13C-FB6460FD3503}" type="slidenum">
              <a:rPr lang="zh-CN" altLang="en-US" sz="1400" b="0" dirty="0">
                <a:latin typeface="Times New Roman" panose="02020603050405020304" pitchFamily="18" charset="0"/>
                <a:ea typeface="宋体" panose="02010600030101010101" pitchFamily="2" charset="-122"/>
              </a:rPr>
            </a:fld>
            <a:endParaRPr lang="zh-CN" altLang="en-US" sz="1400" b="0" dirty="0">
              <a:latin typeface="Times New Roman" panose="02020603050405020304" pitchFamily="18" charset="0"/>
              <a:ea typeface="宋体" panose="02010600030101010101" pitchFamily="2" charset="-122"/>
            </a:endParaRPr>
          </a:p>
        </p:txBody>
      </p:sp>
      <p:sp>
        <p:nvSpPr>
          <p:cNvPr id="22533" name="Rectangle 2"/>
          <p:cNvSpPr>
            <a:spLocks noGrp="1"/>
          </p:cNvSpPr>
          <p:nvPr>
            <p:ph type="title"/>
          </p:nvPr>
        </p:nvSpPr>
        <p:spPr>
          <a:xfrm>
            <a:off x="0" y="215900"/>
            <a:ext cx="9144000" cy="1143000"/>
          </a:xfrm>
        </p:spPr>
        <p:txBody>
          <a:bodyPr vert="horz" wrap="square" lIns="91440" tIns="45720" rIns="91440" bIns="45720" anchor="ctr" anchorCtr="0"/>
          <a:p>
            <a:pPr eaLnBrk="1" hangingPunct="1"/>
            <a:r>
              <a:rPr lang="en-US" altLang="zh-CN" b="1" dirty="0">
                <a:solidFill>
                  <a:srgbClr val="990033"/>
                </a:solidFill>
                <a:ea typeface="宋体" panose="02010600030101010101" pitchFamily="2" charset="-122"/>
              </a:rPr>
              <a:t>The Internet Transport Protocols</a:t>
            </a:r>
            <a:endParaRPr lang="en-US" altLang="zh-CN" b="1" dirty="0">
              <a:solidFill>
                <a:srgbClr val="990033"/>
              </a:solidFill>
              <a:ea typeface="宋体" panose="02010600030101010101" pitchFamily="2" charset="-122"/>
            </a:endParaRPr>
          </a:p>
        </p:txBody>
      </p:sp>
      <p:sp>
        <p:nvSpPr>
          <p:cNvPr id="22534" name="Rectangle 3"/>
          <p:cNvSpPr>
            <a:spLocks noGrp="1"/>
          </p:cNvSpPr>
          <p:nvPr>
            <p:ph idx="1"/>
          </p:nvPr>
        </p:nvSpPr>
        <p:spPr>
          <a:xfrm>
            <a:off x="269875" y="1377950"/>
            <a:ext cx="8686800" cy="5213350"/>
          </a:xfrm>
        </p:spPr>
        <p:txBody>
          <a:bodyPr vert="horz" wrap="square" lIns="91440" tIns="45720" rIns="91440" bIns="45720" anchor="t" anchorCtr="0"/>
          <a:p>
            <a:pPr eaLnBrk="1" hangingPunct="1">
              <a:spcBef>
                <a:spcPct val="0"/>
              </a:spcBef>
              <a:spcAft>
                <a:spcPct val="50000"/>
              </a:spcAft>
              <a:buClrTx/>
              <a:buNone/>
            </a:pPr>
            <a:r>
              <a:rPr lang="en-US" altLang="zh-CN" sz="3200" b="1" dirty="0">
                <a:solidFill>
                  <a:srgbClr val="FF0000"/>
                </a:solidFill>
                <a:ea typeface="宋体" panose="02010600030101010101" pitchFamily="2" charset="-122"/>
              </a:rPr>
              <a:t>TCP (Transmission Control Protocol</a:t>
            </a:r>
            <a:r>
              <a:rPr lang="zh-CN" altLang="en-US" sz="3200" b="1" dirty="0">
                <a:solidFill>
                  <a:srgbClr val="FF0000"/>
                </a:solidFill>
                <a:ea typeface="黑体" panose="02010609060101010101" pitchFamily="49" charset="-122"/>
              </a:rPr>
              <a:t>传输控制协议</a:t>
            </a:r>
            <a:r>
              <a:rPr lang="en-US" altLang="zh-CN" sz="3200" b="1" dirty="0">
                <a:solidFill>
                  <a:srgbClr val="FF0000"/>
                </a:solidFill>
                <a:ea typeface="宋体" panose="02010600030101010101" pitchFamily="2" charset="-122"/>
              </a:rPr>
              <a:t>) </a:t>
            </a:r>
            <a:r>
              <a:rPr lang="en-US" altLang="zh-CN" sz="3200" b="1" dirty="0">
                <a:ea typeface="宋体" panose="02010600030101010101" pitchFamily="2" charset="-122"/>
                <a:sym typeface="Wingdings" panose="05000000000000000000" pitchFamily="2" charset="2"/>
              </a:rPr>
              <a:t> reliable, connection-oriented, error-free byte stream delivering; handles flow control</a:t>
            </a:r>
            <a:endParaRPr lang="zh-CN" altLang="en-US" sz="3200" b="1" dirty="0">
              <a:ea typeface="宋体" panose="02010600030101010101" pitchFamily="2" charset="-122"/>
            </a:endParaRPr>
          </a:p>
          <a:p>
            <a:pPr eaLnBrk="1" hangingPunct="1">
              <a:spcBef>
                <a:spcPct val="0"/>
              </a:spcBef>
              <a:buClrTx/>
              <a:buNone/>
            </a:pPr>
            <a:r>
              <a:rPr lang="en-US" altLang="zh-CN" sz="3200" b="1" dirty="0">
                <a:solidFill>
                  <a:srgbClr val="FF0000"/>
                </a:solidFill>
                <a:ea typeface="宋体" panose="02010600030101010101" pitchFamily="2" charset="-122"/>
              </a:rPr>
              <a:t>UDP (User Datagram Protocol</a:t>
            </a:r>
            <a:r>
              <a:rPr lang="zh-CN" altLang="en-US" sz="3200" b="1" dirty="0">
                <a:solidFill>
                  <a:srgbClr val="FF0000"/>
                </a:solidFill>
                <a:ea typeface="黑体" panose="02010609060101010101" pitchFamily="49" charset="-122"/>
              </a:rPr>
              <a:t>用户数据报协议</a:t>
            </a:r>
            <a:r>
              <a:rPr lang="en-US" altLang="zh-CN" sz="3200" b="1" dirty="0">
                <a:solidFill>
                  <a:srgbClr val="FF0000"/>
                </a:solidFill>
                <a:ea typeface="宋体" panose="02010600030101010101" pitchFamily="2" charset="-122"/>
              </a:rPr>
              <a:t>) </a:t>
            </a:r>
            <a:r>
              <a:rPr lang="en-US" altLang="zh-CN" sz="3200" b="1" dirty="0">
                <a:ea typeface="宋体" panose="02010600030101010101" pitchFamily="2" charset="-122"/>
                <a:sym typeface="Wingdings" panose="05000000000000000000" pitchFamily="2" charset="2"/>
              </a:rPr>
              <a:t> unreliable, connectionless; No TCP’s flow control; applications where prompt delivery more important than accurate delivery (speech, video, …) </a:t>
            </a:r>
            <a:endParaRPr lang="en-US" altLang="zh-CN" sz="3200" b="1" dirty="0">
              <a:ea typeface="宋体" panose="02010600030101010101" pitchFamily="2" charset="-122"/>
              <a:sym typeface="Wingdings" panose="05000000000000000000" pitchFamily="2" charset="2"/>
            </a:endParaRPr>
          </a:p>
          <a:p>
            <a:pPr eaLnBrk="1" hangingPunct="1">
              <a:spcBef>
                <a:spcPct val="0"/>
              </a:spcBef>
              <a:buClrTx/>
              <a:buNone/>
            </a:pPr>
            <a:endParaRPr lang="en-US" altLang="zh-CN" sz="1000" b="1" dirty="0">
              <a:ea typeface="宋体" panose="02010600030101010101" pitchFamily="2" charset="-122"/>
              <a:sym typeface="Wingdings" panose="05000000000000000000" pitchFamily="2" charset="2"/>
            </a:endParaRP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6933" y="519254"/>
            <a:ext cx="8544983" cy="670967"/>
          </a:xfrm>
          <a:noFill/>
          <a:ln w="9525">
            <a:noFill/>
          </a:ln>
        </p:spPr>
        <p:txBody>
          <a:bodyPr vert="horz" wrap="square" lIns="91440" tIns="45720" rIns="91440" bIns="45720" rtlCol="0" anchor="ctr" anchorCtr="0">
            <a:normAutofit fontScale="90000"/>
          </a:bodyPr>
          <a:lstStyle/>
          <a:p>
            <a:pPr lvl="0" algn="ctr" eaLnBrk="1" hangingPunct="1">
              <a:buClrTx/>
              <a:buSzTx/>
              <a:buFontTx/>
            </a:pPr>
            <a:r>
              <a:rPr lang="en-US" altLang="zh-CN" b="1" dirty="0">
                <a:solidFill>
                  <a:srgbClr val="990033"/>
                </a:solidFill>
                <a:ea typeface="宋体" panose="02010600030101010101" pitchFamily="2" charset="-122"/>
                <a:sym typeface="+mn-ea"/>
              </a:rPr>
              <a:t>TCP: overview  </a:t>
            </a:r>
            <a:r>
              <a:rPr lang="en-US" altLang="zh-CN" sz="2200" b="1" dirty="0">
                <a:solidFill>
                  <a:srgbClr val="0070C0"/>
                </a:solidFill>
                <a:ea typeface="宋体" panose="02010600030101010101" pitchFamily="2" charset="-122"/>
                <a:sym typeface="+mn-ea"/>
              </a:rPr>
              <a:t>RFCs: 793,1122, 2018, 5681, 7323</a:t>
            </a:r>
            <a:endParaRPr lang="en-US" altLang="zh-CN" sz="2200" b="1" dirty="0">
              <a:solidFill>
                <a:srgbClr val="0070C0"/>
              </a:solidFill>
              <a:ea typeface="宋体" panose="02010600030101010101" pitchFamily="2" charset="-122"/>
              <a:sym typeface="+mn-ea"/>
            </a:endParaRPr>
          </a:p>
        </p:txBody>
      </p:sp>
      <p:sp>
        <p:nvSpPr>
          <p:cNvPr id="70" name="Rectangle 3"/>
          <p:cNvSpPr txBox="1">
            <a:spLocks noChangeArrowheads="1"/>
          </p:cNvSpPr>
          <p:nvPr/>
        </p:nvSpPr>
        <p:spPr>
          <a:xfrm>
            <a:off x="4462397" y="1849210"/>
            <a:ext cx="4509715" cy="4151540"/>
          </a:xfrm>
          <a:prstGeom prst="rect">
            <a:avLst/>
          </a:prstGeom>
        </p:spPr>
        <p:txBody>
          <a:bodyPr vert="horz" lIns="68580" tIns="34290" rIns="68580" bIns="34290" rtlCol="0">
            <a:normAutofit lnSpcReduction="10000"/>
          </a:bodyPr>
          <a:lstStyle>
            <a:lvl1pPr marL="352425" indent="-222250" algn="l" defTabSz="914400" rtl="0" eaLnBrk="1" latinLnBrk="0" hangingPunct="1">
              <a:lnSpc>
                <a:spcPct val="90000"/>
              </a:lnSpc>
              <a:spcBef>
                <a:spcPts val="1000"/>
              </a:spcBef>
              <a:buClr>
                <a:srgbClr val="0000A3"/>
              </a:buClr>
              <a:buFont typeface="Wingdings" panose="05000000000000000000" pitchFamily="2" charset="2"/>
              <a:buChar char="§"/>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71805" marR="0" lvl="0" indent="-294005" algn="l" defTabSz="914400" rtl="0" eaLnBrk="1" fontAlgn="auto" latinLnBrk="0" hangingPunct="1">
              <a:lnSpc>
                <a:spcPct val="90000"/>
              </a:lnSpc>
              <a:spcBef>
                <a:spcPts val="1000"/>
              </a:spcBef>
              <a:spcAft>
                <a:spcPts val="0"/>
              </a:spcAft>
              <a:buClr>
                <a:srgbClr val="0000A3"/>
              </a:buClr>
              <a:buSzTx/>
              <a:buFont typeface="Wingdings" panose="05000000000000000000" pitchFamily="2" charset="2"/>
              <a:buChar char="§"/>
              <a:defRPr/>
            </a:pPr>
            <a:r>
              <a:rPr kumimoji="0" lang="en-US" altLang="en-US" sz="2400" b="0" i="0" u="none" strike="noStrike" kern="1200" cap="none" spc="0" normalizeH="0" baseline="0" noProof="0" dirty="0">
                <a:ln>
                  <a:noFill/>
                </a:ln>
                <a:solidFill>
                  <a:srgbClr val="C00000"/>
                </a:solidFill>
                <a:effectLst/>
                <a:uLnTx/>
                <a:uFillTx/>
                <a:latin typeface="Calibri" panose="020F0502020204030204"/>
                <a:ea typeface="MS PGothic" panose="020B0600070205080204" pitchFamily="34" charset="-128"/>
                <a:cs typeface="+mn-cs"/>
              </a:rPr>
              <a:t>cumulative ACKs</a:t>
            </a:r>
            <a:endParaRPr kumimoji="0" lang="en-US" altLang="en-US" sz="2400" b="0" i="0" u="none" strike="noStrike" kern="1200" cap="none" spc="0" normalizeH="0" baseline="0" noProof="0" dirty="0">
              <a:ln>
                <a:noFill/>
              </a:ln>
              <a:solidFill>
                <a:srgbClr val="C00000"/>
              </a:solidFill>
              <a:effectLst/>
              <a:uLnTx/>
              <a:uFillTx/>
              <a:latin typeface="Calibri" panose="020F0502020204030204"/>
              <a:ea typeface="MS PGothic" panose="020B0600070205080204" pitchFamily="34" charset="-128"/>
              <a:cs typeface="+mn-cs"/>
            </a:endParaRPr>
          </a:p>
          <a:p>
            <a:pPr marL="471805" marR="0" lvl="0" indent="-294005" algn="l" defTabSz="914400" rtl="0" eaLnBrk="1" fontAlgn="auto" latinLnBrk="0" hangingPunct="1">
              <a:lnSpc>
                <a:spcPct val="90000"/>
              </a:lnSpc>
              <a:spcBef>
                <a:spcPts val="1000"/>
              </a:spcBef>
              <a:spcAft>
                <a:spcPts val="0"/>
              </a:spcAft>
              <a:buClr>
                <a:srgbClr val="0000A3"/>
              </a:buClr>
              <a:buSzTx/>
              <a:buFont typeface="Wingdings" panose="05000000000000000000" pitchFamily="2" charset="2"/>
              <a:buChar char="§"/>
              <a:defRPr/>
            </a:pPr>
            <a:r>
              <a:rPr kumimoji="0" lang="en-US" altLang="en-US" sz="2400" b="0" i="0" u="none" strike="noStrike" kern="1200" cap="none" spc="0" normalizeH="0" baseline="0" noProof="0" dirty="0">
                <a:ln>
                  <a:noFill/>
                </a:ln>
                <a:solidFill>
                  <a:srgbClr val="C00000"/>
                </a:solidFill>
                <a:effectLst/>
                <a:uLnTx/>
                <a:uFillTx/>
                <a:latin typeface="Calibri" panose="020F0502020204030204"/>
                <a:ea typeface="MS PGothic" panose="020B0600070205080204" pitchFamily="34" charset="-128"/>
                <a:cs typeface="+mn-cs"/>
              </a:rPr>
              <a:t>pipelining:</a:t>
            </a:r>
            <a:endParaRPr kumimoji="0" lang="en-US" altLang="en-US" sz="2400" b="0" i="0" u="none" strike="noStrike" kern="1200" cap="none" spc="0" normalizeH="0" baseline="0" noProof="0" dirty="0">
              <a:ln>
                <a:noFill/>
              </a:ln>
              <a:solidFill>
                <a:srgbClr val="C00000"/>
              </a:solidFill>
              <a:effectLst/>
              <a:uLnTx/>
              <a:uFillTx/>
              <a:latin typeface="Calibri" panose="020F0502020204030204"/>
              <a:ea typeface="MS PGothic" panose="020B0600070205080204" pitchFamily="34" charset="-128"/>
              <a:cs typeface="+mn-cs"/>
            </a:endParaRPr>
          </a:p>
          <a:p>
            <a:pPr marL="919480" marR="0" lvl="2" indent="-294005" algn="l" defTabSz="914400" rtl="0" eaLnBrk="1" fontAlgn="auto" latinLnBrk="0" hangingPunct="1">
              <a:lnSpc>
                <a:spcPct val="90000"/>
              </a:lnSpc>
              <a:spcBef>
                <a:spcPts val="500"/>
              </a:spcBef>
              <a:spcAft>
                <a:spcPts val="0"/>
              </a:spcAft>
              <a:buClrTx/>
              <a:buSzTx/>
              <a:buFont typeface="Arial" panose="020B0604020202020204" pitchFamily="34" charset="0"/>
              <a:buChar char="•"/>
              <a:defRPr/>
            </a:pPr>
            <a:r>
              <a:rPr kumimoji="0" lang="en-US" altLang="en-US" sz="21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n-cs"/>
              </a:rPr>
              <a:t>TCP congestion and flow control set window size</a:t>
            </a:r>
            <a:endParaRPr kumimoji="0" lang="en-US" altLang="en-US" sz="2100" b="0" i="1"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n-cs"/>
            </a:endParaRPr>
          </a:p>
          <a:p>
            <a:pPr marL="471805" marR="0" lvl="0" indent="-341630" algn="l" defTabSz="914400" rtl="0" eaLnBrk="1" fontAlgn="auto" latinLnBrk="0" hangingPunct="1">
              <a:lnSpc>
                <a:spcPct val="90000"/>
              </a:lnSpc>
              <a:spcBef>
                <a:spcPts val="1000"/>
              </a:spcBef>
              <a:spcAft>
                <a:spcPts val="0"/>
              </a:spcAft>
              <a:buClr>
                <a:srgbClr val="0000A3"/>
              </a:buClr>
              <a:buSzTx/>
              <a:buFont typeface="Wingdings" panose="05000000000000000000" pitchFamily="2" charset="2"/>
              <a:buChar char="§"/>
              <a:defRPr/>
            </a:pPr>
            <a:r>
              <a:rPr kumimoji="0" lang="en-US" sz="2400" b="0" i="0" u="none" strike="noStrike" kern="1200" cap="none" spc="0" normalizeH="0" baseline="0" noProof="0" dirty="0">
                <a:ln>
                  <a:noFill/>
                </a:ln>
                <a:solidFill>
                  <a:srgbClr val="C00000"/>
                </a:solidFill>
                <a:effectLst/>
                <a:uLnTx/>
                <a:uFillTx/>
                <a:latin typeface="Calibri" panose="020F0502020204030204"/>
                <a:ea typeface="+mn-ea"/>
                <a:cs typeface="+mn-cs"/>
              </a:rPr>
              <a:t>connection-oriented: </a:t>
            </a:r>
            <a:endParaRPr kumimoji="0" lang="en-US" sz="2400" b="0" i="0" u="none" strike="noStrike" kern="1200" cap="none" spc="0" normalizeH="0" baseline="0" noProof="0" dirty="0">
              <a:ln>
                <a:noFill/>
              </a:ln>
              <a:solidFill>
                <a:srgbClr val="C00000"/>
              </a:solidFill>
              <a:effectLst/>
              <a:uLnTx/>
              <a:uFillTx/>
              <a:latin typeface="Calibri" panose="020F0502020204030204"/>
              <a:ea typeface="+mn-ea"/>
              <a:cs typeface="+mn-cs"/>
            </a:endParaRP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a:buChar char="•"/>
              <a:defRPr/>
            </a:pPr>
            <a:r>
              <a:rPr kumimoji="0" lang="en-US" sz="2100" b="0" i="0" u="none" strike="noStrike" kern="1200" cap="none" spc="0" normalizeH="0" baseline="0" noProof="0" dirty="0">
                <a:ln>
                  <a:noFill/>
                </a:ln>
                <a:solidFill>
                  <a:prstClr val="black"/>
                </a:solidFill>
                <a:effectLst/>
                <a:uLnTx/>
                <a:uFillTx/>
                <a:latin typeface="Calibri" panose="020F0502020204030204"/>
                <a:ea typeface="+mn-ea"/>
                <a:cs typeface="+mn-cs"/>
              </a:rPr>
              <a:t>handshaking (exchange of control messages) initializes sender, receiver state before data exchange</a:t>
            </a:r>
            <a:endParaRPr kumimoji="0" lang="en-US" sz="21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471805" marR="0" lvl="0" indent="-341630" algn="l" defTabSz="914400" rtl="0" eaLnBrk="1" fontAlgn="auto" latinLnBrk="0" hangingPunct="1">
              <a:lnSpc>
                <a:spcPct val="90000"/>
              </a:lnSpc>
              <a:spcBef>
                <a:spcPts val="1000"/>
              </a:spcBef>
              <a:spcAft>
                <a:spcPts val="0"/>
              </a:spcAft>
              <a:buClr>
                <a:srgbClr val="0000A3"/>
              </a:buClr>
              <a:buSzTx/>
              <a:buFont typeface="Wingdings" panose="05000000000000000000" pitchFamily="2" charset="2"/>
              <a:buChar char="§"/>
              <a:defRPr/>
            </a:pPr>
            <a:r>
              <a:rPr kumimoji="0" lang="en-US" sz="2400" b="0" i="0" u="none" strike="noStrike" kern="1200" cap="none" spc="0" normalizeH="0" baseline="0" noProof="0" dirty="0">
                <a:ln>
                  <a:noFill/>
                </a:ln>
                <a:solidFill>
                  <a:srgbClr val="C00000"/>
                </a:solidFill>
                <a:effectLst/>
                <a:uLnTx/>
                <a:uFillTx/>
                <a:latin typeface="Calibri" panose="020F0502020204030204"/>
                <a:ea typeface="+mn-ea"/>
                <a:cs typeface="+mn-cs"/>
              </a:rPr>
              <a:t>flow controlled:</a:t>
            </a:r>
            <a:endParaRPr kumimoji="0" lang="en-US" sz="2400" b="0" i="0" u="none" strike="noStrike" kern="1200" cap="none" spc="0" normalizeH="0" baseline="0" noProof="0" dirty="0">
              <a:ln>
                <a:noFill/>
              </a:ln>
              <a:solidFill>
                <a:srgbClr val="C00000"/>
              </a:solidFill>
              <a:effectLst/>
              <a:uLnTx/>
              <a:uFillTx/>
              <a:latin typeface="Calibri" panose="020F0502020204030204"/>
              <a:ea typeface="+mn-ea"/>
              <a:cs typeface="+mn-cs"/>
            </a:endParaRPr>
          </a:p>
          <a:p>
            <a:pPr marL="695325" marR="0" lvl="1" indent="-231775" algn="l" defTabSz="914400" rtl="0" eaLnBrk="1" fontAlgn="auto" latinLnBrk="0" hangingPunct="1">
              <a:lnSpc>
                <a:spcPct val="90000"/>
              </a:lnSpc>
              <a:spcBef>
                <a:spcPts val="400"/>
              </a:spcBef>
              <a:spcAft>
                <a:spcPts val="0"/>
              </a:spcAft>
              <a:buClr>
                <a:srgbClr val="0000A8"/>
              </a:buClr>
              <a:buSzTx/>
              <a:buFont typeface="Arial" panose="020B0604020202020204"/>
              <a:buChar char="•"/>
              <a:defRPr/>
            </a:pPr>
            <a:r>
              <a:rPr kumimoji="0" lang="en-US" sz="2100" b="0" i="0" u="none" strike="noStrike" kern="1200" cap="none" spc="0" normalizeH="0" baseline="0" noProof="0" dirty="0">
                <a:ln>
                  <a:noFill/>
                </a:ln>
                <a:solidFill>
                  <a:prstClr val="black"/>
                </a:solidFill>
                <a:effectLst/>
                <a:uLnTx/>
                <a:uFillTx/>
                <a:latin typeface="Calibri" panose="020F0502020204030204"/>
                <a:ea typeface="+mn-ea"/>
                <a:cs typeface="+mn-cs"/>
              </a:rPr>
              <a:t>sender will not overwhelm receiver</a:t>
            </a:r>
            <a:endParaRPr kumimoji="0" lang="en-US" sz="21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1" name="Rectangle 4"/>
          <p:cNvSpPr txBox="1">
            <a:spLocks noChangeArrowheads="1"/>
          </p:cNvSpPr>
          <p:nvPr/>
        </p:nvSpPr>
        <p:spPr>
          <a:xfrm>
            <a:off x="515970" y="1849210"/>
            <a:ext cx="4037240" cy="3486150"/>
          </a:xfrm>
          <a:prstGeom prst="rect">
            <a:avLst/>
          </a:prstGeom>
        </p:spPr>
        <p:txBody>
          <a:bodyPr vert="horz" lIns="68580" tIns="34290" rIns="68580" bIns="34290" rtlCol="0">
            <a:normAutofit/>
          </a:bodyPr>
          <a:lstStyle>
            <a:lvl1pPr marL="352425" indent="-222250" algn="l" defTabSz="914400" rtl="0" eaLnBrk="1" latinLnBrk="0" hangingPunct="1">
              <a:lnSpc>
                <a:spcPct val="90000"/>
              </a:lnSpc>
              <a:spcBef>
                <a:spcPts val="1000"/>
              </a:spcBef>
              <a:buClr>
                <a:srgbClr val="0000A3"/>
              </a:buClr>
              <a:buFont typeface="Wingdings" panose="05000000000000000000" pitchFamily="2" charset="2"/>
              <a:buChar char="§"/>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71805" marR="0" lvl="0" indent="-294005" algn="l" defTabSz="914400" rtl="0" eaLnBrk="1" fontAlgn="auto" latinLnBrk="0" hangingPunct="1">
              <a:lnSpc>
                <a:spcPct val="90000"/>
              </a:lnSpc>
              <a:spcBef>
                <a:spcPts val="1000"/>
              </a:spcBef>
              <a:spcAft>
                <a:spcPts val="0"/>
              </a:spcAft>
              <a:buClr>
                <a:srgbClr val="0000A3"/>
              </a:buClr>
              <a:buSzTx/>
              <a:buFont typeface="Wingdings" panose="05000000000000000000" pitchFamily="2" charset="2"/>
              <a:buChar char="§"/>
              <a:defRPr/>
            </a:pPr>
            <a:r>
              <a:rPr kumimoji="0" lang="en-US" altLang="en-US" sz="2400" b="0" i="0" u="none" strike="noStrike" kern="1200" cap="none" spc="0" normalizeH="0" baseline="0" noProof="0" dirty="0">
                <a:ln>
                  <a:noFill/>
                </a:ln>
                <a:solidFill>
                  <a:srgbClr val="C00000"/>
                </a:solidFill>
                <a:effectLst/>
                <a:uLnTx/>
                <a:uFillTx/>
                <a:latin typeface="Calibri" panose="020F0502020204030204"/>
                <a:ea typeface="MS PGothic" panose="020B0600070205080204" pitchFamily="34" charset="-128"/>
                <a:cs typeface="+mn-cs"/>
              </a:rPr>
              <a:t>point-to-point</a:t>
            </a:r>
            <a:r>
              <a:rPr kumimoji="0" lang="en-US" altLang="en-US" sz="2400" b="0" i="0" u="none" strike="noStrike" kern="1200" cap="none" spc="0" normalizeH="0" baseline="0" noProof="0" dirty="0">
                <a:ln>
                  <a:noFill/>
                </a:ln>
                <a:solidFill>
                  <a:srgbClr val="CC0000"/>
                </a:solidFill>
                <a:effectLst/>
                <a:uLnTx/>
                <a:uFillTx/>
                <a:latin typeface="Calibri" panose="020F0502020204030204"/>
                <a:ea typeface="MS PGothic" panose="020B0600070205080204" pitchFamily="34" charset="-128"/>
                <a:cs typeface="+mn-cs"/>
              </a:rPr>
              <a:t>:</a:t>
            </a:r>
            <a:endParaRPr kumimoji="0" lang="en-US" altLang="en-US" sz="2400" b="0" i="0" u="none" strike="noStrike" kern="1200" cap="none" spc="0" normalizeH="0" baseline="0" noProof="0" dirty="0">
              <a:ln>
                <a:noFill/>
              </a:ln>
              <a:solidFill>
                <a:srgbClr val="CC0000"/>
              </a:solidFill>
              <a:effectLst/>
              <a:uLnTx/>
              <a:uFillTx/>
              <a:latin typeface="Calibri" panose="020F0502020204030204"/>
              <a:ea typeface="MS PGothic" panose="020B0600070205080204" pitchFamily="34" charset="-128"/>
              <a:cs typeface="+mn-cs"/>
            </a:endParaRPr>
          </a:p>
          <a:p>
            <a:pPr marL="919480" marR="0" lvl="2" indent="-294005" algn="l" defTabSz="914400" rtl="0" eaLnBrk="1" fontAlgn="auto" latinLnBrk="0" hangingPunct="1">
              <a:lnSpc>
                <a:spcPct val="90000"/>
              </a:lnSpc>
              <a:spcBef>
                <a:spcPts val="500"/>
              </a:spcBef>
              <a:spcAft>
                <a:spcPts val="0"/>
              </a:spcAft>
              <a:buClrTx/>
              <a:buSzTx/>
              <a:buFont typeface="Arial" panose="020B0604020202020204" pitchFamily="34" charset="0"/>
              <a:buChar char="•"/>
              <a:defRPr/>
            </a:pPr>
            <a:r>
              <a:rPr kumimoji="0" lang="en-US" altLang="en-US" sz="21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n-cs"/>
              </a:rPr>
              <a:t>one sender, one receiver</a:t>
            </a:r>
            <a:r>
              <a:rPr kumimoji="0" lang="en-US" altLang="en-US" sz="2100" b="0" i="0" u="none" strike="noStrike" kern="1200" cap="none" spc="0" normalizeH="0" baseline="0" noProof="0" dirty="0">
                <a:ln>
                  <a:noFill/>
                </a:ln>
                <a:solidFill>
                  <a:srgbClr val="FF0000"/>
                </a:solidFill>
                <a:effectLst/>
                <a:uLnTx/>
                <a:uFillTx/>
                <a:latin typeface="Calibri" panose="020F0502020204030204"/>
                <a:ea typeface="MS PGothic" panose="020B0600070205080204" pitchFamily="34" charset="-128"/>
                <a:cs typeface="+mn-cs"/>
              </a:rPr>
              <a:t> </a:t>
            </a:r>
            <a:endParaRPr kumimoji="0" lang="en-US" altLang="en-US" sz="2100" b="0" i="0" u="none" strike="noStrike" kern="1200" cap="none" spc="0" normalizeH="0" baseline="0" noProof="0" dirty="0">
              <a:ln>
                <a:noFill/>
              </a:ln>
              <a:solidFill>
                <a:srgbClr val="FF0000"/>
              </a:solidFill>
              <a:effectLst/>
              <a:uLnTx/>
              <a:uFillTx/>
              <a:latin typeface="Calibri" panose="020F0502020204030204"/>
              <a:ea typeface="MS PGothic" panose="020B0600070205080204" pitchFamily="34" charset="-128"/>
              <a:cs typeface="+mn-cs"/>
            </a:endParaRPr>
          </a:p>
          <a:p>
            <a:pPr marL="471805" marR="0" lvl="0" indent="-294005" algn="l" defTabSz="914400" rtl="0" eaLnBrk="1" fontAlgn="auto" latinLnBrk="0" hangingPunct="1">
              <a:lnSpc>
                <a:spcPct val="90000"/>
              </a:lnSpc>
              <a:spcBef>
                <a:spcPts val="1000"/>
              </a:spcBef>
              <a:spcAft>
                <a:spcPts val="0"/>
              </a:spcAft>
              <a:buClr>
                <a:srgbClr val="0000A3"/>
              </a:buClr>
              <a:buSzTx/>
              <a:buFont typeface="Wingdings" panose="05000000000000000000" pitchFamily="2" charset="2"/>
              <a:buChar char="§"/>
              <a:defRPr/>
            </a:pPr>
            <a:r>
              <a:rPr kumimoji="0" lang="en-US" altLang="en-US" sz="2400" b="0" i="0" u="none" strike="noStrike" kern="1200" cap="none" spc="0" normalizeH="0" baseline="0" noProof="0" dirty="0">
                <a:ln>
                  <a:noFill/>
                </a:ln>
                <a:solidFill>
                  <a:srgbClr val="C00000"/>
                </a:solidFill>
                <a:effectLst/>
                <a:uLnTx/>
                <a:uFillTx/>
                <a:latin typeface="Calibri" panose="020F0502020204030204"/>
                <a:ea typeface="MS PGothic" panose="020B0600070205080204" pitchFamily="34" charset="-128"/>
                <a:cs typeface="+mn-cs"/>
              </a:rPr>
              <a:t>reliable, in-order </a:t>
            </a:r>
            <a:r>
              <a:rPr kumimoji="0" lang="en-US" altLang="en-US" sz="2400" b="0" i="1" u="none" strike="noStrike" kern="1200" cap="none" spc="0" normalizeH="0" baseline="0" noProof="0" dirty="0">
                <a:ln>
                  <a:noFill/>
                </a:ln>
                <a:solidFill>
                  <a:srgbClr val="C00000"/>
                </a:solidFill>
                <a:effectLst/>
                <a:uLnTx/>
                <a:uFillTx/>
                <a:latin typeface="Calibri" panose="020F0502020204030204"/>
                <a:ea typeface="MS PGothic" panose="020B0600070205080204" pitchFamily="34" charset="-128"/>
                <a:cs typeface="+mn-cs"/>
              </a:rPr>
              <a:t>byte steam:</a:t>
            </a:r>
            <a:endParaRPr kumimoji="0" lang="en-US" altLang="en-US" sz="2400" b="0" i="1" u="none" strike="noStrike" kern="1200" cap="none" spc="0" normalizeH="0" baseline="0" noProof="0" dirty="0">
              <a:ln>
                <a:noFill/>
              </a:ln>
              <a:solidFill>
                <a:srgbClr val="C00000"/>
              </a:solidFill>
              <a:effectLst/>
              <a:uLnTx/>
              <a:uFillTx/>
              <a:latin typeface="Calibri" panose="020F0502020204030204"/>
              <a:ea typeface="MS PGothic" panose="020B0600070205080204" pitchFamily="34" charset="-128"/>
              <a:cs typeface="+mn-cs"/>
            </a:endParaRPr>
          </a:p>
          <a:p>
            <a:pPr marL="919480" marR="0" lvl="2" indent="-294005" algn="l" defTabSz="914400" rtl="0" eaLnBrk="1" fontAlgn="auto" latinLnBrk="0" hangingPunct="1">
              <a:lnSpc>
                <a:spcPct val="90000"/>
              </a:lnSpc>
              <a:spcBef>
                <a:spcPts val="500"/>
              </a:spcBef>
              <a:spcAft>
                <a:spcPts val="0"/>
              </a:spcAft>
              <a:buClrTx/>
              <a:buSzTx/>
              <a:buFont typeface="Arial" panose="020B0604020202020204" pitchFamily="34" charset="0"/>
              <a:buChar char="•"/>
              <a:defRPr/>
            </a:pPr>
            <a:r>
              <a:rPr kumimoji="0" lang="en-US" altLang="en-US" sz="21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n-cs"/>
              </a:rPr>
              <a:t>no “</a:t>
            </a:r>
            <a:r>
              <a:rPr kumimoji="0" lang="en-US" altLang="ja-JP" sz="21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n-cs"/>
              </a:rPr>
              <a:t>message boundaries"</a:t>
            </a:r>
            <a:endParaRPr kumimoji="0" lang="en-US" altLang="ja-JP" sz="21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n-cs"/>
            </a:endParaRPr>
          </a:p>
          <a:p>
            <a:pPr marL="471805" marR="0" lvl="0" indent="-341630" algn="l" defTabSz="914400" rtl="0" eaLnBrk="1" fontAlgn="auto" latinLnBrk="0" hangingPunct="1">
              <a:lnSpc>
                <a:spcPct val="90000"/>
              </a:lnSpc>
              <a:spcBef>
                <a:spcPts val="1000"/>
              </a:spcBef>
              <a:spcAft>
                <a:spcPts val="0"/>
              </a:spcAft>
              <a:buClr>
                <a:srgbClr val="0000A3"/>
              </a:buClr>
              <a:buSzTx/>
              <a:buFont typeface="Wingdings" panose="05000000000000000000" pitchFamily="2" charset="2"/>
              <a:buChar char="§"/>
              <a:defRPr/>
            </a:pPr>
            <a:r>
              <a:rPr kumimoji="0" lang="en-US" sz="2400" b="0" i="0" u="none" strike="noStrike" kern="1200" cap="none" spc="0" normalizeH="0" baseline="0" noProof="0" dirty="0">
                <a:ln>
                  <a:noFill/>
                </a:ln>
                <a:solidFill>
                  <a:srgbClr val="C00000"/>
                </a:solidFill>
                <a:effectLst/>
                <a:uLnTx/>
                <a:uFillTx/>
                <a:latin typeface="Calibri" panose="020F0502020204030204"/>
                <a:ea typeface="+mn-ea"/>
                <a:cs typeface="+mn-cs"/>
              </a:rPr>
              <a:t>full duplex data:</a:t>
            </a:r>
            <a:endParaRPr kumimoji="0" lang="en-US" sz="2400" b="0" i="0" u="none" strike="noStrike" kern="1200" cap="none" spc="0" normalizeH="0" baseline="0" noProof="0" dirty="0">
              <a:ln>
                <a:noFill/>
              </a:ln>
              <a:solidFill>
                <a:srgbClr val="C00000"/>
              </a:solidFill>
              <a:effectLst/>
              <a:uLnTx/>
              <a:uFillTx/>
              <a:latin typeface="Calibri" panose="020F0502020204030204"/>
              <a:ea typeface="+mn-ea"/>
              <a:cs typeface="+mn-cs"/>
            </a:endParaRPr>
          </a:p>
          <a:p>
            <a:pPr marL="695325" marR="0" lvl="1" indent="-231775" algn="l" defTabSz="914400" rtl="0" eaLnBrk="1" fontAlgn="auto" latinLnBrk="0" hangingPunct="1">
              <a:lnSpc>
                <a:spcPct val="90000"/>
              </a:lnSpc>
              <a:spcBef>
                <a:spcPts val="400"/>
              </a:spcBef>
              <a:spcAft>
                <a:spcPts val="0"/>
              </a:spcAft>
              <a:buClr>
                <a:srgbClr val="0000A8"/>
              </a:buClr>
              <a:buSzTx/>
              <a:buFont typeface="Arial" panose="020B0604020202020204"/>
              <a:buChar char="•"/>
              <a:defRPr/>
            </a:pPr>
            <a:r>
              <a:rPr kumimoji="0" lang="en-US" sz="2100" b="0" i="0" u="none" strike="noStrike" kern="1200" cap="none" spc="0" normalizeH="0" baseline="0" noProof="0" dirty="0">
                <a:ln>
                  <a:noFill/>
                </a:ln>
                <a:solidFill>
                  <a:prstClr val="black"/>
                </a:solidFill>
                <a:effectLst/>
                <a:uLnTx/>
                <a:uFillTx/>
                <a:latin typeface="Calibri" panose="020F0502020204030204"/>
                <a:ea typeface="+mn-ea"/>
                <a:cs typeface="+mn-cs"/>
              </a:rPr>
              <a:t>bi-directional data flow in same connection</a:t>
            </a:r>
            <a:endParaRPr kumimoji="0" lang="en-US" sz="21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695325" marR="0" lvl="1" indent="-231775" algn="l" defTabSz="914400" rtl="0" eaLnBrk="1" fontAlgn="auto" latinLnBrk="0" hangingPunct="1">
              <a:lnSpc>
                <a:spcPct val="90000"/>
              </a:lnSpc>
              <a:spcBef>
                <a:spcPts val="400"/>
              </a:spcBef>
              <a:spcAft>
                <a:spcPts val="0"/>
              </a:spcAft>
              <a:buClr>
                <a:srgbClr val="0000A8"/>
              </a:buClr>
              <a:buSzTx/>
              <a:buFont typeface="Arial" panose="020B0604020202020204"/>
              <a:buChar char="•"/>
              <a:defRPr/>
            </a:pPr>
            <a:r>
              <a:rPr kumimoji="0" lang="en-US" sz="2100" b="0" i="0" u="none" strike="noStrike" kern="1200" cap="none" spc="0" normalizeH="0" baseline="0" noProof="0" dirty="0">
                <a:ln>
                  <a:noFill/>
                </a:ln>
                <a:solidFill>
                  <a:prstClr val="black"/>
                </a:solidFill>
                <a:effectLst/>
                <a:uLnTx/>
                <a:uFillTx/>
                <a:latin typeface="Calibri" panose="020F0502020204030204"/>
                <a:ea typeface="+mn-ea"/>
                <a:cs typeface="+mn-cs"/>
              </a:rPr>
              <a:t>MSS: maximum segment size</a:t>
            </a:r>
            <a:endParaRPr kumimoji="0" lang="en-US" sz="21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panose="05000000000000000000" pitchFamily="2" charset="2"/>
              <a:buChar char="§"/>
              <a:defRPr/>
            </a:pPr>
            <a:endParaRPr kumimoji="0" lang="en-US" altLang="en-US" sz="21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mn-cs"/>
            </a:endParaRPr>
          </a:p>
        </p:txBody>
      </p:sp>
      <p:sp>
        <p:nvSpPr>
          <p:cNvPr id="5" name="Slide Number Placeholder 2"/>
          <p:cNvSpPr>
            <a:spLocks noGrp="1"/>
          </p:cNvSpPr>
          <p:nvPr>
            <p:ph type="sldNum" sz="quarter" idx="4"/>
          </p:nvPr>
        </p:nvSpPr>
        <p:spPr>
          <a:xfrm>
            <a:off x="6914712" y="5689567"/>
            <a:ext cx="2057400" cy="273844"/>
          </a:xfrm>
        </p:spPr>
        <p:txBody>
          <a:bodyPr/>
          <a:lstStyle/>
          <a:p>
            <a:r>
              <a:rPr lang="en-US" sz="1050"/>
              <a:t>Transport Layer: 3-</a:t>
            </a:r>
            <a:fld id="{C4204591-24BD-A542-B9D5-F8D8A88D2FEE}" type="slidenum">
              <a:rPr lang="en-US" sz="1050" smtClean="0"/>
            </a:fld>
            <a:endParaRPr lang="en-US" sz="1050"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0"/>
                                        </p:tgtEl>
                                        <p:attrNameLst>
                                          <p:attrName>style.visibility</p:attrName>
                                        </p:attrNameLst>
                                      </p:cBhvr>
                                      <p:to>
                                        <p:strVal val="visible"/>
                                      </p:to>
                                    </p:set>
                                    <p:animEffect transition="in" filter="dissolve">
                                      <p:cBhvr>
                                        <p:cTn id="7" dur="500"/>
                                        <p:tgtEl>
                                          <p:spTgt spid="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 grpId="0"/>
    </p:bldLst>
  </p:timing>
</p:sld>
</file>

<file path=ppt/tags/tag1.xml><?xml version="1.0" encoding="utf-8"?>
<p:tagLst xmlns:p="http://schemas.openxmlformats.org/presentationml/2006/main">
  <p:tag name="commondata" val="eyJoZGlkIjoiNmJhNmMzMDZhYmRjYWE5MGRkMDZkYmJhNjBmMDgxOTgifQ=="/>
</p:tagLst>
</file>

<file path=ppt/theme/theme1.xml><?xml version="1.0" encoding="utf-8"?>
<a:theme xmlns:a="http://schemas.openxmlformats.org/drawingml/2006/main" name="Tannenbaum">
  <a:themeElements>
    <a:clrScheme name="Tannenbaum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Tannenbaum">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ctr" defTabSz="914400" rtl="0" eaLnBrk="1" fontAlgn="base" latinLnBrk="0" hangingPunct="1">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ctr" defTabSz="914400" rtl="0" eaLnBrk="1" fontAlgn="base" latinLnBrk="0" hangingPunct="1">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Tannenbaum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annenbaum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annenbaum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annenbaum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annenbaum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annenbaum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annenbaum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ctr" defTabSz="914400" rtl="0" eaLnBrk="1" fontAlgn="base" latinLnBrk="0" hangingPunct="1">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ctr" defTabSz="914400" rtl="0" eaLnBrk="1" fontAlgn="base" latinLnBrk="0" hangingPunct="1">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Tannenbaum">
  <a:themeElements>
    <a:clrScheme name="Tannenbaum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Tannenbaum">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ctr" defTabSz="914400" rtl="0" eaLnBrk="1" fontAlgn="base" latinLnBrk="0" hangingPunct="1">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ctr" defTabSz="914400" rtl="0" eaLnBrk="1" fontAlgn="base" latinLnBrk="0" hangingPunct="1">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Tannenbaum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annenbaum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annenbaum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annenbaum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annenbaum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annenbaum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annenbaum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Tannenbaum</Template>
  <TotalTime>0</TotalTime>
  <Words>15762</Words>
  <Application>WPS 演示</Application>
  <PresentationFormat>全屏显示(4:3)</PresentationFormat>
  <Paragraphs>1267</Paragraphs>
  <Slides>71</Slides>
  <Notes>8</Notes>
  <HiddenSlides>0</HiddenSlides>
  <MMClips>0</MMClips>
  <ScaleCrop>false</ScaleCrop>
  <HeadingPairs>
    <vt:vector size="8" baseType="variant">
      <vt:variant>
        <vt:lpstr>已用的字体</vt:lpstr>
      </vt:variant>
      <vt:variant>
        <vt:i4>19</vt:i4>
      </vt:variant>
      <vt:variant>
        <vt:lpstr>主题</vt:lpstr>
      </vt:variant>
      <vt:variant>
        <vt:i4>3</vt:i4>
      </vt:variant>
      <vt:variant>
        <vt:lpstr>嵌入 OLE 服务器</vt:lpstr>
      </vt:variant>
      <vt:variant>
        <vt:i4>4</vt:i4>
      </vt:variant>
      <vt:variant>
        <vt:lpstr>幻灯片标题</vt:lpstr>
      </vt:variant>
      <vt:variant>
        <vt:i4>71</vt:i4>
      </vt:variant>
    </vt:vector>
  </HeadingPairs>
  <TitlesOfParts>
    <vt:vector size="97" baseType="lpstr">
      <vt:lpstr>Arial</vt:lpstr>
      <vt:lpstr>宋体</vt:lpstr>
      <vt:lpstr>Wingdings</vt:lpstr>
      <vt:lpstr>Times New Roman</vt:lpstr>
      <vt:lpstr>Verdana</vt:lpstr>
      <vt:lpstr>黑体</vt:lpstr>
      <vt:lpstr>PMingLiU</vt:lpstr>
      <vt:lpstr>MingLiU-ExtB</vt:lpstr>
      <vt:lpstr>Calibri</vt:lpstr>
      <vt:lpstr>MS PGothic</vt:lpstr>
      <vt:lpstr>Arial</vt:lpstr>
      <vt:lpstr>微软雅黑</vt:lpstr>
      <vt:lpstr>Arial Unicode MS</vt:lpstr>
      <vt:lpstr>Tahoma</vt:lpstr>
      <vt:lpstr>Comic Sans MS</vt:lpstr>
      <vt:lpstr>Courier New</vt:lpstr>
      <vt:lpstr>Symbol</vt:lpstr>
      <vt:lpstr>新宋体</vt:lpstr>
      <vt:lpstr>Calibri</vt:lpstr>
      <vt:lpstr>Tannenbaum</vt:lpstr>
      <vt:lpstr>Profile</vt:lpstr>
      <vt:lpstr>2_Tannenbaum</vt:lpstr>
      <vt:lpstr>MS_ClipArt_Gallery.2</vt:lpstr>
      <vt:lpstr>MS_ClipArt_Gallery.2</vt:lpstr>
      <vt:lpstr>MS_ClipArt_Gallery.2</vt:lpstr>
      <vt:lpstr>MS_ClipArt_Gallery.2</vt:lpstr>
      <vt:lpstr>The Transport Layer 传输层</vt:lpstr>
      <vt:lpstr>Transport Layer vs. Network Layer </vt:lpstr>
      <vt:lpstr>传输层为相互通信的应用进程提供了逻辑通信 </vt:lpstr>
      <vt:lpstr>Sockets套接字</vt:lpstr>
      <vt:lpstr>Addressing 寻址</vt:lpstr>
      <vt:lpstr>Addressing</vt:lpstr>
      <vt:lpstr> OSI Model versus TCP/IP</vt:lpstr>
      <vt:lpstr>The Internet Transport Protocols</vt:lpstr>
      <vt:lpstr>TCP: overview  RFCs: 793,1122, 2018, 5681, 7323</vt:lpstr>
      <vt:lpstr>Introduction to TCP </vt:lpstr>
      <vt:lpstr>PowerPoint 演示文稿</vt:lpstr>
      <vt:lpstr>PowerPoint 演示文稿</vt:lpstr>
      <vt:lpstr>TCP sequence numbers, ACKs</vt:lpstr>
      <vt:lpstr>The TCP Segment Header</vt:lpstr>
      <vt:lpstr>TCP seq. number’s and ACKs</vt:lpstr>
      <vt:lpstr>TCP Timer Management</vt:lpstr>
      <vt:lpstr>How to Estimate RTT?</vt:lpstr>
      <vt:lpstr>TCP Connection Establishment</vt:lpstr>
      <vt:lpstr>PowerPoint 演示文稿</vt:lpstr>
      <vt:lpstr>Connection Release释放连接</vt:lpstr>
      <vt:lpstr>PowerPoint 演示文稿</vt:lpstr>
      <vt:lpstr>TCP Flow Control</vt:lpstr>
      <vt:lpstr>TCP Flow control: how it works</vt:lpstr>
      <vt:lpstr>TCP Transmission Policy传输策略</vt:lpstr>
      <vt:lpstr>例题1</vt:lpstr>
      <vt:lpstr>例题1,答案</vt:lpstr>
      <vt:lpstr>TCP Congestion Control 拥塞控制</vt:lpstr>
      <vt:lpstr>TCP Congestion Control 拥塞控制</vt:lpstr>
      <vt:lpstr>TCP Congestion Control 拥塞控制</vt:lpstr>
      <vt:lpstr>TCP Congestion Control 拥塞控制</vt:lpstr>
      <vt:lpstr>TCP Congestion Control 拥塞控制</vt:lpstr>
      <vt:lpstr>TCP Congestion Control 拥塞控制</vt:lpstr>
      <vt:lpstr>TCP Congestion Control 拥塞控制</vt:lpstr>
      <vt:lpstr>Slow Start (SS) 慢速启动算法</vt:lpstr>
      <vt:lpstr>Slow Start (SS) 慢速启动算法</vt:lpstr>
      <vt:lpstr>PowerPoint 演示文稿</vt:lpstr>
      <vt:lpstr>PowerPoint 演示文稿</vt:lpstr>
      <vt:lpstr>PowerPoint 演示文稿</vt:lpstr>
      <vt:lpstr>PowerPoint 演示文稿</vt:lpstr>
      <vt:lpstr>AIMD Additive Increase, Multiplicative Decrease</vt:lpstr>
      <vt:lpstr>PowerPoint 演示文稿</vt:lpstr>
      <vt:lpstr>课堂练习</vt:lpstr>
      <vt:lpstr>课堂练习</vt:lpstr>
      <vt:lpstr>课堂练习</vt:lpstr>
      <vt:lpstr>课堂练习</vt:lpstr>
      <vt:lpstr>Slow Start (SS) 慢速启动算法</vt:lpstr>
      <vt:lpstr>PowerPoint 演示文稿</vt:lpstr>
      <vt:lpstr>TCP Tahoe: Summary</vt:lpstr>
      <vt:lpstr>Detecting Packet Loss丢包检测机制</vt:lpstr>
      <vt:lpstr>Detecting Packet Loss丢包检测机制</vt:lpstr>
      <vt:lpstr>Fast Retransmit快速重传算法</vt:lpstr>
      <vt:lpstr>Fast Retransmit快速重传算法</vt:lpstr>
      <vt:lpstr>Questions?</vt:lpstr>
      <vt:lpstr>TCP Reno: Fast Recovery快速恢复</vt:lpstr>
      <vt:lpstr>TCP Reno: Fast Recovery快速恢复</vt:lpstr>
      <vt:lpstr>TCP Reno: Summary</vt:lpstr>
      <vt:lpstr>SS+CA ---------- FR+FR</vt:lpstr>
      <vt:lpstr>AIMD Additive Increase, Multiplicative Decrease</vt:lpstr>
      <vt:lpstr>AIMD Additive Increase, Multiplicative Decrease</vt:lpstr>
      <vt:lpstr>UDP (User Datagram Protocol)</vt:lpstr>
      <vt:lpstr>Introduction to UDP</vt:lpstr>
      <vt:lpstr>PowerPoint 演示文稿</vt:lpstr>
      <vt:lpstr>PowerPoint 演示文稿</vt:lpstr>
      <vt:lpstr>Knowledge Checks</vt:lpstr>
      <vt:lpstr>Knowledge Checks</vt:lpstr>
      <vt:lpstr>Knowledge Checks</vt:lpstr>
      <vt:lpstr>PowerPoint 演示文稿</vt:lpstr>
      <vt:lpstr>Knowledge Checks</vt:lpstr>
      <vt:lpstr>Knowledge Checks</vt:lpstr>
      <vt:lpstr>Knowledge Checks</vt:lpstr>
      <vt:lpstr>Knowledge Checks</vt:lpstr>
    </vt:vector>
  </TitlesOfParts>
  <Company>East Texas Data Service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Transport Layer</dc:title>
  <dc:creator>Steve Armstrong</dc:creator>
  <cp:lastModifiedBy>刘淼</cp:lastModifiedBy>
  <cp:revision>357</cp:revision>
  <dcterms:created xsi:type="dcterms:W3CDTF">2002-07-29T13:02:00Z</dcterms:created>
  <dcterms:modified xsi:type="dcterms:W3CDTF">2024-06-13T15:16:47Z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3E48039F51F749A9B55DC78762A86D66_13</vt:lpwstr>
  </property>
  <property fmtid="{D5CDD505-2E9C-101B-9397-08002B2CF9AE}" pid="3" name="KSOProductBuildVer">
    <vt:lpwstr>2052-12.1.0.16929</vt:lpwstr>
  </property>
</Properties>
</file>